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3"/>
  </p:notesMasterIdLst>
  <p:handoutMasterIdLst>
    <p:handoutMasterId r:id="rId44"/>
  </p:handoutMasterIdLst>
  <p:sldIdLst>
    <p:sldId id="259" r:id="rId2"/>
    <p:sldId id="291" r:id="rId3"/>
    <p:sldId id="257" r:id="rId4"/>
    <p:sldId id="276" r:id="rId5"/>
    <p:sldId id="288" r:id="rId6"/>
    <p:sldId id="292" r:id="rId7"/>
    <p:sldId id="312" r:id="rId8"/>
    <p:sldId id="289" r:id="rId9"/>
    <p:sldId id="320" r:id="rId10"/>
    <p:sldId id="344" r:id="rId11"/>
    <p:sldId id="334" r:id="rId12"/>
    <p:sldId id="317" r:id="rId13"/>
    <p:sldId id="299" r:id="rId14"/>
    <p:sldId id="321" r:id="rId15"/>
    <p:sldId id="313" r:id="rId16"/>
    <p:sldId id="339" r:id="rId17"/>
    <p:sldId id="270" r:id="rId18"/>
    <p:sldId id="318" r:id="rId19"/>
    <p:sldId id="297" r:id="rId20"/>
    <p:sldId id="319" r:id="rId21"/>
    <p:sldId id="340" r:id="rId22"/>
    <p:sldId id="352" r:id="rId23"/>
    <p:sldId id="353" r:id="rId24"/>
    <p:sldId id="342" r:id="rId25"/>
    <p:sldId id="350" r:id="rId26"/>
    <p:sldId id="301" r:id="rId27"/>
    <p:sldId id="322" r:id="rId28"/>
    <p:sldId id="323" r:id="rId29"/>
    <p:sldId id="303" r:id="rId30"/>
    <p:sldId id="306" r:id="rId31"/>
    <p:sldId id="310" r:id="rId32"/>
    <p:sldId id="311" r:id="rId33"/>
    <p:sldId id="324" r:id="rId34"/>
    <p:sldId id="305" r:id="rId35"/>
    <p:sldId id="307" r:id="rId36"/>
    <p:sldId id="329" r:id="rId37"/>
    <p:sldId id="336" r:id="rId38"/>
    <p:sldId id="346" r:id="rId39"/>
    <p:sldId id="338" r:id="rId40"/>
    <p:sldId id="343" r:id="rId41"/>
    <p:sldId id="348"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9"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E216"/>
    <a:srgbClr val="35FF13"/>
    <a:srgbClr val="F3DF57"/>
    <a:srgbClr val="CDB61F"/>
    <a:srgbClr val="FF49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213" autoAdjust="0"/>
  </p:normalViewPr>
  <p:slideViewPr>
    <p:cSldViewPr snapToGrid="0" snapToObjects="1">
      <p:cViewPr varScale="1">
        <p:scale>
          <a:sx n="76" d="100"/>
          <a:sy n="76" d="100"/>
        </p:scale>
        <p:origin x="1570" y="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70F9B02-1C4B-B840-9A5E-927320230724}" type="datetimeFigureOut">
              <a:rPr lang="en-US" smtClean="0"/>
              <a:t>6/1/2016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7018075-B6A6-204D-927B-859B9A68F605}" type="slidenum">
              <a:rPr lang="en-US" smtClean="0"/>
              <a:t>‹#›</a:t>
            </a:fld>
            <a:endParaRPr lang="en-US"/>
          </a:p>
        </p:txBody>
      </p:sp>
    </p:spTree>
    <p:extLst>
      <p:ext uri="{BB962C8B-B14F-4D97-AF65-F5344CB8AC3E}">
        <p14:creationId xmlns:p14="http://schemas.microsoft.com/office/powerpoint/2010/main" val="5174306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41D145-32BE-DA4C-88E1-B4BBBA64A2B8}" type="datetimeFigureOut">
              <a:rPr lang="en-US" smtClean="0"/>
              <a:t>6/1/2016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EE65C3-05B6-984D-8B09-070B30CE4C7F}" type="slidenum">
              <a:rPr lang="en-US" smtClean="0"/>
              <a:t>‹#›</a:t>
            </a:fld>
            <a:endParaRPr lang="en-US"/>
          </a:p>
        </p:txBody>
      </p:sp>
    </p:spTree>
    <p:extLst>
      <p:ext uri="{BB962C8B-B14F-4D97-AF65-F5344CB8AC3E}">
        <p14:creationId xmlns:p14="http://schemas.microsoft.com/office/powerpoint/2010/main" val="72440480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2000" dirty="0" smtClean="0"/>
              <a:t>Many people will be actively involved or will be impacted (positively or negatively) by the project</a:t>
            </a:r>
          </a:p>
          <a:p>
            <a:pPr marL="0" indent="0">
              <a:buClr>
                <a:schemeClr val="accent1"/>
              </a:buClr>
              <a:buFont typeface="Wingdings" charset="2"/>
              <a:buNone/>
            </a:pPr>
            <a:r>
              <a:rPr lang="en-US" sz="2000" dirty="0" smtClean="0"/>
              <a:t>- Identify them (management,  team, users, suppliers)</a:t>
            </a:r>
          </a:p>
          <a:p>
            <a:pPr marL="0" indent="0">
              <a:buClr>
                <a:schemeClr val="accent1"/>
              </a:buClr>
              <a:buFontTx/>
              <a:buNone/>
            </a:pPr>
            <a:r>
              <a:rPr lang="en-US" sz="2000" dirty="0" smtClean="0"/>
              <a:t>- Understand their  impact or influence</a:t>
            </a:r>
          </a:p>
          <a:p>
            <a:pPr marL="0" indent="0">
              <a:buClr>
                <a:schemeClr val="accent1"/>
              </a:buClr>
              <a:buFontTx/>
              <a:buNone/>
            </a:pPr>
            <a:r>
              <a:rPr lang="en-US" sz="2000" dirty="0" smtClean="0"/>
              <a:t>- Collect their requirements and expectations.</a:t>
            </a:r>
            <a:r>
              <a:rPr lang="en-US" sz="2000" baseline="0" dirty="0" smtClean="0"/>
              <a:t> </a:t>
            </a:r>
            <a:r>
              <a:rPr lang="en-US" sz="2000" b="1" dirty="0" smtClean="0"/>
              <a:t>How will the project be considered successful by them?</a:t>
            </a:r>
          </a:p>
          <a:p>
            <a:pPr>
              <a:buClr>
                <a:schemeClr val="accent1"/>
              </a:buClr>
              <a:buFont typeface="Wingdings" charset="2"/>
              <a:buNone/>
            </a:pPr>
            <a:r>
              <a:rPr lang="en-US" sz="2000" dirty="0" smtClean="0"/>
              <a:t>-</a:t>
            </a:r>
            <a:r>
              <a:rPr lang="en-US" sz="2000" baseline="0" dirty="0" smtClean="0"/>
              <a:t> </a:t>
            </a:r>
            <a:r>
              <a:rPr lang="en-US" sz="2000" dirty="0" smtClean="0"/>
              <a:t>Establish which information they need and how to communicate to them</a:t>
            </a:r>
          </a:p>
          <a:p>
            <a:endParaRPr lang="en-US" dirty="0"/>
          </a:p>
        </p:txBody>
      </p:sp>
      <p:sp>
        <p:nvSpPr>
          <p:cNvPr id="4" name="Slide Number Placeholder 3"/>
          <p:cNvSpPr>
            <a:spLocks noGrp="1"/>
          </p:cNvSpPr>
          <p:nvPr>
            <p:ph type="sldNum" sz="quarter" idx="10"/>
          </p:nvPr>
        </p:nvSpPr>
        <p:spPr/>
        <p:txBody>
          <a:bodyPr/>
          <a:lstStyle/>
          <a:p>
            <a:fld id="{3CEE65C3-05B6-984D-8B09-070B30CE4C7F}" type="slidenum">
              <a:rPr lang="en-US" smtClean="0"/>
              <a:t>5</a:t>
            </a:fld>
            <a:endParaRPr lang="en-US"/>
          </a:p>
        </p:txBody>
      </p:sp>
    </p:spTree>
    <p:extLst>
      <p:ext uri="{BB962C8B-B14F-4D97-AF65-F5344CB8AC3E}">
        <p14:creationId xmlns:p14="http://schemas.microsoft.com/office/powerpoint/2010/main" val="1628031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Risk management</a:t>
            </a:r>
          </a:p>
        </p:txBody>
      </p:sp>
      <p:sp>
        <p:nvSpPr>
          <p:cNvPr id="5" name="Rectangle 7"/>
          <p:cNvSpPr>
            <a:spLocks noGrp="1" noChangeArrowheads="1"/>
          </p:cNvSpPr>
          <p:nvPr>
            <p:ph type="sldNum" sz="quarter" idx="5"/>
          </p:nvPr>
        </p:nvSpPr>
        <p:spPr>
          <a:ln/>
        </p:spPr>
        <p:txBody>
          <a:bodyPr/>
          <a:lstStyle/>
          <a:p>
            <a:fld id="{56DBC167-E9E2-41E4-803C-7C4301351E32}" type="slidenum">
              <a:rPr lang="en-US"/>
              <a:pPr/>
              <a:t>17</a:t>
            </a:fld>
            <a:endParaRPr lang="en-US"/>
          </a:p>
        </p:txBody>
      </p:sp>
      <p:sp>
        <p:nvSpPr>
          <p:cNvPr id="186370" name="Rectangle 2"/>
          <p:cNvSpPr>
            <a:spLocks noGrp="1" noRot="1" noChangeAspect="1" noChangeArrowheads="1" noTextEdit="1"/>
          </p:cNvSpPr>
          <p:nvPr>
            <p:ph type="sldImg"/>
          </p:nvPr>
        </p:nvSpPr>
        <p:spPr>
          <a:xfrm>
            <a:off x="1625600" y="884238"/>
            <a:ext cx="3695700" cy="2773362"/>
          </a:xfrm>
          <a:ln/>
        </p:spPr>
      </p:sp>
      <p:sp>
        <p:nvSpPr>
          <p:cNvPr id="186371" name="Rectangle 3"/>
          <p:cNvSpPr>
            <a:spLocks noGrp="1" noChangeArrowheads="1"/>
          </p:cNvSpPr>
          <p:nvPr>
            <p:ph type="body" idx="1"/>
          </p:nvPr>
        </p:nvSpPr>
        <p:spPr>
          <a:xfrm>
            <a:off x="534989" y="4116389"/>
            <a:ext cx="5895975" cy="4949825"/>
          </a:xfrm>
        </p:spPr>
        <p:txBody>
          <a:bodyPr/>
          <a:lstStyle/>
          <a:p>
            <a:r>
              <a:rPr lang="en-US" b="1"/>
              <a:t>The objective of the slide is to explain how the risk factor is calculated.</a:t>
            </a:r>
          </a:p>
          <a:p>
            <a:endParaRPr lang="en-US"/>
          </a:p>
          <a:p>
            <a:r>
              <a:rPr lang="en-US" b="1"/>
              <a:t>To comment on the slide, you can say:</a:t>
            </a:r>
          </a:p>
          <a:p>
            <a:r>
              <a:rPr lang="en-GB" i="1"/>
              <a:t>You then multiply the 2 numbers together (probability by impact) to get a risk factor.</a:t>
            </a:r>
          </a:p>
          <a:p>
            <a:r>
              <a:rPr lang="en-GB" i="1"/>
              <a:t>This activity results in a prioritization of the identified risks.</a:t>
            </a:r>
          </a:p>
          <a:p>
            <a:r>
              <a:rPr lang="en-GB" i="1"/>
              <a:t>This information is captured in the Risk Register and enables management to monitor the risk factors and take action.</a:t>
            </a:r>
          </a:p>
        </p:txBody>
      </p:sp>
    </p:spTree>
    <p:extLst>
      <p:ext uri="{BB962C8B-B14F-4D97-AF65-F5344CB8AC3E}">
        <p14:creationId xmlns:p14="http://schemas.microsoft.com/office/powerpoint/2010/main" val="174316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a:spLocks noGrp="1" noChangeArrowheads="1"/>
          </p:cNvSpPr>
          <p:nvPr>
            <p:ph type="ftr" sz="quarter" idx="4"/>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spcBef>
                <a:spcPct val="0"/>
              </a:spcBef>
              <a:buClrTx/>
              <a:buSzTx/>
              <a:buFontTx/>
              <a:buNone/>
            </a:pPr>
            <a:r>
              <a:rPr lang="en-US" sz="1000"/>
              <a:t>Project planning</a:t>
            </a:r>
          </a:p>
        </p:txBody>
      </p:sp>
      <p:sp>
        <p:nvSpPr>
          <p:cNvPr id="129027" name="Rectangle 7"/>
          <p:cNvSpPr>
            <a:spLocks noGrp="1" noChangeArrowheads="1"/>
          </p:cNvSpPr>
          <p:nvPr>
            <p:ph type="sldNum" sz="quarter" idx="5"/>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r">
              <a:spcBef>
                <a:spcPct val="0"/>
              </a:spcBef>
              <a:buClrTx/>
              <a:buSzTx/>
              <a:buFontTx/>
              <a:buNone/>
            </a:pPr>
            <a:fld id="{869CBFDB-9B89-45B9-9F2A-8259058733BD}" type="slidenum">
              <a:rPr lang="en-US"/>
              <a:pPr algn="r">
                <a:spcBef>
                  <a:spcPct val="0"/>
                </a:spcBef>
                <a:buClrTx/>
                <a:buSzTx/>
                <a:buFontTx/>
                <a:buNone/>
              </a:pPr>
              <a:t>18</a:t>
            </a:fld>
            <a:endParaRPr lang="en-US"/>
          </a:p>
        </p:txBody>
      </p:sp>
      <p:sp>
        <p:nvSpPr>
          <p:cNvPr id="129028" name="Rectangle 2"/>
          <p:cNvSpPr>
            <a:spLocks noGrp="1" noRot="1" noChangeAspect="1" noChangeArrowheads="1" noTextEdit="1"/>
          </p:cNvSpPr>
          <p:nvPr>
            <p:ph type="sldImg"/>
          </p:nvPr>
        </p:nvSpPr>
        <p:spPr>
          <a:xfrm>
            <a:off x="1625600" y="838200"/>
            <a:ext cx="3757613" cy="2819400"/>
          </a:xfrm>
          <a:ln/>
        </p:spPr>
      </p:sp>
      <p:sp>
        <p:nvSpPr>
          <p:cNvPr id="129029" name="Rectangle 3"/>
          <p:cNvSpPr>
            <a:spLocks noGrp="1" noChangeArrowheads="1"/>
          </p:cNvSpPr>
          <p:nvPr>
            <p:ph type="body" idx="1"/>
          </p:nvPr>
        </p:nvSpPr>
        <p:spPr>
          <a:noFill/>
        </p:spPr>
        <p:txBody>
          <a:bodyPr/>
          <a:lstStyle/>
          <a:p>
            <a:pPr eaLnBrk="1" hangingPunct="1"/>
            <a:endParaRPr lang="en-US" b="1" dirty="0" smtClean="0"/>
          </a:p>
        </p:txBody>
      </p:sp>
    </p:spTree>
    <p:extLst>
      <p:ext uri="{BB962C8B-B14F-4D97-AF65-F5344CB8AC3E}">
        <p14:creationId xmlns:p14="http://schemas.microsoft.com/office/powerpoint/2010/main" val="37671245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Project execution, progress monitoring &amp; reporting</a:t>
            </a:r>
          </a:p>
        </p:txBody>
      </p:sp>
      <p:sp>
        <p:nvSpPr>
          <p:cNvPr id="5" name="Rectangle 7"/>
          <p:cNvSpPr>
            <a:spLocks noGrp="1" noChangeArrowheads="1"/>
          </p:cNvSpPr>
          <p:nvPr>
            <p:ph type="sldNum" sz="quarter" idx="5"/>
          </p:nvPr>
        </p:nvSpPr>
        <p:spPr>
          <a:ln/>
        </p:spPr>
        <p:txBody>
          <a:bodyPr/>
          <a:lstStyle/>
          <a:p>
            <a:fld id="{269527B5-D3A2-4499-A6D7-110240DC3471}" type="slidenum">
              <a:rPr lang="en-US"/>
              <a:pPr/>
              <a:t>19</a:t>
            </a:fld>
            <a:endParaRPr lang="en-US"/>
          </a:p>
        </p:txBody>
      </p:sp>
      <p:sp>
        <p:nvSpPr>
          <p:cNvPr id="595970" name="Rectangle 1026"/>
          <p:cNvSpPr>
            <a:spLocks noGrp="1" noRot="1" noChangeAspect="1" noChangeArrowheads="1" noTextEdit="1"/>
          </p:cNvSpPr>
          <p:nvPr>
            <p:ph type="sldImg"/>
          </p:nvPr>
        </p:nvSpPr>
        <p:spPr>
          <a:xfrm>
            <a:off x="1649413" y="838200"/>
            <a:ext cx="3757612" cy="2819400"/>
          </a:xfrm>
          <a:ln/>
        </p:spPr>
      </p:sp>
      <p:sp>
        <p:nvSpPr>
          <p:cNvPr id="595971" name="Rectangle 1027"/>
          <p:cNvSpPr>
            <a:spLocks noGrp="1" noChangeArrowheads="1"/>
          </p:cNvSpPr>
          <p:nvPr>
            <p:ph type="body" idx="1"/>
          </p:nvPr>
        </p:nvSpPr>
        <p:spPr/>
        <p:txBody>
          <a:bodyPr/>
          <a:lstStyle/>
          <a:p>
            <a:r>
              <a:rPr lang="en-US" b="1" dirty="0" smtClean="0"/>
              <a:t>Mention that you can have different checking</a:t>
            </a:r>
            <a:r>
              <a:rPr lang="en-US" b="1" baseline="0" dirty="0" smtClean="0"/>
              <a:t> period for different </a:t>
            </a:r>
            <a:r>
              <a:rPr lang="en-US" b="1" baseline="0" dirty="0" err="1" smtClean="0"/>
              <a:t>workpackages</a:t>
            </a:r>
            <a:endParaRPr lang="en-US" b="1" dirty="0" smtClean="0"/>
          </a:p>
          <a:p>
            <a:r>
              <a:rPr lang="en-US" b="1" dirty="0" smtClean="0"/>
              <a:t>The </a:t>
            </a:r>
            <a:r>
              <a:rPr lang="en-US" b="1" dirty="0"/>
              <a:t>objective of the slide is to graphically explain the optimal frequency of progress periods.</a:t>
            </a:r>
          </a:p>
          <a:p>
            <a:endParaRPr lang="en-US" b="1" dirty="0"/>
          </a:p>
          <a:p>
            <a:r>
              <a:rPr lang="en-US" b="1" dirty="0"/>
              <a:t>To comment on the slide, you can say:</a:t>
            </a:r>
          </a:p>
          <a:p>
            <a:r>
              <a:rPr lang="en-US" i="1" dirty="0"/>
              <a:t>The horizontal lines represent the task duration.</a:t>
            </a:r>
          </a:p>
          <a:p>
            <a:r>
              <a:rPr lang="en-US" i="1" u="sng" dirty="0"/>
              <a:t>Pink Line:</a:t>
            </a:r>
            <a:r>
              <a:rPr lang="en-US" i="1" dirty="0"/>
              <a:t> The progress period is too large</a:t>
            </a:r>
            <a:r>
              <a:rPr lang="en-GB" i="1" dirty="0"/>
              <a:t> and all tasks will be completed in between review points.</a:t>
            </a:r>
            <a:r>
              <a:rPr lang="en-US" i="1" dirty="0"/>
              <a:t> We have to anticipate the potential problems: it’s necessary to check the progress during the task duration</a:t>
            </a:r>
          </a:p>
          <a:p>
            <a:r>
              <a:rPr lang="en-US" i="1" u="sng" dirty="0"/>
              <a:t>Red line:</a:t>
            </a:r>
            <a:r>
              <a:rPr lang="en-US" i="1" dirty="0"/>
              <a:t> It’s impossible to have an effective idea of the progress: the progress period is too short </a:t>
            </a:r>
            <a:r>
              <a:rPr lang="en-GB" i="1" dirty="0"/>
              <a:t>in relation to</a:t>
            </a:r>
            <a:r>
              <a:rPr lang="en-US" i="1" dirty="0"/>
              <a:t> the duration of the task. If the period is too long, the increase in progress during the progress period is hardly sensible</a:t>
            </a:r>
          </a:p>
          <a:p>
            <a:r>
              <a:rPr lang="en-US" i="1" u="sng" dirty="0"/>
              <a:t>Blue line:</a:t>
            </a:r>
            <a:r>
              <a:rPr lang="en-US" i="1" dirty="0"/>
              <a:t> Usable, at each progress tracking </a:t>
            </a:r>
            <a:r>
              <a:rPr lang="en-GB" i="1" dirty="0"/>
              <a:t>point </a:t>
            </a:r>
            <a:r>
              <a:rPr lang="en-US" i="1" dirty="0"/>
              <a:t>you can </a:t>
            </a:r>
            <a:r>
              <a:rPr lang="en-GB" i="1" dirty="0"/>
              <a:t>get </a:t>
            </a:r>
            <a:r>
              <a:rPr lang="en-US" i="1" dirty="0"/>
              <a:t>a representative quantification of your progress</a:t>
            </a:r>
          </a:p>
          <a:p>
            <a:r>
              <a:rPr lang="en-US" i="1" u="sng" dirty="0"/>
              <a:t>Green line:</a:t>
            </a:r>
            <a:r>
              <a:rPr lang="en-US" i="1" dirty="0"/>
              <a:t> If the period is </a:t>
            </a:r>
            <a:r>
              <a:rPr lang="en-GB" i="1" dirty="0"/>
              <a:t>similar to</a:t>
            </a:r>
            <a:r>
              <a:rPr lang="en-US" i="1" dirty="0"/>
              <a:t> one average work package, the progress is tracked using only 3 stat</a:t>
            </a:r>
            <a:r>
              <a:rPr lang="en-GB" i="1" dirty="0" err="1"/>
              <a:t>es</a:t>
            </a:r>
            <a:r>
              <a:rPr lang="en-US" i="1" dirty="0"/>
              <a:t>:</a:t>
            </a:r>
          </a:p>
          <a:p>
            <a:pPr>
              <a:buFontTx/>
              <a:buChar char="-"/>
            </a:pPr>
            <a:r>
              <a:rPr lang="en-US" i="1" dirty="0"/>
              <a:t>not started</a:t>
            </a:r>
          </a:p>
          <a:p>
            <a:pPr>
              <a:buFontTx/>
              <a:buChar char="-"/>
            </a:pPr>
            <a:r>
              <a:rPr lang="en-US" i="1" dirty="0"/>
              <a:t>in progress</a:t>
            </a:r>
          </a:p>
          <a:p>
            <a:pPr>
              <a:buFontTx/>
              <a:buChar char="-"/>
            </a:pPr>
            <a:r>
              <a:rPr lang="en-US" i="1" dirty="0"/>
              <a:t>completed</a:t>
            </a:r>
          </a:p>
        </p:txBody>
      </p:sp>
    </p:spTree>
    <p:extLst>
      <p:ext uri="{BB962C8B-B14F-4D97-AF65-F5344CB8AC3E}">
        <p14:creationId xmlns:p14="http://schemas.microsoft.com/office/powerpoint/2010/main" val="24039997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EE65C3-05B6-984D-8B09-070B30CE4C7F}" type="slidenum">
              <a:rPr lang="en-US" smtClean="0"/>
              <a:t>20</a:t>
            </a:fld>
            <a:endParaRPr lang="en-US"/>
          </a:p>
        </p:txBody>
      </p:sp>
    </p:spTree>
    <p:extLst>
      <p:ext uri="{BB962C8B-B14F-4D97-AF65-F5344CB8AC3E}">
        <p14:creationId xmlns:p14="http://schemas.microsoft.com/office/powerpoint/2010/main" val="16280319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a:spLocks noGrp="1" noChangeArrowheads="1"/>
          </p:cNvSpPr>
          <p:nvPr>
            <p:ph type="ftr" sz="quarter" idx="4"/>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spcBef>
                <a:spcPct val="0"/>
              </a:spcBef>
              <a:buClrTx/>
              <a:buSzTx/>
              <a:buFontTx/>
              <a:buNone/>
            </a:pPr>
            <a:r>
              <a:rPr lang="en-US" sz="1000"/>
              <a:t>Project planning</a:t>
            </a:r>
          </a:p>
        </p:txBody>
      </p:sp>
      <p:sp>
        <p:nvSpPr>
          <p:cNvPr id="129027" name="Rectangle 7"/>
          <p:cNvSpPr>
            <a:spLocks noGrp="1" noChangeArrowheads="1"/>
          </p:cNvSpPr>
          <p:nvPr>
            <p:ph type="sldNum" sz="quarter" idx="5"/>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r">
              <a:spcBef>
                <a:spcPct val="0"/>
              </a:spcBef>
              <a:buClrTx/>
              <a:buSzTx/>
              <a:buFontTx/>
              <a:buNone/>
            </a:pPr>
            <a:fld id="{869CBFDB-9B89-45B9-9F2A-8259058733BD}" type="slidenum">
              <a:rPr lang="en-US"/>
              <a:pPr algn="r">
                <a:spcBef>
                  <a:spcPct val="0"/>
                </a:spcBef>
                <a:buClrTx/>
                <a:buSzTx/>
                <a:buFontTx/>
                <a:buNone/>
              </a:pPr>
              <a:t>24</a:t>
            </a:fld>
            <a:endParaRPr lang="en-US"/>
          </a:p>
        </p:txBody>
      </p:sp>
      <p:sp>
        <p:nvSpPr>
          <p:cNvPr id="129028" name="Rectangle 2"/>
          <p:cNvSpPr>
            <a:spLocks noGrp="1" noRot="1" noChangeAspect="1" noChangeArrowheads="1" noTextEdit="1"/>
          </p:cNvSpPr>
          <p:nvPr>
            <p:ph type="sldImg"/>
          </p:nvPr>
        </p:nvSpPr>
        <p:spPr>
          <a:xfrm>
            <a:off x="1625600" y="838200"/>
            <a:ext cx="3757613" cy="2819400"/>
          </a:xfrm>
          <a:ln/>
        </p:spPr>
      </p:sp>
      <p:sp>
        <p:nvSpPr>
          <p:cNvPr id="129029" name="Rectangle 3"/>
          <p:cNvSpPr>
            <a:spLocks noGrp="1" noChangeArrowheads="1"/>
          </p:cNvSpPr>
          <p:nvPr>
            <p:ph type="body" idx="1"/>
          </p:nvPr>
        </p:nvSpPr>
        <p:spPr>
          <a:noFill/>
        </p:spPr>
        <p:txBody>
          <a:bodyPr/>
          <a:lstStyle/>
          <a:p>
            <a:pPr eaLnBrk="1" hangingPunct="1"/>
            <a:endParaRPr lang="en-US" b="1" dirty="0" smtClean="0"/>
          </a:p>
        </p:txBody>
      </p:sp>
    </p:spTree>
    <p:extLst>
      <p:ext uri="{BB962C8B-B14F-4D97-AF65-F5344CB8AC3E}">
        <p14:creationId xmlns:p14="http://schemas.microsoft.com/office/powerpoint/2010/main" val="3767124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a:spLocks noGrp="1" noChangeArrowheads="1"/>
          </p:cNvSpPr>
          <p:nvPr>
            <p:ph type="ftr" sz="quarter" idx="4"/>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spcBef>
                <a:spcPct val="0"/>
              </a:spcBef>
              <a:buClrTx/>
              <a:buSzTx/>
              <a:buFontTx/>
              <a:buNone/>
            </a:pPr>
            <a:r>
              <a:rPr lang="en-US" sz="1000"/>
              <a:t>Project planning</a:t>
            </a:r>
          </a:p>
        </p:txBody>
      </p:sp>
      <p:sp>
        <p:nvSpPr>
          <p:cNvPr id="129027" name="Rectangle 7"/>
          <p:cNvSpPr>
            <a:spLocks noGrp="1" noChangeArrowheads="1"/>
          </p:cNvSpPr>
          <p:nvPr>
            <p:ph type="sldNum" sz="quarter" idx="5"/>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r">
              <a:spcBef>
                <a:spcPct val="0"/>
              </a:spcBef>
              <a:buClrTx/>
              <a:buSzTx/>
              <a:buFontTx/>
              <a:buNone/>
            </a:pPr>
            <a:fld id="{869CBFDB-9B89-45B9-9F2A-8259058733BD}" type="slidenum">
              <a:rPr lang="en-US"/>
              <a:pPr algn="r">
                <a:spcBef>
                  <a:spcPct val="0"/>
                </a:spcBef>
                <a:buClrTx/>
                <a:buSzTx/>
                <a:buFontTx/>
                <a:buNone/>
              </a:pPr>
              <a:t>25</a:t>
            </a:fld>
            <a:endParaRPr lang="en-US"/>
          </a:p>
        </p:txBody>
      </p:sp>
      <p:sp>
        <p:nvSpPr>
          <p:cNvPr id="129028" name="Rectangle 2"/>
          <p:cNvSpPr>
            <a:spLocks noGrp="1" noRot="1" noChangeAspect="1" noChangeArrowheads="1" noTextEdit="1"/>
          </p:cNvSpPr>
          <p:nvPr>
            <p:ph type="sldImg"/>
          </p:nvPr>
        </p:nvSpPr>
        <p:spPr>
          <a:xfrm>
            <a:off x="1625600" y="838200"/>
            <a:ext cx="3757613" cy="2819400"/>
          </a:xfrm>
          <a:ln/>
        </p:spPr>
      </p:sp>
      <p:sp>
        <p:nvSpPr>
          <p:cNvPr id="129029" name="Rectangle 3"/>
          <p:cNvSpPr>
            <a:spLocks noGrp="1" noChangeArrowheads="1"/>
          </p:cNvSpPr>
          <p:nvPr>
            <p:ph type="body" idx="1"/>
          </p:nvPr>
        </p:nvSpPr>
        <p:spPr>
          <a:noFill/>
        </p:spPr>
        <p:txBody>
          <a:bodyPr/>
          <a:lstStyle/>
          <a:p>
            <a:pPr eaLnBrk="1" hangingPunct="1"/>
            <a:endParaRPr lang="en-US" b="1" dirty="0" smtClean="0"/>
          </a:p>
        </p:txBody>
      </p:sp>
    </p:spTree>
    <p:extLst>
      <p:ext uri="{BB962C8B-B14F-4D97-AF65-F5344CB8AC3E}">
        <p14:creationId xmlns:p14="http://schemas.microsoft.com/office/powerpoint/2010/main" val="3767124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a:spLocks noGrp="1" noChangeArrowheads="1"/>
          </p:cNvSpPr>
          <p:nvPr>
            <p:ph type="ftr" sz="quarter" idx="4"/>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spcBef>
                <a:spcPct val="0"/>
              </a:spcBef>
              <a:buClrTx/>
              <a:buSzTx/>
              <a:buFontTx/>
              <a:buNone/>
            </a:pPr>
            <a:r>
              <a:rPr lang="en-US" sz="1000"/>
              <a:t>Project planning</a:t>
            </a:r>
          </a:p>
        </p:txBody>
      </p:sp>
      <p:sp>
        <p:nvSpPr>
          <p:cNvPr id="129027" name="Rectangle 7"/>
          <p:cNvSpPr>
            <a:spLocks noGrp="1" noChangeArrowheads="1"/>
          </p:cNvSpPr>
          <p:nvPr>
            <p:ph type="sldNum" sz="quarter" idx="5"/>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r">
              <a:spcBef>
                <a:spcPct val="0"/>
              </a:spcBef>
              <a:buClrTx/>
              <a:buSzTx/>
              <a:buFontTx/>
              <a:buNone/>
            </a:pPr>
            <a:fld id="{869CBFDB-9B89-45B9-9F2A-8259058733BD}" type="slidenum">
              <a:rPr lang="en-US"/>
              <a:pPr algn="r">
                <a:spcBef>
                  <a:spcPct val="0"/>
                </a:spcBef>
                <a:buClrTx/>
                <a:buSzTx/>
                <a:buFontTx/>
                <a:buNone/>
              </a:pPr>
              <a:t>26</a:t>
            </a:fld>
            <a:endParaRPr lang="en-US"/>
          </a:p>
        </p:txBody>
      </p:sp>
      <p:sp>
        <p:nvSpPr>
          <p:cNvPr id="129028" name="Rectangle 2"/>
          <p:cNvSpPr>
            <a:spLocks noGrp="1" noRot="1" noChangeAspect="1" noChangeArrowheads="1" noTextEdit="1"/>
          </p:cNvSpPr>
          <p:nvPr>
            <p:ph type="sldImg"/>
          </p:nvPr>
        </p:nvSpPr>
        <p:spPr>
          <a:xfrm>
            <a:off x="1625600" y="838200"/>
            <a:ext cx="3757613" cy="2819400"/>
          </a:xfrm>
          <a:ln/>
        </p:spPr>
      </p:sp>
      <p:sp>
        <p:nvSpPr>
          <p:cNvPr id="129029" name="Rectangle 3"/>
          <p:cNvSpPr>
            <a:spLocks noGrp="1" noChangeArrowheads="1"/>
          </p:cNvSpPr>
          <p:nvPr>
            <p:ph type="body" idx="1"/>
          </p:nvPr>
        </p:nvSpPr>
        <p:spPr>
          <a:noFill/>
        </p:spPr>
        <p:txBody>
          <a:bodyPr/>
          <a:lstStyle/>
          <a:p>
            <a:pPr eaLnBrk="1" hangingPunct="1"/>
            <a:endParaRPr lang="en-US" b="1" dirty="0" smtClean="0"/>
          </a:p>
        </p:txBody>
      </p:sp>
    </p:spTree>
    <p:extLst>
      <p:ext uri="{BB962C8B-B14F-4D97-AF65-F5344CB8AC3E}">
        <p14:creationId xmlns:p14="http://schemas.microsoft.com/office/powerpoint/2010/main" val="37671245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a:spLocks noGrp="1" noChangeArrowheads="1"/>
          </p:cNvSpPr>
          <p:nvPr>
            <p:ph type="ftr" sz="quarter" idx="4"/>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spcBef>
                <a:spcPct val="0"/>
              </a:spcBef>
              <a:buClrTx/>
              <a:buSzTx/>
              <a:buFontTx/>
              <a:buNone/>
            </a:pPr>
            <a:r>
              <a:rPr lang="en-US" sz="1000"/>
              <a:t>Project planning</a:t>
            </a:r>
          </a:p>
        </p:txBody>
      </p:sp>
      <p:sp>
        <p:nvSpPr>
          <p:cNvPr id="129027" name="Rectangle 7"/>
          <p:cNvSpPr>
            <a:spLocks noGrp="1" noChangeArrowheads="1"/>
          </p:cNvSpPr>
          <p:nvPr>
            <p:ph type="sldNum" sz="quarter" idx="5"/>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r">
              <a:spcBef>
                <a:spcPct val="0"/>
              </a:spcBef>
              <a:buClrTx/>
              <a:buSzTx/>
              <a:buFontTx/>
              <a:buNone/>
            </a:pPr>
            <a:fld id="{869CBFDB-9B89-45B9-9F2A-8259058733BD}" type="slidenum">
              <a:rPr lang="en-US"/>
              <a:pPr algn="r">
                <a:spcBef>
                  <a:spcPct val="0"/>
                </a:spcBef>
                <a:buClrTx/>
                <a:buSzTx/>
                <a:buFontTx/>
                <a:buNone/>
              </a:pPr>
              <a:t>27</a:t>
            </a:fld>
            <a:endParaRPr lang="en-US"/>
          </a:p>
        </p:txBody>
      </p:sp>
      <p:sp>
        <p:nvSpPr>
          <p:cNvPr id="129028" name="Rectangle 2"/>
          <p:cNvSpPr>
            <a:spLocks noGrp="1" noRot="1" noChangeAspect="1" noChangeArrowheads="1" noTextEdit="1"/>
          </p:cNvSpPr>
          <p:nvPr>
            <p:ph type="sldImg"/>
          </p:nvPr>
        </p:nvSpPr>
        <p:spPr>
          <a:xfrm>
            <a:off x="1625600" y="838200"/>
            <a:ext cx="3757613" cy="2819400"/>
          </a:xfrm>
          <a:ln/>
        </p:spPr>
      </p:sp>
      <p:sp>
        <p:nvSpPr>
          <p:cNvPr id="129029" name="Rectangle 3"/>
          <p:cNvSpPr>
            <a:spLocks noGrp="1" noChangeArrowheads="1"/>
          </p:cNvSpPr>
          <p:nvPr>
            <p:ph type="body" idx="1"/>
          </p:nvPr>
        </p:nvSpPr>
        <p:spPr>
          <a:noFill/>
        </p:spPr>
        <p:txBody>
          <a:bodyPr/>
          <a:lstStyle/>
          <a:p>
            <a:pPr eaLnBrk="1" hangingPunct="1"/>
            <a:endParaRPr lang="en-US" b="1" dirty="0" smtClean="0"/>
          </a:p>
        </p:txBody>
      </p:sp>
    </p:spTree>
    <p:extLst>
      <p:ext uri="{BB962C8B-B14F-4D97-AF65-F5344CB8AC3E}">
        <p14:creationId xmlns:p14="http://schemas.microsoft.com/office/powerpoint/2010/main" val="37671245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Knowledge Areas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cover what you need to KNOW.</a:t>
            </a:r>
          </a:p>
          <a:p>
            <a:r>
              <a:rPr lang="en-US" dirty="0" smtClean="0"/>
              <a:t>Process Groups</a:t>
            </a:r>
            <a:r>
              <a:rPr lang="en-US" baseline="0" dirty="0" smtClean="0"/>
              <a:t> </a:t>
            </a:r>
            <a:r>
              <a:rPr lang="en-US" dirty="0" smtClean="0"/>
              <a:t>cover what you need to DO.</a:t>
            </a:r>
          </a:p>
          <a:p>
            <a:r>
              <a:rPr lang="en-US" dirty="0" smtClean="0"/>
              <a:t>The general consensus (or we could call it project management best practice) is that you have to be able to work across these areas in order to get your project done. The Knowledge Areas are a handy way to group together theory and practical techniques. </a:t>
            </a:r>
            <a:endParaRPr lang="en-US" dirty="0"/>
          </a:p>
        </p:txBody>
      </p:sp>
      <p:sp>
        <p:nvSpPr>
          <p:cNvPr id="4" name="Slide Number Placeholder 3"/>
          <p:cNvSpPr>
            <a:spLocks noGrp="1"/>
          </p:cNvSpPr>
          <p:nvPr>
            <p:ph type="sldNum" sz="quarter" idx="10"/>
          </p:nvPr>
        </p:nvSpPr>
        <p:spPr/>
        <p:txBody>
          <a:bodyPr/>
          <a:lstStyle/>
          <a:p>
            <a:fld id="{3CEE65C3-05B6-984D-8B09-070B30CE4C7F}" type="slidenum">
              <a:rPr lang="en-US" smtClean="0"/>
              <a:t>31</a:t>
            </a:fld>
            <a:endParaRPr lang="en-US"/>
          </a:p>
        </p:txBody>
      </p:sp>
    </p:spTree>
    <p:extLst>
      <p:ext uri="{BB962C8B-B14F-4D97-AF65-F5344CB8AC3E}">
        <p14:creationId xmlns:p14="http://schemas.microsoft.com/office/powerpoint/2010/main" val="30793061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It helps you work out who should be involved and what they will be responsible for</a:t>
            </a:r>
            <a:endParaRPr lang="en-US" dirty="0"/>
          </a:p>
        </p:txBody>
      </p:sp>
      <p:sp>
        <p:nvSpPr>
          <p:cNvPr id="4" name="Slide Number Placeholder 3"/>
          <p:cNvSpPr>
            <a:spLocks noGrp="1"/>
          </p:cNvSpPr>
          <p:nvPr>
            <p:ph type="sldNum" sz="quarter" idx="10"/>
          </p:nvPr>
        </p:nvSpPr>
        <p:spPr/>
        <p:txBody>
          <a:bodyPr/>
          <a:lstStyle/>
          <a:p>
            <a:fld id="{3CEE65C3-05B6-984D-8B09-070B30CE4C7F}" type="slidenum">
              <a:rPr lang="en-US" smtClean="0"/>
              <a:t>34</a:t>
            </a:fld>
            <a:endParaRPr lang="en-US"/>
          </a:p>
        </p:txBody>
      </p:sp>
    </p:spTree>
    <p:extLst>
      <p:ext uri="{BB962C8B-B14F-4D97-AF65-F5344CB8AC3E}">
        <p14:creationId xmlns:p14="http://schemas.microsoft.com/office/powerpoint/2010/main" val="1468461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a:spLocks noGrp="1" noChangeArrowheads="1"/>
          </p:cNvSpPr>
          <p:nvPr>
            <p:ph type="ftr" sz="quarter" idx="4"/>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spcBef>
                <a:spcPct val="0"/>
              </a:spcBef>
              <a:buClrTx/>
              <a:buSzTx/>
              <a:buFontTx/>
              <a:buNone/>
            </a:pPr>
            <a:r>
              <a:rPr lang="en-US" sz="1000"/>
              <a:t>Project planning</a:t>
            </a:r>
          </a:p>
        </p:txBody>
      </p:sp>
      <p:sp>
        <p:nvSpPr>
          <p:cNvPr id="129027" name="Rectangle 7"/>
          <p:cNvSpPr>
            <a:spLocks noGrp="1" noChangeArrowheads="1"/>
          </p:cNvSpPr>
          <p:nvPr>
            <p:ph type="sldNum" sz="quarter" idx="5"/>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r">
              <a:spcBef>
                <a:spcPct val="0"/>
              </a:spcBef>
              <a:buClrTx/>
              <a:buSzTx/>
              <a:buFontTx/>
              <a:buNone/>
            </a:pPr>
            <a:fld id="{869CBFDB-9B89-45B9-9F2A-8259058733BD}" type="slidenum">
              <a:rPr lang="en-US"/>
              <a:pPr algn="r">
                <a:spcBef>
                  <a:spcPct val="0"/>
                </a:spcBef>
                <a:buClrTx/>
                <a:buSzTx/>
                <a:buFontTx/>
                <a:buNone/>
              </a:pPr>
              <a:t>6</a:t>
            </a:fld>
            <a:endParaRPr lang="en-US"/>
          </a:p>
        </p:txBody>
      </p:sp>
      <p:sp>
        <p:nvSpPr>
          <p:cNvPr id="129028" name="Rectangle 2"/>
          <p:cNvSpPr>
            <a:spLocks noGrp="1" noRot="1" noChangeAspect="1" noChangeArrowheads="1" noTextEdit="1"/>
          </p:cNvSpPr>
          <p:nvPr>
            <p:ph type="sldImg"/>
          </p:nvPr>
        </p:nvSpPr>
        <p:spPr>
          <a:xfrm>
            <a:off x="1625600" y="838200"/>
            <a:ext cx="3757613" cy="2819400"/>
          </a:xfrm>
          <a:ln/>
        </p:spPr>
      </p:sp>
      <p:sp>
        <p:nvSpPr>
          <p:cNvPr id="129029" name="Rectangle 3"/>
          <p:cNvSpPr>
            <a:spLocks noGrp="1" noChangeArrowheads="1"/>
          </p:cNvSpPr>
          <p:nvPr>
            <p:ph type="body" idx="1"/>
          </p:nvPr>
        </p:nvSpPr>
        <p:spPr>
          <a:noFill/>
        </p:spPr>
        <p:txBody>
          <a:bodyPr/>
          <a:lstStyle/>
          <a:p>
            <a:pPr eaLnBrk="1" hangingPunct="1"/>
            <a:endParaRPr lang="en-US" b="1" dirty="0" smtClean="0"/>
          </a:p>
        </p:txBody>
      </p:sp>
    </p:spTree>
    <p:extLst>
      <p:ext uri="{BB962C8B-B14F-4D97-AF65-F5344CB8AC3E}">
        <p14:creationId xmlns:p14="http://schemas.microsoft.com/office/powerpoint/2010/main" val="3767124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a:spLocks noGrp="1" noChangeArrowheads="1"/>
          </p:cNvSpPr>
          <p:nvPr>
            <p:ph type="ftr" sz="quarter" idx="4"/>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spcBef>
                <a:spcPct val="0"/>
              </a:spcBef>
              <a:buClrTx/>
              <a:buSzTx/>
              <a:buFontTx/>
              <a:buNone/>
            </a:pPr>
            <a:r>
              <a:rPr lang="en-US" sz="1000"/>
              <a:t>Project planning</a:t>
            </a:r>
          </a:p>
        </p:txBody>
      </p:sp>
      <p:sp>
        <p:nvSpPr>
          <p:cNvPr id="129027" name="Rectangle 7"/>
          <p:cNvSpPr>
            <a:spLocks noGrp="1" noChangeArrowheads="1"/>
          </p:cNvSpPr>
          <p:nvPr>
            <p:ph type="sldNum" sz="quarter" idx="5"/>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r">
              <a:spcBef>
                <a:spcPct val="0"/>
              </a:spcBef>
              <a:buClrTx/>
              <a:buSzTx/>
              <a:buFontTx/>
              <a:buNone/>
            </a:pPr>
            <a:fld id="{869CBFDB-9B89-45B9-9F2A-8259058733BD}" type="slidenum">
              <a:rPr lang="en-US"/>
              <a:pPr algn="r">
                <a:spcBef>
                  <a:spcPct val="0"/>
                </a:spcBef>
                <a:buClrTx/>
                <a:buSzTx/>
                <a:buFontTx/>
                <a:buNone/>
              </a:pPr>
              <a:t>7</a:t>
            </a:fld>
            <a:endParaRPr lang="en-US"/>
          </a:p>
        </p:txBody>
      </p:sp>
      <p:sp>
        <p:nvSpPr>
          <p:cNvPr id="129028" name="Rectangle 2"/>
          <p:cNvSpPr>
            <a:spLocks noGrp="1" noRot="1" noChangeAspect="1" noChangeArrowheads="1" noTextEdit="1"/>
          </p:cNvSpPr>
          <p:nvPr>
            <p:ph type="sldImg"/>
          </p:nvPr>
        </p:nvSpPr>
        <p:spPr>
          <a:xfrm>
            <a:off x="1625600" y="838200"/>
            <a:ext cx="3757613" cy="2819400"/>
          </a:xfrm>
          <a:ln/>
        </p:spPr>
      </p:sp>
      <p:sp>
        <p:nvSpPr>
          <p:cNvPr id="129029" name="Rectangle 3"/>
          <p:cNvSpPr>
            <a:spLocks noGrp="1" noChangeArrowheads="1"/>
          </p:cNvSpPr>
          <p:nvPr>
            <p:ph type="body" idx="1"/>
          </p:nvPr>
        </p:nvSpPr>
        <p:spPr>
          <a:noFill/>
        </p:spPr>
        <p:txBody>
          <a:bodyPr/>
          <a:lstStyle/>
          <a:p>
            <a:pPr eaLnBrk="1" hangingPunct="1"/>
            <a:endParaRPr lang="en-US" b="1" dirty="0" smtClean="0"/>
          </a:p>
        </p:txBody>
      </p:sp>
    </p:spTree>
    <p:extLst>
      <p:ext uri="{BB962C8B-B14F-4D97-AF65-F5344CB8AC3E}">
        <p14:creationId xmlns:p14="http://schemas.microsoft.com/office/powerpoint/2010/main" val="3767124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Project initiation, feasibility study &amp; project definition</a:t>
            </a:r>
          </a:p>
        </p:txBody>
      </p:sp>
      <p:sp>
        <p:nvSpPr>
          <p:cNvPr id="5" name="Rectangle 7"/>
          <p:cNvSpPr>
            <a:spLocks noGrp="1" noChangeArrowheads="1"/>
          </p:cNvSpPr>
          <p:nvPr>
            <p:ph type="sldNum" sz="quarter" idx="5"/>
          </p:nvPr>
        </p:nvSpPr>
        <p:spPr>
          <a:ln/>
        </p:spPr>
        <p:txBody>
          <a:bodyPr/>
          <a:lstStyle/>
          <a:p>
            <a:fld id="{06EB2EAD-40AF-4768-B1AD-A1C04985E734}" type="slidenum">
              <a:rPr lang="en-US"/>
              <a:pPr/>
              <a:t>9</a:t>
            </a:fld>
            <a:endParaRPr lang="en-US"/>
          </a:p>
        </p:txBody>
      </p:sp>
      <p:sp>
        <p:nvSpPr>
          <p:cNvPr id="206850" name="Rectangle 2"/>
          <p:cNvSpPr>
            <a:spLocks noGrp="1" noRot="1" noChangeAspect="1" noChangeArrowheads="1" noTextEdit="1"/>
          </p:cNvSpPr>
          <p:nvPr>
            <p:ph type="sldImg"/>
          </p:nvPr>
        </p:nvSpPr>
        <p:spPr>
          <a:xfrm>
            <a:off x="1589088" y="838200"/>
            <a:ext cx="3757612" cy="2819400"/>
          </a:xfrm>
          <a:ln/>
        </p:spPr>
      </p:sp>
      <p:sp>
        <p:nvSpPr>
          <p:cNvPr id="206851" name="Rectangle 3"/>
          <p:cNvSpPr>
            <a:spLocks noGrp="1" noChangeArrowheads="1"/>
          </p:cNvSpPr>
          <p:nvPr>
            <p:ph type="body" idx="1"/>
          </p:nvPr>
        </p:nvSpPr>
        <p:spPr>
          <a:noFill/>
          <a:ln>
            <a:noFill/>
          </a:ln>
          <a:extLst>
            <a:ext uri="{91240B29-F687-4f45-9708-019B960494DF}">
              <a14:hiddenLine xmlns="" xmlns:a14="http://schemas.microsoft.com/office/drawing/2010/main" w="9525">
                <a:solidFill>
                  <a:schemeClr val="tx1"/>
                </a:solidFill>
                <a:miter lim="800000"/>
                <a:headEnd/>
                <a:tailEnd/>
              </a14:hiddenLine>
            </a:ext>
          </a:extLst>
        </p:spPr>
        <p:txBody>
          <a:bodyPr/>
          <a:lstStyle/>
          <a:p>
            <a:r>
              <a:rPr lang="en-GB" b="1" dirty="0"/>
              <a:t>The objective of the slide is to remind you of tips for defining goals with a good degree of quality.</a:t>
            </a:r>
          </a:p>
          <a:p>
            <a:endParaRPr lang="en-GB" b="1" dirty="0"/>
          </a:p>
          <a:p>
            <a:r>
              <a:rPr lang="en-GB" b="1" dirty="0"/>
              <a:t>To comment on the slide, you can say:</a:t>
            </a:r>
          </a:p>
          <a:p>
            <a:r>
              <a:rPr lang="en-GB" i="1" dirty="0"/>
              <a:t>This is true for the overall top level project goals and for the more detailed project requirements that make up the specification of the project.</a:t>
            </a:r>
          </a:p>
          <a:p>
            <a:endParaRPr lang="en-GB" i="1" dirty="0"/>
          </a:p>
          <a:p>
            <a:r>
              <a:rPr lang="en-GB" dirty="0"/>
              <a:t>Potential pitfall: there are 2 or 3 definitions for the acronym “SMART” goals, which differ slightly from each other. </a:t>
            </a:r>
          </a:p>
        </p:txBody>
      </p:sp>
    </p:spTree>
    <p:extLst>
      <p:ext uri="{BB962C8B-B14F-4D97-AF65-F5344CB8AC3E}">
        <p14:creationId xmlns:p14="http://schemas.microsoft.com/office/powerpoint/2010/main" val="1816617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Communication is paramount because the success or failure of a project often rests with the success or failure of the communications among all the project </a:t>
            </a:r>
            <a:r>
              <a:rPr lang="en-US" sz="1200" kern="1200" dirty="0" err="1" smtClean="0">
                <a:solidFill>
                  <a:schemeClr val="tx1"/>
                </a:solidFill>
                <a:latin typeface="+mn-lt"/>
                <a:ea typeface="+mn-ea"/>
                <a:cs typeface="+mn-cs"/>
              </a:rPr>
              <a:t>players.remember</a:t>
            </a:r>
            <a:r>
              <a:rPr lang="en-US" sz="1200" kern="1200" dirty="0" smtClean="0">
                <a:solidFill>
                  <a:schemeClr val="tx1"/>
                </a:solidFill>
                <a:latin typeface="+mn-lt"/>
                <a:ea typeface="+mn-ea"/>
                <a:cs typeface="+mn-cs"/>
              </a:rPr>
              <a:t> playing the game “Telephone” as children where a message is whispered into the ear of one person, then another. The message is passed around the room until the last person in the chain verbalizes the message out loud. Everyone laughs when they find that the message is far different from the one first whispered. Those involved in project management know, however, that this kind of miscommunication between team members is no laughing matter. It can be costly, if not fatal to the project.</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http://</a:t>
            </a:r>
            <a:r>
              <a:rPr lang="en-US" b="1" dirty="0" err="1" smtClean="0"/>
              <a:t>www.projectcartoon.com</a:t>
            </a:r>
            <a:r>
              <a:rPr lang="en-US" b="1" dirty="0" smtClean="0"/>
              <a:t>/cartoon/356170</a:t>
            </a:r>
          </a:p>
          <a:p>
            <a:endParaRPr lang="en-US" dirty="0"/>
          </a:p>
        </p:txBody>
      </p:sp>
      <p:sp>
        <p:nvSpPr>
          <p:cNvPr id="4" name="Slide Number Placeholder 3"/>
          <p:cNvSpPr>
            <a:spLocks noGrp="1"/>
          </p:cNvSpPr>
          <p:nvPr>
            <p:ph type="sldNum" sz="quarter" idx="10"/>
          </p:nvPr>
        </p:nvSpPr>
        <p:spPr/>
        <p:txBody>
          <a:bodyPr/>
          <a:lstStyle/>
          <a:p>
            <a:fld id="{3CEE65C3-05B6-984D-8B09-070B30CE4C7F}" type="slidenum">
              <a:rPr lang="en-US" smtClean="0"/>
              <a:t>10</a:t>
            </a:fld>
            <a:endParaRPr lang="en-US"/>
          </a:p>
        </p:txBody>
      </p:sp>
    </p:spTree>
    <p:extLst>
      <p:ext uri="{BB962C8B-B14F-4D97-AF65-F5344CB8AC3E}">
        <p14:creationId xmlns:p14="http://schemas.microsoft.com/office/powerpoint/2010/main" val="1084850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err="1" smtClean="0">
                <a:solidFill>
                  <a:schemeClr val="tx1"/>
                </a:solidFill>
                <a:effectLst/>
                <a:latin typeface="+mn-lt"/>
                <a:ea typeface="+mn-ea"/>
                <a:cs typeface="+mn-cs"/>
              </a:rPr>
              <a:t>pmi’s</a:t>
            </a:r>
            <a:r>
              <a:rPr lang="en-US" sz="1200" b="0" kern="1200" dirty="0" smtClean="0">
                <a:solidFill>
                  <a:schemeClr val="tx1"/>
                </a:solidFill>
                <a:effectLst/>
                <a:latin typeface="+mn-lt"/>
                <a:ea typeface="+mn-ea"/>
                <a:cs typeface="+mn-cs"/>
              </a:rPr>
              <a:t> 2014 annual global </a:t>
            </a:r>
            <a:r>
              <a:rPr lang="en-US" sz="1200" b="0" i="1" kern="1200" dirty="0" smtClean="0">
                <a:solidFill>
                  <a:schemeClr val="tx1"/>
                </a:solidFill>
                <a:effectLst/>
                <a:latin typeface="+mn-lt"/>
                <a:ea typeface="+mn-ea"/>
                <a:cs typeface="+mn-cs"/>
              </a:rPr>
              <a:t>Pulse of the Profession</a:t>
            </a:r>
            <a:r>
              <a:rPr lang="en-US" sz="1200" b="0" kern="1200" dirty="0" smtClean="0">
                <a:solidFill>
                  <a:schemeClr val="tx1"/>
                </a:solidFill>
                <a:effectLst/>
                <a:latin typeface="+mn-lt"/>
                <a:ea typeface="+mn-ea"/>
                <a:cs typeface="+mn-cs"/>
              </a:rPr>
              <a:t>® study revealed that “inaccurate requirements gathering” remained a primary cause of project failure(37percent)in2014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mn-ea"/>
                <a:cs typeface="+mn-cs"/>
              </a:rPr>
              <a:t>when projects do not meet their original goals and business objectives, inaccurate requirements management is </a:t>
            </a:r>
            <a:r>
              <a:rPr lang="en-US" sz="1200" b="1" kern="1200" dirty="0" smtClean="0">
                <a:solidFill>
                  <a:schemeClr val="tx1"/>
                </a:solidFill>
                <a:effectLst/>
                <a:latin typeface="+mn-lt"/>
                <a:ea typeface="+mn-ea"/>
                <a:cs typeface="+mn-cs"/>
              </a:rPr>
              <a:t>the primary cause of that outcome </a:t>
            </a:r>
            <a:r>
              <a:rPr lang="en-US" sz="1200" b="0" kern="1200" dirty="0" smtClean="0">
                <a:solidFill>
                  <a:schemeClr val="tx1"/>
                </a:solidFill>
                <a:effectLst/>
                <a:latin typeface="+mn-lt"/>
                <a:ea typeface="+mn-ea"/>
                <a:cs typeface="+mn-cs"/>
              </a:rPr>
              <a:t>almost half of the time (47 percent).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http://</a:t>
            </a:r>
            <a:r>
              <a:rPr lang="en-US" sz="1200" b="1" kern="1200" dirty="0" err="1" smtClean="0">
                <a:solidFill>
                  <a:schemeClr val="tx1"/>
                </a:solidFill>
                <a:latin typeface="+mn-lt"/>
                <a:ea typeface="+mn-ea"/>
                <a:cs typeface="+mn-cs"/>
              </a:rPr>
              <a:t>projectcartoon.com</a:t>
            </a:r>
            <a:r>
              <a:rPr lang="en-US" sz="1200" b="1" kern="1200" dirty="0" smtClean="0">
                <a:solidFill>
                  <a:schemeClr val="tx1"/>
                </a:solidFill>
                <a:latin typeface="+mn-lt"/>
                <a:ea typeface="+mn-ea"/>
                <a:cs typeface="+mn-cs"/>
              </a:rPr>
              <a:t>/cartoon/1569852</a:t>
            </a:r>
            <a:endParaRPr lang="en-US" dirty="0"/>
          </a:p>
        </p:txBody>
      </p:sp>
      <p:sp>
        <p:nvSpPr>
          <p:cNvPr id="4" name="Slide Number Placeholder 3"/>
          <p:cNvSpPr>
            <a:spLocks noGrp="1"/>
          </p:cNvSpPr>
          <p:nvPr>
            <p:ph type="sldNum" sz="quarter" idx="10"/>
          </p:nvPr>
        </p:nvSpPr>
        <p:spPr/>
        <p:txBody>
          <a:bodyPr/>
          <a:lstStyle/>
          <a:p>
            <a:fld id="{3CEE65C3-05B6-984D-8B09-070B30CE4C7F}" type="slidenum">
              <a:rPr lang="en-US" smtClean="0"/>
              <a:t>11</a:t>
            </a:fld>
            <a:endParaRPr lang="en-US"/>
          </a:p>
        </p:txBody>
      </p:sp>
    </p:spTree>
    <p:extLst>
      <p:ext uri="{BB962C8B-B14F-4D97-AF65-F5344CB8AC3E}">
        <p14:creationId xmlns:p14="http://schemas.microsoft.com/office/powerpoint/2010/main" val="1084850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a:spLocks noGrp="1" noChangeArrowheads="1"/>
          </p:cNvSpPr>
          <p:nvPr>
            <p:ph type="ftr" sz="quarter" idx="4"/>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spcBef>
                <a:spcPct val="0"/>
              </a:spcBef>
              <a:buClrTx/>
              <a:buSzTx/>
              <a:buFontTx/>
              <a:buNone/>
            </a:pPr>
            <a:r>
              <a:rPr lang="en-US" sz="1000"/>
              <a:t>Project planning</a:t>
            </a:r>
          </a:p>
        </p:txBody>
      </p:sp>
      <p:sp>
        <p:nvSpPr>
          <p:cNvPr id="129027" name="Rectangle 7"/>
          <p:cNvSpPr>
            <a:spLocks noGrp="1" noChangeArrowheads="1"/>
          </p:cNvSpPr>
          <p:nvPr>
            <p:ph type="sldNum" sz="quarter" idx="5"/>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r">
              <a:spcBef>
                <a:spcPct val="0"/>
              </a:spcBef>
              <a:buClrTx/>
              <a:buSzTx/>
              <a:buFontTx/>
              <a:buNone/>
            </a:pPr>
            <a:fld id="{869CBFDB-9B89-45B9-9F2A-8259058733BD}" type="slidenum">
              <a:rPr lang="en-US"/>
              <a:pPr algn="r">
                <a:spcBef>
                  <a:spcPct val="0"/>
                </a:spcBef>
                <a:buClrTx/>
                <a:buSzTx/>
                <a:buFontTx/>
                <a:buNone/>
              </a:pPr>
              <a:t>12</a:t>
            </a:fld>
            <a:endParaRPr lang="en-US"/>
          </a:p>
        </p:txBody>
      </p:sp>
      <p:sp>
        <p:nvSpPr>
          <p:cNvPr id="129028" name="Rectangle 2"/>
          <p:cNvSpPr>
            <a:spLocks noGrp="1" noRot="1" noChangeAspect="1" noChangeArrowheads="1" noTextEdit="1"/>
          </p:cNvSpPr>
          <p:nvPr>
            <p:ph type="sldImg"/>
          </p:nvPr>
        </p:nvSpPr>
        <p:spPr>
          <a:xfrm>
            <a:off x="1625600" y="838200"/>
            <a:ext cx="3757613" cy="2819400"/>
          </a:xfrm>
          <a:ln/>
        </p:spPr>
      </p:sp>
      <p:sp>
        <p:nvSpPr>
          <p:cNvPr id="129029" name="Rectangle 3"/>
          <p:cNvSpPr>
            <a:spLocks noGrp="1" noChangeArrowheads="1"/>
          </p:cNvSpPr>
          <p:nvPr>
            <p:ph type="body" idx="1"/>
          </p:nvPr>
        </p:nvSpPr>
        <p:spPr>
          <a:noFill/>
        </p:spPr>
        <p:txBody>
          <a:bodyPr/>
          <a:lstStyle/>
          <a:p>
            <a:pPr eaLnBrk="1" hangingPunct="1"/>
            <a:endParaRPr lang="en-US" b="1" dirty="0" smtClean="0"/>
          </a:p>
        </p:txBody>
      </p:sp>
    </p:spTree>
    <p:extLst>
      <p:ext uri="{BB962C8B-B14F-4D97-AF65-F5344CB8AC3E}">
        <p14:creationId xmlns:p14="http://schemas.microsoft.com/office/powerpoint/2010/main" val="3767124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a:spLocks noGrp="1" noChangeArrowheads="1"/>
          </p:cNvSpPr>
          <p:nvPr>
            <p:ph type="ftr" sz="quarter" idx="4"/>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spcBef>
                <a:spcPct val="0"/>
              </a:spcBef>
              <a:buClrTx/>
              <a:buSzTx/>
              <a:buFontTx/>
              <a:buNone/>
            </a:pPr>
            <a:r>
              <a:rPr lang="en-US" sz="1000"/>
              <a:t>Project planning</a:t>
            </a:r>
          </a:p>
        </p:txBody>
      </p:sp>
      <p:sp>
        <p:nvSpPr>
          <p:cNvPr id="129027" name="Rectangle 7"/>
          <p:cNvSpPr>
            <a:spLocks noGrp="1" noChangeArrowheads="1"/>
          </p:cNvSpPr>
          <p:nvPr>
            <p:ph type="sldNum" sz="quarter" idx="5"/>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r">
              <a:spcBef>
                <a:spcPct val="0"/>
              </a:spcBef>
              <a:buClrTx/>
              <a:buSzTx/>
              <a:buFontTx/>
              <a:buNone/>
            </a:pPr>
            <a:fld id="{869CBFDB-9B89-45B9-9F2A-8259058733BD}" type="slidenum">
              <a:rPr lang="en-US"/>
              <a:pPr algn="r">
                <a:spcBef>
                  <a:spcPct val="0"/>
                </a:spcBef>
                <a:buClrTx/>
                <a:buSzTx/>
                <a:buFontTx/>
                <a:buNone/>
              </a:pPr>
              <a:t>13</a:t>
            </a:fld>
            <a:endParaRPr lang="en-US"/>
          </a:p>
        </p:txBody>
      </p:sp>
      <p:sp>
        <p:nvSpPr>
          <p:cNvPr id="129028" name="Rectangle 2"/>
          <p:cNvSpPr>
            <a:spLocks noGrp="1" noRot="1" noChangeAspect="1" noChangeArrowheads="1" noTextEdit="1"/>
          </p:cNvSpPr>
          <p:nvPr>
            <p:ph type="sldImg"/>
          </p:nvPr>
        </p:nvSpPr>
        <p:spPr>
          <a:xfrm>
            <a:off x="1625600" y="838200"/>
            <a:ext cx="3757613" cy="2819400"/>
          </a:xfrm>
          <a:ln/>
        </p:spPr>
      </p:sp>
      <p:sp>
        <p:nvSpPr>
          <p:cNvPr id="129029" name="Rectangle 3"/>
          <p:cNvSpPr>
            <a:spLocks noGrp="1" noChangeArrowheads="1"/>
          </p:cNvSpPr>
          <p:nvPr>
            <p:ph type="body" idx="1"/>
          </p:nvPr>
        </p:nvSpPr>
        <p:spPr>
          <a:noFill/>
        </p:spPr>
        <p:txBody>
          <a:bodyPr/>
          <a:lstStyle/>
          <a:p>
            <a:pPr eaLnBrk="1" hangingPunct="1"/>
            <a:r>
              <a:rPr lang="en-US" b="0" dirty="0" smtClean="0"/>
              <a:t>Faire </a:t>
            </a:r>
            <a:r>
              <a:rPr lang="en-US" b="0" dirty="0" err="1" smtClean="0"/>
              <a:t>l’example</a:t>
            </a:r>
            <a:r>
              <a:rPr lang="en-US" b="0" dirty="0" smtClean="0"/>
              <a:t> de preparer</a:t>
            </a:r>
            <a:r>
              <a:rPr lang="en-US" b="0" baseline="0" dirty="0" smtClean="0"/>
              <a:t> son CV </a:t>
            </a:r>
            <a:r>
              <a:rPr lang="en-US" b="0" baseline="0" dirty="0" err="1" smtClean="0"/>
              <a:t>ou</a:t>
            </a:r>
            <a:r>
              <a:rPr lang="en-US" b="0" baseline="0" dirty="0" smtClean="0"/>
              <a:t> son </a:t>
            </a:r>
            <a:r>
              <a:rPr lang="en-US" b="0" baseline="0" dirty="0" err="1" smtClean="0"/>
              <a:t>profil</a:t>
            </a:r>
            <a:r>
              <a:rPr lang="en-US" b="0" baseline="0" dirty="0" smtClean="0"/>
              <a:t> </a:t>
            </a:r>
            <a:r>
              <a:rPr lang="en-US" b="0" baseline="0" dirty="0" err="1" smtClean="0"/>
              <a:t>Linkedin</a:t>
            </a:r>
            <a:endParaRPr lang="en-US" b="0" baseline="0" dirty="0" smtClean="0"/>
          </a:p>
          <a:p>
            <a:pPr eaLnBrk="1" hangingPunct="1"/>
            <a:r>
              <a:rPr lang="en-US" b="0" baseline="0" dirty="0" smtClean="0"/>
              <a:t>Faire </a:t>
            </a:r>
            <a:r>
              <a:rPr lang="en-US" b="0" baseline="0" dirty="0" err="1" smtClean="0"/>
              <a:t>voir</a:t>
            </a:r>
            <a:r>
              <a:rPr lang="en-US" b="0" baseline="0" dirty="0" smtClean="0"/>
              <a:t> </a:t>
            </a:r>
            <a:r>
              <a:rPr lang="en-US" b="0" baseline="0" dirty="0" err="1" smtClean="0"/>
              <a:t>que</a:t>
            </a:r>
            <a:r>
              <a:rPr lang="en-US" b="0" baseline="0" dirty="0" smtClean="0"/>
              <a:t> </a:t>
            </a:r>
            <a:r>
              <a:rPr lang="en-US" b="0" baseline="0" dirty="0" err="1" smtClean="0"/>
              <a:t>il</a:t>
            </a:r>
            <a:r>
              <a:rPr lang="en-US" b="0" baseline="0" dirty="0" smtClean="0"/>
              <a:t> y a des </a:t>
            </a:r>
            <a:r>
              <a:rPr lang="en-US" b="0" baseline="0" dirty="0" err="1" smtClean="0"/>
              <a:t>activites</a:t>
            </a:r>
            <a:r>
              <a:rPr lang="en-US" b="0" baseline="0" dirty="0" smtClean="0"/>
              <a:t> qui </a:t>
            </a:r>
            <a:r>
              <a:rPr lang="en-US" b="0" baseline="0" dirty="0" err="1" smtClean="0"/>
              <a:t>sont</a:t>
            </a:r>
            <a:r>
              <a:rPr lang="en-US" b="0" baseline="0" dirty="0" smtClean="0"/>
              <a:t> en sequences, des </a:t>
            </a:r>
            <a:r>
              <a:rPr lang="en-US" b="0" baseline="0" dirty="0" err="1" smtClean="0"/>
              <a:t>autres</a:t>
            </a:r>
            <a:r>
              <a:rPr lang="en-US" b="0" baseline="0" dirty="0" smtClean="0"/>
              <a:t> </a:t>
            </a:r>
            <a:r>
              <a:rPr lang="en-US" b="0" baseline="0" dirty="0" err="1" smtClean="0"/>
              <a:t>que</a:t>
            </a:r>
            <a:r>
              <a:rPr lang="en-US" b="0" baseline="0" dirty="0" smtClean="0"/>
              <a:t> </a:t>
            </a:r>
            <a:r>
              <a:rPr lang="en-US" b="0" baseline="0" dirty="0" err="1" smtClean="0"/>
              <a:t>sont</a:t>
            </a:r>
            <a:r>
              <a:rPr lang="en-US" b="0" baseline="0" dirty="0" smtClean="0"/>
              <a:t> en parallel et </a:t>
            </a:r>
            <a:r>
              <a:rPr lang="en-US" b="0" baseline="0" dirty="0" err="1" smtClean="0"/>
              <a:t>necessaire</a:t>
            </a:r>
            <a:r>
              <a:rPr lang="en-US" b="0" baseline="0" dirty="0" smtClean="0"/>
              <a:t> </a:t>
            </a:r>
            <a:r>
              <a:rPr lang="en-US" b="0" baseline="0" dirty="0" err="1" smtClean="0"/>
              <a:t>que</a:t>
            </a:r>
            <a:r>
              <a:rPr lang="en-US" b="0" baseline="0" dirty="0" smtClean="0"/>
              <a:t> a la fin</a:t>
            </a:r>
          </a:p>
          <a:p>
            <a:pPr marL="171450" indent="-171450" eaLnBrk="1" hangingPunct="1">
              <a:buFontTx/>
              <a:buChar char="-"/>
            </a:pPr>
            <a:endParaRPr lang="en-US" b="0" baseline="0" dirty="0" smtClean="0"/>
          </a:p>
          <a:p>
            <a:pPr marL="0" indent="0" eaLnBrk="1" hangingPunct="1">
              <a:buFontTx/>
              <a:buNone/>
            </a:pPr>
            <a:r>
              <a:rPr lang="en-US" b="0" baseline="0" dirty="0" err="1" smtClean="0"/>
              <a:t>Concorder</a:t>
            </a:r>
            <a:r>
              <a:rPr lang="en-US" b="0" baseline="0" dirty="0" smtClean="0"/>
              <a:t> avec </a:t>
            </a:r>
            <a:r>
              <a:rPr lang="en-US" b="0" baseline="0" dirty="0" err="1" smtClean="0"/>
              <a:t>toutes</a:t>
            </a:r>
            <a:r>
              <a:rPr lang="en-US" b="0" baseline="0" dirty="0" smtClean="0"/>
              <a:t> les parties </a:t>
            </a:r>
            <a:r>
              <a:rPr lang="en-US" b="0" baseline="0" dirty="0" err="1" smtClean="0"/>
              <a:t>prenantes</a:t>
            </a:r>
            <a:r>
              <a:rPr lang="en-US" b="0" baseline="0" dirty="0" smtClean="0"/>
              <a:t> des </a:t>
            </a:r>
            <a:r>
              <a:rPr lang="en-US" b="0" baseline="0" dirty="0" err="1" smtClean="0"/>
              <a:t>taches</a:t>
            </a:r>
            <a:r>
              <a:rPr lang="en-US" b="0" baseline="0" dirty="0" smtClean="0"/>
              <a:t> a faire (ex. </a:t>
            </a:r>
            <a:r>
              <a:rPr lang="en-US" b="0" baseline="0" dirty="0" err="1" smtClean="0"/>
              <a:t>Celui</a:t>
            </a:r>
            <a:r>
              <a:rPr lang="en-US" b="0" baseline="0" dirty="0" smtClean="0"/>
              <a:t> qui </a:t>
            </a:r>
            <a:r>
              <a:rPr lang="en-US" b="0" baseline="0" dirty="0" err="1" smtClean="0"/>
              <a:t>doit</a:t>
            </a:r>
            <a:r>
              <a:rPr lang="en-US" b="0" baseline="0" dirty="0" smtClean="0"/>
              <a:t> reviser </a:t>
            </a:r>
            <a:r>
              <a:rPr lang="en-US" b="0" baseline="0" dirty="0" err="1" smtClean="0"/>
              <a:t>notre</a:t>
            </a:r>
            <a:r>
              <a:rPr lang="en-US" b="0" baseline="0" dirty="0" smtClean="0"/>
              <a:t> CV)</a:t>
            </a:r>
          </a:p>
          <a:p>
            <a:pPr marL="0" indent="0" eaLnBrk="1" hangingPunct="1">
              <a:buFontTx/>
              <a:buNone/>
            </a:pPr>
            <a:r>
              <a:rPr lang="en-US" b="0" baseline="0" dirty="0" smtClean="0"/>
              <a:t>En </a:t>
            </a:r>
            <a:r>
              <a:rPr lang="en-US" b="0" baseline="0" dirty="0" err="1" smtClean="0"/>
              <a:t>parler</a:t>
            </a:r>
            <a:r>
              <a:rPr lang="en-US" b="0" baseline="0" dirty="0" smtClean="0"/>
              <a:t> et le </a:t>
            </a:r>
            <a:r>
              <a:rPr lang="en-US" b="0" baseline="0" dirty="0" err="1" smtClean="0"/>
              <a:t>condiviser</a:t>
            </a:r>
            <a:r>
              <a:rPr lang="en-US" b="0" baseline="0" dirty="0" smtClean="0"/>
              <a:t> avec des </a:t>
            </a:r>
            <a:r>
              <a:rPr lang="en-US" b="0" baseline="0" dirty="0" err="1" smtClean="0"/>
              <a:t>autres</a:t>
            </a:r>
            <a:r>
              <a:rPr lang="en-US" b="0" baseline="0" dirty="0" smtClean="0"/>
              <a:t> pour </a:t>
            </a:r>
            <a:r>
              <a:rPr lang="en-US" b="0" baseline="0" dirty="0" err="1" smtClean="0"/>
              <a:t>avoir</a:t>
            </a:r>
            <a:r>
              <a:rPr lang="en-US" b="0" baseline="0" dirty="0" smtClean="0"/>
              <a:t> </a:t>
            </a:r>
            <a:r>
              <a:rPr lang="en-US" b="0" baseline="0" dirty="0" err="1" smtClean="0"/>
              <a:t>aussi</a:t>
            </a:r>
            <a:r>
              <a:rPr lang="en-US" b="0" baseline="0" dirty="0" smtClean="0"/>
              <a:t> des inputs et des feedbacks</a:t>
            </a:r>
          </a:p>
          <a:p>
            <a:pPr marL="0" indent="0" eaLnBrk="1" hangingPunct="1">
              <a:buFontTx/>
              <a:buNone/>
            </a:pPr>
            <a:endParaRPr lang="en-US" b="1" baseline="0" dirty="0" smtClean="0"/>
          </a:p>
          <a:p>
            <a:pPr marL="0" indent="0" eaLnBrk="1" hangingPunct="1">
              <a:buFontTx/>
              <a:buNone/>
            </a:pPr>
            <a:r>
              <a:rPr lang="en-US" b="1" baseline="0" dirty="0" smtClean="0"/>
              <a:t>Ne pas faire tout tout </a:t>
            </a:r>
            <a:r>
              <a:rPr lang="en-US" b="1" baseline="0" dirty="0" err="1" smtClean="0"/>
              <a:t>seul</a:t>
            </a:r>
            <a:r>
              <a:rPr lang="en-US" b="1" baseline="0" dirty="0" smtClean="0"/>
              <a:t> et ne pas </a:t>
            </a:r>
            <a:r>
              <a:rPr lang="en-US" b="1" baseline="0" dirty="0" err="1" smtClean="0"/>
              <a:t>rester</a:t>
            </a:r>
            <a:r>
              <a:rPr lang="en-US" b="1" baseline="0" dirty="0" smtClean="0"/>
              <a:t> </a:t>
            </a:r>
            <a:r>
              <a:rPr lang="en-US" b="1" baseline="0" dirty="0" err="1" smtClean="0"/>
              <a:t>enferme</a:t>
            </a:r>
            <a:r>
              <a:rPr lang="en-US" b="1" baseline="0" dirty="0" smtClean="0"/>
              <a:t> en </a:t>
            </a:r>
            <a:r>
              <a:rPr lang="en-US" b="1" baseline="0" dirty="0" err="1" smtClean="0"/>
              <a:t>soi</a:t>
            </a:r>
            <a:r>
              <a:rPr lang="en-US" b="1" baseline="0" dirty="0" smtClean="0"/>
              <a:t> meme</a:t>
            </a:r>
          </a:p>
          <a:p>
            <a:pPr marL="171450" indent="-171450" eaLnBrk="1" hangingPunct="1">
              <a:buFontTx/>
              <a:buChar char="-"/>
            </a:pPr>
            <a:endParaRPr lang="en-US" b="0" baseline="0" dirty="0" smtClean="0"/>
          </a:p>
        </p:txBody>
      </p:sp>
      <p:sp>
        <p:nvSpPr>
          <p:cNvPr id="2" name="Date Placeholder 1"/>
          <p:cNvSpPr>
            <a:spLocks noGrp="1"/>
          </p:cNvSpPr>
          <p:nvPr>
            <p:ph type="dt" idx="10"/>
          </p:nvPr>
        </p:nvSpPr>
        <p:spPr/>
        <p:txBody>
          <a:bodyPr/>
          <a:lstStyle/>
          <a:p>
            <a:r>
              <a:rPr lang="en-US" smtClean="0"/>
              <a:t>09/03/2015</a:t>
            </a:r>
            <a:endParaRPr lang="en-US"/>
          </a:p>
        </p:txBody>
      </p:sp>
    </p:spTree>
    <p:extLst>
      <p:ext uri="{BB962C8B-B14F-4D97-AF65-F5344CB8AC3E}">
        <p14:creationId xmlns:p14="http://schemas.microsoft.com/office/powerpoint/2010/main" val="3767124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6"/>
          <p:cNvSpPr>
            <a:spLocks noGrp="1" noChangeArrowheads="1"/>
          </p:cNvSpPr>
          <p:nvPr>
            <p:ph type="ftr" sz="quarter" idx="4"/>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spcBef>
                <a:spcPct val="0"/>
              </a:spcBef>
              <a:buClrTx/>
              <a:buSzTx/>
              <a:buFontTx/>
              <a:buNone/>
            </a:pPr>
            <a:r>
              <a:rPr lang="en-US" sz="1000"/>
              <a:t>Project planning</a:t>
            </a:r>
          </a:p>
        </p:txBody>
      </p:sp>
      <p:sp>
        <p:nvSpPr>
          <p:cNvPr id="131075" name="Rectangle 7"/>
          <p:cNvSpPr>
            <a:spLocks noGrp="1" noChangeArrowheads="1"/>
          </p:cNvSpPr>
          <p:nvPr>
            <p:ph type="sldNum" sz="quarter" idx="5"/>
          </p:nvPr>
        </p:nvSpPr>
        <p:spPr>
          <a:noFill/>
        </p:spPr>
        <p:txBody>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r">
              <a:spcBef>
                <a:spcPct val="0"/>
              </a:spcBef>
              <a:buClrTx/>
              <a:buSzTx/>
              <a:buFontTx/>
              <a:buNone/>
            </a:pPr>
            <a:fld id="{58629AE4-FA6A-4E0C-977C-17860682B9CE}" type="slidenum">
              <a:rPr lang="en-US"/>
              <a:pPr algn="r">
                <a:spcBef>
                  <a:spcPct val="0"/>
                </a:spcBef>
                <a:buClrTx/>
                <a:buSzTx/>
                <a:buFontTx/>
                <a:buNone/>
              </a:pPr>
              <a:t>16</a:t>
            </a:fld>
            <a:endParaRPr lang="en-US"/>
          </a:p>
        </p:txBody>
      </p:sp>
      <p:sp>
        <p:nvSpPr>
          <p:cNvPr id="131076" name="Rectangle 2"/>
          <p:cNvSpPr>
            <a:spLocks noGrp="1" noRot="1" noChangeAspect="1" noChangeArrowheads="1" noTextEdit="1"/>
          </p:cNvSpPr>
          <p:nvPr>
            <p:ph type="sldImg"/>
          </p:nvPr>
        </p:nvSpPr>
        <p:spPr>
          <a:xfrm>
            <a:off x="1627188" y="838200"/>
            <a:ext cx="3756025" cy="2817813"/>
          </a:xfrm>
          <a:solidFill>
            <a:srgbClr val="FFFFFF"/>
          </a:solidFill>
          <a:ln/>
        </p:spPr>
      </p:sp>
      <p:sp>
        <p:nvSpPr>
          <p:cNvPr id="131077" name="Rectangle 3"/>
          <p:cNvSpPr>
            <a:spLocks noGrp="1" noChangeArrowheads="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b="1" smtClean="0"/>
              <a:t>The objective of the slide is to provide an example of Gantt chart.</a:t>
            </a:r>
          </a:p>
          <a:p>
            <a:pPr eaLnBrk="1" hangingPunct="1"/>
            <a:endParaRPr kumimoji="0" lang="en-US" smtClean="0"/>
          </a:p>
          <a:p>
            <a:pPr eaLnBrk="1" hangingPunct="1">
              <a:spcBef>
                <a:spcPct val="0"/>
              </a:spcBef>
            </a:pPr>
            <a:r>
              <a:rPr kumimoji="0" lang="en-US" b="1" smtClean="0"/>
              <a:t>To comment on the slide, you can say:</a:t>
            </a:r>
          </a:p>
          <a:p>
            <a:pPr eaLnBrk="1" hangingPunct="1"/>
            <a:r>
              <a:rPr lang="en-US" i="1" smtClean="0"/>
              <a:t>Henry L. Gantt, from whom the Gantt chart is named, was employed at the Aberdeen Proving Grounds (US Department of Defense) as an ordinance engineer during the First World War. Although nearly a century has passed, the Gantt chart remains widely recognized as a fundamental, highly applicable tool for project managers everywhere</a:t>
            </a:r>
            <a:r>
              <a:rPr lang="en-US" smtClean="0"/>
              <a:t>.</a:t>
            </a:r>
          </a:p>
          <a:p>
            <a:pPr eaLnBrk="1" hangingPunct="1">
              <a:buClr>
                <a:srgbClr val="66CCFF"/>
              </a:buClr>
              <a:buFontTx/>
              <a:buChar char="-"/>
            </a:pPr>
            <a:r>
              <a:rPr lang="en-GB" i="1" smtClean="0"/>
              <a:t>Tasks are represented by a bar extending from start to stop or a line with triangles as start/stop</a:t>
            </a:r>
          </a:p>
          <a:p>
            <a:pPr eaLnBrk="1" hangingPunct="1">
              <a:buClr>
                <a:srgbClr val="66CCFF"/>
              </a:buClr>
              <a:buFontTx/>
              <a:buChar char="-"/>
            </a:pPr>
            <a:r>
              <a:rPr lang="en-GB" i="1" smtClean="0"/>
              <a:t>Milestones are often represented by diamonds, circles, etc</a:t>
            </a:r>
          </a:p>
          <a:p>
            <a:pPr eaLnBrk="1" hangingPunct="1">
              <a:buClr>
                <a:srgbClr val="66CCFF"/>
              </a:buClr>
              <a:buFontTx/>
              <a:buChar char="-"/>
            </a:pPr>
            <a:r>
              <a:rPr lang="en-GB" i="1" smtClean="0"/>
              <a:t>The links are represented by arrows showing the direction of the link</a:t>
            </a:r>
          </a:p>
          <a:p>
            <a:pPr eaLnBrk="1" hangingPunct="1">
              <a:buClr>
                <a:srgbClr val="66CCFF"/>
              </a:buClr>
            </a:pPr>
            <a:endParaRPr lang="en-GB" i="1" smtClean="0"/>
          </a:p>
          <a:p>
            <a:pPr eaLnBrk="1" hangingPunct="1">
              <a:buClr>
                <a:srgbClr val="66CCFF"/>
              </a:buClr>
            </a:pPr>
            <a:r>
              <a:rPr lang="en-GB" i="1" smtClean="0"/>
              <a:t>In the chart some of the features about tasks relationships (FS link, SS link, lag) are also shown and how a summary task and a split task are represented.</a:t>
            </a:r>
          </a:p>
          <a:p>
            <a:pPr eaLnBrk="1" hangingPunct="1">
              <a:buClr>
                <a:srgbClr val="66CCFF"/>
              </a:buClr>
            </a:pPr>
            <a:endParaRPr lang="en-GB" smtClean="0"/>
          </a:p>
          <a:p>
            <a:pPr eaLnBrk="1" hangingPunct="1">
              <a:buClr>
                <a:srgbClr val="66CCFF"/>
              </a:buClr>
            </a:pPr>
            <a:r>
              <a:rPr lang="en-GB" i="1" smtClean="0"/>
              <a:t>This is a Gantt chart produced with MSProject. Other SW have a slightly different aspect</a:t>
            </a:r>
          </a:p>
          <a:p>
            <a:pPr eaLnBrk="1" hangingPunct="1">
              <a:buClr>
                <a:srgbClr val="66CCFF"/>
              </a:buClr>
            </a:pPr>
            <a:r>
              <a:rPr lang="en-GB" i="1" smtClean="0"/>
              <a:t>In mod 4 the technical details of building a Gantt chart will be explained, here we will see more what the Gantt chart can be used for.</a:t>
            </a:r>
            <a:endParaRPr lang="en-US" i="1" smtClean="0"/>
          </a:p>
        </p:txBody>
      </p:sp>
    </p:spTree>
    <p:extLst>
      <p:ext uri="{BB962C8B-B14F-4D97-AF65-F5344CB8AC3E}">
        <p14:creationId xmlns:p14="http://schemas.microsoft.com/office/powerpoint/2010/main" val="3406290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75EC4A-E283-6140-95D7-0F682EA2BBD3}" type="datetime1">
              <a:rPr lang="en-IE" smtClean="0"/>
              <a:t>01/06/2016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32932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552B41-5327-5A40-96B7-38A230166C7E}" type="datetime1">
              <a:rPr lang="en-IE" smtClean="0"/>
              <a:t>01/06/2016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1065964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48258A-52D6-A143-BC65-45AF1C9F894F}" type="datetime1">
              <a:rPr lang="en-IE" smtClean="0"/>
              <a:t>01/06/2016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2593072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F4529F-EB7D-6041-809C-ABBE2F2EC046}" type="datetime1">
              <a:rPr lang="en-IE" smtClean="0"/>
              <a:t>01/06/2016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1876142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F4DA54-BB5B-1E4A-A911-0FB4BE1E6F91}" type="datetime1">
              <a:rPr lang="en-IE" smtClean="0"/>
              <a:t>01/06/2016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3207861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A253AF-8D78-4147-AC54-B02B8AAC01B1}" type="datetime1">
              <a:rPr lang="en-IE" smtClean="0"/>
              <a:t>01/06/2016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9315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D4038D-2AE0-E04C-9DE9-2B445E052CA6}" type="datetime1">
              <a:rPr lang="en-IE" smtClean="0"/>
              <a:t>01/06/2016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771501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6DB0F6-F930-7549-9536-57A48790EF5E}" type="datetime1">
              <a:rPr lang="en-IE" smtClean="0"/>
              <a:t>01/06/2016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205262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AD0848-59B2-8F41-844C-31BA8CA8F4A6}" type="datetime1">
              <a:rPr lang="en-IE" smtClean="0"/>
              <a:t>01/06/2016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3535774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13097B-E7B5-564F-B877-007EFBB422BC}" type="datetime1">
              <a:rPr lang="en-IE" smtClean="0"/>
              <a:t>01/06/2016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1249417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B1AFFB-9D72-B14B-881C-46DC9699E9E4}" type="datetime1">
              <a:rPr lang="en-IE" smtClean="0"/>
              <a:t>01/06/2016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E8911-6981-AB4E-BD32-9545771F23F2}" type="slidenum">
              <a:rPr lang="en-US" smtClean="0"/>
              <a:t>‹#›</a:t>
            </a:fld>
            <a:endParaRPr lang="en-US"/>
          </a:p>
        </p:txBody>
      </p:sp>
    </p:spTree>
    <p:extLst>
      <p:ext uri="{BB962C8B-B14F-4D97-AF65-F5344CB8AC3E}">
        <p14:creationId xmlns:p14="http://schemas.microsoft.com/office/powerpoint/2010/main" val="3696537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B6E20E-302A-0D44-AC5C-8927B516E070}" type="datetime1">
              <a:rPr lang="en-IE" smtClean="0"/>
              <a:t>01/06/2016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3E8911-6981-AB4E-BD32-9545771F23F2}" type="slidenum">
              <a:rPr lang="en-US" smtClean="0"/>
              <a:t>‹#›</a:t>
            </a:fld>
            <a:endParaRPr lang="en-US"/>
          </a:p>
        </p:txBody>
      </p:sp>
    </p:spTree>
    <p:extLst>
      <p:ext uri="{BB962C8B-B14F-4D97-AF65-F5344CB8AC3E}">
        <p14:creationId xmlns:p14="http://schemas.microsoft.com/office/powerpoint/2010/main" val="2622050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1.emf"/><Relationship Id="rId4" Type="http://schemas.openxmlformats.org/officeDocument/2006/relationships/image" Target="../media/image20.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0.emf"/><Relationship Id="rId5" Type="http://schemas.openxmlformats.org/officeDocument/2006/relationships/image" Target="../media/image9.wmf"/><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41.png"/><Relationship Id="rId4" Type="http://schemas.openxmlformats.org/officeDocument/2006/relationships/image" Target="../media/image43.png"/></Relationships>
</file>

<file path=ppt/slides/_rels/slide3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0.emf"/><Relationship Id="rId5" Type="http://schemas.openxmlformats.org/officeDocument/2006/relationships/image" Target="../media/image9.wmf"/><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3.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78499"/>
            <a:ext cx="7772400" cy="1470025"/>
          </a:xfrm>
        </p:spPr>
        <p:txBody>
          <a:bodyPr>
            <a:normAutofit fontScale="90000"/>
          </a:bodyPr>
          <a:lstStyle/>
          <a:p>
            <a:r>
              <a:rPr lang="fr-FR" sz="4800" b="1" dirty="0" smtClean="0">
                <a:solidFill>
                  <a:schemeClr val="accent1">
                    <a:lumMod val="75000"/>
                  </a:schemeClr>
                </a:solidFill>
                <a:latin typeface="+mn-lt"/>
              </a:rPr>
              <a:t>Basics of Project Management</a:t>
            </a:r>
            <a:endParaRPr lang="en-GB" sz="4800" b="1" dirty="0">
              <a:solidFill>
                <a:schemeClr val="accent1">
                  <a:lumMod val="75000"/>
                </a:schemeClr>
              </a:solidFill>
              <a:latin typeface="+mn-lt"/>
            </a:endParaRPr>
          </a:p>
        </p:txBody>
      </p:sp>
      <p:sp>
        <p:nvSpPr>
          <p:cNvPr id="3" name="Subtitle 2"/>
          <p:cNvSpPr>
            <a:spLocks noGrp="1"/>
          </p:cNvSpPr>
          <p:nvPr>
            <p:ph type="subTitle" idx="1"/>
          </p:nvPr>
        </p:nvSpPr>
        <p:spPr>
          <a:xfrm>
            <a:off x="1371600" y="2411117"/>
            <a:ext cx="6400800" cy="2168764"/>
          </a:xfrm>
        </p:spPr>
        <p:txBody>
          <a:bodyPr>
            <a:normAutofit/>
          </a:bodyPr>
          <a:lstStyle/>
          <a:p>
            <a:endParaRPr lang="en-GB" b="1" dirty="0" smtClean="0">
              <a:solidFill>
                <a:schemeClr val="accent1">
                  <a:lumMod val="75000"/>
                </a:schemeClr>
              </a:solidFill>
            </a:endParaRPr>
          </a:p>
          <a:p>
            <a:endParaRPr lang="en-GB" b="1" dirty="0" smtClean="0">
              <a:solidFill>
                <a:schemeClr val="accent1">
                  <a:lumMod val="75000"/>
                </a:schemeClr>
              </a:solidFill>
            </a:endParaRPr>
          </a:p>
          <a:p>
            <a:endParaRPr lang="en-GB" b="1" dirty="0" smtClean="0">
              <a:solidFill>
                <a:schemeClr val="accent1">
                  <a:lumMod val="75000"/>
                </a:schemeClr>
              </a:solidFill>
            </a:endParaRPr>
          </a:p>
          <a:p>
            <a:pPr algn="l"/>
            <a:r>
              <a:rPr lang="en-GB" sz="2000" dirty="0" smtClean="0">
                <a:solidFill>
                  <a:schemeClr val="accent1">
                    <a:lumMod val="75000"/>
                  </a:schemeClr>
                </a:solidFill>
              </a:rPr>
              <a:t>	Nadia Circelli							June 1, 2016</a:t>
            </a:r>
          </a:p>
        </p:txBody>
      </p:sp>
      <p:pic>
        <p:nvPicPr>
          <p:cNvPr id="4" name="Picture 3" descr="Screen Shot 2014-04-02 at 00.01.34.png"/>
          <p:cNvPicPr>
            <a:picLocks noChangeAspect="1"/>
          </p:cNvPicPr>
          <p:nvPr/>
        </p:nvPicPr>
        <p:blipFill rotWithShape="1">
          <a:blip r:embed="rId2">
            <a:extLst>
              <a:ext uri="{28A0092B-C50C-407E-A947-70E740481C1C}">
                <a14:useLocalDpi xmlns:a14="http://schemas.microsoft.com/office/drawing/2010/main" val="0"/>
              </a:ext>
            </a:extLst>
          </a:blip>
          <a:srcRect t="13002" r="1382" b="5193"/>
          <a:stretch/>
        </p:blipFill>
        <p:spPr>
          <a:xfrm>
            <a:off x="1083814" y="4725220"/>
            <a:ext cx="7115953" cy="1712623"/>
          </a:xfrm>
          <a:prstGeom prst="rect">
            <a:avLst/>
          </a:prstGeom>
        </p:spPr>
      </p:pic>
    </p:spTree>
    <p:extLst>
      <p:ext uri="{BB962C8B-B14F-4D97-AF65-F5344CB8AC3E}">
        <p14:creationId xmlns:p14="http://schemas.microsoft.com/office/powerpoint/2010/main" val="36329863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18417" y="-110219"/>
            <a:ext cx="8229600" cy="1143000"/>
          </a:xfrm>
        </p:spPr>
        <p:txBody>
          <a:bodyPr>
            <a:normAutofit/>
          </a:bodyPr>
          <a:lstStyle/>
          <a:p>
            <a:pPr algn="l"/>
            <a:r>
              <a:rPr lang="en-US" sz="3600" b="1" dirty="0" smtClean="0">
                <a:solidFill>
                  <a:schemeClr val="accent1">
                    <a:lumMod val="75000"/>
                  </a:schemeClr>
                </a:solidFill>
                <a:latin typeface="+mn-lt"/>
              </a:rPr>
              <a:t>Good communication</a:t>
            </a:r>
            <a:endParaRPr lang="en-US" sz="3600" b="1" dirty="0">
              <a:solidFill>
                <a:schemeClr val="accent1">
                  <a:lumMod val="75000"/>
                </a:schemeClr>
              </a:solidFill>
              <a:latin typeface="+mn-lt"/>
            </a:endParaRPr>
          </a:p>
        </p:txBody>
      </p:sp>
      <p:sp>
        <p:nvSpPr>
          <p:cNvPr id="3" name="Rectangle 2"/>
          <p:cNvSpPr/>
          <p:nvPr/>
        </p:nvSpPr>
        <p:spPr>
          <a:xfrm>
            <a:off x="308496" y="701389"/>
            <a:ext cx="6929736" cy="6247864"/>
          </a:xfrm>
          <a:prstGeom prst="rect">
            <a:avLst/>
          </a:prstGeom>
        </p:spPr>
        <p:txBody>
          <a:bodyPr wrap="square">
            <a:spAutoFit/>
          </a:bodyPr>
          <a:lstStyle/>
          <a:p>
            <a:pPr>
              <a:buClr>
                <a:schemeClr val="accent1"/>
              </a:buClr>
            </a:pPr>
            <a:endParaRPr lang="en-US" sz="2000" dirty="0"/>
          </a:p>
          <a:p>
            <a:pPr marL="285750" indent="-285750">
              <a:buClr>
                <a:schemeClr val="accent1"/>
              </a:buClr>
              <a:buFont typeface="Wingdings" charset="2"/>
              <a:buChar char="Ø"/>
            </a:pPr>
            <a:r>
              <a:rPr lang="en-US" sz="2000" dirty="0" smtClean="0"/>
              <a:t>Life </a:t>
            </a:r>
            <a:r>
              <a:rPr lang="en-US" sz="2000" dirty="0"/>
              <a:t>and work experiences </a:t>
            </a:r>
            <a:r>
              <a:rPr lang="en-US" sz="2000" dirty="0" smtClean="0"/>
              <a:t>affect </a:t>
            </a:r>
            <a:r>
              <a:rPr lang="en-US" sz="2000" dirty="0"/>
              <a:t>the way </a:t>
            </a:r>
            <a:r>
              <a:rPr lang="en-US" sz="2000" dirty="0" smtClean="0"/>
              <a:t>we communicate </a:t>
            </a:r>
            <a:r>
              <a:rPr lang="en-US" sz="2000" dirty="0"/>
              <a:t>and </a:t>
            </a:r>
            <a:r>
              <a:rPr lang="en-US" sz="2000" dirty="0" smtClean="0"/>
              <a:t>interact</a:t>
            </a:r>
          </a:p>
          <a:p>
            <a:pPr marL="285750" indent="-285750">
              <a:buClr>
                <a:schemeClr val="accent1"/>
              </a:buClr>
              <a:buFont typeface="Wingdings" charset="2"/>
              <a:buChar char="Ø"/>
            </a:pPr>
            <a:endParaRPr lang="en-US" sz="2000" dirty="0" smtClean="0"/>
          </a:p>
          <a:p>
            <a:pPr marL="285750" indent="-285750">
              <a:buClr>
                <a:schemeClr val="accent1"/>
              </a:buClr>
              <a:buFont typeface="Wingdings" charset="2"/>
              <a:buChar char="Ø"/>
            </a:pPr>
            <a:r>
              <a:rPr lang="en-US" sz="2000" dirty="0"/>
              <a:t>Failure </a:t>
            </a:r>
            <a:r>
              <a:rPr lang="en-US" sz="2000" dirty="0" smtClean="0"/>
              <a:t>in the </a:t>
            </a:r>
            <a:r>
              <a:rPr lang="en-US" sz="2000" dirty="0"/>
              <a:t>communication often results in the failure of a project</a:t>
            </a:r>
          </a:p>
          <a:p>
            <a:endParaRPr lang="en-US" sz="2000" dirty="0"/>
          </a:p>
          <a:p>
            <a:endParaRPr lang="en-US" sz="2000" dirty="0"/>
          </a:p>
          <a:p>
            <a:r>
              <a:rPr lang="en-US" sz="2000" dirty="0" smtClean="0"/>
              <a:t>BARRIERS to good communication</a:t>
            </a:r>
          </a:p>
          <a:p>
            <a:pPr marL="285750" indent="-285750">
              <a:buFont typeface="Arial"/>
              <a:buChar char="•"/>
            </a:pPr>
            <a:r>
              <a:rPr lang="en-US" sz="2000" dirty="0" smtClean="0"/>
              <a:t>Assumptions</a:t>
            </a:r>
          </a:p>
          <a:p>
            <a:pPr marL="285750" indent="-285750">
              <a:buFont typeface="Arial"/>
              <a:buChar char="•"/>
            </a:pPr>
            <a:r>
              <a:rPr lang="en-US" sz="2000" dirty="0"/>
              <a:t>Unclear </a:t>
            </a:r>
            <a:r>
              <a:rPr lang="en-US" sz="2000" dirty="0" smtClean="0"/>
              <a:t>message content / actions</a:t>
            </a:r>
          </a:p>
          <a:p>
            <a:pPr marL="285750" indent="-285750">
              <a:buFont typeface="Arial"/>
              <a:buChar char="•"/>
            </a:pPr>
            <a:r>
              <a:rPr lang="en-US" sz="2000" dirty="0" smtClean="0"/>
              <a:t>Different communication</a:t>
            </a:r>
            <a:r>
              <a:rPr lang="en-IE" sz="2000" dirty="0" smtClean="0"/>
              <a:t> </a:t>
            </a:r>
            <a:r>
              <a:rPr lang="en-US" sz="2000" dirty="0" smtClean="0"/>
              <a:t>styles / culture</a:t>
            </a:r>
          </a:p>
          <a:p>
            <a:pPr marL="285750" indent="-285750">
              <a:buFont typeface="Arial"/>
              <a:buChar char="•"/>
            </a:pPr>
            <a:r>
              <a:rPr lang="en-US" sz="2000" dirty="0" smtClean="0"/>
              <a:t>….</a:t>
            </a:r>
          </a:p>
          <a:p>
            <a:pPr marL="285750" indent="-285750">
              <a:buFont typeface="Arial"/>
              <a:buChar char="•"/>
            </a:pPr>
            <a:endParaRPr lang="en-US" sz="2000" dirty="0"/>
          </a:p>
          <a:p>
            <a:r>
              <a:rPr lang="en-US" sz="2000" b="1" dirty="0" smtClean="0">
                <a:solidFill>
                  <a:schemeClr val="accent1"/>
                </a:solidFill>
              </a:rPr>
              <a:t>ENABLERS for good communication</a:t>
            </a:r>
          </a:p>
          <a:p>
            <a:pPr marL="342900" indent="-342900">
              <a:buClr>
                <a:schemeClr val="accent1"/>
              </a:buClr>
              <a:buFont typeface="Wingdings" charset="2"/>
              <a:buChar char="Ø"/>
            </a:pPr>
            <a:r>
              <a:rPr lang="en-US" sz="2000" b="1" dirty="0">
                <a:solidFill>
                  <a:schemeClr val="accent1"/>
                </a:solidFill>
              </a:rPr>
              <a:t>	</a:t>
            </a:r>
            <a:r>
              <a:rPr lang="en-US" sz="2000" b="1" dirty="0" smtClean="0">
                <a:solidFill>
                  <a:schemeClr val="accent1"/>
                </a:solidFill>
              </a:rPr>
              <a:t>Active listening</a:t>
            </a:r>
          </a:p>
          <a:p>
            <a:pPr marL="342900" indent="-342900">
              <a:buClr>
                <a:schemeClr val="accent1"/>
              </a:buClr>
              <a:buFont typeface="Wingdings" charset="2"/>
              <a:buChar char="Ø"/>
            </a:pPr>
            <a:r>
              <a:rPr lang="en-US" sz="2000" b="1" dirty="0">
                <a:solidFill>
                  <a:schemeClr val="accent1"/>
                </a:solidFill>
              </a:rPr>
              <a:t>	</a:t>
            </a:r>
            <a:r>
              <a:rPr lang="en-US" sz="2000" b="1" dirty="0" smtClean="0">
                <a:solidFill>
                  <a:schemeClr val="accent1"/>
                </a:solidFill>
              </a:rPr>
              <a:t>Rephrasing, summarizing</a:t>
            </a:r>
          </a:p>
          <a:p>
            <a:pPr marL="342900" indent="-342900">
              <a:buClr>
                <a:schemeClr val="accent1"/>
              </a:buClr>
              <a:buFont typeface="Wingdings" charset="2"/>
              <a:buChar char="Ø"/>
            </a:pPr>
            <a:r>
              <a:rPr lang="en-US" sz="2000" b="1" dirty="0">
                <a:solidFill>
                  <a:schemeClr val="accent1"/>
                </a:solidFill>
              </a:rPr>
              <a:t>	</a:t>
            </a:r>
            <a:r>
              <a:rPr lang="en-US" sz="2000" b="1" dirty="0" smtClean="0">
                <a:solidFill>
                  <a:schemeClr val="accent1"/>
                </a:solidFill>
              </a:rPr>
              <a:t>Respect, time, willingness</a:t>
            </a:r>
          </a:p>
          <a:p>
            <a:pPr marL="342900" indent="-342900">
              <a:buClr>
                <a:schemeClr val="accent1"/>
              </a:buClr>
              <a:buFont typeface="Wingdings" charset="2"/>
              <a:buChar char="Ø"/>
            </a:pPr>
            <a:r>
              <a:rPr lang="en-US" sz="2000" b="1" dirty="0">
                <a:solidFill>
                  <a:schemeClr val="accent1"/>
                </a:solidFill>
              </a:rPr>
              <a:t> </a:t>
            </a:r>
            <a:r>
              <a:rPr lang="en-US" sz="2000" b="1" dirty="0" smtClean="0">
                <a:solidFill>
                  <a:schemeClr val="accent1"/>
                </a:solidFill>
              </a:rPr>
              <a:t> …..</a:t>
            </a:r>
            <a:endParaRPr lang="en-US" sz="2000" b="1" dirty="0">
              <a:solidFill>
                <a:schemeClr val="accent1"/>
              </a:solidFill>
            </a:endParaRPr>
          </a:p>
          <a:p>
            <a:pPr>
              <a:buClr>
                <a:schemeClr val="accent1"/>
              </a:buClr>
            </a:pPr>
            <a:endParaRPr lang="en-US" sz="2000" b="1" dirty="0" smtClean="0">
              <a:solidFill>
                <a:schemeClr val="accent1"/>
              </a:solidFill>
            </a:endParaRPr>
          </a:p>
        </p:txBody>
      </p:sp>
      <p:grpSp>
        <p:nvGrpSpPr>
          <p:cNvPr id="9" name="Group 347"/>
          <p:cNvGrpSpPr>
            <a:grpSpLocks/>
          </p:cNvGrpSpPr>
          <p:nvPr/>
        </p:nvGrpSpPr>
        <p:grpSpPr bwMode="auto">
          <a:xfrm>
            <a:off x="6845817" y="390356"/>
            <a:ext cx="2075877" cy="1719597"/>
            <a:chOff x="3796" y="2848"/>
            <a:chExt cx="1058" cy="868"/>
          </a:xfrm>
        </p:grpSpPr>
        <p:sp>
          <p:nvSpPr>
            <p:cNvPr id="10" name="Freeform 348"/>
            <p:cNvSpPr>
              <a:spLocks/>
            </p:cNvSpPr>
            <p:nvPr/>
          </p:nvSpPr>
          <p:spPr bwMode="auto">
            <a:xfrm>
              <a:off x="3937" y="2919"/>
              <a:ext cx="787" cy="756"/>
            </a:xfrm>
            <a:custGeom>
              <a:avLst/>
              <a:gdLst>
                <a:gd name="T0" fmla="*/ 346 w 787"/>
                <a:gd name="T1" fmla="*/ 0 h 756"/>
                <a:gd name="T2" fmla="*/ 276 w 787"/>
                <a:gd name="T3" fmla="*/ 9 h 756"/>
                <a:gd name="T4" fmla="*/ 229 w 787"/>
                <a:gd name="T5" fmla="*/ 41 h 756"/>
                <a:gd name="T6" fmla="*/ 206 w 787"/>
                <a:gd name="T7" fmla="*/ 41 h 756"/>
                <a:gd name="T8" fmla="*/ 164 w 787"/>
                <a:gd name="T9" fmla="*/ 89 h 756"/>
                <a:gd name="T10" fmla="*/ 112 w 787"/>
                <a:gd name="T11" fmla="*/ 122 h 756"/>
                <a:gd name="T12" fmla="*/ 99 w 787"/>
                <a:gd name="T13" fmla="*/ 145 h 756"/>
                <a:gd name="T14" fmla="*/ 65 w 787"/>
                <a:gd name="T15" fmla="*/ 158 h 756"/>
                <a:gd name="T16" fmla="*/ 39 w 787"/>
                <a:gd name="T17" fmla="*/ 218 h 756"/>
                <a:gd name="T18" fmla="*/ 16 w 787"/>
                <a:gd name="T19" fmla="*/ 258 h 756"/>
                <a:gd name="T20" fmla="*/ 16 w 787"/>
                <a:gd name="T21" fmla="*/ 282 h 756"/>
                <a:gd name="T22" fmla="*/ 7 w 787"/>
                <a:gd name="T23" fmla="*/ 316 h 756"/>
                <a:gd name="T24" fmla="*/ 0 w 787"/>
                <a:gd name="T25" fmla="*/ 387 h 756"/>
                <a:gd name="T26" fmla="*/ 0 w 787"/>
                <a:gd name="T27" fmla="*/ 451 h 756"/>
                <a:gd name="T28" fmla="*/ 16 w 787"/>
                <a:gd name="T29" fmla="*/ 475 h 756"/>
                <a:gd name="T30" fmla="*/ 16 w 787"/>
                <a:gd name="T31" fmla="*/ 517 h 756"/>
                <a:gd name="T32" fmla="*/ 52 w 787"/>
                <a:gd name="T33" fmla="*/ 564 h 756"/>
                <a:gd name="T34" fmla="*/ 88 w 787"/>
                <a:gd name="T35" fmla="*/ 611 h 756"/>
                <a:gd name="T36" fmla="*/ 117 w 787"/>
                <a:gd name="T37" fmla="*/ 628 h 756"/>
                <a:gd name="T38" fmla="*/ 164 w 787"/>
                <a:gd name="T39" fmla="*/ 682 h 756"/>
                <a:gd name="T40" fmla="*/ 193 w 787"/>
                <a:gd name="T41" fmla="*/ 694 h 756"/>
                <a:gd name="T42" fmla="*/ 215 w 787"/>
                <a:gd name="T43" fmla="*/ 731 h 756"/>
                <a:gd name="T44" fmla="*/ 276 w 787"/>
                <a:gd name="T45" fmla="*/ 735 h 756"/>
                <a:gd name="T46" fmla="*/ 300 w 787"/>
                <a:gd name="T47" fmla="*/ 741 h 756"/>
                <a:gd name="T48" fmla="*/ 346 w 787"/>
                <a:gd name="T49" fmla="*/ 741 h 756"/>
                <a:gd name="T50" fmla="*/ 411 w 787"/>
                <a:gd name="T51" fmla="*/ 755 h 756"/>
                <a:gd name="T52" fmla="*/ 480 w 787"/>
                <a:gd name="T53" fmla="*/ 731 h 756"/>
                <a:gd name="T54" fmla="*/ 503 w 787"/>
                <a:gd name="T55" fmla="*/ 731 h 756"/>
                <a:gd name="T56" fmla="*/ 591 w 787"/>
                <a:gd name="T57" fmla="*/ 682 h 756"/>
                <a:gd name="T58" fmla="*/ 664 w 787"/>
                <a:gd name="T59" fmla="*/ 643 h 756"/>
                <a:gd name="T60" fmla="*/ 694 w 787"/>
                <a:gd name="T61" fmla="*/ 601 h 756"/>
                <a:gd name="T62" fmla="*/ 708 w 787"/>
                <a:gd name="T63" fmla="*/ 577 h 756"/>
                <a:gd name="T64" fmla="*/ 719 w 787"/>
                <a:gd name="T65" fmla="*/ 541 h 756"/>
                <a:gd name="T66" fmla="*/ 764 w 787"/>
                <a:gd name="T67" fmla="*/ 482 h 756"/>
                <a:gd name="T68" fmla="*/ 769 w 787"/>
                <a:gd name="T69" fmla="*/ 457 h 756"/>
                <a:gd name="T70" fmla="*/ 786 w 787"/>
                <a:gd name="T71" fmla="*/ 404 h 756"/>
                <a:gd name="T72" fmla="*/ 776 w 787"/>
                <a:gd name="T73" fmla="*/ 345 h 756"/>
                <a:gd name="T74" fmla="*/ 764 w 787"/>
                <a:gd name="T75" fmla="*/ 274 h 756"/>
                <a:gd name="T76" fmla="*/ 741 w 787"/>
                <a:gd name="T77" fmla="*/ 234 h 756"/>
                <a:gd name="T78" fmla="*/ 717 w 787"/>
                <a:gd name="T79" fmla="*/ 181 h 756"/>
                <a:gd name="T80" fmla="*/ 656 w 787"/>
                <a:gd name="T81" fmla="*/ 129 h 756"/>
                <a:gd name="T82" fmla="*/ 656 w 787"/>
                <a:gd name="T83" fmla="*/ 98 h 756"/>
                <a:gd name="T84" fmla="*/ 591 w 787"/>
                <a:gd name="T85" fmla="*/ 59 h 756"/>
                <a:gd name="T86" fmla="*/ 503 w 787"/>
                <a:gd name="T87" fmla="*/ 17 h 756"/>
                <a:gd name="T88" fmla="*/ 447 w 787"/>
                <a:gd name="T89" fmla="*/ 9 h 756"/>
                <a:gd name="T90" fmla="*/ 382 w 787"/>
                <a:gd name="T91" fmla="*/ 0 h 756"/>
                <a:gd name="T92" fmla="*/ 346 w 787"/>
                <a:gd name="T93" fmla="*/ 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87" h="756">
                  <a:moveTo>
                    <a:pt x="346" y="0"/>
                  </a:moveTo>
                  <a:lnTo>
                    <a:pt x="276" y="9"/>
                  </a:lnTo>
                  <a:lnTo>
                    <a:pt x="229" y="41"/>
                  </a:lnTo>
                  <a:lnTo>
                    <a:pt x="206" y="41"/>
                  </a:lnTo>
                  <a:lnTo>
                    <a:pt x="164" y="89"/>
                  </a:lnTo>
                  <a:lnTo>
                    <a:pt x="112" y="122"/>
                  </a:lnTo>
                  <a:lnTo>
                    <a:pt x="99" y="145"/>
                  </a:lnTo>
                  <a:lnTo>
                    <a:pt x="65" y="158"/>
                  </a:lnTo>
                  <a:lnTo>
                    <a:pt x="39" y="218"/>
                  </a:lnTo>
                  <a:lnTo>
                    <a:pt x="16" y="258"/>
                  </a:lnTo>
                  <a:lnTo>
                    <a:pt x="16" y="282"/>
                  </a:lnTo>
                  <a:lnTo>
                    <a:pt x="7" y="316"/>
                  </a:lnTo>
                  <a:lnTo>
                    <a:pt x="0" y="387"/>
                  </a:lnTo>
                  <a:lnTo>
                    <a:pt x="0" y="451"/>
                  </a:lnTo>
                  <a:lnTo>
                    <a:pt x="16" y="475"/>
                  </a:lnTo>
                  <a:lnTo>
                    <a:pt x="16" y="517"/>
                  </a:lnTo>
                  <a:lnTo>
                    <a:pt x="52" y="564"/>
                  </a:lnTo>
                  <a:lnTo>
                    <a:pt x="88" y="611"/>
                  </a:lnTo>
                  <a:lnTo>
                    <a:pt x="117" y="628"/>
                  </a:lnTo>
                  <a:lnTo>
                    <a:pt x="164" y="682"/>
                  </a:lnTo>
                  <a:lnTo>
                    <a:pt x="193" y="694"/>
                  </a:lnTo>
                  <a:lnTo>
                    <a:pt x="215" y="731"/>
                  </a:lnTo>
                  <a:lnTo>
                    <a:pt x="276" y="735"/>
                  </a:lnTo>
                  <a:lnTo>
                    <a:pt x="300" y="741"/>
                  </a:lnTo>
                  <a:lnTo>
                    <a:pt x="346" y="741"/>
                  </a:lnTo>
                  <a:lnTo>
                    <a:pt x="411" y="755"/>
                  </a:lnTo>
                  <a:lnTo>
                    <a:pt x="480" y="731"/>
                  </a:lnTo>
                  <a:lnTo>
                    <a:pt x="503" y="731"/>
                  </a:lnTo>
                  <a:lnTo>
                    <a:pt x="591" y="682"/>
                  </a:lnTo>
                  <a:lnTo>
                    <a:pt x="664" y="643"/>
                  </a:lnTo>
                  <a:lnTo>
                    <a:pt x="694" y="601"/>
                  </a:lnTo>
                  <a:lnTo>
                    <a:pt x="708" y="577"/>
                  </a:lnTo>
                  <a:lnTo>
                    <a:pt x="719" y="541"/>
                  </a:lnTo>
                  <a:lnTo>
                    <a:pt x="764" y="482"/>
                  </a:lnTo>
                  <a:lnTo>
                    <a:pt x="769" y="457"/>
                  </a:lnTo>
                  <a:lnTo>
                    <a:pt x="786" y="404"/>
                  </a:lnTo>
                  <a:lnTo>
                    <a:pt x="776" y="345"/>
                  </a:lnTo>
                  <a:lnTo>
                    <a:pt x="764" y="274"/>
                  </a:lnTo>
                  <a:lnTo>
                    <a:pt x="741" y="234"/>
                  </a:lnTo>
                  <a:lnTo>
                    <a:pt x="717" y="181"/>
                  </a:lnTo>
                  <a:lnTo>
                    <a:pt x="656" y="129"/>
                  </a:lnTo>
                  <a:lnTo>
                    <a:pt x="656" y="98"/>
                  </a:lnTo>
                  <a:lnTo>
                    <a:pt x="591" y="59"/>
                  </a:lnTo>
                  <a:lnTo>
                    <a:pt x="503" y="17"/>
                  </a:lnTo>
                  <a:lnTo>
                    <a:pt x="447" y="9"/>
                  </a:lnTo>
                  <a:lnTo>
                    <a:pt x="382" y="0"/>
                  </a:lnTo>
                  <a:lnTo>
                    <a:pt x="346" y="0"/>
                  </a:lnTo>
                </a:path>
              </a:pathLst>
            </a:custGeom>
            <a:solidFill>
              <a:srgbClr val="BFBF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 name="Freeform 349"/>
            <p:cNvSpPr>
              <a:spLocks/>
            </p:cNvSpPr>
            <p:nvPr/>
          </p:nvSpPr>
          <p:spPr bwMode="auto">
            <a:xfrm>
              <a:off x="4448" y="3507"/>
              <a:ext cx="137" cy="128"/>
            </a:xfrm>
            <a:custGeom>
              <a:avLst/>
              <a:gdLst>
                <a:gd name="T0" fmla="*/ 17 w 137"/>
                <a:gd name="T1" fmla="*/ 129 h 130"/>
                <a:gd name="T2" fmla="*/ 17 w 137"/>
                <a:gd name="T3" fmla="*/ 94 h 130"/>
                <a:gd name="T4" fmla="*/ 0 w 137"/>
                <a:gd name="T5" fmla="*/ 88 h 130"/>
                <a:gd name="T6" fmla="*/ 0 w 137"/>
                <a:gd name="T7" fmla="*/ 40 h 130"/>
                <a:gd name="T8" fmla="*/ 11 w 137"/>
                <a:gd name="T9" fmla="*/ 23 h 130"/>
                <a:gd name="T10" fmla="*/ 24 w 137"/>
                <a:gd name="T11" fmla="*/ 32 h 130"/>
                <a:gd name="T12" fmla="*/ 40 w 137"/>
                <a:gd name="T13" fmla="*/ 13 h 130"/>
                <a:gd name="T14" fmla="*/ 70 w 137"/>
                <a:gd name="T15" fmla="*/ 13 h 130"/>
                <a:gd name="T16" fmla="*/ 89 w 137"/>
                <a:gd name="T17" fmla="*/ 0 h 130"/>
                <a:gd name="T18" fmla="*/ 112 w 137"/>
                <a:gd name="T19" fmla="*/ 18 h 130"/>
                <a:gd name="T20" fmla="*/ 136 w 137"/>
                <a:gd name="T21" fmla="*/ 32 h 130"/>
                <a:gd name="T22" fmla="*/ 136 w 137"/>
                <a:gd name="T23" fmla="*/ 58 h 130"/>
                <a:gd name="T24" fmla="*/ 89 w 137"/>
                <a:gd name="T25" fmla="*/ 94 h 130"/>
                <a:gd name="T26" fmla="*/ 24 w 137"/>
                <a:gd name="T27" fmla="*/ 129 h 130"/>
                <a:gd name="T28" fmla="*/ 17 w 137"/>
                <a:gd name="T29" fmla="*/ 12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130">
                  <a:moveTo>
                    <a:pt x="17" y="129"/>
                  </a:moveTo>
                  <a:lnTo>
                    <a:pt x="17" y="94"/>
                  </a:lnTo>
                  <a:lnTo>
                    <a:pt x="0" y="88"/>
                  </a:lnTo>
                  <a:lnTo>
                    <a:pt x="0" y="40"/>
                  </a:lnTo>
                  <a:lnTo>
                    <a:pt x="11" y="23"/>
                  </a:lnTo>
                  <a:lnTo>
                    <a:pt x="24" y="32"/>
                  </a:lnTo>
                  <a:lnTo>
                    <a:pt x="40" y="13"/>
                  </a:lnTo>
                  <a:lnTo>
                    <a:pt x="70" y="13"/>
                  </a:lnTo>
                  <a:lnTo>
                    <a:pt x="89" y="0"/>
                  </a:lnTo>
                  <a:lnTo>
                    <a:pt x="112" y="18"/>
                  </a:lnTo>
                  <a:lnTo>
                    <a:pt x="136" y="32"/>
                  </a:lnTo>
                  <a:lnTo>
                    <a:pt x="136" y="58"/>
                  </a:lnTo>
                  <a:lnTo>
                    <a:pt x="89" y="94"/>
                  </a:lnTo>
                  <a:lnTo>
                    <a:pt x="24" y="129"/>
                  </a:lnTo>
                  <a:lnTo>
                    <a:pt x="17" y="129"/>
                  </a:lnTo>
                </a:path>
              </a:pathLst>
            </a:custGeom>
            <a:solidFill>
              <a:srgbClr val="C0C27C"/>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2" name="Freeform 350"/>
            <p:cNvSpPr>
              <a:spLocks/>
            </p:cNvSpPr>
            <p:nvPr/>
          </p:nvSpPr>
          <p:spPr bwMode="auto">
            <a:xfrm>
              <a:off x="3937" y="3100"/>
              <a:ext cx="342" cy="323"/>
            </a:xfrm>
            <a:custGeom>
              <a:avLst/>
              <a:gdLst>
                <a:gd name="T0" fmla="*/ 56 w 342"/>
                <a:gd name="T1" fmla="*/ 7 h 319"/>
                <a:gd name="T2" fmla="*/ 77 w 342"/>
                <a:gd name="T3" fmla="*/ 19 h 319"/>
                <a:gd name="T4" fmla="*/ 88 w 342"/>
                <a:gd name="T5" fmla="*/ 23 h 319"/>
                <a:gd name="T6" fmla="*/ 109 w 342"/>
                <a:gd name="T7" fmla="*/ 24 h 319"/>
                <a:gd name="T8" fmla="*/ 117 w 342"/>
                <a:gd name="T9" fmla="*/ 27 h 319"/>
                <a:gd name="T10" fmla="*/ 132 w 342"/>
                <a:gd name="T11" fmla="*/ 44 h 319"/>
                <a:gd name="T12" fmla="*/ 142 w 342"/>
                <a:gd name="T13" fmla="*/ 56 h 319"/>
                <a:gd name="T14" fmla="*/ 155 w 342"/>
                <a:gd name="T15" fmla="*/ 57 h 319"/>
                <a:gd name="T16" fmla="*/ 169 w 342"/>
                <a:gd name="T17" fmla="*/ 58 h 319"/>
                <a:gd name="T18" fmla="*/ 197 w 342"/>
                <a:gd name="T19" fmla="*/ 62 h 319"/>
                <a:gd name="T20" fmla="*/ 226 w 342"/>
                <a:gd name="T21" fmla="*/ 61 h 319"/>
                <a:gd name="T22" fmla="*/ 232 w 342"/>
                <a:gd name="T23" fmla="*/ 67 h 319"/>
                <a:gd name="T24" fmla="*/ 249 w 342"/>
                <a:gd name="T25" fmla="*/ 82 h 319"/>
                <a:gd name="T26" fmla="*/ 263 w 342"/>
                <a:gd name="T27" fmla="*/ 88 h 319"/>
                <a:gd name="T28" fmla="*/ 279 w 342"/>
                <a:gd name="T29" fmla="*/ 90 h 319"/>
                <a:gd name="T30" fmla="*/ 295 w 342"/>
                <a:gd name="T31" fmla="*/ 93 h 319"/>
                <a:gd name="T32" fmla="*/ 312 w 342"/>
                <a:gd name="T33" fmla="*/ 107 h 319"/>
                <a:gd name="T34" fmla="*/ 324 w 342"/>
                <a:gd name="T35" fmla="*/ 127 h 319"/>
                <a:gd name="T36" fmla="*/ 333 w 342"/>
                <a:gd name="T37" fmla="*/ 143 h 319"/>
                <a:gd name="T38" fmla="*/ 340 w 342"/>
                <a:gd name="T39" fmla="*/ 164 h 319"/>
                <a:gd name="T40" fmla="*/ 331 w 342"/>
                <a:gd name="T41" fmla="*/ 180 h 319"/>
                <a:gd name="T42" fmla="*/ 304 w 342"/>
                <a:gd name="T43" fmla="*/ 193 h 319"/>
                <a:gd name="T44" fmla="*/ 293 w 342"/>
                <a:gd name="T45" fmla="*/ 208 h 319"/>
                <a:gd name="T46" fmla="*/ 302 w 342"/>
                <a:gd name="T47" fmla="*/ 221 h 319"/>
                <a:gd name="T48" fmla="*/ 312 w 342"/>
                <a:gd name="T49" fmla="*/ 232 h 319"/>
                <a:gd name="T50" fmla="*/ 306 w 342"/>
                <a:gd name="T51" fmla="*/ 245 h 319"/>
                <a:gd name="T52" fmla="*/ 295 w 342"/>
                <a:gd name="T53" fmla="*/ 257 h 319"/>
                <a:gd name="T54" fmla="*/ 275 w 342"/>
                <a:gd name="T55" fmla="*/ 269 h 319"/>
                <a:gd name="T56" fmla="*/ 258 w 342"/>
                <a:gd name="T57" fmla="*/ 275 h 319"/>
                <a:gd name="T58" fmla="*/ 257 w 342"/>
                <a:gd name="T59" fmla="*/ 287 h 319"/>
                <a:gd name="T60" fmla="*/ 250 w 342"/>
                <a:gd name="T61" fmla="*/ 295 h 319"/>
                <a:gd name="T62" fmla="*/ 239 w 342"/>
                <a:gd name="T63" fmla="*/ 307 h 319"/>
                <a:gd name="T64" fmla="*/ 216 w 342"/>
                <a:gd name="T65" fmla="*/ 313 h 319"/>
                <a:gd name="T66" fmla="*/ 188 w 342"/>
                <a:gd name="T67" fmla="*/ 309 h 319"/>
                <a:gd name="T68" fmla="*/ 170 w 342"/>
                <a:gd name="T69" fmla="*/ 300 h 319"/>
                <a:gd name="T70" fmla="*/ 160 w 342"/>
                <a:gd name="T71" fmla="*/ 276 h 319"/>
                <a:gd name="T72" fmla="*/ 149 w 342"/>
                <a:gd name="T73" fmla="*/ 262 h 319"/>
                <a:gd name="T74" fmla="*/ 138 w 342"/>
                <a:gd name="T75" fmla="*/ 262 h 319"/>
                <a:gd name="T76" fmla="*/ 125 w 342"/>
                <a:gd name="T77" fmla="*/ 264 h 319"/>
                <a:gd name="T78" fmla="*/ 119 w 342"/>
                <a:gd name="T79" fmla="*/ 276 h 319"/>
                <a:gd name="T80" fmla="*/ 109 w 342"/>
                <a:gd name="T81" fmla="*/ 290 h 319"/>
                <a:gd name="T82" fmla="*/ 99 w 342"/>
                <a:gd name="T83" fmla="*/ 289 h 319"/>
                <a:gd name="T84" fmla="*/ 84 w 342"/>
                <a:gd name="T85" fmla="*/ 291 h 319"/>
                <a:gd name="T86" fmla="*/ 69 w 342"/>
                <a:gd name="T87" fmla="*/ 303 h 319"/>
                <a:gd name="T88" fmla="*/ 54 w 342"/>
                <a:gd name="T89" fmla="*/ 316 h 319"/>
                <a:gd name="T90" fmla="*/ 38 w 342"/>
                <a:gd name="T91" fmla="*/ 318 h 319"/>
                <a:gd name="T92" fmla="*/ 21 w 342"/>
                <a:gd name="T93" fmla="*/ 318 h 319"/>
                <a:gd name="T94" fmla="*/ 8 w 342"/>
                <a:gd name="T95" fmla="*/ 317 h 319"/>
                <a:gd name="T96" fmla="*/ 1 w 342"/>
                <a:gd name="T97" fmla="*/ 309 h 319"/>
                <a:gd name="T98" fmla="*/ 0 w 342"/>
                <a:gd name="T99" fmla="*/ 289 h 319"/>
                <a:gd name="T100" fmla="*/ 0 w 342"/>
                <a:gd name="T101" fmla="*/ 263 h 319"/>
                <a:gd name="T102" fmla="*/ 1 w 342"/>
                <a:gd name="T103" fmla="*/ 207 h 319"/>
                <a:gd name="T104" fmla="*/ 5 w 342"/>
                <a:gd name="T105" fmla="*/ 155 h 319"/>
                <a:gd name="T106" fmla="*/ 8 w 342"/>
                <a:gd name="T107" fmla="*/ 123 h 319"/>
                <a:gd name="T108" fmla="*/ 14 w 342"/>
                <a:gd name="T109" fmla="*/ 87 h 319"/>
                <a:gd name="T110" fmla="*/ 23 w 342"/>
                <a:gd name="T111" fmla="*/ 59 h 319"/>
                <a:gd name="T112" fmla="*/ 36 w 342"/>
                <a:gd name="T113" fmla="*/ 24 h 319"/>
                <a:gd name="T114" fmla="*/ 40 w 342"/>
                <a:gd name="T115" fmla="*/ 11 h 319"/>
                <a:gd name="T116" fmla="*/ 46 w 342"/>
                <a:gd name="T117"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2" h="319">
                  <a:moveTo>
                    <a:pt x="46" y="0"/>
                  </a:moveTo>
                  <a:lnTo>
                    <a:pt x="46" y="1"/>
                  </a:lnTo>
                  <a:lnTo>
                    <a:pt x="47" y="1"/>
                  </a:lnTo>
                  <a:lnTo>
                    <a:pt x="49" y="3"/>
                  </a:lnTo>
                  <a:lnTo>
                    <a:pt x="51" y="3"/>
                  </a:lnTo>
                  <a:lnTo>
                    <a:pt x="53" y="5"/>
                  </a:lnTo>
                  <a:lnTo>
                    <a:pt x="56" y="7"/>
                  </a:lnTo>
                  <a:lnTo>
                    <a:pt x="59" y="9"/>
                  </a:lnTo>
                  <a:lnTo>
                    <a:pt x="63" y="10"/>
                  </a:lnTo>
                  <a:lnTo>
                    <a:pt x="65" y="11"/>
                  </a:lnTo>
                  <a:lnTo>
                    <a:pt x="69" y="13"/>
                  </a:lnTo>
                  <a:lnTo>
                    <a:pt x="71" y="16"/>
                  </a:lnTo>
                  <a:lnTo>
                    <a:pt x="76" y="17"/>
                  </a:lnTo>
                  <a:lnTo>
                    <a:pt x="77" y="19"/>
                  </a:lnTo>
                  <a:lnTo>
                    <a:pt x="79" y="20"/>
                  </a:lnTo>
                  <a:lnTo>
                    <a:pt x="80" y="21"/>
                  </a:lnTo>
                  <a:lnTo>
                    <a:pt x="81" y="21"/>
                  </a:lnTo>
                  <a:lnTo>
                    <a:pt x="82" y="21"/>
                  </a:lnTo>
                  <a:lnTo>
                    <a:pt x="84" y="21"/>
                  </a:lnTo>
                  <a:lnTo>
                    <a:pt x="86" y="21"/>
                  </a:lnTo>
                  <a:lnTo>
                    <a:pt x="88" y="23"/>
                  </a:lnTo>
                  <a:lnTo>
                    <a:pt x="91" y="23"/>
                  </a:lnTo>
                  <a:lnTo>
                    <a:pt x="93" y="23"/>
                  </a:lnTo>
                  <a:lnTo>
                    <a:pt x="97" y="23"/>
                  </a:lnTo>
                  <a:lnTo>
                    <a:pt x="99" y="24"/>
                  </a:lnTo>
                  <a:lnTo>
                    <a:pt x="103" y="24"/>
                  </a:lnTo>
                  <a:lnTo>
                    <a:pt x="106" y="24"/>
                  </a:lnTo>
                  <a:lnTo>
                    <a:pt x="109" y="24"/>
                  </a:lnTo>
                  <a:lnTo>
                    <a:pt x="112" y="24"/>
                  </a:lnTo>
                  <a:lnTo>
                    <a:pt x="114" y="24"/>
                  </a:lnTo>
                  <a:lnTo>
                    <a:pt x="115" y="23"/>
                  </a:lnTo>
                  <a:lnTo>
                    <a:pt x="117" y="21"/>
                  </a:lnTo>
                  <a:lnTo>
                    <a:pt x="116" y="23"/>
                  </a:lnTo>
                  <a:lnTo>
                    <a:pt x="116" y="25"/>
                  </a:lnTo>
                  <a:lnTo>
                    <a:pt x="117" y="27"/>
                  </a:lnTo>
                  <a:lnTo>
                    <a:pt x="119" y="29"/>
                  </a:lnTo>
                  <a:lnTo>
                    <a:pt x="121" y="33"/>
                  </a:lnTo>
                  <a:lnTo>
                    <a:pt x="123" y="35"/>
                  </a:lnTo>
                  <a:lnTo>
                    <a:pt x="125" y="37"/>
                  </a:lnTo>
                  <a:lnTo>
                    <a:pt x="128" y="39"/>
                  </a:lnTo>
                  <a:lnTo>
                    <a:pt x="130" y="42"/>
                  </a:lnTo>
                  <a:lnTo>
                    <a:pt x="132" y="44"/>
                  </a:lnTo>
                  <a:lnTo>
                    <a:pt x="134" y="48"/>
                  </a:lnTo>
                  <a:lnTo>
                    <a:pt x="137" y="49"/>
                  </a:lnTo>
                  <a:lnTo>
                    <a:pt x="137" y="52"/>
                  </a:lnTo>
                  <a:lnTo>
                    <a:pt x="139" y="54"/>
                  </a:lnTo>
                  <a:lnTo>
                    <a:pt x="140" y="56"/>
                  </a:lnTo>
                  <a:lnTo>
                    <a:pt x="141" y="58"/>
                  </a:lnTo>
                  <a:lnTo>
                    <a:pt x="142" y="56"/>
                  </a:lnTo>
                  <a:lnTo>
                    <a:pt x="143" y="56"/>
                  </a:lnTo>
                  <a:lnTo>
                    <a:pt x="145" y="55"/>
                  </a:lnTo>
                  <a:lnTo>
                    <a:pt x="146" y="55"/>
                  </a:lnTo>
                  <a:lnTo>
                    <a:pt x="148" y="55"/>
                  </a:lnTo>
                  <a:lnTo>
                    <a:pt x="150" y="55"/>
                  </a:lnTo>
                  <a:lnTo>
                    <a:pt x="153" y="55"/>
                  </a:lnTo>
                  <a:lnTo>
                    <a:pt x="155" y="57"/>
                  </a:lnTo>
                  <a:lnTo>
                    <a:pt x="157" y="57"/>
                  </a:lnTo>
                  <a:lnTo>
                    <a:pt x="159" y="57"/>
                  </a:lnTo>
                  <a:lnTo>
                    <a:pt x="161" y="57"/>
                  </a:lnTo>
                  <a:lnTo>
                    <a:pt x="163" y="58"/>
                  </a:lnTo>
                  <a:lnTo>
                    <a:pt x="165" y="58"/>
                  </a:lnTo>
                  <a:lnTo>
                    <a:pt x="167" y="58"/>
                  </a:lnTo>
                  <a:lnTo>
                    <a:pt x="169" y="58"/>
                  </a:lnTo>
                  <a:lnTo>
                    <a:pt x="171" y="59"/>
                  </a:lnTo>
                  <a:lnTo>
                    <a:pt x="175" y="59"/>
                  </a:lnTo>
                  <a:lnTo>
                    <a:pt x="179" y="60"/>
                  </a:lnTo>
                  <a:lnTo>
                    <a:pt x="184" y="60"/>
                  </a:lnTo>
                  <a:lnTo>
                    <a:pt x="188" y="62"/>
                  </a:lnTo>
                  <a:lnTo>
                    <a:pt x="193" y="62"/>
                  </a:lnTo>
                  <a:lnTo>
                    <a:pt x="197" y="62"/>
                  </a:lnTo>
                  <a:lnTo>
                    <a:pt x="203" y="62"/>
                  </a:lnTo>
                  <a:lnTo>
                    <a:pt x="207" y="62"/>
                  </a:lnTo>
                  <a:lnTo>
                    <a:pt x="212" y="62"/>
                  </a:lnTo>
                  <a:lnTo>
                    <a:pt x="215" y="62"/>
                  </a:lnTo>
                  <a:lnTo>
                    <a:pt x="220" y="62"/>
                  </a:lnTo>
                  <a:lnTo>
                    <a:pt x="222" y="62"/>
                  </a:lnTo>
                  <a:lnTo>
                    <a:pt x="226" y="61"/>
                  </a:lnTo>
                  <a:lnTo>
                    <a:pt x="228" y="60"/>
                  </a:lnTo>
                  <a:lnTo>
                    <a:pt x="229" y="58"/>
                  </a:lnTo>
                  <a:lnTo>
                    <a:pt x="229" y="60"/>
                  </a:lnTo>
                  <a:lnTo>
                    <a:pt x="229" y="62"/>
                  </a:lnTo>
                  <a:lnTo>
                    <a:pt x="229" y="64"/>
                  </a:lnTo>
                  <a:lnTo>
                    <a:pt x="231" y="65"/>
                  </a:lnTo>
                  <a:lnTo>
                    <a:pt x="232" y="67"/>
                  </a:lnTo>
                  <a:lnTo>
                    <a:pt x="234" y="69"/>
                  </a:lnTo>
                  <a:lnTo>
                    <a:pt x="236" y="71"/>
                  </a:lnTo>
                  <a:lnTo>
                    <a:pt x="239" y="73"/>
                  </a:lnTo>
                  <a:lnTo>
                    <a:pt x="241" y="76"/>
                  </a:lnTo>
                  <a:lnTo>
                    <a:pt x="243" y="78"/>
                  </a:lnTo>
                  <a:lnTo>
                    <a:pt x="245" y="80"/>
                  </a:lnTo>
                  <a:lnTo>
                    <a:pt x="249" y="82"/>
                  </a:lnTo>
                  <a:lnTo>
                    <a:pt x="251" y="84"/>
                  </a:lnTo>
                  <a:lnTo>
                    <a:pt x="253" y="85"/>
                  </a:lnTo>
                  <a:lnTo>
                    <a:pt x="254" y="86"/>
                  </a:lnTo>
                  <a:lnTo>
                    <a:pt x="258" y="86"/>
                  </a:lnTo>
                  <a:lnTo>
                    <a:pt x="259" y="88"/>
                  </a:lnTo>
                  <a:lnTo>
                    <a:pt x="261" y="88"/>
                  </a:lnTo>
                  <a:lnTo>
                    <a:pt x="263" y="88"/>
                  </a:lnTo>
                  <a:lnTo>
                    <a:pt x="266" y="88"/>
                  </a:lnTo>
                  <a:lnTo>
                    <a:pt x="267" y="89"/>
                  </a:lnTo>
                  <a:lnTo>
                    <a:pt x="269" y="89"/>
                  </a:lnTo>
                  <a:lnTo>
                    <a:pt x="271" y="89"/>
                  </a:lnTo>
                  <a:lnTo>
                    <a:pt x="275" y="89"/>
                  </a:lnTo>
                  <a:lnTo>
                    <a:pt x="277" y="90"/>
                  </a:lnTo>
                  <a:lnTo>
                    <a:pt x="279" y="90"/>
                  </a:lnTo>
                  <a:lnTo>
                    <a:pt x="281" y="90"/>
                  </a:lnTo>
                  <a:lnTo>
                    <a:pt x="284" y="90"/>
                  </a:lnTo>
                  <a:lnTo>
                    <a:pt x="286" y="91"/>
                  </a:lnTo>
                  <a:lnTo>
                    <a:pt x="288" y="91"/>
                  </a:lnTo>
                  <a:lnTo>
                    <a:pt x="290" y="91"/>
                  </a:lnTo>
                  <a:lnTo>
                    <a:pt x="293" y="91"/>
                  </a:lnTo>
                  <a:lnTo>
                    <a:pt x="295" y="93"/>
                  </a:lnTo>
                  <a:lnTo>
                    <a:pt x="297" y="94"/>
                  </a:lnTo>
                  <a:lnTo>
                    <a:pt x="298" y="96"/>
                  </a:lnTo>
                  <a:lnTo>
                    <a:pt x="301" y="98"/>
                  </a:lnTo>
                  <a:lnTo>
                    <a:pt x="303" y="101"/>
                  </a:lnTo>
                  <a:lnTo>
                    <a:pt x="306" y="103"/>
                  </a:lnTo>
                  <a:lnTo>
                    <a:pt x="307" y="105"/>
                  </a:lnTo>
                  <a:lnTo>
                    <a:pt x="312" y="107"/>
                  </a:lnTo>
                  <a:lnTo>
                    <a:pt x="313" y="111"/>
                  </a:lnTo>
                  <a:lnTo>
                    <a:pt x="315" y="113"/>
                  </a:lnTo>
                  <a:lnTo>
                    <a:pt x="317" y="117"/>
                  </a:lnTo>
                  <a:lnTo>
                    <a:pt x="320" y="118"/>
                  </a:lnTo>
                  <a:lnTo>
                    <a:pt x="321" y="123"/>
                  </a:lnTo>
                  <a:lnTo>
                    <a:pt x="323" y="124"/>
                  </a:lnTo>
                  <a:lnTo>
                    <a:pt x="324" y="127"/>
                  </a:lnTo>
                  <a:lnTo>
                    <a:pt x="326" y="129"/>
                  </a:lnTo>
                  <a:lnTo>
                    <a:pt x="326" y="131"/>
                  </a:lnTo>
                  <a:lnTo>
                    <a:pt x="328" y="133"/>
                  </a:lnTo>
                  <a:lnTo>
                    <a:pt x="329" y="135"/>
                  </a:lnTo>
                  <a:lnTo>
                    <a:pt x="331" y="137"/>
                  </a:lnTo>
                  <a:lnTo>
                    <a:pt x="331" y="141"/>
                  </a:lnTo>
                  <a:lnTo>
                    <a:pt x="333" y="143"/>
                  </a:lnTo>
                  <a:lnTo>
                    <a:pt x="335" y="146"/>
                  </a:lnTo>
                  <a:lnTo>
                    <a:pt x="337" y="148"/>
                  </a:lnTo>
                  <a:lnTo>
                    <a:pt x="337" y="152"/>
                  </a:lnTo>
                  <a:lnTo>
                    <a:pt x="338" y="155"/>
                  </a:lnTo>
                  <a:lnTo>
                    <a:pt x="338" y="158"/>
                  </a:lnTo>
                  <a:lnTo>
                    <a:pt x="340" y="161"/>
                  </a:lnTo>
                  <a:lnTo>
                    <a:pt x="340" y="164"/>
                  </a:lnTo>
                  <a:lnTo>
                    <a:pt x="340" y="166"/>
                  </a:lnTo>
                  <a:lnTo>
                    <a:pt x="340" y="169"/>
                  </a:lnTo>
                  <a:lnTo>
                    <a:pt x="341" y="171"/>
                  </a:lnTo>
                  <a:lnTo>
                    <a:pt x="339" y="175"/>
                  </a:lnTo>
                  <a:lnTo>
                    <a:pt x="337" y="177"/>
                  </a:lnTo>
                  <a:lnTo>
                    <a:pt x="333" y="178"/>
                  </a:lnTo>
                  <a:lnTo>
                    <a:pt x="331" y="180"/>
                  </a:lnTo>
                  <a:lnTo>
                    <a:pt x="328" y="182"/>
                  </a:lnTo>
                  <a:lnTo>
                    <a:pt x="323" y="184"/>
                  </a:lnTo>
                  <a:lnTo>
                    <a:pt x="320" y="186"/>
                  </a:lnTo>
                  <a:lnTo>
                    <a:pt x="316" y="187"/>
                  </a:lnTo>
                  <a:lnTo>
                    <a:pt x="312" y="189"/>
                  </a:lnTo>
                  <a:lnTo>
                    <a:pt x="307" y="191"/>
                  </a:lnTo>
                  <a:lnTo>
                    <a:pt x="304" y="193"/>
                  </a:lnTo>
                  <a:lnTo>
                    <a:pt x="300" y="195"/>
                  </a:lnTo>
                  <a:lnTo>
                    <a:pt x="297" y="199"/>
                  </a:lnTo>
                  <a:lnTo>
                    <a:pt x="295" y="200"/>
                  </a:lnTo>
                  <a:lnTo>
                    <a:pt x="293" y="202"/>
                  </a:lnTo>
                  <a:lnTo>
                    <a:pt x="293" y="204"/>
                  </a:lnTo>
                  <a:lnTo>
                    <a:pt x="293" y="206"/>
                  </a:lnTo>
                  <a:lnTo>
                    <a:pt x="293" y="208"/>
                  </a:lnTo>
                  <a:lnTo>
                    <a:pt x="293" y="210"/>
                  </a:lnTo>
                  <a:lnTo>
                    <a:pt x="295" y="212"/>
                  </a:lnTo>
                  <a:lnTo>
                    <a:pt x="296" y="214"/>
                  </a:lnTo>
                  <a:lnTo>
                    <a:pt x="298" y="216"/>
                  </a:lnTo>
                  <a:lnTo>
                    <a:pt x="300" y="218"/>
                  </a:lnTo>
                  <a:lnTo>
                    <a:pt x="302" y="219"/>
                  </a:lnTo>
                  <a:lnTo>
                    <a:pt x="302" y="221"/>
                  </a:lnTo>
                  <a:lnTo>
                    <a:pt x="304" y="223"/>
                  </a:lnTo>
                  <a:lnTo>
                    <a:pt x="306" y="225"/>
                  </a:lnTo>
                  <a:lnTo>
                    <a:pt x="308" y="227"/>
                  </a:lnTo>
                  <a:lnTo>
                    <a:pt x="308" y="229"/>
                  </a:lnTo>
                  <a:lnTo>
                    <a:pt x="310" y="231"/>
                  </a:lnTo>
                  <a:lnTo>
                    <a:pt x="310" y="232"/>
                  </a:lnTo>
                  <a:lnTo>
                    <a:pt x="312" y="232"/>
                  </a:lnTo>
                  <a:lnTo>
                    <a:pt x="310" y="235"/>
                  </a:lnTo>
                  <a:lnTo>
                    <a:pt x="310" y="237"/>
                  </a:lnTo>
                  <a:lnTo>
                    <a:pt x="309" y="238"/>
                  </a:lnTo>
                  <a:lnTo>
                    <a:pt x="309" y="239"/>
                  </a:lnTo>
                  <a:lnTo>
                    <a:pt x="307" y="241"/>
                  </a:lnTo>
                  <a:lnTo>
                    <a:pt x="307" y="243"/>
                  </a:lnTo>
                  <a:lnTo>
                    <a:pt x="306" y="245"/>
                  </a:lnTo>
                  <a:lnTo>
                    <a:pt x="304" y="247"/>
                  </a:lnTo>
                  <a:lnTo>
                    <a:pt x="304" y="248"/>
                  </a:lnTo>
                  <a:lnTo>
                    <a:pt x="302" y="250"/>
                  </a:lnTo>
                  <a:lnTo>
                    <a:pt x="300" y="252"/>
                  </a:lnTo>
                  <a:lnTo>
                    <a:pt x="300" y="253"/>
                  </a:lnTo>
                  <a:lnTo>
                    <a:pt x="297" y="255"/>
                  </a:lnTo>
                  <a:lnTo>
                    <a:pt x="295" y="257"/>
                  </a:lnTo>
                  <a:lnTo>
                    <a:pt x="292" y="259"/>
                  </a:lnTo>
                  <a:lnTo>
                    <a:pt x="290" y="261"/>
                  </a:lnTo>
                  <a:lnTo>
                    <a:pt x="286" y="263"/>
                  </a:lnTo>
                  <a:lnTo>
                    <a:pt x="284" y="265"/>
                  </a:lnTo>
                  <a:lnTo>
                    <a:pt x="281" y="267"/>
                  </a:lnTo>
                  <a:lnTo>
                    <a:pt x="279" y="267"/>
                  </a:lnTo>
                  <a:lnTo>
                    <a:pt x="275" y="269"/>
                  </a:lnTo>
                  <a:lnTo>
                    <a:pt x="273" y="270"/>
                  </a:lnTo>
                  <a:lnTo>
                    <a:pt x="269" y="272"/>
                  </a:lnTo>
                  <a:lnTo>
                    <a:pt x="267" y="272"/>
                  </a:lnTo>
                  <a:lnTo>
                    <a:pt x="264" y="274"/>
                  </a:lnTo>
                  <a:lnTo>
                    <a:pt x="262" y="274"/>
                  </a:lnTo>
                  <a:lnTo>
                    <a:pt x="260" y="275"/>
                  </a:lnTo>
                  <a:lnTo>
                    <a:pt x="258" y="275"/>
                  </a:lnTo>
                  <a:lnTo>
                    <a:pt x="257" y="276"/>
                  </a:lnTo>
                  <a:lnTo>
                    <a:pt x="257" y="278"/>
                  </a:lnTo>
                  <a:lnTo>
                    <a:pt x="257" y="280"/>
                  </a:lnTo>
                  <a:lnTo>
                    <a:pt x="257" y="282"/>
                  </a:lnTo>
                  <a:lnTo>
                    <a:pt x="257" y="284"/>
                  </a:lnTo>
                  <a:lnTo>
                    <a:pt x="257" y="285"/>
                  </a:lnTo>
                  <a:lnTo>
                    <a:pt x="257" y="287"/>
                  </a:lnTo>
                  <a:lnTo>
                    <a:pt x="257" y="289"/>
                  </a:lnTo>
                  <a:lnTo>
                    <a:pt x="258" y="289"/>
                  </a:lnTo>
                  <a:lnTo>
                    <a:pt x="256" y="291"/>
                  </a:lnTo>
                  <a:lnTo>
                    <a:pt x="254" y="291"/>
                  </a:lnTo>
                  <a:lnTo>
                    <a:pt x="252" y="293"/>
                  </a:lnTo>
                  <a:lnTo>
                    <a:pt x="251" y="293"/>
                  </a:lnTo>
                  <a:lnTo>
                    <a:pt x="250" y="295"/>
                  </a:lnTo>
                  <a:lnTo>
                    <a:pt x="247" y="297"/>
                  </a:lnTo>
                  <a:lnTo>
                    <a:pt x="245" y="299"/>
                  </a:lnTo>
                  <a:lnTo>
                    <a:pt x="245" y="300"/>
                  </a:lnTo>
                  <a:lnTo>
                    <a:pt x="244" y="302"/>
                  </a:lnTo>
                  <a:lnTo>
                    <a:pt x="242" y="304"/>
                  </a:lnTo>
                  <a:lnTo>
                    <a:pt x="240" y="306"/>
                  </a:lnTo>
                  <a:lnTo>
                    <a:pt x="239" y="307"/>
                  </a:lnTo>
                  <a:lnTo>
                    <a:pt x="237" y="309"/>
                  </a:lnTo>
                  <a:lnTo>
                    <a:pt x="235" y="310"/>
                  </a:lnTo>
                  <a:lnTo>
                    <a:pt x="231" y="312"/>
                  </a:lnTo>
                  <a:lnTo>
                    <a:pt x="228" y="312"/>
                  </a:lnTo>
                  <a:lnTo>
                    <a:pt x="224" y="313"/>
                  </a:lnTo>
                  <a:lnTo>
                    <a:pt x="221" y="313"/>
                  </a:lnTo>
                  <a:lnTo>
                    <a:pt x="216" y="313"/>
                  </a:lnTo>
                  <a:lnTo>
                    <a:pt x="212" y="313"/>
                  </a:lnTo>
                  <a:lnTo>
                    <a:pt x="208" y="313"/>
                  </a:lnTo>
                  <a:lnTo>
                    <a:pt x="204" y="312"/>
                  </a:lnTo>
                  <a:lnTo>
                    <a:pt x="199" y="312"/>
                  </a:lnTo>
                  <a:lnTo>
                    <a:pt x="195" y="311"/>
                  </a:lnTo>
                  <a:lnTo>
                    <a:pt x="191" y="311"/>
                  </a:lnTo>
                  <a:lnTo>
                    <a:pt x="188" y="309"/>
                  </a:lnTo>
                  <a:lnTo>
                    <a:pt x="184" y="309"/>
                  </a:lnTo>
                  <a:lnTo>
                    <a:pt x="181" y="307"/>
                  </a:lnTo>
                  <a:lnTo>
                    <a:pt x="178" y="307"/>
                  </a:lnTo>
                  <a:lnTo>
                    <a:pt x="176" y="305"/>
                  </a:lnTo>
                  <a:lnTo>
                    <a:pt x="174" y="304"/>
                  </a:lnTo>
                  <a:lnTo>
                    <a:pt x="172" y="301"/>
                  </a:lnTo>
                  <a:lnTo>
                    <a:pt x="170" y="300"/>
                  </a:lnTo>
                  <a:lnTo>
                    <a:pt x="169" y="296"/>
                  </a:lnTo>
                  <a:lnTo>
                    <a:pt x="168" y="293"/>
                  </a:lnTo>
                  <a:lnTo>
                    <a:pt x="166" y="289"/>
                  </a:lnTo>
                  <a:lnTo>
                    <a:pt x="164" y="285"/>
                  </a:lnTo>
                  <a:lnTo>
                    <a:pt x="164" y="282"/>
                  </a:lnTo>
                  <a:lnTo>
                    <a:pt x="162" y="280"/>
                  </a:lnTo>
                  <a:lnTo>
                    <a:pt x="160" y="276"/>
                  </a:lnTo>
                  <a:lnTo>
                    <a:pt x="158" y="274"/>
                  </a:lnTo>
                  <a:lnTo>
                    <a:pt x="157" y="270"/>
                  </a:lnTo>
                  <a:lnTo>
                    <a:pt x="155" y="268"/>
                  </a:lnTo>
                  <a:lnTo>
                    <a:pt x="153" y="266"/>
                  </a:lnTo>
                  <a:lnTo>
                    <a:pt x="152" y="264"/>
                  </a:lnTo>
                  <a:lnTo>
                    <a:pt x="151" y="262"/>
                  </a:lnTo>
                  <a:lnTo>
                    <a:pt x="149" y="262"/>
                  </a:lnTo>
                  <a:lnTo>
                    <a:pt x="147" y="262"/>
                  </a:lnTo>
                  <a:lnTo>
                    <a:pt x="146" y="262"/>
                  </a:lnTo>
                  <a:lnTo>
                    <a:pt x="144" y="262"/>
                  </a:lnTo>
                  <a:lnTo>
                    <a:pt x="142" y="262"/>
                  </a:lnTo>
                  <a:lnTo>
                    <a:pt x="140" y="262"/>
                  </a:lnTo>
                  <a:lnTo>
                    <a:pt x="140" y="260"/>
                  </a:lnTo>
                  <a:lnTo>
                    <a:pt x="138" y="262"/>
                  </a:lnTo>
                  <a:lnTo>
                    <a:pt x="136" y="262"/>
                  </a:lnTo>
                  <a:lnTo>
                    <a:pt x="134" y="262"/>
                  </a:lnTo>
                  <a:lnTo>
                    <a:pt x="132" y="262"/>
                  </a:lnTo>
                  <a:lnTo>
                    <a:pt x="130" y="262"/>
                  </a:lnTo>
                  <a:lnTo>
                    <a:pt x="129" y="262"/>
                  </a:lnTo>
                  <a:lnTo>
                    <a:pt x="127" y="262"/>
                  </a:lnTo>
                  <a:lnTo>
                    <a:pt x="125" y="264"/>
                  </a:lnTo>
                  <a:lnTo>
                    <a:pt x="125" y="265"/>
                  </a:lnTo>
                  <a:lnTo>
                    <a:pt x="123" y="267"/>
                  </a:lnTo>
                  <a:lnTo>
                    <a:pt x="123" y="268"/>
                  </a:lnTo>
                  <a:lnTo>
                    <a:pt x="121" y="270"/>
                  </a:lnTo>
                  <a:lnTo>
                    <a:pt x="121" y="272"/>
                  </a:lnTo>
                  <a:lnTo>
                    <a:pt x="119" y="274"/>
                  </a:lnTo>
                  <a:lnTo>
                    <a:pt x="119" y="276"/>
                  </a:lnTo>
                  <a:lnTo>
                    <a:pt x="117" y="279"/>
                  </a:lnTo>
                  <a:lnTo>
                    <a:pt x="117" y="281"/>
                  </a:lnTo>
                  <a:lnTo>
                    <a:pt x="115" y="283"/>
                  </a:lnTo>
                  <a:lnTo>
                    <a:pt x="115" y="285"/>
                  </a:lnTo>
                  <a:lnTo>
                    <a:pt x="114" y="287"/>
                  </a:lnTo>
                  <a:lnTo>
                    <a:pt x="112" y="289"/>
                  </a:lnTo>
                  <a:lnTo>
                    <a:pt x="109" y="290"/>
                  </a:lnTo>
                  <a:lnTo>
                    <a:pt x="108" y="290"/>
                  </a:lnTo>
                  <a:lnTo>
                    <a:pt x="106" y="290"/>
                  </a:lnTo>
                  <a:lnTo>
                    <a:pt x="105" y="290"/>
                  </a:lnTo>
                  <a:lnTo>
                    <a:pt x="102" y="290"/>
                  </a:lnTo>
                  <a:lnTo>
                    <a:pt x="100" y="290"/>
                  </a:lnTo>
                  <a:lnTo>
                    <a:pt x="99" y="290"/>
                  </a:lnTo>
                  <a:lnTo>
                    <a:pt x="99" y="289"/>
                  </a:lnTo>
                  <a:lnTo>
                    <a:pt x="97" y="289"/>
                  </a:lnTo>
                  <a:lnTo>
                    <a:pt x="95" y="289"/>
                  </a:lnTo>
                  <a:lnTo>
                    <a:pt x="93" y="289"/>
                  </a:lnTo>
                  <a:lnTo>
                    <a:pt x="92" y="289"/>
                  </a:lnTo>
                  <a:lnTo>
                    <a:pt x="90" y="289"/>
                  </a:lnTo>
                  <a:lnTo>
                    <a:pt x="88" y="289"/>
                  </a:lnTo>
                  <a:lnTo>
                    <a:pt x="84" y="291"/>
                  </a:lnTo>
                  <a:lnTo>
                    <a:pt x="83" y="292"/>
                  </a:lnTo>
                  <a:lnTo>
                    <a:pt x="81" y="294"/>
                  </a:lnTo>
                  <a:lnTo>
                    <a:pt x="78" y="294"/>
                  </a:lnTo>
                  <a:lnTo>
                    <a:pt x="75" y="297"/>
                  </a:lnTo>
                  <a:lnTo>
                    <a:pt x="73" y="299"/>
                  </a:lnTo>
                  <a:lnTo>
                    <a:pt x="71" y="301"/>
                  </a:lnTo>
                  <a:lnTo>
                    <a:pt x="69" y="303"/>
                  </a:lnTo>
                  <a:lnTo>
                    <a:pt x="65" y="306"/>
                  </a:lnTo>
                  <a:lnTo>
                    <a:pt x="63" y="308"/>
                  </a:lnTo>
                  <a:lnTo>
                    <a:pt x="61" y="310"/>
                  </a:lnTo>
                  <a:lnTo>
                    <a:pt x="59" y="312"/>
                  </a:lnTo>
                  <a:lnTo>
                    <a:pt x="57" y="314"/>
                  </a:lnTo>
                  <a:lnTo>
                    <a:pt x="55" y="315"/>
                  </a:lnTo>
                  <a:lnTo>
                    <a:pt x="54" y="316"/>
                  </a:lnTo>
                  <a:lnTo>
                    <a:pt x="52" y="316"/>
                  </a:lnTo>
                  <a:lnTo>
                    <a:pt x="50" y="318"/>
                  </a:lnTo>
                  <a:lnTo>
                    <a:pt x="48" y="318"/>
                  </a:lnTo>
                  <a:lnTo>
                    <a:pt x="46" y="318"/>
                  </a:lnTo>
                  <a:lnTo>
                    <a:pt x="44" y="318"/>
                  </a:lnTo>
                  <a:lnTo>
                    <a:pt x="40" y="318"/>
                  </a:lnTo>
                  <a:lnTo>
                    <a:pt x="38" y="318"/>
                  </a:lnTo>
                  <a:lnTo>
                    <a:pt x="36" y="318"/>
                  </a:lnTo>
                  <a:lnTo>
                    <a:pt x="34" y="318"/>
                  </a:lnTo>
                  <a:lnTo>
                    <a:pt x="30" y="318"/>
                  </a:lnTo>
                  <a:lnTo>
                    <a:pt x="28" y="318"/>
                  </a:lnTo>
                  <a:lnTo>
                    <a:pt x="26" y="318"/>
                  </a:lnTo>
                  <a:lnTo>
                    <a:pt x="24" y="318"/>
                  </a:lnTo>
                  <a:lnTo>
                    <a:pt x="21" y="318"/>
                  </a:lnTo>
                  <a:lnTo>
                    <a:pt x="19" y="318"/>
                  </a:lnTo>
                  <a:lnTo>
                    <a:pt x="17" y="318"/>
                  </a:lnTo>
                  <a:lnTo>
                    <a:pt x="16" y="316"/>
                  </a:lnTo>
                  <a:lnTo>
                    <a:pt x="14" y="317"/>
                  </a:lnTo>
                  <a:lnTo>
                    <a:pt x="12" y="317"/>
                  </a:lnTo>
                  <a:lnTo>
                    <a:pt x="10" y="317"/>
                  </a:lnTo>
                  <a:lnTo>
                    <a:pt x="8" y="317"/>
                  </a:lnTo>
                  <a:lnTo>
                    <a:pt x="7" y="317"/>
                  </a:lnTo>
                  <a:lnTo>
                    <a:pt x="5" y="317"/>
                  </a:lnTo>
                  <a:lnTo>
                    <a:pt x="5" y="316"/>
                  </a:lnTo>
                  <a:lnTo>
                    <a:pt x="3" y="316"/>
                  </a:lnTo>
                  <a:lnTo>
                    <a:pt x="2" y="314"/>
                  </a:lnTo>
                  <a:lnTo>
                    <a:pt x="1" y="312"/>
                  </a:lnTo>
                  <a:lnTo>
                    <a:pt x="1" y="309"/>
                  </a:lnTo>
                  <a:lnTo>
                    <a:pt x="0" y="307"/>
                  </a:lnTo>
                  <a:lnTo>
                    <a:pt x="0" y="304"/>
                  </a:lnTo>
                  <a:lnTo>
                    <a:pt x="0" y="301"/>
                  </a:lnTo>
                  <a:lnTo>
                    <a:pt x="0" y="298"/>
                  </a:lnTo>
                  <a:lnTo>
                    <a:pt x="0" y="296"/>
                  </a:lnTo>
                  <a:lnTo>
                    <a:pt x="0" y="292"/>
                  </a:lnTo>
                  <a:lnTo>
                    <a:pt x="0" y="289"/>
                  </a:lnTo>
                  <a:lnTo>
                    <a:pt x="0" y="285"/>
                  </a:lnTo>
                  <a:lnTo>
                    <a:pt x="0" y="284"/>
                  </a:lnTo>
                  <a:lnTo>
                    <a:pt x="0" y="280"/>
                  </a:lnTo>
                  <a:lnTo>
                    <a:pt x="0" y="278"/>
                  </a:lnTo>
                  <a:lnTo>
                    <a:pt x="0" y="275"/>
                  </a:lnTo>
                  <a:lnTo>
                    <a:pt x="0" y="269"/>
                  </a:lnTo>
                  <a:lnTo>
                    <a:pt x="0" y="263"/>
                  </a:lnTo>
                  <a:lnTo>
                    <a:pt x="0" y="256"/>
                  </a:lnTo>
                  <a:lnTo>
                    <a:pt x="0" y="248"/>
                  </a:lnTo>
                  <a:lnTo>
                    <a:pt x="0" y="240"/>
                  </a:lnTo>
                  <a:lnTo>
                    <a:pt x="0" y="232"/>
                  </a:lnTo>
                  <a:lnTo>
                    <a:pt x="0" y="224"/>
                  </a:lnTo>
                  <a:lnTo>
                    <a:pt x="1" y="215"/>
                  </a:lnTo>
                  <a:lnTo>
                    <a:pt x="1" y="207"/>
                  </a:lnTo>
                  <a:lnTo>
                    <a:pt x="1" y="199"/>
                  </a:lnTo>
                  <a:lnTo>
                    <a:pt x="1" y="191"/>
                  </a:lnTo>
                  <a:lnTo>
                    <a:pt x="2" y="182"/>
                  </a:lnTo>
                  <a:lnTo>
                    <a:pt x="2" y="176"/>
                  </a:lnTo>
                  <a:lnTo>
                    <a:pt x="3" y="168"/>
                  </a:lnTo>
                  <a:lnTo>
                    <a:pt x="3" y="162"/>
                  </a:lnTo>
                  <a:lnTo>
                    <a:pt x="5" y="155"/>
                  </a:lnTo>
                  <a:lnTo>
                    <a:pt x="5" y="152"/>
                  </a:lnTo>
                  <a:lnTo>
                    <a:pt x="5" y="148"/>
                  </a:lnTo>
                  <a:lnTo>
                    <a:pt x="5" y="144"/>
                  </a:lnTo>
                  <a:lnTo>
                    <a:pt x="7" y="139"/>
                  </a:lnTo>
                  <a:lnTo>
                    <a:pt x="7" y="134"/>
                  </a:lnTo>
                  <a:lnTo>
                    <a:pt x="8" y="128"/>
                  </a:lnTo>
                  <a:lnTo>
                    <a:pt x="8" y="123"/>
                  </a:lnTo>
                  <a:lnTo>
                    <a:pt x="10" y="117"/>
                  </a:lnTo>
                  <a:lnTo>
                    <a:pt x="10" y="113"/>
                  </a:lnTo>
                  <a:lnTo>
                    <a:pt x="10" y="107"/>
                  </a:lnTo>
                  <a:lnTo>
                    <a:pt x="10" y="102"/>
                  </a:lnTo>
                  <a:lnTo>
                    <a:pt x="12" y="96"/>
                  </a:lnTo>
                  <a:lnTo>
                    <a:pt x="12" y="92"/>
                  </a:lnTo>
                  <a:lnTo>
                    <a:pt x="14" y="87"/>
                  </a:lnTo>
                  <a:lnTo>
                    <a:pt x="14" y="84"/>
                  </a:lnTo>
                  <a:lnTo>
                    <a:pt x="16" y="79"/>
                  </a:lnTo>
                  <a:lnTo>
                    <a:pt x="16" y="77"/>
                  </a:lnTo>
                  <a:lnTo>
                    <a:pt x="18" y="73"/>
                  </a:lnTo>
                  <a:lnTo>
                    <a:pt x="19" y="69"/>
                  </a:lnTo>
                  <a:lnTo>
                    <a:pt x="21" y="63"/>
                  </a:lnTo>
                  <a:lnTo>
                    <a:pt x="23" y="59"/>
                  </a:lnTo>
                  <a:lnTo>
                    <a:pt x="25" y="54"/>
                  </a:lnTo>
                  <a:lnTo>
                    <a:pt x="27" y="48"/>
                  </a:lnTo>
                  <a:lnTo>
                    <a:pt x="30" y="42"/>
                  </a:lnTo>
                  <a:lnTo>
                    <a:pt x="30" y="38"/>
                  </a:lnTo>
                  <a:lnTo>
                    <a:pt x="32" y="32"/>
                  </a:lnTo>
                  <a:lnTo>
                    <a:pt x="34" y="28"/>
                  </a:lnTo>
                  <a:lnTo>
                    <a:pt x="36" y="24"/>
                  </a:lnTo>
                  <a:lnTo>
                    <a:pt x="36" y="22"/>
                  </a:lnTo>
                  <a:lnTo>
                    <a:pt x="38" y="18"/>
                  </a:lnTo>
                  <a:lnTo>
                    <a:pt x="38" y="17"/>
                  </a:lnTo>
                  <a:lnTo>
                    <a:pt x="39" y="16"/>
                  </a:lnTo>
                  <a:lnTo>
                    <a:pt x="39" y="15"/>
                  </a:lnTo>
                  <a:lnTo>
                    <a:pt x="40" y="13"/>
                  </a:lnTo>
                  <a:lnTo>
                    <a:pt x="40" y="11"/>
                  </a:lnTo>
                  <a:lnTo>
                    <a:pt x="40" y="10"/>
                  </a:lnTo>
                  <a:lnTo>
                    <a:pt x="42" y="8"/>
                  </a:lnTo>
                  <a:lnTo>
                    <a:pt x="42" y="6"/>
                  </a:lnTo>
                  <a:lnTo>
                    <a:pt x="42" y="5"/>
                  </a:lnTo>
                  <a:lnTo>
                    <a:pt x="44" y="3"/>
                  </a:lnTo>
                  <a:lnTo>
                    <a:pt x="45" y="2"/>
                  </a:lnTo>
                  <a:lnTo>
                    <a:pt x="46" y="0"/>
                  </a:lnTo>
                </a:path>
              </a:pathLst>
            </a:custGeom>
            <a:solidFill>
              <a:srgbClr val="C0C27C"/>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 name="Freeform 351"/>
            <p:cNvSpPr>
              <a:spLocks/>
            </p:cNvSpPr>
            <p:nvPr/>
          </p:nvSpPr>
          <p:spPr bwMode="auto">
            <a:xfrm>
              <a:off x="4337" y="2952"/>
              <a:ext cx="387" cy="504"/>
            </a:xfrm>
            <a:custGeom>
              <a:avLst/>
              <a:gdLst>
                <a:gd name="T0" fmla="*/ 67 w 387"/>
                <a:gd name="T1" fmla="*/ 8 h 506"/>
                <a:gd name="T2" fmla="*/ 32 w 387"/>
                <a:gd name="T3" fmla="*/ 19 h 506"/>
                <a:gd name="T4" fmla="*/ 14 w 387"/>
                <a:gd name="T5" fmla="*/ 26 h 506"/>
                <a:gd name="T6" fmla="*/ 7 w 387"/>
                <a:gd name="T7" fmla="*/ 37 h 506"/>
                <a:gd name="T8" fmla="*/ 17 w 387"/>
                <a:gd name="T9" fmla="*/ 52 h 506"/>
                <a:gd name="T10" fmla="*/ 10 w 387"/>
                <a:gd name="T11" fmla="*/ 67 h 506"/>
                <a:gd name="T12" fmla="*/ 0 w 387"/>
                <a:gd name="T13" fmla="*/ 81 h 506"/>
                <a:gd name="T14" fmla="*/ 14 w 387"/>
                <a:gd name="T15" fmla="*/ 92 h 506"/>
                <a:gd name="T16" fmla="*/ 33 w 387"/>
                <a:gd name="T17" fmla="*/ 100 h 506"/>
                <a:gd name="T18" fmla="*/ 59 w 387"/>
                <a:gd name="T19" fmla="*/ 104 h 506"/>
                <a:gd name="T20" fmla="*/ 81 w 387"/>
                <a:gd name="T21" fmla="*/ 118 h 506"/>
                <a:gd name="T22" fmla="*/ 103 w 387"/>
                <a:gd name="T23" fmla="*/ 140 h 506"/>
                <a:gd name="T24" fmla="*/ 108 w 387"/>
                <a:gd name="T25" fmla="*/ 163 h 506"/>
                <a:gd name="T26" fmla="*/ 102 w 387"/>
                <a:gd name="T27" fmla="*/ 185 h 506"/>
                <a:gd name="T28" fmla="*/ 123 w 387"/>
                <a:gd name="T29" fmla="*/ 172 h 506"/>
                <a:gd name="T30" fmla="*/ 155 w 387"/>
                <a:gd name="T31" fmla="*/ 170 h 506"/>
                <a:gd name="T32" fmla="*/ 210 w 387"/>
                <a:gd name="T33" fmla="*/ 189 h 506"/>
                <a:gd name="T34" fmla="*/ 242 w 387"/>
                <a:gd name="T35" fmla="*/ 199 h 506"/>
                <a:gd name="T36" fmla="*/ 270 w 387"/>
                <a:gd name="T37" fmla="*/ 206 h 506"/>
                <a:gd name="T38" fmla="*/ 269 w 387"/>
                <a:gd name="T39" fmla="*/ 221 h 506"/>
                <a:gd name="T40" fmla="*/ 255 w 387"/>
                <a:gd name="T41" fmla="*/ 239 h 506"/>
                <a:gd name="T42" fmla="*/ 231 w 387"/>
                <a:gd name="T43" fmla="*/ 245 h 506"/>
                <a:gd name="T44" fmla="*/ 205 w 387"/>
                <a:gd name="T45" fmla="*/ 255 h 506"/>
                <a:gd name="T46" fmla="*/ 172 w 387"/>
                <a:gd name="T47" fmla="*/ 275 h 506"/>
                <a:gd name="T48" fmla="*/ 168 w 387"/>
                <a:gd name="T49" fmla="*/ 290 h 506"/>
                <a:gd name="T50" fmla="*/ 180 w 387"/>
                <a:gd name="T51" fmla="*/ 302 h 506"/>
                <a:gd name="T52" fmla="*/ 194 w 387"/>
                <a:gd name="T53" fmla="*/ 314 h 506"/>
                <a:gd name="T54" fmla="*/ 210 w 387"/>
                <a:gd name="T55" fmla="*/ 325 h 506"/>
                <a:gd name="T56" fmla="*/ 199 w 387"/>
                <a:gd name="T57" fmla="*/ 349 h 506"/>
                <a:gd name="T58" fmla="*/ 199 w 387"/>
                <a:gd name="T59" fmla="*/ 375 h 506"/>
                <a:gd name="T60" fmla="*/ 228 w 387"/>
                <a:gd name="T61" fmla="*/ 403 h 506"/>
                <a:gd name="T62" fmla="*/ 257 w 387"/>
                <a:gd name="T63" fmla="*/ 421 h 506"/>
                <a:gd name="T64" fmla="*/ 292 w 387"/>
                <a:gd name="T65" fmla="*/ 438 h 506"/>
                <a:gd name="T66" fmla="*/ 309 w 387"/>
                <a:gd name="T67" fmla="*/ 466 h 506"/>
                <a:gd name="T68" fmla="*/ 310 w 387"/>
                <a:gd name="T69" fmla="*/ 500 h 506"/>
                <a:gd name="T70" fmla="*/ 330 w 387"/>
                <a:gd name="T71" fmla="*/ 501 h 506"/>
                <a:gd name="T72" fmla="*/ 352 w 387"/>
                <a:gd name="T73" fmla="*/ 477 h 506"/>
                <a:gd name="T74" fmla="*/ 369 w 387"/>
                <a:gd name="T75" fmla="*/ 439 h 506"/>
                <a:gd name="T76" fmla="*/ 380 w 387"/>
                <a:gd name="T77" fmla="*/ 408 h 506"/>
                <a:gd name="T78" fmla="*/ 384 w 387"/>
                <a:gd name="T79" fmla="*/ 386 h 506"/>
                <a:gd name="T80" fmla="*/ 383 w 387"/>
                <a:gd name="T81" fmla="*/ 354 h 506"/>
                <a:gd name="T82" fmla="*/ 379 w 387"/>
                <a:gd name="T83" fmla="*/ 311 h 506"/>
                <a:gd name="T84" fmla="*/ 373 w 387"/>
                <a:gd name="T85" fmla="*/ 278 h 506"/>
                <a:gd name="T86" fmla="*/ 361 w 387"/>
                <a:gd name="T87" fmla="*/ 247 h 506"/>
                <a:gd name="T88" fmla="*/ 332 w 387"/>
                <a:gd name="T89" fmla="*/ 230 h 506"/>
                <a:gd name="T90" fmla="*/ 310 w 387"/>
                <a:gd name="T91" fmla="*/ 217 h 506"/>
                <a:gd name="T92" fmla="*/ 297 w 387"/>
                <a:gd name="T93" fmla="*/ 206 h 506"/>
                <a:gd name="T94" fmla="*/ 291 w 387"/>
                <a:gd name="T95" fmla="*/ 189 h 506"/>
                <a:gd name="T96" fmla="*/ 290 w 387"/>
                <a:gd name="T97" fmla="*/ 159 h 506"/>
                <a:gd name="T98" fmla="*/ 288 w 387"/>
                <a:gd name="T99" fmla="*/ 142 h 506"/>
                <a:gd name="T100" fmla="*/ 281 w 387"/>
                <a:gd name="T101" fmla="*/ 128 h 506"/>
                <a:gd name="T102" fmla="*/ 254 w 387"/>
                <a:gd name="T103" fmla="*/ 109 h 506"/>
                <a:gd name="T104" fmla="*/ 242 w 387"/>
                <a:gd name="T105" fmla="*/ 90 h 506"/>
                <a:gd name="T106" fmla="*/ 238 w 387"/>
                <a:gd name="T107" fmla="*/ 71 h 506"/>
                <a:gd name="T108" fmla="*/ 218 w 387"/>
                <a:gd name="T109" fmla="*/ 63 h 506"/>
                <a:gd name="T110" fmla="*/ 184 w 387"/>
                <a:gd name="T111" fmla="*/ 65 h 506"/>
                <a:gd name="T112" fmla="*/ 159 w 387"/>
                <a:gd name="T113" fmla="*/ 65 h 506"/>
                <a:gd name="T114" fmla="*/ 139 w 387"/>
                <a:gd name="T115" fmla="*/ 65 h 506"/>
                <a:gd name="T116" fmla="*/ 138 w 387"/>
                <a:gd name="T117" fmla="*/ 47 h 506"/>
                <a:gd name="T118" fmla="*/ 133 w 387"/>
                <a:gd name="T119" fmla="*/ 34 h 506"/>
                <a:gd name="T120" fmla="*/ 114 w 387"/>
                <a:gd name="T121" fmla="*/ 13 h 506"/>
                <a:gd name="T122" fmla="*/ 104 w 387"/>
                <a:gd name="T123" fmla="*/ 6 h 506"/>
                <a:gd name="T124" fmla="*/ 91 w 387"/>
                <a:gd name="T125" fmla="*/ 2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506">
                  <a:moveTo>
                    <a:pt x="91" y="0"/>
                  </a:moveTo>
                  <a:lnTo>
                    <a:pt x="90" y="2"/>
                  </a:lnTo>
                  <a:lnTo>
                    <a:pt x="89" y="2"/>
                  </a:lnTo>
                  <a:lnTo>
                    <a:pt x="85" y="3"/>
                  </a:lnTo>
                  <a:lnTo>
                    <a:pt x="83" y="3"/>
                  </a:lnTo>
                  <a:lnTo>
                    <a:pt x="80" y="5"/>
                  </a:lnTo>
                  <a:lnTo>
                    <a:pt x="76" y="6"/>
                  </a:lnTo>
                  <a:lnTo>
                    <a:pt x="71" y="8"/>
                  </a:lnTo>
                  <a:lnTo>
                    <a:pt x="67" y="8"/>
                  </a:lnTo>
                  <a:lnTo>
                    <a:pt x="62" y="10"/>
                  </a:lnTo>
                  <a:lnTo>
                    <a:pt x="58" y="12"/>
                  </a:lnTo>
                  <a:lnTo>
                    <a:pt x="52" y="14"/>
                  </a:lnTo>
                  <a:lnTo>
                    <a:pt x="48" y="14"/>
                  </a:lnTo>
                  <a:lnTo>
                    <a:pt x="43" y="16"/>
                  </a:lnTo>
                  <a:lnTo>
                    <a:pt x="40" y="16"/>
                  </a:lnTo>
                  <a:lnTo>
                    <a:pt x="36" y="17"/>
                  </a:lnTo>
                  <a:lnTo>
                    <a:pt x="34" y="17"/>
                  </a:lnTo>
                  <a:lnTo>
                    <a:pt x="32" y="19"/>
                  </a:lnTo>
                  <a:lnTo>
                    <a:pt x="30" y="19"/>
                  </a:lnTo>
                  <a:lnTo>
                    <a:pt x="28" y="20"/>
                  </a:lnTo>
                  <a:lnTo>
                    <a:pt x="27" y="20"/>
                  </a:lnTo>
                  <a:lnTo>
                    <a:pt x="24" y="22"/>
                  </a:lnTo>
                  <a:lnTo>
                    <a:pt x="22" y="22"/>
                  </a:lnTo>
                  <a:lnTo>
                    <a:pt x="20" y="23"/>
                  </a:lnTo>
                  <a:lnTo>
                    <a:pt x="19" y="23"/>
                  </a:lnTo>
                  <a:lnTo>
                    <a:pt x="16" y="26"/>
                  </a:lnTo>
                  <a:lnTo>
                    <a:pt x="14" y="26"/>
                  </a:lnTo>
                  <a:lnTo>
                    <a:pt x="12" y="28"/>
                  </a:lnTo>
                  <a:lnTo>
                    <a:pt x="10" y="28"/>
                  </a:lnTo>
                  <a:lnTo>
                    <a:pt x="8" y="30"/>
                  </a:lnTo>
                  <a:lnTo>
                    <a:pt x="7" y="30"/>
                  </a:lnTo>
                  <a:lnTo>
                    <a:pt x="7" y="32"/>
                  </a:lnTo>
                  <a:lnTo>
                    <a:pt x="5" y="34"/>
                  </a:lnTo>
                  <a:lnTo>
                    <a:pt x="5" y="35"/>
                  </a:lnTo>
                  <a:lnTo>
                    <a:pt x="5" y="37"/>
                  </a:lnTo>
                  <a:lnTo>
                    <a:pt x="7" y="37"/>
                  </a:lnTo>
                  <a:lnTo>
                    <a:pt x="7" y="40"/>
                  </a:lnTo>
                  <a:lnTo>
                    <a:pt x="9" y="42"/>
                  </a:lnTo>
                  <a:lnTo>
                    <a:pt x="10" y="43"/>
                  </a:lnTo>
                  <a:lnTo>
                    <a:pt x="12" y="43"/>
                  </a:lnTo>
                  <a:lnTo>
                    <a:pt x="12" y="45"/>
                  </a:lnTo>
                  <a:lnTo>
                    <a:pt x="14" y="47"/>
                  </a:lnTo>
                  <a:lnTo>
                    <a:pt x="15" y="49"/>
                  </a:lnTo>
                  <a:lnTo>
                    <a:pt x="17" y="51"/>
                  </a:lnTo>
                  <a:lnTo>
                    <a:pt x="17" y="52"/>
                  </a:lnTo>
                  <a:lnTo>
                    <a:pt x="19" y="54"/>
                  </a:lnTo>
                  <a:lnTo>
                    <a:pt x="19" y="56"/>
                  </a:lnTo>
                  <a:lnTo>
                    <a:pt x="20" y="56"/>
                  </a:lnTo>
                  <a:lnTo>
                    <a:pt x="19" y="58"/>
                  </a:lnTo>
                  <a:lnTo>
                    <a:pt x="18" y="59"/>
                  </a:lnTo>
                  <a:lnTo>
                    <a:pt x="16" y="61"/>
                  </a:lnTo>
                  <a:lnTo>
                    <a:pt x="14" y="64"/>
                  </a:lnTo>
                  <a:lnTo>
                    <a:pt x="12" y="65"/>
                  </a:lnTo>
                  <a:lnTo>
                    <a:pt x="10" y="67"/>
                  </a:lnTo>
                  <a:lnTo>
                    <a:pt x="9" y="67"/>
                  </a:lnTo>
                  <a:lnTo>
                    <a:pt x="7" y="69"/>
                  </a:lnTo>
                  <a:lnTo>
                    <a:pt x="5" y="71"/>
                  </a:lnTo>
                  <a:lnTo>
                    <a:pt x="3" y="73"/>
                  </a:lnTo>
                  <a:lnTo>
                    <a:pt x="2" y="74"/>
                  </a:lnTo>
                  <a:lnTo>
                    <a:pt x="0" y="76"/>
                  </a:lnTo>
                  <a:lnTo>
                    <a:pt x="0" y="77"/>
                  </a:lnTo>
                  <a:lnTo>
                    <a:pt x="0" y="79"/>
                  </a:lnTo>
                  <a:lnTo>
                    <a:pt x="0" y="81"/>
                  </a:lnTo>
                  <a:lnTo>
                    <a:pt x="0" y="82"/>
                  </a:lnTo>
                  <a:lnTo>
                    <a:pt x="1" y="84"/>
                  </a:lnTo>
                  <a:lnTo>
                    <a:pt x="3" y="84"/>
                  </a:lnTo>
                  <a:lnTo>
                    <a:pt x="4" y="86"/>
                  </a:lnTo>
                  <a:lnTo>
                    <a:pt x="6" y="87"/>
                  </a:lnTo>
                  <a:lnTo>
                    <a:pt x="8" y="89"/>
                  </a:lnTo>
                  <a:lnTo>
                    <a:pt x="11" y="89"/>
                  </a:lnTo>
                  <a:lnTo>
                    <a:pt x="12" y="90"/>
                  </a:lnTo>
                  <a:lnTo>
                    <a:pt x="14" y="92"/>
                  </a:lnTo>
                  <a:lnTo>
                    <a:pt x="16" y="94"/>
                  </a:lnTo>
                  <a:lnTo>
                    <a:pt x="19" y="94"/>
                  </a:lnTo>
                  <a:lnTo>
                    <a:pt x="21" y="96"/>
                  </a:lnTo>
                  <a:lnTo>
                    <a:pt x="23" y="96"/>
                  </a:lnTo>
                  <a:lnTo>
                    <a:pt x="25" y="96"/>
                  </a:lnTo>
                  <a:lnTo>
                    <a:pt x="27" y="96"/>
                  </a:lnTo>
                  <a:lnTo>
                    <a:pt x="28" y="98"/>
                  </a:lnTo>
                  <a:lnTo>
                    <a:pt x="31" y="98"/>
                  </a:lnTo>
                  <a:lnTo>
                    <a:pt x="33" y="100"/>
                  </a:lnTo>
                  <a:lnTo>
                    <a:pt x="35" y="100"/>
                  </a:lnTo>
                  <a:lnTo>
                    <a:pt x="37" y="102"/>
                  </a:lnTo>
                  <a:lnTo>
                    <a:pt x="41" y="102"/>
                  </a:lnTo>
                  <a:lnTo>
                    <a:pt x="43" y="102"/>
                  </a:lnTo>
                  <a:lnTo>
                    <a:pt x="47" y="102"/>
                  </a:lnTo>
                  <a:lnTo>
                    <a:pt x="49" y="104"/>
                  </a:lnTo>
                  <a:lnTo>
                    <a:pt x="52" y="104"/>
                  </a:lnTo>
                  <a:lnTo>
                    <a:pt x="55" y="104"/>
                  </a:lnTo>
                  <a:lnTo>
                    <a:pt x="59" y="104"/>
                  </a:lnTo>
                  <a:lnTo>
                    <a:pt x="61" y="106"/>
                  </a:lnTo>
                  <a:lnTo>
                    <a:pt x="64" y="106"/>
                  </a:lnTo>
                  <a:lnTo>
                    <a:pt x="66" y="106"/>
                  </a:lnTo>
                  <a:lnTo>
                    <a:pt x="70" y="106"/>
                  </a:lnTo>
                  <a:lnTo>
                    <a:pt x="71" y="109"/>
                  </a:lnTo>
                  <a:lnTo>
                    <a:pt x="73" y="111"/>
                  </a:lnTo>
                  <a:lnTo>
                    <a:pt x="75" y="112"/>
                  </a:lnTo>
                  <a:lnTo>
                    <a:pt x="79" y="114"/>
                  </a:lnTo>
                  <a:lnTo>
                    <a:pt x="81" y="118"/>
                  </a:lnTo>
                  <a:lnTo>
                    <a:pt x="85" y="120"/>
                  </a:lnTo>
                  <a:lnTo>
                    <a:pt x="88" y="123"/>
                  </a:lnTo>
                  <a:lnTo>
                    <a:pt x="92" y="125"/>
                  </a:lnTo>
                  <a:lnTo>
                    <a:pt x="94" y="128"/>
                  </a:lnTo>
                  <a:lnTo>
                    <a:pt x="96" y="130"/>
                  </a:lnTo>
                  <a:lnTo>
                    <a:pt x="98" y="134"/>
                  </a:lnTo>
                  <a:lnTo>
                    <a:pt x="101" y="136"/>
                  </a:lnTo>
                  <a:lnTo>
                    <a:pt x="102" y="138"/>
                  </a:lnTo>
                  <a:lnTo>
                    <a:pt x="103" y="140"/>
                  </a:lnTo>
                  <a:lnTo>
                    <a:pt x="103" y="142"/>
                  </a:lnTo>
                  <a:lnTo>
                    <a:pt x="103" y="143"/>
                  </a:lnTo>
                  <a:lnTo>
                    <a:pt x="103" y="145"/>
                  </a:lnTo>
                  <a:lnTo>
                    <a:pt x="105" y="147"/>
                  </a:lnTo>
                  <a:lnTo>
                    <a:pt x="105" y="150"/>
                  </a:lnTo>
                  <a:lnTo>
                    <a:pt x="107" y="152"/>
                  </a:lnTo>
                  <a:lnTo>
                    <a:pt x="107" y="156"/>
                  </a:lnTo>
                  <a:lnTo>
                    <a:pt x="108" y="159"/>
                  </a:lnTo>
                  <a:lnTo>
                    <a:pt x="108" y="163"/>
                  </a:lnTo>
                  <a:lnTo>
                    <a:pt x="109" y="165"/>
                  </a:lnTo>
                  <a:lnTo>
                    <a:pt x="108" y="169"/>
                  </a:lnTo>
                  <a:lnTo>
                    <a:pt x="108" y="173"/>
                  </a:lnTo>
                  <a:lnTo>
                    <a:pt x="107" y="177"/>
                  </a:lnTo>
                  <a:lnTo>
                    <a:pt x="107" y="180"/>
                  </a:lnTo>
                  <a:lnTo>
                    <a:pt x="105" y="182"/>
                  </a:lnTo>
                  <a:lnTo>
                    <a:pt x="105" y="184"/>
                  </a:lnTo>
                  <a:lnTo>
                    <a:pt x="103" y="185"/>
                  </a:lnTo>
                  <a:lnTo>
                    <a:pt x="102" y="185"/>
                  </a:lnTo>
                  <a:lnTo>
                    <a:pt x="103" y="183"/>
                  </a:lnTo>
                  <a:lnTo>
                    <a:pt x="104" y="182"/>
                  </a:lnTo>
                  <a:lnTo>
                    <a:pt x="106" y="180"/>
                  </a:lnTo>
                  <a:lnTo>
                    <a:pt x="108" y="180"/>
                  </a:lnTo>
                  <a:lnTo>
                    <a:pt x="111" y="178"/>
                  </a:lnTo>
                  <a:lnTo>
                    <a:pt x="114" y="176"/>
                  </a:lnTo>
                  <a:lnTo>
                    <a:pt x="118" y="174"/>
                  </a:lnTo>
                  <a:lnTo>
                    <a:pt x="119" y="174"/>
                  </a:lnTo>
                  <a:lnTo>
                    <a:pt x="123" y="172"/>
                  </a:lnTo>
                  <a:lnTo>
                    <a:pt x="126" y="172"/>
                  </a:lnTo>
                  <a:lnTo>
                    <a:pt x="130" y="170"/>
                  </a:lnTo>
                  <a:lnTo>
                    <a:pt x="132" y="170"/>
                  </a:lnTo>
                  <a:lnTo>
                    <a:pt x="135" y="168"/>
                  </a:lnTo>
                  <a:lnTo>
                    <a:pt x="137" y="168"/>
                  </a:lnTo>
                  <a:lnTo>
                    <a:pt x="140" y="166"/>
                  </a:lnTo>
                  <a:lnTo>
                    <a:pt x="144" y="168"/>
                  </a:lnTo>
                  <a:lnTo>
                    <a:pt x="149" y="168"/>
                  </a:lnTo>
                  <a:lnTo>
                    <a:pt x="155" y="170"/>
                  </a:lnTo>
                  <a:lnTo>
                    <a:pt x="161" y="171"/>
                  </a:lnTo>
                  <a:lnTo>
                    <a:pt x="166" y="173"/>
                  </a:lnTo>
                  <a:lnTo>
                    <a:pt x="172" y="175"/>
                  </a:lnTo>
                  <a:lnTo>
                    <a:pt x="178" y="177"/>
                  </a:lnTo>
                  <a:lnTo>
                    <a:pt x="185" y="179"/>
                  </a:lnTo>
                  <a:lnTo>
                    <a:pt x="191" y="183"/>
                  </a:lnTo>
                  <a:lnTo>
                    <a:pt x="197" y="185"/>
                  </a:lnTo>
                  <a:lnTo>
                    <a:pt x="203" y="187"/>
                  </a:lnTo>
                  <a:lnTo>
                    <a:pt x="210" y="189"/>
                  </a:lnTo>
                  <a:lnTo>
                    <a:pt x="215" y="191"/>
                  </a:lnTo>
                  <a:lnTo>
                    <a:pt x="221" y="193"/>
                  </a:lnTo>
                  <a:lnTo>
                    <a:pt x="225" y="194"/>
                  </a:lnTo>
                  <a:lnTo>
                    <a:pt x="231" y="194"/>
                  </a:lnTo>
                  <a:lnTo>
                    <a:pt x="233" y="196"/>
                  </a:lnTo>
                  <a:lnTo>
                    <a:pt x="235" y="196"/>
                  </a:lnTo>
                  <a:lnTo>
                    <a:pt x="237" y="197"/>
                  </a:lnTo>
                  <a:lnTo>
                    <a:pt x="241" y="197"/>
                  </a:lnTo>
                  <a:lnTo>
                    <a:pt x="242" y="199"/>
                  </a:lnTo>
                  <a:lnTo>
                    <a:pt x="247" y="199"/>
                  </a:lnTo>
                  <a:lnTo>
                    <a:pt x="250" y="199"/>
                  </a:lnTo>
                  <a:lnTo>
                    <a:pt x="254" y="199"/>
                  </a:lnTo>
                  <a:lnTo>
                    <a:pt x="256" y="202"/>
                  </a:lnTo>
                  <a:lnTo>
                    <a:pt x="260" y="202"/>
                  </a:lnTo>
                  <a:lnTo>
                    <a:pt x="262" y="203"/>
                  </a:lnTo>
                  <a:lnTo>
                    <a:pt x="266" y="203"/>
                  </a:lnTo>
                  <a:lnTo>
                    <a:pt x="268" y="205"/>
                  </a:lnTo>
                  <a:lnTo>
                    <a:pt x="270" y="206"/>
                  </a:lnTo>
                  <a:lnTo>
                    <a:pt x="272" y="209"/>
                  </a:lnTo>
                  <a:lnTo>
                    <a:pt x="273" y="209"/>
                  </a:lnTo>
                  <a:lnTo>
                    <a:pt x="273" y="211"/>
                  </a:lnTo>
                  <a:lnTo>
                    <a:pt x="273" y="212"/>
                  </a:lnTo>
                  <a:lnTo>
                    <a:pt x="273" y="214"/>
                  </a:lnTo>
                  <a:lnTo>
                    <a:pt x="273" y="216"/>
                  </a:lnTo>
                  <a:lnTo>
                    <a:pt x="271" y="218"/>
                  </a:lnTo>
                  <a:lnTo>
                    <a:pt x="271" y="219"/>
                  </a:lnTo>
                  <a:lnTo>
                    <a:pt x="269" y="221"/>
                  </a:lnTo>
                  <a:lnTo>
                    <a:pt x="269" y="223"/>
                  </a:lnTo>
                  <a:lnTo>
                    <a:pt x="267" y="226"/>
                  </a:lnTo>
                  <a:lnTo>
                    <a:pt x="265" y="228"/>
                  </a:lnTo>
                  <a:lnTo>
                    <a:pt x="263" y="230"/>
                  </a:lnTo>
                  <a:lnTo>
                    <a:pt x="263" y="233"/>
                  </a:lnTo>
                  <a:lnTo>
                    <a:pt x="261" y="234"/>
                  </a:lnTo>
                  <a:lnTo>
                    <a:pt x="259" y="235"/>
                  </a:lnTo>
                  <a:lnTo>
                    <a:pt x="257" y="237"/>
                  </a:lnTo>
                  <a:lnTo>
                    <a:pt x="255" y="239"/>
                  </a:lnTo>
                  <a:lnTo>
                    <a:pt x="254" y="239"/>
                  </a:lnTo>
                  <a:lnTo>
                    <a:pt x="251" y="241"/>
                  </a:lnTo>
                  <a:lnTo>
                    <a:pt x="249" y="241"/>
                  </a:lnTo>
                  <a:lnTo>
                    <a:pt x="245" y="242"/>
                  </a:lnTo>
                  <a:lnTo>
                    <a:pt x="243" y="242"/>
                  </a:lnTo>
                  <a:lnTo>
                    <a:pt x="240" y="242"/>
                  </a:lnTo>
                  <a:lnTo>
                    <a:pt x="238" y="242"/>
                  </a:lnTo>
                  <a:lnTo>
                    <a:pt x="234" y="245"/>
                  </a:lnTo>
                  <a:lnTo>
                    <a:pt x="231" y="245"/>
                  </a:lnTo>
                  <a:lnTo>
                    <a:pt x="227" y="246"/>
                  </a:lnTo>
                  <a:lnTo>
                    <a:pt x="225" y="246"/>
                  </a:lnTo>
                  <a:lnTo>
                    <a:pt x="221" y="248"/>
                  </a:lnTo>
                  <a:lnTo>
                    <a:pt x="219" y="248"/>
                  </a:lnTo>
                  <a:lnTo>
                    <a:pt x="218" y="249"/>
                  </a:lnTo>
                  <a:lnTo>
                    <a:pt x="216" y="249"/>
                  </a:lnTo>
                  <a:lnTo>
                    <a:pt x="212" y="251"/>
                  </a:lnTo>
                  <a:lnTo>
                    <a:pt x="209" y="253"/>
                  </a:lnTo>
                  <a:lnTo>
                    <a:pt x="205" y="255"/>
                  </a:lnTo>
                  <a:lnTo>
                    <a:pt x="202" y="257"/>
                  </a:lnTo>
                  <a:lnTo>
                    <a:pt x="198" y="259"/>
                  </a:lnTo>
                  <a:lnTo>
                    <a:pt x="194" y="261"/>
                  </a:lnTo>
                  <a:lnTo>
                    <a:pt x="190" y="263"/>
                  </a:lnTo>
                  <a:lnTo>
                    <a:pt x="187" y="265"/>
                  </a:lnTo>
                  <a:lnTo>
                    <a:pt x="183" y="269"/>
                  </a:lnTo>
                  <a:lnTo>
                    <a:pt x="179" y="271"/>
                  </a:lnTo>
                  <a:lnTo>
                    <a:pt x="175" y="273"/>
                  </a:lnTo>
                  <a:lnTo>
                    <a:pt x="172" y="275"/>
                  </a:lnTo>
                  <a:lnTo>
                    <a:pt x="170" y="278"/>
                  </a:lnTo>
                  <a:lnTo>
                    <a:pt x="168" y="279"/>
                  </a:lnTo>
                  <a:lnTo>
                    <a:pt x="166" y="281"/>
                  </a:lnTo>
                  <a:lnTo>
                    <a:pt x="166" y="283"/>
                  </a:lnTo>
                  <a:lnTo>
                    <a:pt x="166" y="285"/>
                  </a:lnTo>
                  <a:lnTo>
                    <a:pt x="166" y="287"/>
                  </a:lnTo>
                  <a:lnTo>
                    <a:pt x="166" y="288"/>
                  </a:lnTo>
                  <a:lnTo>
                    <a:pt x="168" y="288"/>
                  </a:lnTo>
                  <a:lnTo>
                    <a:pt x="168" y="290"/>
                  </a:lnTo>
                  <a:lnTo>
                    <a:pt x="170" y="292"/>
                  </a:lnTo>
                  <a:lnTo>
                    <a:pt x="171" y="294"/>
                  </a:lnTo>
                  <a:lnTo>
                    <a:pt x="172" y="294"/>
                  </a:lnTo>
                  <a:lnTo>
                    <a:pt x="172" y="296"/>
                  </a:lnTo>
                  <a:lnTo>
                    <a:pt x="174" y="298"/>
                  </a:lnTo>
                  <a:lnTo>
                    <a:pt x="176" y="300"/>
                  </a:lnTo>
                  <a:lnTo>
                    <a:pt x="178" y="300"/>
                  </a:lnTo>
                  <a:lnTo>
                    <a:pt x="178" y="302"/>
                  </a:lnTo>
                  <a:lnTo>
                    <a:pt x="180" y="302"/>
                  </a:lnTo>
                  <a:lnTo>
                    <a:pt x="180" y="303"/>
                  </a:lnTo>
                  <a:lnTo>
                    <a:pt x="182" y="303"/>
                  </a:lnTo>
                  <a:lnTo>
                    <a:pt x="182" y="304"/>
                  </a:lnTo>
                  <a:lnTo>
                    <a:pt x="184" y="306"/>
                  </a:lnTo>
                  <a:lnTo>
                    <a:pt x="186" y="308"/>
                  </a:lnTo>
                  <a:lnTo>
                    <a:pt x="188" y="308"/>
                  </a:lnTo>
                  <a:lnTo>
                    <a:pt x="190" y="310"/>
                  </a:lnTo>
                  <a:lnTo>
                    <a:pt x="192" y="311"/>
                  </a:lnTo>
                  <a:lnTo>
                    <a:pt x="194" y="314"/>
                  </a:lnTo>
                  <a:lnTo>
                    <a:pt x="197" y="314"/>
                  </a:lnTo>
                  <a:lnTo>
                    <a:pt x="199" y="316"/>
                  </a:lnTo>
                  <a:lnTo>
                    <a:pt x="201" y="317"/>
                  </a:lnTo>
                  <a:lnTo>
                    <a:pt x="203" y="319"/>
                  </a:lnTo>
                  <a:lnTo>
                    <a:pt x="204" y="320"/>
                  </a:lnTo>
                  <a:lnTo>
                    <a:pt x="205" y="322"/>
                  </a:lnTo>
                  <a:lnTo>
                    <a:pt x="207" y="323"/>
                  </a:lnTo>
                  <a:lnTo>
                    <a:pt x="208" y="325"/>
                  </a:lnTo>
                  <a:lnTo>
                    <a:pt x="210" y="325"/>
                  </a:lnTo>
                  <a:lnTo>
                    <a:pt x="209" y="328"/>
                  </a:lnTo>
                  <a:lnTo>
                    <a:pt x="209" y="330"/>
                  </a:lnTo>
                  <a:lnTo>
                    <a:pt x="207" y="333"/>
                  </a:lnTo>
                  <a:lnTo>
                    <a:pt x="207" y="335"/>
                  </a:lnTo>
                  <a:lnTo>
                    <a:pt x="204" y="339"/>
                  </a:lnTo>
                  <a:lnTo>
                    <a:pt x="203" y="341"/>
                  </a:lnTo>
                  <a:lnTo>
                    <a:pt x="202" y="344"/>
                  </a:lnTo>
                  <a:lnTo>
                    <a:pt x="201" y="346"/>
                  </a:lnTo>
                  <a:lnTo>
                    <a:pt x="199" y="349"/>
                  </a:lnTo>
                  <a:lnTo>
                    <a:pt x="197" y="352"/>
                  </a:lnTo>
                  <a:lnTo>
                    <a:pt x="196" y="356"/>
                  </a:lnTo>
                  <a:lnTo>
                    <a:pt x="196" y="358"/>
                  </a:lnTo>
                  <a:lnTo>
                    <a:pt x="195" y="362"/>
                  </a:lnTo>
                  <a:lnTo>
                    <a:pt x="195" y="364"/>
                  </a:lnTo>
                  <a:lnTo>
                    <a:pt x="195" y="366"/>
                  </a:lnTo>
                  <a:lnTo>
                    <a:pt x="197" y="368"/>
                  </a:lnTo>
                  <a:lnTo>
                    <a:pt x="197" y="371"/>
                  </a:lnTo>
                  <a:lnTo>
                    <a:pt x="199" y="375"/>
                  </a:lnTo>
                  <a:lnTo>
                    <a:pt x="201" y="379"/>
                  </a:lnTo>
                  <a:lnTo>
                    <a:pt x="203" y="380"/>
                  </a:lnTo>
                  <a:lnTo>
                    <a:pt x="205" y="385"/>
                  </a:lnTo>
                  <a:lnTo>
                    <a:pt x="209" y="387"/>
                  </a:lnTo>
                  <a:lnTo>
                    <a:pt x="213" y="391"/>
                  </a:lnTo>
                  <a:lnTo>
                    <a:pt x="217" y="393"/>
                  </a:lnTo>
                  <a:lnTo>
                    <a:pt x="220" y="397"/>
                  </a:lnTo>
                  <a:lnTo>
                    <a:pt x="224" y="399"/>
                  </a:lnTo>
                  <a:lnTo>
                    <a:pt x="228" y="403"/>
                  </a:lnTo>
                  <a:lnTo>
                    <a:pt x="232" y="405"/>
                  </a:lnTo>
                  <a:lnTo>
                    <a:pt x="234" y="408"/>
                  </a:lnTo>
                  <a:lnTo>
                    <a:pt x="238" y="410"/>
                  </a:lnTo>
                  <a:lnTo>
                    <a:pt x="241" y="412"/>
                  </a:lnTo>
                  <a:lnTo>
                    <a:pt x="245" y="414"/>
                  </a:lnTo>
                  <a:lnTo>
                    <a:pt x="247" y="416"/>
                  </a:lnTo>
                  <a:lnTo>
                    <a:pt x="250" y="417"/>
                  </a:lnTo>
                  <a:lnTo>
                    <a:pt x="253" y="419"/>
                  </a:lnTo>
                  <a:lnTo>
                    <a:pt x="257" y="421"/>
                  </a:lnTo>
                  <a:lnTo>
                    <a:pt x="261" y="423"/>
                  </a:lnTo>
                  <a:lnTo>
                    <a:pt x="264" y="425"/>
                  </a:lnTo>
                  <a:lnTo>
                    <a:pt x="269" y="427"/>
                  </a:lnTo>
                  <a:lnTo>
                    <a:pt x="273" y="428"/>
                  </a:lnTo>
                  <a:lnTo>
                    <a:pt x="278" y="430"/>
                  </a:lnTo>
                  <a:lnTo>
                    <a:pt x="281" y="432"/>
                  </a:lnTo>
                  <a:lnTo>
                    <a:pt x="285" y="434"/>
                  </a:lnTo>
                  <a:lnTo>
                    <a:pt x="289" y="436"/>
                  </a:lnTo>
                  <a:lnTo>
                    <a:pt x="292" y="438"/>
                  </a:lnTo>
                  <a:lnTo>
                    <a:pt x="295" y="440"/>
                  </a:lnTo>
                  <a:lnTo>
                    <a:pt x="297" y="442"/>
                  </a:lnTo>
                  <a:lnTo>
                    <a:pt x="300" y="442"/>
                  </a:lnTo>
                  <a:lnTo>
                    <a:pt x="301" y="446"/>
                  </a:lnTo>
                  <a:lnTo>
                    <a:pt x="302" y="449"/>
                  </a:lnTo>
                  <a:lnTo>
                    <a:pt x="304" y="453"/>
                  </a:lnTo>
                  <a:lnTo>
                    <a:pt x="307" y="456"/>
                  </a:lnTo>
                  <a:lnTo>
                    <a:pt x="307" y="462"/>
                  </a:lnTo>
                  <a:lnTo>
                    <a:pt x="309" y="466"/>
                  </a:lnTo>
                  <a:lnTo>
                    <a:pt x="310" y="470"/>
                  </a:lnTo>
                  <a:lnTo>
                    <a:pt x="311" y="473"/>
                  </a:lnTo>
                  <a:lnTo>
                    <a:pt x="311" y="478"/>
                  </a:lnTo>
                  <a:lnTo>
                    <a:pt x="312" y="483"/>
                  </a:lnTo>
                  <a:lnTo>
                    <a:pt x="312" y="486"/>
                  </a:lnTo>
                  <a:lnTo>
                    <a:pt x="313" y="490"/>
                  </a:lnTo>
                  <a:lnTo>
                    <a:pt x="311" y="494"/>
                  </a:lnTo>
                  <a:lnTo>
                    <a:pt x="311" y="497"/>
                  </a:lnTo>
                  <a:lnTo>
                    <a:pt x="310" y="500"/>
                  </a:lnTo>
                  <a:lnTo>
                    <a:pt x="309" y="502"/>
                  </a:lnTo>
                  <a:lnTo>
                    <a:pt x="310" y="504"/>
                  </a:lnTo>
                  <a:lnTo>
                    <a:pt x="312" y="504"/>
                  </a:lnTo>
                  <a:lnTo>
                    <a:pt x="314" y="505"/>
                  </a:lnTo>
                  <a:lnTo>
                    <a:pt x="317" y="505"/>
                  </a:lnTo>
                  <a:lnTo>
                    <a:pt x="319" y="505"/>
                  </a:lnTo>
                  <a:lnTo>
                    <a:pt x="323" y="504"/>
                  </a:lnTo>
                  <a:lnTo>
                    <a:pt x="326" y="503"/>
                  </a:lnTo>
                  <a:lnTo>
                    <a:pt x="330" y="501"/>
                  </a:lnTo>
                  <a:lnTo>
                    <a:pt x="332" y="500"/>
                  </a:lnTo>
                  <a:lnTo>
                    <a:pt x="335" y="498"/>
                  </a:lnTo>
                  <a:lnTo>
                    <a:pt x="338" y="496"/>
                  </a:lnTo>
                  <a:lnTo>
                    <a:pt x="341" y="493"/>
                  </a:lnTo>
                  <a:lnTo>
                    <a:pt x="343" y="491"/>
                  </a:lnTo>
                  <a:lnTo>
                    <a:pt x="346" y="487"/>
                  </a:lnTo>
                  <a:lnTo>
                    <a:pt x="348" y="483"/>
                  </a:lnTo>
                  <a:lnTo>
                    <a:pt x="351" y="479"/>
                  </a:lnTo>
                  <a:lnTo>
                    <a:pt x="352" y="477"/>
                  </a:lnTo>
                  <a:lnTo>
                    <a:pt x="354" y="473"/>
                  </a:lnTo>
                  <a:lnTo>
                    <a:pt x="355" y="469"/>
                  </a:lnTo>
                  <a:lnTo>
                    <a:pt x="357" y="465"/>
                  </a:lnTo>
                  <a:lnTo>
                    <a:pt x="359" y="461"/>
                  </a:lnTo>
                  <a:lnTo>
                    <a:pt x="361" y="456"/>
                  </a:lnTo>
                  <a:lnTo>
                    <a:pt x="363" y="453"/>
                  </a:lnTo>
                  <a:lnTo>
                    <a:pt x="365" y="447"/>
                  </a:lnTo>
                  <a:lnTo>
                    <a:pt x="367" y="443"/>
                  </a:lnTo>
                  <a:lnTo>
                    <a:pt x="369" y="439"/>
                  </a:lnTo>
                  <a:lnTo>
                    <a:pt x="371" y="435"/>
                  </a:lnTo>
                  <a:lnTo>
                    <a:pt x="373" y="430"/>
                  </a:lnTo>
                  <a:lnTo>
                    <a:pt x="373" y="426"/>
                  </a:lnTo>
                  <a:lnTo>
                    <a:pt x="376" y="422"/>
                  </a:lnTo>
                  <a:lnTo>
                    <a:pt x="377" y="418"/>
                  </a:lnTo>
                  <a:lnTo>
                    <a:pt x="379" y="414"/>
                  </a:lnTo>
                  <a:lnTo>
                    <a:pt x="379" y="411"/>
                  </a:lnTo>
                  <a:lnTo>
                    <a:pt x="379" y="410"/>
                  </a:lnTo>
                  <a:lnTo>
                    <a:pt x="380" y="408"/>
                  </a:lnTo>
                  <a:lnTo>
                    <a:pt x="380" y="406"/>
                  </a:lnTo>
                  <a:lnTo>
                    <a:pt x="380" y="404"/>
                  </a:lnTo>
                  <a:lnTo>
                    <a:pt x="380" y="402"/>
                  </a:lnTo>
                  <a:lnTo>
                    <a:pt x="383" y="398"/>
                  </a:lnTo>
                  <a:lnTo>
                    <a:pt x="383" y="396"/>
                  </a:lnTo>
                  <a:lnTo>
                    <a:pt x="383" y="394"/>
                  </a:lnTo>
                  <a:lnTo>
                    <a:pt x="383" y="392"/>
                  </a:lnTo>
                  <a:lnTo>
                    <a:pt x="384" y="387"/>
                  </a:lnTo>
                  <a:lnTo>
                    <a:pt x="384" y="386"/>
                  </a:lnTo>
                  <a:lnTo>
                    <a:pt x="384" y="383"/>
                  </a:lnTo>
                  <a:lnTo>
                    <a:pt x="384" y="381"/>
                  </a:lnTo>
                  <a:lnTo>
                    <a:pt x="386" y="378"/>
                  </a:lnTo>
                  <a:lnTo>
                    <a:pt x="385" y="375"/>
                  </a:lnTo>
                  <a:lnTo>
                    <a:pt x="385" y="371"/>
                  </a:lnTo>
                  <a:lnTo>
                    <a:pt x="385" y="367"/>
                  </a:lnTo>
                  <a:lnTo>
                    <a:pt x="385" y="363"/>
                  </a:lnTo>
                  <a:lnTo>
                    <a:pt x="383" y="359"/>
                  </a:lnTo>
                  <a:lnTo>
                    <a:pt x="383" y="354"/>
                  </a:lnTo>
                  <a:lnTo>
                    <a:pt x="383" y="349"/>
                  </a:lnTo>
                  <a:lnTo>
                    <a:pt x="383" y="343"/>
                  </a:lnTo>
                  <a:lnTo>
                    <a:pt x="381" y="339"/>
                  </a:lnTo>
                  <a:lnTo>
                    <a:pt x="381" y="333"/>
                  </a:lnTo>
                  <a:lnTo>
                    <a:pt x="381" y="329"/>
                  </a:lnTo>
                  <a:lnTo>
                    <a:pt x="381" y="323"/>
                  </a:lnTo>
                  <a:lnTo>
                    <a:pt x="379" y="319"/>
                  </a:lnTo>
                  <a:lnTo>
                    <a:pt x="379" y="315"/>
                  </a:lnTo>
                  <a:lnTo>
                    <a:pt x="379" y="311"/>
                  </a:lnTo>
                  <a:lnTo>
                    <a:pt x="379" y="306"/>
                  </a:lnTo>
                  <a:lnTo>
                    <a:pt x="377" y="304"/>
                  </a:lnTo>
                  <a:lnTo>
                    <a:pt x="377" y="301"/>
                  </a:lnTo>
                  <a:lnTo>
                    <a:pt x="376" y="298"/>
                  </a:lnTo>
                  <a:lnTo>
                    <a:pt x="376" y="294"/>
                  </a:lnTo>
                  <a:lnTo>
                    <a:pt x="374" y="290"/>
                  </a:lnTo>
                  <a:lnTo>
                    <a:pt x="374" y="287"/>
                  </a:lnTo>
                  <a:lnTo>
                    <a:pt x="373" y="283"/>
                  </a:lnTo>
                  <a:lnTo>
                    <a:pt x="373" y="278"/>
                  </a:lnTo>
                  <a:lnTo>
                    <a:pt x="371" y="273"/>
                  </a:lnTo>
                  <a:lnTo>
                    <a:pt x="371" y="270"/>
                  </a:lnTo>
                  <a:lnTo>
                    <a:pt x="369" y="266"/>
                  </a:lnTo>
                  <a:lnTo>
                    <a:pt x="369" y="261"/>
                  </a:lnTo>
                  <a:lnTo>
                    <a:pt x="367" y="259"/>
                  </a:lnTo>
                  <a:lnTo>
                    <a:pt x="366" y="255"/>
                  </a:lnTo>
                  <a:lnTo>
                    <a:pt x="364" y="252"/>
                  </a:lnTo>
                  <a:lnTo>
                    <a:pt x="364" y="249"/>
                  </a:lnTo>
                  <a:lnTo>
                    <a:pt x="361" y="247"/>
                  </a:lnTo>
                  <a:lnTo>
                    <a:pt x="359" y="245"/>
                  </a:lnTo>
                  <a:lnTo>
                    <a:pt x="355" y="242"/>
                  </a:lnTo>
                  <a:lnTo>
                    <a:pt x="354" y="241"/>
                  </a:lnTo>
                  <a:lnTo>
                    <a:pt x="350" y="239"/>
                  </a:lnTo>
                  <a:lnTo>
                    <a:pt x="347" y="237"/>
                  </a:lnTo>
                  <a:lnTo>
                    <a:pt x="342" y="235"/>
                  </a:lnTo>
                  <a:lnTo>
                    <a:pt x="340" y="233"/>
                  </a:lnTo>
                  <a:lnTo>
                    <a:pt x="336" y="232"/>
                  </a:lnTo>
                  <a:lnTo>
                    <a:pt x="332" y="230"/>
                  </a:lnTo>
                  <a:lnTo>
                    <a:pt x="328" y="228"/>
                  </a:lnTo>
                  <a:lnTo>
                    <a:pt x="325" y="226"/>
                  </a:lnTo>
                  <a:lnTo>
                    <a:pt x="321" y="224"/>
                  </a:lnTo>
                  <a:lnTo>
                    <a:pt x="319" y="222"/>
                  </a:lnTo>
                  <a:lnTo>
                    <a:pt x="317" y="220"/>
                  </a:lnTo>
                  <a:lnTo>
                    <a:pt x="316" y="218"/>
                  </a:lnTo>
                  <a:lnTo>
                    <a:pt x="314" y="218"/>
                  </a:lnTo>
                  <a:lnTo>
                    <a:pt x="312" y="217"/>
                  </a:lnTo>
                  <a:lnTo>
                    <a:pt x="310" y="217"/>
                  </a:lnTo>
                  <a:lnTo>
                    <a:pt x="310" y="215"/>
                  </a:lnTo>
                  <a:lnTo>
                    <a:pt x="308" y="215"/>
                  </a:lnTo>
                  <a:lnTo>
                    <a:pt x="306" y="213"/>
                  </a:lnTo>
                  <a:lnTo>
                    <a:pt x="304" y="213"/>
                  </a:lnTo>
                  <a:lnTo>
                    <a:pt x="304" y="211"/>
                  </a:lnTo>
                  <a:lnTo>
                    <a:pt x="302" y="211"/>
                  </a:lnTo>
                  <a:lnTo>
                    <a:pt x="300" y="209"/>
                  </a:lnTo>
                  <a:lnTo>
                    <a:pt x="298" y="209"/>
                  </a:lnTo>
                  <a:lnTo>
                    <a:pt x="297" y="206"/>
                  </a:lnTo>
                  <a:lnTo>
                    <a:pt x="295" y="206"/>
                  </a:lnTo>
                  <a:lnTo>
                    <a:pt x="295" y="204"/>
                  </a:lnTo>
                  <a:lnTo>
                    <a:pt x="294" y="203"/>
                  </a:lnTo>
                  <a:lnTo>
                    <a:pt x="294" y="201"/>
                  </a:lnTo>
                  <a:lnTo>
                    <a:pt x="292" y="199"/>
                  </a:lnTo>
                  <a:lnTo>
                    <a:pt x="292" y="197"/>
                  </a:lnTo>
                  <a:lnTo>
                    <a:pt x="291" y="196"/>
                  </a:lnTo>
                  <a:lnTo>
                    <a:pt x="291" y="192"/>
                  </a:lnTo>
                  <a:lnTo>
                    <a:pt x="291" y="189"/>
                  </a:lnTo>
                  <a:lnTo>
                    <a:pt x="291" y="185"/>
                  </a:lnTo>
                  <a:lnTo>
                    <a:pt x="291" y="181"/>
                  </a:lnTo>
                  <a:lnTo>
                    <a:pt x="292" y="178"/>
                  </a:lnTo>
                  <a:lnTo>
                    <a:pt x="292" y="176"/>
                  </a:lnTo>
                  <a:lnTo>
                    <a:pt x="292" y="172"/>
                  </a:lnTo>
                  <a:lnTo>
                    <a:pt x="292" y="168"/>
                  </a:lnTo>
                  <a:lnTo>
                    <a:pt x="292" y="165"/>
                  </a:lnTo>
                  <a:lnTo>
                    <a:pt x="290" y="163"/>
                  </a:lnTo>
                  <a:lnTo>
                    <a:pt x="290" y="159"/>
                  </a:lnTo>
                  <a:lnTo>
                    <a:pt x="288" y="157"/>
                  </a:lnTo>
                  <a:lnTo>
                    <a:pt x="288" y="154"/>
                  </a:lnTo>
                  <a:lnTo>
                    <a:pt x="288" y="152"/>
                  </a:lnTo>
                  <a:lnTo>
                    <a:pt x="288" y="151"/>
                  </a:lnTo>
                  <a:lnTo>
                    <a:pt x="288" y="149"/>
                  </a:lnTo>
                  <a:lnTo>
                    <a:pt x="288" y="148"/>
                  </a:lnTo>
                  <a:lnTo>
                    <a:pt x="288" y="146"/>
                  </a:lnTo>
                  <a:lnTo>
                    <a:pt x="288" y="144"/>
                  </a:lnTo>
                  <a:lnTo>
                    <a:pt x="288" y="142"/>
                  </a:lnTo>
                  <a:lnTo>
                    <a:pt x="286" y="142"/>
                  </a:lnTo>
                  <a:lnTo>
                    <a:pt x="286" y="140"/>
                  </a:lnTo>
                  <a:lnTo>
                    <a:pt x="286" y="138"/>
                  </a:lnTo>
                  <a:lnTo>
                    <a:pt x="286" y="136"/>
                  </a:lnTo>
                  <a:lnTo>
                    <a:pt x="286" y="134"/>
                  </a:lnTo>
                  <a:lnTo>
                    <a:pt x="286" y="132"/>
                  </a:lnTo>
                  <a:lnTo>
                    <a:pt x="288" y="130"/>
                  </a:lnTo>
                  <a:lnTo>
                    <a:pt x="284" y="130"/>
                  </a:lnTo>
                  <a:lnTo>
                    <a:pt x="281" y="128"/>
                  </a:lnTo>
                  <a:lnTo>
                    <a:pt x="278" y="127"/>
                  </a:lnTo>
                  <a:lnTo>
                    <a:pt x="276" y="125"/>
                  </a:lnTo>
                  <a:lnTo>
                    <a:pt x="272" y="123"/>
                  </a:lnTo>
                  <a:lnTo>
                    <a:pt x="269" y="121"/>
                  </a:lnTo>
                  <a:lnTo>
                    <a:pt x="265" y="119"/>
                  </a:lnTo>
                  <a:lnTo>
                    <a:pt x="263" y="116"/>
                  </a:lnTo>
                  <a:lnTo>
                    <a:pt x="259" y="114"/>
                  </a:lnTo>
                  <a:lnTo>
                    <a:pt x="257" y="111"/>
                  </a:lnTo>
                  <a:lnTo>
                    <a:pt x="254" y="109"/>
                  </a:lnTo>
                  <a:lnTo>
                    <a:pt x="252" y="105"/>
                  </a:lnTo>
                  <a:lnTo>
                    <a:pt x="250" y="104"/>
                  </a:lnTo>
                  <a:lnTo>
                    <a:pt x="248" y="102"/>
                  </a:lnTo>
                  <a:lnTo>
                    <a:pt x="246" y="99"/>
                  </a:lnTo>
                  <a:lnTo>
                    <a:pt x="245" y="96"/>
                  </a:lnTo>
                  <a:lnTo>
                    <a:pt x="243" y="96"/>
                  </a:lnTo>
                  <a:lnTo>
                    <a:pt x="243" y="94"/>
                  </a:lnTo>
                  <a:lnTo>
                    <a:pt x="242" y="92"/>
                  </a:lnTo>
                  <a:lnTo>
                    <a:pt x="242" y="90"/>
                  </a:lnTo>
                  <a:lnTo>
                    <a:pt x="242" y="88"/>
                  </a:lnTo>
                  <a:lnTo>
                    <a:pt x="242" y="86"/>
                  </a:lnTo>
                  <a:lnTo>
                    <a:pt x="242" y="84"/>
                  </a:lnTo>
                  <a:lnTo>
                    <a:pt x="242" y="81"/>
                  </a:lnTo>
                  <a:lnTo>
                    <a:pt x="240" y="79"/>
                  </a:lnTo>
                  <a:lnTo>
                    <a:pt x="240" y="77"/>
                  </a:lnTo>
                  <a:lnTo>
                    <a:pt x="240" y="75"/>
                  </a:lnTo>
                  <a:lnTo>
                    <a:pt x="240" y="73"/>
                  </a:lnTo>
                  <a:lnTo>
                    <a:pt x="238" y="71"/>
                  </a:lnTo>
                  <a:lnTo>
                    <a:pt x="238" y="68"/>
                  </a:lnTo>
                  <a:lnTo>
                    <a:pt x="236" y="67"/>
                  </a:lnTo>
                  <a:lnTo>
                    <a:pt x="236" y="65"/>
                  </a:lnTo>
                  <a:lnTo>
                    <a:pt x="233" y="65"/>
                  </a:lnTo>
                  <a:lnTo>
                    <a:pt x="231" y="64"/>
                  </a:lnTo>
                  <a:lnTo>
                    <a:pt x="227" y="64"/>
                  </a:lnTo>
                  <a:lnTo>
                    <a:pt x="225" y="63"/>
                  </a:lnTo>
                  <a:lnTo>
                    <a:pt x="221" y="63"/>
                  </a:lnTo>
                  <a:lnTo>
                    <a:pt x="218" y="63"/>
                  </a:lnTo>
                  <a:lnTo>
                    <a:pt x="214" y="63"/>
                  </a:lnTo>
                  <a:lnTo>
                    <a:pt x="210" y="63"/>
                  </a:lnTo>
                  <a:lnTo>
                    <a:pt x="205" y="65"/>
                  </a:lnTo>
                  <a:lnTo>
                    <a:pt x="202" y="65"/>
                  </a:lnTo>
                  <a:lnTo>
                    <a:pt x="197" y="65"/>
                  </a:lnTo>
                  <a:lnTo>
                    <a:pt x="194" y="65"/>
                  </a:lnTo>
                  <a:lnTo>
                    <a:pt x="190" y="65"/>
                  </a:lnTo>
                  <a:lnTo>
                    <a:pt x="187" y="65"/>
                  </a:lnTo>
                  <a:lnTo>
                    <a:pt x="184" y="65"/>
                  </a:lnTo>
                  <a:lnTo>
                    <a:pt x="182" y="65"/>
                  </a:lnTo>
                  <a:lnTo>
                    <a:pt x="178" y="65"/>
                  </a:lnTo>
                  <a:lnTo>
                    <a:pt x="176" y="65"/>
                  </a:lnTo>
                  <a:lnTo>
                    <a:pt x="172" y="65"/>
                  </a:lnTo>
                  <a:lnTo>
                    <a:pt x="171" y="65"/>
                  </a:lnTo>
                  <a:lnTo>
                    <a:pt x="166" y="65"/>
                  </a:lnTo>
                  <a:lnTo>
                    <a:pt x="165" y="65"/>
                  </a:lnTo>
                  <a:lnTo>
                    <a:pt x="161" y="65"/>
                  </a:lnTo>
                  <a:lnTo>
                    <a:pt x="159" y="65"/>
                  </a:lnTo>
                  <a:lnTo>
                    <a:pt x="155" y="65"/>
                  </a:lnTo>
                  <a:lnTo>
                    <a:pt x="153" y="65"/>
                  </a:lnTo>
                  <a:lnTo>
                    <a:pt x="150" y="65"/>
                  </a:lnTo>
                  <a:lnTo>
                    <a:pt x="148" y="65"/>
                  </a:lnTo>
                  <a:lnTo>
                    <a:pt x="145" y="65"/>
                  </a:lnTo>
                  <a:lnTo>
                    <a:pt x="143" y="65"/>
                  </a:lnTo>
                  <a:lnTo>
                    <a:pt x="141" y="65"/>
                  </a:lnTo>
                  <a:lnTo>
                    <a:pt x="140" y="65"/>
                  </a:lnTo>
                  <a:lnTo>
                    <a:pt x="139" y="65"/>
                  </a:lnTo>
                  <a:lnTo>
                    <a:pt x="139" y="63"/>
                  </a:lnTo>
                  <a:lnTo>
                    <a:pt x="139" y="61"/>
                  </a:lnTo>
                  <a:lnTo>
                    <a:pt x="139" y="59"/>
                  </a:lnTo>
                  <a:lnTo>
                    <a:pt x="138" y="58"/>
                  </a:lnTo>
                  <a:lnTo>
                    <a:pt x="138" y="56"/>
                  </a:lnTo>
                  <a:lnTo>
                    <a:pt x="138" y="54"/>
                  </a:lnTo>
                  <a:lnTo>
                    <a:pt x="138" y="51"/>
                  </a:lnTo>
                  <a:lnTo>
                    <a:pt x="138" y="49"/>
                  </a:lnTo>
                  <a:lnTo>
                    <a:pt x="138" y="47"/>
                  </a:lnTo>
                  <a:lnTo>
                    <a:pt x="138" y="45"/>
                  </a:lnTo>
                  <a:lnTo>
                    <a:pt x="138" y="43"/>
                  </a:lnTo>
                  <a:lnTo>
                    <a:pt x="138" y="42"/>
                  </a:lnTo>
                  <a:lnTo>
                    <a:pt x="138" y="40"/>
                  </a:lnTo>
                  <a:lnTo>
                    <a:pt x="138" y="39"/>
                  </a:lnTo>
                  <a:lnTo>
                    <a:pt x="140" y="37"/>
                  </a:lnTo>
                  <a:lnTo>
                    <a:pt x="137" y="37"/>
                  </a:lnTo>
                  <a:lnTo>
                    <a:pt x="135" y="36"/>
                  </a:lnTo>
                  <a:lnTo>
                    <a:pt x="133" y="34"/>
                  </a:lnTo>
                  <a:lnTo>
                    <a:pt x="131" y="32"/>
                  </a:lnTo>
                  <a:lnTo>
                    <a:pt x="128" y="30"/>
                  </a:lnTo>
                  <a:lnTo>
                    <a:pt x="126" y="27"/>
                  </a:lnTo>
                  <a:lnTo>
                    <a:pt x="124" y="26"/>
                  </a:lnTo>
                  <a:lnTo>
                    <a:pt x="122" y="21"/>
                  </a:lnTo>
                  <a:lnTo>
                    <a:pt x="119" y="20"/>
                  </a:lnTo>
                  <a:lnTo>
                    <a:pt x="118" y="18"/>
                  </a:lnTo>
                  <a:lnTo>
                    <a:pt x="116" y="16"/>
                  </a:lnTo>
                  <a:lnTo>
                    <a:pt x="114" y="13"/>
                  </a:lnTo>
                  <a:lnTo>
                    <a:pt x="112" y="12"/>
                  </a:lnTo>
                  <a:lnTo>
                    <a:pt x="112" y="10"/>
                  </a:lnTo>
                  <a:lnTo>
                    <a:pt x="112" y="9"/>
                  </a:lnTo>
                  <a:lnTo>
                    <a:pt x="112" y="8"/>
                  </a:lnTo>
                  <a:lnTo>
                    <a:pt x="110" y="8"/>
                  </a:lnTo>
                  <a:lnTo>
                    <a:pt x="108" y="8"/>
                  </a:lnTo>
                  <a:lnTo>
                    <a:pt x="106" y="8"/>
                  </a:lnTo>
                  <a:lnTo>
                    <a:pt x="106" y="6"/>
                  </a:lnTo>
                  <a:lnTo>
                    <a:pt x="104" y="6"/>
                  </a:lnTo>
                  <a:lnTo>
                    <a:pt x="103" y="5"/>
                  </a:lnTo>
                  <a:lnTo>
                    <a:pt x="101" y="5"/>
                  </a:lnTo>
                  <a:lnTo>
                    <a:pt x="101" y="4"/>
                  </a:lnTo>
                  <a:lnTo>
                    <a:pt x="99" y="4"/>
                  </a:lnTo>
                  <a:lnTo>
                    <a:pt x="97" y="4"/>
                  </a:lnTo>
                  <a:lnTo>
                    <a:pt x="95" y="4"/>
                  </a:lnTo>
                  <a:lnTo>
                    <a:pt x="95" y="2"/>
                  </a:lnTo>
                  <a:lnTo>
                    <a:pt x="93" y="2"/>
                  </a:lnTo>
                  <a:lnTo>
                    <a:pt x="91" y="2"/>
                  </a:lnTo>
                  <a:lnTo>
                    <a:pt x="91" y="0"/>
                  </a:lnTo>
                </a:path>
              </a:pathLst>
            </a:custGeom>
            <a:solidFill>
              <a:srgbClr val="C0C27C"/>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 name="Freeform 352"/>
            <p:cNvSpPr>
              <a:spLocks/>
            </p:cNvSpPr>
            <p:nvPr/>
          </p:nvSpPr>
          <p:spPr bwMode="auto">
            <a:xfrm>
              <a:off x="4152" y="3436"/>
              <a:ext cx="142" cy="142"/>
            </a:xfrm>
            <a:custGeom>
              <a:avLst/>
              <a:gdLst>
                <a:gd name="T0" fmla="*/ 32 w 150"/>
                <a:gd name="T1" fmla="*/ 18 h 142"/>
                <a:gd name="T2" fmla="*/ 66 w 150"/>
                <a:gd name="T3" fmla="*/ 0 h 142"/>
                <a:gd name="T4" fmla="*/ 88 w 150"/>
                <a:gd name="T5" fmla="*/ 18 h 142"/>
                <a:gd name="T6" fmla="*/ 126 w 150"/>
                <a:gd name="T7" fmla="*/ 18 h 142"/>
                <a:gd name="T8" fmla="*/ 131 w 150"/>
                <a:gd name="T9" fmla="*/ 38 h 142"/>
                <a:gd name="T10" fmla="*/ 149 w 150"/>
                <a:gd name="T11" fmla="*/ 47 h 142"/>
                <a:gd name="T12" fmla="*/ 143 w 150"/>
                <a:gd name="T13" fmla="*/ 103 h 142"/>
                <a:gd name="T14" fmla="*/ 112 w 150"/>
                <a:gd name="T15" fmla="*/ 107 h 142"/>
                <a:gd name="T16" fmla="*/ 97 w 150"/>
                <a:gd name="T17" fmla="*/ 141 h 142"/>
                <a:gd name="T18" fmla="*/ 73 w 150"/>
                <a:gd name="T19" fmla="*/ 118 h 142"/>
                <a:gd name="T20" fmla="*/ 50 w 150"/>
                <a:gd name="T21" fmla="*/ 118 h 142"/>
                <a:gd name="T22" fmla="*/ 50 w 150"/>
                <a:gd name="T23" fmla="*/ 94 h 142"/>
                <a:gd name="T24" fmla="*/ 32 w 150"/>
                <a:gd name="T25" fmla="*/ 89 h 142"/>
                <a:gd name="T26" fmla="*/ 25 w 150"/>
                <a:gd name="T27" fmla="*/ 60 h 142"/>
                <a:gd name="T28" fmla="*/ 0 w 150"/>
                <a:gd name="T29" fmla="*/ 41 h 142"/>
                <a:gd name="T30" fmla="*/ 25 w 150"/>
                <a:gd name="T31" fmla="*/ 14 h 142"/>
                <a:gd name="T32" fmla="*/ 32 w 150"/>
                <a:gd name="T33" fmla="*/ 1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0" h="142">
                  <a:moveTo>
                    <a:pt x="32" y="18"/>
                  </a:moveTo>
                  <a:lnTo>
                    <a:pt x="66" y="0"/>
                  </a:lnTo>
                  <a:lnTo>
                    <a:pt x="88" y="18"/>
                  </a:lnTo>
                  <a:lnTo>
                    <a:pt x="126" y="18"/>
                  </a:lnTo>
                  <a:lnTo>
                    <a:pt x="131" y="38"/>
                  </a:lnTo>
                  <a:lnTo>
                    <a:pt x="149" y="47"/>
                  </a:lnTo>
                  <a:lnTo>
                    <a:pt x="143" y="103"/>
                  </a:lnTo>
                  <a:lnTo>
                    <a:pt x="112" y="107"/>
                  </a:lnTo>
                  <a:lnTo>
                    <a:pt x="97" y="141"/>
                  </a:lnTo>
                  <a:lnTo>
                    <a:pt x="73" y="118"/>
                  </a:lnTo>
                  <a:lnTo>
                    <a:pt x="50" y="118"/>
                  </a:lnTo>
                  <a:lnTo>
                    <a:pt x="50" y="94"/>
                  </a:lnTo>
                  <a:lnTo>
                    <a:pt x="32" y="89"/>
                  </a:lnTo>
                  <a:lnTo>
                    <a:pt x="25" y="60"/>
                  </a:lnTo>
                  <a:lnTo>
                    <a:pt x="0" y="41"/>
                  </a:lnTo>
                  <a:lnTo>
                    <a:pt x="25" y="14"/>
                  </a:lnTo>
                  <a:lnTo>
                    <a:pt x="32" y="18"/>
                  </a:lnTo>
                </a:path>
              </a:pathLst>
            </a:custGeom>
            <a:solidFill>
              <a:srgbClr val="C0C27C"/>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5" name="Freeform 353"/>
            <p:cNvSpPr>
              <a:spLocks/>
            </p:cNvSpPr>
            <p:nvPr/>
          </p:nvSpPr>
          <p:spPr bwMode="auto">
            <a:xfrm>
              <a:off x="3942" y="3270"/>
              <a:ext cx="747" cy="138"/>
            </a:xfrm>
            <a:custGeom>
              <a:avLst/>
              <a:gdLst>
                <a:gd name="T0" fmla="*/ 0 w 755"/>
                <a:gd name="T1" fmla="*/ 29 h 139"/>
                <a:gd name="T2" fmla="*/ 0 w 755"/>
                <a:gd name="T3" fmla="*/ 24 h 139"/>
                <a:gd name="T4" fmla="*/ 12 w 755"/>
                <a:gd name="T5" fmla="*/ 24 h 139"/>
                <a:gd name="T6" fmla="*/ 28 w 755"/>
                <a:gd name="T7" fmla="*/ 24 h 139"/>
                <a:gd name="T8" fmla="*/ 55 w 755"/>
                <a:gd name="T9" fmla="*/ 29 h 139"/>
                <a:gd name="T10" fmla="*/ 143 w 755"/>
                <a:gd name="T11" fmla="*/ 56 h 139"/>
                <a:gd name="T12" fmla="*/ 179 w 755"/>
                <a:gd name="T13" fmla="*/ 56 h 139"/>
                <a:gd name="T14" fmla="*/ 242 w 755"/>
                <a:gd name="T15" fmla="*/ 78 h 139"/>
                <a:gd name="T16" fmla="*/ 339 w 755"/>
                <a:gd name="T17" fmla="*/ 78 h 139"/>
                <a:gd name="T18" fmla="*/ 401 w 755"/>
                <a:gd name="T19" fmla="*/ 107 h 139"/>
                <a:gd name="T20" fmla="*/ 518 w 755"/>
                <a:gd name="T21" fmla="*/ 107 h 139"/>
                <a:gd name="T22" fmla="*/ 533 w 755"/>
                <a:gd name="T23" fmla="*/ 100 h 139"/>
                <a:gd name="T24" fmla="*/ 602 w 755"/>
                <a:gd name="T25" fmla="*/ 100 h 139"/>
                <a:gd name="T26" fmla="*/ 671 w 755"/>
                <a:gd name="T27" fmla="*/ 121 h 139"/>
                <a:gd name="T28" fmla="*/ 727 w 755"/>
                <a:gd name="T29" fmla="*/ 121 h 139"/>
                <a:gd name="T30" fmla="*/ 754 w 755"/>
                <a:gd name="T31" fmla="*/ 138 h 139"/>
                <a:gd name="T32" fmla="*/ 754 w 755"/>
                <a:gd name="T33" fmla="*/ 116 h 139"/>
                <a:gd name="T34" fmla="*/ 727 w 755"/>
                <a:gd name="T35" fmla="*/ 99 h 139"/>
                <a:gd name="T36" fmla="*/ 671 w 755"/>
                <a:gd name="T37" fmla="*/ 99 h 139"/>
                <a:gd name="T38" fmla="*/ 602 w 755"/>
                <a:gd name="T39" fmla="*/ 77 h 139"/>
                <a:gd name="T40" fmla="*/ 533 w 755"/>
                <a:gd name="T41" fmla="*/ 77 h 139"/>
                <a:gd name="T42" fmla="*/ 518 w 755"/>
                <a:gd name="T43" fmla="*/ 85 h 139"/>
                <a:gd name="T44" fmla="*/ 401 w 755"/>
                <a:gd name="T45" fmla="*/ 85 h 139"/>
                <a:gd name="T46" fmla="*/ 339 w 755"/>
                <a:gd name="T47" fmla="*/ 56 h 139"/>
                <a:gd name="T48" fmla="*/ 242 w 755"/>
                <a:gd name="T49" fmla="*/ 56 h 139"/>
                <a:gd name="T50" fmla="*/ 179 w 755"/>
                <a:gd name="T51" fmla="*/ 35 h 139"/>
                <a:gd name="T52" fmla="*/ 143 w 755"/>
                <a:gd name="T53" fmla="*/ 35 h 139"/>
                <a:gd name="T54" fmla="*/ 55 w 755"/>
                <a:gd name="T55" fmla="*/ 7 h 139"/>
                <a:gd name="T56" fmla="*/ 28 w 755"/>
                <a:gd name="T57" fmla="*/ 0 h 139"/>
                <a:gd name="T58" fmla="*/ 12 w 755"/>
                <a:gd name="T59" fmla="*/ 0 h 139"/>
                <a:gd name="T60" fmla="*/ 0 w 755"/>
                <a:gd name="T61" fmla="*/ 0 h 139"/>
                <a:gd name="T62" fmla="*/ 0 w 755"/>
                <a:gd name="T63" fmla="*/ 7 h 139"/>
                <a:gd name="T64" fmla="*/ 0 w 755"/>
                <a:gd name="T65" fmla="*/ 2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5" h="139">
                  <a:moveTo>
                    <a:pt x="0" y="29"/>
                  </a:moveTo>
                  <a:lnTo>
                    <a:pt x="0" y="24"/>
                  </a:lnTo>
                  <a:lnTo>
                    <a:pt x="12" y="24"/>
                  </a:lnTo>
                  <a:lnTo>
                    <a:pt x="28" y="24"/>
                  </a:lnTo>
                  <a:lnTo>
                    <a:pt x="55" y="29"/>
                  </a:lnTo>
                  <a:lnTo>
                    <a:pt x="143" y="56"/>
                  </a:lnTo>
                  <a:lnTo>
                    <a:pt x="179" y="56"/>
                  </a:lnTo>
                  <a:lnTo>
                    <a:pt x="242" y="78"/>
                  </a:lnTo>
                  <a:lnTo>
                    <a:pt x="339" y="78"/>
                  </a:lnTo>
                  <a:lnTo>
                    <a:pt x="401" y="107"/>
                  </a:lnTo>
                  <a:lnTo>
                    <a:pt x="518" y="107"/>
                  </a:lnTo>
                  <a:lnTo>
                    <a:pt x="533" y="100"/>
                  </a:lnTo>
                  <a:lnTo>
                    <a:pt x="602" y="100"/>
                  </a:lnTo>
                  <a:lnTo>
                    <a:pt x="671" y="121"/>
                  </a:lnTo>
                  <a:lnTo>
                    <a:pt x="727" y="121"/>
                  </a:lnTo>
                  <a:lnTo>
                    <a:pt x="754" y="138"/>
                  </a:lnTo>
                  <a:lnTo>
                    <a:pt x="754" y="116"/>
                  </a:lnTo>
                  <a:lnTo>
                    <a:pt x="727" y="99"/>
                  </a:lnTo>
                  <a:lnTo>
                    <a:pt x="671" y="99"/>
                  </a:lnTo>
                  <a:lnTo>
                    <a:pt x="602" y="77"/>
                  </a:lnTo>
                  <a:lnTo>
                    <a:pt x="533" y="77"/>
                  </a:lnTo>
                  <a:lnTo>
                    <a:pt x="518" y="85"/>
                  </a:lnTo>
                  <a:lnTo>
                    <a:pt x="401" y="85"/>
                  </a:lnTo>
                  <a:lnTo>
                    <a:pt x="339" y="56"/>
                  </a:lnTo>
                  <a:lnTo>
                    <a:pt x="242" y="56"/>
                  </a:lnTo>
                  <a:lnTo>
                    <a:pt x="179" y="35"/>
                  </a:lnTo>
                  <a:lnTo>
                    <a:pt x="143" y="35"/>
                  </a:lnTo>
                  <a:lnTo>
                    <a:pt x="55" y="7"/>
                  </a:lnTo>
                  <a:lnTo>
                    <a:pt x="28" y="0"/>
                  </a:lnTo>
                  <a:lnTo>
                    <a:pt x="12" y="0"/>
                  </a:lnTo>
                  <a:lnTo>
                    <a:pt x="0" y="0"/>
                  </a:lnTo>
                  <a:lnTo>
                    <a:pt x="0" y="7"/>
                  </a:lnTo>
                  <a:lnTo>
                    <a:pt x="0" y="29"/>
                  </a:lnTo>
                </a:path>
              </a:pathLst>
            </a:custGeom>
            <a:solidFill>
              <a:srgbClr val="D2D2D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6" name="Freeform 354"/>
            <p:cNvSpPr>
              <a:spLocks/>
            </p:cNvSpPr>
            <p:nvPr/>
          </p:nvSpPr>
          <p:spPr bwMode="auto">
            <a:xfrm>
              <a:off x="3957" y="3158"/>
              <a:ext cx="743" cy="119"/>
            </a:xfrm>
            <a:custGeom>
              <a:avLst/>
              <a:gdLst>
                <a:gd name="T0" fmla="*/ 750 w 751"/>
                <a:gd name="T1" fmla="*/ 93 h 121"/>
                <a:gd name="T2" fmla="*/ 750 w 751"/>
                <a:gd name="T3" fmla="*/ 98 h 121"/>
                <a:gd name="T4" fmla="*/ 738 w 751"/>
                <a:gd name="T5" fmla="*/ 98 h 121"/>
                <a:gd name="T6" fmla="*/ 722 w 751"/>
                <a:gd name="T7" fmla="*/ 98 h 121"/>
                <a:gd name="T8" fmla="*/ 696 w 751"/>
                <a:gd name="T9" fmla="*/ 93 h 121"/>
                <a:gd name="T10" fmla="*/ 602 w 751"/>
                <a:gd name="T11" fmla="*/ 62 h 121"/>
                <a:gd name="T12" fmla="*/ 566 w 751"/>
                <a:gd name="T13" fmla="*/ 62 h 121"/>
                <a:gd name="T14" fmla="*/ 501 w 751"/>
                <a:gd name="T15" fmla="*/ 41 h 121"/>
                <a:gd name="T16" fmla="*/ 401 w 751"/>
                <a:gd name="T17" fmla="*/ 41 h 121"/>
                <a:gd name="T18" fmla="*/ 337 w 751"/>
                <a:gd name="T19" fmla="*/ 12 h 121"/>
                <a:gd name="T20" fmla="*/ 215 w 751"/>
                <a:gd name="T21" fmla="*/ 12 h 121"/>
                <a:gd name="T22" fmla="*/ 201 w 751"/>
                <a:gd name="T23" fmla="*/ 20 h 121"/>
                <a:gd name="T24" fmla="*/ 128 w 751"/>
                <a:gd name="T25" fmla="*/ 20 h 121"/>
                <a:gd name="T26" fmla="*/ 57 w 751"/>
                <a:gd name="T27" fmla="*/ 0 h 121"/>
                <a:gd name="T28" fmla="*/ 0 w 751"/>
                <a:gd name="T29" fmla="*/ 0 h 121"/>
                <a:gd name="T30" fmla="*/ 0 w 751"/>
                <a:gd name="T31" fmla="*/ 22 h 121"/>
                <a:gd name="T32" fmla="*/ 57 w 751"/>
                <a:gd name="T33" fmla="*/ 22 h 121"/>
                <a:gd name="T34" fmla="*/ 128 w 751"/>
                <a:gd name="T35" fmla="*/ 43 h 121"/>
                <a:gd name="T36" fmla="*/ 201 w 751"/>
                <a:gd name="T37" fmla="*/ 43 h 121"/>
                <a:gd name="T38" fmla="*/ 215 w 751"/>
                <a:gd name="T39" fmla="*/ 34 h 121"/>
                <a:gd name="T40" fmla="*/ 337 w 751"/>
                <a:gd name="T41" fmla="*/ 34 h 121"/>
                <a:gd name="T42" fmla="*/ 401 w 751"/>
                <a:gd name="T43" fmla="*/ 65 h 121"/>
                <a:gd name="T44" fmla="*/ 501 w 751"/>
                <a:gd name="T45" fmla="*/ 65 h 121"/>
                <a:gd name="T46" fmla="*/ 566 w 751"/>
                <a:gd name="T47" fmla="*/ 84 h 121"/>
                <a:gd name="T48" fmla="*/ 602 w 751"/>
                <a:gd name="T49" fmla="*/ 84 h 121"/>
                <a:gd name="T50" fmla="*/ 696 w 751"/>
                <a:gd name="T51" fmla="*/ 115 h 121"/>
                <a:gd name="T52" fmla="*/ 722 w 751"/>
                <a:gd name="T53" fmla="*/ 120 h 121"/>
                <a:gd name="T54" fmla="*/ 738 w 751"/>
                <a:gd name="T55" fmla="*/ 120 h 121"/>
                <a:gd name="T56" fmla="*/ 750 w 751"/>
                <a:gd name="T57" fmla="*/ 120 h 121"/>
                <a:gd name="T58" fmla="*/ 750 w 751"/>
                <a:gd name="T59" fmla="*/ 115 h 121"/>
                <a:gd name="T60" fmla="*/ 750 w 751"/>
                <a:gd name="T61" fmla="*/ 9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1" h="121">
                  <a:moveTo>
                    <a:pt x="750" y="93"/>
                  </a:moveTo>
                  <a:lnTo>
                    <a:pt x="750" y="98"/>
                  </a:lnTo>
                  <a:lnTo>
                    <a:pt x="738" y="98"/>
                  </a:lnTo>
                  <a:lnTo>
                    <a:pt x="722" y="98"/>
                  </a:lnTo>
                  <a:lnTo>
                    <a:pt x="696" y="93"/>
                  </a:lnTo>
                  <a:lnTo>
                    <a:pt x="602" y="62"/>
                  </a:lnTo>
                  <a:lnTo>
                    <a:pt x="566" y="62"/>
                  </a:lnTo>
                  <a:lnTo>
                    <a:pt x="501" y="41"/>
                  </a:lnTo>
                  <a:lnTo>
                    <a:pt x="401" y="41"/>
                  </a:lnTo>
                  <a:lnTo>
                    <a:pt x="337" y="12"/>
                  </a:lnTo>
                  <a:lnTo>
                    <a:pt x="215" y="12"/>
                  </a:lnTo>
                  <a:lnTo>
                    <a:pt x="201" y="20"/>
                  </a:lnTo>
                  <a:lnTo>
                    <a:pt x="128" y="20"/>
                  </a:lnTo>
                  <a:lnTo>
                    <a:pt x="57" y="0"/>
                  </a:lnTo>
                  <a:lnTo>
                    <a:pt x="0" y="0"/>
                  </a:lnTo>
                  <a:lnTo>
                    <a:pt x="0" y="22"/>
                  </a:lnTo>
                  <a:lnTo>
                    <a:pt x="57" y="22"/>
                  </a:lnTo>
                  <a:lnTo>
                    <a:pt x="128" y="43"/>
                  </a:lnTo>
                  <a:lnTo>
                    <a:pt x="201" y="43"/>
                  </a:lnTo>
                  <a:lnTo>
                    <a:pt x="215" y="34"/>
                  </a:lnTo>
                  <a:lnTo>
                    <a:pt x="337" y="34"/>
                  </a:lnTo>
                  <a:lnTo>
                    <a:pt x="401" y="65"/>
                  </a:lnTo>
                  <a:lnTo>
                    <a:pt x="501" y="65"/>
                  </a:lnTo>
                  <a:lnTo>
                    <a:pt x="566" y="84"/>
                  </a:lnTo>
                  <a:lnTo>
                    <a:pt x="602" y="84"/>
                  </a:lnTo>
                  <a:lnTo>
                    <a:pt x="696" y="115"/>
                  </a:lnTo>
                  <a:lnTo>
                    <a:pt x="722" y="120"/>
                  </a:lnTo>
                  <a:lnTo>
                    <a:pt x="738" y="120"/>
                  </a:lnTo>
                  <a:lnTo>
                    <a:pt x="750" y="120"/>
                  </a:lnTo>
                  <a:lnTo>
                    <a:pt x="750" y="115"/>
                  </a:lnTo>
                  <a:lnTo>
                    <a:pt x="750" y="93"/>
                  </a:lnTo>
                </a:path>
              </a:pathLst>
            </a:custGeom>
            <a:solidFill>
              <a:srgbClr val="D2D2D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nvGrpSpPr>
            <p:cNvPr id="17" name="Group 355"/>
            <p:cNvGrpSpPr>
              <a:grpSpLocks/>
            </p:cNvGrpSpPr>
            <p:nvPr/>
          </p:nvGrpSpPr>
          <p:grpSpPr bwMode="auto">
            <a:xfrm>
              <a:off x="3796" y="2848"/>
              <a:ext cx="381" cy="339"/>
              <a:chOff x="3796" y="2848"/>
              <a:chExt cx="381" cy="339"/>
            </a:xfrm>
          </p:grpSpPr>
          <p:sp>
            <p:nvSpPr>
              <p:cNvPr id="99" name="Freeform 356"/>
              <p:cNvSpPr>
                <a:spLocks/>
              </p:cNvSpPr>
              <p:nvPr/>
            </p:nvSpPr>
            <p:spPr bwMode="auto">
              <a:xfrm>
                <a:off x="4019" y="3120"/>
                <a:ext cx="28" cy="54"/>
              </a:xfrm>
              <a:custGeom>
                <a:avLst/>
                <a:gdLst>
                  <a:gd name="T0" fmla="*/ 0 w 28"/>
                  <a:gd name="T1" fmla="*/ 18 h 55"/>
                  <a:gd name="T2" fmla="*/ 0 w 28"/>
                  <a:gd name="T3" fmla="*/ 29 h 55"/>
                  <a:gd name="T4" fmla="*/ 14 w 28"/>
                  <a:gd name="T5" fmla="*/ 45 h 55"/>
                  <a:gd name="T6" fmla="*/ 21 w 28"/>
                  <a:gd name="T7" fmla="*/ 54 h 55"/>
                  <a:gd name="T8" fmla="*/ 27 w 28"/>
                  <a:gd name="T9" fmla="*/ 39 h 55"/>
                  <a:gd name="T10" fmla="*/ 21 w 28"/>
                  <a:gd name="T11" fmla="*/ 18 h 55"/>
                  <a:gd name="T12" fmla="*/ 21 w 28"/>
                  <a:gd name="T13" fmla="*/ 9 h 55"/>
                  <a:gd name="T14" fmla="*/ 27 w 28"/>
                  <a:gd name="T15" fmla="*/ 2 h 55"/>
                  <a:gd name="T16" fmla="*/ 27 w 28"/>
                  <a:gd name="T17" fmla="*/ 0 h 55"/>
                  <a:gd name="T18" fmla="*/ 21 w 28"/>
                  <a:gd name="T19" fmla="*/ 0 h 55"/>
                  <a:gd name="T20" fmla="*/ 14 w 28"/>
                  <a:gd name="T21" fmla="*/ 5 h 55"/>
                  <a:gd name="T22" fmla="*/ 7 w 28"/>
                  <a:gd name="T23" fmla="*/ 22 h 55"/>
                  <a:gd name="T24" fmla="*/ 0 w 28"/>
                  <a:gd name="T25" fmla="*/ 1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55">
                    <a:moveTo>
                      <a:pt x="0" y="18"/>
                    </a:moveTo>
                    <a:lnTo>
                      <a:pt x="0" y="29"/>
                    </a:lnTo>
                    <a:lnTo>
                      <a:pt x="14" y="45"/>
                    </a:lnTo>
                    <a:lnTo>
                      <a:pt x="21" y="54"/>
                    </a:lnTo>
                    <a:lnTo>
                      <a:pt x="27" y="39"/>
                    </a:lnTo>
                    <a:lnTo>
                      <a:pt x="21" y="18"/>
                    </a:lnTo>
                    <a:lnTo>
                      <a:pt x="21" y="9"/>
                    </a:lnTo>
                    <a:lnTo>
                      <a:pt x="27" y="2"/>
                    </a:lnTo>
                    <a:lnTo>
                      <a:pt x="27" y="0"/>
                    </a:lnTo>
                    <a:lnTo>
                      <a:pt x="21" y="0"/>
                    </a:lnTo>
                    <a:lnTo>
                      <a:pt x="14" y="5"/>
                    </a:lnTo>
                    <a:lnTo>
                      <a:pt x="7" y="22"/>
                    </a:lnTo>
                    <a:lnTo>
                      <a:pt x="0" y="18"/>
                    </a:lnTo>
                  </a:path>
                </a:pathLst>
              </a:custGeom>
              <a:solidFill>
                <a:srgbClr val="8242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0" name="Freeform 357"/>
              <p:cNvSpPr>
                <a:spLocks/>
              </p:cNvSpPr>
              <p:nvPr/>
            </p:nvSpPr>
            <p:spPr bwMode="auto">
              <a:xfrm>
                <a:off x="4037" y="3113"/>
                <a:ext cx="132" cy="73"/>
              </a:xfrm>
              <a:custGeom>
                <a:avLst/>
                <a:gdLst>
                  <a:gd name="T0" fmla="*/ 114 w 132"/>
                  <a:gd name="T1" fmla="*/ 10 h 73"/>
                  <a:gd name="T2" fmla="*/ 114 w 132"/>
                  <a:gd name="T3" fmla="*/ 12 h 73"/>
                  <a:gd name="T4" fmla="*/ 117 w 132"/>
                  <a:gd name="T5" fmla="*/ 46 h 73"/>
                  <a:gd name="T6" fmla="*/ 122 w 132"/>
                  <a:gd name="T7" fmla="*/ 67 h 73"/>
                  <a:gd name="T8" fmla="*/ 92 w 132"/>
                  <a:gd name="T9" fmla="*/ 67 h 73"/>
                  <a:gd name="T10" fmla="*/ 15 w 132"/>
                  <a:gd name="T11" fmla="*/ 67 h 73"/>
                  <a:gd name="T12" fmla="*/ 3 w 132"/>
                  <a:gd name="T13" fmla="*/ 72 h 73"/>
                  <a:gd name="T14" fmla="*/ 0 w 132"/>
                  <a:gd name="T15" fmla="*/ 4 h 73"/>
                  <a:gd name="T16" fmla="*/ 131 w 132"/>
                  <a:gd name="T17" fmla="*/ 0 h 73"/>
                  <a:gd name="T18" fmla="*/ 114 w 132"/>
                  <a:gd name="T19"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73">
                    <a:moveTo>
                      <a:pt x="114" y="10"/>
                    </a:moveTo>
                    <a:lnTo>
                      <a:pt x="114" y="12"/>
                    </a:lnTo>
                    <a:lnTo>
                      <a:pt x="117" y="46"/>
                    </a:lnTo>
                    <a:lnTo>
                      <a:pt x="122" y="67"/>
                    </a:lnTo>
                    <a:lnTo>
                      <a:pt x="92" y="67"/>
                    </a:lnTo>
                    <a:lnTo>
                      <a:pt x="15" y="67"/>
                    </a:lnTo>
                    <a:lnTo>
                      <a:pt x="3" y="72"/>
                    </a:lnTo>
                    <a:lnTo>
                      <a:pt x="0" y="4"/>
                    </a:lnTo>
                    <a:lnTo>
                      <a:pt x="131" y="0"/>
                    </a:lnTo>
                    <a:lnTo>
                      <a:pt x="114" y="10"/>
                    </a:lnTo>
                  </a:path>
                </a:pathLst>
              </a:custGeom>
              <a:solidFill>
                <a:srgbClr val="FFFFF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1" name="Freeform 358"/>
              <p:cNvSpPr>
                <a:spLocks/>
              </p:cNvSpPr>
              <p:nvPr/>
            </p:nvSpPr>
            <p:spPr bwMode="auto">
              <a:xfrm>
                <a:off x="4130" y="3106"/>
                <a:ext cx="39" cy="59"/>
              </a:xfrm>
              <a:custGeom>
                <a:avLst/>
                <a:gdLst>
                  <a:gd name="T0" fmla="*/ 38 w 39"/>
                  <a:gd name="T1" fmla="*/ 17 h 58"/>
                  <a:gd name="T2" fmla="*/ 31 w 39"/>
                  <a:gd name="T3" fmla="*/ 34 h 58"/>
                  <a:gd name="T4" fmla="*/ 17 w 39"/>
                  <a:gd name="T5" fmla="*/ 46 h 58"/>
                  <a:gd name="T6" fmla="*/ 9 w 39"/>
                  <a:gd name="T7" fmla="*/ 57 h 58"/>
                  <a:gd name="T8" fmla="*/ 0 w 39"/>
                  <a:gd name="T9" fmla="*/ 38 h 58"/>
                  <a:gd name="T10" fmla="*/ 9 w 39"/>
                  <a:gd name="T11" fmla="*/ 17 h 58"/>
                  <a:gd name="T12" fmla="*/ 9 w 39"/>
                  <a:gd name="T13" fmla="*/ 12 h 58"/>
                  <a:gd name="T14" fmla="*/ 0 w 39"/>
                  <a:gd name="T15" fmla="*/ 5 h 58"/>
                  <a:gd name="T16" fmla="*/ 0 w 39"/>
                  <a:gd name="T17" fmla="*/ 0 h 58"/>
                  <a:gd name="T18" fmla="*/ 9 w 39"/>
                  <a:gd name="T19" fmla="*/ 0 h 58"/>
                  <a:gd name="T20" fmla="*/ 17 w 39"/>
                  <a:gd name="T21" fmla="*/ 9 h 58"/>
                  <a:gd name="T22" fmla="*/ 22 w 39"/>
                  <a:gd name="T23" fmla="*/ 21 h 58"/>
                  <a:gd name="T24" fmla="*/ 38 w 39"/>
                  <a:gd name="T25" fmla="*/ 1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58">
                    <a:moveTo>
                      <a:pt x="38" y="17"/>
                    </a:moveTo>
                    <a:lnTo>
                      <a:pt x="31" y="34"/>
                    </a:lnTo>
                    <a:lnTo>
                      <a:pt x="17" y="46"/>
                    </a:lnTo>
                    <a:lnTo>
                      <a:pt x="9" y="57"/>
                    </a:lnTo>
                    <a:lnTo>
                      <a:pt x="0" y="38"/>
                    </a:lnTo>
                    <a:lnTo>
                      <a:pt x="9" y="17"/>
                    </a:lnTo>
                    <a:lnTo>
                      <a:pt x="9" y="12"/>
                    </a:lnTo>
                    <a:lnTo>
                      <a:pt x="0" y="5"/>
                    </a:lnTo>
                    <a:lnTo>
                      <a:pt x="0" y="0"/>
                    </a:lnTo>
                    <a:lnTo>
                      <a:pt x="9" y="0"/>
                    </a:lnTo>
                    <a:lnTo>
                      <a:pt x="17" y="9"/>
                    </a:lnTo>
                    <a:lnTo>
                      <a:pt x="22" y="21"/>
                    </a:lnTo>
                    <a:lnTo>
                      <a:pt x="38" y="17"/>
                    </a:lnTo>
                  </a:path>
                </a:pathLst>
              </a:custGeom>
              <a:solidFill>
                <a:srgbClr val="8242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2" name="Freeform 359"/>
              <p:cNvSpPr>
                <a:spLocks/>
              </p:cNvSpPr>
              <p:nvPr/>
            </p:nvSpPr>
            <p:spPr bwMode="auto">
              <a:xfrm>
                <a:off x="3847" y="2921"/>
                <a:ext cx="61" cy="25"/>
              </a:xfrm>
              <a:custGeom>
                <a:avLst/>
                <a:gdLst>
                  <a:gd name="T0" fmla="*/ 0 w 61"/>
                  <a:gd name="T1" fmla="*/ 1 h 24"/>
                  <a:gd name="T2" fmla="*/ 15 w 61"/>
                  <a:gd name="T3" fmla="*/ 1 h 24"/>
                  <a:gd name="T4" fmla="*/ 23 w 61"/>
                  <a:gd name="T5" fmla="*/ 0 h 24"/>
                  <a:gd name="T6" fmla="*/ 31 w 61"/>
                  <a:gd name="T7" fmla="*/ 1 h 24"/>
                  <a:gd name="T8" fmla="*/ 38 w 61"/>
                  <a:gd name="T9" fmla="*/ 0 h 24"/>
                  <a:gd name="T10" fmla="*/ 60 w 61"/>
                  <a:gd name="T11" fmla="*/ 15 h 24"/>
                  <a:gd name="T12" fmla="*/ 21 w 61"/>
                  <a:gd name="T13" fmla="*/ 23 h 24"/>
                  <a:gd name="T14" fmla="*/ 0 w 61"/>
                  <a:gd name="T15" fmla="*/ 1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
                    <a:moveTo>
                      <a:pt x="0" y="1"/>
                    </a:moveTo>
                    <a:lnTo>
                      <a:pt x="15" y="1"/>
                    </a:lnTo>
                    <a:lnTo>
                      <a:pt x="23" y="0"/>
                    </a:lnTo>
                    <a:lnTo>
                      <a:pt x="31" y="1"/>
                    </a:lnTo>
                    <a:lnTo>
                      <a:pt x="38" y="0"/>
                    </a:lnTo>
                    <a:lnTo>
                      <a:pt x="60" y="15"/>
                    </a:lnTo>
                    <a:lnTo>
                      <a:pt x="21" y="23"/>
                    </a:lnTo>
                    <a:lnTo>
                      <a:pt x="0" y="1"/>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3" name="Freeform 360"/>
              <p:cNvSpPr>
                <a:spLocks/>
              </p:cNvSpPr>
              <p:nvPr/>
            </p:nvSpPr>
            <p:spPr bwMode="auto">
              <a:xfrm>
                <a:off x="3817" y="3013"/>
                <a:ext cx="84" cy="85"/>
              </a:xfrm>
              <a:custGeom>
                <a:avLst/>
                <a:gdLst>
                  <a:gd name="T0" fmla="*/ 71 w 92"/>
                  <a:gd name="T1" fmla="*/ 86 h 87"/>
                  <a:gd name="T2" fmla="*/ 63 w 92"/>
                  <a:gd name="T3" fmla="*/ 78 h 87"/>
                  <a:gd name="T4" fmla="*/ 56 w 92"/>
                  <a:gd name="T5" fmla="*/ 73 h 87"/>
                  <a:gd name="T6" fmla="*/ 47 w 92"/>
                  <a:gd name="T7" fmla="*/ 65 h 87"/>
                  <a:gd name="T8" fmla="*/ 46 w 92"/>
                  <a:gd name="T9" fmla="*/ 65 h 87"/>
                  <a:gd name="T10" fmla="*/ 37 w 92"/>
                  <a:gd name="T11" fmla="*/ 62 h 87"/>
                  <a:gd name="T12" fmla="*/ 34 w 92"/>
                  <a:gd name="T13" fmla="*/ 58 h 87"/>
                  <a:gd name="T14" fmla="*/ 27 w 92"/>
                  <a:gd name="T15" fmla="*/ 55 h 87"/>
                  <a:gd name="T16" fmla="*/ 23 w 92"/>
                  <a:gd name="T17" fmla="*/ 49 h 87"/>
                  <a:gd name="T18" fmla="*/ 20 w 92"/>
                  <a:gd name="T19" fmla="*/ 45 h 87"/>
                  <a:gd name="T20" fmla="*/ 17 w 92"/>
                  <a:gd name="T21" fmla="*/ 44 h 87"/>
                  <a:gd name="T22" fmla="*/ 15 w 92"/>
                  <a:gd name="T23" fmla="*/ 42 h 87"/>
                  <a:gd name="T24" fmla="*/ 7 w 92"/>
                  <a:gd name="T25" fmla="*/ 37 h 87"/>
                  <a:gd name="T26" fmla="*/ 4 w 92"/>
                  <a:gd name="T27" fmla="*/ 33 h 87"/>
                  <a:gd name="T28" fmla="*/ 1 w 92"/>
                  <a:gd name="T29" fmla="*/ 28 h 87"/>
                  <a:gd name="T30" fmla="*/ 1 w 92"/>
                  <a:gd name="T31" fmla="*/ 21 h 87"/>
                  <a:gd name="T32" fmla="*/ 1 w 92"/>
                  <a:gd name="T33" fmla="*/ 20 h 87"/>
                  <a:gd name="T34" fmla="*/ 0 w 92"/>
                  <a:gd name="T35" fmla="*/ 14 h 87"/>
                  <a:gd name="T36" fmla="*/ 2 w 92"/>
                  <a:gd name="T37" fmla="*/ 5 h 87"/>
                  <a:gd name="T38" fmla="*/ 2 w 92"/>
                  <a:gd name="T39" fmla="*/ 0 h 87"/>
                  <a:gd name="T40" fmla="*/ 23 w 92"/>
                  <a:gd name="T41" fmla="*/ 0 h 87"/>
                  <a:gd name="T42" fmla="*/ 91 w 92"/>
                  <a:gd name="T43" fmla="*/ 57 h 87"/>
                  <a:gd name="T44" fmla="*/ 71 w 92"/>
                  <a:gd name="T45" fmla="*/ 8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2" h="87">
                    <a:moveTo>
                      <a:pt x="71" y="86"/>
                    </a:moveTo>
                    <a:lnTo>
                      <a:pt x="63" y="78"/>
                    </a:lnTo>
                    <a:lnTo>
                      <a:pt x="56" y="73"/>
                    </a:lnTo>
                    <a:lnTo>
                      <a:pt x="47" y="65"/>
                    </a:lnTo>
                    <a:lnTo>
                      <a:pt x="46" y="65"/>
                    </a:lnTo>
                    <a:lnTo>
                      <a:pt x="37" y="62"/>
                    </a:lnTo>
                    <a:lnTo>
                      <a:pt x="34" y="58"/>
                    </a:lnTo>
                    <a:lnTo>
                      <a:pt x="27" y="55"/>
                    </a:lnTo>
                    <a:lnTo>
                      <a:pt x="23" y="49"/>
                    </a:lnTo>
                    <a:lnTo>
                      <a:pt x="20" y="45"/>
                    </a:lnTo>
                    <a:lnTo>
                      <a:pt x="17" y="44"/>
                    </a:lnTo>
                    <a:lnTo>
                      <a:pt x="15" y="42"/>
                    </a:lnTo>
                    <a:lnTo>
                      <a:pt x="7" y="37"/>
                    </a:lnTo>
                    <a:lnTo>
                      <a:pt x="4" y="33"/>
                    </a:lnTo>
                    <a:lnTo>
                      <a:pt x="1" y="28"/>
                    </a:lnTo>
                    <a:lnTo>
                      <a:pt x="1" y="21"/>
                    </a:lnTo>
                    <a:lnTo>
                      <a:pt x="1" y="20"/>
                    </a:lnTo>
                    <a:lnTo>
                      <a:pt x="0" y="14"/>
                    </a:lnTo>
                    <a:lnTo>
                      <a:pt x="2" y="5"/>
                    </a:lnTo>
                    <a:lnTo>
                      <a:pt x="2" y="0"/>
                    </a:lnTo>
                    <a:lnTo>
                      <a:pt x="23" y="0"/>
                    </a:lnTo>
                    <a:lnTo>
                      <a:pt x="91" y="57"/>
                    </a:lnTo>
                    <a:lnTo>
                      <a:pt x="71" y="86"/>
                    </a:lnTo>
                  </a:path>
                </a:pathLst>
              </a:custGeom>
              <a:solidFill>
                <a:srgbClr val="C0C0C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4" name="Freeform 361"/>
              <p:cNvSpPr>
                <a:spLocks/>
              </p:cNvSpPr>
              <p:nvPr/>
            </p:nvSpPr>
            <p:spPr bwMode="auto">
              <a:xfrm>
                <a:off x="3819" y="3010"/>
                <a:ext cx="212" cy="59"/>
              </a:xfrm>
              <a:custGeom>
                <a:avLst/>
                <a:gdLst>
                  <a:gd name="T0" fmla="*/ 219 w 220"/>
                  <a:gd name="T1" fmla="*/ 20 h 59"/>
                  <a:gd name="T2" fmla="*/ 219 w 220"/>
                  <a:gd name="T3" fmla="*/ 21 h 59"/>
                  <a:gd name="T4" fmla="*/ 206 w 220"/>
                  <a:gd name="T5" fmla="*/ 18 h 59"/>
                  <a:gd name="T6" fmla="*/ 200 w 220"/>
                  <a:gd name="T7" fmla="*/ 18 h 59"/>
                  <a:gd name="T8" fmla="*/ 190 w 220"/>
                  <a:gd name="T9" fmla="*/ 15 h 59"/>
                  <a:gd name="T10" fmla="*/ 30 w 220"/>
                  <a:gd name="T11" fmla="*/ 0 h 59"/>
                  <a:gd name="T12" fmla="*/ 19 w 220"/>
                  <a:gd name="T13" fmla="*/ 0 h 59"/>
                  <a:gd name="T14" fmla="*/ 13 w 220"/>
                  <a:gd name="T15" fmla="*/ 1 h 59"/>
                  <a:gd name="T16" fmla="*/ 0 w 220"/>
                  <a:gd name="T17" fmla="*/ 3 h 59"/>
                  <a:gd name="T18" fmla="*/ 17 w 220"/>
                  <a:gd name="T19" fmla="*/ 15 h 59"/>
                  <a:gd name="T20" fmla="*/ 21 w 220"/>
                  <a:gd name="T21" fmla="*/ 20 h 59"/>
                  <a:gd name="T22" fmla="*/ 33 w 220"/>
                  <a:gd name="T23" fmla="*/ 23 h 59"/>
                  <a:gd name="T24" fmla="*/ 39 w 220"/>
                  <a:gd name="T25" fmla="*/ 26 h 59"/>
                  <a:gd name="T26" fmla="*/ 46 w 220"/>
                  <a:gd name="T27" fmla="*/ 31 h 59"/>
                  <a:gd name="T28" fmla="*/ 54 w 220"/>
                  <a:gd name="T29" fmla="*/ 38 h 59"/>
                  <a:gd name="T30" fmla="*/ 61 w 220"/>
                  <a:gd name="T31" fmla="*/ 41 h 59"/>
                  <a:gd name="T32" fmla="*/ 65 w 220"/>
                  <a:gd name="T33" fmla="*/ 45 h 59"/>
                  <a:gd name="T34" fmla="*/ 68 w 220"/>
                  <a:gd name="T35" fmla="*/ 49 h 59"/>
                  <a:gd name="T36" fmla="*/ 69 w 220"/>
                  <a:gd name="T37" fmla="*/ 49 h 59"/>
                  <a:gd name="T38" fmla="*/ 95 w 220"/>
                  <a:gd name="T39" fmla="*/ 58 h 59"/>
                  <a:gd name="T40" fmla="*/ 210 w 220"/>
                  <a:gd name="T41" fmla="*/ 40 h 59"/>
                  <a:gd name="T42" fmla="*/ 219 w 220"/>
                  <a:gd name="T4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0" h="59">
                    <a:moveTo>
                      <a:pt x="219" y="20"/>
                    </a:moveTo>
                    <a:lnTo>
                      <a:pt x="219" y="21"/>
                    </a:lnTo>
                    <a:lnTo>
                      <a:pt x="206" y="18"/>
                    </a:lnTo>
                    <a:lnTo>
                      <a:pt x="200" y="18"/>
                    </a:lnTo>
                    <a:lnTo>
                      <a:pt x="190" y="15"/>
                    </a:lnTo>
                    <a:lnTo>
                      <a:pt x="30" y="0"/>
                    </a:lnTo>
                    <a:lnTo>
                      <a:pt x="19" y="0"/>
                    </a:lnTo>
                    <a:lnTo>
                      <a:pt x="13" y="1"/>
                    </a:lnTo>
                    <a:lnTo>
                      <a:pt x="0" y="3"/>
                    </a:lnTo>
                    <a:lnTo>
                      <a:pt x="17" y="15"/>
                    </a:lnTo>
                    <a:lnTo>
                      <a:pt x="21" y="20"/>
                    </a:lnTo>
                    <a:lnTo>
                      <a:pt x="33" y="23"/>
                    </a:lnTo>
                    <a:lnTo>
                      <a:pt x="39" y="26"/>
                    </a:lnTo>
                    <a:lnTo>
                      <a:pt x="46" y="31"/>
                    </a:lnTo>
                    <a:lnTo>
                      <a:pt x="54" y="38"/>
                    </a:lnTo>
                    <a:lnTo>
                      <a:pt x="61" y="41"/>
                    </a:lnTo>
                    <a:lnTo>
                      <a:pt x="65" y="45"/>
                    </a:lnTo>
                    <a:lnTo>
                      <a:pt x="68" y="49"/>
                    </a:lnTo>
                    <a:lnTo>
                      <a:pt x="69" y="49"/>
                    </a:lnTo>
                    <a:lnTo>
                      <a:pt x="95" y="58"/>
                    </a:lnTo>
                    <a:lnTo>
                      <a:pt x="210" y="40"/>
                    </a:lnTo>
                    <a:lnTo>
                      <a:pt x="219" y="20"/>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5" name="Freeform 362"/>
              <p:cNvSpPr>
                <a:spLocks/>
              </p:cNvSpPr>
              <p:nvPr/>
            </p:nvSpPr>
            <p:spPr bwMode="auto">
              <a:xfrm>
                <a:off x="3887" y="3030"/>
                <a:ext cx="145" cy="68"/>
              </a:xfrm>
              <a:custGeom>
                <a:avLst/>
                <a:gdLst>
                  <a:gd name="T0" fmla="*/ 146 w 153"/>
                  <a:gd name="T1" fmla="*/ 2 h 69"/>
                  <a:gd name="T2" fmla="*/ 139 w 153"/>
                  <a:gd name="T3" fmla="*/ 2 h 69"/>
                  <a:gd name="T4" fmla="*/ 131 w 153"/>
                  <a:gd name="T5" fmla="*/ 5 h 69"/>
                  <a:gd name="T6" fmla="*/ 120 w 153"/>
                  <a:gd name="T7" fmla="*/ 5 h 69"/>
                  <a:gd name="T8" fmla="*/ 113 w 153"/>
                  <a:gd name="T9" fmla="*/ 8 h 69"/>
                  <a:gd name="T10" fmla="*/ 100 w 153"/>
                  <a:gd name="T11" fmla="*/ 10 h 69"/>
                  <a:gd name="T12" fmla="*/ 88 w 153"/>
                  <a:gd name="T13" fmla="*/ 15 h 69"/>
                  <a:gd name="T14" fmla="*/ 80 w 153"/>
                  <a:gd name="T15" fmla="*/ 15 h 69"/>
                  <a:gd name="T16" fmla="*/ 67 w 153"/>
                  <a:gd name="T17" fmla="*/ 18 h 69"/>
                  <a:gd name="T18" fmla="*/ 60 w 153"/>
                  <a:gd name="T19" fmla="*/ 20 h 69"/>
                  <a:gd name="T20" fmla="*/ 44 w 153"/>
                  <a:gd name="T21" fmla="*/ 23 h 69"/>
                  <a:gd name="T22" fmla="*/ 33 w 153"/>
                  <a:gd name="T23" fmla="*/ 23 h 69"/>
                  <a:gd name="T24" fmla="*/ 22 w 153"/>
                  <a:gd name="T25" fmla="*/ 25 h 69"/>
                  <a:gd name="T26" fmla="*/ 11 w 153"/>
                  <a:gd name="T27" fmla="*/ 26 h 69"/>
                  <a:gd name="T28" fmla="*/ 6 w 153"/>
                  <a:gd name="T29" fmla="*/ 28 h 69"/>
                  <a:gd name="T30" fmla="*/ 1 w 153"/>
                  <a:gd name="T31" fmla="*/ 28 h 69"/>
                  <a:gd name="T32" fmla="*/ 1 w 153"/>
                  <a:gd name="T33" fmla="*/ 41 h 69"/>
                  <a:gd name="T34" fmla="*/ 2 w 153"/>
                  <a:gd name="T35" fmla="*/ 45 h 69"/>
                  <a:gd name="T36" fmla="*/ 0 w 153"/>
                  <a:gd name="T37" fmla="*/ 48 h 69"/>
                  <a:gd name="T38" fmla="*/ 1 w 153"/>
                  <a:gd name="T39" fmla="*/ 58 h 69"/>
                  <a:gd name="T40" fmla="*/ 2 w 153"/>
                  <a:gd name="T41" fmla="*/ 64 h 69"/>
                  <a:gd name="T42" fmla="*/ 1 w 153"/>
                  <a:gd name="T43" fmla="*/ 68 h 69"/>
                  <a:gd name="T44" fmla="*/ 28 w 153"/>
                  <a:gd name="T45" fmla="*/ 61 h 69"/>
                  <a:gd name="T46" fmla="*/ 32 w 153"/>
                  <a:gd name="T47" fmla="*/ 61 h 69"/>
                  <a:gd name="T48" fmla="*/ 39 w 153"/>
                  <a:gd name="T49" fmla="*/ 55 h 69"/>
                  <a:gd name="T50" fmla="*/ 52 w 153"/>
                  <a:gd name="T51" fmla="*/ 52 h 69"/>
                  <a:gd name="T52" fmla="*/ 64 w 153"/>
                  <a:gd name="T53" fmla="*/ 52 h 69"/>
                  <a:gd name="T54" fmla="*/ 67 w 153"/>
                  <a:gd name="T55" fmla="*/ 49 h 69"/>
                  <a:gd name="T56" fmla="*/ 80 w 153"/>
                  <a:gd name="T57" fmla="*/ 48 h 69"/>
                  <a:gd name="T58" fmla="*/ 87 w 153"/>
                  <a:gd name="T59" fmla="*/ 46 h 69"/>
                  <a:gd name="T60" fmla="*/ 93 w 153"/>
                  <a:gd name="T61" fmla="*/ 47 h 69"/>
                  <a:gd name="T62" fmla="*/ 98 w 153"/>
                  <a:gd name="T63" fmla="*/ 44 h 69"/>
                  <a:gd name="T64" fmla="*/ 102 w 153"/>
                  <a:gd name="T65" fmla="*/ 44 h 69"/>
                  <a:gd name="T66" fmla="*/ 127 w 153"/>
                  <a:gd name="T67" fmla="*/ 37 h 69"/>
                  <a:gd name="T68" fmla="*/ 131 w 153"/>
                  <a:gd name="T69" fmla="*/ 35 h 69"/>
                  <a:gd name="T70" fmla="*/ 138 w 153"/>
                  <a:gd name="T71" fmla="*/ 35 h 69"/>
                  <a:gd name="T72" fmla="*/ 143 w 153"/>
                  <a:gd name="T73" fmla="*/ 31 h 69"/>
                  <a:gd name="T74" fmla="*/ 147 w 153"/>
                  <a:gd name="T75" fmla="*/ 31 h 69"/>
                  <a:gd name="T76" fmla="*/ 150 w 153"/>
                  <a:gd name="T77" fmla="*/ 29 h 69"/>
                  <a:gd name="T78" fmla="*/ 152 w 153"/>
                  <a:gd name="T79" fmla="*/ 28 h 69"/>
                  <a:gd name="T80" fmla="*/ 152 w 153"/>
                  <a:gd name="T81" fmla="*/ 20 h 69"/>
                  <a:gd name="T82" fmla="*/ 151 w 153"/>
                  <a:gd name="T83" fmla="*/ 10 h 69"/>
                  <a:gd name="T84" fmla="*/ 152 w 153"/>
                  <a:gd name="T85" fmla="*/ 7 h 69"/>
                  <a:gd name="T86" fmla="*/ 151 w 153"/>
                  <a:gd name="T87" fmla="*/ 2 h 69"/>
                  <a:gd name="T88" fmla="*/ 151 w 153"/>
                  <a:gd name="T89" fmla="*/ 0 h 69"/>
                  <a:gd name="T90" fmla="*/ 146 w 153"/>
                  <a:gd name="T91"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3" h="69">
                    <a:moveTo>
                      <a:pt x="146" y="2"/>
                    </a:moveTo>
                    <a:lnTo>
                      <a:pt x="139" y="2"/>
                    </a:lnTo>
                    <a:lnTo>
                      <a:pt x="131" y="5"/>
                    </a:lnTo>
                    <a:lnTo>
                      <a:pt x="120" y="5"/>
                    </a:lnTo>
                    <a:lnTo>
                      <a:pt x="113" y="8"/>
                    </a:lnTo>
                    <a:lnTo>
                      <a:pt x="100" y="10"/>
                    </a:lnTo>
                    <a:lnTo>
                      <a:pt x="88" y="15"/>
                    </a:lnTo>
                    <a:lnTo>
                      <a:pt x="80" y="15"/>
                    </a:lnTo>
                    <a:lnTo>
                      <a:pt x="67" y="18"/>
                    </a:lnTo>
                    <a:lnTo>
                      <a:pt x="60" y="20"/>
                    </a:lnTo>
                    <a:lnTo>
                      <a:pt x="44" y="23"/>
                    </a:lnTo>
                    <a:lnTo>
                      <a:pt x="33" y="23"/>
                    </a:lnTo>
                    <a:lnTo>
                      <a:pt x="22" y="25"/>
                    </a:lnTo>
                    <a:lnTo>
                      <a:pt x="11" y="26"/>
                    </a:lnTo>
                    <a:lnTo>
                      <a:pt x="6" y="28"/>
                    </a:lnTo>
                    <a:lnTo>
                      <a:pt x="1" y="28"/>
                    </a:lnTo>
                    <a:lnTo>
                      <a:pt x="1" y="41"/>
                    </a:lnTo>
                    <a:lnTo>
                      <a:pt x="2" y="45"/>
                    </a:lnTo>
                    <a:lnTo>
                      <a:pt x="0" y="48"/>
                    </a:lnTo>
                    <a:lnTo>
                      <a:pt x="1" y="58"/>
                    </a:lnTo>
                    <a:lnTo>
                      <a:pt x="2" y="64"/>
                    </a:lnTo>
                    <a:lnTo>
                      <a:pt x="1" y="68"/>
                    </a:lnTo>
                    <a:lnTo>
                      <a:pt x="28" y="61"/>
                    </a:lnTo>
                    <a:lnTo>
                      <a:pt x="32" y="61"/>
                    </a:lnTo>
                    <a:lnTo>
                      <a:pt x="39" y="55"/>
                    </a:lnTo>
                    <a:lnTo>
                      <a:pt x="52" y="52"/>
                    </a:lnTo>
                    <a:lnTo>
                      <a:pt x="64" y="52"/>
                    </a:lnTo>
                    <a:lnTo>
                      <a:pt x="67" y="49"/>
                    </a:lnTo>
                    <a:lnTo>
                      <a:pt x="80" y="48"/>
                    </a:lnTo>
                    <a:lnTo>
                      <a:pt x="87" y="46"/>
                    </a:lnTo>
                    <a:lnTo>
                      <a:pt x="93" y="47"/>
                    </a:lnTo>
                    <a:lnTo>
                      <a:pt x="98" y="44"/>
                    </a:lnTo>
                    <a:lnTo>
                      <a:pt x="102" y="44"/>
                    </a:lnTo>
                    <a:lnTo>
                      <a:pt x="127" y="37"/>
                    </a:lnTo>
                    <a:lnTo>
                      <a:pt x="131" y="35"/>
                    </a:lnTo>
                    <a:lnTo>
                      <a:pt x="138" y="35"/>
                    </a:lnTo>
                    <a:lnTo>
                      <a:pt x="143" y="31"/>
                    </a:lnTo>
                    <a:lnTo>
                      <a:pt x="147" y="31"/>
                    </a:lnTo>
                    <a:lnTo>
                      <a:pt x="150" y="29"/>
                    </a:lnTo>
                    <a:lnTo>
                      <a:pt x="152" y="28"/>
                    </a:lnTo>
                    <a:lnTo>
                      <a:pt x="152" y="20"/>
                    </a:lnTo>
                    <a:lnTo>
                      <a:pt x="151" y="10"/>
                    </a:lnTo>
                    <a:lnTo>
                      <a:pt x="152" y="7"/>
                    </a:lnTo>
                    <a:lnTo>
                      <a:pt x="151" y="2"/>
                    </a:lnTo>
                    <a:lnTo>
                      <a:pt x="151" y="0"/>
                    </a:lnTo>
                    <a:lnTo>
                      <a:pt x="146" y="2"/>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6" name="Freeform 363"/>
              <p:cNvSpPr>
                <a:spLocks/>
              </p:cNvSpPr>
              <p:nvPr/>
            </p:nvSpPr>
            <p:spPr bwMode="auto">
              <a:xfrm>
                <a:off x="3844" y="2922"/>
                <a:ext cx="48" cy="111"/>
              </a:xfrm>
              <a:custGeom>
                <a:avLst/>
                <a:gdLst>
                  <a:gd name="T0" fmla="*/ 41 w 42"/>
                  <a:gd name="T1" fmla="*/ 6 h 111"/>
                  <a:gd name="T2" fmla="*/ 32 w 42"/>
                  <a:gd name="T3" fmla="*/ 5 h 111"/>
                  <a:gd name="T4" fmla="*/ 20 w 42"/>
                  <a:gd name="T5" fmla="*/ 3 h 111"/>
                  <a:gd name="T6" fmla="*/ 17 w 42"/>
                  <a:gd name="T7" fmla="*/ 1 h 111"/>
                  <a:gd name="T8" fmla="*/ 10 w 42"/>
                  <a:gd name="T9" fmla="*/ 2 h 111"/>
                  <a:gd name="T10" fmla="*/ 4 w 42"/>
                  <a:gd name="T11" fmla="*/ 0 h 111"/>
                  <a:gd name="T12" fmla="*/ 3 w 42"/>
                  <a:gd name="T13" fmla="*/ 15 h 111"/>
                  <a:gd name="T14" fmla="*/ 4 w 42"/>
                  <a:gd name="T15" fmla="*/ 21 h 111"/>
                  <a:gd name="T16" fmla="*/ 2 w 42"/>
                  <a:gd name="T17" fmla="*/ 28 h 111"/>
                  <a:gd name="T18" fmla="*/ 3 w 42"/>
                  <a:gd name="T19" fmla="*/ 38 h 111"/>
                  <a:gd name="T20" fmla="*/ 3 w 42"/>
                  <a:gd name="T21" fmla="*/ 47 h 111"/>
                  <a:gd name="T22" fmla="*/ 3 w 42"/>
                  <a:gd name="T23" fmla="*/ 56 h 111"/>
                  <a:gd name="T24" fmla="*/ 0 w 42"/>
                  <a:gd name="T25" fmla="*/ 66 h 111"/>
                  <a:gd name="T26" fmla="*/ 3 w 42"/>
                  <a:gd name="T27" fmla="*/ 71 h 111"/>
                  <a:gd name="T28" fmla="*/ 0 w 42"/>
                  <a:gd name="T29" fmla="*/ 81 h 111"/>
                  <a:gd name="T30" fmla="*/ 3 w 42"/>
                  <a:gd name="T31" fmla="*/ 87 h 111"/>
                  <a:gd name="T32" fmla="*/ 0 w 42"/>
                  <a:gd name="T33" fmla="*/ 89 h 111"/>
                  <a:gd name="T34" fmla="*/ 12 w 42"/>
                  <a:gd name="T35" fmla="*/ 94 h 111"/>
                  <a:gd name="T36" fmla="*/ 14 w 42"/>
                  <a:gd name="T37" fmla="*/ 95 h 111"/>
                  <a:gd name="T38" fmla="*/ 19 w 42"/>
                  <a:gd name="T39" fmla="*/ 103 h 111"/>
                  <a:gd name="T40" fmla="*/ 29 w 42"/>
                  <a:gd name="T41" fmla="*/ 104 h 111"/>
                  <a:gd name="T42" fmla="*/ 32 w 42"/>
                  <a:gd name="T43" fmla="*/ 108 h 111"/>
                  <a:gd name="T44" fmla="*/ 36 w 42"/>
                  <a:gd name="T45" fmla="*/ 108 h 111"/>
                  <a:gd name="T46" fmla="*/ 39 w 42"/>
                  <a:gd name="T47" fmla="*/ 110 h 111"/>
                  <a:gd name="T48" fmla="*/ 41 w 42"/>
                  <a:gd name="T49" fmla="*/ 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11">
                    <a:moveTo>
                      <a:pt x="41" y="6"/>
                    </a:moveTo>
                    <a:lnTo>
                      <a:pt x="32" y="5"/>
                    </a:lnTo>
                    <a:lnTo>
                      <a:pt x="20" y="3"/>
                    </a:lnTo>
                    <a:lnTo>
                      <a:pt x="17" y="1"/>
                    </a:lnTo>
                    <a:lnTo>
                      <a:pt x="10" y="2"/>
                    </a:lnTo>
                    <a:lnTo>
                      <a:pt x="4" y="0"/>
                    </a:lnTo>
                    <a:lnTo>
                      <a:pt x="3" y="15"/>
                    </a:lnTo>
                    <a:lnTo>
                      <a:pt x="4" y="21"/>
                    </a:lnTo>
                    <a:lnTo>
                      <a:pt x="2" y="28"/>
                    </a:lnTo>
                    <a:lnTo>
                      <a:pt x="3" y="38"/>
                    </a:lnTo>
                    <a:lnTo>
                      <a:pt x="3" y="47"/>
                    </a:lnTo>
                    <a:lnTo>
                      <a:pt x="3" y="56"/>
                    </a:lnTo>
                    <a:lnTo>
                      <a:pt x="0" y="66"/>
                    </a:lnTo>
                    <a:lnTo>
                      <a:pt x="3" y="71"/>
                    </a:lnTo>
                    <a:lnTo>
                      <a:pt x="0" y="81"/>
                    </a:lnTo>
                    <a:lnTo>
                      <a:pt x="3" y="87"/>
                    </a:lnTo>
                    <a:lnTo>
                      <a:pt x="0" y="89"/>
                    </a:lnTo>
                    <a:lnTo>
                      <a:pt x="12" y="94"/>
                    </a:lnTo>
                    <a:lnTo>
                      <a:pt x="14" y="95"/>
                    </a:lnTo>
                    <a:lnTo>
                      <a:pt x="19" y="103"/>
                    </a:lnTo>
                    <a:lnTo>
                      <a:pt x="29" y="104"/>
                    </a:lnTo>
                    <a:lnTo>
                      <a:pt x="32" y="108"/>
                    </a:lnTo>
                    <a:lnTo>
                      <a:pt x="36" y="108"/>
                    </a:lnTo>
                    <a:lnTo>
                      <a:pt x="39" y="110"/>
                    </a:lnTo>
                    <a:lnTo>
                      <a:pt x="41" y="6"/>
                    </a:lnTo>
                  </a:path>
                </a:pathLst>
              </a:custGeom>
              <a:solidFill>
                <a:srgbClr val="B2B2B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7" name="Freeform 364"/>
              <p:cNvSpPr>
                <a:spLocks/>
              </p:cNvSpPr>
              <p:nvPr/>
            </p:nvSpPr>
            <p:spPr bwMode="auto">
              <a:xfrm>
                <a:off x="3884" y="2918"/>
                <a:ext cx="134" cy="32"/>
              </a:xfrm>
              <a:custGeom>
                <a:avLst/>
                <a:gdLst>
                  <a:gd name="T0" fmla="*/ 135 w 136"/>
                  <a:gd name="T1" fmla="*/ 3 h 32"/>
                  <a:gd name="T2" fmla="*/ 107 w 136"/>
                  <a:gd name="T3" fmla="*/ 0 h 32"/>
                  <a:gd name="T4" fmla="*/ 104 w 136"/>
                  <a:gd name="T5" fmla="*/ 0 h 32"/>
                  <a:gd name="T6" fmla="*/ 93 w 136"/>
                  <a:gd name="T7" fmla="*/ 0 h 32"/>
                  <a:gd name="T8" fmla="*/ 86 w 136"/>
                  <a:gd name="T9" fmla="*/ 0 h 32"/>
                  <a:gd name="T10" fmla="*/ 70 w 136"/>
                  <a:gd name="T11" fmla="*/ 1 h 32"/>
                  <a:gd name="T12" fmla="*/ 58 w 136"/>
                  <a:gd name="T13" fmla="*/ 1 h 32"/>
                  <a:gd name="T14" fmla="*/ 53 w 136"/>
                  <a:gd name="T15" fmla="*/ 1 h 32"/>
                  <a:gd name="T16" fmla="*/ 38 w 136"/>
                  <a:gd name="T17" fmla="*/ 2 h 32"/>
                  <a:gd name="T18" fmla="*/ 32 w 136"/>
                  <a:gd name="T19" fmla="*/ 2 h 32"/>
                  <a:gd name="T20" fmla="*/ 16 w 136"/>
                  <a:gd name="T21" fmla="*/ 3 h 32"/>
                  <a:gd name="T22" fmla="*/ 7 w 136"/>
                  <a:gd name="T23" fmla="*/ 3 h 32"/>
                  <a:gd name="T24" fmla="*/ 0 w 136"/>
                  <a:gd name="T25" fmla="*/ 4 h 32"/>
                  <a:gd name="T26" fmla="*/ 7 w 136"/>
                  <a:gd name="T27" fmla="*/ 31 h 32"/>
                  <a:gd name="T28" fmla="*/ 130 w 136"/>
                  <a:gd name="T29" fmla="*/ 12 h 32"/>
                  <a:gd name="T30" fmla="*/ 135 w 136"/>
                  <a:gd name="T31" fmla="*/ 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32">
                    <a:moveTo>
                      <a:pt x="135" y="3"/>
                    </a:moveTo>
                    <a:lnTo>
                      <a:pt x="107" y="0"/>
                    </a:lnTo>
                    <a:lnTo>
                      <a:pt x="104" y="0"/>
                    </a:lnTo>
                    <a:lnTo>
                      <a:pt x="93" y="0"/>
                    </a:lnTo>
                    <a:lnTo>
                      <a:pt x="86" y="0"/>
                    </a:lnTo>
                    <a:lnTo>
                      <a:pt x="70" y="1"/>
                    </a:lnTo>
                    <a:lnTo>
                      <a:pt x="58" y="1"/>
                    </a:lnTo>
                    <a:lnTo>
                      <a:pt x="53" y="1"/>
                    </a:lnTo>
                    <a:lnTo>
                      <a:pt x="38" y="2"/>
                    </a:lnTo>
                    <a:lnTo>
                      <a:pt x="32" y="2"/>
                    </a:lnTo>
                    <a:lnTo>
                      <a:pt x="16" y="3"/>
                    </a:lnTo>
                    <a:lnTo>
                      <a:pt x="7" y="3"/>
                    </a:lnTo>
                    <a:lnTo>
                      <a:pt x="0" y="4"/>
                    </a:lnTo>
                    <a:lnTo>
                      <a:pt x="7" y="31"/>
                    </a:lnTo>
                    <a:lnTo>
                      <a:pt x="130" y="12"/>
                    </a:lnTo>
                    <a:lnTo>
                      <a:pt x="135" y="3"/>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8" name="Freeform 365"/>
              <p:cNvSpPr>
                <a:spLocks/>
              </p:cNvSpPr>
              <p:nvPr/>
            </p:nvSpPr>
            <p:spPr bwMode="auto">
              <a:xfrm>
                <a:off x="3881" y="2922"/>
                <a:ext cx="20" cy="127"/>
              </a:xfrm>
              <a:custGeom>
                <a:avLst/>
                <a:gdLst>
                  <a:gd name="T0" fmla="*/ 17 w 28"/>
                  <a:gd name="T1" fmla="*/ 5 h 127"/>
                  <a:gd name="T2" fmla="*/ 5 w 28"/>
                  <a:gd name="T3" fmla="*/ 1 h 127"/>
                  <a:gd name="T4" fmla="*/ 3 w 28"/>
                  <a:gd name="T5" fmla="*/ 0 h 127"/>
                  <a:gd name="T6" fmla="*/ 2 w 28"/>
                  <a:gd name="T7" fmla="*/ 16 h 127"/>
                  <a:gd name="T8" fmla="*/ 3 w 28"/>
                  <a:gd name="T9" fmla="*/ 21 h 127"/>
                  <a:gd name="T10" fmla="*/ 1 w 28"/>
                  <a:gd name="T11" fmla="*/ 35 h 127"/>
                  <a:gd name="T12" fmla="*/ 2 w 28"/>
                  <a:gd name="T13" fmla="*/ 40 h 127"/>
                  <a:gd name="T14" fmla="*/ 1 w 28"/>
                  <a:gd name="T15" fmla="*/ 48 h 127"/>
                  <a:gd name="T16" fmla="*/ 1 w 28"/>
                  <a:gd name="T17" fmla="*/ 53 h 127"/>
                  <a:gd name="T18" fmla="*/ 1 w 28"/>
                  <a:gd name="T19" fmla="*/ 67 h 127"/>
                  <a:gd name="T20" fmla="*/ 2 w 28"/>
                  <a:gd name="T21" fmla="*/ 73 h 127"/>
                  <a:gd name="T22" fmla="*/ 0 w 28"/>
                  <a:gd name="T23" fmla="*/ 88 h 127"/>
                  <a:gd name="T24" fmla="*/ 1 w 28"/>
                  <a:gd name="T25" fmla="*/ 96 h 127"/>
                  <a:gd name="T26" fmla="*/ 0 w 28"/>
                  <a:gd name="T27" fmla="*/ 110 h 127"/>
                  <a:gd name="T28" fmla="*/ 0 w 28"/>
                  <a:gd name="T29" fmla="*/ 112 h 127"/>
                  <a:gd name="T30" fmla="*/ 0 w 28"/>
                  <a:gd name="T31" fmla="*/ 114 h 127"/>
                  <a:gd name="T32" fmla="*/ 11 w 28"/>
                  <a:gd name="T33" fmla="*/ 122 h 127"/>
                  <a:gd name="T34" fmla="*/ 15 w 28"/>
                  <a:gd name="T35" fmla="*/ 124 h 127"/>
                  <a:gd name="T36" fmla="*/ 17 w 28"/>
                  <a:gd name="T37" fmla="*/ 126 h 127"/>
                  <a:gd name="T38" fmla="*/ 27 w 28"/>
                  <a:gd name="T39" fmla="*/ 70 h 127"/>
                  <a:gd name="T40" fmla="*/ 21 w 28"/>
                  <a:gd name="T41" fmla="*/ 15 h 127"/>
                  <a:gd name="T42" fmla="*/ 17 w 28"/>
                  <a:gd name="T43" fmla="*/ 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127">
                    <a:moveTo>
                      <a:pt x="17" y="5"/>
                    </a:moveTo>
                    <a:lnTo>
                      <a:pt x="5" y="1"/>
                    </a:lnTo>
                    <a:lnTo>
                      <a:pt x="3" y="0"/>
                    </a:lnTo>
                    <a:lnTo>
                      <a:pt x="2" y="16"/>
                    </a:lnTo>
                    <a:lnTo>
                      <a:pt x="3" y="21"/>
                    </a:lnTo>
                    <a:lnTo>
                      <a:pt x="1" y="35"/>
                    </a:lnTo>
                    <a:lnTo>
                      <a:pt x="2" y="40"/>
                    </a:lnTo>
                    <a:lnTo>
                      <a:pt x="1" y="48"/>
                    </a:lnTo>
                    <a:lnTo>
                      <a:pt x="1" y="53"/>
                    </a:lnTo>
                    <a:lnTo>
                      <a:pt x="1" y="67"/>
                    </a:lnTo>
                    <a:lnTo>
                      <a:pt x="2" y="73"/>
                    </a:lnTo>
                    <a:lnTo>
                      <a:pt x="0" y="88"/>
                    </a:lnTo>
                    <a:lnTo>
                      <a:pt x="1" y="96"/>
                    </a:lnTo>
                    <a:lnTo>
                      <a:pt x="0" y="110"/>
                    </a:lnTo>
                    <a:lnTo>
                      <a:pt x="0" y="112"/>
                    </a:lnTo>
                    <a:lnTo>
                      <a:pt x="0" y="114"/>
                    </a:lnTo>
                    <a:lnTo>
                      <a:pt x="11" y="122"/>
                    </a:lnTo>
                    <a:lnTo>
                      <a:pt x="15" y="124"/>
                    </a:lnTo>
                    <a:lnTo>
                      <a:pt x="17" y="126"/>
                    </a:lnTo>
                    <a:lnTo>
                      <a:pt x="27" y="70"/>
                    </a:lnTo>
                    <a:lnTo>
                      <a:pt x="21" y="15"/>
                    </a:lnTo>
                    <a:lnTo>
                      <a:pt x="17" y="5"/>
                    </a:lnTo>
                  </a:path>
                </a:pathLst>
              </a:custGeom>
              <a:solidFill>
                <a:srgbClr val="B2B2B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9" name="Freeform 366"/>
              <p:cNvSpPr>
                <a:spLocks/>
              </p:cNvSpPr>
              <p:nvPr/>
            </p:nvSpPr>
            <p:spPr bwMode="auto">
              <a:xfrm>
                <a:off x="3898" y="2921"/>
                <a:ext cx="122" cy="128"/>
              </a:xfrm>
              <a:custGeom>
                <a:avLst/>
                <a:gdLst>
                  <a:gd name="T0" fmla="*/ 120 w 122"/>
                  <a:gd name="T1" fmla="*/ 0 h 128"/>
                  <a:gd name="T2" fmla="*/ 113 w 122"/>
                  <a:gd name="T3" fmla="*/ 1 h 128"/>
                  <a:gd name="T4" fmla="*/ 104 w 122"/>
                  <a:gd name="T5" fmla="*/ 0 h 128"/>
                  <a:gd name="T6" fmla="*/ 99 w 122"/>
                  <a:gd name="T7" fmla="*/ 1 h 128"/>
                  <a:gd name="T8" fmla="*/ 95 w 122"/>
                  <a:gd name="T9" fmla="*/ 1 h 128"/>
                  <a:gd name="T10" fmla="*/ 90 w 122"/>
                  <a:gd name="T11" fmla="*/ 1 h 128"/>
                  <a:gd name="T12" fmla="*/ 89 w 122"/>
                  <a:gd name="T13" fmla="*/ 2 h 128"/>
                  <a:gd name="T14" fmla="*/ 76 w 122"/>
                  <a:gd name="T15" fmla="*/ 1 h 128"/>
                  <a:gd name="T16" fmla="*/ 63 w 122"/>
                  <a:gd name="T17" fmla="*/ 2 h 128"/>
                  <a:gd name="T18" fmla="*/ 53 w 122"/>
                  <a:gd name="T19" fmla="*/ 2 h 128"/>
                  <a:gd name="T20" fmla="*/ 46 w 122"/>
                  <a:gd name="T21" fmla="*/ 2 h 128"/>
                  <a:gd name="T22" fmla="*/ 31 w 122"/>
                  <a:gd name="T23" fmla="*/ 2 h 128"/>
                  <a:gd name="T24" fmla="*/ 24 w 122"/>
                  <a:gd name="T25" fmla="*/ 5 h 128"/>
                  <a:gd name="T26" fmla="*/ 11 w 122"/>
                  <a:gd name="T27" fmla="*/ 3 h 128"/>
                  <a:gd name="T28" fmla="*/ 5 w 122"/>
                  <a:gd name="T29" fmla="*/ 5 h 128"/>
                  <a:gd name="T30" fmla="*/ 0 w 122"/>
                  <a:gd name="T31" fmla="*/ 6 h 128"/>
                  <a:gd name="T32" fmla="*/ 0 w 122"/>
                  <a:gd name="T33" fmla="*/ 21 h 128"/>
                  <a:gd name="T34" fmla="*/ 0 w 122"/>
                  <a:gd name="T35" fmla="*/ 23 h 128"/>
                  <a:gd name="T36" fmla="*/ 2 w 122"/>
                  <a:gd name="T37" fmla="*/ 30 h 128"/>
                  <a:gd name="T38" fmla="*/ 2 w 122"/>
                  <a:gd name="T39" fmla="*/ 36 h 128"/>
                  <a:gd name="T40" fmla="*/ 0 w 122"/>
                  <a:gd name="T41" fmla="*/ 45 h 128"/>
                  <a:gd name="T42" fmla="*/ 2 w 122"/>
                  <a:gd name="T43" fmla="*/ 53 h 128"/>
                  <a:gd name="T44" fmla="*/ 2 w 122"/>
                  <a:gd name="T45" fmla="*/ 64 h 128"/>
                  <a:gd name="T46" fmla="*/ 0 w 122"/>
                  <a:gd name="T47" fmla="*/ 71 h 128"/>
                  <a:gd name="T48" fmla="*/ 0 w 122"/>
                  <a:gd name="T49" fmla="*/ 83 h 128"/>
                  <a:gd name="T50" fmla="*/ 2 w 122"/>
                  <a:gd name="T51" fmla="*/ 97 h 128"/>
                  <a:gd name="T52" fmla="*/ 0 w 122"/>
                  <a:gd name="T53" fmla="*/ 111 h 128"/>
                  <a:gd name="T54" fmla="*/ 0 w 122"/>
                  <a:gd name="T55" fmla="*/ 119 h 128"/>
                  <a:gd name="T56" fmla="*/ 0 w 122"/>
                  <a:gd name="T57" fmla="*/ 127 h 128"/>
                  <a:gd name="T58" fmla="*/ 10 w 122"/>
                  <a:gd name="T59" fmla="*/ 126 h 128"/>
                  <a:gd name="T60" fmla="*/ 17 w 122"/>
                  <a:gd name="T61" fmla="*/ 126 h 128"/>
                  <a:gd name="T62" fmla="*/ 29 w 122"/>
                  <a:gd name="T63" fmla="*/ 120 h 128"/>
                  <a:gd name="T64" fmla="*/ 32 w 122"/>
                  <a:gd name="T65" fmla="*/ 120 h 128"/>
                  <a:gd name="T66" fmla="*/ 41 w 122"/>
                  <a:gd name="T67" fmla="*/ 118 h 128"/>
                  <a:gd name="T68" fmla="*/ 46 w 122"/>
                  <a:gd name="T69" fmla="*/ 118 h 128"/>
                  <a:gd name="T70" fmla="*/ 53 w 122"/>
                  <a:gd name="T71" fmla="*/ 118 h 128"/>
                  <a:gd name="T72" fmla="*/ 62 w 122"/>
                  <a:gd name="T73" fmla="*/ 114 h 128"/>
                  <a:gd name="T74" fmla="*/ 71 w 122"/>
                  <a:gd name="T75" fmla="*/ 114 h 128"/>
                  <a:gd name="T76" fmla="*/ 74 w 122"/>
                  <a:gd name="T77" fmla="*/ 113 h 128"/>
                  <a:gd name="T78" fmla="*/ 82 w 122"/>
                  <a:gd name="T79" fmla="*/ 112 h 128"/>
                  <a:gd name="T80" fmla="*/ 89 w 122"/>
                  <a:gd name="T81" fmla="*/ 112 h 128"/>
                  <a:gd name="T82" fmla="*/ 95 w 122"/>
                  <a:gd name="T83" fmla="*/ 112 h 128"/>
                  <a:gd name="T84" fmla="*/ 106 w 122"/>
                  <a:gd name="T85" fmla="*/ 110 h 128"/>
                  <a:gd name="T86" fmla="*/ 113 w 122"/>
                  <a:gd name="T87" fmla="*/ 108 h 128"/>
                  <a:gd name="T88" fmla="*/ 120 w 122"/>
                  <a:gd name="T89" fmla="*/ 108 h 128"/>
                  <a:gd name="T90" fmla="*/ 119 w 122"/>
                  <a:gd name="T91" fmla="*/ 95 h 128"/>
                  <a:gd name="T92" fmla="*/ 120 w 122"/>
                  <a:gd name="T93" fmla="*/ 88 h 128"/>
                  <a:gd name="T94" fmla="*/ 120 w 122"/>
                  <a:gd name="T95" fmla="*/ 77 h 128"/>
                  <a:gd name="T96" fmla="*/ 119 w 122"/>
                  <a:gd name="T97" fmla="*/ 67 h 128"/>
                  <a:gd name="T98" fmla="*/ 119 w 122"/>
                  <a:gd name="T99" fmla="*/ 65 h 128"/>
                  <a:gd name="T100" fmla="*/ 119 w 122"/>
                  <a:gd name="T101" fmla="*/ 58 h 128"/>
                  <a:gd name="T102" fmla="*/ 119 w 122"/>
                  <a:gd name="T103" fmla="*/ 49 h 128"/>
                  <a:gd name="T104" fmla="*/ 120 w 122"/>
                  <a:gd name="T105" fmla="*/ 44 h 128"/>
                  <a:gd name="T106" fmla="*/ 120 w 122"/>
                  <a:gd name="T107" fmla="*/ 33 h 128"/>
                  <a:gd name="T108" fmla="*/ 120 w 122"/>
                  <a:gd name="T109" fmla="*/ 23 h 128"/>
                  <a:gd name="T110" fmla="*/ 120 w 122"/>
                  <a:gd name="T111" fmla="*/ 19 h 128"/>
                  <a:gd name="T112" fmla="*/ 121 w 122"/>
                  <a:gd name="T113" fmla="*/ 7 h 128"/>
                  <a:gd name="T114" fmla="*/ 121 w 122"/>
                  <a:gd name="T115" fmla="*/ 1 h 128"/>
                  <a:gd name="T116" fmla="*/ 120 w 122"/>
                  <a:gd name="T1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 h="128">
                    <a:moveTo>
                      <a:pt x="120" y="0"/>
                    </a:moveTo>
                    <a:lnTo>
                      <a:pt x="113" y="1"/>
                    </a:lnTo>
                    <a:lnTo>
                      <a:pt x="104" y="0"/>
                    </a:lnTo>
                    <a:lnTo>
                      <a:pt x="99" y="1"/>
                    </a:lnTo>
                    <a:lnTo>
                      <a:pt x="95" y="1"/>
                    </a:lnTo>
                    <a:lnTo>
                      <a:pt x="90" y="1"/>
                    </a:lnTo>
                    <a:lnTo>
                      <a:pt x="89" y="2"/>
                    </a:lnTo>
                    <a:lnTo>
                      <a:pt x="76" y="1"/>
                    </a:lnTo>
                    <a:lnTo>
                      <a:pt x="63" y="2"/>
                    </a:lnTo>
                    <a:lnTo>
                      <a:pt x="53" y="2"/>
                    </a:lnTo>
                    <a:lnTo>
                      <a:pt x="46" y="2"/>
                    </a:lnTo>
                    <a:lnTo>
                      <a:pt x="31" y="2"/>
                    </a:lnTo>
                    <a:lnTo>
                      <a:pt x="24" y="5"/>
                    </a:lnTo>
                    <a:lnTo>
                      <a:pt x="11" y="3"/>
                    </a:lnTo>
                    <a:lnTo>
                      <a:pt x="5" y="5"/>
                    </a:lnTo>
                    <a:lnTo>
                      <a:pt x="0" y="6"/>
                    </a:lnTo>
                    <a:lnTo>
                      <a:pt x="0" y="21"/>
                    </a:lnTo>
                    <a:lnTo>
                      <a:pt x="0" y="23"/>
                    </a:lnTo>
                    <a:lnTo>
                      <a:pt x="2" y="30"/>
                    </a:lnTo>
                    <a:lnTo>
                      <a:pt x="2" y="36"/>
                    </a:lnTo>
                    <a:lnTo>
                      <a:pt x="0" y="45"/>
                    </a:lnTo>
                    <a:lnTo>
                      <a:pt x="2" y="53"/>
                    </a:lnTo>
                    <a:lnTo>
                      <a:pt x="2" y="64"/>
                    </a:lnTo>
                    <a:lnTo>
                      <a:pt x="0" y="71"/>
                    </a:lnTo>
                    <a:lnTo>
                      <a:pt x="0" y="83"/>
                    </a:lnTo>
                    <a:lnTo>
                      <a:pt x="2" y="97"/>
                    </a:lnTo>
                    <a:lnTo>
                      <a:pt x="0" y="111"/>
                    </a:lnTo>
                    <a:lnTo>
                      <a:pt x="0" y="119"/>
                    </a:lnTo>
                    <a:lnTo>
                      <a:pt x="0" y="127"/>
                    </a:lnTo>
                    <a:lnTo>
                      <a:pt x="10" y="126"/>
                    </a:lnTo>
                    <a:lnTo>
                      <a:pt x="17" y="126"/>
                    </a:lnTo>
                    <a:lnTo>
                      <a:pt x="29" y="120"/>
                    </a:lnTo>
                    <a:lnTo>
                      <a:pt x="32" y="120"/>
                    </a:lnTo>
                    <a:lnTo>
                      <a:pt x="41" y="118"/>
                    </a:lnTo>
                    <a:lnTo>
                      <a:pt x="46" y="118"/>
                    </a:lnTo>
                    <a:lnTo>
                      <a:pt x="53" y="118"/>
                    </a:lnTo>
                    <a:lnTo>
                      <a:pt x="62" y="114"/>
                    </a:lnTo>
                    <a:lnTo>
                      <a:pt x="71" y="114"/>
                    </a:lnTo>
                    <a:lnTo>
                      <a:pt x="74" y="113"/>
                    </a:lnTo>
                    <a:lnTo>
                      <a:pt x="82" y="112"/>
                    </a:lnTo>
                    <a:lnTo>
                      <a:pt x="89" y="112"/>
                    </a:lnTo>
                    <a:lnTo>
                      <a:pt x="95" y="112"/>
                    </a:lnTo>
                    <a:lnTo>
                      <a:pt x="106" y="110"/>
                    </a:lnTo>
                    <a:lnTo>
                      <a:pt x="113" y="108"/>
                    </a:lnTo>
                    <a:lnTo>
                      <a:pt x="120" y="108"/>
                    </a:lnTo>
                    <a:lnTo>
                      <a:pt x="119" y="95"/>
                    </a:lnTo>
                    <a:lnTo>
                      <a:pt x="120" y="88"/>
                    </a:lnTo>
                    <a:lnTo>
                      <a:pt x="120" y="77"/>
                    </a:lnTo>
                    <a:lnTo>
                      <a:pt x="119" y="67"/>
                    </a:lnTo>
                    <a:lnTo>
                      <a:pt x="119" y="65"/>
                    </a:lnTo>
                    <a:lnTo>
                      <a:pt x="119" y="58"/>
                    </a:lnTo>
                    <a:lnTo>
                      <a:pt x="119" y="49"/>
                    </a:lnTo>
                    <a:lnTo>
                      <a:pt x="120" y="44"/>
                    </a:lnTo>
                    <a:lnTo>
                      <a:pt x="120" y="33"/>
                    </a:lnTo>
                    <a:lnTo>
                      <a:pt x="120" y="23"/>
                    </a:lnTo>
                    <a:lnTo>
                      <a:pt x="120" y="19"/>
                    </a:lnTo>
                    <a:lnTo>
                      <a:pt x="121" y="7"/>
                    </a:lnTo>
                    <a:lnTo>
                      <a:pt x="121" y="1"/>
                    </a:lnTo>
                    <a:lnTo>
                      <a:pt x="120" y="0"/>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0" name="Freeform 367"/>
              <p:cNvSpPr>
                <a:spLocks/>
              </p:cNvSpPr>
              <p:nvPr/>
            </p:nvSpPr>
            <p:spPr bwMode="auto">
              <a:xfrm>
                <a:off x="3911" y="2934"/>
                <a:ext cx="96" cy="92"/>
              </a:xfrm>
              <a:custGeom>
                <a:avLst/>
                <a:gdLst>
                  <a:gd name="T0" fmla="*/ 94 w 96"/>
                  <a:gd name="T1" fmla="*/ 0 h 92"/>
                  <a:gd name="T2" fmla="*/ 80 w 96"/>
                  <a:gd name="T3" fmla="*/ 1 h 92"/>
                  <a:gd name="T4" fmla="*/ 76 w 96"/>
                  <a:gd name="T5" fmla="*/ 3 h 92"/>
                  <a:gd name="T6" fmla="*/ 63 w 96"/>
                  <a:gd name="T7" fmla="*/ 3 h 92"/>
                  <a:gd name="T8" fmla="*/ 53 w 96"/>
                  <a:gd name="T9" fmla="*/ 3 h 92"/>
                  <a:gd name="T10" fmla="*/ 40 w 96"/>
                  <a:gd name="T11" fmla="*/ 6 h 92"/>
                  <a:gd name="T12" fmla="*/ 26 w 96"/>
                  <a:gd name="T13" fmla="*/ 6 h 92"/>
                  <a:gd name="T14" fmla="*/ 14 w 96"/>
                  <a:gd name="T15" fmla="*/ 8 h 92"/>
                  <a:gd name="T16" fmla="*/ 6 w 96"/>
                  <a:gd name="T17" fmla="*/ 7 h 92"/>
                  <a:gd name="T18" fmla="*/ 2 w 96"/>
                  <a:gd name="T19" fmla="*/ 8 h 92"/>
                  <a:gd name="T20" fmla="*/ 2 w 96"/>
                  <a:gd name="T21" fmla="*/ 16 h 92"/>
                  <a:gd name="T22" fmla="*/ 2 w 96"/>
                  <a:gd name="T23" fmla="*/ 29 h 92"/>
                  <a:gd name="T24" fmla="*/ 3 w 96"/>
                  <a:gd name="T25" fmla="*/ 33 h 92"/>
                  <a:gd name="T26" fmla="*/ 3 w 96"/>
                  <a:gd name="T27" fmla="*/ 41 h 92"/>
                  <a:gd name="T28" fmla="*/ 0 w 96"/>
                  <a:gd name="T29" fmla="*/ 47 h 92"/>
                  <a:gd name="T30" fmla="*/ 4 w 96"/>
                  <a:gd name="T31" fmla="*/ 61 h 92"/>
                  <a:gd name="T32" fmla="*/ 4 w 96"/>
                  <a:gd name="T33" fmla="*/ 76 h 92"/>
                  <a:gd name="T34" fmla="*/ 3 w 96"/>
                  <a:gd name="T35" fmla="*/ 84 h 92"/>
                  <a:gd name="T36" fmla="*/ 3 w 96"/>
                  <a:gd name="T37" fmla="*/ 91 h 92"/>
                  <a:gd name="T38" fmla="*/ 14 w 96"/>
                  <a:gd name="T39" fmla="*/ 90 h 92"/>
                  <a:gd name="T40" fmla="*/ 19 w 96"/>
                  <a:gd name="T41" fmla="*/ 90 h 92"/>
                  <a:gd name="T42" fmla="*/ 37 w 96"/>
                  <a:gd name="T43" fmla="*/ 84 h 92"/>
                  <a:gd name="T44" fmla="*/ 40 w 96"/>
                  <a:gd name="T45" fmla="*/ 84 h 92"/>
                  <a:gd name="T46" fmla="*/ 50 w 96"/>
                  <a:gd name="T47" fmla="*/ 82 h 92"/>
                  <a:gd name="T48" fmla="*/ 58 w 96"/>
                  <a:gd name="T49" fmla="*/ 82 h 92"/>
                  <a:gd name="T50" fmla="*/ 63 w 96"/>
                  <a:gd name="T51" fmla="*/ 81 h 92"/>
                  <a:gd name="T52" fmla="*/ 74 w 96"/>
                  <a:gd name="T53" fmla="*/ 81 h 92"/>
                  <a:gd name="T54" fmla="*/ 77 w 96"/>
                  <a:gd name="T55" fmla="*/ 81 h 92"/>
                  <a:gd name="T56" fmla="*/ 87 w 96"/>
                  <a:gd name="T57" fmla="*/ 78 h 92"/>
                  <a:gd name="T58" fmla="*/ 93 w 96"/>
                  <a:gd name="T59" fmla="*/ 78 h 92"/>
                  <a:gd name="T60" fmla="*/ 94 w 96"/>
                  <a:gd name="T61" fmla="*/ 72 h 92"/>
                  <a:gd name="T62" fmla="*/ 93 w 96"/>
                  <a:gd name="T63" fmla="*/ 59 h 92"/>
                  <a:gd name="T64" fmla="*/ 94 w 96"/>
                  <a:gd name="T65" fmla="*/ 52 h 92"/>
                  <a:gd name="T66" fmla="*/ 94 w 96"/>
                  <a:gd name="T67" fmla="*/ 33 h 92"/>
                  <a:gd name="T68" fmla="*/ 94 w 96"/>
                  <a:gd name="T69" fmla="*/ 28 h 92"/>
                  <a:gd name="T70" fmla="*/ 93 w 96"/>
                  <a:gd name="T71" fmla="*/ 11 h 92"/>
                  <a:gd name="T72" fmla="*/ 95 w 96"/>
                  <a:gd name="T73" fmla="*/ 0 h 92"/>
                  <a:gd name="T74" fmla="*/ 94 w 96"/>
                  <a:gd name="T7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92">
                    <a:moveTo>
                      <a:pt x="94" y="0"/>
                    </a:moveTo>
                    <a:lnTo>
                      <a:pt x="80" y="1"/>
                    </a:lnTo>
                    <a:lnTo>
                      <a:pt x="76" y="3"/>
                    </a:lnTo>
                    <a:lnTo>
                      <a:pt x="63" y="3"/>
                    </a:lnTo>
                    <a:lnTo>
                      <a:pt x="53" y="3"/>
                    </a:lnTo>
                    <a:lnTo>
                      <a:pt x="40" y="6"/>
                    </a:lnTo>
                    <a:lnTo>
                      <a:pt x="26" y="6"/>
                    </a:lnTo>
                    <a:lnTo>
                      <a:pt x="14" y="8"/>
                    </a:lnTo>
                    <a:lnTo>
                      <a:pt x="6" y="7"/>
                    </a:lnTo>
                    <a:lnTo>
                      <a:pt x="2" y="8"/>
                    </a:lnTo>
                    <a:lnTo>
                      <a:pt x="2" y="16"/>
                    </a:lnTo>
                    <a:lnTo>
                      <a:pt x="2" y="29"/>
                    </a:lnTo>
                    <a:lnTo>
                      <a:pt x="3" y="33"/>
                    </a:lnTo>
                    <a:lnTo>
                      <a:pt x="3" y="41"/>
                    </a:lnTo>
                    <a:lnTo>
                      <a:pt x="0" y="47"/>
                    </a:lnTo>
                    <a:lnTo>
                      <a:pt x="4" y="61"/>
                    </a:lnTo>
                    <a:lnTo>
                      <a:pt x="4" y="76"/>
                    </a:lnTo>
                    <a:lnTo>
                      <a:pt x="3" y="84"/>
                    </a:lnTo>
                    <a:lnTo>
                      <a:pt x="3" y="91"/>
                    </a:lnTo>
                    <a:lnTo>
                      <a:pt x="14" y="90"/>
                    </a:lnTo>
                    <a:lnTo>
                      <a:pt x="19" y="90"/>
                    </a:lnTo>
                    <a:lnTo>
                      <a:pt x="37" y="84"/>
                    </a:lnTo>
                    <a:lnTo>
                      <a:pt x="40" y="84"/>
                    </a:lnTo>
                    <a:lnTo>
                      <a:pt x="50" y="82"/>
                    </a:lnTo>
                    <a:lnTo>
                      <a:pt x="58" y="82"/>
                    </a:lnTo>
                    <a:lnTo>
                      <a:pt x="63" y="81"/>
                    </a:lnTo>
                    <a:lnTo>
                      <a:pt x="74" y="81"/>
                    </a:lnTo>
                    <a:lnTo>
                      <a:pt x="77" y="81"/>
                    </a:lnTo>
                    <a:lnTo>
                      <a:pt x="87" y="78"/>
                    </a:lnTo>
                    <a:lnTo>
                      <a:pt x="93" y="78"/>
                    </a:lnTo>
                    <a:lnTo>
                      <a:pt x="94" y="72"/>
                    </a:lnTo>
                    <a:lnTo>
                      <a:pt x="93" y="59"/>
                    </a:lnTo>
                    <a:lnTo>
                      <a:pt x="94" y="52"/>
                    </a:lnTo>
                    <a:lnTo>
                      <a:pt x="94" y="33"/>
                    </a:lnTo>
                    <a:lnTo>
                      <a:pt x="94" y="28"/>
                    </a:lnTo>
                    <a:lnTo>
                      <a:pt x="93" y="11"/>
                    </a:lnTo>
                    <a:lnTo>
                      <a:pt x="95" y="0"/>
                    </a:lnTo>
                    <a:lnTo>
                      <a:pt x="94" y="0"/>
                    </a:lnTo>
                  </a:path>
                </a:pathLst>
              </a:custGeom>
              <a:gradFill rotWithShape="0">
                <a:gsLst>
                  <a:gs pos="0">
                    <a:srgbClr val="0000FF">
                      <a:gamma/>
                      <a:shade val="80000"/>
                      <a:invGamma/>
                    </a:srgbClr>
                  </a:gs>
                  <a:gs pos="100000">
                    <a:srgbClr val="0000FF"/>
                  </a:gs>
                </a:gsLst>
                <a:lin ang="5400000" scaled="1"/>
              </a:gra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1" name="Freeform 368"/>
              <p:cNvSpPr>
                <a:spLocks/>
              </p:cNvSpPr>
              <p:nvPr/>
            </p:nvSpPr>
            <p:spPr bwMode="auto">
              <a:xfrm>
                <a:off x="3891" y="3046"/>
                <a:ext cx="185" cy="77"/>
              </a:xfrm>
              <a:custGeom>
                <a:avLst/>
                <a:gdLst>
                  <a:gd name="T0" fmla="*/ 148 w 185"/>
                  <a:gd name="T1" fmla="*/ 2 h 80"/>
                  <a:gd name="T2" fmla="*/ 156 w 185"/>
                  <a:gd name="T3" fmla="*/ 8 h 80"/>
                  <a:gd name="T4" fmla="*/ 165 w 185"/>
                  <a:gd name="T5" fmla="*/ 11 h 80"/>
                  <a:gd name="T6" fmla="*/ 168 w 185"/>
                  <a:gd name="T7" fmla="*/ 15 h 80"/>
                  <a:gd name="T8" fmla="*/ 173 w 185"/>
                  <a:gd name="T9" fmla="*/ 20 h 80"/>
                  <a:gd name="T10" fmla="*/ 179 w 185"/>
                  <a:gd name="T11" fmla="*/ 24 h 80"/>
                  <a:gd name="T12" fmla="*/ 184 w 185"/>
                  <a:gd name="T13" fmla="*/ 29 h 80"/>
                  <a:gd name="T14" fmla="*/ 167 w 185"/>
                  <a:gd name="T15" fmla="*/ 34 h 80"/>
                  <a:gd name="T16" fmla="*/ 161 w 185"/>
                  <a:gd name="T17" fmla="*/ 40 h 80"/>
                  <a:gd name="T18" fmla="*/ 145 w 185"/>
                  <a:gd name="T19" fmla="*/ 49 h 80"/>
                  <a:gd name="T20" fmla="*/ 136 w 185"/>
                  <a:gd name="T21" fmla="*/ 53 h 80"/>
                  <a:gd name="T22" fmla="*/ 123 w 185"/>
                  <a:gd name="T23" fmla="*/ 55 h 80"/>
                  <a:gd name="T24" fmla="*/ 97 w 185"/>
                  <a:gd name="T25" fmla="*/ 61 h 80"/>
                  <a:gd name="T26" fmla="*/ 92 w 185"/>
                  <a:gd name="T27" fmla="*/ 67 h 80"/>
                  <a:gd name="T28" fmla="*/ 78 w 185"/>
                  <a:gd name="T29" fmla="*/ 71 h 80"/>
                  <a:gd name="T30" fmla="*/ 54 w 185"/>
                  <a:gd name="T31" fmla="*/ 74 h 80"/>
                  <a:gd name="T32" fmla="*/ 46 w 185"/>
                  <a:gd name="T33" fmla="*/ 77 h 80"/>
                  <a:gd name="T34" fmla="*/ 38 w 185"/>
                  <a:gd name="T35" fmla="*/ 79 h 80"/>
                  <a:gd name="T36" fmla="*/ 32 w 185"/>
                  <a:gd name="T37" fmla="*/ 70 h 80"/>
                  <a:gd name="T38" fmla="*/ 27 w 185"/>
                  <a:gd name="T39" fmla="*/ 61 h 80"/>
                  <a:gd name="T40" fmla="*/ 27 w 185"/>
                  <a:gd name="T41" fmla="*/ 54 h 80"/>
                  <a:gd name="T42" fmla="*/ 14 w 185"/>
                  <a:gd name="T43" fmla="*/ 48 h 80"/>
                  <a:gd name="T44" fmla="*/ 8 w 185"/>
                  <a:gd name="T45" fmla="*/ 39 h 80"/>
                  <a:gd name="T46" fmla="*/ 2 w 185"/>
                  <a:gd name="T47" fmla="*/ 34 h 80"/>
                  <a:gd name="T48" fmla="*/ 0 w 185"/>
                  <a:gd name="T49" fmla="*/ 32 h 80"/>
                  <a:gd name="T50" fmla="*/ 24 w 185"/>
                  <a:gd name="T51" fmla="*/ 29 h 80"/>
                  <a:gd name="T52" fmla="*/ 36 w 185"/>
                  <a:gd name="T53" fmla="*/ 26 h 80"/>
                  <a:gd name="T54" fmla="*/ 43 w 185"/>
                  <a:gd name="T55" fmla="*/ 26 h 80"/>
                  <a:gd name="T56" fmla="*/ 57 w 185"/>
                  <a:gd name="T57" fmla="*/ 20 h 80"/>
                  <a:gd name="T58" fmla="*/ 62 w 185"/>
                  <a:gd name="T59" fmla="*/ 20 h 80"/>
                  <a:gd name="T60" fmla="*/ 76 w 185"/>
                  <a:gd name="T61" fmla="*/ 15 h 80"/>
                  <a:gd name="T62" fmla="*/ 84 w 185"/>
                  <a:gd name="T63" fmla="*/ 15 h 80"/>
                  <a:gd name="T64" fmla="*/ 94 w 185"/>
                  <a:gd name="T65" fmla="*/ 12 h 80"/>
                  <a:gd name="T66" fmla="*/ 105 w 185"/>
                  <a:gd name="T67" fmla="*/ 10 h 80"/>
                  <a:gd name="T68" fmla="*/ 112 w 185"/>
                  <a:gd name="T69" fmla="*/ 10 h 80"/>
                  <a:gd name="T70" fmla="*/ 120 w 185"/>
                  <a:gd name="T71" fmla="*/ 8 h 80"/>
                  <a:gd name="T72" fmla="*/ 126 w 185"/>
                  <a:gd name="T73" fmla="*/ 8 h 80"/>
                  <a:gd name="T74" fmla="*/ 130 w 185"/>
                  <a:gd name="T75" fmla="*/ 4 h 80"/>
                  <a:gd name="T76" fmla="*/ 141 w 185"/>
                  <a:gd name="T77" fmla="*/ 4 h 80"/>
                  <a:gd name="T78" fmla="*/ 149 w 185"/>
                  <a:gd name="T79" fmla="*/ 0 h 80"/>
                  <a:gd name="T80" fmla="*/ 148 w 185"/>
                  <a:gd name="T81"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5" h="80">
                    <a:moveTo>
                      <a:pt x="148" y="2"/>
                    </a:moveTo>
                    <a:lnTo>
                      <a:pt x="156" y="8"/>
                    </a:lnTo>
                    <a:lnTo>
                      <a:pt x="165" y="11"/>
                    </a:lnTo>
                    <a:lnTo>
                      <a:pt x="168" y="15"/>
                    </a:lnTo>
                    <a:lnTo>
                      <a:pt x="173" y="20"/>
                    </a:lnTo>
                    <a:lnTo>
                      <a:pt x="179" y="24"/>
                    </a:lnTo>
                    <a:lnTo>
                      <a:pt x="184" y="29"/>
                    </a:lnTo>
                    <a:lnTo>
                      <a:pt x="167" y="34"/>
                    </a:lnTo>
                    <a:lnTo>
                      <a:pt x="161" y="40"/>
                    </a:lnTo>
                    <a:lnTo>
                      <a:pt x="145" y="49"/>
                    </a:lnTo>
                    <a:lnTo>
                      <a:pt x="136" y="53"/>
                    </a:lnTo>
                    <a:lnTo>
                      <a:pt x="123" y="55"/>
                    </a:lnTo>
                    <a:lnTo>
                      <a:pt x="97" y="61"/>
                    </a:lnTo>
                    <a:lnTo>
                      <a:pt x="92" y="67"/>
                    </a:lnTo>
                    <a:lnTo>
                      <a:pt x="78" y="71"/>
                    </a:lnTo>
                    <a:lnTo>
                      <a:pt x="54" y="74"/>
                    </a:lnTo>
                    <a:lnTo>
                      <a:pt x="46" y="77"/>
                    </a:lnTo>
                    <a:lnTo>
                      <a:pt x="38" y="79"/>
                    </a:lnTo>
                    <a:lnTo>
                      <a:pt x="32" y="70"/>
                    </a:lnTo>
                    <a:lnTo>
                      <a:pt x="27" y="61"/>
                    </a:lnTo>
                    <a:lnTo>
                      <a:pt x="27" y="54"/>
                    </a:lnTo>
                    <a:lnTo>
                      <a:pt x="14" y="48"/>
                    </a:lnTo>
                    <a:lnTo>
                      <a:pt x="8" y="39"/>
                    </a:lnTo>
                    <a:lnTo>
                      <a:pt x="2" y="34"/>
                    </a:lnTo>
                    <a:lnTo>
                      <a:pt x="0" y="32"/>
                    </a:lnTo>
                    <a:lnTo>
                      <a:pt x="24" y="29"/>
                    </a:lnTo>
                    <a:lnTo>
                      <a:pt x="36" y="26"/>
                    </a:lnTo>
                    <a:lnTo>
                      <a:pt x="43" y="26"/>
                    </a:lnTo>
                    <a:lnTo>
                      <a:pt x="57" y="20"/>
                    </a:lnTo>
                    <a:lnTo>
                      <a:pt x="62" y="20"/>
                    </a:lnTo>
                    <a:lnTo>
                      <a:pt x="76" y="15"/>
                    </a:lnTo>
                    <a:lnTo>
                      <a:pt x="84" y="15"/>
                    </a:lnTo>
                    <a:lnTo>
                      <a:pt x="94" y="12"/>
                    </a:lnTo>
                    <a:lnTo>
                      <a:pt x="105" y="10"/>
                    </a:lnTo>
                    <a:lnTo>
                      <a:pt x="112" y="10"/>
                    </a:lnTo>
                    <a:lnTo>
                      <a:pt x="120" y="8"/>
                    </a:lnTo>
                    <a:lnTo>
                      <a:pt x="126" y="8"/>
                    </a:lnTo>
                    <a:lnTo>
                      <a:pt x="130" y="4"/>
                    </a:lnTo>
                    <a:lnTo>
                      <a:pt x="141" y="4"/>
                    </a:lnTo>
                    <a:lnTo>
                      <a:pt x="149" y="0"/>
                    </a:lnTo>
                    <a:lnTo>
                      <a:pt x="148" y="2"/>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2" name="Freeform 369"/>
              <p:cNvSpPr>
                <a:spLocks/>
              </p:cNvSpPr>
              <p:nvPr/>
            </p:nvSpPr>
            <p:spPr bwMode="auto">
              <a:xfrm>
                <a:off x="3927" y="3051"/>
                <a:ext cx="112" cy="31"/>
              </a:xfrm>
              <a:custGeom>
                <a:avLst/>
                <a:gdLst>
                  <a:gd name="T0" fmla="*/ 111 w 112"/>
                  <a:gd name="T1" fmla="*/ 0 h 30"/>
                  <a:gd name="T2" fmla="*/ 102 w 112"/>
                  <a:gd name="T3" fmla="*/ 3 h 30"/>
                  <a:gd name="T4" fmla="*/ 91 w 112"/>
                  <a:gd name="T5" fmla="*/ 4 h 30"/>
                  <a:gd name="T6" fmla="*/ 77 w 112"/>
                  <a:gd name="T7" fmla="*/ 7 h 30"/>
                  <a:gd name="T8" fmla="*/ 66 w 112"/>
                  <a:gd name="T9" fmla="*/ 9 h 30"/>
                  <a:gd name="T10" fmla="*/ 52 w 112"/>
                  <a:gd name="T11" fmla="*/ 12 h 30"/>
                  <a:gd name="T12" fmla="*/ 29 w 112"/>
                  <a:gd name="T13" fmla="*/ 19 h 30"/>
                  <a:gd name="T14" fmla="*/ 11 w 112"/>
                  <a:gd name="T15" fmla="*/ 24 h 30"/>
                  <a:gd name="T16" fmla="*/ 0 w 112"/>
                  <a:gd name="T17" fmla="*/ 25 h 30"/>
                  <a:gd name="T18" fmla="*/ 3 w 112"/>
                  <a:gd name="T19" fmla="*/ 27 h 30"/>
                  <a:gd name="T20" fmla="*/ 3 w 112"/>
                  <a:gd name="T21" fmla="*/ 29 h 30"/>
                  <a:gd name="T22" fmla="*/ 24 w 112"/>
                  <a:gd name="T23" fmla="*/ 25 h 30"/>
                  <a:gd name="T24" fmla="*/ 45 w 112"/>
                  <a:gd name="T25" fmla="*/ 21 h 30"/>
                  <a:gd name="T26" fmla="*/ 60 w 112"/>
                  <a:gd name="T27" fmla="*/ 17 h 30"/>
                  <a:gd name="T28" fmla="*/ 81 w 112"/>
                  <a:gd name="T29" fmla="*/ 11 h 30"/>
                  <a:gd name="T30" fmla="*/ 87 w 112"/>
                  <a:gd name="T31" fmla="*/ 10 h 30"/>
                  <a:gd name="T32" fmla="*/ 109 w 112"/>
                  <a:gd name="T33" fmla="*/ 3 h 30"/>
                  <a:gd name="T34" fmla="*/ 111 w 112"/>
                  <a:gd name="T3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30">
                    <a:moveTo>
                      <a:pt x="111" y="0"/>
                    </a:moveTo>
                    <a:lnTo>
                      <a:pt x="102" y="3"/>
                    </a:lnTo>
                    <a:lnTo>
                      <a:pt x="91" y="4"/>
                    </a:lnTo>
                    <a:lnTo>
                      <a:pt x="77" y="7"/>
                    </a:lnTo>
                    <a:lnTo>
                      <a:pt x="66" y="9"/>
                    </a:lnTo>
                    <a:lnTo>
                      <a:pt x="52" y="12"/>
                    </a:lnTo>
                    <a:lnTo>
                      <a:pt x="29" y="19"/>
                    </a:lnTo>
                    <a:lnTo>
                      <a:pt x="11" y="24"/>
                    </a:lnTo>
                    <a:lnTo>
                      <a:pt x="0" y="25"/>
                    </a:lnTo>
                    <a:lnTo>
                      <a:pt x="3" y="27"/>
                    </a:lnTo>
                    <a:lnTo>
                      <a:pt x="3" y="29"/>
                    </a:lnTo>
                    <a:lnTo>
                      <a:pt x="24" y="25"/>
                    </a:lnTo>
                    <a:lnTo>
                      <a:pt x="45" y="21"/>
                    </a:lnTo>
                    <a:lnTo>
                      <a:pt x="60" y="17"/>
                    </a:lnTo>
                    <a:lnTo>
                      <a:pt x="81" y="11"/>
                    </a:lnTo>
                    <a:lnTo>
                      <a:pt x="87" y="10"/>
                    </a:lnTo>
                    <a:lnTo>
                      <a:pt x="109" y="3"/>
                    </a:lnTo>
                    <a:lnTo>
                      <a:pt x="111" y="0"/>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3" name="Freeform 370"/>
              <p:cNvSpPr>
                <a:spLocks/>
              </p:cNvSpPr>
              <p:nvPr/>
            </p:nvSpPr>
            <p:spPr bwMode="auto">
              <a:xfrm>
                <a:off x="3927" y="3064"/>
                <a:ext cx="115" cy="50"/>
              </a:xfrm>
              <a:custGeom>
                <a:avLst/>
                <a:gdLst>
                  <a:gd name="T0" fmla="*/ 93 w 115"/>
                  <a:gd name="T1" fmla="*/ 0 h 55"/>
                  <a:gd name="T2" fmla="*/ 102 w 115"/>
                  <a:gd name="T3" fmla="*/ 6 h 55"/>
                  <a:gd name="T4" fmla="*/ 105 w 115"/>
                  <a:gd name="T5" fmla="*/ 11 h 55"/>
                  <a:gd name="T6" fmla="*/ 114 w 115"/>
                  <a:gd name="T7" fmla="*/ 15 h 55"/>
                  <a:gd name="T8" fmla="*/ 66 w 115"/>
                  <a:gd name="T9" fmla="*/ 37 h 55"/>
                  <a:gd name="T10" fmla="*/ 48 w 115"/>
                  <a:gd name="T11" fmla="*/ 42 h 55"/>
                  <a:gd name="T12" fmla="*/ 31 w 115"/>
                  <a:gd name="T13" fmla="*/ 49 h 55"/>
                  <a:gd name="T14" fmla="*/ 19 w 115"/>
                  <a:gd name="T15" fmla="*/ 53 h 55"/>
                  <a:gd name="T16" fmla="*/ 17 w 115"/>
                  <a:gd name="T17" fmla="*/ 54 h 55"/>
                  <a:gd name="T18" fmla="*/ 12 w 115"/>
                  <a:gd name="T19" fmla="*/ 43 h 55"/>
                  <a:gd name="T20" fmla="*/ 3 w 115"/>
                  <a:gd name="T21" fmla="*/ 35 h 55"/>
                  <a:gd name="T22" fmla="*/ 0 w 115"/>
                  <a:gd name="T23" fmla="*/ 33 h 55"/>
                  <a:gd name="T24" fmla="*/ 0 w 115"/>
                  <a:gd name="T25" fmla="*/ 28 h 55"/>
                  <a:gd name="T26" fmla="*/ 24 w 115"/>
                  <a:gd name="T27" fmla="*/ 22 h 55"/>
                  <a:gd name="T28" fmla="*/ 44 w 115"/>
                  <a:gd name="T29" fmla="*/ 16 h 55"/>
                  <a:gd name="T30" fmla="*/ 68 w 115"/>
                  <a:gd name="T31" fmla="*/ 14 h 55"/>
                  <a:gd name="T32" fmla="*/ 78 w 115"/>
                  <a:gd name="T33" fmla="*/ 10 h 55"/>
                  <a:gd name="T34" fmla="*/ 82 w 115"/>
                  <a:gd name="T35" fmla="*/ 9 h 55"/>
                  <a:gd name="T36" fmla="*/ 91 w 115"/>
                  <a:gd name="T37" fmla="*/ 4 h 55"/>
                  <a:gd name="T38" fmla="*/ 96 w 115"/>
                  <a:gd name="T39" fmla="*/ 2 h 55"/>
                  <a:gd name="T40" fmla="*/ 93 w 115"/>
                  <a:gd name="T4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5" h="55">
                    <a:moveTo>
                      <a:pt x="93" y="0"/>
                    </a:moveTo>
                    <a:lnTo>
                      <a:pt x="102" y="6"/>
                    </a:lnTo>
                    <a:lnTo>
                      <a:pt x="105" y="11"/>
                    </a:lnTo>
                    <a:lnTo>
                      <a:pt x="114" y="15"/>
                    </a:lnTo>
                    <a:lnTo>
                      <a:pt x="66" y="37"/>
                    </a:lnTo>
                    <a:lnTo>
                      <a:pt x="48" y="42"/>
                    </a:lnTo>
                    <a:lnTo>
                      <a:pt x="31" y="49"/>
                    </a:lnTo>
                    <a:lnTo>
                      <a:pt x="19" y="53"/>
                    </a:lnTo>
                    <a:lnTo>
                      <a:pt x="17" y="54"/>
                    </a:lnTo>
                    <a:lnTo>
                      <a:pt x="12" y="43"/>
                    </a:lnTo>
                    <a:lnTo>
                      <a:pt x="3" y="35"/>
                    </a:lnTo>
                    <a:lnTo>
                      <a:pt x="0" y="33"/>
                    </a:lnTo>
                    <a:lnTo>
                      <a:pt x="0" y="28"/>
                    </a:lnTo>
                    <a:lnTo>
                      <a:pt x="24" y="22"/>
                    </a:lnTo>
                    <a:lnTo>
                      <a:pt x="44" y="16"/>
                    </a:lnTo>
                    <a:lnTo>
                      <a:pt x="68" y="14"/>
                    </a:lnTo>
                    <a:lnTo>
                      <a:pt x="78" y="10"/>
                    </a:lnTo>
                    <a:lnTo>
                      <a:pt x="82" y="9"/>
                    </a:lnTo>
                    <a:lnTo>
                      <a:pt x="91" y="4"/>
                    </a:lnTo>
                    <a:lnTo>
                      <a:pt x="96" y="2"/>
                    </a:lnTo>
                    <a:lnTo>
                      <a:pt x="93" y="0"/>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4" name="Freeform 371"/>
              <p:cNvSpPr>
                <a:spLocks/>
              </p:cNvSpPr>
              <p:nvPr/>
            </p:nvSpPr>
            <p:spPr bwMode="auto">
              <a:xfrm>
                <a:off x="3796" y="3030"/>
                <a:ext cx="21" cy="0"/>
              </a:xfrm>
              <a:custGeom>
                <a:avLst/>
                <a:gdLst>
                  <a:gd name="T0" fmla="*/ 20 w 21"/>
                  <a:gd name="T1" fmla="*/ 0 h 3"/>
                  <a:gd name="T2" fmla="*/ 14 w 21"/>
                  <a:gd name="T3" fmla="*/ 0 h 3"/>
                  <a:gd name="T4" fmla="*/ 5 w 21"/>
                  <a:gd name="T5" fmla="*/ 2 h 3"/>
                  <a:gd name="T6" fmla="*/ 0 w 21"/>
                  <a:gd name="T7" fmla="*/ 2 h 3"/>
                </a:gdLst>
                <a:ahLst/>
                <a:cxnLst>
                  <a:cxn ang="0">
                    <a:pos x="T0" y="T1"/>
                  </a:cxn>
                  <a:cxn ang="0">
                    <a:pos x="T2" y="T3"/>
                  </a:cxn>
                  <a:cxn ang="0">
                    <a:pos x="T4" y="T5"/>
                  </a:cxn>
                  <a:cxn ang="0">
                    <a:pos x="T6" y="T7"/>
                  </a:cxn>
                </a:cxnLst>
                <a:rect l="0" t="0" r="r" b="b"/>
                <a:pathLst>
                  <a:path w="21" h="3">
                    <a:moveTo>
                      <a:pt x="20" y="0"/>
                    </a:moveTo>
                    <a:lnTo>
                      <a:pt x="14" y="0"/>
                    </a:lnTo>
                    <a:lnTo>
                      <a:pt x="5" y="2"/>
                    </a:lnTo>
                    <a:lnTo>
                      <a:pt x="0" y="2"/>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5" name="Freeform 372"/>
              <p:cNvSpPr>
                <a:spLocks/>
              </p:cNvSpPr>
              <p:nvPr/>
            </p:nvSpPr>
            <p:spPr bwMode="auto">
              <a:xfrm>
                <a:off x="4032" y="3010"/>
                <a:ext cx="45" cy="24"/>
              </a:xfrm>
              <a:custGeom>
                <a:avLst/>
                <a:gdLst>
                  <a:gd name="T0" fmla="*/ 10 w 37"/>
                  <a:gd name="T1" fmla="*/ 0 h 24"/>
                  <a:gd name="T2" fmla="*/ 7 w 37"/>
                  <a:gd name="T3" fmla="*/ 0 h 24"/>
                  <a:gd name="T4" fmla="*/ 2 w 37"/>
                  <a:gd name="T5" fmla="*/ 0 h 24"/>
                  <a:gd name="T6" fmla="*/ 0 w 37"/>
                  <a:gd name="T7" fmla="*/ 3 h 24"/>
                  <a:gd name="T8" fmla="*/ 2 w 37"/>
                  <a:gd name="T9" fmla="*/ 8 h 24"/>
                  <a:gd name="T10" fmla="*/ 8 w 37"/>
                  <a:gd name="T11" fmla="*/ 17 h 24"/>
                  <a:gd name="T12" fmla="*/ 32 w 37"/>
                  <a:gd name="T13" fmla="*/ 23 h 24"/>
                  <a:gd name="T14" fmla="*/ 36 w 37"/>
                  <a:gd name="T15" fmla="*/ 18 h 24"/>
                  <a:gd name="T16" fmla="*/ 10 w 37"/>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4">
                    <a:moveTo>
                      <a:pt x="10" y="0"/>
                    </a:moveTo>
                    <a:lnTo>
                      <a:pt x="7" y="0"/>
                    </a:lnTo>
                    <a:lnTo>
                      <a:pt x="2" y="0"/>
                    </a:lnTo>
                    <a:lnTo>
                      <a:pt x="0" y="3"/>
                    </a:lnTo>
                    <a:lnTo>
                      <a:pt x="2" y="8"/>
                    </a:lnTo>
                    <a:lnTo>
                      <a:pt x="8" y="17"/>
                    </a:lnTo>
                    <a:lnTo>
                      <a:pt x="32" y="23"/>
                    </a:lnTo>
                    <a:lnTo>
                      <a:pt x="36" y="18"/>
                    </a:lnTo>
                    <a:lnTo>
                      <a:pt x="10" y="0"/>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6" name="Freeform 373"/>
              <p:cNvSpPr>
                <a:spLocks/>
              </p:cNvSpPr>
              <p:nvPr/>
            </p:nvSpPr>
            <p:spPr bwMode="auto">
              <a:xfrm>
                <a:off x="4032" y="3015"/>
                <a:ext cx="41" cy="25"/>
              </a:xfrm>
              <a:custGeom>
                <a:avLst/>
                <a:gdLst>
                  <a:gd name="T0" fmla="*/ 5 w 33"/>
                  <a:gd name="T1" fmla="*/ 3 h 25"/>
                  <a:gd name="T2" fmla="*/ 0 w 33"/>
                  <a:gd name="T3" fmla="*/ 0 h 25"/>
                  <a:gd name="T4" fmla="*/ 0 w 33"/>
                  <a:gd name="T5" fmla="*/ 9 h 25"/>
                  <a:gd name="T6" fmla="*/ 4 w 33"/>
                  <a:gd name="T7" fmla="*/ 13 h 25"/>
                  <a:gd name="T8" fmla="*/ 26 w 33"/>
                  <a:gd name="T9" fmla="*/ 24 h 25"/>
                  <a:gd name="T10" fmla="*/ 32 w 33"/>
                  <a:gd name="T11" fmla="*/ 19 h 25"/>
                  <a:gd name="T12" fmla="*/ 16 w 33"/>
                  <a:gd name="T13" fmla="*/ 14 h 25"/>
                  <a:gd name="T14" fmla="*/ 5 w 33"/>
                  <a:gd name="T15" fmla="*/ 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5">
                    <a:moveTo>
                      <a:pt x="5" y="3"/>
                    </a:moveTo>
                    <a:lnTo>
                      <a:pt x="0" y="0"/>
                    </a:lnTo>
                    <a:lnTo>
                      <a:pt x="0" y="9"/>
                    </a:lnTo>
                    <a:lnTo>
                      <a:pt x="4" y="13"/>
                    </a:lnTo>
                    <a:lnTo>
                      <a:pt x="26" y="24"/>
                    </a:lnTo>
                    <a:lnTo>
                      <a:pt x="32" y="19"/>
                    </a:lnTo>
                    <a:lnTo>
                      <a:pt x="16" y="14"/>
                    </a:lnTo>
                    <a:lnTo>
                      <a:pt x="5" y="3"/>
                    </a:lnTo>
                  </a:path>
                </a:pathLst>
              </a:custGeom>
              <a:solidFill>
                <a:srgbClr val="D2D2D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7" name="Freeform 374"/>
              <p:cNvSpPr>
                <a:spLocks/>
              </p:cNvSpPr>
              <p:nvPr/>
            </p:nvSpPr>
            <p:spPr bwMode="auto">
              <a:xfrm>
                <a:off x="4017" y="3004"/>
                <a:ext cx="11" cy="7"/>
              </a:xfrm>
              <a:custGeom>
                <a:avLst/>
                <a:gdLst>
                  <a:gd name="T0" fmla="*/ 18 w 19"/>
                  <a:gd name="T1" fmla="*/ 6 h 7"/>
                  <a:gd name="T2" fmla="*/ 17 w 19"/>
                  <a:gd name="T3" fmla="*/ 6 h 7"/>
                  <a:gd name="T4" fmla="*/ 16 w 19"/>
                  <a:gd name="T5" fmla="*/ 6 h 7"/>
                  <a:gd name="T6" fmla="*/ 16 w 19"/>
                  <a:gd name="T7" fmla="*/ 5 h 7"/>
                  <a:gd name="T8" fmla="*/ 15 w 19"/>
                  <a:gd name="T9" fmla="*/ 5 h 7"/>
                  <a:gd name="T10" fmla="*/ 15 w 19"/>
                  <a:gd name="T11" fmla="*/ 2 h 7"/>
                  <a:gd name="T12" fmla="*/ 13 w 19"/>
                  <a:gd name="T13" fmla="*/ 3 h 7"/>
                  <a:gd name="T14" fmla="*/ 12 w 19"/>
                  <a:gd name="T15" fmla="*/ 3 h 7"/>
                  <a:gd name="T16" fmla="*/ 12 w 19"/>
                  <a:gd name="T17" fmla="*/ 2 h 7"/>
                  <a:gd name="T18" fmla="*/ 10 w 19"/>
                  <a:gd name="T19" fmla="*/ 2 h 7"/>
                  <a:gd name="T20" fmla="*/ 8 w 19"/>
                  <a:gd name="T21" fmla="*/ 2 h 7"/>
                  <a:gd name="T22" fmla="*/ 8 w 19"/>
                  <a:gd name="T23" fmla="*/ 0 h 7"/>
                  <a:gd name="T24" fmla="*/ 7 w 19"/>
                  <a:gd name="T25" fmla="*/ 0 h 7"/>
                  <a:gd name="T26" fmla="*/ 6 w 19"/>
                  <a:gd name="T27" fmla="*/ 0 h 7"/>
                  <a:gd name="T28" fmla="*/ 4 w 19"/>
                  <a:gd name="T29" fmla="*/ 0 h 7"/>
                  <a:gd name="T30" fmla="*/ 2 w 19"/>
                  <a:gd name="T31" fmla="*/ 0 h 7"/>
                  <a:gd name="T32" fmla="*/ 1 w 19"/>
                  <a:gd name="T33" fmla="*/ 0 h 7"/>
                  <a:gd name="T34" fmla="*/ 0 w 19"/>
                  <a:gd name="T3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7">
                    <a:moveTo>
                      <a:pt x="18" y="6"/>
                    </a:moveTo>
                    <a:lnTo>
                      <a:pt x="17" y="6"/>
                    </a:lnTo>
                    <a:lnTo>
                      <a:pt x="16" y="6"/>
                    </a:lnTo>
                    <a:lnTo>
                      <a:pt x="16" y="5"/>
                    </a:lnTo>
                    <a:lnTo>
                      <a:pt x="15" y="5"/>
                    </a:lnTo>
                    <a:lnTo>
                      <a:pt x="15" y="2"/>
                    </a:lnTo>
                    <a:lnTo>
                      <a:pt x="13" y="3"/>
                    </a:lnTo>
                    <a:lnTo>
                      <a:pt x="12" y="3"/>
                    </a:lnTo>
                    <a:lnTo>
                      <a:pt x="12" y="2"/>
                    </a:lnTo>
                    <a:lnTo>
                      <a:pt x="10" y="2"/>
                    </a:lnTo>
                    <a:lnTo>
                      <a:pt x="8" y="2"/>
                    </a:lnTo>
                    <a:lnTo>
                      <a:pt x="8" y="0"/>
                    </a:lnTo>
                    <a:lnTo>
                      <a:pt x="7" y="0"/>
                    </a:lnTo>
                    <a:lnTo>
                      <a:pt x="6" y="0"/>
                    </a:lnTo>
                    <a:lnTo>
                      <a:pt x="4" y="0"/>
                    </a:lnTo>
                    <a:lnTo>
                      <a:pt x="2" y="0"/>
                    </a:lnTo>
                    <a:lnTo>
                      <a:pt x="1" y="0"/>
                    </a:lnTo>
                    <a:lnTo>
                      <a:pt x="0"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8" name="Freeform 375"/>
              <p:cNvSpPr>
                <a:spLocks/>
              </p:cNvSpPr>
              <p:nvPr/>
            </p:nvSpPr>
            <p:spPr bwMode="auto">
              <a:xfrm>
                <a:off x="4058" y="2880"/>
                <a:ext cx="70" cy="137"/>
              </a:xfrm>
              <a:custGeom>
                <a:avLst/>
                <a:gdLst>
                  <a:gd name="T0" fmla="*/ 36 w 70"/>
                  <a:gd name="T1" fmla="*/ 0 h 137"/>
                  <a:gd name="T2" fmla="*/ 29 w 70"/>
                  <a:gd name="T3" fmla="*/ 0 h 137"/>
                  <a:gd name="T4" fmla="*/ 24 w 70"/>
                  <a:gd name="T5" fmla="*/ 3 h 137"/>
                  <a:gd name="T6" fmla="*/ 16 w 70"/>
                  <a:gd name="T7" fmla="*/ 11 h 137"/>
                  <a:gd name="T8" fmla="*/ 9 w 70"/>
                  <a:gd name="T9" fmla="*/ 17 h 137"/>
                  <a:gd name="T10" fmla="*/ 3 w 70"/>
                  <a:gd name="T11" fmla="*/ 24 h 137"/>
                  <a:gd name="T12" fmla="*/ 1 w 70"/>
                  <a:gd name="T13" fmla="*/ 32 h 137"/>
                  <a:gd name="T14" fmla="*/ 0 w 70"/>
                  <a:gd name="T15" fmla="*/ 39 h 137"/>
                  <a:gd name="T16" fmla="*/ 0 w 70"/>
                  <a:gd name="T17" fmla="*/ 46 h 137"/>
                  <a:gd name="T18" fmla="*/ 2 w 70"/>
                  <a:gd name="T19" fmla="*/ 49 h 137"/>
                  <a:gd name="T20" fmla="*/ 2 w 70"/>
                  <a:gd name="T21" fmla="*/ 55 h 137"/>
                  <a:gd name="T22" fmla="*/ 2 w 70"/>
                  <a:gd name="T23" fmla="*/ 63 h 137"/>
                  <a:gd name="T24" fmla="*/ 9 w 70"/>
                  <a:gd name="T25" fmla="*/ 63 h 137"/>
                  <a:gd name="T26" fmla="*/ 11 w 70"/>
                  <a:gd name="T27" fmla="*/ 67 h 137"/>
                  <a:gd name="T28" fmla="*/ 11 w 70"/>
                  <a:gd name="T29" fmla="*/ 73 h 137"/>
                  <a:gd name="T30" fmla="*/ 12 w 70"/>
                  <a:gd name="T31" fmla="*/ 78 h 137"/>
                  <a:gd name="T32" fmla="*/ 14 w 70"/>
                  <a:gd name="T33" fmla="*/ 82 h 137"/>
                  <a:gd name="T34" fmla="*/ 16 w 70"/>
                  <a:gd name="T35" fmla="*/ 86 h 137"/>
                  <a:gd name="T36" fmla="*/ 20 w 70"/>
                  <a:gd name="T37" fmla="*/ 88 h 137"/>
                  <a:gd name="T38" fmla="*/ 25 w 70"/>
                  <a:gd name="T39" fmla="*/ 90 h 137"/>
                  <a:gd name="T40" fmla="*/ 26 w 70"/>
                  <a:gd name="T41" fmla="*/ 94 h 137"/>
                  <a:gd name="T42" fmla="*/ 26 w 70"/>
                  <a:gd name="T43" fmla="*/ 101 h 137"/>
                  <a:gd name="T44" fmla="*/ 29 w 70"/>
                  <a:gd name="T45" fmla="*/ 104 h 137"/>
                  <a:gd name="T46" fmla="*/ 27 w 70"/>
                  <a:gd name="T47" fmla="*/ 112 h 137"/>
                  <a:gd name="T48" fmla="*/ 27 w 70"/>
                  <a:gd name="T49" fmla="*/ 119 h 137"/>
                  <a:gd name="T50" fmla="*/ 27 w 70"/>
                  <a:gd name="T51" fmla="*/ 129 h 137"/>
                  <a:gd name="T52" fmla="*/ 27 w 70"/>
                  <a:gd name="T53" fmla="*/ 134 h 137"/>
                  <a:gd name="T54" fmla="*/ 31 w 70"/>
                  <a:gd name="T55" fmla="*/ 136 h 137"/>
                  <a:gd name="T56" fmla="*/ 36 w 70"/>
                  <a:gd name="T57" fmla="*/ 128 h 137"/>
                  <a:gd name="T58" fmla="*/ 40 w 70"/>
                  <a:gd name="T59" fmla="*/ 121 h 137"/>
                  <a:gd name="T60" fmla="*/ 44 w 70"/>
                  <a:gd name="T61" fmla="*/ 115 h 137"/>
                  <a:gd name="T62" fmla="*/ 48 w 70"/>
                  <a:gd name="T63" fmla="*/ 108 h 137"/>
                  <a:gd name="T64" fmla="*/ 48 w 70"/>
                  <a:gd name="T65" fmla="*/ 101 h 137"/>
                  <a:gd name="T66" fmla="*/ 48 w 70"/>
                  <a:gd name="T67" fmla="*/ 93 h 137"/>
                  <a:gd name="T68" fmla="*/ 49 w 70"/>
                  <a:gd name="T69" fmla="*/ 89 h 137"/>
                  <a:gd name="T70" fmla="*/ 56 w 70"/>
                  <a:gd name="T71" fmla="*/ 87 h 137"/>
                  <a:gd name="T72" fmla="*/ 62 w 70"/>
                  <a:gd name="T73" fmla="*/ 82 h 137"/>
                  <a:gd name="T74" fmla="*/ 64 w 70"/>
                  <a:gd name="T75" fmla="*/ 76 h 137"/>
                  <a:gd name="T76" fmla="*/ 67 w 70"/>
                  <a:gd name="T77" fmla="*/ 68 h 137"/>
                  <a:gd name="T78" fmla="*/ 68 w 70"/>
                  <a:gd name="T79" fmla="*/ 61 h 137"/>
                  <a:gd name="T80" fmla="*/ 68 w 70"/>
                  <a:gd name="T81" fmla="*/ 56 h 137"/>
                  <a:gd name="T82" fmla="*/ 66 w 70"/>
                  <a:gd name="T83" fmla="*/ 52 h 137"/>
                  <a:gd name="T84" fmla="*/ 64 w 70"/>
                  <a:gd name="T85" fmla="*/ 47 h 137"/>
                  <a:gd name="T86" fmla="*/ 60 w 70"/>
                  <a:gd name="T87" fmla="*/ 44 h 137"/>
                  <a:gd name="T88" fmla="*/ 59 w 70"/>
                  <a:gd name="T89" fmla="*/ 39 h 137"/>
                  <a:gd name="T90" fmla="*/ 61 w 70"/>
                  <a:gd name="T91" fmla="*/ 31 h 137"/>
                  <a:gd name="T92" fmla="*/ 61 w 70"/>
                  <a:gd name="T93" fmla="*/ 26 h 137"/>
                  <a:gd name="T94" fmla="*/ 60 w 70"/>
                  <a:gd name="T95" fmla="*/ 21 h 137"/>
                  <a:gd name="T96" fmla="*/ 59 w 70"/>
                  <a:gd name="T97" fmla="*/ 17 h 137"/>
                  <a:gd name="T98" fmla="*/ 57 w 70"/>
                  <a:gd name="T99" fmla="*/ 12 h 137"/>
                  <a:gd name="T100" fmla="*/ 53 w 70"/>
                  <a:gd name="T101" fmla="*/ 11 h 137"/>
                  <a:gd name="T102" fmla="*/ 49 w 70"/>
                  <a:gd name="T103" fmla="*/ 7 h 137"/>
                  <a:gd name="T104" fmla="*/ 47 w 70"/>
                  <a:gd name="T105" fmla="*/ 4 h 137"/>
                  <a:gd name="T106" fmla="*/ 43 w 70"/>
                  <a:gd name="T107" fmla="*/ 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137">
                    <a:moveTo>
                      <a:pt x="41" y="0"/>
                    </a:moveTo>
                    <a:lnTo>
                      <a:pt x="40" y="0"/>
                    </a:lnTo>
                    <a:lnTo>
                      <a:pt x="38" y="0"/>
                    </a:lnTo>
                    <a:lnTo>
                      <a:pt x="36" y="0"/>
                    </a:lnTo>
                    <a:lnTo>
                      <a:pt x="34" y="0"/>
                    </a:lnTo>
                    <a:lnTo>
                      <a:pt x="33" y="0"/>
                    </a:lnTo>
                    <a:lnTo>
                      <a:pt x="31" y="0"/>
                    </a:lnTo>
                    <a:lnTo>
                      <a:pt x="29" y="0"/>
                    </a:lnTo>
                    <a:lnTo>
                      <a:pt x="28" y="0"/>
                    </a:lnTo>
                    <a:lnTo>
                      <a:pt x="26" y="2"/>
                    </a:lnTo>
                    <a:lnTo>
                      <a:pt x="25" y="2"/>
                    </a:lnTo>
                    <a:lnTo>
                      <a:pt x="24" y="3"/>
                    </a:lnTo>
                    <a:lnTo>
                      <a:pt x="22" y="5"/>
                    </a:lnTo>
                    <a:lnTo>
                      <a:pt x="19" y="7"/>
                    </a:lnTo>
                    <a:lnTo>
                      <a:pt x="17" y="9"/>
                    </a:lnTo>
                    <a:lnTo>
                      <a:pt x="16" y="11"/>
                    </a:lnTo>
                    <a:lnTo>
                      <a:pt x="14" y="13"/>
                    </a:lnTo>
                    <a:lnTo>
                      <a:pt x="13" y="14"/>
                    </a:lnTo>
                    <a:lnTo>
                      <a:pt x="11" y="16"/>
                    </a:lnTo>
                    <a:lnTo>
                      <a:pt x="9" y="17"/>
                    </a:lnTo>
                    <a:lnTo>
                      <a:pt x="7" y="19"/>
                    </a:lnTo>
                    <a:lnTo>
                      <a:pt x="5" y="21"/>
                    </a:lnTo>
                    <a:lnTo>
                      <a:pt x="5" y="23"/>
                    </a:lnTo>
                    <a:lnTo>
                      <a:pt x="3" y="24"/>
                    </a:lnTo>
                    <a:lnTo>
                      <a:pt x="1" y="26"/>
                    </a:lnTo>
                    <a:lnTo>
                      <a:pt x="1" y="29"/>
                    </a:lnTo>
                    <a:lnTo>
                      <a:pt x="1" y="31"/>
                    </a:lnTo>
                    <a:lnTo>
                      <a:pt x="1" y="32"/>
                    </a:lnTo>
                    <a:lnTo>
                      <a:pt x="0" y="33"/>
                    </a:lnTo>
                    <a:lnTo>
                      <a:pt x="0" y="36"/>
                    </a:lnTo>
                    <a:lnTo>
                      <a:pt x="0" y="38"/>
                    </a:lnTo>
                    <a:lnTo>
                      <a:pt x="0" y="39"/>
                    </a:lnTo>
                    <a:lnTo>
                      <a:pt x="0" y="40"/>
                    </a:lnTo>
                    <a:lnTo>
                      <a:pt x="0" y="43"/>
                    </a:lnTo>
                    <a:lnTo>
                      <a:pt x="0" y="45"/>
                    </a:lnTo>
                    <a:lnTo>
                      <a:pt x="0" y="46"/>
                    </a:lnTo>
                    <a:lnTo>
                      <a:pt x="1" y="46"/>
                    </a:lnTo>
                    <a:lnTo>
                      <a:pt x="1" y="47"/>
                    </a:lnTo>
                    <a:lnTo>
                      <a:pt x="3" y="47"/>
                    </a:lnTo>
                    <a:lnTo>
                      <a:pt x="2" y="49"/>
                    </a:lnTo>
                    <a:lnTo>
                      <a:pt x="2" y="51"/>
                    </a:lnTo>
                    <a:lnTo>
                      <a:pt x="2" y="53"/>
                    </a:lnTo>
                    <a:lnTo>
                      <a:pt x="2" y="54"/>
                    </a:lnTo>
                    <a:lnTo>
                      <a:pt x="2" y="55"/>
                    </a:lnTo>
                    <a:lnTo>
                      <a:pt x="2" y="57"/>
                    </a:lnTo>
                    <a:lnTo>
                      <a:pt x="2" y="59"/>
                    </a:lnTo>
                    <a:lnTo>
                      <a:pt x="2" y="61"/>
                    </a:lnTo>
                    <a:lnTo>
                      <a:pt x="2" y="63"/>
                    </a:lnTo>
                    <a:lnTo>
                      <a:pt x="3" y="63"/>
                    </a:lnTo>
                    <a:lnTo>
                      <a:pt x="5" y="63"/>
                    </a:lnTo>
                    <a:lnTo>
                      <a:pt x="7" y="63"/>
                    </a:lnTo>
                    <a:lnTo>
                      <a:pt x="9" y="63"/>
                    </a:lnTo>
                    <a:lnTo>
                      <a:pt x="10" y="63"/>
                    </a:lnTo>
                    <a:lnTo>
                      <a:pt x="12" y="63"/>
                    </a:lnTo>
                    <a:lnTo>
                      <a:pt x="11" y="65"/>
                    </a:lnTo>
                    <a:lnTo>
                      <a:pt x="11" y="67"/>
                    </a:lnTo>
                    <a:lnTo>
                      <a:pt x="11" y="69"/>
                    </a:lnTo>
                    <a:lnTo>
                      <a:pt x="11" y="70"/>
                    </a:lnTo>
                    <a:lnTo>
                      <a:pt x="11" y="71"/>
                    </a:lnTo>
                    <a:lnTo>
                      <a:pt x="11" y="73"/>
                    </a:lnTo>
                    <a:lnTo>
                      <a:pt x="11" y="75"/>
                    </a:lnTo>
                    <a:lnTo>
                      <a:pt x="12" y="75"/>
                    </a:lnTo>
                    <a:lnTo>
                      <a:pt x="12" y="77"/>
                    </a:lnTo>
                    <a:lnTo>
                      <a:pt x="12" y="78"/>
                    </a:lnTo>
                    <a:lnTo>
                      <a:pt x="13" y="78"/>
                    </a:lnTo>
                    <a:lnTo>
                      <a:pt x="13" y="80"/>
                    </a:lnTo>
                    <a:lnTo>
                      <a:pt x="14" y="80"/>
                    </a:lnTo>
                    <a:lnTo>
                      <a:pt x="14" y="82"/>
                    </a:lnTo>
                    <a:lnTo>
                      <a:pt x="14" y="83"/>
                    </a:lnTo>
                    <a:lnTo>
                      <a:pt x="14" y="84"/>
                    </a:lnTo>
                    <a:lnTo>
                      <a:pt x="16" y="84"/>
                    </a:lnTo>
                    <a:lnTo>
                      <a:pt x="16" y="86"/>
                    </a:lnTo>
                    <a:lnTo>
                      <a:pt x="17" y="86"/>
                    </a:lnTo>
                    <a:lnTo>
                      <a:pt x="19" y="86"/>
                    </a:lnTo>
                    <a:lnTo>
                      <a:pt x="19" y="88"/>
                    </a:lnTo>
                    <a:lnTo>
                      <a:pt x="20" y="88"/>
                    </a:lnTo>
                    <a:lnTo>
                      <a:pt x="22" y="88"/>
                    </a:lnTo>
                    <a:lnTo>
                      <a:pt x="22" y="90"/>
                    </a:lnTo>
                    <a:lnTo>
                      <a:pt x="24" y="90"/>
                    </a:lnTo>
                    <a:lnTo>
                      <a:pt x="25" y="90"/>
                    </a:lnTo>
                    <a:lnTo>
                      <a:pt x="26" y="90"/>
                    </a:lnTo>
                    <a:lnTo>
                      <a:pt x="26" y="91"/>
                    </a:lnTo>
                    <a:lnTo>
                      <a:pt x="26" y="92"/>
                    </a:lnTo>
                    <a:lnTo>
                      <a:pt x="26" y="94"/>
                    </a:lnTo>
                    <a:lnTo>
                      <a:pt x="26" y="95"/>
                    </a:lnTo>
                    <a:lnTo>
                      <a:pt x="26" y="97"/>
                    </a:lnTo>
                    <a:lnTo>
                      <a:pt x="26" y="99"/>
                    </a:lnTo>
                    <a:lnTo>
                      <a:pt x="26" y="101"/>
                    </a:lnTo>
                    <a:lnTo>
                      <a:pt x="27" y="101"/>
                    </a:lnTo>
                    <a:lnTo>
                      <a:pt x="27" y="103"/>
                    </a:lnTo>
                    <a:lnTo>
                      <a:pt x="27" y="104"/>
                    </a:lnTo>
                    <a:lnTo>
                      <a:pt x="29" y="104"/>
                    </a:lnTo>
                    <a:lnTo>
                      <a:pt x="29" y="106"/>
                    </a:lnTo>
                    <a:lnTo>
                      <a:pt x="28" y="108"/>
                    </a:lnTo>
                    <a:lnTo>
                      <a:pt x="28" y="109"/>
                    </a:lnTo>
                    <a:lnTo>
                      <a:pt x="27" y="112"/>
                    </a:lnTo>
                    <a:lnTo>
                      <a:pt x="27" y="114"/>
                    </a:lnTo>
                    <a:lnTo>
                      <a:pt x="27" y="115"/>
                    </a:lnTo>
                    <a:lnTo>
                      <a:pt x="27" y="117"/>
                    </a:lnTo>
                    <a:lnTo>
                      <a:pt x="27" y="119"/>
                    </a:lnTo>
                    <a:lnTo>
                      <a:pt x="27" y="121"/>
                    </a:lnTo>
                    <a:lnTo>
                      <a:pt x="27" y="123"/>
                    </a:lnTo>
                    <a:lnTo>
                      <a:pt x="27" y="126"/>
                    </a:lnTo>
                    <a:lnTo>
                      <a:pt x="27" y="129"/>
                    </a:lnTo>
                    <a:lnTo>
                      <a:pt x="27" y="130"/>
                    </a:lnTo>
                    <a:lnTo>
                      <a:pt x="27" y="131"/>
                    </a:lnTo>
                    <a:lnTo>
                      <a:pt x="27" y="133"/>
                    </a:lnTo>
                    <a:lnTo>
                      <a:pt x="27" y="134"/>
                    </a:lnTo>
                    <a:lnTo>
                      <a:pt x="27" y="135"/>
                    </a:lnTo>
                    <a:lnTo>
                      <a:pt x="29" y="135"/>
                    </a:lnTo>
                    <a:lnTo>
                      <a:pt x="29" y="136"/>
                    </a:lnTo>
                    <a:lnTo>
                      <a:pt x="31" y="136"/>
                    </a:lnTo>
                    <a:lnTo>
                      <a:pt x="32" y="133"/>
                    </a:lnTo>
                    <a:lnTo>
                      <a:pt x="34" y="131"/>
                    </a:lnTo>
                    <a:lnTo>
                      <a:pt x="34" y="130"/>
                    </a:lnTo>
                    <a:lnTo>
                      <a:pt x="36" y="128"/>
                    </a:lnTo>
                    <a:lnTo>
                      <a:pt x="36" y="127"/>
                    </a:lnTo>
                    <a:lnTo>
                      <a:pt x="38" y="125"/>
                    </a:lnTo>
                    <a:lnTo>
                      <a:pt x="38" y="123"/>
                    </a:lnTo>
                    <a:lnTo>
                      <a:pt x="40" y="121"/>
                    </a:lnTo>
                    <a:lnTo>
                      <a:pt x="41" y="119"/>
                    </a:lnTo>
                    <a:lnTo>
                      <a:pt x="41" y="118"/>
                    </a:lnTo>
                    <a:lnTo>
                      <a:pt x="43" y="116"/>
                    </a:lnTo>
                    <a:lnTo>
                      <a:pt x="44" y="115"/>
                    </a:lnTo>
                    <a:lnTo>
                      <a:pt x="46" y="113"/>
                    </a:lnTo>
                    <a:lnTo>
                      <a:pt x="47" y="111"/>
                    </a:lnTo>
                    <a:lnTo>
                      <a:pt x="47" y="110"/>
                    </a:lnTo>
                    <a:lnTo>
                      <a:pt x="48" y="108"/>
                    </a:lnTo>
                    <a:lnTo>
                      <a:pt x="48" y="107"/>
                    </a:lnTo>
                    <a:lnTo>
                      <a:pt x="48" y="105"/>
                    </a:lnTo>
                    <a:lnTo>
                      <a:pt x="48" y="102"/>
                    </a:lnTo>
                    <a:lnTo>
                      <a:pt x="48" y="101"/>
                    </a:lnTo>
                    <a:lnTo>
                      <a:pt x="48" y="99"/>
                    </a:lnTo>
                    <a:lnTo>
                      <a:pt x="48" y="97"/>
                    </a:lnTo>
                    <a:lnTo>
                      <a:pt x="48" y="95"/>
                    </a:lnTo>
                    <a:lnTo>
                      <a:pt x="48" y="93"/>
                    </a:lnTo>
                    <a:lnTo>
                      <a:pt x="48" y="92"/>
                    </a:lnTo>
                    <a:lnTo>
                      <a:pt x="48" y="91"/>
                    </a:lnTo>
                    <a:lnTo>
                      <a:pt x="48" y="89"/>
                    </a:lnTo>
                    <a:lnTo>
                      <a:pt x="49" y="89"/>
                    </a:lnTo>
                    <a:lnTo>
                      <a:pt x="50" y="89"/>
                    </a:lnTo>
                    <a:lnTo>
                      <a:pt x="53" y="87"/>
                    </a:lnTo>
                    <a:lnTo>
                      <a:pt x="54" y="87"/>
                    </a:lnTo>
                    <a:lnTo>
                      <a:pt x="56" y="87"/>
                    </a:lnTo>
                    <a:lnTo>
                      <a:pt x="57" y="87"/>
                    </a:lnTo>
                    <a:lnTo>
                      <a:pt x="59" y="85"/>
                    </a:lnTo>
                    <a:lnTo>
                      <a:pt x="61" y="83"/>
                    </a:lnTo>
                    <a:lnTo>
                      <a:pt x="62" y="82"/>
                    </a:lnTo>
                    <a:lnTo>
                      <a:pt x="63" y="80"/>
                    </a:lnTo>
                    <a:lnTo>
                      <a:pt x="63" y="78"/>
                    </a:lnTo>
                    <a:lnTo>
                      <a:pt x="63" y="77"/>
                    </a:lnTo>
                    <a:lnTo>
                      <a:pt x="64" y="76"/>
                    </a:lnTo>
                    <a:lnTo>
                      <a:pt x="64" y="74"/>
                    </a:lnTo>
                    <a:lnTo>
                      <a:pt x="64" y="71"/>
                    </a:lnTo>
                    <a:lnTo>
                      <a:pt x="67" y="70"/>
                    </a:lnTo>
                    <a:lnTo>
                      <a:pt x="67" y="68"/>
                    </a:lnTo>
                    <a:lnTo>
                      <a:pt x="67" y="66"/>
                    </a:lnTo>
                    <a:lnTo>
                      <a:pt x="68" y="64"/>
                    </a:lnTo>
                    <a:lnTo>
                      <a:pt x="68" y="63"/>
                    </a:lnTo>
                    <a:lnTo>
                      <a:pt x="68" y="61"/>
                    </a:lnTo>
                    <a:lnTo>
                      <a:pt x="68" y="60"/>
                    </a:lnTo>
                    <a:lnTo>
                      <a:pt x="69" y="57"/>
                    </a:lnTo>
                    <a:lnTo>
                      <a:pt x="68" y="57"/>
                    </a:lnTo>
                    <a:lnTo>
                      <a:pt x="68" y="56"/>
                    </a:lnTo>
                    <a:lnTo>
                      <a:pt x="67" y="56"/>
                    </a:lnTo>
                    <a:lnTo>
                      <a:pt x="67" y="54"/>
                    </a:lnTo>
                    <a:lnTo>
                      <a:pt x="66" y="54"/>
                    </a:lnTo>
                    <a:lnTo>
                      <a:pt x="66" y="52"/>
                    </a:lnTo>
                    <a:lnTo>
                      <a:pt x="66" y="51"/>
                    </a:lnTo>
                    <a:lnTo>
                      <a:pt x="66" y="49"/>
                    </a:lnTo>
                    <a:lnTo>
                      <a:pt x="64" y="49"/>
                    </a:lnTo>
                    <a:lnTo>
                      <a:pt x="64" y="47"/>
                    </a:lnTo>
                    <a:lnTo>
                      <a:pt x="62" y="47"/>
                    </a:lnTo>
                    <a:lnTo>
                      <a:pt x="62" y="45"/>
                    </a:lnTo>
                    <a:lnTo>
                      <a:pt x="60" y="45"/>
                    </a:lnTo>
                    <a:lnTo>
                      <a:pt x="60" y="44"/>
                    </a:lnTo>
                    <a:lnTo>
                      <a:pt x="60" y="42"/>
                    </a:lnTo>
                    <a:lnTo>
                      <a:pt x="59" y="42"/>
                    </a:lnTo>
                    <a:lnTo>
                      <a:pt x="59" y="40"/>
                    </a:lnTo>
                    <a:lnTo>
                      <a:pt x="59" y="39"/>
                    </a:lnTo>
                    <a:lnTo>
                      <a:pt x="60" y="37"/>
                    </a:lnTo>
                    <a:lnTo>
                      <a:pt x="60" y="35"/>
                    </a:lnTo>
                    <a:lnTo>
                      <a:pt x="61" y="33"/>
                    </a:lnTo>
                    <a:lnTo>
                      <a:pt x="61" y="31"/>
                    </a:lnTo>
                    <a:lnTo>
                      <a:pt x="61" y="30"/>
                    </a:lnTo>
                    <a:lnTo>
                      <a:pt x="62" y="28"/>
                    </a:lnTo>
                    <a:lnTo>
                      <a:pt x="61" y="28"/>
                    </a:lnTo>
                    <a:lnTo>
                      <a:pt x="61" y="26"/>
                    </a:lnTo>
                    <a:lnTo>
                      <a:pt x="61" y="24"/>
                    </a:lnTo>
                    <a:lnTo>
                      <a:pt x="61" y="23"/>
                    </a:lnTo>
                    <a:lnTo>
                      <a:pt x="60" y="23"/>
                    </a:lnTo>
                    <a:lnTo>
                      <a:pt x="60" y="21"/>
                    </a:lnTo>
                    <a:lnTo>
                      <a:pt x="60" y="20"/>
                    </a:lnTo>
                    <a:lnTo>
                      <a:pt x="60" y="18"/>
                    </a:lnTo>
                    <a:lnTo>
                      <a:pt x="59" y="18"/>
                    </a:lnTo>
                    <a:lnTo>
                      <a:pt x="59" y="17"/>
                    </a:lnTo>
                    <a:lnTo>
                      <a:pt x="59" y="16"/>
                    </a:lnTo>
                    <a:lnTo>
                      <a:pt x="57" y="16"/>
                    </a:lnTo>
                    <a:lnTo>
                      <a:pt x="57" y="14"/>
                    </a:lnTo>
                    <a:lnTo>
                      <a:pt x="57" y="12"/>
                    </a:lnTo>
                    <a:lnTo>
                      <a:pt x="56" y="12"/>
                    </a:lnTo>
                    <a:lnTo>
                      <a:pt x="54" y="12"/>
                    </a:lnTo>
                    <a:lnTo>
                      <a:pt x="54" y="11"/>
                    </a:lnTo>
                    <a:lnTo>
                      <a:pt x="53" y="11"/>
                    </a:lnTo>
                    <a:lnTo>
                      <a:pt x="53" y="9"/>
                    </a:lnTo>
                    <a:lnTo>
                      <a:pt x="50" y="9"/>
                    </a:lnTo>
                    <a:lnTo>
                      <a:pt x="49" y="9"/>
                    </a:lnTo>
                    <a:lnTo>
                      <a:pt x="49" y="7"/>
                    </a:lnTo>
                    <a:lnTo>
                      <a:pt x="48" y="7"/>
                    </a:lnTo>
                    <a:lnTo>
                      <a:pt x="48" y="6"/>
                    </a:lnTo>
                    <a:lnTo>
                      <a:pt x="48" y="4"/>
                    </a:lnTo>
                    <a:lnTo>
                      <a:pt x="47" y="4"/>
                    </a:lnTo>
                    <a:lnTo>
                      <a:pt x="45" y="4"/>
                    </a:lnTo>
                    <a:lnTo>
                      <a:pt x="45" y="2"/>
                    </a:lnTo>
                    <a:lnTo>
                      <a:pt x="43" y="2"/>
                    </a:lnTo>
                    <a:lnTo>
                      <a:pt x="43" y="1"/>
                    </a:lnTo>
                    <a:lnTo>
                      <a:pt x="43" y="0"/>
                    </a:lnTo>
                    <a:lnTo>
                      <a:pt x="41" y="0"/>
                    </a:lnTo>
                  </a:path>
                </a:pathLst>
              </a:custGeom>
              <a:solidFill>
                <a:srgbClr val="BF41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9" name="Freeform 376"/>
              <p:cNvSpPr>
                <a:spLocks/>
              </p:cNvSpPr>
              <p:nvPr/>
            </p:nvSpPr>
            <p:spPr bwMode="auto">
              <a:xfrm>
                <a:off x="4018" y="2987"/>
                <a:ext cx="151" cy="153"/>
              </a:xfrm>
              <a:custGeom>
                <a:avLst/>
                <a:gdLst>
                  <a:gd name="T0" fmla="*/ 40 w 154"/>
                  <a:gd name="T1" fmla="*/ 3 h 156"/>
                  <a:gd name="T2" fmla="*/ 30 w 154"/>
                  <a:gd name="T3" fmla="*/ 7 h 156"/>
                  <a:gd name="T4" fmla="*/ 22 w 154"/>
                  <a:gd name="T5" fmla="*/ 9 h 156"/>
                  <a:gd name="T6" fmla="*/ 13 w 154"/>
                  <a:gd name="T7" fmla="*/ 14 h 156"/>
                  <a:gd name="T8" fmla="*/ 8 w 154"/>
                  <a:gd name="T9" fmla="*/ 22 h 156"/>
                  <a:gd name="T10" fmla="*/ 8 w 154"/>
                  <a:gd name="T11" fmla="*/ 30 h 156"/>
                  <a:gd name="T12" fmla="*/ 7 w 154"/>
                  <a:gd name="T13" fmla="*/ 39 h 156"/>
                  <a:gd name="T14" fmla="*/ 6 w 154"/>
                  <a:gd name="T15" fmla="*/ 47 h 156"/>
                  <a:gd name="T16" fmla="*/ 6 w 154"/>
                  <a:gd name="T17" fmla="*/ 57 h 156"/>
                  <a:gd name="T18" fmla="*/ 6 w 154"/>
                  <a:gd name="T19" fmla="*/ 68 h 156"/>
                  <a:gd name="T20" fmla="*/ 4 w 154"/>
                  <a:gd name="T21" fmla="*/ 75 h 156"/>
                  <a:gd name="T22" fmla="*/ 4 w 154"/>
                  <a:gd name="T23" fmla="*/ 86 h 156"/>
                  <a:gd name="T24" fmla="*/ 2 w 154"/>
                  <a:gd name="T25" fmla="*/ 99 h 156"/>
                  <a:gd name="T26" fmla="*/ 2 w 154"/>
                  <a:gd name="T27" fmla="*/ 108 h 156"/>
                  <a:gd name="T28" fmla="*/ 1 w 154"/>
                  <a:gd name="T29" fmla="*/ 124 h 156"/>
                  <a:gd name="T30" fmla="*/ 0 w 154"/>
                  <a:gd name="T31" fmla="*/ 142 h 156"/>
                  <a:gd name="T32" fmla="*/ 0 w 154"/>
                  <a:gd name="T33" fmla="*/ 152 h 156"/>
                  <a:gd name="T34" fmla="*/ 10 w 154"/>
                  <a:gd name="T35" fmla="*/ 151 h 156"/>
                  <a:gd name="T36" fmla="*/ 17 w 154"/>
                  <a:gd name="T37" fmla="*/ 152 h 156"/>
                  <a:gd name="T38" fmla="*/ 17 w 154"/>
                  <a:gd name="T39" fmla="*/ 147 h 156"/>
                  <a:gd name="T40" fmla="*/ 22 w 154"/>
                  <a:gd name="T41" fmla="*/ 141 h 156"/>
                  <a:gd name="T42" fmla="*/ 42 w 154"/>
                  <a:gd name="T43" fmla="*/ 148 h 156"/>
                  <a:gd name="T44" fmla="*/ 70 w 154"/>
                  <a:gd name="T45" fmla="*/ 146 h 156"/>
                  <a:gd name="T46" fmla="*/ 96 w 154"/>
                  <a:gd name="T47" fmla="*/ 145 h 156"/>
                  <a:gd name="T48" fmla="*/ 108 w 154"/>
                  <a:gd name="T49" fmla="*/ 148 h 156"/>
                  <a:gd name="T50" fmla="*/ 122 w 154"/>
                  <a:gd name="T51" fmla="*/ 152 h 156"/>
                  <a:gd name="T52" fmla="*/ 136 w 154"/>
                  <a:gd name="T53" fmla="*/ 155 h 156"/>
                  <a:gd name="T54" fmla="*/ 140 w 154"/>
                  <a:gd name="T55" fmla="*/ 152 h 156"/>
                  <a:gd name="T56" fmla="*/ 136 w 154"/>
                  <a:gd name="T57" fmla="*/ 146 h 156"/>
                  <a:gd name="T58" fmla="*/ 138 w 154"/>
                  <a:gd name="T59" fmla="*/ 142 h 156"/>
                  <a:gd name="T60" fmla="*/ 144 w 154"/>
                  <a:gd name="T61" fmla="*/ 131 h 156"/>
                  <a:gd name="T62" fmla="*/ 150 w 154"/>
                  <a:gd name="T63" fmla="*/ 112 h 156"/>
                  <a:gd name="T64" fmla="*/ 152 w 154"/>
                  <a:gd name="T65" fmla="*/ 95 h 156"/>
                  <a:gd name="T66" fmla="*/ 152 w 154"/>
                  <a:gd name="T67" fmla="*/ 86 h 156"/>
                  <a:gd name="T68" fmla="*/ 151 w 154"/>
                  <a:gd name="T69" fmla="*/ 78 h 156"/>
                  <a:gd name="T70" fmla="*/ 151 w 154"/>
                  <a:gd name="T71" fmla="*/ 69 h 156"/>
                  <a:gd name="T72" fmla="*/ 151 w 154"/>
                  <a:gd name="T73" fmla="*/ 59 h 156"/>
                  <a:gd name="T74" fmla="*/ 149 w 154"/>
                  <a:gd name="T75" fmla="*/ 51 h 156"/>
                  <a:gd name="T76" fmla="*/ 149 w 154"/>
                  <a:gd name="T77" fmla="*/ 43 h 156"/>
                  <a:gd name="T78" fmla="*/ 147 w 154"/>
                  <a:gd name="T79" fmla="*/ 34 h 156"/>
                  <a:gd name="T80" fmla="*/ 147 w 154"/>
                  <a:gd name="T81" fmla="*/ 26 h 156"/>
                  <a:gd name="T82" fmla="*/ 145 w 154"/>
                  <a:gd name="T83" fmla="*/ 21 h 156"/>
                  <a:gd name="T84" fmla="*/ 143 w 154"/>
                  <a:gd name="T85" fmla="*/ 13 h 156"/>
                  <a:gd name="T86" fmla="*/ 138 w 154"/>
                  <a:gd name="T87" fmla="*/ 8 h 156"/>
                  <a:gd name="T88" fmla="*/ 132 w 154"/>
                  <a:gd name="T89" fmla="*/ 3 h 156"/>
                  <a:gd name="T90" fmla="*/ 120 w 154"/>
                  <a:gd name="T91" fmla="*/ 2 h 156"/>
                  <a:gd name="T92" fmla="*/ 110 w 154"/>
                  <a:gd name="T93" fmla="*/ 2 h 156"/>
                  <a:gd name="T94" fmla="*/ 104 w 154"/>
                  <a:gd name="T95" fmla="*/ 1 h 156"/>
                  <a:gd name="T96" fmla="*/ 98 w 154"/>
                  <a:gd name="T97" fmla="*/ 6 h 156"/>
                  <a:gd name="T98" fmla="*/ 93 w 154"/>
                  <a:gd name="T99" fmla="*/ 16 h 156"/>
                  <a:gd name="T100" fmla="*/ 88 w 154"/>
                  <a:gd name="T101" fmla="*/ 23 h 156"/>
                  <a:gd name="T102" fmla="*/ 78 w 154"/>
                  <a:gd name="T103" fmla="*/ 32 h 156"/>
                  <a:gd name="T104" fmla="*/ 68 w 154"/>
                  <a:gd name="T105" fmla="*/ 36 h 156"/>
                  <a:gd name="T106" fmla="*/ 59 w 154"/>
                  <a:gd name="T107" fmla="*/ 32 h 156"/>
                  <a:gd name="T108" fmla="*/ 51 w 154"/>
                  <a:gd name="T109" fmla="*/ 24 h 156"/>
                  <a:gd name="T110" fmla="*/ 51 w 154"/>
                  <a:gd name="T111" fmla="*/ 17 h 156"/>
                  <a:gd name="T112" fmla="*/ 49 w 154"/>
                  <a:gd name="T113" fmla="*/ 10 h 156"/>
                  <a:gd name="T114" fmla="*/ 49 w 154"/>
                  <a:gd name="T115" fmla="*/ 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4" h="156">
                    <a:moveTo>
                      <a:pt x="47" y="2"/>
                    </a:moveTo>
                    <a:lnTo>
                      <a:pt x="45" y="3"/>
                    </a:lnTo>
                    <a:lnTo>
                      <a:pt x="43" y="3"/>
                    </a:lnTo>
                    <a:lnTo>
                      <a:pt x="41" y="3"/>
                    </a:lnTo>
                    <a:lnTo>
                      <a:pt x="40" y="3"/>
                    </a:lnTo>
                    <a:lnTo>
                      <a:pt x="38" y="3"/>
                    </a:lnTo>
                    <a:lnTo>
                      <a:pt x="36" y="5"/>
                    </a:lnTo>
                    <a:lnTo>
                      <a:pt x="34" y="5"/>
                    </a:lnTo>
                    <a:lnTo>
                      <a:pt x="32" y="7"/>
                    </a:lnTo>
                    <a:lnTo>
                      <a:pt x="30" y="7"/>
                    </a:lnTo>
                    <a:lnTo>
                      <a:pt x="29" y="7"/>
                    </a:lnTo>
                    <a:lnTo>
                      <a:pt x="27" y="7"/>
                    </a:lnTo>
                    <a:lnTo>
                      <a:pt x="25" y="7"/>
                    </a:lnTo>
                    <a:lnTo>
                      <a:pt x="24" y="7"/>
                    </a:lnTo>
                    <a:lnTo>
                      <a:pt x="22" y="9"/>
                    </a:lnTo>
                    <a:lnTo>
                      <a:pt x="20" y="9"/>
                    </a:lnTo>
                    <a:lnTo>
                      <a:pt x="18" y="10"/>
                    </a:lnTo>
                    <a:lnTo>
                      <a:pt x="16" y="12"/>
                    </a:lnTo>
                    <a:lnTo>
                      <a:pt x="15" y="12"/>
                    </a:lnTo>
                    <a:lnTo>
                      <a:pt x="13" y="14"/>
                    </a:lnTo>
                    <a:lnTo>
                      <a:pt x="13" y="16"/>
                    </a:lnTo>
                    <a:lnTo>
                      <a:pt x="11" y="17"/>
                    </a:lnTo>
                    <a:lnTo>
                      <a:pt x="10" y="19"/>
                    </a:lnTo>
                    <a:lnTo>
                      <a:pt x="9" y="20"/>
                    </a:lnTo>
                    <a:lnTo>
                      <a:pt x="8" y="22"/>
                    </a:lnTo>
                    <a:lnTo>
                      <a:pt x="8" y="23"/>
                    </a:lnTo>
                    <a:lnTo>
                      <a:pt x="8" y="24"/>
                    </a:lnTo>
                    <a:lnTo>
                      <a:pt x="8" y="26"/>
                    </a:lnTo>
                    <a:lnTo>
                      <a:pt x="8" y="29"/>
                    </a:lnTo>
                    <a:lnTo>
                      <a:pt x="8" y="30"/>
                    </a:lnTo>
                    <a:lnTo>
                      <a:pt x="8" y="32"/>
                    </a:lnTo>
                    <a:lnTo>
                      <a:pt x="7" y="33"/>
                    </a:lnTo>
                    <a:lnTo>
                      <a:pt x="7" y="36"/>
                    </a:lnTo>
                    <a:lnTo>
                      <a:pt x="7" y="38"/>
                    </a:lnTo>
                    <a:lnTo>
                      <a:pt x="7" y="39"/>
                    </a:lnTo>
                    <a:lnTo>
                      <a:pt x="7" y="41"/>
                    </a:lnTo>
                    <a:lnTo>
                      <a:pt x="7" y="42"/>
                    </a:lnTo>
                    <a:lnTo>
                      <a:pt x="6" y="44"/>
                    </a:lnTo>
                    <a:lnTo>
                      <a:pt x="6" y="45"/>
                    </a:lnTo>
                    <a:lnTo>
                      <a:pt x="6" y="47"/>
                    </a:lnTo>
                    <a:lnTo>
                      <a:pt x="6" y="48"/>
                    </a:lnTo>
                    <a:lnTo>
                      <a:pt x="6" y="51"/>
                    </a:lnTo>
                    <a:lnTo>
                      <a:pt x="6" y="53"/>
                    </a:lnTo>
                    <a:lnTo>
                      <a:pt x="6" y="55"/>
                    </a:lnTo>
                    <a:lnTo>
                      <a:pt x="6" y="57"/>
                    </a:lnTo>
                    <a:lnTo>
                      <a:pt x="6" y="60"/>
                    </a:lnTo>
                    <a:lnTo>
                      <a:pt x="6" y="62"/>
                    </a:lnTo>
                    <a:lnTo>
                      <a:pt x="6" y="64"/>
                    </a:lnTo>
                    <a:lnTo>
                      <a:pt x="6" y="66"/>
                    </a:lnTo>
                    <a:lnTo>
                      <a:pt x="6" y="68"/>
                    </a:lnTo>
                    <a:lnTo>
                      <a:pt x="6" y="69"/>
                    </a:lnTo>
                    <a:lnTo>
                      <a:pt x="6" y="70"/>
                    </a:lnTo>
                    <a:lnTo>
                      <a:pt x="4" y="72"/>
                    </a:lnTo>
                    <a:lnTo>
                      <a:pt x="4" y="73"/>
                    </a:lnTo>
                    <a:lnTo>
                      <a:pt x="4" y="75"/>
                    </a:lnTo>
                    <a:lnTo>
                      <a:pt x="4" y="77"/>
                    </a:lnTo>
                    <a:lnTo>
                      <a:pt x="4" y="80"/>
                    </a:lnTo>
                    <a:lnTo>
                      <a:pt x="4" y="82"/>
                    </a:lnTo>
                    <a:lnTo>
                      <a:pt x="4" y="85"/>
                    </a:lnTo>
                    <a:lnTo>
                      <a:pt x="4" y="86"/>
                    </a:lnTo>
                    <a:lnTo>
                      <a:pt x="2" y="91"/>
                    </a:lnTo>
                    <a:lnTo>
                      <a:pt x="2" y="92"/>
                    </a:lnTo>
                    <a:lnTo>
                      <a:pt x="2" y="95"/>
                    </a:lnTo>
                    <a:lnTo>
                      <a:pt x="2" y="98"/>
                    </a:lnTo>
                    <a:lnTo>
                      <a:pt x="2" y="99"/>
                    </a:lnTo>
                    <a:lnTo>
                      <a:pt x="2" y="101"/>
                    </a:lnTo>
                    <a:lnTo>
                      <a:pt x="2" y="103"/>
                    </a:lnTo>
                    <a:lnTo>
                      <a:pt x="3" y="104"/>
                    </a:lnTo>
                    <a:lnTo>
                      <a:pt x="2" y="106"/>
                    </a:lnTo>
                    <a:lnTo>
                      <a:pt x="2" y="108"/>
                    </a:lnTo>
                    <a:lnTo>
                      <a:pt x="2" y="111"/>
                    </a:lnTo>
                    <a:lnTo>
                      <a:pt x="2" y="113"/>
                    </a:lnTo>
                    <a:lnTo>
                      <a:pt x="1" y="117"/>
                    </a:lnTo>
                    <a:lnTo>
                      <a:pt x="1" y="120"/>
                    </a:lnTo>
                    <a:lnTo>
                      <a:pt x="1" y="124"/>
                    </a:lnTo>
                    <a:lnTo>
                      <a:pt x="1" y="127"/>
                    </a:lnTo>
                    <a:lnTo>
                      <a:pt x="0" y="131"/>
                    </a:lnTo>
                    <a:lnTo>
                      <a:pt x="0" y="135"/>
                    </a:lnTo>
                    <a:lnTo>
                      <a:pt x="0" y="139"/>
                    </a:lnTo>
                    <a:lnTo>
                      <a:pt x="0" y="142"/>
                    </a:lnTo>
                    <a:lnTo>
                      <a:pt x="0" y="145"/>
                    </a:lnTo>
                    <a:lnTo>
                      <a:pt x="0" y="147"/>
                    </a:lnTo>
                    <a:lnTo>
                      <a:pt x="0" y="149"/>
                    </a:lnTo>
                    <a:lnTo>
                      <a:pt x="0" y="151"/>
                    </a:lnTo>
                    <a:lnTo>
                      <a:pt x="0" y="152"/>
                    </a:lnTo>
                    <a:lnTo>
                      <a:pt x="2" y="152"/>
                    </a:lnTo>
                    <a:lnTo>
                      <a:pt x="4" y="152"/>
                    </a:lnTo>
                    <a:lnTo>
                      <a:pt x="6" y="152"/>
                    </a:lnTo>
                    <a:lnTo>
                      <a:pt x="8" y="151"/>
                    </a:lnTo>
                    <a:lnTo>
                      <a:pt x="10" y="151"/>
                    </a:lnTo>
                    <a:lnTo>
                      <a:pt x="12" y="151"/>
                    </a:lnTo>
                    <a:lnTo>
                      <a:pt x="14" y="151"/>
                    </a:lnTo>
                    <a:lnTo>
                      <a:pt x="14" y="152"/>
                    </a:lnTo>
                    <a:lnTo>
                      <a:pt x="16" y="152"/>
                    </a:lnTo>
                    <a:lnTo>
                      <a:pt x="17" y="152"/>
                    </a:lnTo>
                    <a:lnTo>
                      <a:pt x="16" y="153"/>
                    </a:lnTo>
                    <a:lnTo>
                      <a:pt x="16" y="152"/>
                    </a:lnTo>
                    <a:lnTo>
                      <a:pt x="16" y="150"/>
                    </a:lnTo>
                    <a:lnTo>
                      <a:pt x="16" y="149"/>
                    </a:lnTo>
                    <a:lnTo>
                      <a:pt x="17" y="147"/>
                    </a:lnTo>
                    <a:lnTo>
                      <a:pt x="17" y="145"/>
                    </a:lnTo>
                    <a:lnTo>
                      <a:pt x="17" y="144"/>
                    </a:lnTo>
                    <a:lnTo>
                      <a:pt x="19" y="142"/>
                    </a:lnTo>
                    <a:lnTo>
                      <a:pt x="20" y="141"/>
                    </a:lnTo>
                    <a:lnTo>
                      <a:pt x="22" y="141"/>
                    </a:lnTo>
                    <a:lnTo>
                      <a:pt x="24" y="145"/>
                    </a:lnTo>
                    <a:lnTo>
                      <a:pt x="28" y="146"/>
                    </a:lnTo>
                    <a:lnTo>
                      <a:pt x="32" y="148"/>
                    </a:lnTo>
                    <a:lnTo>
                      <a:pt x="38" y="148"/>
                    </a:lnTo>
                    <a:lnTo>
                      <a:pt x="42" y="148"/>
                    </a:lnTo>
                    <a:lnTo>
                      <a:pt x="47" y="148"/>
                    </a:lnTo>
                    <a:lnTo>
                      <a:pt x="53" y="148"/>
                    </a:lnTo>
                    <a:lnTo>
                      <a:pt x="59" y="147"/>
                    </a:lnTo>
                    <a:lnTo>
                      <a:pt x="64" y="147"/>
                    </a:lnTo>
                    <a:lnTo>
                      <a:pt x="70" y="146"/>
                    </a:lnTo>
                    <a:lnTo>
                      <a:pt x="76" y="146"/>
                    </a:lnTo>
                    <a:lnTo>
                      <a:pt x="82" y="145"/>
                    </a:lnTo>
                    <a:lnTo>
                      <a:pt x="85" y="145"/>
                    </a:lnTo>
                    <a:lnTo>
                      <a:pt x="91" y="145"/>
                    </a:lnTo>
                    <a:lnTo>
                      <a:pt x="96" y="145"/>
                    </a:lnTo>
                    <a:lnTo>
                      <a:pt x="102" y="145"/>
                    </a:lnTo>
                    <a:lnTo>
                      <a:pt x="102" y="147"/>
                    </a:lnTo>
                    <a:lnTo>
                      <a:pt x="104" y="147"/>
                    </a:lnTo>
                    <a:lnTo>
                      <a:pt x="105" y="148"/>
                    </a:lnTo>
                    <a:lnTo>
                      <a:pt x="108" y="148"/>
                    </a:lnTo>
                    <a:lnTo>
                      <a:pt x="110" y="150"/>
                    </a:lnTo>
                    <a:lnTo>
                      <a:pt x="113" y="150"/>
                    </a:lnTo>
                    <a:lnTo>
                      <a:pt x="116" y="150"/>
                    </a:lnTo>
                    <a:lnTo>
                      <a:pt x="120" y="150"/>
                    </a:lnTo>
                    <a:lnTo>
                      <a:pt x="122" y="152"/>
                    </a:lnTo>
                    <a:lnTo>
                      <a:pt x="126" y="152"/>
                    </a:lnTo>
                    <a:lnTo>
                      <a:pt x="128" y="153"/>
                    </a:lnTo>
                    <a:lnTo>
                      <a:pt x="132" y="153"/>
                    </a:lnTo>
                    <a:lnTo>
                      <a:pt x="134" y="155"/>
                    </a:lnTo>
                    <a:lnTo>
                      <a:pt x="136" y="155"/>
                    </a:lnTo>
                    <a:lnTo>
                      <a:pt x="138" y="155"/>
                    </a:lnTo>
                    <a:lnTo>
                      <a:pt x="141" y="155"/>
                    </a:lnTo>
                    <a:lnTo>
                      <a:pt x="142" y="154"/>
                    </a:lnTo>
                    <a:lnTo>
                      <a:pt x="142" y="152"/>
                    </a:lnTo>
                    <a:lnTo>
                      <a:pt x="140" y="152"/>
                    </a:lnTo>
                    <a:lnTo>
                      <a:pt x="140" y="150"/>
                    </a:lnTo>
                    <a:lnTo>
                      <a:pt x="140" y="148"/>
                    </a:lnTo>
                    <a:lnTo>
                      <a:pt x="138" y="148"/>
                    </a:lnTo>
                    <a:lnTo>
                      <a:pt x="138" y="146"/>
                    </a:lnTo>
                    <a:lnTo>
                      <a:pt x="136" y="146"/>
                    </a:lnTo>
                    <a:lnTo>
                      <a:pt x="136" y="145"/>
                    </a:lnTo>
                    <a:lnTo>
                      <a:pt x="135" y="145"/>
                    </a:lnTo>
                    <a:lnTo>
                      <a:pt x="135" y="144"/>
                    </a:lnTo>
                    <a:lnTo>
                      <a:pt x="136" y="143"/>
                    </a:lnTo>
                    <a:lnTo>
                      <a:pt x="138" y="142"/>
                    </a:lnTo>
                    <a:lnTo>
                      <a:pt x="139" y="141"/>
                    </a:lnTo>
                    <a:lnTo>
                      <a:pt x="141" y="139"/>
                    </a:lnTo>
                    <a:lnTo>
                      <a:pt x="141" y="137"/>
                    </a:lnTo>
                    <a:lnTo>
                      <a:pt x="143" y="133"/>
                    </a:lnTo>
                    <a:lnTo>
                      <a:pt x="144" y="131"/>
                    </a:lnTo>
                    <a:lnTo>
                      <a:pt x="146" y="127"/>
                    </a:lnTo>
                    <a:lnTo>
                      <a:pt x="146" y="124"/>
                    </a:lnTo>
                    <a:lnTo>
                      <a:pt x="148" y="120"/>
                    </a:lnTo>
                    <a:lnTo>
                      <a:pt x="148" y="116"/>
                    </a:lnTo>
                    <a:lnTo>
                      <a:pt x="150" y="112"/>
                    </a:lnTo>
                    <a:lnTo>
                      <a:pt x="150" y="108"/>
                    </a:lnTo>
                    <a:lnTo>
                      <a:pt x="151" y="105"/>
                    </a:lnTo>
                    <a:lnTo>
                      <a:pt x="151" y="101"/>
                    </a:lnTo>
                    <a:lnTo>
                      <a:pt x="153" y="95"/>
                    </a:lnTo>
                    <a:lnTo>
                      <a:pt x="152" y="95"/>
                    </a:lnTo>
                    <a:lnTo>
                      <a:pt x="152" y="93"/>
                    </a:lnTo>
                    <a:lnTo>
                      <a:pt x="152" y="92"/>
                    </a:lnTo>
                    <a:lnTo>
                      <a:pt x="152" y="90"/>
                    </a:lnTo>
                    <a:lnTo>
                      <a:pt x="152" y="88"/>
                    </a:lnTo>
                    <a:lnTo>
                      <a:pt x="152" y="86"/>
                    </a:lnTo>
                    <a:lnTo>
                      <a:pt x="151" y="86"/>
                    </a:lnTo>
                    <a:lnTo>
                      <a:pt x="151" y="84"/>
                    </a:lnTo>
                    <a:lnTo>
                      <a:pt x="151" y="82"/>
                    </a:lnTo>
                    <a:lnTo>
                      <a:pt x="151" y="80"/>
                    </a:lnTo>
                    <a:lnTo>
                      <a:pt x="151" y="78"/>
                    </a:lnTo>
                    <a:lnTo>
                      <a:pt x="151" y="76"/>
                    </a:lnTo>
                    <a:lnTo>
                      <a:pt x="151" y="74"/>
                    </a:lnTo>
                    <a:lnTo>
                      <a:pt x="151" y="72"/>
                    </a:lnTo>
                    <a:lnTo>
                      <a:pt x="151" y="70"/>
                    </a:lnTo>
                    <a:lnTo>
                      <a:pt x="151" y="69"/>
                    </a:lnTo>
                    <a:lnTo>
                      <a:pt x="151" y="67"/>
                    </a:lnTo>
                    <a:lnTo>
                      <a:pt x="151" y="65"/>
                    </a:lnTo>
                    <a:lnTo>
                      <a:pt x="151" y="63"/>
                    </a:lnTo>
                    <a:lnTo>
                      <a:pt x="151" y="61"/>
                    </a:lnTo>
                    <a:lnTo>
                      <a:pt x="151" y="59"/>
                    </a:lnTo>
                    <a:lnTo>
                      <a:pt x="151" y="57"/>
                    </a:lnTo>
                    <a:lnTo>
                      <a:pt x="151" y="55"/>
                    </a:lnTo>
                    <a:lnTo>
                      <a:pt x="151" y="54"/>
                    </a:lnTo>
                    <a:lnTo>
                      <a:pt x="151" y="52"/>
                    </a:lnTo>
                    <a:lnTo>
                      <a:pt x="149" y="51"/>
                    </a:lnTo>
                    <a:lnTo>
                      <a:pt x="149" y="49"/>
                    </a:lnTo>
                    <a:lnTo>
                      <a:pt x="149" y="48"/>
                    </a:lnTo>
                    <a:lnTo>
                      <a:pt x="149" y="46"/>
                    </a:lnTo>
                    <a:lnTo>
                      <a:pt x="149" y="45"/>
                    </a:lnTo>
                    <a:lnTo>
                      <a:pt x="149" y="43"/>
                    </a:lnTo>
                    <a:lnTo>
                      <a:pt x="149" y="41"/>
                    </a:lnTo>
                    <a:lnTo>
                      <a:pt x="149" y="39"/>
                    </a:lnTo>
                    <a:lnTo>
                      <a:pt x="149" y="38"/>
                    </a:lnTo>
                    <a:lnTo>
                      <a:pt x="149" y="36"/>
                    </a:lnTo>
                    <a:lnTo>
                      <a:pt x="147" y="34"/>
                    </a:lnTo>
                    <a:lnTo>
                      <a:pt x="147" y="32"/>
                    </a:lnTo>
                    <a:lnTo>
                      <a:pt x="147" y="30"/>
                    </a:lnTo>
                    <a:lnTo>
                      <a:pt x="147" y="29"/>
                    </a:lnTo>
                    <a:lnTo>
                      <a:pt x="147" y="28"/>
                    </a:lnTo>
                    <a:lnTo>
                      <a:pt x="147" y="26"/>
                    </a:lnTo>
                    <a:lnTo>
                      <a:pt x="147" y="25"/>
                    </a:lnTo>
                    <a:lnTo>
                      <a:pt x="147" y="23"/>
                    </a:lnTo>
                    <a:lnTo>
                      <a:pt x="145" y="23"/>
                    </a:lnTo>
                    <a:lnTo>
                      <a:pt x="145" y="22"/>
                    </a:lnTo>
                    <a:lnTo>
                      <a:pt x="145" y="21"/>
                    </a:lnTo>
                    <a:lnTo>
                      <a:pt x="145" y="19"/>
                    </a:lnTo>
                    <a:lnTo>
                      <a:pt x="143" y="19"/>
                    </a:lnTo>
                    <a:lnTo>
                      <a:pt x="143" y="17"/>
                    </a:lnTo>
                    <a:lnTo>
                      <a:pt x="143" y="15"/>
                    </a:lnTo>
                    <a:lnTo>
                      <a:pt x="143" y="13"/>
                    </a:lnTo>
                    <a:lnTo>
                      <a:pt x="141" y="13"/>
                    </a:lnTo>
                    <a:lnTo>
                      <a:pt x="141" y="11"/>
                    </a:lnTo>
                    <a:lnTo>
                      <a:pt x="140" y="10"/>
                    </a:lnTo>
                    <a:lnTo>
                      <a:pt x="140" y="8"/>
                    </a:lnTo>
                    <a:lnTo>
                      <a:pt x="138" y="8"/>
                    </a:lnTo>
                    <a:lnTo>
                      <a:pt x="138" y="6"/>
                    </a:lnTo>
                    <a:lnTo>
                      <a:pt x="136" y="5"/>
                    </a:lnTo>
                    <a:lnTo>
                      <a:pt x="136" y="3"/>
                    </a:lnTo>
                    <a:lnTo>
                      <a:pt x="134" y="3"/>
                    </a:lnTo>
                    <a:lnTo>
                      <a:pt x="132" y="3"/>
                    </a:lnTo>
                    <a:lnTo>
                      <a:pt x="130" y="3"/>
                    </a:lnTo>
                    <a:lnTo>
                      <a:pt x="128" y="2"/>
                    </a:lnTo>
                    <a:lnTo>
                      <a:pt x="124" y="2"/>
                    </a:lnTo>
                    <a:lnTo>
                      <a:pt x="122" y="2"/>
                    </a:lnTo>
                    <a:lnTo>
                      <a:pt x="120" y="2"/>
                    </a:lnTo>
                    <a:lnTo>
                      <a:pt x="118" y="2"/>
                    </a:lnTo>
                    <a:lnTo>
                      <a:pt x="115" y="2"/>
                    </a:lnTo>
                    <a:lnTo>
                      <a:pt x="113" y="2"/>
                    </a:lnTo>
                    <a:lnTo>
                      <a:pt x="111" y="2"/>
                    </a:lnTo>
                    <a:lnTo>
                      <a:pt x="110" y="2"/>
                    </a:lnTo>
                    <a:lnTo>
                      <a:pt x="108" y="2"/>
                    </a:lnTo>
                    <a:lnTo>
                      <a:pt x="107" y="2"/>
                    </a:lnTo>
                    <a:lnTo>
                      <a:pt x="107" y="1"/>
                    </a:lnTo>
                    <a:lnTo>
                      <a:pt x="105" y="1"/>
                    </a:lnTo>
                    <a:lnTo>
                      <a:pt x="104" y="1"/>
                    </a:lnTo>
                    <a:lnTo>
                      <a:pt x="102" y="1"/>
                    </a:lnTo>
                    <a:lnTo>
                      <a:pt x="101" y="1"/>
                    </a:lnTo>
                    <a:lnTo>
                      <a:pt x="100" y="2"/>
                    </a:lnTo>
                    <a:lnTo>
                      <a:pt x="100" y="4"/>
                    </a:lnTo>
                    <a:lnTo>
                      <a:pt x="98" y="6"/>
                    </a:lnTo>
                    <a:lnTo>
                      <a:pt x="98" y="8"/>
                    </a:lnTo>
                    <a:lnTo>
                      <a:pt x="97" y="10"/>
                    </a:lnTo>
                    <a:lnTo>
                      <a:pt x="97" y="12"/>
                    </a:lnTo>
                    <a:lnTo>
                      <a:pt x="95" y="14"/>
                    </a:lnTo>
                    <a:lnTo>
                      <a:pt x="93" y="16"/>
                    </a:lnTo>
                    <a:lnTo>
                      <a:pt x="93" y="17"/>
                    </a:lnTo>
                    <a:lnTo>
                      <a:pt x="91" y="19"/>
                    </a:lnTo>
                    <a:lnTo>
                      <a:pt x="89" y="20"/>
                    </a:lnTo>
                    <a:lnTo>
                      <a:pt x="88" y="22"/>
                    </a:lnTo>
                    <a:lnTo>
                      <a:pt x="88" y="23"/>
                    </a:lnTo>
                    <a:lnTo>
                      <a:pt x="85" y="24"/>
                    </a:lnTo>
                    <a:lnTo>
                      <a:pt x="83" y="26"/>
                    </a:lnTo>
                    <a:lnTo>
                      <a:pt x="82" y="29"/>
                    </a:lnTo>
                    <a:lnTo>
                      <a:pt x="80" y="30"/>
                    </a:lnTo>
                    <a:lnTo>
                      <a:pt x="78" y="32"/>
                    </a:lnTo>
                    <a:lnTo>
                      <a:pt x="76" y="33"/>
                    </a:lnTo>
                    <a:lnTo>
                      <a:pt x="74" y="36"/>
                    </a:lnTo>
                    <a:lnTo>
                      <a:pt x="72" y="36"/>
                    </a:lnTo>
                    <a:lnTo>
                      <a:pt x="70" y="36"/>
                    </a:lnTo>
                    <a:lnTo>
                      <a:pt x="68" y="36"/>
                    </a:lnTo>
                    <a:lnTo>
                      <a:pt x="66" y="36"/>
                    </a:lnTo>
                    <a:lnTo>
                      <a:pt x="64" y="36"/>
                    </a:lnTo>
                    <a:lnTo>
                      <a:pt x="62" y="33"/>
                    </a:lnTo>
                    <a:lnTo>
                      <a:pt x="60" y="33"/>
                    </a:lnTo>
                    <a:lnTo>
                      <a:pt x="59" y="32"/>
                    </a:lnTo>
                    <a:lnTo>
                      <a:pt x="57" y="30"/>
                    </a:lnTo>
                    <a:lnTo>
                      <a:pt x="57" y="29"/>
                    </a:lnTo>
                    <a:lnTo>
                      <a:pt x="54" y="28"/>
                    </a:lnTo>
                    <a:lnTo>
                      <a:pt x="53" y="26"/>
                    </a:lnTo>
                    <a:lnTo>
                      <a:pt x="51" y="24"/>
                    </a:lnTo>
                    <a:lnTo>
                      <a:pt x="51" y="22"/>
                    </a:lnTo>
                    <a:lnTo>
                      <a:pt x="50" y="22"/>
                    </a:lnTo>
                    <a:lnTo>
                      <a:pt x="50" y="20"/>
                    </a:lnTo>
                    <a:lnTo>
                      <a:pt x="50" y="19"/>
                    </a:lnTo>
                    <a:lnTo>
                      <a:pt x="51" y="17"/>
                    </a:lnTo>
                    <a:lnTo>
                      <a:pt x="49" y="17"/>
                    </a:lnTo>
                    <a:lnTo>
                      <a:pt x="49" y="16"/>
                    </a:lnTo>
                    <a:lnTo>
                      <a:pt x="49" y="14"/>
                    </a:lnTo>
                    <a:lnTo>
                      <a:pt x="49" y="12"/>
                    </a:lnTo>
                    <a:lnTo>
                      <a:pt x="49" y="10"/>
                    </a:lnTo>
                    <a:lnTo>
                      <a:pt x="49" y="8"/>
                    </a:lnTo>
                    <a:lnTo>
                      <a:pt x="49" y="7"/>
                    </a:lnTo>
                    <a:lnTo>
                      <a:pt x="49" y="5"/>
                    </a:lnTo>
                    <a:lnTo>
                      <a:pt x="49" y="2"/>
                    </a:lnTo>
                    <a:lnTo>
                      <a:pt x="49" y="1"/>
                    </a:lnTo>
                    <a:lnTo>
                      <a:pt x="49" y="0"/>
                    </a:lnTo>
                    <a:lnTo>
                      <a:pt x="48" y="1"/>
                    </a:lnTo>
                    <a:lnTo>
                      <a:pt x="47" y="2"/>
                    </a:lnTo>
                  </a:path>
                </a:pathLst>
              </a:custGeom>
              <a:solidFill>
                <a:srgbClr val="A1E2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20" name="Freeform 377"/>
              <p:cNvSpPr>
                <a:spLocks/>
              </p:cNvSpPr>
              <p:nvPr/>
            </p:nvSpPr>
            <p:spPr bwMode="auto">
              <a:xfrm>
                <a:off x="4030" y="2848"/>
                <a:ext cx="132" cy="125"/>
              </a:xfrm>
              <a:custGeom>
                <a:avLst/>
                <a:gdLst>
                  <a:gd name="T0" fmla="*/ 34 w 132"/>
                  <a:gd name="T1" fmla="*/ 122 h 125"/>
                  <a:gd name="T2" fmla="*/ 25 w 132"/>
                  <a:gd name="T3" fmla="*/ 124 h 125"/>
                  <a:gd name="T4" fmla="*/ 16 w 132"/>
                  <a:gd name="T5" fmla="*/ 122 h 125"/>
                  <a:gd name="T6" fmla="*/ 10 w 132"/>
                  <a:gd name="T7" fmla="*/ 119 h 125"/>
                  <a:gd name="T8" fmla="*/ 7 w 132"/>
                  <a:gd name="T9" fmla="*/ 111 h 125"/>
                  <a:gd name="T10" fmla="*/ 4 w 132"/>
                  <a:gd name="T11" fmla="*/ 105 h 125"/>
                  <a:gd name="T12" fmla="*/ 2 w 132"/>
                  <a:gd name="T13" fmla="*/ 96 h 125"/>
                  <a:gd name="T14" fmla="*/ 1 w 132"/>
                  <a:gd name="T15" fmla="*/ 87 h 125"/>
                  <a:gd name="T16" fmla="*/ 4 w 132"/>
                  <a:gd name="T17" fmla="*/ 77 h 125"/>
                  <a:gd name="T18" fmla="*/ 11 w 132"/>
                  <a:gd name="T19" fmla="*/ 80 h 125"/>
                  <a:gd name="T20" fmla="*/ 9 w 132"/>
                  <a:gd name="T21" fmla="*/ 72 h 125"/>
                  <a:gd name="T22" fmla="*/ 12 w 132"/>
                  <a:gd name="T23" fmla="*/ 64 h 125"/>
                  <a:gd name="T24" fmla="*/ 12 w 132"/>
                  <a:gd name="T25" fmla="*/ 54 h 125"/>
                  <a:gd name="T26" fmla="*/ 19 w 132"/>
                  <a:gd name="T27" fmla="*/ 44 h 125"/>
                  <a:gd name="T28" fmla="*/ 24 w 132"/>
                  <a:gd name="T29" fmla="*/ 34 h 125"/>
                  <a:gd name="T30" fmla="*/ 33 w 132"/>
                  <a:gd name="T31" fmla="*/ 27 h 125"/>
                  <a:gd name="T32" fmla="*/ 37 w 132"/>
                  <a:gd name="T33" fmla="*/ 16 h 125"/>
                  <a:gd name="T34" fmla="*/ 45 w 132"/>
                  <a:gd name="T35" fmla="*/ 9 h 125"/>
                  <a:gd name="T36" fmla="*/ 53 w 132"/>
                  <a:gd name="T37" fmla="*/ 2 h 125"/>
                  <a:gd name="T38" fmla="*/ 62 w 132"/>
                  <a:gd name="T39" fmla="*/ 1 h 125"/>
                  <a:gd name="T40" fmla="*/ 69 w 132"/>
                  <a:gd name="T41" fmla="*/ 4 h 125"/>
                  <a:gd name="T42" fmla="*/ 73 w 132"/>
                  <a:gd name="T43" fmla="*/ 10 h 125"/>
                  <a:gd name="T44" fmla="*/ 78 w 132"/>
                  <a:gd name="T45" fmla="*/ 14 h 125"/>
                  <a:gd name="T46" fmla="*/ 82 w 132"/>
                  <a:gd name="T47" fmla="*/ 19 h 125"/>
                  <a:gd name="T48" fmla="*/ 92 w 132"/>
                  <a:gd name="T49" fmla="*/ 11 h 125"/>
                  <a:gd name="T50" fmla="*/ 98 w 132"/>
                  <a:gd name="T51" fmla="*/ 12 h 125"/>
                  <a:gd name="T52" fmla="*/ 105 w 132"/>
                  <a:gd name="T53" fmla="*/ 12 h 125"/>
                  <a:gd name="T54" fmla="*/ 109 w 132"/>
                  <a:gd name="T55" fmla="*/ 18 h 125"/>
                  <a:gd name="T56" fmla="*/ 107 w 132"/>
                  <a:gd name="T57" fmla="*/ 28 h 125"/>
                  <a:gd name="T58" fmla="*/ 104 w 132"/>
                  <a:gd name="T59" fmla="*/ 39 h 125"/>
                  <a:gd name="T60" fmla="*/ 107 w 132"/>
                  <a:gd name="T61" fmla="*/ 43 h 125"/>
                  <a:gd name="T62" fmla="*/ 113 w 132"/>
                  <a:gd name="T63" fmla="*/ 47 h 125"/>
                  <a:gd name="T64" fmla="*/ 115 w 132"/>
                  <a:gd name="T65" fmla="*/ 55 h 125"/>
                  <a:gd name="T66" fmla="*/ 120 w 132"/>
                  <a:gd name="T67" fmla="*/ 61 h 125"/>
                  <a:gd name="T68" fmla="*/ 125 w 132"/>
                  <a:gd name="T69" fmla="*/ 68 h 125"/>
                  <a:gd name="T70" fmla="*/ 129 w 132"/>
                  <a:gd name="T71" fmla="*/ 75 h 125"/>
                  <a:gd name="T72" fmla="*/ 128 w 132"/>
                  <a:gd name="T73" fmla="*/ 84 h 125"/>
                  <a:gd name="T74" fmla="*/ 120 w 132"/>
                  <a:gd name="T75" fmla="*/ 95 h 125"/>
                  <a:gd name="T76" fmla="*/ 109 w 132"/>
                  <a:gd name="T77" fmla="*/ 104 h 125"/>
                  <a:gd name="T78" fmla="*/ 100 w 132"/>
                  <a:gd name="T79" fmla="*/ 112 h 125"/>
                  <a:gd name="T80" fmla="*/ 94 w 132"/>
                  <a:gd name="T81" fmla="*/ 115 h 125"/>
                  <a:gd name="T82" fmla="*/ 88 w 132"/>
                  <a:gd name="T83" fmla="*/ 112 h 125"/>
                  <a:gd name="T84" fmla="*/ 90 w 132"/>
                  <a:gd name="T85" fmla="*/ 103 h 125"/>
                  <a:gd name="T86" fmla="*/ 95 w 132"/>
                  <a:gd name="T87" fmla="*/ 92 h 125"/>
                  <a:gd name="T88" fmla="*/ 92 w 132"/>
                  <a:gd name="T89" fmla="*/ 86 h 125"/>
                  <a:gd name="T90" fmla="*/ 89 w 132"/>
                  <a:gd name="T91" fmla="*/ 80 h 125"/>
                  <a:gd name="T92" fmla="*/ 86 w 132"/>
                  <a:gd name="T93" fmla="*/ 74 h 125"/>
                  <a:gd name="T94" fmla="*/ 87 w 132"/>
                  <a:gd name="T95" fmla="*/ 66 h 125"/>
                  <a:gd name="T96" fmla="*/ 85 w 132"/>
                  <a:gd name="T97" fmla="*/ 58 h 125"/>
                  <a:gd name="T98" fmla="*/ 79 w 132"/>
                  <a:gd name="T99" fmla="*/ 46 h 125"/>
                  <a:gd name="T100" fmla="*/ 73 w 132"/>
                  <a:gd name="T101" fmla="*/ 40 h 125"/>
                  <a:gd name="T102" fmla="*/ 64 w 132"/>
                  <a:gd name="T103" fmla="*/ 35 h 125"/>
                  <a:gd name="T104" fmla="*/ 55 w 132"/>
                  <a:gd name="T105" fmla="*/ 33 h 125"/>
                  <a:gd name="T106" fmla="*/ 46 w 132"/>
                  <a:gd name="T107" fmla="*/ 40 h 125"/>
                  <a:gd name="T108" fmla="*/ 36 w 132"/>
                  <a:gd name="T109" fmla="*/ 51 h 125"/>
                  <a:gd name="T110" fmla="*/ 32 w 132"/>
                  <a:gd name="T111" fmla="*/ 63 h 125"/>
                  <a:gd name="T112" fmla="*/ 28 w 132"/>
                  <a:gd name="T113" fmla="*/ 71 h 125"/>
                  <a:gd name="T114" fmla="*/ 31 w 132"/>
                  <a:gd name="T115" fmla="*/ 77 h 125"/>
                  <a:gd name="T116" fmla="*/ 31 w 132"/>
                  <a:gd name="T117" fmla="*/ 86 h 125"/>
                  <a:gd name="T118" fmla="*/ 33 w 132"/>
                  <a:gd name="T119" fmla="*/ 93 h 125"/>
                  <a:gd name="T120" fmla="*/ 39 w 132"/>
                  <a:gd name="T121" fmla="*/ 99 h 125"/>
                  <a:gd name="T122" fmla="*/ 41 w 132"/>
                  <a:gd name="T123" fmla="*/ 106 h 125"/>
                  <a:gd name="T124" fmla="*/ 42 w 132"/>
                  <a:gd name="T125" fmla="*/ 11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25">
                    <a:moveTo>
                      <a:pt x="42" y="116"/>
                    </a:moveTo>
                    <a:lnTo>
                      <a:pt x="40" y="118"/>
                    </a:lnTo>
                    <a:lnTo>
                      <a:pt x="39" y="120"/>
                    </a:lnTo>
                    <a:lnTo>
                      <a:pt x="37" y="122"/>
                    </a:lnTo>
                    <a:lnTo>
                      <a:pt x="36" y="122"/>
                    </a:lnTo>
                    <a:lnTo>
                      <a:pt x="34" y="122"/>
                    </a:lnTo>
                    <a:lnTo>
                      <a:pt x="33" y="123"/>
                    </a:lnTo>
                    <a:lnTo>
                      <a:pt x="32" y="123"/>
                    </a:lnTo>
                    <a:lnTo>
                      <a:pt x="30" y="123"/>
                    </a:lnTo>
                    <a:lnTo>
                      <a:pt x="28" y="123"/>
                    </a:lnTo>
                    <a:lnTo>
                      <a:pt x="27" y="123"/>
                    </a:lnTo>
                    <a:lnTo>
                      <a:pt x="25" y="124"/>
                    </a:lnTo>
                    <a:lnTo>
                      <a:pt x="23" y="124"/>
                    </a:lnTo>
                    <a:lnTo>
                      <a:pt x="22" y="124"/>
                    </a:lnTo>
                    <a:lnTo>
                      <a:pt x="21" y="124"/>
                    </a:lnTo>
                    <a:lnTo>
                      <a:pt x="19" y="124"/>
                    </a:lnTo>
                    <a:lnTo>
                      <a:pt x="19" y="122"/>
                    </a:lnTo>
                    <a:lnTo>
                      <a:pt x="16" y="122"/>
                    </a:lnTo>
                    <a:lnTo>
                      <a:pt x="15" y="122"/>
                    </a:lnTo>
                    <a:lnTo>
                      <a:pt x="13" y="122"/>
                    </a:lnTo>
                    <a:lnTo>
                      <a:pt x="13" y="121"/>
                    </a:lnTo>
                    <a:lnTo>
                      <a:pt x="12" y="121"/>
                    </a:lnTo>
                    <a:lnTo>
                      <a:pt x="12" y="119"/>
                    </a:lnTo>
                    <a:lnTo>
                      <a:pt x="10" y="119"/>
                    </a:lnTo>
                    <a:lnTo>
                      <a:pt x="9" y="119"/>
                    </a:lnTo>
                    <a:lnTo>
                      <a:pt x="9" y="117"/>
                    </a:lnTo>
                    <a:lnTo>
                      <a:pt x="7" y="117"/>
                    </a:lnTo>
                    <a:lnTo>
                      <a:pt x="7" y="115"/>
                    </a:lnTo>
                    <a:lnTo>
                      <a:pt x="7" y="113"/>
                    </a:lnTo>
                    <a:lnTo>
                      <a:pt x="7" y="111"/>
                    </a:lnTo>
                    <a:lnTo>
                      <a:pt x="6" y="111"/>
                    </a:lnTo>
                    <a:lnTo>
                      <a:pt x="6" y="109"/>
                    </a:lnTo>
                    <a:lnTo>
                      <a:pt x="5" y="108"/>
                    </a:lnTo>
                    <a:lnTo>
                      <a:pt x="5" y="106"/>
                    </a:lnTo>
                    <a:lnTo>
                      <a:pt x="4" y="106"/>
                    </a:lnTo>
                    <a:lnTo>
                      <a:pt x="4" y="105"/>
                    </a:lnTo>
                    <a:lnTo>
                      <a:pt x="4" y="103"/>
                    </a:lnTo>
                    <a:lnTo>
                      <a:pt x="2" y="103"/>
                    </a:lnTo>
                    <a:lnTo>
                      <a:pt x="2" y="101"/>
                    </a:lnTo>
                    <a:lnTo>
                      <a:pt x="2" y="99"/>
                    </a:lnTo>
                    <a:lnTo>
                      <a:pt x="2" y="98"/>
                    </a:lnTo>
                    <a:lnTo>
                      <a:pt x="2" y="96"/>
                    </a:lnTo>
                    <a:lnTo>
                      <a:pt x="0" y="96"/>
                    </a:lnTo>
                    <a:lnTo>
                      <a:pt x="0" y="94"/>
                    </a:lnTo>
                    <a:lnTo>
                      <a:pt x="0" y="93"/>
                    </a:lnTo>
                    <a:lnTo>
                      <a:pt x="0" y="91"/>
                    </a:lnTo>
                    <a:lnTo>
                      <a:pt x="0" y="89"/>
                    </a:lnTo>
                    <a:lnTo>
                      <a:pt x="1" y="87"/>
                    </a:lnTo>
                    <a:lnTo>
                      <a:pt x="1" y="85"/>
                    </a:lnTo>
                    <a:lnTo>
                      <a:pt x="1" y="84"/>
                    </a:lnTo>
                    <a:lnTo>
                      <a:pt x="2" y="82"/>
                    </a:lnTo>
                    <a:lnTo>
                      <a:pt x="2" y="80"/>
                    </a:lnTo>
                    <a:lnTo>
                      <a:pt x="2" y="79"/>
                    </a:lnTo>
                    <a:lnTo>
                      <a:pt x="4" y="77"/>
                    </a:lnTo>
                    <a:lnTo>
                      <a:pt x="4" y="79"/>
                    </a:lnTo>
                    <a:lnTo>
                      <a:pt x="6" y="79"/>
                    </a:lnTo>
                    <a:lnTo>
                      <a:pt x="7" y="79"/>
                    </a:lnTo>
                    <a:lnTo>
                      <a:pt x="7" y="80"/>
                    </a:lnTo>
                    <a:lnTo>
                      <a:pt x="9" y="80"/>
                    </a:lnTo>
                    <a:lnTo>
                      <a:pt x="11" y="80"/>
                    </a:lnTo>
                    <a:lnTo>
                      <a:pt x="9" y="80"/>
                    </a:lnTo>
                    <a:lnTo>
                      <a:pt x="9" y="79"/>
                    </a:lnTo>
                    <a:lnTo>
                      <a:pt x="9" y="78"/>
                    </a:lnTo>
                    <a:lnTo>
                      <a:pt x="9" y="76"/>
                    </a:lnTo>
                    <a:lnTo>
                      <a:pt x="9" y="74"/>
                    </a:lnTo>
                    <a:lnTo>
                      <a:pt x="9" y="72"/>
                    </a:lnTo>
                    <a:lnTo>
                      <a:pt x="10" y="71"/>
                    </a:lnTo>
                    <a:lnTo>
                      <a:pt x="11" y="70"/>
                    </a:lnTo>
                    <a:lnTo>
                      <a:pt x="11" y="69"/>
                    </a:lnTo>
                    <a:lnTo>
                      <a:pt x="12" y="67"/>
                    </a:lnTo>
                    <a:lnTo>
                      <a:pt x="12" y="65"/>
                    </a:lnTo>
                    <a:lnTo>
                      <a:pt x="12" y="64"/>
                    </a:lnTo>
                    <a:lnTo>
                      <a:pt x="12" y="63"/>
                    </a:lnTo>
                    <a:lnTo>
                      <a:pt x="12" y="61"/>
                    </a:lnTo>
                    <a:lnTo>
                      <a:pt x="12" y="58"/>
                    </a:lnTo>
                    <a:lnTo>
                      <a:pt x="12" y="57"/>
                    </a:lnTo>
                    <a:lnTo>
                      <a:pt x="12" y="55"/>
                    </a:lnTo>
                    <a:lnTo>
                      <a:pt x="12" y="54"/>
                    </a:lnTo>
                    <a:lnTo>
                      <a:pt x="14" y="52"/>
                    </a:lnTo>
                    <a:lnTo>
                      <a:pt x="16" y="51"/>
                    </a:lnTo>
                    <a:lnTo>
                      <a:pt x="16" y="49"/>
                    </a:lnTo>
                    <a:lnTo>
                      <a:pt x="18" y="47"/>
                    </a:lnTo>
                    <a:lnTo>
                      <a:pt x="18" y="46"/>
                    </a:lnTo>
                    <a:lnTo>
                      <a:pt x="19" y="44"/>
                    </a:lnTo>
                    <a:lnTo>
                      <a:pt x="19" y="43"/>
                    </a:lnTo>
                    <a:lnTo>
                      <a:pt x="20" y="41"/>
                    </a:lnTo>
                    <a:lnTo>
                      <a:pt x="21" y="40"/>
                    </a:lnTo>
                    <a:lnTo>
                      <a:pt x="22" y="38"/>
                    </a:lnTo>
                    <a:lnTo>
                      <a:pt x="22" y="37"/>
                    </a:lnTo>
                    <a:lnTo>
                      <a:pt x="24" y="34"/>
                    </a:lnTo>
                    <a:lnTo>
                      <a:pt x="26" y="33"/>
                    </a:lnTo>
                    <a:lnTo>
                      <a:pt x="28" y="31"/>
                    </a:lnTo>
                    <a:lnTo>
                      <a:pt x="28" y="30"/>
                    </a:lnTo>
                    <a:lnTo>
                      <a:pt x="29" y="27"/>
                    </a:lnTo>
                    <a:lnTo>
                      <a:pt x="31" y="27"/>
                    </a:lnTo>
                    <a:lnTo>
                      <a:pt x="33" y="27"/>
                    </a:lnTo>
                    <a:lnTo>
                      <a:pt x="34" y="27"/>
                    </a:lnTo>
                    <a:lnTo>
                      <a:pt x="34" y="26"/>
                    </a:lnTo>
                    <a:lnTo>
                      <a:pt x="35" y="22"/>
                    </a:lnTo>
                    <a:lnTo>
                      <a:pt x="35" y="20"/>
                    </a:lnTo>
                    <a:lnTo>
                      <a:pt x="37" y="17"/>
                    </a:lnTo>
                    <a:lnTo>
                      <a:pt x="37" y="16"/>
                    </a:lnTo>
                    <a:lnTo>
                      <a:pt x="39" y="14"/>
                    </a:lnTo>
                    <a:lnTo>
                      <a:pt x="39" y="13"/>
                    </a:lnTo>
                    <a:lnTo>
                      <a:pt x="41" y="11"/>
                    </a:lnTo>
                    <a:lnTo>
                      <a:pt x="42" y="10"/>
                    </a:lnTo>
                    <a:lnTo>
                      <a:pt x="44" y="9"/>
                    </a:lnTo>
                    <a:lnTo>
                      <a:pt x="45" y="9"/>
                    </a:lnTo>
                    <a:lnTo>
                      <a:pt x="47" y="8"/>
                    </a:lnTo>
                    <a:lnTo>
                      <a:pt x="48" y="7"/>
                    </a:lnTo>
                    <a:lnTo>
                      <a:pt x="48" y="6"/>
                    </a:lnTo>
                    <a:lnTo>
                      <a:pt x="50" y="4"/>
                    </a:lnTo>
                    <a:lnTo>
                      <a:pt x="52" y="4"/>
                    </a:lnTo>
                    <a:lnTo>
                      <a:pt x="53" y="2"/>
                    </a:lnTo>
                    <a:lnTo>
                      <a:pt x="55" y="1"/>
                    </a:lnTo>
                    <a:lnTo>
                      <a:pt x="57" y="1"/>
                    </a:lnTo>
                    <a:lnTo>
                      <a:pt x="59" y="0"/>
                    </a:lnTo>
                    <a:lnTo>
                      <a:pt x="59" y="1"/>
                    </a:lnTo>
                    <a:lnTo>
                      <a:pt x="61" y="1"/>
                    </a:lnTo>
                    <a:lnTo>
                      <a:pt x="62" y="1"/>
                    </a:lnTo>
                    <a:lnTo>
                      <a:pt x="64" y="1"/>
                    </a:lnTo>
                    <a:lnTo>
                      <a:pt x="64" y="2"/>
                    </a:lnTo>
                    <a:lnTo>
                      <a:pt x="66" y="2"/>
                    </a:lnTo>
                    <a:lnTo>
                      <a:pt x="67" y="2"/>
                    </a:lnTo>
                    <a:lnTo>
                      <a:pt x="69" y="2"/>
                    </a:lnTo>
                    <a:lnTo>
                      <a:pt x="69" y="4"/>
                    </a:lnTo>
                    <a:lnTo>
                      <a:pt x="69" y="6"/>
                    </a:lnTo>
                    <a:lnTo>
                      <a:pt x="70" y="6"/>
                    </a:lnTo>
                    <a:lnTo>
                      <a:pt x="70" y="8"/>
                    </a:lnTo>
                    <a:lnTo>
                      <a:pt x="71" y="8"/>
                    </a:lnTo>
                    <a:lnTo>
                      <a:pt x="71" y="10"/>
                    </a:lnTo>
                    <a:lnTo>
                      <a:pt x="73" y="10"/>
                    </a:lnTo>
                    <a:lnTo>
                      <a:pt x="73" y="11"/>
                    </a:lnTo>
                    <a:lnTo>
                      <a:pt x="75" y="11"/>
                    </a:lnTo>
                    <a:lnTo>
                      <a:pt x="76" y="11"/>
                    </a:lnTo>
                    <a:lnTo>
                      <a:pt x="78" y="11"/>
                    </a:lnTo>
                    <a:lnTo>
                      <a:pt x="78" y="13"/>
                    </a:lnTo>
                    <a:lnTo>
                      <a:pt x="78" y="14"/>
                    </a:lnTo>
                    <a:lnTo>
                      <a:pt x="78" y="16"/>
                    </a:lnTo>
                    <a:lnTo>
                      <a:pt x="78" y="18"/>
                    </a:lnTo>
                    <a:lnTo>
                      <a:pt x="79" y="18"/>
                    </a:lnTo>
                    <a:lnTo>
                      <a:pt x="79" y="19"/>
                    </a:lnTo>
                    <a:lnTo>
                      <a:pt x="81" y="19"/>
                    </a:lnTo>
                    <a:lnTo>
                      <a:pt x="82" y="19"/>
                    </a:lnTo>
                    <a:lnTo>
                      <a:pt x="84" y="18"/>
                    </a:lnTo>
                    <a:lnTo>
                      <a:pt x="85" y="17"/>
                    </a:lnTo>
                    <a:lnTo>
                      <a:pt x="87" y="15"/>
                    </a:lnTo>
                    <a:lnTo>
                      <a:pt x="89" y="14"/>
                    </a:lnTo>
                    <a:lnTo>
                      <a:pt x="91" y="13"/>
                    </a:lnTo>
                    <a:lnTo>
                      <a:pt x="92" y="11"/>
                    </a:lnTo>
                    <a:lnTo>
                      <a:pt x="94" y="11"/>
                    </a:lnTo>
                    <a:lnTo>
                      <a:pt x="96" y="10"/>
                    </a:lnTo>
                    <a:lnTo>
                      <a:pt x="97" y="10"/>
                    </a:lnTo>
                    <a:lnTo>
                      <a:pt x="98" y="9"/>
                    </a:lnTo>
                    <a:lnTo>
                      <a:pt x="98" y="11"/>
                    </a:lnTo>
                    <a:lnTo>
                      <a:pt x="98" y="12"/>
                    </a:lnTo>
                    <a:lnTo>
                      <a:pt x="98" y="13"/>
                    </a:lnTo>
                    <a:lnTo>
                      <a:pt x="100" y="13"/>
                    </a:lnTo>
                    <a:lnTo>
                      <a:pt x="101" y="13"/>
                    </a:lnTo>
                    <a:lnTo>
                      <a:pt x="102" y="13"/>
                    </a:lnTo>
                    <a:lnTo>
                      <a:pt x="104" y="12"/>
                    </a:lnTo>
                    <a:lnTo>
                      <a:pt x="105" y="12"/>
                    </a:lnTo>
                    <a:lnTo>
                      <a:pt x="107" y="12"/>
                    </a:lnTo>
                    <a:lnTo>
                      <a:pt x="109" y="11"/>
                    </a:lnTo>
                    <a:lnTo>
                      <a:pt x="109" y="13"/>
                    </a:lnTo>
                    <a:lnTo>
                      <a:pt x="109" y="15"/>
                    </a:lnTo>
                    <a:lnTo>
                      <a:pt x="109" y="17"/>
                    </a:lnTo>
                    <a:lnTo>
                      <a:pt x="109" y="18"/>
                    </a:lnTo>
                    <a:lnTo>
                      <a:pt x="109" y="20"/>
                    </a:lnTo>
                    <a:lnTo>
                      <a:pt x="109" y="21"/>
                    </a:lnTo>
                    <a:lnTo>
                      <a:pt x="107" y="23"/>
                    </a:lnTo>
                    <a:lnTo>
                      <a:pt x="107" y="25"/>
                    </a:lnTo>
                    <a:lnTo>
                      <a:pt x="107" y="27"/>
                    </a:lnTo>
                    <a:lnTo>
                      <a:pt x="107" y="28"/>
                    </a:lnTo>
                    <a:lnTo>
                      <a:pt x="107" y="30"/>
                    </a:lnTo>
                    <a:lnTo>
                      <a:pt x="106" y="32"/>
                    </a:lnTo>
                    <a:lnTo>
                      <a:pt x="106" y="33"/>
                    </a:lnTo>
                    <a:lnTo>
                      <a:pt x="106" y="35"/>
                    </a:lnTo>
                    <a:lnTo>
                      <a:pt x="106" y="37"/>
                    </a:lnTo>
                    <a:lnTo>
                      <a:pt x="104" y="39"/>
                    </a:lnTo>
                    <a:lnTo>
                      <a:pt x="104" y="41"/>
                    </a:lnTo>
                    <a:lnTo>
                      <a:pt x="104" y="42"/>
                    </a:lnTo>
                    <a:lnTo>
                      <a:pt x="105" y="42"/>
                    </a:lnTo>
                    <a:lnTo>
                      <a:pt x="105" y="43"/>
                    </a:lnTo>
                    <a:lnTo>
                      <a:pt x="106" y="43"/>
                    </a:lnTo>
                    <a:lnTo>
                      <a:pt x="107" y="43"/>
                    </a:lnTo>
                    <a:lnTo>
                      <a:pt x="109" y="43"/>
                    </a:lnTo>
                    <a:lnTo>
                      <a:pt x="111" y="42"/>
                    </a:lnTo>
                    <a:lnTo>
                      <a:pt x="111" y="44"/>
                    </a:lnTo>
                    <a:lnTo>
                      <a:pt x="111" y="45"/>
                    </a:lnTo>
                    <a:lnTo>
                      <a:pt x="113" y="45"/>
                    </a:lnTo>
                    <a:lnTo>
                      <a:pt x="113" y="47"/>
                    </a:lnTo>
                    <a:lnTo>
                      <a:pt x="113" y="48"/>
                    </a:lnTo>
                    <a:lnTo>
                      <a:pt x="113" y="50"/>
                    </a:lnTo>
                    <a:lnTo>
                      <a:pt x="115" y="50"/>
                    </a:lnTo>
                    <a:lnTo>
                      <a:pt x="115" y="52"/>
                    </a:lnTo>
                    <a:lnTo>
                      <a:pt x="115" y="53"/>
                    </a:lnTo>
                    <a:lnTo>
                      <a:pt x="115" y="55"/>
                    </a:lnTo>
                    <a:lnTo>
                      <a:pt x="117" y="55"/>
                    </a:lnTo>
                    <a:lnTo>
                      <a:pt x="117" y="56"/>
                    </a:lnTo>
                    <a:lnTo>
                      <a:pt x="119" y="56"/>
                    </a:lnTo>
                    <a:lnTo>
                      <a:pt x="120" y="56"/>
                    </a:lnTo>
                    <a:lnTo>
                      <a:pt x="120" y="58"/>
                    </a:lnTo>
                    <a:lnTo>
                      <a:pt x="120" y="61"/>
                    </a:lnTo>
                    <a:lnTo>
                      <a:pt x="121" y="61"/>
                    </a:lnTo>
                    <a:lnTo>
                      <a:pt x="121" y="63"/>
                    </a:lnTo>
                    <a:lnTo>
                      <a:pt x="123" y="64"/>
                    </a:lnTo>
                    <a:lnTo>
                      <a:pt x="123" y="65"/>
                    </a:lnTo>
                    <a:lnTo>
                      <a:pt x="125" y="65"/>
                    </a:lnTo>
                    <a:lnTo>
                      <a:pt x="125" y="68"/>
                    </a:lnTo>
                    <a:lnTo>
                      <a:pt x="126" y="70"/>
                    </a:lnTo>
                    <a:lnTo>
                      <a:pt x="126" y="71"/>
                    </a:lnTo>
                    <a:lnTo>
                      <a:pt x="128" y="71"/>
                    </a:lnTo>
                    <a:lnTo>
                      <a:pt x="128" y="73"/>
                    </a:lnTo>
                    <a:lnTo>
                      <a:pt x="129" y="74"/>
                    </a:lnTo>
                    <a:lnTo>
                      <a:pt x="129" y="75"/>
                    </a:lnTo>
                    <a:lnTo>
                      <a:pt x="131" y="75"/>
                    </a:lnTo>
                    <a:lnTo>
                      <a:pt x="130" y="77"/>
                    </a:lnTo>
                    <a:lnTo>
                      <a:pt x="130" y="78"/>
                    </a:lnTo>
                    <a:lnTo>
                      <a:pt x="129" y="80"/>
                    </a:lnTo>
                    <a:lnTo>
                      <a:pt x="128" y="82"/>
                    </a:lnTo>
                    <a:lnTo>
                      <a:pt x="128" y="84"/>
                    </a:lnTo>
                    <a:lnTo>
                      <a:pt x="126" y="86"/>
                    </a:lnTo>
                    <a:lnTo>
                      <a:pt x="124" y="88"/>
                    </a:lnTo>
                    <a:lnTo>
                      <a:pt x="124" y="90"/>
                    </a:lnTo>
                    <a:lnTo>
                      <a:pt x="122" y="92"/>
                    </a:lnTo>
                    <a:lnTo>
                      <a:pt x="122" y="93"/>
                    </a:lnTo>
                    <a:lnTo>
                      <a:pt x="120" y="95"/>
                    </a:lnTo>
                    <a:lnTo>
                      <a:pt x="119" y="96"/>
                    </a:lnTo>
                    <a:lnTo>
                      <a:pt x="117" y="98"/>
                    </a:lnTo>
                    <a:lnTo>
                      <a:pt x="115" y="100"/>
                    </a:lnTo>
                    <a:lnTo>
                      <a:pt x="113" y="101"/>
                    </a:lnTo>
                    <a:lnTo>
                      <a:pt x="111" y="102"/>
                    </a:lnTo>
                    <a:lnTo>
                      <a:pt x="109" y="104"/>
                    </a:lnTo>
                    <a:lnTo>
                      <a:pt x="107" y="106"/>
                    </a:lnTo>
                    <a:lnTo>
                      <a:pt x="106" y="108"/>
                    </a:lnTo>
                    <a:lnTo>
                      <a:pt x="104" y="108"/>
                    </a:lnTo>
                    <a:lnTo>
                      <a:pt x="102" y="109"/>
                    </a:lnTo>
                    <a:lnTo>
                      <a:pt x="100" y="110"/>
                    </a:lnTo>
                    <a:lnTo>
                      <a:pt x="100" y="112"/>
                    </a:lnTo>
                    <a:lnTo>
                      <a:pt x="100" y="113"/>
                    </a:lnTo>
                    <a:lnTo>
                      <a:pt x="100" y="115"/>
                    </a:lnTo>
                    <a:lnTo>
                      <a:pt x="98" y="115"/>
                    </a:lnTo>
                    <a:lnTo>
                      <a:pt x="97" y="115"/>
                    </a:lnTo>
                    <a:lnTo>
                      <a:pt x="95" y="115"/>
                    </a:lnTo>
                    <a:lnTo>
                      <a:pt x="94" y="115"/>
                    </a:lnTo>
                    <a:lnTo>
                      <a:pt x="94" y="114"/>
                    </a:lnTo>
                    <a:lnTo>
                      <a:pt x="92" y="114"/>
                    </a:lnTo>
                    <a:lnTo>
                      <a:pt x="90" y="114"/>
                    </a:lnTo>
                    <a:lnTo>
                      <a:pt x="89" y="114"/>
                    </a:lnTo>
                    <a:lnTo>
                      <a:pt x="89" y="112"/>
                    </a:lnTo>
                    <a:lnTo>
                      <a:pt x="88" y="112"/>
                    </a:lnTo>
                    <a:lnTo>
                      <a:pt x="88" y="110"/>
                    </a:lnTo>
                    <a:lnTo>
                      <a:pt x="88" y="109"/>
                    </a:lnTo>
                    <a:lnTo>
                      <a:pt x="90" y="107"/>
                    </a:lnTo>
                    <a:lnTo>
                      <a:pt x="90" y="106"/>
                    </a:lnTo>
                    <a:lnTo>
                      <a:pt x="90" y="104"/>
                    </a:lnTo>
                    <a:lnTo>
                      <a:pt x="90" y="103"/>
                    </a:lnTo>
                    <a:lnTo>
                      <a:pt x="92" y="101"/>
                    </a:lnTo>
                    <a:lnTo>
                      <a:pt x="92" y="99"/>
                    </a:lnTo>
                    <a:lnTo>
                      <a:pt x="93" y="96"/>
                    </a:lnTo>
                    <a:lnTo>
                      <a:pt x="93" y="95"/>
                    </a:lnTo>
                    <a:lnTo>
                      <a:pt x="93" y="93"/>
                    </a:lnTo>
                    <a:lnTo>
                      <a:pt x="95" y="92"/>
                    </a:lnTo>
                    <a:lnTo>
                      <a:pt x="93" y="92"/>
                    </a:lnTo>
                    <a:lnTo>
                      <a:pt x="93" y="90"/>
                    </a:lnTo>
                    <a:lnTo>
                      <a:pt x="93" y="89"/>
                    </a:lnTo>
                    <a:lnTo>
                      <a:pt x="93" y="87"/>
                    </a:lnTo>
                    <a:lnTo>
                      <a:pt x="92" y="87"/>
                    </a:lnTo>
                    <a:lnTo>
                      <a:pt x="92" y="86"/>
                    </a:lnTo>
                    <a:lnTo>
                      <a:pt x="92" y="84"/>
                    </a:lnTo>
                    <a:lnTo>
                      <a:pt x="92" y="83"/>
                    </a:lnTo>
                    <a:lnTo>
                      <a:pt x="92" y="81"/>
                    </a:lnTo>
                    <a:lnTo>
                      <a:pt x="91" y="81"/>
                    </a:lnTo>
                    <a:lnTo>
                      <a:pt x="91" y="80"/>
                    </a:lnTo>
                    <a:lnTo>
                      <a:pt x="89" y="80"/>
                    </a:lnTo>
                    <a:lnTo>
                      <a:pt x="89" y="79"/>
                    </a:lnTo>
                    <a:lnTo>
                      <a:pt x="87" y="79"/>
                    </a:lnTo>
                    <a:lnTo>
                      <a:pt x="87" y="77"/>
                    </a:lnTo>
                    <a:lnTo>
                      <a:pt x="86" y="77"/>
                    </a:lnTo>
                    <a:lnTo>
                      <a:pt x="86" y="76"/>
                    </a:lnTo>
                    <a:lnTo>
                      <a:pt x="86" y="74"/>
                    </a:lnTo>
                    <a:lnTo>
                      <a:pt x="85" y="74"/>
                    </a:lnTo>
                    <a:lnTo>
                      <a:pt x="85" y="72"/>
                    </a:lnTo>
                    <a:lnTo>
                      <a:pt x="85" y="71"/>
                    </a:lnTo>
                    <a:lnTo>
                      <a:pt x="87" y="70"/>
                    </a:lnTo>
                    <a:lnTo>
                      <a:pt x="87" y="68"/>
                    </a:lnTo>
                    <a:lnTo>
                      <a:pt x="87" y="66"/>
                    </a:lnTo>
                    <a:lnTo>
                      <a:pt x="89" y="64"/>
                    </a:lnTo>
                    <a:lnTo>
                      <a:pt x="88" y="64"/>
                    </a:lnTo>
                    <a:lnTo>
                      <a:pt x="88" y="63"/>
                    </a:lnTo>
                    <a:lnTo>
                      <a:pt x="87" y="62"/>
                    </a:lnTo>
                    <a:lnTo>
                      <a:pt x="87" y="60"/>
                    </a:lnTo>
                    <a:lnTo>
                      <a:pt x="85" y="58"/>
                    </a:lnTo>
                    <a:lnTo>
                      <a:pt x="85" y="56"/>
                    </a:lnTo>
                    <a:lnTo>
                      <a:pt x="83" y="54"/>
                    </a:lnTo>
                    <a:lnTo>
                      <a:pt x="83" y="51"/>
                    </a:lnTo>
                    <a:lnTo>
                      <a:pt x="81" y="50"/>
                    </a:lnTo>
                    <a:lnTo>
                      <a:pt x="81" y="48"/>
                    </a:lnTo>
                    <a:lnTo>
                      <a:pt x="79" y="46"/>
                    </a:lnTo>
                    <a:lnTo>
                      <a:pt x="79" y="44"/>
                    </a:lnTo>
                    <a:lnTo>
                      <a:pt x="77" y="44"/>
                    </a:lnTo>
                    <a:lnTo>
                      <a:pt x="77" y="42"/>
                    </a:lnTo>
                    <a:lnTo>
                      <a:pt x="77" y="40"/>
                    </a:lnTo>
                    <a:lnTo>
                      <a:pt x="75" y="40"/>
                    </a:lnTo>
                    <a:lnTo>
                      <a:pt x="73" y="40"/>
                    </a:lnTo>
                    <a:lnTo>
                      <a:pt x="73" y="39"/>
                    </a:lnTo>
                    <a:lnTo>
                      <a:pt x="71" y="39"/>
                    </a:lnTo>
                    <a:lnTo>
                      <a:pt x="69" y="37"/>
                    </a:lnTo>
                    <a:lnTo>
                      <a:pt x="67" y="37"/>
                    </a:lnTo>
                    <a:lnTo>
                      <a:pt x="66" y="35"/>
                    </a:lnTo>
                    <a:lnTo>
                      <a:pt x="64" y="35"/>
                    </a:lnTo>
                    <a:lnTo>
                      <a:pt x="62" y="35"/>
                    </a:lnTo>
                    <a:lnTo>
                      <a:pt x="60" y="35"/>
                    </a:lnTo>
                    <a:lnTo>
                      <a:pt x="59" y="33"/>
                    </a:lnTo>
                    <a:lnTo>
                      <a:pt x="57" y="33"/>
                    </a:lnTo>
                    <a:lnTo>
                      <a:pt x="56" y="33"/>
                    </a:lnTo>
                    <a:lnTo>
                      <a:pt x="55" y="33"/>
                    </a:lnTo>
                    <a:lnTo>
                      <a:pt x="55" y="32"/>
                    </a:lnTo>
                    <a:lnTo>
                      <a:pt x="53" y="34"/>
                    </a:lnTo>
                    <a:lnTo>
                      <a:pt x="52" y="35"/>
                    </a:lnTo>
                    <a:lnTo>
                      <a:pt x="50" y="37"/>
                    </a:lnTo>
                    <a:lnTo>
                      <a:pt x="48" y="39"/>
                    </a:lnTo>
                    <a:lnTo>
                      <a:pt x="46" y="40"/>
                    </a:lnTo>
                    <a:lnTo>
                      <a:pt x="44" y="42"/>
                    </a:lnTo>
                    <a:lnTo>
                      <a:pt x="43" y="44"/>
                    </a:lnTo>
                    <a:lnTo>
                      <a:pt x="41" y="46"/>
                    </a:lnTo>
                    <a:lnTo>
                      <a:pt x="39" y="48"/>
                    </a:lnTo>
                    <a:lnTo>
                      <a:pt x="37" y="50"/>
                    </a:lnTo>
                    <a:lnTo>
                      <a:pt x="36" y="51"/>
                    </a:lnTo>
                    <a:lnTo>
                      <a:pt x="34" y="53"/>
                    </a:lnTo>
                    <a:lnTo>
                      <a:pt x="34" y="55"/>
                    </a:lnTo>
                    <a:lnTo>
                      <a:pt x="34" y="56"/>
                    </a:lnTo>
                    <a:lnTo>
                      <a:pt x="32" y="58"/>
                    </a:lnTo>
                    <a:lnTo>
                      <a:pt x="32" y="61"/>
                    </a:lnTo>
                    <a:lnTo>
                      <a:pt x="32" y="63"/>
                    </a:lnTo>
                    <a:lnTo>
                      <a:pt x="31" y="64"/>
                    </a:lnTo>
                    <a:lnTo>
                      <a:pt x="31" y="65"/>
                    </a:lnTo>
                    <a:lnTo>
                      <a:pt x="30" y="67"/>
                    </a:lnTo>
                    <a:lnTo>
                      <a:pt x="29" y="68"/>
                    </a:lnTo>
                    <a:lnTo>
                      <a:pt x="28" y="70"/>
                    </a:lnTo>
                    <a:lnTo>
                      <a:pt x="28" y="71"/>
                    </a:lnTo>
                    <a:lnTo>
                      <a:pt x="28" y="72"/>
                    </a:lnTo>
                    <a:lnTo>
                      <a:pt x="28" y="74"/>
                    </a:lnTo>
                    <a:lnTo>
                      <a:pt x="29" y="74"/>
                    </a:lnTo>
                    <a:lnTo>
                      <a:pt x="29" y="76"/>
                    </a:lnTo>
                    <a:lnTo>
                      <a:pt x="29" y="77"/>
                    </a:lnTo>
                    <a:lnTo>
                      <a:pt x="31" y="77"/>
                    </a:lnTo>
                    <a:lnTo>
                      <a:pt x="31" y="79"/>
                    </a:lnTo>
                    <a:lnTo>
                      <a:pt x="32" y="79"/>
                    </a:lnTo>
                    <a:lnTo>
                      <a:pt x="31" y="80"/>
                    </a:lnTo>
                    <a:lnTo>
                      <a:pt x="31" y="82"/>
                    </a:lnTo>
                    <a:lnTo>
                      <a:pt x="31" y="84"/>
                    </a:lnTo>
                    <a:lnTo>
                      <a:pt x="31" y="86"/>
                    </a:lnTo>
                    <a:lnTo>
                      <a:pt x="31" y="88"/>
                    </a:lnTo>
                    <a:lnTo>
                      <a:pt x="31" y="90"/>
                    </a:lnTo>
                    <a:lnTo>
                      <a:pt x="31" y="92"/>
                    </a:lnTo>
                    <a:lnTo>
                      <a:pt x="31" y="93"/>
                    </a:lnTo>
                    <a:lnTo>
                      <a:pt x="32" y="93"/>
                    </a:lnTo>
                    <a:lnTo>
                      <a:pt x="33" y="93"/>
                    </a:lnTo>
                    <a:lnTo>
                      <a:pt x="35" y="93"/>
                    </a:lnTo>
                    <a:lnTo>
                      <a:pt x="37" y="93"/>
                    </a:lnTo>
                    <a:lnTo>
                      <a:pt x="37" y="95"/>
                    </a:lnTo>
                    <a:lnTo>
                      <a:pt x="39" y="95"/>
                    </a:lnTo>
                    <a:lnTo>
                      <a:pt x="39" y="96"/>
                    </a:lnTo>
                    <a:lnTo>
                      <a:pt x="39" y="99"/>
                    </a:lnTo>
                    <a:lnTo>
                      <a:pt x="40" y="99"/>
                    </a:lnTo>
                    <a:lnTo>
                      <a:pt x="40" y="101"/>
                    </a:lnTo>
                    <a:lnTo>
                      <a:pt x="40" y="102"/>
                    </a:lnTo>
                    <a:lnTo>
                      <a:pt x="40" y="104"/>
                    </a:lnTo>
                    <a:lnTo>
                      <a:pt x="40" y="106"/>
                    </a:lnTo>
                    <a:lnTo>
                      <a:pt x="41" y="106"/>
                    </a:lnTo>
                    <a:lnTo>
                      <a:pt x="41" y="108"/>
                    </a:lnTo>
                    <a:lnTo>
                      <a:pt x="41" y="109"/>
                    </a:lnTo>
                    <a:lnTo>
                      <a:pt x="41" y="111"/>
                    </a:lnTo>
                    <a:lnTo>
                      <a:pt x="41" y="112"/>
                    </a:lnTo>
                    <a:lnTo>
                      <a:pt x="42" y="112"/>
                    </a:lnTo>
                    <a:lnTo>
                      <a:pt x="42" y="113"/>
                    </a:lnTo>
                    <a:lnTo>
                      <a:pt x="42" y="115"/>
                    </a:lnTo>
                    <a:lnTo>
                      <a:pt x="42" y="116"/>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21" name="Freeform 378"/>
              <p:cNvSpPr>
                <a:spLocks/>
              </p:cNvSpPr>
              <p:nvPr/>
            </p:nvSpPr>
            <p:spPr bwMode="auto">
              <a:xfrm>
                <a:off x="4069" y="2981"/>
                <a:ext cx="56" cy="45"/>
              </a:xfrm>
              <a:custGeom>
                <a:avLst/>
                <a:gdLst>
                  <a:gd name="T0" fmla="*/ 15 w 56"/>
                  <a:gd name="T1" fmla="*/ 6 h 45"/>
                  <a:gd name="T2" fmla="*/ 13 w 56"/>
                  <a:gd name="T3" fmla="*/ 6 h 45"/>
                  <a:gd name="T4" fmla="*/ 9 w 56"/>
                  <a:gd name="T5" fmla="*/ 6 h 45"/>
                  <a:gd name="T6" fmla="*/ 7 w 56"/>
                  <a:gd name="T7" fmla="*/ 6 h 45"/>
                  <a:gd name="T8" fmla="*/ 5 w 56"/>
                  <a:gd name="T9" fmla="*/ 6 h 45"/>
                  <a:gd name="T10" fmla="*/ 1 w 56"/>
                  <a:gd name="T11" fmla="*/ 7 h 45"/>
                  <a:gd name="T12" fmla="*/ 0 w 56"/>
                  <a:gd name="T13" fmla="*/ 9 h 45"/>
                  <a:gd name="T14" fmla="*/ 0 w 56"/>
                  <a:gd name="T15" fmla="*/ 12 h 45"/>
                  <a:gd name="T16" fmla="*/ 1 w 56"/>
                  <a:gd name="T17" fmla="*/ 14 h 45"/>
                  <a:gd name="T18" fmla="*/ 1 w 56"/>
                  <a:gd name="T19" fmla="*/ 17 h 45"/>
                  <a:gd name="T20" fmla="*/ 1 w 56"/>
                  <a:gd name="T21" fmla="*/ 21 h 45"/>
                  <a:gd name="T22" fmla="*/ 1 w 56"/>
                  <a:gd name="T23" fmla="*/ 25 h 45"/>
                  <a:gd name="T24" fmla="*/ 3 w 56"/>
                  <a:gd name="T25" fmla="*/ 28 h 45"/>
                  <a:gd name="T26" fmla="*/ 5 w 56"/>
                  <a:gd name="T27" fmla="*/ 30 h 45"/>
                  <a:gd name="T28" fmla="*/ 6 w 56"/>
                  <a:gd name="T29" fmla="*/ 32 h 45"/>
                  <a:gd name="T30" fmla="*/ 8 w 56"/>
                  <a:gd name="T31" fmla="*/ 33 h 45"/>
                  <a:gd name="T32" fmla="*/ 11 w 56"/>
                  <a:gd name="T33" fmla="*/ 35 h 45"/>
                  <a:gd name="T34" fmla="*/ 12 w 56"/>
                  <a:gd name="T35" fmla="*/ 36 h 45"/>
                  <a:gd name="T36" fmla="*/ 13 w 56"/>
                  <a:gd name="T37" fmla="*/ 38 h 45"/>
                  <a:gd name="T38" fmla="*/ 14 w 56"/>
                  <a:gd name="T39" fmla="*/ 39 h 45"/>
                  <a:gd name="T40" fmla="*/ 14 w 56"/>
                  <a:gd name="T41" fmla="*/ 42 h 45"/>
                  <a:gd name="T42" fmla="*/ 16 w 56"/>
                  <a:gd name="T43" fmla="*/ 44 h 45"/>
                  <a:gd name="T44" fmla="*/ 20 w 56"/>
                  <a:gd name="T45" fmla="*/ 44 h 45"/>
                  <a:gd name="T46" fmla="*/ 24 w 56"/>
                  <a:gd name="T47" fmla="*/ 44 h 45"/>
                  <a:gd name="T48" fmla="*/ 27 w 56"/>
                  <a:gd name="T49" fmla="*/ 43 h 45"/>
                  <a:gd name="T50" fmla="*/ 30 w 56"/>
                  <a:gd name="T51" fmla="*/ 39 h 45"/>
                  <a:gd name="T52" fmla="*/ 34 w 56"/>
                  <a:gd name="T53" fmla="*/ 36 h 45"/>
                  <a:gd name="T54" fmla="*/ 37 w 56"/>
                  <a:gd name="T55" fmla="*/ 32 h 45"/>
                  <a:gd name="T56" fmla="*/ 40 w 56"/>
                  <a:gd name="T57" fmla="*/ 30 h 45"/>
                  <a:gd name="T58" fmla="*/ 43 w 56"/>
                  <a:gd name="T59" fmla="*/ 28 h 45"/>
                  <a:gd name="T60" fmla="*/ 46 w 56"/>
                  <a:gd name="T61" fmla="*/ 23 h 45"/>
                  <a:gd name="T62" fmla="*/ 49 w 56"/>
                  <a:gd name="T63" fmla="*/ 20 h 45"/>
                  <a:gd name="T64" fmla="*/ 49 w 56"/>
                  <a:gd name="T65" fmla="*/ 16 h 45"/>
                  <a:gd name="T66" fmla="*/ 53 w 56"/>
                  <a:gd name="T67" fmla="*/ 12 h 45"/>
                  <a:gd name="T68" fmla="*/ 54 w 56"/>
                  <a:gd name="T69" fmla="*/ 10 h 45"/>
                  <a:gd name="T70" fmla="*/ 54 w 56"/>
                  <a:gd name="T71" fmla="*/ 7 h 45"/>
                  <a:gd name="T72" fmla="*/ 53 w 56"/>
                  <a:gd name="T73" fmla="*/ 6 h 45"/>
                  <a:gd name="T74" fmla="*/ 52 w 56"/>
                  <a:gd name="T75" fmla="*/ 4 h 45"/>
                  <a:gd name="T76" fmla="*/ 49 w 56"/>
                  <a:gd name="T77" fmla="*/ 4 h 45"/>
                  <a:gd name="T78" fmla="*/ 48 w 56"/>
                  <a:gd name="T79" fmla="*/ 2 h 45"/>
                  <a:gd name="T80" fmla="*/ 46 w 56"/>
                  <a:gd name="T81" fmla="*/ 1 h 45"/>
                  <a:gd name="T82" fmla="*/ 43 w 56"/>
                  <a:gd name="T83" fmla="*/ 1 h 45"/>
                  <a:gd name="T84" fmla="*/ 40 w 56"/>
                  <a:gd name="T85" fmla="*/ 3 h 45"/>
                  <a:gd name="T86" fmla="*/ 38 w 56"/>
                  <a:gd name="T87" fmla="*/ 4 h 45"/>
                  <a:gd name="T88" fmla="*/ 36 w 56"/>
                  <a:gd name="T89" fmla="*/ 8 h 45"/>
                  <a:gd name="T90" fmla="*/ 34 w 56"/>
                  <a:gd name="T91" fmla="*/ 11 h 45"/>
                  <a:gd name="T92" fmla="*/ 32 w 56"/>
                  <a:gd name="T93" fmla="*/ 14 h 45"/>
                  <a:gd name="T94" fmla="*/ 30 w 56"/>
                  <a:gd name="T95" fmla="*/ 18 h 45"/>
                  <a:gd name="T96" fmla="*/ 29 w 56"/>
                  <a:gd name="T97" fmla="*/ 22 h 45"/>
                  <a:gd name="T98" fmla="*/ 27 w 56"/>
                  <a:gd name="T99" fmla="*/ 25 h 45"/>
                  <a:gd name="T100" fmla="*/ 25 w 56"/>
                  <a:gd name="T101" fmla="*/ 29 h 45"/>
                  <a:gd name="T102" fmla="*/ 21 w 56"/>
                  <a:gd name="T103" fmla="*/ 32 h 45"/>
                  <a:gd name="T104" fmla="*/ 18 w 56"/>
                  <a:gd name="T105" fmla="*/ 32 h 45"/>
                  <a:gd name="T106" fmla="*/ 16 w 56"/>
                  <a:gd name="T107" fmla="*/ 29 h 45"/>
                  <a:gd name="T108" fmla="*/ 16 w 56"/>
                  <a:gd name="T109" fmla="*/ 25 h 45"/>
                  <a:gd name="T110" fmla="*/ 16 w 56"/>
                  <a:gd name="T111" fmla="*/ 21 h 45"/>
                  <a:gd name="T112" fmla="*/ 16 w 56"/>
                  <a:gd name="T113" fmla="*/ 17 h 45"/>
                  <a:gd name="T114" fmla="*/ 16 w 56"/>
                  <a:gd name="T115" fmla="*/ 14 h 45"/>
                  <a:gd name="T116" fmla="*/ 17 w 56"/>
                  <a:gd name="T117" fmla="*/ 11 h 45"/>
                  <a:gd name="T118" fmla="*/ 17 w 56"/>
                  <a:gd name="T119"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 h="45">
                    <a:moveTo>
                      <a:pt x="17" y="6"/>
                    </a:moveTo>
                    <a:lnTo>
                      <a:pt x="15" y="6"/>
                    </a:lnTo>
                    <a:lnTo>
                      <a:pt x="14" y="6"/>
                    </a:lnTo>
                    <a:lnTo>
                      <a:pt x="13" y="6"/>
                    </a:lnTo>
                    <a:lnTo>
                      <a:pt x="11" y="6"/>
                    </a:lnTo>
                    <a:lnTo>
                      <a:pt x="9" y="6"/>
                    </a:lnTo>
                    <a:lnTo>
                      <a:pt x="9" y="4"/>
                    </a:lnTo>
                    <a:lnTo>
                      <a:pt x="7" y="6"/>
                    </a:lnTo>
                    <a:lnTo>
                      <a:pt x="6" y="6"/>
                    </a:lnTo>
                    <a:lnTo>
                      <a:pt x="5" y="6"/>
                    </a:lnTo>
                    <a:lnTo>
                      <a:pt x="3" y="7"/>
                    </a:lnTo>
                    <a:lnTo>
                      <a:pt x="1" y="7"/>
                    </a:lnTo>
                    <a:lnTo>
                      <a:pt x="0" y="8"/>
                    </a:lnTo>
                    <a:lnTo>
                      <a:pt x="0" y="9"/>
                    </a:lnTo>
                    <a:lnTo>
                      <a:pt x="0" y="11"/>
                    </a:lnTo>
                    <a:lnTo>
                      <a:pt x="0" y="12"/>
                    </a:lnTo>
                    <a:lnTo>
                      <a:pt x="1" y="12"/>
                    </a:lnTo>
                    <a:lnTo>
                      <a:pt x="1" y="14"/>
                    </a:lnTo>
                    <a:lnTo>
                      <a:pt x="1" y="15"/>
                    </a:lnTo>
                    <a:lnTo>
                      <a:pt x="1" y="17"/>
                    </a:lnTo>
                    <a:lnTo>
                      <a:pt x="1" y="19"/>
                    </a:lnTo>
                    <a:lnTo>
                      <a:pt x="1" y="21"/>
                    </a:lnTo>
                    <a:lnTo>
                      <a:pt x="1" y="23"/>
                    </a:lnTo>
                    <a:lnTo>
                      <a:pt x="1" y="25"/>
                    </a:lnTo>
                    <a:lnTo>
                      <a:pt x="3" y="25"/>
                    </a:lnTo>
                    <a:lnTo>
                      <a:pt x="3" y="28"/>
                    </a:lnTo>
                    <a:lnTo>
                      <a:pt x="5" y="28"/>
                    </a:lnTo>
                    <a:lnTo>
                      <a:pt x="5" y="30"/>
                    </a:lnTo>
                    <a:lnTo>
                      <a:pt x="6" y="30"/>
                    </a:lnTo>
                    <a:lnTo>
                      <a:pt x="6" y="32"/>
                    </a:lnTo>
                    <a:lnTo>
                      <a:pt x="8" y="32"/>
                    </a:lnTo>
                    <a:lnTo>
                      <a:pt x="8" y="33"/>
                    </a:lnTo>
                    <a:lnTo>
                      <a:pt x="11" y="33"/>
                    </a:lnTo>
                    <a:lnTo>
                      <a:pt x="11" y="35"/>
                    </a:lnTo>
                    <a:lnTo>
                      <a:pt x="11" y="36"/>
                    </a:lnTo>
                    <a:lnTo>
                      <a:pt x="12" y="36"/>
                    </a:lnTo>
                    <a:lnTo>
                      <a:pt x="12" y="38"/>
                    </a:lnTo>
                    <a:lnTo>
                      <a:pt x="13" y="38"/>
                    </a:lnTo>
                    <a:lnTo>
                      <a:pt x="13" y="39"/>
                    </a:lnTo>
                    <a:lnTo>
                      <a:pt x="14" y="39"/>
                    </a:lnTo>
                    <a:lnTo>
                      <a:pt x="14" y="41"/>
                    </a:lnTo>
                    <a:lnTo>
                      <a:pt x="14" y="42"/>
                    </a:lnTo>
                    <a:lnTo>
                      <a:pt x="16" y="42"/>
                    </a:lnTo>
                    <a:lnTo>
                      <a:pt x="16" y="44"/>
                    </a:lnTo>
                    <a:lnTo>
                      <a:pt x="18" y="44"/>
                    </a:lnTo>
                    <a:lnTo>
                      <a:pt x="20" y="44"/>
                    </a:lnTo>
                    <a:lnTo>
                      <a:pt x="22" y="44"/>
                    </a:lnTo>
                    <a:lnTo>
                      <a:pt x="24" y="44"/>
                    </a:lnTo>
                    <a:lnTo>
                      <a:pt x="26" y="43"/>
                    </a:lnTo>
                    <a:lnTo>
                      <a:pt x="27" y="43"/>
                    </a:lnTo>
                    <a:lnTo>
                      <a:pt x="29" y="41"/>
                    </a:lnTo>
                    <a:lnTo>
                      <a:pt x="30" y="39"/>
                    </a:lnTo>
                    <a:lnTo>
                      <a:pt x="32" y="38"/>
                    </a:lnTo>
                    <a:lnTo>
                      <a:pt x="34" y="36"/>
                    </a:lnTo>
                    <a:lnTo>
                      <a:pt x="35" y="35"/>
                    </a:lnTo>
                    <a:lnTo>
                      <a:pt x="37" y="32"/>
                    </a:lnTo>
                    <a:lnTo>
                      <a:pt x="39" y="30"/>
                    </a:lnTo>
                    <a:lnTo>
                      <a:pt x="40" y="30"/>
                    </a:lnTo>
                    <a:lnTo>
                      <a:pt x="42" y="29"/>
                    </a:lnTo>
                    <a:lnTo>
                      <a:pt x="43" y="28"/>
                    </a:lnTo>
                    <a:lnTo>
                      <a:pt x="45" y="25"/>
                    </a:lnTo>
                    <a:lnTo>
                      <a:pt x="46" y="23"/>
                    </a:lnTo>
                    <a:lnTo>
                      <a:pt x="46" y="22"/>
                    </a:lnTo>
                    <a:lnTo>
                      <a:pt x="49" y="20"/>
                    </a:lnTo>
                    <a:lnTo>
                      <a:pt x="49" y="18"/>
                    </a:lnTo>
                    <a:lnTo>
                      <a:pt x="49" y="16"/>
                    </a:lnTo>
                    <a:lnTo>
                      <a:pt x="51" y="14"/>
                    </a:lnTo>
                    <a:lnTo>
                      <a:pt x="53" y="12"/>
                    </a:lnTo>
                    <a:lnTo>
                      <a:pt x="55" y="10"/>
                    </a:lnTo>
                    <a:lnTo>
                      <a:pt x="54" y="10"/>
                    </a:lnTo>
                    <a:lnTo>
                      <a:pt x="54" y="8"/>
                    </a:lnTo>
                    <a:lnTo>
                      <a:pt x="54" y="7"/>
                    </a:lnTo>
                    <a:lnTo>
                      <a:pt x="55" y="6"/>
                    </a:lnTo>
                    <a:lnTo>
                      <a:pt x="53" y="6"/>
                    </a:lnTo>
                    <a:lnTo>
                      <a:pt x="52" y="6"/>
                    </a:lnTo>
                    <a:lnTo>
                      <a:pt x="52" y="4"/>
                    </a:lnTo>
                    <a:lnTo>
                      <a:pt x="50" y="4"/>
                    </a:lnTo>
                    <a:lnTo>
                      <a:pt x="49" y="4"/>
                    </a:lnTo>
                    <a:lnTo>
                      <a:pt x="49" y="2"/>
                    </a:lnTo>
                    <a:lnTo>
                      <a:pt x="48" y="2"/>
                    </a:lnTo>
                    <a:lnTo>
                      <a:pt x="48" y="0"/>
                    </a:lnTo>
                    <a:lnTo>
                      <a:pt x="46" y="1"/>
                    </a:lnTo>
                    <a:lnTo>
                      <a:pt x="45" y="1"/>
                    </a:lnTo>
                    <a:lnTo>
                      <a:pt x="43" y="1"/>
                    </a:lnTo>
                    <a:lnTo>
                      <a:pt x="42" y="1"/>
                    </a:lnTo>
                    <a:lnTo>
                      <a:pt x="40" y="3"/>
                    </a:lnTo>
                    <a:lnTo>
                      <a:pt x="39" y="3"/>
                    </a:lnTo>
                    <a:lnTo>
                      <a:pt x="38" y="4"/>
                    </a:lnTo>
                    <a:lnTo>
                      <a:pt x="36" y="6"/>
                    </a:lnTo>
                    <a:lnTo>
                      <a:pt x="36" y="8"/>
                    </a:lnTo>
                    <a:lnTo>
                      <a:pt x="34" y="10"/>
                    </a:lnTo>
                    <a:lnTo>
                      <a:pt x="34" y="11"/>
                    </a:lnTo>
                    <a:lnTo>
                      <a:pt x="34" y="13"/>
                    </a:lnTo>
                    <a:lnTo>
                      <a:pt x="32" y="14"/>
                    </a:lnTo>
                    <a:lnTo>
                      <a:pt x="32" y="16"/>
                    </a:lnTo>
                    <a:lnTo>
                      <a:pt x="30" y="18"/>
                    </a:lnTo>
                    <a:lnTo>
                      <a:pt x="30" y="20"/>
                    </a:lnTo>
                    <a:lnTo>
                      <a:pt x="29" y="22"/>
                    </a:lnTo>
                    <a:lnTo>
                      <a:pt x="29" y="23"/>
                    </a:lnTo>
                    <a:lnTo>
                      <a:pt x="27" y="25"/>
                    </a:lnTo>
                    <a:lnTo>
                      <a:pt x="25" y="28"/>
                    </a:lnTo>
                    <a:lnTo>
                      <a:pt x="25" y="29"/>
                    </a:lnTo>
                    <a:lnTo>
                      <a:pt x="23" y="30"/>
                    </a:lnTo>
                    <a:lnTo>
                      <a:pt x="21" y="32"/>
                    </a:lnTo>
                    <a:lnTo>
                      <a:pt x="20" y="32"/>
                    </a:lnTo>
                    <a:lnTo>
                      <a:pt x="18" y="32"/>
                    </a:lnTo>
                    <a:lnTo>
                      <a:pt x="18" y="30"/>
                    </a:lnTo>
                    <a:lnTo>
                      <a:pt x="16" y="29"/>
                    </a:lnTo>
                    <a:lnTo>
                      <a:pt x="16" y="28"/>
                    </a:lnTo>
                    <a:lnTo>
                      <a:pt x="16" y="25"/>
                    </a:lnTo>
                    <a:lnTo>
                      <a:pt x="16" y="23"/>
                    </a:lnTo>
                    <a:lnTo>
                      <a:pt x="16" y="21"/>
                    </a:lnTo>
                    <a:lnTo>
                      <a:pt x="16" y="19"/>
                    </a:lnTo>
                    <a:lnTo>
                      <a:pt x="16" y="17"/>
                    </a:lnTo>
                    <a:lnTo>
                      <a:pt x="16" y="16"/>
                    </a:lnTo>
                    <a:lnTo>
                      <a:pt x="16" y="14"/>
                    </a:lnTo>
                    <a:lnTo>
                      <a:pt x="16" y="13"/>
                    </a:lnTo>
                    <a:lnTo>
                      <a:pt x="17" y="11"/>
                    </a:lnTo>
                    <a:lnTo>
                      <a:pt x="17" y="8"/>
                    </a:lnTo>
                    <a:lnTo>
                      <a:pt x="17" y="7"/>
                    </a:lnTo>
                    <a:lnTo>
                      <a:pt x="17" y="6"/>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22" name="Freeform 379"/>
              <p:cNvSpPr>
                <a:spLocks/>
              </p:cNvSpPr>
              <p:nvPr/>
            </p:nvSpPr>
            <p:spPr bwMode="auto">
              <a:xfrm>
                <a:off x="4074" y="2904"/>
                <a:ext cx="17" cy="33"/>
              </a:xfrm>
              <a:custGeom>
                <a:avLst/>
                <a:gdLst>
                  <a:gd name="T0" fmla="*/ 11 w 25"/>
                  <a:gd name="T1" fmla="*/ 0 h 32"/>
                  <a:gd name="T2" fmla="*/ 10 w 25"/>
                  <a:gd name="T3" fmla="*/ 1 h 32"/>
                  <a:gd name="T4" fmla="*/ 10 w 25"/>
                  <a:gd name="T5" fmla="*/ 3 h 32"/>
                  <a:gd name="T6" fmla="*/ 9 w 25"/>
                  <a:gd name="T7" fmla="*/ 5 h 32"/>
                  <a:gd name="T8" fmla="*/ 9 w 25"/>
                  <a:gd name="T9" fmla="*/ 6 h 32"/>
                  <a:gd name="T10" fmla="*/ 9 w 25"/>
                  <a:gd name="T11" fmla="*/ 8 h 32"/>
                  <a:gd name="T12" fmla="*/ 9 w 25"/>
                  <a:gd name="T13" fmla="*/ 9 h 32"/>
                  <a:gd name="T14" fmla="*/ 9 w 25"/>
                  <a:gd name="T15" fmla="*/ 12 h 32"/>
                  <a:gd name="T16" fmla="*/ 9 w 25"/>
                  <a:gd name="T17" fmla="*/ 14 h 32"/>
                  <a:gd name="T18" fmla="*/ 9 w 25"/>
                  <a:gd name="T19" fmla="*/ 15 h 32"/>
                  <a:gd name="T20" fmla="*/ 8 w 25"/>
                  <a:gd name="T21" fmla="*/ 16 h 32"/>
                  <a:gd name="T22" fmla="*/ 6 w 25"/>
                  <a:gd name="T23" fmla="*/ 17 h 32"/>
                  <a:gd name="T24" fmla="*/ 4 w 25"/>
                  <a:gd name="T25" fmla="*/ 19 h 32"/>
                  <a:gd name="T26" fmla="*/ 2 w 25"/>
                  <a:gd name="T27" fmla="*/ 21 h 32"/>
                  <a:gd name="T28" fmla="*/ 1 w 25"/>
                  <a:gd name="T29" fmla="*/ 21 h 32"/>
                  <a:gd name="T30" fmla="*/ 0 w 25"/>
                  <a:gd name="T31" fmla="*/ 23 h 32"/>
                  <a:gd name="T32" fmla="*/ 0 w 25"/>
                  <a:gd name="T33" fmla="*/ 24 h 32"/>
                  <a:gd name="T34" fmla="*/ 0 w 25"/>
                  <a:gd name="T35" fmla="*/ 26 h 32"/>
                  <a:gd name="T36" fmla="*/ 0 w 25"/>
                  <a:gd name="T37" fmla="*/ 28 h 32"/>
                  <a:gd name="T38" fmla="*/ 0 w 25"/>
                  <a:gd name="T39" fmla="*/ 30 h 32"/>
                  <a:gd name="T40" fmla="*/ 1 w 25"/>
                  <a:gd name="T41" fmla="*/ 30 h 32"/>
                  <a:gd name="T42" fmla="*/ 1 w 25"/>
                  <a:gd name="T43" fmla="*/ 31 h 32"/>
                  <a:gd name="T44" fmla="*/ 2 w 25"/>
                  <a:gd name="T45" fmla="*/ 31 h 32"/>
                  <a:gd name="T46" fmla="*/ 4 w 25"/>
                  <a:gd name="T47" fmla="*/ 31 h 32"/>
                  <a:gd name="T48" fmla="*/ 6 w 25"/>
                  <a:gd name="T49" fmla="*/ 31 h 32"/>
                  <a:gd name="T50" fmla="*/ 8 w 25"/>
                  <a:gd name="T51" fmla="*/ 31 h 32"/>
                  <a:gd name="T52" fmla="*/ 8 w 25"/>
                  <a:gd name="T53" fmla="*/ 30 h 32"/>
                  <a:gd name="T54" fmla="*/ 9 w 25"/>
                  <a:gd name="T55" fmla="*/ 28 h 32"/>
                  <a:gd name="T56" fmla="*/ 10 w 25"/>
                  <a:gd name="T57" fmla="*/ 26 h 32"/>
                  <a:gd name="T58" fmla="*/ 10 w 25"/>
                  <a:gd name="T59" fmla="*/ 25 h 32"/>
                  <a:gd name="T60" fmla="*/ 12 w 25"/>
                  <a:gd name="T61" fmla="*/ 23 h 32"/>
                  <a:gd name="T62" fmla="*/ 12 w 25"/>
                  <a:gd name="T63" fmla="*/ 24 h 32"/>
                  <a:gd name="T64" fmla="*/ 13 w 25"/>
                  <a:gd name="T65" fmla="*/ 24 h 32"/>
                  <a:gd name="T66" fmla="*/ 15 w 25"/>
                  <a:gd name="T67" fmla="*/ 24 h 32"/>
                  <a:gd name="T68" fmla="*/ 16 w 25"/>
                  <a:gd name="T69" fmla="*/ 24 h 32"/>
                  <a:gd name="T70" fmla="*/ 18 w 25"/>
                  <a:gd name="T71" fmla="*/ 24 h 32"/>
                  <a:gd name="T72" fmla="*/ 18 w 25"/>
                  <a:gd name="T73" fmla="*/ 23 h 32"/>
                  <a:gd name="T74" fmla="*/ 20 w 25"/>
                  <a:gd name="T75" fmla="*/ 21 h 32"/>
                  <a:gd name="T76" fmla="*/ 22 w 25"/>
                  <a:gd name="T77" fmla="*/ 20 h 32"/>
                  <a:gd name="T78" fmla="*/ 24 w 25"/>
                  <a:gd name="T79" fmla="*/ 18 h 32"/>
                  <a:gd name="T80" fmla="*/ 24 w 25"/>
                  <a:gd name="T81"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 h="32">
                    <a:moveTo>
                      <a:pt x="11" y="0"/>
                    </a:moveTo>
                    <a:lnTo>
                      <a:pt x="10" y="1"/>
                    </a:lnTo>
                    <a:lnTo>
                      <a:pt x="10" y="3"/>
                    </a:lnTo>
                    <a:lnTo>
                      <a:pt x="9" y="5"/>
                    </a:lnTo>
                    <a:lnTo>
                      <a:pt x="9" y="6"/>
                    </a:lnTo>
                    <a:lnTo>
                      <a:pt x="9" y="8"/>
                    </a:lnTo>
                    <a:lnTo>
                      <a:pt x="9" y="9"/>
                    </a:lnTo>
                    <a:lnTo>
                      <a:pt x="9" y="12"/>
                    </a:lnTo>
                    <a:lnTo>
                      <a:pt x="9" y="14"/>
                    </a:lnTo>
                    <a:lnTo>
                      <a:pt x="9" y="15"/>
                    </a:lnTo>
                    <a:lnTo>
                      <a:pt x="8" y="16"/>
                    </a:lnTo>
                    <a:lnTo>
                      <a:pt x="6" y="17"/>
                    </a:lnTo>
                    <a:lnTo>
                      <a:pt x="4" y="19"/>
                    </a:lnTo>
                    <a:lnTo>
                      <a:pt x="2" y="21"/>
                    </a:lnTo>
                    <a:lnTo>
                      <a:pt x="1" y="21"/>
                    </a:lnTo>
                    <a:lnTo>
                      <a:pt x="0" y="23"/>
                    </a:lnTo>
                    <a:lnTo>
                      <a:pt x="0" y="24"/>
                    </a:lnTo>
                    <a:lnTo>
                      <a:pt x="0" y="26"/>
                    </a:lnTo>
                    <a:lnTo>
                      <a:pt x="0" y="28"/>
                    </a:lnTo>
                    <a:lnTo>
                      <a:pt x="0" y="30"/>
                    </a:lnTo>
                    <a:lnTo>
                      <a:pt x="1" y="30"/>
                    </a:lnTo>
                    <a:lnTo>
                      <a:pt x="1" y="31"/>
                    </a:lnTo>
                    <a:lnTo>
                      <a:pt x="2" y="31"/>
                    </a:lnTo>
                    <a:lnTo>
                      <a:pt x="4" y="31"/>
                    </a:lnTo>
                    <a:lnTo>
                      <a:pt x="6" y="31"/>
                    </a:lnTo>
                    <a:lnTo>
                      <a:pt x="8" y="31"/>
                    </a:lnTo>
                    <a:lnTo>
                      <a:pt x="8" y="30"/>
                    </a:lnTo>
                    <a:lnTo>
                      <a:pt x="9" y="28"/>
                    </a:lnTo>
                    <a:lnTo>
                      <a:pt x="10" y="26"/>
                    </a:lnTo>
                    <a:lnTo>
                      <a:pt x="10" y="25"/>
                    </a:lnTo>
                    <a:lnTo>
                      <a:pt x="12" y="23"/>
                    </a:lnTo>
                    <a:lnTo>
                      <a:pt x="12" y="24"/>
                    </a:lnTo>
                    <a:lnTo>
                      <a:pt x="13" y="24"/>
                    </a:lnTo>
                    <a:lnTo>
                      <a:pt x="15" y="24"/>
                    </a:lnTo>
                    <a:lnTo>
                      <a:pt x="16" y="24"/>
                    </a:lnTo>
                    <a:lnTo>
                      <a:pt x="18" y="24"/>
                    </a:lnTo>
                    <a:lnTo>
                      <a:pt x="18" y="23"/>
                    </a:lnTo>
                    <a:lnTo>
                      <a:pt x="20" y="21"/>
                    </a:lnTo>
                    <a:lnTo>
                      <a:pt x="22" y="20"/>
                    </a:lnTo>
                    <a:lnTo>
                      <a:pt x="24" y="18"/>
                    </a:lnTo>
                    <a:lnTo>
                      <a:pt x="24" y="16"/>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23" name="Oval 380"/>
              <p:cNvSpPr>
                <a:spLocks noChangeArrowheads="1"/>
              </p:cNvSpPr>
              <p:nvPr/>
            </p:nvSpPr>
            <p:spPr bwMode="auto">
              <a:xfrm>
                <a:off x="4075" y="2901"/>
                <a:ext cx="4" cy="6"/>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4" name="Oval 381"/>
              <p:cNvSpPr>
                <a:spLocks noChangeArrowheads="1"/>
              </p:cNvSpPr>
              <p:nvPr/>
            </p:nvSpPr>
            <p:spPr bwMode="auto">
              <a:xfrm>
                <a:off x="4095" y="2901"/>
                <a:ext cx="3" cy="2"/>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5" name="Freeform 382"/>
              <p:cNvSpPr>
                <a:spLocks/>
              </p:cNvSpPr>
              <p:nvPr/>
            </p:nvSpPr>
            <p:spPr bwMode="auto">
              <a:xfrm>
                <a:off x="4096" y="2934"/>
                <a:ext cx="10" cy="9"/>
              </a:xfrm>
              <a:custGeom>
                <a:avLst/>
                <a:gdLst>
                  <a:gd name="T0" fmla="*/ 9 w 10"/>
                  <a:gd name="T1" fmla="*/ 0 h 9"/>
                  <a:gd name="T2" fmla="*/ 8 w 10"/>
                  <a:gd name="T3" fmla="*/ 1 h 9"/>
                  <a:gd name="T4" fmla="*/ 8 w 10"/>
                  <a:gd name="T5" fmla="*/ 2 h 9"/>
                  <a:gd name="T6" fmla="*/ 7 w 10"/>
                  <a:gd name="T7" fmla="*/ 4 h 9"/>
                  <a:gd name="T8" fmla="*/ 5 w 10"/>
                  <a:gd name="T9" fmla="*/ 6 h 9"/>
                  <a:gd name="T10" fmla="*/ 5 w 10"/>
                  <a:gd name="T11" fmla="*/ 7 h 9"/>
                  <a:gd name="T12" fmla="*/ 4 w 10"/>
                  <a:gd name="T13" fmla="*/ 7 h 9"/>
                  <a:gd name="T14" fmla="*/ 2 w 10"/>
                  <a:gd name="T15" fmla="*/ 8 h 9"/>
                  <a:gd name="T16" fmla="*/ 1 w 10"/>
                  <a:gd name="T17" fmla="*/ 8 h 9"/>
                  <a:gd name="T18" fmla="*/ 0 w 10"/>
                  <a:gd name="T19"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9">
                    <a:moveTo>
                      <a:pt x="9" y="0"/>
                    </a:moveTo>
                    <a:lnTo>
                      <a:pt x="8" y="1"/>
                    </a:lnTo>
                    <a:lnTo>
                      <a:pt x="8" y="2"/>
                    </a:lnTo>
                    <a:lnTo>
                      <a:pt x="7" y="4"/>
                    </a:lnTo>
                    <a:lnTo>
                      <a:pt x="5" y="6"/>
                    </a:lnTo>
                    <a:lnTo>
                      <a:pt x="5" y="7"/>
                    </a:lnTo>
                    <a:lnTo>
                      <a:pt x="4" y="7"/>
                    </a:lnTo>
                    <a:lnTo>
                      <a:pt x="2" y="8"/>
                    </a:lnTo>
                    <a:lnTo>
                      <a:pt x="1" y="8"/>
                    </a:lnTo>
                    <a:lnTo>
                      <a:pt x="0" y="8"/>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26" name="Freeform 383"/>
              <p:cNvSpPr>
                <a:spLocks/>
              </p:cNvSpPr>
              <p:nvPr/>
            </p:nvSpPr>
            <p:spPr bwMode="auto">
              <a:xfrm>
                <a:off x="4104" y="2927"/>
                <a:ext cx="5" cy="14"/>
              </a:xfrm>
              <a:custGeom>
                <a:avLst/>
                <a:gdLst>
                  <a:gd name="T0" fmla="*/ 0 w 5"/>
                  <a:gd name="T1" fmla="*/ 0 h 14"/>
                  <a:gd name="T2" fmla="*/ 0 w 5"/>
                  <a:gd name="T3" fmla="*/ 1 h 14"/>
                  <a:gd name="T4" fmla="*/ 0 w 5"/>
                  <a:gd name="T5" fmla="*/ 3 h 14"/>
                  <a:gd name="T6" fmla="*/ 0 w 5"/>
                  <a:gd name="T7" fmla="*/ 5 h 14"/>
                  <a:gd name="T8" fmla="*/ 0 w 5"/>
                  <a:gd name="T9" fmla="*/ 7 h 14"/>
                  <a:gd name="T10" fmla="*/ 2 w 5"/>
                  <a:gd name="T11" fmla="*/ 7 h 14"/>
                  <a:gd name="T12" fmla="*/ 2 w 5"/>
                  <a:gd name="T13" fmla="*/ 9 h 14"/>
                  <a:gd name="T14" fmla="*/ 2 w 5"/>
                  <a:gd name="T15" fmla="*/ 10 h 14"/>
                  <a:gd name="T16" fmla="*/ 2 w 5"/>
                  <a:gd name="T17" fmla="*/ 13 h 14"/>
                  <a:gd name="T18" fmla="*/ 4 w 5"/>
                  <a:gd name="T1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4">
                    <a:moveTo>
                      <a:pt x="0" y="0"/>
                    </a:moveTo>
                    <a:lnTo>
                      <a:pt x="0" y="1"/>
                    </a:lnTo>
                    <a:lnTo>
                      <a:pt x="0" y="3"/>
                    </a:lnTo>
                    <a:lnTo>
                      <a:pt x="0" y="5"/>
                    </a:lnTo>
                    <a:lnTo>
                      <a:pt x="0" y="7"/>
                    </a:lnTo>
                    <a:lnTo>
                      <a:pt x="2" y="7"/>
                    </a:lnTo>
                    <a:lnTo>
                      <a:pt x="2" y="9"/>
                    </a:lnTo>
                    <a:lnTo>
                      <a:pt x="2" y="10"/>
                    </a:lnTo>
                    <a:lnTo>
                      <a:pt x="2" y="13"/>
                    </a:lnTo>
                    <a:lnTo>
                      <a:pt x="4" y="13"/>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27" name="Freeform 384"/>
              <p:cNvSpPr>
                <a:spLocks/>
              </p:cNvSpPr>
              <p:nvPr/>
            </p:nvSpPr>
            <p:spPr bwMode="auto">
              <a:xfrm>
                <a:off x="4086" y="2876"/>
                <a:ext cx="59" cy="69"/>
              </a:xfrm>
              <a:custGeom>
                <a:avLst/>
                <a:gdLst>
                  <a:gd name="T0" fmla="*/ 0 w 51"/>
                  <a:gd name="T1" fmla="*/ 2 h 70"/>
                  <a:gd name="T2" fmla="*/ 14 w 51"/>
                  <a:gd name="T3" fmla="*/ 0 h 70"/>
                  <a:gd name="T4" fmla="*/ 24 w 51"/>
                  <a:gd name="T5" fmla="*/ 2 h 70"/>
                  <a:gd name="T6" fmla="*/ 36 w 51"/>
                  <a:gd name="T7" fmla="*/ 23 h 70"/>
                  <a:gd name="T8" fmla="*/ 36 w 51"/>
                  <a:gd name="T9" fmla="*/ 25 h 70"/>
                  <a:gd name="T10" fmla="*/ 36 w 51"/>
                  <a:gd name="T11" fmla="*/ 35 h 70"/>
                  <a:gd name="T12" fmla="*/ 42 w 51"/>
                  <a:gd name="T13" fmla="*/ 40 h 70"/>
                  <a:gd name="T14" fmla="*/ 48 w 51"/>
                  <a:gd name="T15" fmla="*/ 45 h 70"/>
                  <a:gd name="T16" fmla="*/ 50 w 51"/>
                  <a:gd name="T17" fmla="*/ 52 h 70"/>
                  <a:gd name="T18" fmla="*/ 48 w 51"/>
                  <a:gd name="T19" fmla="*/ 66 h 70"/>
                  <a:gd name="T20" fmla="*/ 45 w 51"/>
                  <a:gd name="T21" fmla="*/ 69 h 70"/>
                  <a:gd name="T22" fmla="*/ 45 w 51"/>
                  <a:gd name="T23" fmla="*/ 67 h 70"/>
                  <a:gd name="T24" fmla="*/ 46 w 51"/>
                  <a:gd name="T25" fmla="*/ 48 h 70"/>
                  <a:gd name="T26" fmla="*/ 45 w 51"/>
                  <a:gd name="T27" fmla="*/ 46 h 70"/>
                  <a:gd name="T28" fmla="*/ 34 w 51"/>
                  <a:gd name="T29" fmla="*/ 36 h 70"/>
                  <a:gd name="T30" fmla="*/ 33 w 51"/>
                  <a:gd name="T31" fmla="*/ 28 h 70"/>
                  <a:gd name="T32" fmla="*/ 32 w 51"/>
                  <a:gd name="T33" fmla="*/ 22 h 70"/>
                  <a:gd name="T34" fmla="*/ 25 w 51"/>
                  <a:gd name="T35" fmla="*/ 9 h 70"/>
                  <a:gd name="T36" fmla="*/ 15 w 51"/>
                  <a:gd name="T37" fmla="*/ 2 h 70"/>
                  <a:gd name="T38" fmla="*/ 4 w 51"/>
                  <a:gd name="T39" fmla="*/ 2 h 70"/>
                  <a:gd name="T40" fmla="*/ 2 w 51"/>
                  <a:gd name="T41" fmla="*/ 2 h 70"/>
                  <a:gd name="T42" fmla="*/ 0 w 51"/>
                  <a:gd name="T43"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 h="70">
                    <a:moveTo>
                      <a:pt x="0" y="2"/>
                    </a:moveTo>
                    <a:lnTo>
                      <a:pt x="14" y="0"/>
                    </a:lnTo>
                    <a:lnTo>
                      <a:pt x="24" y="2"/>
                    </a:lnTo>
                    <a:lnTo>
                      <a:pt x="36" y="23"/>
                    </a:lnTo>
                    <a:lnTo>
                      <a:pt x="36" y="25"/>
                    </a:lnTo>
                    <a:lnTo>
                      <a:pt x="36" y="35"/>
                    </a:lnTo>
                    <a:lnTo>
                      <a:pt x="42" y="40"/>
                    </a:lnTo>
                    <a:lnTo>
                      <a:pt x="48" y="45"/>
                    </a:lnTo>
                    <a:lnTo>
                      <a:pt x="50" y="52"/>
                    </a:lnTo>
                    <a:lnTo>
                      <a:pt x="48" y="66"/>
                    </a:lnTo>
                    <a:lnTo>
                      <a:pt x="45" y="69"/>
                    </a:lnTo>
                    <a:lnTo>
                      <a:pt x="45" y="67"/>
                    </a:lnTo>
                    <a:lnTo>
                      <a:pt x="46" y="48"/>
                    </a:lnTo>
                    <a:lnTo>
                      <a:pt x="45" y="46"/>
                    </a:lnTo>
                    <a:lnTo>
                      <a:pt x="34" y="36"/>
                    </a:lnTo>
                    <a:lnTo>
                      <a:pt x="33" y="28"/>
                    </a:lnTo>
                    <a:lnTo>
                      <a:pt x="32" y="22"/>
                    </a:lnTo>
                    <a:lnTo>
                      <a:pt x="25" y="9"/>
                    </a:lnTo>
                    <a:lnTo>
                      <a:pt x="15" y="2"/>
                    </a:lnTo>
                    <a:lnTo>
                      <a:pt x="4" y="2"/>
                    </a:lnTo>
                    <a:lnTo>
                      <a:pt x="2" y="2"/>
                    </a:lnTo>
                    <a:lnTo>
                      <a:pt x="0" y="2"/>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28" name="Freeform 385"/>
              <p:cNvSpPr>
                <a:spLocks/>
              </p:cNvSpPr>
              <p:nvPr/>
            </p:nvSpPr>
            <p:spPr bwMode="auto">
              <a:xfrm>
                <a:off x="4132" y="3035"/>
                <a:ext cx="13" cy="101"/>
              </a:xfrm>
              <a:custGeom>
                <a:avLst/>
                <a:gdLst>
                  <a:gd name="T0" fmla="*/ 0 w 18"/>
                  <a:gd name="T1" fmla="*/ 98 h 101"/>
                  <a:gd name="T2" fmla="*/ 0 w 18"/>
                  <a:gd name="T3" fmla="*/ 95 h 101"/>
                  <a:gd name="T4" fmla="*/ 2 w 18"/>
                  <a:gd name="T5" fmla="*/ 91 h 101"/>
                  <a:gd name="T6" fmla="*/ 4 w 18"/>
                  <a:gd name="T7" fmla="*/ 87 h 101"/>
                  <a:gd name="T8" fmla="*/ 4 w 18"/>
                  <a:gd name="T9" fmla="*/ 84 h 101"/>
                  <a:gd name="T10" fmla="*/ 5 w 18"/>
                  <a:gd name="T11" fmla="*/ 81 h 101"/>
                  <a:gd name="T12" fmla="*/ 6 w 18"/>
                  <a:gd name="T13" fmla="*/ 78 h 101"/>
                  <a:gd name="T14" fmla="*/ 6 w 18"/>
                  <a:gd name="T15" fmla="*/ 75 h 101"/>
                  <a:gd name="T16" fmla="*/ 7 w 18"/>
                  <a:gd name="T17" fmla="*/ 73 h 101"/>
                  <a:gd name="T18" fmla="*/ 7 w 18"/>
                  <a:gd name="T19" fmla="*/ 69 h 101"/>
                  <a:gd name="T20" fmla="*/ 8 w 18"/>
                  <a:gd name="T21" fmla="*/ 66 h 101"/>
                  <a:gd name="T22" fmla="*/ 8 w 18"/>
                  <a:gd name="T23" fmla="*/ 62 h 101"/>
                  <a:gd name="T24" fmla="*/ 8 w 18"/>
                  <a:gd name="T25" fmla="*/ 59 h 101"/>
                  <a:gd name="T26" fmla="*/ 10 w 18"/>
                  <a:gd name="T27" fmla="*/ 55 h 101"/>
                  <a:gd name="T28" fmla="*/ 12 w 18"/>
                  <a:gd name="T29" fmla="*/ 53 h 101"/>
                  <a:gd name="T30" fmla="*/ 12 w 18"/>
                  <a:gd name="T31" fmla="*/ 49 h 101"/>
                  <a:gd name="T32" fmla="*/ 12 w 18"/>
                  <a:gd name="T33" fmla="*/ 46 h 101"/>
                  <a:gd name="T34" fmla="*/ 13 w 18"/>
                  <a:gd name="T35" fmla="*/ 44 h 101"/>
                  <a:gd name="T36" fmla="*/ 13 w 18"/>
                  <a:gd name="T37" fmla="*/ 41 h 101"/>
                  <a:gd name="T38" fmla="*/ 13 w 18"/>
                  <a:gd name="T39" fmla="*/ 38 h 101"/>
                  <a:gd name="T40" fmla="*/ 13 w 18"/>
                  <a:gd name="T41" fmla="*/ 35 h 101"/>
                  <a:gd name="T42" fmla="*/ 14 w 18"/>
                  <a:gd name="T43" fmla="*/ 32 h 101"/>
                  <a:gd name="T44" fmla="*/ 14 w 18"/>
                  <a:gd name="T45" fmla="*/ 28 h 101"/>
                  <a:gd name="T46" fmla="*/ 15 w 18"/>
                  <a:gd name="T47" fmla="*/ 26 h 101"/>
                  <a:gd name="T48" fmla="*/ 16 w 18"/>
                  <a:gd name="T49" fmla="*/ 22 h 101"/>
                  <a:gd name="T50" fmla="*/ 16 w 18"/>
                  <a:gd name="T51" fmla="*/ 19 h 101"/>
                  <a:gd name="T52" fmla="*/ 16 w 18"/>
                  <a:gd name="T53" fmla="*/ 17 h 101"/>
                  <a:gd name="T54" fmla="*/ 16 w 18"/>
                  <a:gd name="T55" fmla="*/ 14 h 101"/>
                  <a:gd name="T56" fmla="*/ 16 w 18"/>
                  <a:gd name="T57" fmla="*/ 10 h 101"/>
                  <a:gd name="T58" fmla="*/ 14 w 18"/>
                  <a:gd name="T59" fmla="*/ 8 h 101"/>
                  <a:gd name="T60" fmla="*/ 14 w 18"/>
                  <a:gd name="T61" fmla="*/ 5 h 101"/>
                  <a:gd name="T62" fmla="*/ 14 w 18"/>
                  <a:gd name="T63" fmla="*/ 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 h="101">
                    <a:moveTo>
                      <a:pt x="0" y="100"/>
                    </a:moveTo>
                    <a:lnTo>
                      <a:pt x="0" y="98"/>
                    </a:lnTo>
                    <a:lnTo>
                      <a:pt x="0" y="97"/>
                    </a:lnTo>
                    <a:lnTo>
                      <a:pt x="0" y="95"/>
                    </a:lnTo>
                    <a:lnTo>
                      <a:pt x="2" y="93"/>
                    </a:lnTo>
                    <a:lnTo>
                      <a:pt x="2" y="91"/>
                    </a:lnTo>
                    <a:lnTo>
                      <a:pt x="2" y="89"/>
                    </a:lnTo>
                    <a:lnTo>
                      <a:pt x="4" y="87"/>
                    </a:lnTo>
                    <a:lnTo>
                      <a:pt x="4" y="86"/>
                    </a:lnTo>
                    <a:lnTo>
                      <a:pt x="4" y="84"/>
                    </a:lnTo>
                    <a:lnTo>
                      <a:pt x="4" y="83"/>
                    </a:lnTo>
                    <a:lnTo>
                      <a:pt x="5" y="81"/>
                    </a:lnTo>
                    <a:lnTo>
                      <a:pt x="5" y="80"/>
                    </a:lnTo>
                    <a:lnTo>
                      <a:pt x="6" y="78"/>
                    </a:lnTo>
                    <a:lnTo>
                      <a:pt x="6" y="76"/>
                    </a:lnTo>
                    <a:lnTo>
                      <a:pt x="6" y="75"/>
                    </a:lnTo>
                    <a:lnTo>
                      <a:pt x="8" y="73"/>
                    </a:lnTo>
                    <a:lnTo>
                      <a:pt x="7" y="73"/>
                    </a:lnTo>
                    <a:lnTo>
                      <a:pt x="7" y="71"/>
                    </a:lnTo>
                    <a:lnTo>
                      <a:pt x="7" y="69"/>
                    </a:lnTo>
                    <a:lnTo>
                      <a:pt x="8" y="67"/>
                    </a:lnTo>
                    <a:lnTo>
                      <a:pt x="8" y="66"/>
                    </a:lnTo>
                    <a:lnTo>
                      <a:pt x="8" y="64"/>
                    </a:lnTo>
                    <a:lnTo>
                      <a:pt x="8" y="62"/>
                    </a:lnTo>
                    <a:lnTo>
                      <a:pt x="8" y="60"/>
                    </a:lnTo>
                    <a:lnTo>
                      <a:pt x="8" y="59"/>
                    </a:lnTo>
                    <a:lnTo>
                      <a:pt x="10" y="57"/>
                    </a:lnTo>
                    <a:lnTo>
                      <a:pt x="10" y="55"/>
                    </a:lnTo>
                    <a:lnTo>
                      <a:pt x="10" y="54"/>
                    </a:lnTo>
                    <a:lnTo>
                      <a:pt x="12" y="53"/>
                    </a:lnTo>
                    <a:lnTo>
                      <a:pt x="12" y="51"/>
                    </a:lnTo>
                    <a:lnTo>
                      <a:pt x="12" y="49"/>
                    </a:lnTo>
                    <a:lnTo>
                      <a:pt x="12" y="47"/>
                    </a:lnTo>
                    <a:lnTo>
                      <a:pt x="12" y="46"/>
                    </a:lnTo>
                    <a:lnTo>
                      <a:pt x="14" y="44"/>
                    </a:lnTo>
                    <a:lnTo>
                      <a:pt x="13" y="44"/>
                    </a:lnTo>
                    <a:lnTo>
                      <a:pt x="13" y="43"/>
                    </a:lnTo>
                    <a:lnTo>
                      <a:pt x="13" y="41"/>
                    </a:lnTo>
                    <a:lnTo>
                      <a:pt x="13" y="39"/>
                    </a:lnTo>
                    <a:lnTo>
                      <a:pt x="13" y="38"/>
                    </a:lnTo>
                    <a:lnTo>
                      <a:pt x="13" y="37"/>
                    </a:lnTo>
                    <a:lnTo>
                      <a:pt x="13" y="35"/>
                    </a:lnTo>
                    <a:lnTo>
                      <a:pt x="13" y="34"/>
                    </a:lnTo>
                    <a:lnTo>
                      <a:pt x="14" y="32"/>
                    </a:lnTo>
                    <a:lnTo>
                      <a:pt x="14" y="30"/>
                    </a:lnTo>
                    <a:lnTo>
                      <a:pt x="14" y="28"/>
                    </a:lnTo>
                    <a:lnTo>
                      <a:pt x="17" y="26"/>
                    </a:lnTo>
                    <a:lnTo>
                      <a:pt x="15" y="26"/>
                    </a:lnTo>
                    <a:lnTo>
                      <a:pt x="15" y="24"/>
                    </a:lnTo>
                    <a:lnTo>
                      <a:pt x="16" y="22"/>
                    </a:lnTo>
                    <a:lnTo>
                      <a:pt x="16" y="20"/>
                    </a:lnTo>
                    <a:lnTo>
                      <a:pt x="16" y="19"/>
                    </a:lnTo>
                    <a:lnTo>
                      <a:pt x="17" y="17"/>
                    </a:lnTo>
                    <a:lnTo>
                      <a:pt x="16" y="17"/>
                    </a:lnTo>
                    <a:lnTo>
                      <a:pt x="16" y="16"/>
                    </a:lnTo>
                    <a:lnTo>
                      <a:pt x="16" y="14"/>
                    </a:lnTo>
                    <a:lnTo>
                      <a:pt x="16" y="12"/>
                    </a:lnTo>
                    <a:lnTo>
                      <a:pt x="16" y="10"/>
                    </a:lnTo>
                    <a:lnTo>
                      <a:pt x="16" y="8"/>
                    </a:lnTo>
                    <a:lnTo>
                      <a:pt x="14" y="8"/>
                    </a:lnTo>
                    <a:lnTo>
                      <a:pt x="14" y="6"/>
                    </a:lnTo>
                    <a:lnTo>
                      <a:pt x="14" y="5"/>
                    </a:lnTo>
                    <a:lnTo>
                      <a:pt x="14" y="3"/>
                    </a:lnTo>
                    <a:lnTo>
                      <a:pt x="14" y="2"/>
                    </a:lnTo>
                    <a:lnTo>
                      <a:pt x="14"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29" name="Freeform 386"/>
              <p:cNvSpPr>
                <a:spLocks/>
              </p:cNvSpPr>
              <p:nvPr/>
            </p:nvSpPr>
            <p:spPr bwMode="auto">
              <a:xfrm>
                <a:off x="4042" y="3027"/>
                <a:ext cx="8" cy="102"/>
              </a:xfrm>
              <a:custGeom>
                <a:avLst/>
                <a:gdLst>
                  <a:gd name="T0" fmla="*/ 0 w 8"/>
                  <a:gd name="T1" fmla="*/ 99 h 102"/>
                  <a:gd name="T2" fmla="*/ 1 w 8"/>
                  <a:gd name="T3" fmla="*/ 95 h 102"/>
                  <a:gd name="T4" fmla="*/ 0 w 8"/>
                  <a:gd name="T5" fmla="*/ 93 h 102"/>
                  <a:gd name="T6" fmla="*/ 0 w 8"/>
                  <a:gd name="T7" fmla="*/ 89 h 102"/>
                  <a:gd name="T8" fmla="*/ 2 w 8"/>
                  <a:gd name="T9" fmla="*/ 86 h 102"/>
                  <a:gd name="T10" fmla="*/ 2 w 8"/>
                  <a:gd name="T11" fmla="*/ 82 h 102"/>
                  <a:gd name="T12" fmla="*/ 2 w 8"/>
                  <a:gd name="T13" fmla="*/ 80 h 102"/>
                  <a:gd name="T14" fmla="*/ 2 w 8"/>
                  <a:gd name="T15" fmla="*/ 77 h 102"/>
                  <a:gd name="T16" fmla="*/ 2 w 8"/>
                  <a:gd name="T17" fmla="*/ 73 h 102"/>
                  <a:gd name="T18" fmla="*/ 1 w 8"/>
                  <a:gd name="T19" fmla="*/ 71 h 102"/>
                  <a:gd name="T20" fmla="*/ 1 w 8"/>
                  <a:gd name="T21" fmla="*/ 68 h 102"/>
                  <a:gd name="T22" fmla="*/ 1 w 8"/>
                  <a:gd name="T23" fmla="*/ 65 h 102"/>
                  <a:gd name="T24" fmla="*/ 1 w 8"/>
                  <a:gd name="T25" fmla="*/ 61 h 102"/>
                  <a:gd name="T26" fmla="*/ 0 w 8"/>
                  <a:gd name="T27" fmla="*/ 59 h 102"/>
                  <a:gd name="T28" fmla="*/ 0 w 8"/>
                  <a:gd name="T29" fmla="*/ 55 h 102"/>
                  <a:gd name="T30" fmla="*/ 0 w 8"/>
                  <a:gd name="T31" fmla="*/ 52 h 102"/>
                  <a:gd name="T32" fmla="*/ 0 w 8"/>
                  <a:gd name="T33" fmla="*/ 49 h 102"/>
                  <a:gd name="T34" fmla="*/ 0 w 8"/>
                  <a:gd name="T35" fmla="*/ 46 h 102"/>
                  <a:gd name="T36" fmla="*/ 1 w 8"/>
                  <a:gd name="T37" fmla="*/ 43 h 102"/>
                  <a:gd name="T38" fmla="*/ 1 w 8"/>
                  <a:gd name="T39" fmla="*/ 39 h 102"/>
                  <a:gd name="T40" fmla="*/ 3 w 8"/>
                  <a:gd name="T41" fmla="*/ 36 h 102"/>
                  <a:gd name="T42" fmla="*/ 4 w 8"/>
                  <a:gd name="T43" fmla="*/ 32 h 102"/>
                  <a:gd name="T44" fmla="*/ 4 w 8"/>
                  <a:gd name="T45" fmla="*/ 29 h 102"/>
                  <a:gd name="T46" fmla="*/ 5 w 8"/>
                  <a:gd name="T47" fmla="*/ 27 h 102"/>
                  <a:gd name="T48" fmla="*/ 5 w 8"/>
                  <a:gd name="T49" fmla="*/ 24 h 102"/>
                  <a:gd name="T50" fmla="*/ 5 w 8"/>
                  <a:gd name="T51" fmla="*/ 20 h 102"/>
                  <a:gd name="T52" fmla="*/ 4 w 8"/>
                  <a:gd name="T53" fmla="*/ 18 h 102"/>
                  <a:gd name="T54" fmla="*/ 4 w 8"/>
                  <a:gd name="T55" fmla="*/ 15 h 102"/>
                  <a:gd name="T56" fmla="*/ 4 w 8"/>
                  <a:gd name="T57" fmla="*/ 12 h 102"/>
                  <a:gd name="T58" fmla="*/ 4 w 8"/>
                  <a:gd name="T59" fmla="*/ 8 h 102"/>
                  <a:gd name="T60" fmla="*/ 5 w 8"/>
                  <a:gd name="T61" fmla="*/ 5 h 102"/>
                  <a:gd name="T62" fmla="*/ 5 w 8"/>
                  <a:gd name="T63" fmla="*/ 2 h 102"/>
                  <a:gd name="T64" fmla="*/ 7 w 8"/>
                  <a:gd name="T65"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 h="102">
                    <a:moveTo>
                      <a:pt x="0" y="101"/>
                    </a:moveTo>
                    <a:lnTo>
                      <a:pt x="0" y="99"/>
                    </a:lnTo>
                    <a:lnTo>
                      <a:pt x="1" y="97"/>
                    </a:lnTo>
                    <a:lnTo>
                      <a:pt x="1" y="95"/>
                    </a:lnTo>
                    <a:lnTo>
                      <a:pt x="1" y="93"/>
                    </a:lnTo>
                    <a:lnTo>
                      <a:pt x="0" y="93"/>
                    </a:lnTo>
                    <a:lnTo>
                      <a:pt x="0" y="91"/>
                    </a:lnTo>
                    <a:lnTo>
                      <a:pt x="0" y="89"/>
                    </a:lnTo>
                    <a:lnTo>
                      <a:pt x="1" y="88"/>
                    </a:lnTo>
                    <a:lnTo>
                      <a:pt x="2" y="86"/>
                    </a:lnTo>
                    <a:lnTo>
                      <a:pt x="2" y="84"/>
                    </a:lnTo>
                    <a:lnTo>
                      <a:pt x="2" y="82"/>
                    </a:lnTo>
                    <a:lnTo>
                      <a:pt x="3" y="80"/>
                    </a:lnTo>
                    <a:lnTo>
                      <a:pt x="2" y="80"/>
                    </a:lnTo>
                    <a:lnTo>
                      <a:pt x="2" y="78"/>
                    </a:lnTo>
                    <a:lnTo>
                      <a:pt x="2" y="77"/>
                    </a:lnTo>
                    <a:lnTo>
                      <a:pt x="2" y="75"/>
                    </a:lnTo>
                    <a:lnTo>
                      <a:pt x="2" y="73"/>
                    </a:lnTo>
                    <a:lnTo>
                      <a:pt x="2" y="71"/>
                    </a:lnTo>
                    <a:lnTo>
                      <a:pt x="1" y="71"/>
                    </a:lnTo>
                    <a:lnTo>
                      <a:pt x="1" y="69"/>
                    </a:lnTo>
                    <a:lnTo>
                      <a:pt x="1" y="68"/>
                    </a:lnTo>
                    <a:lnTo>
                      <a:pt x="1" y="67"/>
                    </a:lnTo>
                    <a:lnTo>
                      <a:pt x="1" y="65"/>
                    </a:lnTo>
                    <a:lnTo>
                      <a:pt x="1" y="63"/>
                    </a:lnTo>
                    <a:lnTo>
                      <a:pt x="1" y="61"/>
                    </a:lnTo>
                    <a:lnTo>
                      <a:pt x="1" y="59"/>
                    </a:lnTo>
                    <a:lnTo>
                      <a:pt x="0" y="59"/>
                    </a:lnTo>
                    <a:lnTo>
                      <a:pt x="0" y="58"/>
                    </a:lnTo>
                    <a:lnTo>
                      <a:pt x="0" y="55"/>
                    </a:lnTo>
                    <a:lnTo>
                      <a:pt x="0" y="53"/>
                    </a:lnTo>
                    <a:lnTo>
                      <a:pt x="0" y="52"/>
                    </a:lnTo>
                    <a:lnTo>
                      <a:pt x="0" y="51"/>
                    </a:lnTo>
                    <a:lnTo>
                      <a:pt x="0" y="49"/>
                    </a:lnTo>
                    <a:lnTo>
                      <a:pt x="0" y="47"/>
                    </a:lnTo>
                    <a:lnTo>
                      <a:pt x="0" y="46"/>
                    </a:lnTo>
                    <a:lnTo>
                      <a:pt x="1" y="45"/>
                    </a:lnTo>
                    <a:lnTo>
                      <a:pt x="1" y="43"/>
                    </a:lnTo>
                    <a:lnTo>
                      <a:pt x="1" y="41"/>
                    </a:lnTo>
                    <a:lnTo>
                      <a:pt x="1" y="39"/>
                    </a:lnTo>
                    <a:lnTo>
                      <a:pt x="3" y="37"/>
                    </a:lnTo>
                    <a:lnTo>
                      <a:pt x="3" y="36"/>
                    </a:lnTo>
                    <a:lnTo>
                      <a:pt x="3" y="34"/>
                    </a:lnTo>
                    <a:lnTo>
                      <a:pt x="4" y="32"/>
                    </a:lnTo>
                    <a:lnTo>
                      <a:pt x="4" y="30"/>
                    </a:lnTo>
                    <a:lnTo>
                      <a:pt x="4" y="29"/>
                    </a:lnTo>
                    <a:lnTo>
                      <a:pt x="7" y="27"/>
                    </a:lnTo>
                    <a:lnTo>
                      <a:pt x="5" y="27"/>
                    </a:lnTo>
                    <a:lnTo>
                      <a:pt x="5" y="26"/>
                    </a:lnTo>
                    <a:lnTo>
                      <a:pt x="5" y="24"/>
                    </a:lnTo>
                    <a:lnTo>
                      <a:pt x="5" y="22"/>
                    </a:lnTo>
                    <a:lnTo>
                      <a:pt x="5" y="20"/>
                    </a:lnTo>
                    <a:lnTo>
                      <a:pt x="4" y="20"/>
                    </a:lnTo>
                    <a:lnTo>
                      <a:pt x="4" y="18"/>
                    </a:lnTo>
                    <a:lnTo>
                      <a:pt x="4" y="16"/>
                    </a:lnTo>
                    <a:lnTo>
                      <a:pt x="4" y="15"/>
                    </a:lnTo>
                    <a:lnTo>
                      <a:pt x="4" y="13"/>
                    </a:lnTo>
                    <a:lnTo>
                      <a:pt x="4" y="12"/>
                    </a:lnTo>
                    <a:lnTo>
                      <a:pt x="4" y="10"/>
                    </a:lnTo>
                    <a:lnTo>
                      <a:pt x="4" y="8"/>
                    </a:lnTo>
                    <a:lnTo>
                      <a:pt x="4" y="7"/>
                    </a:lnTo>
                    <a:lnTo>
                      <a:pt x="5" y="5"/>
                    </a:lnTo>
                    <a:lnTo>
                      <a:pt x="5" y="4"/>
                    </a:lnTo>
                    <a:lnTo>
                      <a:pt x="5" y="2"/>
                    </a:lnTo>
                    <a:lnTo>
                      <a:pt x="5" y="1"/>
                    </a:lnTo>
                    <a:lnTo>
                      <a:pt x="7"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0" name="Freeform 387"/>
              <p:cNvSpPr>
                <a:spLocks/>
              </p:cNvSpPr>
              <p:nvPr/>
            </p:nvSpPr>
            <p:spPr bwMode="auto">
              <a:xfrm>
                <a:off x="3891" y="3081"/>
                <a:ext cx="48" cy="42"/>
              </a:xfrm>
              <a:custGeom>
                <a:avLst/>
                <a:gdLst>
                  <a:gd name="T0" fmla="*/ 0 w 45"/>
                  <a:gd name="T1" fmla="*/ 0 h 46"/>
                  <a:gd name="T2" fmla="*/ 0 w 45"/>
                  <a:gd name="T3" fmla="*/ 14 h 46"/>
                  <a:gd name="T4" fmla="*/ 2 w 45"/>
                  <a:gd name="T5" fmla="*/ 20 h 46"/>
                  <a:gd name="T6" fmla="*/ 2 w 45"/>
                  <a:gd name="T7" fmla="*/ 23 h 46"/>
                  <a:gd name="T8" fmla="*/ 12 w 45"/>
                  <a:gd name="T9" fmla="*/ 33 h 46"/>
                  <a:gd name="T10" fmla="*/ 26 w 45"/>
                  <a:gd name="T11" fmla="*/ 39 h 46"/>
                  <a:gd name="T12" fmla="*/ 44 w 45"/>
                  <a:gd name="T13" fmla="*/ 45 h 46"/>
                  <a:gd name="T14" fmla="*/ 14 w 45"/>
                  <a:gd name="T15" fmla="*/ 3 h 46"/>
                  <a:gd name="T16" fmla="*/ 0 w 45"/>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6">
                    <a:moveTo>
                      <a:pt x="0" y="0"/>
                    </a:moveTo>
                    <a:lnTo>
                      <a:pt x="0" y="14"/>
                    </a:lnTo>
                    <a:lnTo>
                      <a:pt x="2" y="20"/>
                    </a:lnTo>
                    <a:lnTo>
                      <a:pt x="2" y="23"/>
                    </a:lnTo>
                    <a:lnTo>
                      <a:pt x="12" y="33"/>
                    </a:lnTo>
                    <a:lnTo>
                      <a:pt x="26" y="39"/>
                    </a:lnTo>
                    <a:lnTo>
                      <a:pt x="44" y="45"/>
                    </a:lnTo>
                    <a:lnTo>
                      <a:pt x="14" y="3"/>
                    </a:lnTo>
                    <a:lnTo>
                      <a:pt x="0" y="0"/>
                    </a:lnTo>
                  </a:path>
                </a:pathLst>
              </a:custGeom>
              <a:solidFill>
                <a:srgbClr val="C0C0C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1" name="Line 388"/>
              <p:cNvSpPr>
                <a:spLocks noChangeShapeType="1"/>
              </p:cNvSpPr>
              <p:nvPr/>
            </p:nvSpPr>
            <p:spPr bwMode="auto">
              <a:xfrm>
                <a:off x="4139" y="3163"/>
                <a:ext cx="6" cy="11"/>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2" name="Line 389"/>
              <p:cNvSpPr>
                <a:spLocks noChangeShapeType="1"/>
              </p:cNvSpPr>
              <p:nvPr/>
            </p:nvSpPr>
            <p:spPr bwMode="auto">
              <a:xfrm>
                <a:off x="4145" y="3146"/>
                <a:ext cx="0" cy="32"/>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3" name="Line 390"/>
              <p:cNvSpPr>
                <a:spLocks noChangeShapeType="1"/>
              </p:cNvSpPr>
              <p:nvPr/>
            </p:nvSpPr>
            <p:spPr bwMode="auto">
              <a:xfrm>
                <a:off x="4037" y="3135"/>
                <a:ext cx="0" cy="52"/>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4" name="Freeform 391"/>
              <p:cNvSpPr>
                <a:spLocks/>
              </p:cNvSpPr>
              <p:nvPr/>
            </p:nvSpPr>
            <p:spPr bwMode="auto">
              <a:xfrm>
                <a:off x="3925" y="2949"/>
                <a:ext cx="67" cy="7"/>
              </a:xfrm>
              <a:custGeom>
                <a:avLst/>
                <a:gdLst>
                  <a:gd name="T0" fmla="*/ 0 w 67"/>
                  <a:gd name="T1" fmla="*/ 6 h 7"/>
                  <a:gd name="T2" fmla="*/ 28 w 67"/>
                  <a:gd name="T3" fmla="*/ 0 h 7"/>
                  <a:gd name="T4" fmla="*/ 47 w 67"/>
                  <a:gd name="T5" fmla="*/ 6 h 7"/>
                  <a:gd name="T6" fmla="*/ 66 w 67"/>
                  <a:gd name="T7" fmla="*/ 0 h 7"/>
                </a:gdLst>
                <a:ahLst/>
                <a:cxnLst>
                  <a:cxn ang="0">
                    <a:pos x="T0" y="T1"/>
                  </a:cxn>
                  <a:cxn ang="0">
                    <a:pos x="T2" y="T3"/>
                  </a:cxn>
                  <a:cxn ang="0">
                    <a:pos x="T4" y="T5"/>
                  </a:cxn>
                  <a:cxn ang="0">
                    <a:pos x="T6" y="T7"/>
                  </a:cxn>
                </a:cxnLst>
                <a:rect l="0" t="0" r="r" b="b"/>
                <a:pathLst>
                  <a:path w="67" h="7">
                    <a:moveTo>
                      <a:pt x="0" y="6"/>
                    </a:moveTo>
                    <a:lnTo>
                      <a:pt x="28" y="0"/>
                    </a:lnTo>
                    <a:lnTo>
                      <a:pt x="47" y="6"/>
                    </a:lnTo>
                    <a:lnTo>
                      <a:pt x="66" y="0"/>
                    </a:lnTo>
                  </a:path>
                </a:pathLst>
              </a:custGeom>
              <a:noFill/>
              <a:ln w="12700" cap="rnd" cmpd="sng">
                <a:solidFill>
                  <a:srgbClr val="FFFFFF"/>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5" name="Freeform 392"/>
              <p:cNvSpPr>
                <a:spLocks/>
              </p:cNvSpPr>
              <p:nvPr/>
            </p:nvSpPr>
            <p:spPr bwMode="auto">
              <a:xfrm>
                <a:off x="3925" y="2968"/>
                <a:ext cx="67" cy="6"/>
              </a:xfrm>
              <a:custGeom>
                <a:avLst/>
                <a:gdLst>
                  <a:gd name="T0" fmla="*/ 0 w 67"/>
                  <a:gd name="T1" fmla="*/ 5 h 6"/>
                  <a:gd name="T2" fmla="*/ 28 w 67"/>
                  <a:gd name="T3" fmla="*/ 0 h 6"/>
                  <a:gd name="T4" fmla="*/ 47 w 67"/>
                  <a:gd name="T5" fmla="*/ 5 h 6"/>
                  <a:gd name="T6" fmla="*/ 66 w 67"/>
                  <a:gd name="T7" fmla="*/ 0 h 6"/>
                </a:gdLst>
                <a:ahLst/>
                <a:cxnLst>
                  <a:cxn ang="0">
                    <a:pos x="T0" y="T1"/>
                  </a:cxn>
                  <a:cxn ang="0">
                    <a:pos x="T2" y="T3"/>
                  </a:cxn>
                  <a:cxn ang="0">
                    <a:pos x="T4" y="T5"/>
                  </a:cxn>
                  <a:cxn ang="0">
                    <a:pos x="T6" y="T7"/>
                  </a:cxn>
                </a:cxnLst>
                <a:rect l="0" t="0" r="r" b="b"/>
                <a:pathLst>
                  <a:path w="67" h="6">
                    <a:moveTo>
                      <a:pt x="0" y="5"/>
                    </a:moveTo>
                    <a:lnTo>
                      <a:pt x="28" y="0"/>
                    </a:lnTo>
                    <a:lnTo>
                      <a:pt x="47" y="5"/>
                    </a:lnTo>
                    <a:lnTo>
                      <a:pt x="66" y="0"/>
                    </a:lnTo>
                  </a:path>
                </a:pathLst>
              </a:custGeom>
              <a:noFill/>
              <a:ln w="12700" cap="rnd" cmpd="sng">
                <a:solidFill>
                  <a:srgbClr val="FFFF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6" name="Freeform 393"/>
              <p:cNvSpPr>
                <a:spLocks/>
              </p:cNvSpPr>
              <p:nvPr/>
            </p:nvSpPr>
            <p:spPr bwMode="auto">
              <a:xfrm>
                <a:off x="3925" y="2985"/>
                <a:ext cx="67" cy="2"/>
              </a:xfrm>
              <a:custGeom>
                <a:avLst/>
                <a:gdLst>
                  <a:gd name="T0" fmla="*/ 0 w 67"/>
                  <a:gd name="T1" fmla="*/ 3 h 4"/>
                  <a:gd name="T2" fmla="*/ 28 w 67"/>
                  <a:gd name="T3" fmla="*/ 0 h 4"/>
                  <a:gd name="T4" fmla="*/ 47 w 67"/>
                  <a:gd name="T5" fmla="*/ 3 h 4"/>
                  <a:gd name="T6" fmla="*/ 66 w 67"/>
                  <a:gd name="T7" fmla="*/ 0 h 4"/>
                </a:gdLst>
                <a:ahLst/>
                <a:cxnLst>
                  <a:cxn ang="0">
                    <a:pos x="T0" y="T1"/>
                  </a:cxn>
                  <a:cxn ang="0">
                    <a:pos x="T2" y="T3"/>
                  </a:cxn>
                  <a:cxn ang="0">
                    <a:pos x="T4" y="T5"/>
                  </a:cxn>
                  <a:cxn ang="0">
                    <a:pos x="T6" y="T7"/>
                  </a:cxn>
                </a:cxnLst>
                <a:rect l="0" t="0" r="r" b="b"/>
                <a:pathLst>
                  <a:path w="67" h="4">
                    <a:moveTo>
                      <a:pt x="0" y="3"/>
                    </a:moveTo>
                    <a:lnTo>
                      <a:pt x="28" y="0"/>
                    </a:lnTo>
                    <a:lnTo>
                      <a:pt x="47" y="3"/>
                    </a:lnTo>
                    <a:lnTo>
                      <a:pt x="66" y="0"/>
                    </a:lnTo>
                  </a:path>
                </a:pathLst>
              </a:custGeom>
              <a:noFill/>
              <a:ln w="12700" cap="rnd" cmpd="sng">
                <a:solidFill>
                  <a:srgbClr val="FFFF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7" name="Freeform 394"/>
              <p:cNvSpPr>
                <a:spLocks/>
              </p:cNvSpPr>
              <p:nvPr/>
            </p:nvSpPr>
            <p:spPr bwMode="auto">
              <a:xfrm>
                <a:off x="3925" y="2998"/>
                <a:ext cx="67" cy="7"/>
              </a:xfrm>
              <a:custGeom>
                <a:avLst/>
                <a:gdLst>
                  <a:gd name="T0" fmla="*/ 0 w 67"/>
                  <a:gd name="T1" fmla="*/ 6 h 7"/>
                  <a:gd name="T2" fmla="*/ 28 w 67"/>
                  <a:gd name="T3" fmla="*/ 0 h 7"/>
                  <a:gd name="T4" fmla="*/ 47 w 67"/>
                  <a:gd name="T5" fmla="*/ 6 h 7"/>
                  <a:gd name="T6" fmla="*/ 66 w 67"/>
                  <a:gd name="T7" fmla="*/ 0 h 7"/>
                </a:gdLst>
                <a:ahLst/>
                <a:cxnLst>
                  <a:cxn ang="0">
                    <a:pos x="T0" y="T1"/>
                  </a:cxn>
                  <a:cxn ang="0">
                    <a:pos x="T2" y="T3"/>
                  </a:cxn>
                  <a:cxn ang="0">
                    <a:pos x="T4" y="T5"/>
                  </a:cxn>
                  <a:cxn ang="0">
                    <a:pos x="T6" y="T7"/>
                  </a:cxn>
                </a:cxnLst>
                <a:rect l="0" t="0" r="r" b="b"/>
                <a:pathLst>
                  <a:path w="67" h="7">
                    <a:moveTo>
                      <a:pt x="0" y="6"/>
                    </a:moveTo>
                    <a:lnTo>
                      <a:pt x="28" y="0"/>
                    </a:lnTo>
                    <a:lnTo>
                      <a:pt x="47" y="6"/>
                    </a:lnTo>
                    <a:lnTo>
                      <a:pt x="66" y="0"/>
                    </a:lnTo>
                  </a:path>
                </a:pathLst>
              </a:custGeom>
              <a:noFill/>
              <a:ln w="12700" cap="rnd" cmpd="sng">
                <a:solidFill>
                  <a:srgbClr val="FFFF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18" name="Group 395"/>
            <p:cNvGrpSpPr>
              <a:grpSpLocks/>
            </p:cNvGrpSpPr>
            <p:nvPr/>
          </p:nvGrpSpPr>
          <p:grpSpPr bwMode="auto">
            <a:xfrm>
              <a:off x="4471" y="2872"/>
              <a:ext cx="383" cy="313"/>
              <a:chOff x="4471" y="2872"/>
              <a:chExt cx="383" cy="313"/>
            </a:xfrm>
          </p:grpSpPr>
          <p:sp>
            <p:nvSpPr>
              <p:cNvPr id="58" name="Freeform 396"/>
              <p:cNvSpPr>
                <a:spLocks/>
              </p:cNvSpPr>
              <p:nvPr/>
            </p:nvSpPr>
            <p:spPr bwMode="auto">
              <a:xfrm>
                <a:off x="4523" y="2973"/>
                <a:ext cx="62" cy="27"/>
              </a:xfrm>
              <a:custGeom>
                <a:avLst/>
                <a:gdLst>
                  <a:gd name="T0" fmla="*/ 0 w 62"/>
                  <a:gd name="T1" fmla="*/ 2 h 27"/>
                  <a:gd name="T2" fmla="*/ 15 w 62"/>
                  <a:gd name="T3" fmla="*/ 2 h 27"/>
                  <a:gd name="T4" fmla="*/ 23 w 62"/>
                  <a:gd name="T5" fmla="*/ 0 h 27"/>
                  <a:gd name="T6" fmla="*/ 28 w 62"/>
                  <a:gd name="T7" fmla="*/ 2 h 27"/>
                  <a:gd name="T8" fmla="*/ 37 w 62"/>
                  <a:gd name="T9" fmla="*/ 0 h 27"/>
                  <a:gd name="T10" fmla="*/ 61 w 62"/>
                  <a:gd name="T11" fmla="*/ 16 h 27"/>
                  <a:gd name="T12" fmla="*/ 21 w 62"/>
                  <a:gd name="T13" fmla="*/ 26 h 27"/>
                  <a:gd name="T14" fmla="*/ 0 w 62"/>
                  <a:gd name="T15" fmla="*/ 2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27">
                    <a:moveTo>
                      <a:pt x="0" y="2"/>
                    </a:moveTo>
                    <a:lnTo>
                      <a:pt x="15" y="2"/>
                    </a:lnTo>
                    <a:lnTo>
                      <a:pt x="23" y="0"/>
                    </a:lnTo>
                    <a:lnTo>
                      <a:pt x="28" y="2"/>
                    </a:lnTo>
                    <a:lnTo>
                      <a:pt x="37" y="0"/>
                    </a:lnTo>
                    <a:lnTo>
                      <a:pt x="61" y="16"/>
                    </a:lnTo>
                    <a:lnTo>
                      <a:pt x="21" y="26"/>
                    </a:lnTo>
                    <a:lnTo>
                      <a:pt x="0" y="2"/>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9" name="Freeform 397"/>
              <p:cNvSpPr>
                <a:spLocks/>
              </p:cNvSpPr>
              <p:nvPr/>
            </p:nvSpPr>
            <p:spPr bwMode="auto">
              <a:xfrm>
                <a:off x="4501" y="3070"/>
                <a:ext cx="85" cy="82"/>
              </a:xfrm>
              <a:custGeom>
                <a:avLst/>
                <a:gdLst>
                  <a:gd name="T0" fmla="*/ 73 w 93"/>
                  <a:gd name="T1" fmla="*/ 81 h 82"/>
                  <a:gd name="T2" fmla="*/ 62 w 93"/>
                  <a:gd name="T3" fmla="*/ 74 h 82"/>
                  <a:gd name="T4" fmla="*/ 54 w 93"/>
                  <a:gd name="T5" fmla="*/ 73 h 82"/>
                  <a:gd name="T6" fmla="*/ 48 w 93"/>
                  <a:gd name="T7" fmla="*/ 66 h 82"/>
                  <a:gd name="T8" fmla="*/ 46 w 93"/>
                  <a:gd name="T9" fmla="*/ 65 h 82"/>
                  <a:gd name="T10" fmla="*/ 34 w 93"/>
                  <a:gd name="T11" fmla="*/ 58 h 82"/>
                  <a:gd name="T12" fmla="*/ 32 w 93"/>
                  <a:gd name="T13" fmla="*/ 54 h 82"/>
                  <a:gd name="T14" fmla="*/ 28 w 93"/>
                  <a:gd name="T15" fmla="*/ 52 h 82"/>
                  <a:gd name="T16" fmla="*/ 23 w 93"/>
                  <a:gd name="T17" fmla="*/ 49 h 82"/>
                  <a:gd name="T18" fmla="*/ 20 w 93"/>
                  <a:gd name="T19" fmla="*/ 46 h 82"/>
                  <a:gd name="T20" fmla="*/ 14 w 93"/>
                  <a:gd name="T21" fmla="*/ 44 h 82"/>
                  <a:gd name="T22" fmla="*/ 12 w 93"/>
                  <a:gd name="T23" fmla="*/ 40 h 82"/>
                  <a:gd name="T24" fmla="*/ 8 w 93"/>
                  <a:gd name="T25" fmla="*/ 33 h 82"/>
                  <a:gd name="T26" fmla="*/ 4 w 93"/>
                  <a:gd name="T27" fmla="*/ 29 h 82"/>
                  <a:gd name="T28" fmla="*/ 0 w 93"/>
                  <a:gd name="T29" fmla="*/ 29 h 82"/>
                  <a:gd name="T30" fmla="*/ 0 w 93"/>
                  <a:gd name="T31" fmla="*/ 22 h 82"/>
                  <a:gd name="T32" fmla="*/ 0 w 93"/>
                  <a:gd name="T33" fmla="*/ 16 h 82"/>
                  <a:gd name="T34" fmla="*/ 0 w 93"/>
                  <a:gd name="T35" fmla="*/ 10 h 82"/>
                  <a:gd name="T36" fmla="*/ 1 w 93"/>
                  <a:gd name="T37" fmla="*/ 6 h 82"/>
                  <a:gd name="T38" fmla="*/ 1 w 93"/>
                  <a:gd name="T39" fmla="*/ 0 h 82"/>
                  <a:gd name="T40" fmla="*/ 24 w 93"/>
                  <a:gd name="T41" fmla="*/ 0 h 82"/>
                  <a:gd name="T42" fmla="*/ 92 w 93"/>
                  <a:gd name="T43" fmla="*/ 53 h 82"/>
                  <a:gd name="T44" fmla="*/ 73 w 93"/>
                  <a:gd name="T45"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3" h="82">
                    <a:moveTo>
                      <a:pt x="73" y="81"/>
                    </a:moveTo>
                    <a:lnTo>
                      <a:pt x="62" y="74"/>
                    </a:lnTo>
                    <a:lnTo>
                      <a:pt x="54" y="73"/>
                    </a:lnTo>
                    <a:lnTo>
                      <a:pt x="48" y="66"/>
                    </a:lnTo>
                    <a:lnTo>
                      <a:pt x="46" y="65"/>
                    </a:lnTo>
                    <a:lnTo>
                      <a:pt x="34" y="58"/>
                    </a:lnTo>
                    <a:lnTo>
                      <a:pt x="32" y="54"/>
                    </a:lnTo>
                    <a:lnTo>
                      <a:pt x="28" y="52"/>
                    </a:lnTo>
                    <a:lnTo>
                      <a:pt x="23" y="49"/>
                    </a:lnTo>
                    <a:lnTo>
                      <a:pt x="20" y="46"/>
                    </a:lnTo>
                    <a:lnTo>
                      <a:pt x="14" y="44"/>
                    </a:lnTo>
                    <a:lnTo>
                      <a:pt x="12" y="40"/>
                    </a:lnTo>
                    <a:lnTo>
                      <a:pt x="8" y="33"/>
                    </a:lnTo>
                    <a:lnTo>
                      <a:pt x="4" y="29"/>
                    </a:lnTo>
                    <a:lnTo>
                      <a:pt x="0" y="29"/>
                    </a:lnTo>
                    <a:lnTo>
                      <a:pt x="0" y="22"/>
                    </a:lnTo>
                    <a:lnTo>
                      <a:pt x="0" y="16"/>
                    </a:lnTo>
                    <a:lnTo>
                      <a:pt x="0" y="10"/>
                    </a:lnTo>
                    <a:lnTo>
                      <a:pt x="1" y="6"/>
                    </a:lnTo>
                    <a:lnTo>
                      <a:pt x="1" y="0"/>
                    </a:lnTo>
                    <a:lnTo>
                      <a:pt x="24" y="0"/>
                    </a:lnTo>
                    <a:lnTo>
                      <a:pt x="92" y="53"/>
                    </a:lnTo>
                    <a:lnTo>
                      <a:pt x="73" y="81"/>
                    </a:lnTo>
                  </a:path>
                </a:pathLst>
              </a:custGeom>
              <a:solidFill>
                <a:srgbClr val="C0C0C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0" name="Freeform 398"/>
              <p:cNvSpPr>
                <a:spLocks/>
              </p:cNvSpPr>
              <p:nvPr/>
            </p:nvSpPr>
            <p:spPr bwMode="auto">
              <a:xfrm>
                <a:off x="4502" y="3062"/>
                <a:ext cx="215" cy="59"/>
              </a:xfrm>
              <a:custGeom>
                <a:avLst/>
                <a:gdLst>
                  <a:gd name="T0" fmla="*/ 222 w 223"/>
                  <a:gd name="T1" fmla="*/ 19 h 59"/>
                  <a:gd name="T2" fmla="*/ 222 w 223"/>
                  <a:gd name="T3" fmla="*/ 20 h 59"/>
                  <a:gd name="T4" fmla="*/ 208 w 223"/>
                  <a:gd name="T5" fmla="*/ 17 h 59"/>
                  <a:gd name="T6" fmla="*/ 203 w 223"/>
                  <a:gd name="T7" fmla="*/ 17 h 59"/>
                  <a:gd name="T8" fmla="*/ 191 w 223"/>
                  <a:gd name="T9" fmla="*/ 14 h 59"/>
                  <a:gd name="T10" fmla="*/ 31 w 223"/>
                  <a:gd name="T11" fmla="*/ 0 h 59"/>
                  <a:gd name="T12" fmla="*/ 20 w 223"/>
                  <a:gd name="T13" fmla="*/ 0 h 59"/>
                  <a:gd name="T14" fmla="*/ 12 w 223"/>
                  <a:gd name="T15" fmla="*/ 4 h 59"/>
                  <a:gd name="T16" fmla="*/ 0 w 223"/>
                  <a:gd name="T17" fmla="*/ 6 h 59"/>
                  <a:gd name="T18" fmla="*/ 16 w 223"/>
                  <a:gd name="T19" fmla="*/ 14 h 59"/>
                  <a:gd name="T20" fmla="*/ 22 w 223"/>
                  <a:gd name="T21" fmla="*/ 18 h 59"/>
                  <a:gd name="T22" fmla="*/ 32 w 223"/>
                  <a:gd name="T23" fmla="*/ 23 h 59"/>
                  <a:gd name="T24" fmla="*/ 40 w 223"/>
                  <a:gd name="T25" fmla="*/ 30 h 59"/>
                  <a:gd name="T26" fmla="*/ 48 w 223"/>
                  <a:gd name="T27" fmla="*/ 35 h 59"/>
                  <a:gd name="T28" fmla="*/ 53 w 223"/>
                  <a:gd name="T29" fmla="*/ 37 h 59"/>
                  <a:gd name="T30" fmla="*/ 61 w 223"/>
                  <a:gd name="T31" fmla="*/ 40 h 59"/>
                  <a:gd name="T32" fmla="*/ 65 w 223"/>
                  <a:gd name="T33" fmla="*/ 46 h 59"/>
                  <a:gd name="T34" fmla="*/ 70 w 223"/>
                  <a:gd name="T35" fmla="*/ 52 h 59"/>
                  <a:gd name="T36" fmla="*/ 72 w 223"/>
                  <a:gd name="T37" fmla="*/ 53 h 59"/>
                  <a:gd name="T38" fmla="*/ 96 w 223"/>
                  <a:gd name="T39" fmla="*/ 58 h 59"/>
                  <a:gd name="T40" fmla="*/ 210 w 223"/>
                  <a:gd name="T41" fmla="*/ 39 h 59"/>
                  <a:gd name="T42" fmla="*/ 222 w 223"/>
                  <a:gd name="T43" fmla="*/ 1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3" h="59">
                    <a:moveTo>
                      <a:pt x="222" y="19"/>
                    </a:moveTo>
                    <a:lnTo>
                      <a:pt x="222" y="20"/>
                    </a:lnTo>
                    <a:lnTo>
                      <a:pt x="208" y="17"/>
                    </a:lnTo>
                    <a:lnTo>
                      <a:pt x="203" y="17"/>
                    </a:lnTo>
                    <a:lnTo>
                      <a:pt x="191" y="14"/>
                    </a:lnTo>
                    <a:lnTo>
                      <a:pt x="31" y="0"/>
                    </a:lnTo>
                    <a:lnTo>
                      <a:pt x="20" y="0"/>
                    </a:lnTo>
                    <a:lnTo>
                      <a:pt x="12" y="4"/>
                    </a:lnTo>
                    <a:lnTo>
                      <a:pt x="0" y="6"/>
                    </a:lnTo>
                    <a:lnTo>
                      <a:pt x="16" y="14"/>
                    </a:lnTo>
                    <a:lnTo>
                      <a:pt x="22" y="18"/>
                    </a:lnTo>
                    <a:lnTo>
                      <a:pt x="32" y="23"/>
                    </a:lnTo>
                    <a:lnTo>
                      <a:pt x="40" y="30"/>
                    </a:lnTo>
                    <a:lnTo>
                      <a:pt x="48" y="35"/>
                    </a:lnTo>
                    <a:lnTo>
                      <a:pt x="53" y="37"/>
                    </a:lnTo>
                    <a:lnTo>
                      <a:pt x="61" y="40"/>
                    </a:lnTo>
                    <a:lnTo>
                      <a:pt x="65" y="46"/>
                    </a:lnTo>
                    <a:lnTo>
                      <a:pt x="70" y="52"/>
                    </a:lnTo>
                    <a:lnTo>
                      <a:pt x="72" y="53"/>
                    </a:lnTo>
                    <a:lnTo>
                      <a:pt x="96" y="58"/>
                    </a:lnTo>
                    <a:lnTo>
                      <a:pt x="210" y="39"/>
                    </a:lnTo>
                    <a:lnTo>
                      <a:pt x="222" y="19"/>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1" name="Freeform 399"/>
              <p:cNvSpPr>
                <a:spLocks/>
              </p:cNvSpPr>
              <p:nvPr/>
            </p:nvSpPr>
            <p:spPr bwMode="auto">
              <a:xfrm>
                <a:off x="4567" y="3084"/>
                <a:ext cx="151" cy="68"/>
              </a:xfrm>
              <a:custGeom>
                <a:avLst/>
                <a:gdLst>
                  <a:gd name="T0" fmla="*/ 147 w 154"/>
                  <a:gd name="T1" fmla="*/ 3 h 68"/>
                  <a:gd name="T2" fmla="*/ 138 w 154"/>
                  <a:gd name="T3" fmla="*/ 7 h 68"/>
                  <a:gd name="T4" fmla="*/ 132 w 154"/>
                  <a:gd name="T5" fmla="*/ 10 h 68"/>
                  <a:gd name="T6" fmla="*/ 120 w 154"/>
                  <a:gd name="T7" fmla="*/ 10 h 68"/>
                  <a:gd name="T8" fmla="*/ 114 w 154"/>
                  <a:gd name="T9" fmla="*/ 12 h 68"/>
                  <a:gd name="T10" fmla="*/ 98 w 154"/>
                  <a:gd name="T11" fmla="*/ 15 h 68"/>
                  <a:gd name="T12" fmla="*/ 88 w 154"/>
                  <a:gd name="T13" fmla="*/ 15 h 68"/>
                  <a:gd name="T14" fmla="*/ 80 w 154"/>
                  <a:gd name="T15" fmla="*/ 15 h 68"/>
                  <a:gd name="T16" fmla="*/ 69 w 154"/>
                  <a:gd name="T17" fmla="*/ 18 h 68"/>
                  <a:gd name="T18" fmla="*/ 59 w 154"/>
                  <a:gd name="T19" fmla="*/ 20 h 68"/>
                  <a:gd name="T20" fmla="*/ 45 w 154"/>
                  <a:gd name="T21" fmla="*/ 23 h 68"/>
                  <a:gd name="T22" fmla="*/ 29 w 154"/>
                  <a:gd name="T23" fmla="*/ 24 h 68"/>
                  <a:gd name="T24" fmla="*/ 23 w 154"/>
                  <a:gd name="T25" fmla="*/ 29 h 68"/>
                  <a:gd name="T26" fmla="*/ 7 w 154"/>
                  <a:gd name="T27" fmla="*/ 30 h 68"/>
                  <a:gd name="T28" fmla="*/ 5 w 154"/>
                  <a:gd name="T29" fmla="*/ 32 h 68"/>
                  <a:gd name="T30" fmla="*/ 1 w 154"/>
                  <a:gd name="T31" fmla="*/ 33 h 68"/>
                  <a:gd name="T32" fmla="*/ 2 w 154"/>
                  <a:gd name="T33" fmla="*/ 41 h 68"/>
                  <a:gd name="T34" fmla="*/ 3 w 154"/>
                  <a:gd name="T35" fmla="*/ 45 h 68"/>
                  <a:gd name="T36" fmla="*/ 0 w 154"/>
                  <a:gd name="T37" fmla="*/ 53 h 68"/>
                  <a:gd name="T38" fmla="*/ 1 w 154"/>
                  <a:gd name="T39" fmla="*/ 60 h 68"/>
                  <a:gd name="T40" fmla="*/ 3 w 154"/>
                  <a:gd name="T41" fmla="*/ 64 h 68"/>
                  <a:gd name="T42" fmla="*/ 1 w 154"/>
                  <a:gd name="T43" fmla="*/ 67 h 68"/>
                  <a:gd name="T44" fmla="*/ 27 w 154"/>
                  <a:gd name="T45" fmla="*/ 62 h 68"/>
                  <a:gd name="T46" fmla="*/ 29 w 154"/>
                  <a:gd name="T47" fmla="*/ 62 h 68"/>
                  <a:gd name="T48" fmla="*/ 38 w 154"/>
                  <a:gd name="T49" fmla="*/ 59 h 68"/>
                  <a:gd name="T50" fmla="*/ 50 w 154"/>
                  <a:gd name="T51" fmla="*/ 58 h 68"/>
                  <a:gd name="T52" fmla="*/ 64 w 154"/>
                  <a:gd name="T53" fmla="*/ 58 h 68"/>
                  <a:gd name="T54" fmla="*/ 68 w 154"/>
                  <a:gd name="T55" fmla="*/ 55 h 68"/>
                  <a:gd name="T56" fmla="*/ 77 w 154"/>
                  <a:gd name="T57" fmla="*/ 53 h 68"/>
                  <a:gd name="T58" fmla="*/ 87 w 154"/>
                  <a:gd name="T59" fmla="*/ 47 h 68"/>
                  <a:gd name="T60" fmla="*/ 93 w 154"/>
                  <a:gd name="T61" fmla="*/ 49 h 68"/>
                  <a:gd name="T62" fmla="*/ 96 w 154"/>
                  <a:gd name="T63" fmla="*/ 44 h 68"/>
                  <a:gd name="T64" fmla="*/ 101 w 154"/>
                  <a:gd name="T65" fmla="*/ 44 h 68"/>
                  <a:gd name="T66" fmla="*/ 128 w 154"/>
                  <a:gd name="T67" fmla="*/ 38 h 68"/>
                  <a:gd name="T68" fmla="*/ 132 w 154"/>
                  <a:gd name="T69" fmla="*/ 37 h 68"/>
                  <a:gd name="T70" fmla="*/ 137 w 154"/>
                  <a:gd name="T71" fmla="*/ 37 h 68"/>
                  <a:gd name="T72" fmla="*/ 142 w 154"/>
                  <a:gd name="T73" fmla="*/ 36 h 68"/>
                  <a:gd name="T74" fmla="*/ 149 w 154"/>
                  <a:gd name="T75" fmla="*/ 36 h 68"/>
                  <a:gd name="T76" fmla="*/ 151 w 154"/>
                  <a:gd name="T77" fmla="*/ 33 h 68"/>
                  <a:gd name="T78" fmla="*/ 153 w 154"/>
                  <a:gd name="T79" fmla="*/ 33 h 68"/>
                  <a:gd name="T80" fmla="*/ 153 w 154"/>
                  <a:gd name="T81" fmla="*/ 20 h 68"/>
                  <a:gd name="T82" fmla="*/ 152 w 154"/>
                  <a:gd name="T83" fmla="*/ 15 h 68"/>
                  <a:gd name="T84" fmla="*/ 153 w 154"/>
                  <a:gd name="T85" fmla="*/ 11 h 68"/>
                  <a:gd name="T86" fmla="*/ 152 w 154"/>
                  <a:gd name="T87" fmla="*/ 2 h 68"/>
                  <a:gd name="T88" fmla="*/ 152 w 154"/>
                  <a:gd name="T89" fmla="*/ 0 h 68"/>
                  <a:gd name="T90" fmla="*/ 147 w 154"/>
                  <a:gd name="T91" fmla="*/ 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68">
                    <a:moveTo>
                      <a:pt x="147" y="3"/>
                    </a:moveTo>
                    <a:lnTo>
                      <a:pt x="138" y="7"/>
                    </a:lnTo>
                    <a:lnTo>
                      <a:pt x="132" y="10"/>
                    </a:lnTo>
                    <a:lnTo>
                      <a:pt x="120" y="10"/>
                    </a:lnTo>
                    <a:lnTo>
                      <a:pt x="114" y="12"/>
                    </a:lnTo>
                    <a:lnTo>
                      <a:pt x="98" y="15"/>
                    </a:lnTo>
                    <a:lnTo>
                      <a:pt x="88" y="15"/>
                    </a:lnTo>
                    <a:lnTo>
                      <a:pt x="80" y="15"/>
                    </a:lnTo>
                    <a:lnTo>
                      <a:pt x="69" y="18"/>
                    </a:lnTo>
                    <a:lnTo>
                      <a:pt x="59" y="20"/>
                    </a:lnTo>
                    <a:lnTo>
                      <a:pt x="45" y="23"/>
                    </a:lnTo>
                    <a:lnTo>
                      <a:pt x="29" y="24"/>
                    </a:lnTo>
                    <a:lnTo>
                      <a:pt x="23" y="29"/>
                    </a:lnTo>
                    <a:lnTo>
                      <a:pt x="7" y="30"/>
                    </a:lnTo>
                    <a:lnTo>
                      <a:pt x="5" y="32"/>
                    </a:lnTo>
                    <a:lnTo>
                      <a:pt x="1" y="33"/>
                    </a:lnTo>
                    <a:lnTo>
                      <a:pt x="2" y="41"/>
                    </a:lnTo>
                    <a:lnTo>
                      <a:pt x="3" y="45"/>
                    </a:lnTo>
                    <a:lnTo>
                      <a:pt x="0" y="53"/>
                    </a:lnTo>
                    <a:lnTo>
                      <a:pt x="1" y="60"/>
                    </a:lnTo>
                    <a:lnTo>
                      <a:pt x="3" y="64"/>
                    </a:lnTo>
                    <a:lnTo>
                      <a:pt x="1" y="67"/>
                    </a:lnTo>
                    <a:lnTo>
                      <a:pt x="27" y="62"/>
                    </a:lnTo>
                    <a:lnTo>
                      <a:pt x="29" y="62"/>
                    </a:lnTo>
                    <a:lnTo>
                      <a:pt x="38" y="59"/>
                    </a:lnTo>
                    <a:lnTo>
                      <a:pt x="50" y="58"/>
                    </a:lnTo>
                    <a:lnTo>
                      <a:pt x="64" y="58"/>
                    </a:lnTo>
                    <a:lnTo>
                      <a:pt x="68" y="55"/>
                    </a:lnTo>
                    <a:lnTo>
                      <a:pt x="77" y="53"/>
                    </a:lnTo>
                    <a:lnTo>
                      <a:pt x="87" y="47"/>
                    </a:lnTo>
                    <a:lnTo>
                      <a:pt x="93" y="49"/>
                    </a:lnTo>
                    <a:lnTo>
                      <a:pt x="96" y="44"/>
                    </a:lnTo>
                    <a:lnTo>
                      <a:pt x="101" y="44"/>
                    </a:lnTo>
                    <a:lnTo>
                      <a:pt x="128" y="38"/>
                    </a:lnTo>
                    <a:lnTo>
                      <a:pt x="132" y="37"/>
                    </a:lnTo>
                    <a:lnTo>
                      <a:pt x="137" y="37"/>
                    </a:lnTo>
                    <a:lnTo>
                      <a:pt x="142" y="36"/>
                    </a:lnTo>
                    <a:lnTo>
                      <a:pt x="149" y="36"/>
                    </a:lnTo>
                    <a:lnTo>
                      <a:pt x="151" y="33"/>
                    </a:lnTo>
                    <a:lnTo>
                      <a:pt x="153" y="33"/>
                    </a:lnTo>
                    <a:lnTo>
                      <a:pt x="153" y="20"/>
                    </a:lnTo>
                    <a:lnTo>
                      <a:pt x="152" y="15"/>
                    </a:lnTo>
                    <a:lnTo>
                      <a:pt x="153" y="11"/>
                    </a:lnTo>
                    <a:lnTo>
                      <a:pt x="152" y="2"/>
                    </a:lnTo>
                    <a:lnTo>
                      <a:pt x="152" y="0"/>
                    </a:lnTo>
                    <a:lnTo>
                      <a:pt x="147" y="3"/>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2" name="Freeform 400"/>
              <p:cNvSpPr>
                <a:spLocks/>
              </p:cNvSpPr>
              <p:nvPr/>
            </p:nvSpPr>
            <p:spPr bwMode="auto">
              <a:xfrm>
                <a:off x="4520" y="2975"/>
                <a:ext cx="47" cy="111"/>
              </a:xfrm>
              <a:custGeom>
                <a:avLst/>
                <a:gdLst>
                  <a:gd name="T0" fmla="*/ 40 w 41"/>
                  <a:gd name="T1" fmla="*/ 10 h 111"/>
                  <a:gd name="T2" fmla="*/ 29 w 41"/>
                  <a:gd name="T3" fmla="*/ 10 h 111"/>
                  <a:gd name="T4" fmla="*/ 21 w 41"/>
                  <a:gd name="T5" fmla="*/ 6 h 111"/>
                  <a:gd name="T6" fmla="*/ 17 w 41"/>
                  <a:gd name="T7" fmla="*/ 4 h 111"/>
                  <a:gd name="T8" fmla="*/ 7 w 41"/>
                  <a:gd name="T9" fmla="*/ 6 h 111"/>
                  <a:gd name="T10" fmla="*/ 4 w 41"/>
                  <a:gd name="T11" fmla="*/ 0 h 111"/>
                  <a:gd name="T12" fmla="*/ 2 w 41"/>
                  <a:gd name="T13" fmla="*/ 14 h 111"/>
                  <a:gd name="T14" fmla="*/ 4 w 41"/>
                  <a:gd name="T15" fmla="*/ 20 h 111"/>
                  <a:gd name="T16" fmla="*/ 2 w 41"/>
                  <a:gd name="T17" fmla="*/ 31 h 111"/>
                  <a:gd name="T18" fmla="*/ 3 w 41"/>
                  <a:gd name="T19" fmla="*/ 36 h 111"/>
                  <a:gd name="T20" fmla="*/ 2 w 41"/>
                  <a:gd name="T21" fmla="*/ 51 h 111"/>
                  <a:gd name="T22" fmla="*/ 2 w 41"/>
                  <a:gd name="T23" fmla="*/ 58 h 111"/>
                  <a:gd name="T24" fmla="*/ 1 w 41"/>
                  <a:gd name="T25" fmla="*/ 65 h 111"/>
                  <a:gd name="T26" fmla="*/ 2 w 41"/>
                  <a:gd name="T27" fmla="*/ 74 h 111"/>
                  <a:gd name="T28" fmla="*/ 1 w 41"/>
                  <a:gd name="T29" fmla="*/ 81 h 111"/>
                  <a:gd name="T30" fmla="*/ 2 w 41"/>
                  <a:gd name="T31" fmla="*/ 86 h 111"/>
                  <a:gd name="T32" fmla="*/ 0 w 41"/>
                  <a:gd name="T33" fmla="*/ 94 h 111"/>
                  <a:gd name="T34" fmla="*/ 10 w 41"/>
                  <a:gd name="T35" fmla="*/ 98 h 111"/>
                  <a:gd name="T36" fmla="*/ 15 w 41"/>
                  <a:gd name="T37" fmla="*/ 99 h 111"/>
                  <a:gd name="T38" fmla="*/ 20 w 41"/>
                  <a:gd name="T39" fmla="*/ 103 h 111"/>
                  <a:gd name="T40" fmla="*/ 27 w 41"/>
                  <a:gd name="T41" fmla="*/ 104 h 111"/>
                  <a:gd name="T42" fmla="*/ 29 w 41"/>
                  <a:gd name="T43" fmla="*/ 107 h 111"/>
                  <a:gd name="T44" fmla="*/ 35 w 41"/>
                  <a:gd name="T45" fmla="*/ 107 h 111"/>
                  <a:gd name="T46" fmla="*/ 38 w 41"/>
                  <a:gd name="T47" fmla="*/ 110 h 111"/>
                  <a:gd name="T48" fmla="*/ 40 w 41"/>
                  <a:gd name="T49" fmla="*/ 1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111">
                    <a:moveTo>
                      <a:pt x="40" y="10"/>
                    </a:moveTo>
                    <a:lnTo>
                      <a:pt x="29" y="10"/>
                    </a:lnTo>
                    <a:lnTo>
                      <a:pt x="21" y="6"/>
                    </a:lnTo>
                    <a:lnTo>
                      <a:pt x="17" y="4"/>
                    </a:lnTo>
                    <a:lnTo>
                      <a:pt x="7" y="6"/>
                    </a:lnTo>
                    <a:lnTo>
                      <a:pt x="4" y="0"/>
                    </a:lnTo>
                    <a:lnTo>
                      <a:pt x="2" y="14"/>
                    </a:lnTo>
                    <a:lnTo>
                      <a:pt x="4" y="20"/>
                    </a:lnTo>
                    <a:lnTo>
                      <a:pt x="2" y="31"/>
                    </a:lnTo>
                    <a:lnTo>
                      <a:pt x="3" y="36"/>
                    </a:lnTo>
                    <a:lnTo>
                      <a:pt x="2" y="51"/>
                    </a:lnTo>
                    <a:lnTo>
                      <a:pt x="2" y="58"/>
                    </a:lnTo>
                    <a:lnTo>
                      <a:pt x="1" y="65"/>
                    </a:lnTo>
                    <a:lnTo>
                      <a:pt x="2" y="74"/>
                    </a:lnTo>
                    <a:lnTo>
                      <a:pt x="1" y="81"/>
                    </a:lnTo>
                    <a:lnTo>
                      <a:pt x="2" y="86"/>
                    </a:lnTo>
                    <a:lnTo>
                      <a:pt x="0" y="94"/>
                    </a:lnTo>
                    <a:lnTo>
                      <a:pt x="10" y="98"/>
                    </a:lnTo>
                    <a:lnTo>
                      <a:pt x="15" y="99"/>
                    </a:lnTo>
                    <a:lnTo>
                      <a:pt x="20" y="103"/>
                    </a:lnTo>
                    <a:lnTo>
                      <a:pt x="27" y="104"/>
                    </a:lnTo>
                    <a:lnTo>
                      <a:pt x="29" y="107"/>
                    </a:lnTo>
                    <a:lnTo>
                      <a:pt x="35" y="107"/>
                    </a:lnTo>
                    <a:lnTo>
                      <a:pt x="38" y="110"/>
                    </a:lnTo>
                    <a:lnTo>
                      <a:pt x="40" y="10"/>
                    </a:lnTo>
                  </a:path>
                </a:pathLst>
              </a:custGeom>
              <a:solidFill>
                <a:srgbClr val="B2B2B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3" name="Freeform 401"/>
              <p:cNvSpPr>
                <a:spLocks/>
              </p:cNvSpPr>
              <p:nvPr/>
            </p:nvSpPr>
            <p:spPr bwMode="auto">
              <a:xfrm>
                <a:off x="4567" y="2968"/>
                <a:ext cx="131" cy="39"/>
              </a:xfrm>
              <a:custGeom>
                <a:avLst/>
                <a:gdLst>
                  <a:gd name="T0" fmla="*/ 138 w 139"/>
                  <a:gd name="T1" fmla="*/ 5 h 39"/>
                  <a:gd name="T2" fmla="*/ 110 w 139"/>
                  <a:gd name="T3" fmla="*/ 1 h 39"/>
                  <a:gd name="T4" fmla="*/ 104 w 139"/>
                  <a:gd name="T5" fmla="*/ 1 h 39"/>
                  <a:gd name="T6" fmla="*/ 97 w 139"/>
                  <a:gd name="T7" fmla="*/ 0 h 39"/>
                  <a:gd name="T8" fmla="*/ 88 w 139"/>
                  <a:gd name="T9" fmla="*/ 0 h 39"/>
                  <a:gd name="T10" fmla="*/ 73 w 139"/>
                  <a:gd name="T11" fmla="*/ 3 h 39"/>
                  <a:gd name="T12" fmla="*/ 57 w 139"/>
                  <a:gd name="T13" fmla="*/ 3 h 39"/>
                  <a:gd name="T14" fmla="*/ 54 w 139"/>
                  <a:gd name="T15" fmla="*/ 3 h 39"/>
                  <a:gd name="T16" fmla="*/ 38 w 139"/>
                  <a:gd name="T17" fmla="*/ 4 h 39"/>
                  <a:gd name="T18" fmla="*/ 32 w 139"/>
                  <a:gd name="T19" fmla="*/ 4 h 39"/>
                  <a:gd name="T20" fmla="*/ 15 w 139"/>
                  <a:gd name="T21" fmla="*/ 5 h 39"/>
                  <a:gd name="T22" fmla="*/ 9 w 139"/>
                  <a:gd name="T23" fmla="*/ 5 h 39"/>
                  <a:gd name="T24" fmla="*/ 0 w 139"/>
                  <a:gd name="T25" fmla="*/ 7 h 39"/>
                  <a:gd name="T26" fmla="*/ 9 w 139"/>
                  <a:gd name="T27" fmla="*/ 38 h 39"/>
                  <a:gd name="T28" fmla="*/ 133 w 139"/>
                  <a:gd name="T29" fmla="*/ 19 h 39"/>
                  <a:gd name="T30" fmla="*/ 138 w 139"/>
                  <a:gd name="T31" fmla="*/ 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39">
                    <a:moveTo>
                      <a:pt x="138" y="5"/>
                    </a:moveTo>
                    <a:lnTo>
                      <a:pt x="110" y="1"/>
                    </a:lnTo>
                    <a:lnTo>
                      <a:pt x="104" y="1"/>
                    </a:lnTo>
                    <a:lnTo>
                      <a:pt x="97" y="0"/>
                    </a:lnTo>
                    <a:lnTo>
                      <a:pt x="88" y="0"/>
                    </a:lnTo>
                    <a:lnTo>
                      <a:pt x="73" y="3"/>
                    </a:lnTo>
                    <a:lnTo>
                      <a:pt x="57" y="3"/>
                    </a:lnTo>
                    <a:lnTo>
                      <a:pt x="54" y="3"/>
                    </a:lnTo>
                    <a:lnTo>
                      <a:pt x="38" y="4"/>
                    </a:lnTo>
                    <a:lnTo>
                      <a:pt x="32" y="4"/>
                    </a:lnTo>
                    <a:lnTo>
                      <a:pt x="15" y="5"/>
                    </a:lnTo>
                    <a:lnTo>
                      <a:pt x="9" y="5"/>
                    </a:lnTo>
                    <a:lnTo>
                      <a:pt x="0" y="7"/>
                    </a:lnTo>
                    <a:lnTo>
                      <a:pt x="9" y="38"/>
                    </a:lnTo>
                    <a:lnTo>
                      <a:pt x="133" y="19"/>
                    </a:lnTo>
                    <a:lnTo>
                      <a:pt x="138" y="5"/>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4" name="Freeform 402"/>
              <p:cNvSpPr>
                <a:spLocks/>
              </p:cNvSpPr>
              <p:nvPr/>
            </p:nvSpPr>
            <p:spPr bwMode="auto">
              <a:xfrm>
                <a:off x="4564" y="2975"/>
                <a:ext cx="22" cy="127"/>
              </a:xfrm>
              <a:custGeom>
                <a:avLst/>
                <a:gdLst>
                  <a:gd name="T0" fmla="*/ 15 w 30"/>
                  <a:gd name="T1" fmla="*/ 8 h 127"/>
                  <a:gd name="T2" fmla="*/ 6 w 30"/>
                  <a:gd name="T3" fmla="*/ 4 h 127"/>
                  <a:gd name="T4" fmla="*/ 3 w 30"/>
                  <a:gd name="T5" fmla="*/ 0 h 127"/>
                  <a:gd name="T6" fmla="*/ 2 w 30"/>
                  <a:gd name="T7" fmla="*/ 15 h 127"/>
                  <a:gd name="T8" fmla="*/ 3 w 30"/>
                  <a:gd name="T9" fmla="*/ 20 h 127"/>
                  <a:gd name="T10" fmla="*/ 2 w 30"/>
                  <a:gd name="T11" fmla="*/ 35 h 127"/>
                  <a:gd name="T12" fmla="*/ 2 w 30"/>
                  <a:gd name="T13" fmla="*/ 39 h 127"/>
                  <a:gd name="T14" fmla="*/ 1 w 30"/>
                  <a:gd name="T15" fmla="*/ 52 h 127"/>
                  <a:gd name="T16" fmla="*/ 1 w 30"/>
                  <a:gd name="T17" fmla="*/ 56 h 127"/>
                  <a:gd name="T18" fmla="*/ 1 w 30"/>
                  <a:gd name="T19" fmla="*/ 72 h 127"/>
                  <a:gd name="T20" fmla="*/ 2 w 30"/>
                  <a:gd name="T21" fmla="*/ 77 h 127"/>
                  <a:gd name="T22" fmla="*/ 0 w 30"/>
                  <a:gd name="T23" fmla="*/ 88 h 127"/>
                  <a:gd name="T24" fmla="*/ 1 w 30"/>
                  <a:gd name="T25" fmla="*/ 101 h 127"/>
                  <a:gd name="T26" fmla="*/ 0 w 30"/>
                  <a:gd name="T27" fmla="*/ 110 h 127"/>
                  <a:gd name="T28" fmla="*/ 0 w 30"/>
                  <a:gd name="T29" fmla="*/ 117 h 127"/>
                  <a:gd name="T30" fmla="*/ 0 w 30"/>
                  <a:gd name="T31" fmla="*/ 119 h 127"/>
                  <a:gd name="T32" fmla="*/ 13 w 30"/>
                  <a:gd name="T33" fmla="*/ 124 h 127"/>
                  <a:gd name="T34" fmla="*/ 15 w 30"/>
                  <a:gd name="T35" fmla="*/ 124 h 127"/>
                  <a:gd name="T36" fmla="*/ 16 w 30"/>
                  <a:gd name="T37" fmla="*/ 126 h 127"/>
                  <a:gd name="T38" fmla="*/ 29 w 30"/>
                  <a:gd name="T39" fmla="*/ 73 h 127"/>
                  <a:gd name="T40" fmla="*/ 22 w 30"/>
                  <a:gd name="T41" fmla="*/ 14 h 127"/>
                  <a:gd name="T42" fmla="*/ 15 w 30"/>
                  <a:gd name="T43" fmla="*/ 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127">
                    <a:moveTo>
                      <a:pt x="15" y="8"/>
                    </a:moveTo>
                    <a:lnTo>
                      <a:pt x="6" y="4"/>
                    </a:lnTo>
                    <a:lnTo>
                      <a:pt x="3" y="0"/>
                    </a:lnTo>
                    <a:lnTo>
                      <a:pt x="2" y="15"/>
                    </a:lnTo>
                    <a:lnTo>
                      <a:pt x="3" y="20"/>
                    </a:lnTo>
                    <a:lnTo>
                      <a:pt x="2" y="35"/>
                    </a:lnTo>
                    <a:lnTo>
                      <a:pt x="2" y="39"/>
                    </a:lnTo>
                    <a:lnTo>
                      <a:pt x="1" y="52"/>
                    </a:lnTo>
                    <a:lnTo>
                      <a:pt x="1" y="56"/>
                    </a:lnTo>
                    <a:lnTo>
                      <a:pt x="1" y="72"/>
                    </a:lnTo>
                    <a:lnTo>
                      <a:pt x="2" y="77"/>
                    </a:lnTo>
                    <a:lnTo>
                      <a:pt x="0" y="88"/>
                    </a:lnTo>
                    <a:lnTo>
                      <a:pt x="1" y="101"/>
                    </a:lnTo>
                    <a:lnTo>
                      <a:pt x="0" y="110"/>
                    </a:lnTo>
                    <a:lnTo>
                      <a:pt x="0" y="117"/>
                    </a:lnTo>
                    <a:lnTo>
                      <a:pt x="0" y="119"/>
                    </a:lnTo>
                    <a:lnTo>
                      <a:pt x="13" y="124"/>
                    </a:lnTo>
                    <a:lnTo>
                      <a:pt x="15" y="124"/>
                    </a:lnTo>
                    <a:lnTo>
                      <a:pt x="16" y="126"/>
                    </a:lnTo>
                    <a:lnTo>
                      <a:pt x="29" y="73"/>
                    </a:lnTo>
                    <a:lnTo>
                      <a:pt x="22" y="14"/>
                    </a:lnTo>
                    <a:lnTo>
                      <a:pt x="15" y="8"/>
                    </a:lnTo>
                  </a:path>
                </a:pathLst>
              </a:custGeom>
              <a:solidFill>
                <a:srgbClr val="B2B2B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5" name="Freeform 403"/>
              <p:cNvSpPr>
                <a:spLocks/>
              </p:cNvSpPr>
              <p:nvPr/>
            </p:nvSpPr>
            <p:spPr bwMode="auto">
              <a:xfrm>
                <a:off x="4571" y="2973"/>
                <a:ext cx="127" cy="129"/>
              </a:xfrm>
              <a:custGeom>
                <a:avLst/>
                <a:gdLst>
                  <a:gd name="T0" fmla="*/ 125 w 127"/>
                  <a:gd name="T1" fmla="*/ 0 h 129"/>
                  <a:gd name="T2" fmla="*/ 117 w 127"/>
                  <a:gd name="T3" fmla="*/ 3 h 129"/>
                  <a:gd name="T4" fmla="*/ 108 w 127"/>
                  <a:gd name="T5" fmla="*/ 0 h 129"/>
                  <a:gd name="T6" fmla="*/ 105 w 127"/>
                  <a:gd name="T7" fmla="*/ 3 h 129"/>
                  <a:gd name="T8" fmla="*/ 99 w 127"/>
                  <a:gd name="T9" fmla="*/ 3 h 129"/>
                  <a:gd name="T10" fmla="*/ 92 w 127"/>
                  <a:gd name="T11" fmla="*/ 3 h 129"/>
                  <a:gd name="T12" fmla="*/ 90 w 127"/>
                  <a:gd name="T13" fmla="*/ 5 h 129"/>
                  <a:gd name="T14" fmla="*/ 80 w 127"/>
                  <a:gd name="T15" fmla="*/ 3 h 129"/>
                  <a:gd name="T16" fmla="*/ 66 w 127"/>
                  <a:gd name="T17" fmla="*/ 6 h 129"/>
                  <a:gd name="T18" fmla="*/ 56 w 127"/>
                  <a:gd name="T19" fmla="*/ 6 h 129"/>
                  <a:gd name="T20" fmla="*/ 47 w 127"/>
                  <a:gd name="T21" fmla="*/ 6 h 129"/>
                  <a:gd name="T22" fmla="*/ 35 w 127"/>
                  <a:gd name="T23" fmla="*/ 6 h 129"/>
                  <a:gd name="T24" fmla="*/ 24 w 127"/>
                  <a:gd name="T25" fmla="*/ 9 h 129"/>
                  <a:gd name="T26" fmla="*/ 16 w 127"/>
                  <a:gd name="T27" fmla="*/ 8 h 129"/>
                  <a:gd name="T28" fmla="*/ 7 w 127"/>
                  <a:gd name="T29" fmla="*/ 9 h 129"/>
                  <a:gd name="T30" fmla="*/ 0 w 127"/>
                  <a:gd name="T31" fmla="*/ 11 h 129"/>
                  <a:gd name="T32" fmla="*/ 1 w 127"/>
                  <a:gd name="T33" fmla="*/ 21 h 129"/>
                  <a:gd name="T34" fmla="*/ 0 w 127"/>
                  <a:gd name="T35" fmla="*/ 24 h 129"/>
                  <a:gd name="T36" fmla="*/ 1 w 127"/>
                  <a:gd name="T37" fmla="*/ 35 h 129"/>
                  <a:gd name="T38" fmla="*/ 1 w 127"/>
                  <a:gd name="T39" fmla="*/ 37 h 129"/>
                  <a:gd name="T40" fmla="*/ 0 w 127"/>
                  <a:gd name="T41" fmla="*/ 47 h 129"/>
                  <a:gd name="T42" fmla="*/ 1 w 127"/>
                  <a:gd name="T43" fmla="*/ 57 h 129"/>
                  <a:gd name="T44" fmla="*/ 1 w 127"/>
                  <a:gd name="T45" fmla="*/ 64 h 129"/>
                  <a:gd name="T46" fmla="*/ 1 w 127"/>
                  <a:gd name="T47" fmla="*/ 75 h 129"/>
                  <a:gd name="T48" fmla="*/ 1 w 127"/>
                  <a:gd name="T49" fmla="*/ 84 h 129"/>
                  <a:gd name="T50" fmla="*/ 3 w 127"/>
                  <a:gd name="T51" fmla="*/ 103 h 129"/>
                  <a:gd name="T52" fmla="*/ 1 w 127"/>
                  <a:gd name="T53" fmla="*/ 112 h 129"/>
                  <a:gd name="T54" fmla="*/ 1 w 127"/>
                  <a:gd name="T55" fmla="*/ 124 h 129"/>
                  <a:gd name="T56" fmla="*/ 1 w 127"/>
                  <a:gd name="T57" fmla="*/ 128 h 129"/>
                  <a:gd name="T58" fmla="*/ 14 w 127"/>
                  <a:gd name="T59" fmla="*/ 127 h 129"/>
                  <a:gd name="T60" fmla="*/ 20 w 127"/>
                  <a:gd name="T61" fmla="*/ 127 h 129"/>
                  <a:gd name="T62" fmla="*/ 32 w 127"/>
                  <a:gd name="T63" fmla="*/ 126 h 129"/>
                  <a:gd name="T64" fmla="*/ 38 w 127"/>
                  <a:gd name="T65" fmla="*/ 126 h 129"/>
                  <a:gd name="T66" fmla="*/ 44 w 127"/>
                  <a:gd name="T67" fmla="*/ 123 h 129"/>
                  <a:gd name="T68" fmla="*/ 47 w 127"/>
                  <a:gd name="T69" fmla="*/ 123 h 129"/>
                  <a:gd name="T70" fmla="*/ 56 w 127"/>
                  <a:gd name="T71" fmla="*/ 123 h 129"/>
                  <a:gd name="T72" fmla="*/ 65 w 127"/>
                  <a:gd name="T73" fmla="*/ 119 h 129"/>
                  <a:gd name="T74" fmla="*/ 75 w 127"/>
                  <a:gd name="T75" fmla="*/ 119 h 129"/>
                  <a:gd name="T76" fmla="*/ 77 w 127"/>
                  <a:gd name="T77" fmla="*/ 119 h 129"/>
                  <a:gd name="T78" fmla="*/ 85 w 127"/>
                  <a:gd name="T79" fmla="*/ 116 h 129"/>
                  <a:gd name="T80" fmla="*/ 91 w 127"/>
                  <a:gd name="T81" fmla="*/ 113 h 129"/>
                  <a:gd name="T82" fmla="*/ 99 w 127"/>
                  <a:gd name="T83" fmla="*/ 113 h 129"/>
                  <a:gd name="T84" fmla="*/ 109 w 127"/>
                  <a:gd name="T85" fmla="*/ 111 h 129"/>
                  <a:gd name="T86" fmla="*/ 117 w 127"/>
                  <a:gd name="T87" fmla="*/ 108 h 129"/>
                  <a:gd name="T88" fmla="*/ 125 w 127"/>
                  <a:gd name="T89" fmla="*/ 108 h 129"/>
                  <a:gd name="T90" fmla="*/ 123 w 127"/>
                  <a:gd name="T91" fmla="*/ 100 h 129"/>
                  <a:gd name="T92" fmla="*/ 124 w 127"/>
                  <a:gd name="T93" fmla="*/ 88 h 129"/>
                  <a:gd name="T94" fmla="*/ 124 w 127"/>
                  <a:gd name="T95" fmla="*/ 81 h 129"/>
                  <a:gd name="T96" fmla="*/ 123 w 127"/>
                  <a:gd name="T97" fmla="*/ 68 h 129"/>
                  <a:gd name="T98" fmla="*/ 123 w 127"/>
                  <a:gd name="T99" fmla="*/ 64 h 129"/>
                  <a:gd name="T100" fmla="*/ 123 w 127"/>
                  <a:gd name="T101" fmla="*/ 60 h 129"/>
                  <a:gd name="T102" fmla="*/ 123 w 127"/>
                  <a:gd name="T103" fmla="*/ 54 h 129"/>
                  <a:gd name="T104" fmla="*/ 124 w 127"/>
                  <a:gd name="T105" fmla="*/ 43 h 129"/>
                  <a:gd name="T106" fmla="*/ 125 w 127"/>
                  <a:gd name="T107" fmla="*/ 37 h 129"/>
                  <a:gd name="T108" fmla="*/ 124 w 127"/>
                  <a:gd name="T109" fmla="*/ 23 h 129"/>
                  <a:gd name="T110" fmla="*/ 124 w 127"/>
                  <a:gd name="T111" fmla="*/ 18 h 129"/>
                  <a:gd name="T112" fmla="*/ 126 w 127"/>
                  <a:gd name="T113" fmla="*/ 12 h 129"/>
                  <a:gd name="T114" fmla="*/ 126 w 127"/>
                  <a:gd name="T115" fmla="*/ 3 h 129"/>
                  <a:gd name="T116" fmla="*/ 125 w 127"/>
                  <a:gd name="T117"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7" h="129">
                    <a:moveTo>
                      <a:pt x="125" y="0"/>
                    </a:moveTo>
                    <a:lnTo>
                      <a:pt x="117" y="3"/>
                    </a:lnTo>
                    <a:lnTo>
                      <a:pt x="108" y="0"/>
                    </a:lnTo>
                    <a:lnTo>
                      <a:pt x="105" y="3"/>
                    </a:lnTo>
                    <a:lnTo>
                      <a:pt x="99" y="3"/>
                    </a:lnTo>
                    <a:lnTo>
                      <a:pt x="92" y="3"/>
                    </a:lnTo>
                    <a:lnTo>
                      <a:pt x="90" y="5"/>
                    </a:lnTo>
                    <a:lnTo>
                      <a:pt x="80" y="3"/>
                    </a:lnTo>
                    <a:lnTo>
                      <a:pt x="66" y="6"/>
                    </a:lnTo>
                    <a:lnTo>
                      <a:pt x="56" y="6"/>
                    </a:lnTo>
                    <a:lnTo>
                      <a:pt x="47" y="6"/>
                    </a:lnTo>
                    <a:lnTo>
                      <a:pt x="35" y="6"/>
                    </a:lnTo>
                    <a:lnTo>
                      <a:pt x="24" y="9"/>
                    </a:lnTo>
                    <a:lnTo>
                      <a:pt x="16" y="8"/>
                    </a:lnTo>
                    <a:lnTo>
                      <a:pt x="7" y="9"/>
                    </a:lnTo>
                    <a:lnTo>
                      <a:pt x="0" y="11"/>
                    </a:lnTo>
                    <a:lnTo>
                      <a:pt x="1" y="21"/>
                    </a:lnTo>
                    <a:lnTo>
                      <a:pt x="0" y="24"/>
                    </a:lnTo>
                    <a:lnTo>
                      <a:pt x="1" y="35"/>
                    </a:lnTo>
                    <a:lnTo>
                      <a:pt x="1" y="37"/>
                    </a:lnTo>
                    <a:lnTo>
                      <a:pt x="0" y="47"/>
                    </a:lnTo>
                    <a:lnTo>
                      <a:pt x="1" y="57"/>
                    </a:lnTo>
                    <a:lnTo>
                      <a:pt x="1" y="64"/>
                    </a:lnTo>
                    <a:lnTo>
                      <a:pt x="1" y="75"/>
                    </a:lnTo>
                    <a:lnTo>
                      <a:pt x="1" y="84"/>
                    </a:lnTo>
                    <a:lnTo>
                      <a:pt x="3" y="103"/>
                    </a:lnTo>
                    <a:lnTo>
                      <a:pt x="1" y="112"/>
                    </a:lnTo>
                    <a:lnTo>
                      <a:pt x="1" y="124"/>
                    </a:lnTo>
                    <a:lnTo>
                      <a:pt x="1" y="128"/>
                    </a:lnTo>
                    <a:lnTo>
                      <a:pt x="14" y="127"/>
                    </a:lnTo>
                    <a:lnTo>
                      <a:pt x="20" y="127"/>
                    </a:lnTo>
                    <a:lnTo>
                      <a:pt x="32" y="126"/>
                    </a:lnTo>
                    <a:lnTo>
                      <a:pt x="38" y="126"/>
                    </a:lnTo>
                    <a:lnTo>
                      <a:pt x="44" y="123"/>
                    </a:lnTo>
                    <a:lnTo>
                      <a:pt x="47" y="123"/>
                    </a:lnTo>
                    <a:lnTo>
                      <a:pt x="56" y="123"/>
                    </a:lnTo>
                    <a:lnTo>
                      <a:pt x="65" y="119"/>
                    </a:lnTo>
                    <a:lnTo>
                      <a:pt x="75" y="119"/>
                    </a:lnTo>
                    <a:lnTo>
                      <a:pt x="77" y="119"/>
                    </a:lnTo>
                    <a:lnTo>
                      <a:pt x="85" y="116"/>
                    </a:lnTo>
                    <a:lnTo>
                      <a:pt x="91" y="113"/>
                    </a:lnTo>
                    <a:lnTo>
                      <a:pt x="99" y="113"/>
                    </a:lnTo>
                    <a:lnTo>
                      <a:pt x="109" y="111"/>
                    </a:lnTo>
                    <a:lnTo>
                      <a:pt x="117" y="108"/>
                    </a:lnTo>
                    <a:lnTo>
                      <a:pt x="125" y="108"/>
                    </a:lnTo>
                    <a:lnTo>
                      <a:pt x="123" y="100"/>
                    </a:lnTo>
                    <a:lnTo>
                      <a:pt x="124" y="88"/>
                    </a:lnTo>
                    <a:lnTo>
                      <a:pt x="124" y="81"/>
                    </a:lnTo>
                    <a:lnTo>
                      <a:pt x="123" y="68"/>
                    </a:lnTo>
                    <a:lnTo>
                      <a:pt x="123" y="64"/>
                    </a:lnTo>
                    <a:lnTo>
                      <a:pt x="123" y="60"/>
                    </a:lnTo>
                    <a:lnTo>
                      <a:pt x="123" y="54"/>
                    </a:lnTo>
                    <a:lnTo>
                      <a:pt x="124" y="43"/>
                    </a:lnTo>
                    <a:lnTo>
                      <a:pt x="125" y="37"/>
                    </a:lnTo>
                    <a:lnTo>
                      <a:pt x="124" y="23"/>
                    </a:lnTo>
                    <a:lnTo>
                      <a:pt x="124" y="18"/>
                    </a:lnTo>
                    <a:lnTo>
                      <a:pt x="126" y="12"/>
                    </a:lnTo>
                    <a:lnTo>
                      <a:pt x="126" y="3"/>
                    </a:lnTo>
                    <a:lnTo>
                      <a:pt x="125" y="0"/>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6" name="Freeform 404"/>
              <p:cNvSpPr>
                <a:spLocks/>
              </p:cNvSpPr>
              <p:nvPr/>
            </p:nvSpPr>
            <p:spPr bwMode="auto">
              <a:xfrm>
                <a:off x="4589" y="2986"/>
                <a:ext cx="94" cy="93"/>
              </a:xfrm>
              <a:custGeom>
                <a:avLst/>
                <a:gdLst>
                  <a:gd name="T0" fmla="*/ 92 w 94"/>
                  <a:gd name="T1" fmla="*/ 0 h 91"/>
                  <a:gd name="T2" fmla="*/ 80 w 94"/>
                  <a:gd name="T3" fmla="*/ 0 h 91"/>
                  <a:gd name="T4" fmla="*/ 73 w 94"/>
                  <a:gd name="T5" fmla="*/ 1 h 91"/>
                  <a:gd name="T6" fmla="*/ 62 w 94"/>
                  <a:gd name="T7" fmla="*/ 1 h 91"/>
                  <a:gd name="T8" fmla="*/ 50 w 94"/>
                  <a:gd name="T9" fmla="*/ 1 h 91"/>
                  <a:gd name="T10" fmla="*/ 39 w 94"/>
                  <a:gd name="T11" fmla="*/ 3 h 91"/>
                  <a:gd name="T12" fmla="*/ 24 w 94"/>
                  <a:gd name="T13" fmla="*/ 3 h 91"/>
                  <a:gd name="T14" fmla="*/ 12 w 94"/>
                  <a:gd name="T15" fmla="*/ 6 h 91"/>
                  <a:gd name="T16" fmla="*/ 2 w 94"/>
                  <a:gd name="T17" fmla="*/ 4 h 91"/>
                  <a:gd name="T18" fmla="*/ 0 w 94"/>
                  <a:gd name="T19" fmla="*/ 6 h 91"/>
                  <a:gd name="T20" fmla="*/ 0 w 94"/>
                  <a:gd name="T21" fmla="*/ 18 h 91"/>
                  <a:gd name="T22" fmla="*/ 0 w 94"/>
                  <a:gd name="T23" fmla="*/ 28 h 91"/>
                  <a:gd name="T24" fmla="*/ 1 w 94"/>
                  <a:gd name="T25" fmla="*/ 36 h 91"/>
                  <a:gd name="T26" fmla="*/ 1 w 94"/>
                  <a:gd name="T27" fmla="*/ 43 h 91"/>
                  <a:gd name="T28" fmla="*/ 0 w 94"/>
                  <a:gd name="T29" fmla="*/ 45 h 91"/>
                  <a:gd name="T30" fmla="*/ 2 w 94"/>
                  <a:gd name="T31" fmla="*/ 63 h 91"/>
                  <a:gd name="T32" fmla="*/ 2 w 94"/>
                  <a:gd name="T33" fmla="*/ 78 h 91"/>
                  <a:gd name="T34" fmla="*/ 1 w 94"/>
                  <a:gd name="T35" fmla="*/ 88 h 91"/>
                  <a:gd name="T36" fmla="*/ 1 w 94"/>
                  <a:gd name="T37" fmla="*/ 90 h 91"/>
                  <a:gd name="T38" fmla="*/ 12 w 94"/>
                  <a:gd name="T39" fmla="*/ 89 h 91"/>
                  <a:gd name="T40" fmla="*/ 20 w 94"/>
                  <a:gd name="T41" fmla="*/ 89 h 91"/>
                  <a:gd name="T42" fmla="*/ 35 w 94"/>
                  <a:gd name="T43" fmla="*/ 88 h 91"/>
                  <a:gd name="T44" fmla="*/ 39 w 94"/>
                  <a:gd name="T45" fmla="*/ 88 h 91"/>
                  <a:gd name="T46" fmla="*/ 48 w 94"/>
                  <a:gd name="T47" fmla="*/ 85 h 91"/>
                  <a:gd name="T48" fmla="*/ 57 w 94"/>
                  <a:gd name="T49" fmla="*/ 85 h 91"/>
                  <a:gd name="T50" fmla="*/ 62 w 94"/>
                  <a:gd name="T51" fmla="*/ 84 h 91"/>
                  <a:gd name="T52" fmla="*/ 71 w 94"/>
                  <a:gd name="T53" fmla="*/ 84 h 91"/>
                  <a:gd name="T54" fmla="*/ 74 w 94"/>
                  <a:gd name="T55" fmla="*/ 84 h 91"/>
                  <a:gd name="T56" fmla="*/ 88 w 94"/>
                  <a:gd name="T57" fmla="*/ 82 h 91"/>
                  <a:gd name="T58" fmla="*/ 91 w 94"/>
                  <a:gd name="T59" fmla="*/ 82 h 91"/>
                  <a:gd name="T60" fmla="*/ 91 w 94"/>
                  <a:gd name="T61" fmla="*/ 70 h 91"/>
                  <a:gd name="T62" fmla="*/ 91 w 94"/>
                  <a:gd name="T63" fmla="*/ 61 h 91"/>
                  <a:gd name="T64" fmla="*/ 91 w 94"/>
                  <a:gd name="T65" fmla="*/ 49 h 91"/>
                  <a:gd name="T66" fmla="*/ 91 w 94"/>
                  <a:gd name="T67" fmla="*/ 36 h 91"/>
                  <a:gd name="T68" fmla="*/ 92 w 94"/>
                  <a:gd name="T69" fmla="*/ 26 h 91"/>
                  <a:gd name="T70" fmla="*/ 91 w 94"/>
                  <a:gd name="T71" fmla="*/ 13 h 91"/>
                  <a:gd name="T72" fmla="*/ 93 w 94"/>
                  <a:gd name="T73" fmla="*/ 0 h 91"/>
                  <a:gd name="T74" fmla="*/ 92 w 94"/>
                  <a:gd name="T75"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 h="91">
                    <a:moveTo>
                      <a:pt x="92" y="0"/>
                    </a:moveTo>
                    <a:lnTo>
                      <a:pt x="80" y="0"/>
                    </a:lnTo>
                    <a:lnTo>
                      <a:pt x="73" y="1"/>
                    </a:lnTo>
                    <a:lnTo>
                      <a:pt x="62" y="1"/>
                    </a:lnTo>
                    <a:lnTo>
                      <a:pt x="50" y="1"/>
                    </a:lnTo>
                    <a:lnTo>
                      <a:pt x="39" y="3"/>
                    </a:lnTo>
                    <a:lnTo>
                      <a:pt x="24" y="3"/>
                    </a:lnTo>
                    <a:lnTo>
                      <a:pt x="12" y="6"/>
                    </a:lnTo>
                    <a:lnTo>
                      <a:pt x="2" y="4"/>
                    </a:lnTo>
                    <a:lnTo>
                      <a:pt x="0" y="6"/>
                    </a:lnTo>
                    <a:lnTo>
                      <a:pt x="0" y="18"/>
                    </a:lnTo>
                    <a:lnTo>
                      <a:pt x="0" y="28"/>
                    </a:lnTo>
                    <a:lnTo>
                      <a:pt x="1" y="36"/>
                    </a:lnTo>
                    <a:lnTo>
                      <a:pt x="1" y="43"/>
                    </a:lnTo>
                    <a:lnTo>
                      <a:pt x="0" y="45"/>
                    </a:lnTo>
                    <a:lnTo>
                      <a:pt x="2" y="63"/>
                    </a:lnTo>
                    <a:lnTo>
                      <a:pt x="2" y="78"/>
                    </a:lnTo>
                    <a:lnTo>
                      <a:pt x="1" y="88"/>
                    </a:lnTo>
                    <a:lnTo>
                      <a:pt x="1" y="90"/>
                    </a:lnTo>
                    <a:lnTo>
                      <a:pt x="12" y="89"/>
                    </a:lnTo>
                    <a:lnTo>
                      <a:pt x="20" y="89"/>
                    </a:lnTo>
                    <a:lnTo>
                      <a:pt x="35" y="88"/>
                    </a:lnTo>
                    <a:lnTo>
                      <a:pt x="39" y="88"/>
                    </a:lnTo>
                    <a:lnTo>
                      <a:pt x="48" y="85"/>
                    </a:lnTo>
                    <a:lnTo>
                      <a:pt x="57" y="85"/>
                    </a:lnTo>
                    <a:lnTo>
                      <a:pt x="62" y="84"/>
                    </a:lnTo>
                    <a:lnTo>
                      <a:pt x="71" y="84"/>
                    </a:lnTo>
                    <a:lnTo>
                      <a:pt x="74" y="84"/>
                    </a:lnTo>
                    <a:lnTo>
                      <a:pt x="88" y="82"/>
                    </a:lnTo>
                    <a:lnTo>
                      <a:pt x="91" y="82"/>
                    </a:lnTo>
                    <a:lnTo>
                      <a:pt x="91" y="70"/>
                    </a:lnTo>
                    <a:lnTo>
                      <a:pt x="91" y="61"/>
                    </a:lnTo>
                    <a:lnTo>
                      <a:pt x="91" y="49"/>
                    </a:lnTo>
                    <a:lnTo>
                      <a:pt x="91" y="36"/>
                    </a:lnTo>
                    <a:lnTo>
                      <a:pt x="92" y="26"/>
                    </a:lnTo>
                    <a:lnTo>
                      <a:pt x="91" y="13"/>
                    </a:lnTo>
                    <a:lnTo>
                      <a:pt x="93" y="0"/>
                    </a:lnTo>
                    <a:lnTo>
                      <a:pt x="92" y="0"/>
                    </a:lnTo>
                  </a:path>
                </a:pathLst>
              </a:custGeom>
              <a:gradFill rotWithShape="0">
                <a:gsLst>
                  <a:gs pos="0">
                    <a:srgbClr val="0000FF">
                      <a:gamma/>
                      <a:shade val="80000"/>
                      <a:invGamma/>
                    </a:srgbClr>
                  </a:gs>
                  <a:gs pos="100000">
                    <a:srgbClr val="0000FF"/>
                  </a:gs>
                </a:gsLst>
                <a:lin ang="5400000" scaled="1"/>
              </a:gra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7" name="Freeform 405"/>
              <p:cNvSpPr>
                <a:spLocks/>
              </p:cNvSpPr>
              <p:nvPr/>
            </p:nvSpPr>
            <p:spPr bwMode="auto">
              <a:xfrm>
                <a:off x="4568" y="3096"/>
                <a:ext cx="191" cy="84"/>
              </a:xfrm>
              <a:custGeom>
                <a:avLst/>
                <a:gdLst>
                  <a:gd name="T0" fmla="*/ 149 w 185"/>
                  <a:gd name="T1" fmla="*/ 2 h 86"/>
                  <a:gd name="T2" fmla="*/ 156 w 185"/>
                  <a:gd name="T3" fmla="*/ 8 h 86"/>
                  <a:gd name="T4" fmla="*/ 167 w 185"/>
                  <a:gd name="T5" fmla="*/ 15 h 86"/>
                  <a:gd name="T6" fmla="*/ 171 w 185"/>
                  <a:gd name="T7" fmla="*/ 19 h 86"/>
                  <a:gd name="T8" fmla="*/ 175 w 185"/>
                  <a:gd name="T9" fmla="*/ 22 h 86"/>
                  <a:gd name="T10" fmla="*/ 178 w 185"/>
                  <a:gd name="T11" fmla="*/ 24 h 86"/>
                  <a:gd name="T12" fmla="*/ 184 w 185"/>
                  <a:gd name="T13" fmla="*/ 29 h 86"/>
                  <a:gd name="T14" fmla="*/ 168 w 185"/>
                  <a:gd name="T15" fmla="*/ 39 h 86"/>
                  <a:gd name="T16" fmla="*/ 160 w 185"/>
                  <a:gd name="T17" fmla="*/ 44 h 86"/>
                  <a:gd name="T18" fmla="*/ 146 w 185"/>
                  <a:gd name="T19" fmla="*/ 49 h 86"/>
                  <a:gd name="T20" fmla="*/ 135 w 185"/>
                  <a:gd name="T21" fmla="*/ 55 h 86"/>
                  <a:gd name="T22" fmla="*/ 123 w 185"/>
                  <a:gd name="T23" fmla="*/ 59 h 86"/>
                  <a:gd name="T24" fmla="*/ 95 w 185"/>
                  <a:gd name="T25" fmla="*/ 66 h 86"/>
                  <a:gd name="T26" fmla="*/ 90 w 185"/>
                  <a:gd name="T27" fmla="*/ 69 h 86"/>
                  <a:gd name="T28" fmla="*/ 78 w 185"/>
                  <a:gd name="T29" fmla="*/ 72 h 86"/>
                  <a:gd name="T30" fmla="*/ 52 w 185"/>
                  <a:gd name="T31" fmla="*/ 75 h 86"/>
                  <a:gd name="T32" fmla="*/ 45 w 185"/>
                  <a:gd name="T33" fmla="*/ 83 h 86"/>
                  <a:gd name="T34" fmla="*/ 38 w 185"/>
                  <a:gd name="T35" fmla="*/ 85 h 86"/>
                  <a:gd name="T36" fmla="*/ 30 w 185"/>
                  <a:gd name="T37" fmla="*/ 71 h 86"/>
                  <a:gd name="T38" fmla="*/ 24 w 185"/>
                  <a:gd name="T39" fmla="*/ 66 h 86"/>
                  <a:gd name="T40" fmla="*/ 24 w 185"/>
                  <a:gd name="T41" fmla="*/ 59 h 86"/>
                  <a:gd name="T42" fmla="*/ 13 w 185"/>
                  <a:gd name="T43" fmla="*/ 48 h 86"/>
                  <a:gd name="T44" fmla="*/ 4 w 185"/>
                  <a:gd name="T45" fmla="*/ 43 h 86"/>
                  <a:gd name="T46" fmla="*/ 1 w 185"/>
                  <a:gd name="T47" fmla="*/ 40 h 86"/>
                  <a:gd name="T48" fmla="*/ 0 w 185"/>
                  <a:gd name="T49" fmla="*/ 36 h 86"/>
                  <a:gd name="T50" fmla="*/ 23 w 185"/>
                  <a:gd name="T51" fmla="*/ 29 h 86"/>
                  <a:gd name="T52" fmla="*/ 35 w 185"/>
                  <a:gd name="T53" fmla="*/ 26 h 86"/>
                  <a:gd name="T54" fmla="*/ 43 w 185"/>
                  <a:gd name="T55" fmla="*/ 26 h 86"/>
                  <a:gd name="T56" fmla="*/ 57 w 185"/>
                  <a:gd name="T57" fmla="*/ 22 h 86"/>
                  <a:gd name="T58" fmla="*/ 63 w 185"/>
                  <a:gd name="T59" fmla="*/ 22 h 86"/>
                  <a:gd name="T60" fmla="*/ 73 w 185"/>
                  <a:gd name="T61" fmla="*/ 19 h 86"/>
                  <a:gd name="T62" fmla="*/ 86 w 185"/>
                  <a:gd name="T63" fmla="*/ 19 h 86"/>
                  <a:gd name="T64" fmla="*/ 92 w 185"/>
                  <a:gd name="T65" fmla="*/ 16 h 86"/>
                  <a:gd name="T66" fmla="*/ 107 w 185"/>
                  <a:gd name="T67" fmla="*/ 14 h 86"/>
                  <a:gd name="T68" fmla="*/ 111 w 185"/>
                  <a:gd name="T69" fmla="*/ 14 h 86"/>
                  <a:gd name="T70" fmla="*/ 121 w 185"/>
                  <a:gd name="T71" fmla="*/ 8 h 86"/>
                  <a:gd name="T72" fmla="*/ 126 w 185"/>
                  <a:gd name="T73" fmla="*/ 8 h 86"/>
                  <a:gd name="T74" fmla="*/ 132 w 185"/>
                  <a:gd name="T75" fmla="*/ 5 h 86"/>
                  <a:gd name="T76" fmla="*/ 140 w 185"/>
                  <a:gd name="T77" fmla="*/ 5 h 86"/>
                  <a:gd name="T78" fmla="*/ 150 w 185"/>
                  <a:gd name="T79" fmla="*/ 0 h 86"/>
                  <a:gd name="T80" fmla="*/ 149 w 185"/>
                  <a:gd name="T81" fmla="*/ 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5" h="86">
                    <a:moveTo>
                      <a:pt x="149" y="2"/>
                    </a:moveTo>
                    <a:lnTo>
                      <a:pt x="156" y="8"/>
                    </a:lnTo>
                    <a:lnTo>
                      <a:pt x="167" y="15"/>
                    </a:lnTo>
                    <a:lnTo>
                      <a:pt x="171" y="19"/>
                    </a:lnTo>
                    <a:lnTo>
                      <a:pt x="175" y="22"/>
                    </a:lnTo>
                    <a:lnTo>
                      <a:pt x="178" y="24"/>
                    </a:lnTo>
                    <a:lnTo>
                      <a:pt x="184" y="29"/>
                    </a:lnTo>
                    <a:lnTo>
                      <a:pt x="168" y="39"/>
                    </a:lnTo>
                    <a:lnTo>
                      <a:pt x="160" y="44"/>
                    </a:lnTo>
                    <a:lnTo>
                      <a:pt x="146" y="49"/>
                    </a:lnTo>
                    <a:lnTo>
                      <a:pt x="135" y="55"/>
                    </a:lnTo>
                    <a:lnTo>
                      <a:pt x="123" y="59"/>
                    </a:lnTo>
                    <a:lnTo>
                      <a:pt x="95" y="66"/>
                    </a:lnTo>
                    <a:lnTo>
                      <a:pt x="90" y="69"/>
                    </a:lnTo>
                    <a:lnTo>
                      <a:pt x="78" y="72"/>
                    </a:lnTo>
                    <a:lnTo>
                      <a:pt x="52" y="75"/>
                    </a:lnTo>
                    <a:lnTo>
                      <a:pt x="45" y="83"/>
                    </a:lnTo>
                    <a:lnTo>
                      <a:pt x="38" y="85"/>
                    </a:lnTo>
                    <a:lnTo>
                      <a:pt x="30" y="71"/>
                    </a:lnTo>
                    <a:lnTo>
                      <a:pt x="24" y="66"/>
                    </a:lnTo>
                    <a:lnTo>
                      <a:pt x="24" y="59"/>
                    </a:lnTo>
                    <a:lnTo>
                      <a:pt x="13" y="48"/>
                    </a:lnTo>
                    <a:lnTo>
                      <a:pt x="4" y="43"/>
                    </a:lnTo>
                    <a:lnTo>
                      <a:pt x="1" y="40"/>
                    </a:lnTo>
                    <a:lnTo>
                      <a:pt x="0" y="36"/>
                    </a:lnTo>
                    <a:lnTo>
                      <a:pt x="23" y="29"/>
                    </a:lnTo>
                    <a:lnTo>
                      <a:pt x="35" y="26"/>
                    </a:lnTo>
                    <a:lnTo>
                      <a:pt x="43" y="26"/>
                    </a:lnTo>
                    <a:lnTo>
                      <a:pt x="57" y="22"/>
                    </a:lnTo>
                    <a:lnTo>
                      <a:pt x="63" y="22"/>
                    </a:lnTo>
                    <a:lnTo>
                      <a:pt x="73" y="19"/>
                    </a:lnTo>
                    <a:lnTo>
                      <a:pt x="86" y="19"/>
                    </a:lnTo>
                    <a:lnTo>
                      <a:pt x="92" y="16"/>
                    </a:lnTo>
                    <a:lnTo>
                      <a:pt x="107" y="14"/>
                    </a:lnTo>
                    <a:lnTo>
                      <a:pt x="111" y="14"/>
                    </a:lnTo>
                    <a:lnTo>
                      <a:pt x="121" y="8"/>
                    </a:lnTo>
                    <a:lnTo>
                      <a:pt x="126" y="8"/>
                    </a:lnTo>
                    <a:lnTo>
                      <a:pt x="132" y="5"/>
                    </a:lnTo>
                    <a:lnTo>
                      <a:pt x="140" y="5"/>
                    </a:lnTo>
                    <a:lnTo>
                      <a:pt x="150" y="0"/>
                    </a:lnTo>
                    <a:lnTo>
                      <a:pt x="149" y="2"/>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8" name="Freeform 406"/>
              <p:cNvSpPr>
                <a:spLocks/>
              </p:cNvSpPr>
              <p:nvPr/>
            </p:nvSpPr>
            <p:spPr bwMode="auto">
              <a:xfrm>
                <a:off x="4603" y="3104"/>
                <a:ext cx="114" cy="34"/>
              </a:xfrm>
              <a:custGeom>
                <a:avLst/>
                <a:gdLst>
                  <a:gd name="T0" fmla="*/ 113 w 114"/>
                  <a:gd name="T1" fmla="*/ 0 h 35"/>
                  <a:gd name="T2" fmla="*/ 100 w 114"/>
                  <a:gd name="T3" fmla="*/ 3 h 35"/>
                  <a:gd name="T4" fmla="*/ 93 w 114"/>
                  <a:gd name="T5" fmla="*/ 6 h 35"/>
                  <a:gd name="T6" fmla="*/ 77 w 114"/>
                  <a:gd name="T7" fmla="*/ 11 h 35"/>
                  <a:gd name="T8" fmla="*/ 67 w 114"/>
                  <a:gd name="T9" fmla="*/ 13 h 35"/>
                  <a:gd name="T10" fmla="*/ 53 w 114"/>
                  <a:gd name="T11" fmla="*/ 16 h 35"/>
                  <a:gd name="T12" fmla="*/ 31 w 114"/>
                  <a:gd name="T13" fmla="*/ 19 h 35"/>
                  <a:gd name="T14" fmla="*/ 11 w 114"/>
                  <a:gd name="T15" fmla="*/ 24 h 35"/>
                  <a:gd name="T16" fmla="*/ 0 w 114"/>
                  <a:gd name="T17" fmla="*/ 26 h 35"/>
                  <a:gd name="T18" fmla="*/ 4 w 114"/>
                  <a:gd name="T19" fmla="*/ 31 h 35"/>
                  <a:gd name="T20" fmla="*/ 5 w 114"/>
                  <a:gd name="T21" fmla="*/ 34 h 35"/>
                  <a:gd name="T22" fmla="*/ 25 w 114"/>
                  <a:gd name="T23" fmla="*/ 26 h 35"/>
                  <a:gd name="T24" fmla="*/ 46 w 114"/>
                  <a:gd name="T25" fmla="*/ 21 h 35"/>
                  <a:gd name="T26" fmla="*/ 59 w 114"/>
                  <a:gd name="T27" fmla="*/ 18 h 35"/>
                  <a:gd name="T28" fmla="*/ 82 w 114"/>
                  <a:gd name="T29" fmla="*/ 15 h 35"/>
                  <a:gd name="T30" fmla="*/ 89 w 114"/>
                  <a:gd name="T31" fmla="*/ 14 h 35"/>
                  <a:gd name="T32" fmla="*/ 111 w 114"/>
                  <a:gd name="T33" fmla="*/ 4 h 35"/>
                  <a:gd name="T34" fmla="*/ 113 w 114"/>
                  <a:gd name="T3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35">
                    <a:moveTo>
                      <a:pt x="113" y="0"/>
                    </a:moveTo>
                    <a:lnTo>
                      <a:pt x="100" y="3"/>
                    </a:lnTo>
                    <a:lnTo>
                      <a:pt x="93" y="6"/>
                    </a:lnTo>
                    <a:lnTo>
                      <a:pt x="77" y="11"/>
                    </a:lnTo>
                    <a:lnTo>
                      <a:pt x="67" y="13"/>
                    </a:lnTo>
                    <a:lnTo>
                      <a:pt x="53" y="16"/>
                    </a:lnTo>
                    <a:lnTo>
                      <a:pt x="31" y="19"/>
                    </a:lnTo>
                    <a:lnTo>
                      <a:pt x="11" y="24"/>
                    </a:lnTo>
                    <a:lnTo>
                      <a:pt x="0" y="26"/>
                    </a:lnTo>
                    <a:lnTo>
                      <a:pt x="4" y="31"/>
                    </a:lnTo>
                    <a:lnTo>
                      <a:pt x="5" y="34"/>
                    </a:lnTo>
                    <a:lnTo>
                      <a:pt x="25" y="26"/>
                    </a:lnTo>
                    <a:lnTo>
                      <a:pt x="46" y="21"/>
                    </a:lnTo>
                    <a:lnTo>
                      <a:pt x="59" y="18"/>
                    </a:lnTo>
                    <a:lnTo>
                      <a:pt x="82" y="15"/>
                    </a:lnTo>
                    <a:lnTo>
                      <a:pt x="89" y="14"/>
                    </a:lnTo>
                    <a:lnTo>
                      <a:pt x="111" y="4"/>
                    </a:lnTo>
                    <a:lnTo>
                      <a:pt x="113" y="0"/>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9" name="Freeform 407"/>
              <p:cNvSpPr>
                <a:spLocks/>
              </p:cNvSpPr>
              <p:nvPr/>
            </p:nvSpPr>
            <p:spPr bwMode="auto">
              <a:xfrm>
                <a:off x="4603" y="3120"/>
                <a:ext cx="118" cy="52"/>
              </a:xfrm>
              <a:custGeom>
                <a:avLst/>
                <a:gdLst>
                  <a:gd name="T0" fmla="*/ 96 w 118"/>
                  <a:gd name="T1" fmla="*/ 0 h 53"/>
                  <a:gd name="T2" fmla="*/ 100 w 118"/>
                  <a:gd name="T3" fmla="*/ 3 h 53"/>
                  <a:gd name="T4" fmla="*/ 107 w 118"/>
                  <a:gd name="T5" fmla="*/ 8 h 53"/>
                  <a:gd name="T6" fmla="*/ 117 w 118"/>
                  <a:gd name="T7" fmla="*/ 17 h 53"/>
                  <a:gd name="T8" fmla="*/ 67 w 118"/>
                  <a:gd name="T9" fmla="*/ 38 h 53"/>
                  <a:gd name="T10" fmla="*/ 48 w 118"/>
                  <a:gd name="T11" fmla="*/ 44 h 53"/>
                  <a:gd name="T12" fmla="*/ 32 w 118"/>
                  <a:gd name="T13" fmla="*/ 46 h 53"/>
                  <a:gd name="T14" fmla="*/ 20 w 118"/>
                  <a:gd name="T15" fmla="*/ 51 h 53"/>
                  <a:gd name="T16" fmla="*/ 15 w 118"/>
                  <a:gd name="T17" fmla="*/ 52 h 53"/>
                  <a:gd name="T18" fmla="*/ 11 w 118"/>
                  <a:gd name="T19" fmla="*/ 45 h 53"/>
                  <a:gd name="T20" fmla="*/ 5 w 118"/>
                  <a:gd name="T21" fmla="*/ 36 h 53"/>
                  <a:gd name="T22" fmla="*/ 0 w 118"/>
                  <a:gd name="T23" fmla="*/ 29 h 53"/>
                  <a:gd name="T24" fmla="*/ 0 w 118"/>
                  <a:gd name="T25" fmla="*/ 24 h 53"/>
                  <a:gd name="T26" fmla="*/ 25 w 118"/>
                  <a:gd name="T27" fmla="*/ 23 h 53"/>
                  <a:gd name="T28" fmla="*/ 45 w 118"/>
                  <a:gd name="T29" fmla="*/ 18 h 53"/>
                  <a:gd name="T30" fmla="*/ 69 w 118"/>
                  <a:gd name="T31" fmla="*/ 14 h 53"/>
                  <a:gd name="T32" fmla="*/ 77 w 118"/>
                  <a:gd name="T33" fmla="*/ 7 h 53"/>
                  <a:gd name="T34" fmla="*/ 82 w 118"/>
                  <a:gd name="T35" fmla="*/ 6 h 53"/>
                  <a:gd name="T36" fmla="*/ 92 w 118"/>
                  <a:gd name="T37" fmla="*/ 2 h 53"/>
                  <a:gd name="T38" fmla="*/ 98 w 118"/>
                  <a:gd name="T39" fmla="*/ 1 h 53"/>
                  <a:gd name="T40" fmla="*/ 96 w 118"/>
                  <a:gd name="T4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53">
                    <a:moveTo>
                      <a:pt x="96" y="0"/>
                    </a:moveTo>
                    <a:lnTo>
                      <a:pt x="100" y="3"/>
                    </a:lnTo>
                    <a:lnTo>
                      <a:pt x="107" y="8"/>
                    </a:lnTo>
                    <a:lnTo>
                      <a:pt x="117" y="17"/>
                    </a:lnTo>
                    <a:lnTo>
                      <a:pt x="67" y="38"/>
                    </a:lnTo>
                    <a:lnTo>
                      <a:pt x="48" y="44"/>
                    </a:lnTo>
                    <a:lnTo>
                      <a:pt x="32" y="46"/>
                    </a:lnTo>
                    <a:lnTo>
                      <a:pt x="20" y="51"/>
                    </a:lnTo>
                    <a:lnTo>
                      <a:pt x="15" y="52"/>
                    </a:lnTo>
                    <a:lnTo>
                      <a:pt x="11" y="45"/>
                    </a:lnTo>
                    <a:lnTo>
                      <a:pt x="5" y="36"/>
                    </a:lnTo>
                    <a:lnTo>
                      <a:pt x="0" y="29"/>
                    </a:lnTo>
                    <a:lnTo>
                      <a:pt x="0" y="24"/>
                    </a:lnTo>
                    <a:lnTo>
                      <a:pt x="25" y="23"/>
                    </a:lnTo>
                    <a:lnTo>
                      <a:pt x="45" y="18"/>
                    </a:lnTo>
                    <a:lnTo>
                      <a:pt x="69" y="14"/>
                    </a:lnTo>
                    <a:lnTo>
                      <a:pt x="77" y="7"/>
                    </a:lnTo>
                    <a:lnTo>
                      <a:pt x="82" y="6"/>
                    </a:lnTo>
                    <a:lnTo>
                      <a:pt x="92" y="2"/>
                    </a:lnTo>
                    <a:lnTo>
                      <a:pt x="98" y="1"/>
                    </a:lnTo>
                    <a:lnTo>
                      <a:pt x="96" y="0"/>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0" name="Freeform 408"/>
              <p:cNvSpPr>
                <a:spLocks/>
              </p:cNvSpPr>
              <p:nvPr/>
            </p:nvSpPr>
            <p:spPr bwMode="auto">
              <a:xfrm>
                <a:off x="4471" y="3084"/>
                <a:ext cx="21" cy="5"/>
              </a:xfrm>
              <a:custGeom>
                <a:avLst/>
                <a:gdLst>
                  <a:gd name="T0" fmla="*/ 20 w 21"/>
                  <a:gd name="T1" fmla="*/ 0 h 5"/>
                  <a:gd name="T2" fmla="*/ 12 w 21"/>
                  <a:gd name="T3" fmla="*/ 0 h 5"/>
                  <a:gd name="T4" fmla="*/ 6 w 21"/>
                  <a:gd name="T5" fmla="*/ 4 h 5"/>
                  <a:gd name="T6" fmla="*/ 0 w 21"/>
                  <a:gd name="T7" fmla="*/ 2 h 5"/>
                </a:gdLst>
                <a:ahLst/>
                <a:cxnLst>
                  <a:cxn ang="0">
                    <a:pos x="T0" y="T1"/>
                  </a:cxn>
                  <a:cxn ang="0">
                    <a:pos x="T2" y="T3"/>
                  </a:cxn>
                  <a:cxn ang="0">
                    <a:pos x="T4" y="T5"/>
                  </a:cxn>
                  <a:cxn ang="0">
                    <a:pos x="T6" y="T7"/>
                  </a:cxn>
                </a:cxnLst>
                <a:rect l="0" t="0" r="r" b="b"/>
                <a:pathLst>
                  <a:path w="21" h="5">
                    <a:moveTo>
                      <a:pt x="20" y="0"/>
                    </a:moveTo>
                    <a:lnTo>
                      <a:pt x="12" y="0"/>
                    </a:lnTo>
                    <a:lnTo>
                      <a:pt x="6" y="4"/>
                    </a:lnTo>
                    <a:lnTo>
                      <a:pt x="0" y="2"/>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1" name="Freeform 409"/>
              <p:cNvSpPr>
                <a:spLocks/>
              </p:cNvSpPr>
              <p:nvPr/>
            </p:nvSpPr>
            <p:spPr bwMode="auto">
              <a:xfrm>
                <a:off x="4709" y="3062"/>
                <a:ext cx="45" cy="25"/>
              </a:xfrm>
              <a:custGeom>
                <a:avLst/>
                <a:gdLst>
                  <a:gd name="T0" fmla="*/ 12 w 37"/>
                  <a:gd name="T1" fmla="*/ 0 h 29"/>
                  <a:gd name="T2" fmla="*/ 8 w 37"/>
                  <a:gd name="T3" fmla="*/ 0 h 29"/>
                  <a:gd name="T4" fmla="*/ 4 w 37"/>
                  <a:gd name="T5" fmla="*/ 2 h 29"/>
                  <a:gd name="T6" fmla="*/ 0 w 37"/>
                  <a:gd name="T7" fmla="*/ 7 h 29"/>
                  <a:gd name="T8" fmla="*/ 3 w 37"/>
                  <a:gd name="T9" fmla="*/ 12 h 29"/>
                  <a:gd name="T10" fmla="*/ 10 w 37"/>
                  <a:gd name="T11" fmla="*/ 17 h 29"/>
                  <a:gd name="T12" fmla="*/ 35 w 37"/>
                  <a:gd name="T13" fmla="*/ 28 h 29"/>
                  <a:gd name="T14" fmla="*/ 36 w 37"/>
                  <a:gd name="T15" fmla="*/ 17 h 29"/>
                  <a:gd name="T16" fmla="*/ 12 w 37"/>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9">
                    <a:moveTo>
                      <a:pt x="12" y="0"/>
                    </a:moveTo>
                    <a:lnTo>
                      <a:pt x="8" y="0"/>
                    </a:lnTo>
                    <a:lnTo>
                      <a:pt x="4" y="2"/>
                    </a:lnTo>
                    <a:lnTo>
                      <a:pt x="0" y="7"/>
                    </a:lnTo>
                    <a:lnTo>
                      <a:pt x="3" y="12"/>
                    </a:lnTo>
                    <a:lnTo>
                      <a:pt x="10" y="17"/>
                    </a:lnTo>
                    <a:lnTo>
                      <a:pt x="35" y="28"/>
                    </a:lnTo>
                    <a:lnTo>
                      <a:pt x="36" y="17"/>
                    </a:lnTo>
                    <a:lnTo>
                      <a:pt x="12" y="0"/>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2" name="Freeform 410"/>
              <p:cNvSpPr>
                <a:spLocks/>
              </p:cNvSpPr>
              <p:nvPr/>
            </p:nvSpPr>
            <p:spPr bwMode="auto">
              <a:xfrm>
                <a:off x="4708" y="3070"/>
                <a:ext cx="44" cy="26"/>
              </a:xfrm>
              <a:custGeom>
                <a:avLst/>
                <a:gdLst>
                  <a:gd name="T0" fmla="*/ 7 w 36"/>
                  <a:gd name="T1" fmla="*/ 3 h 25"/>
                  <a:gd name="T2" fmla="*/ 0 w 36"/>
                  <a:gd name="T3" fmla="*/ 0 h 25"/>
                  <a:gd name="T4" fmla="*/ 0 w 36"/>
                  <a:gd name="T5" fmla="*/ 5 h 25"/>
                  <a:gd name="T6" fmla="*/ 6 w 36"/>
                  <a:gd name="T7" fmla="*/ 8 h 25"/>
                  <a:gd name="T8" fmla="*/ 28 w 36"/>
                  <a:gd name="T9" fmla="*/ 24 h 25"/>
                  <a:gd name="T10" fmla="*/ 35 w 36"/>
                  <a:gd name="T11" fmla="*/ 19 h 25"/>
                  <a:gd name="T12" fmla="*/ 16 w 36"/>
                  <a:gd name="T13" fmla="*/ 10 h 25"/>
                  <a:gd name="T14" fmla="*/ 7 w 36"/>
                  <a:gd name="T15" fmla="*/ 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5">
                    <a:moveTo>
                      <a:pt x="7" y="3"/>
                    </a:moveTo>
                    <a:lnTo>
                      <a:pt x="0" y="0"/>
                    </a:lnTo>
                    <a:lnTo>
                      <a:pt x="0" y="5"/>
                    </a:lnTo>
                    <a:lnTo>
                      <a:pt x="6" y="8"/>
                    </a:lnTo>
                    <a:lnTo>
                      <a:pt x="28" y="24"/>
                    </a:lnTo>
                    <a:lnTo>
                      <a:pt x="35" y="19"/>
                    </a:lnTo>
                    <a:lnTo>
                      <a:pt x="16" y="10"/>
                    </a:lnTo>
                    <a:lnTo>
                      <a:pt x="7" y="3"/>
                    </a:lnTo>
                  </a:path>
                </a:pathLst>
              </a:custGeom>
              <a:solidFill>
                <a:srgbClr val="D2D2D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3" name="Freeform 411"/>
              <p:cNvSpPr>
                <a:spLocks/>
              </p:cNvSpPr>
              <p:nvPr/>
            </p:nvSpPr>
            <p:spPr bwMode="auto">
              <a:xfrm>
                <a:off x="4695" y="3057"/>
                <a:ext cx="19" cy="7"/>
              </a:xfrm>
              <a:custGeom>
                <a:avLst/>
                <a:gdLst>
                  <a:gd name="T0" fmla="*/ 19 w 20"/>
                  <a:gd name="T1" fmla="*/ 6 h 7"/>
                  <a:gd name="T2" fmla="*/ 18 w 20"/>
                  <a:gd name="T3" fmla="*/ 6 h 7"/>
                  <a:gd name="T4" fmla="*/ 16 w 20"/>
                  <a:gd name="T5" fmla="*/ 6 h 7"/>
                  <a:gd name="T6" fmla="*/ 16 w 20"/>
                  <a:gd name="T7" fmla="*/ 4 h 7"/>
                  <a:gd name="T8" fmla="*/ 14 w 20"/>
                  <a:gd name="T9" fmla="*/ 4 h 7"/>
                  <a:gd name="T10" fmla="*/ 13 w 20"/>
                  <a:gd name="T11" fmla="*/ 4 h 7"/>
                  <a:gd name="T12" fmla="*/ 14 w 20"/>
                  <a:gd name="T13" fmla="*/ 2 h 7"/>
                  <a:gd name="T14" fmla="*/ 12 w 20"/>
                  <a:gd name="T15" fmla="*/ 3 h 7"/>
                  <a:gd name="T16" fmla="*/ 11 w 20"/>
                  <a:gd name="T17" fmla="*/ 3 h 7"/>
                  <a:gd name="T18" fmla="*/ 9 w 20"/>
                  <a:gd name="T19" fmla="*/ 3 h 7"/>
                  <a:gd name="T20" fmla="*/ 9 w 20"/>
                  <a:gd name="T21" fmla="*/ 2 h 7"/>
                  <a:gd name="T22" fmla="*/ 8 w 20"/>
                  <a:gd name="T23" fmla="*/ 2 h 7"/>
                  <a:gd name="T24" fmla="*/ 7 w 20"/>
                  <a:gd name="T25" fmla="*/ 2 h 7"/>
                  <a:gd name="T26" fmla="*/ 7 w 20"/>
                  <a:gd name="T27" fmla="*/ 0 h 7"/>
                  <a:gd name="T28" fmla="*/ 6 w 20"/>
                  <a:gd name="T29" fmla="*/ 0 h 7"/>
                  <a:gd name="T30" fmla="*/ 4 w 20"/>
                  <a:gd name="T31" fmla="*/ 0 h 7"/>
                  <a:gd name="T32" fmla="*/ 3 w 20"/>
                  <a:gd name="T33" fmla="*/ 0 h 7"/>
                  <a:gd name="T34" fmla="*/ 2 w 20"/>
                  <a:gd name="T35" fmla="*/ 0 h 7"/>
                  <a:gd name="T36" fmla="*/ 0 w 20"/>
                  <a:gd name="T3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7">
                    <a:moveTo>
                      <a:pt x="19" y="6"/>
                    </a:moveTo>
                    <a:lnTo>
                      <a:pt x="18" y="6"/>
                    </a:lnTo>
                    <a:lnTo>
                      <a:pt x="16" y="6"/>
                    </a:lnTo>
                    <a:lnTo>
                      <a:pt x="16" y="4"/>
                    </a:lnTo>
                    <a:lnTo>
                      <a:pt x="14" y="4"/>
                    </a:lnTo>
                    <a:lnTo>
                      <a:pt x="13" y="4"/>
                    </a:lnTo>
                    <a:lnTo>
                      <a:pt x="14" y="2"/>
                    </a:lnTo>
                    <a:lnTo>
                      <a:pt x="12" y="3"/>
                    </a:lnTo>
                    <a:lnTo>
                      <a:pt x="11" y="3"/>
                    </a:lnTo>
                    <a:lnTo>
                      <a:pt x="9" y="3"/>
                    </a:lnTo>
                    <a:lnTo>
                      <a:pt x="9" y="2"/>
                    </a:lnTo>
                    <a:lnTo>
                      <a:pt x="8" y="2"/>
                    </a:lnTo>
                    <a:lnTo>
                      <a:pt x="7" y="2"/>
                    </a:lnTo>
                    <a:lnTo>
                      <a:pt x="7" y="0"/>
                    </a:lnTo>
                    <a:lnTo>
                      <a:pt x="6" y="0"/>
                    </a:lnTo>
                    <a:lnTo>
                      <a:pt x="4" y="0"/>
                    </a:lnTo>
                    <a:lnTo>
                      <a:pt x="3" y="0"/>
                    </a:lnTo>
                    <a:lnTo>
                      <a:pt x="2" y="0"/>
                    </a:lnTo>
                    <a:lnTo>
                      <a:pt x="0"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4" name="Freeform 412"/>
              <p:cNvSpPr>
                <a:spLocks/>
              </p:cNvSpPr>
              <p:nvPr/>
            </p:nvSpPr>
            <p:spPr bwMode="auto">
              <a:xfrm>
                <a:off x="4710" y="3117"/>
                <a:ext cx="126" cy="68"/>
              </a:xfrm>
              <a:custGeom>
                <a:avLst/>
                <a:gdLst>
                  <a:gd name="T0" fmla="*/ 111 w 126"/>
                  <a:gd name="T1" fmla="*/ 8 h 68"/>
                  <a:gd name="T2" fmla="*/ 111 w 126"/>
                  <a:gd name="T3" fmla="*/ 12 h 68"/>
                  <a:gd name="T4" fmla="*/ 116 w 126"/>
                  <a:gd name="T5" fmla="*/ 46 h 68"/>
                  <a:gd name="T6" fmla="*/ 120 w 126"/>
                  <a:gd name="T7" fmla="*/ 67 h 68"/>
                  <a:gd name="T8" fmla="*/ 89 w 126"/>
                  <a:gd name="T9" fmla="*/ 67 h 68"/>
                  <a:gd name="T10" fmla="*/ 12 w 126"/>
                  <a:gd name="T11" fmla="*/ 67 h 68"/>
                  <a:gd name="T12" fmla="*/ 0 w 126"/>
                  <a:gd name="T13" fmla="*/ 67 h 68"/>
                  <a:gd name="T14" fmla="*/ 4 w 126"/>
                  <a:gd name="T15" fmla="*/ 3 h 68"/>
                  <a:gd name="T16" fmla="*/ 125 w 126"/>
                  <a:gd name="T17" fmla="*/ 0 h 68"/>
                  <a:gd name="T18" fmla="*/ 111 w 126"/>
                  <a:gd name="T19"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68">
                    <a:moveTo>
                      <a:pt x="111" y="8"/>
                    </a:moveTo>
                    <a:lnTo>
                      <a:pt x="111" y="12"/>
                    </a:lnTo>
                    <a:lnTo>
                      <a:pt x="116" y="46"/>
                    </a:lnTo>
                    <a:lnTo>
                      <a:pt x="120" y="67"/>
                    </a:lnTo>
                    <a:lnTo>
                      <a:pt x="89" y="67"/>
                    </a:lnTo>
                    <a:lnTo>
                      <a:pt x="12" y="67"/>
                    </a:lnTo>
                    <a:lnTo>
                      <a:pt x="0" y="67"/>
                    </a:lnTo>
                    <a:lnTo>
                      <a:pt x="4" y="3"/>
                    </a:lnTo>
                    <a:lnTo>
                      <a:pt x="125" y="0"/>
                    </a:lnTo>
                    <a:lnTo>
                      <a:pt x="111" y="8"/>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5" name="Freeform 413"/>
              <p:cNvSpPr>
                <a:spLocks/>
              </p:cNvSpPr>
              <p:nvPr/>
            </p:nvSpPr>
            <p:spPr bwMode="auto">
              <a:xfrm>
                <a:off x="4791" y="3121"/>
                <a:ext cx="37" cy="59"/>
              </a:xfrm>
              <a:custGeom>
                <a:avLst/>
                <a:gdLst>
                  <a:gd name="T0" fmla="*/ 36 w 37"/>
                  <a:gd name="T1" fmla="*/ 19 h 60"/>
                  <a:gd name="T2" fmla="*/ 27 w 37"/>
                  <a:gd name="T3" fmla="*/ 34 h 60"/>
                  <a:gd name="T4" fmla="*/ 14 w 37"/>
                  <a:gd name="T5" fmla="*/ 46 h 60"/>
                  <a:gd name="T6" fmla="*/ 5 w 37"/>
                  <a:gd name="T7" fmla="*/ 59 h 60"/>
                  <a:gd name="T8" fmla="*/ 0 w 37"/>
                  <a:gd name="T9" fmla="*/ 41 h 60"/>
                  <a:gd name="T10" fmla="*/ 5 w 37"/>
                  <a:gd name="T11" fmla="*/ 19 h 60"/>
                  <a:gd name="T12" fmla="*/ 5 w 37"/>
                  <a:gd name="T13" fmla="*/ 14 h 60"/>
                  <a:gd name="T14" fmla="*/ 0 w 37"/>
                  <a:gd name="T15" fmla="*/ 4 h 60"/>
                  <a:gd name="T16" fmla="*/ 0 w 37"/>
                  <a:gd name="T17" fmla="*/ 0 h 60"/>
                  <a:gd name="T18" fmla="*/ 5 w 37"/>
                  <a:gd name="T19" fmla="*/ 0 h 60"/>
                  <a:gd name="T20" fmla="*/ 14 w 37"/>
                  <a:gd name="T21" fmla="*/ 10 h 60"/>
                  <a:gd name="T22" fmla="*/ 21 w 37"/>
                  <a:gd name="T23" fmla="*/ 21 h 60"/>
                  <a:gd name="T24" fmla="*/ 36 w 37"/>
                  <a:gd name="T25" fmla="*/ 1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60">
                    <a:moveTo>
                      <a:pt x="36" y="19"/>
                    </a:moveTo>
                    <a:lnTo>
                      <a:pt x="27" y="34"/>
                    </a:lnTo>
                    <a:lnTo>
                      <a:pt x="14" y="46"/>
                    </a:lnTo>
                    <a:lnTo>
                      <a:pt x="5" y="59"/>
                    </a:lnTo>
                    <a:lnTo>
                      <a:pt x="0" y="41"/>
                    </a:lnTo>
                    <a:lnTo>
                      <a:pt x="5" y="19"/>
                    </a:lnTo>
                    <a:lnTo>
                      <a:pt x="5" y="14"/>
                    </a:lnTo>
                    <a:lnTo>
                      <a:pt x="0" y="4"/>
                    </a:lnTo>
                    <a:lnTo>
                      <a:pt x="0" y="0"/>
                    </a:lnTo>
                    <a:lnTo>
                      <a:pt x="5" y="0"/>
                    </a:lnTo>
                    <a:lnTo>
                      <a:pt x="14" y="10"/>
                    </a:lnTo>
                    <a:lnTo>
                      <a:pt x="21" y="21"/>
                    </a:lnTo>
                    <a:lnTo>
                      <a:pt x="36" y="19"/>
                    </a:lnTo>
                  </a:path>
                </a:pathLst>
              </a:custGeom>
              <a:solidFill>
                <a:srgbClr val="8242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6" name="Freeform 414"/>
              <p:cNvSpPr>
                <a:spLocks/>
              </p:cNvSpPr>
              <p:nvPr/>
            </p:nvSpPr>
            <p:spPr bwMode="auto">
              <a:xfrm>
                <a:off x="4714" y="2985"/>
                <a:ext cx="140" cy="178"/>
              </a:xfrm>
              <a:custGeom>
                <a:avLst/>
                <a:gdLst>
                  <a:gd name="T0" fmla="*/ 101 w 140"/>
                  <a:gd name="T1" fmla="*/ 11 h 180"/>
                  <a:gd name="T2" fmla="*/ 105 w 140"/>
                  <a:gd name="T3" fmla="*/ 16 h 180"/>
                  <a:gd name="T4" fmla="*/ 110 w 140"/>
                  <a:gd name="T5" fmla="*/ 20 h 180"/>
                  <a:gd name="T6" fmla="*/ 114 w 140"/>
                  <a:gd name="T7" fmla="*/ 25 h 180"/>
                  <a:gd name="T8" fmla="*/ 118 w 140"/>
                  <a:gd name="T9" fmla="*/ 31 h 180"/>
                  <a:gd name="T10" fmla="*/ 121 w 140"/>
                  <a:gd name="T11" fmla="*/ 36 h 180"/>
                  <a:gd name="T12" fmla="*/ 126 w 140"/>
                  <a:gd name="T13" fmla="*/ 41 h 180"/>
                  <a:gd name="T14" fmla="*/ 128 w 140"/>
                  <a:gd name="T15" fmla="*/ 48 h 180"/>
                  <a:gd name="T16" fmla="*/ 132 w 140"/>
                  <a:gd name="T17" fmla="*/ 52 h 180"/>
                  <a:gd name="T18" fmla="*/ 134 w 140"/>
                  <a:gd name="T19" fmla="*/ 60 h 180"/>
                  <a:gd name="T20" fmla="*/ 135 w 140"/>
                  <a:gd name="T21" fmla="*/ 68 h 180"/>
                  <a:gd name="T22" fmla="*/ 137 w 140"/>
                  <a:gd name="T23" fmla="*/ 74 h 180"/>
                  <a:gd name="T24" fmla="*/ 138 w 140"/>
                  <a:gd name="T25" fmla="*/ 81 h 180"/>
                  <a:gd name="T26" fmla="*/ 138 w 140"/>
                  <a:gd name="T27" fmla="*/ 88 h 180"/>
                  <a:gd name="T28" fmla="*/ 138 w 140"/>
                  <a:gd name="T29" fmla="*/ 97 h 180"/>
                  <a:gd name="T30" fmla="*/ 137 w 140"/>
                  <a:gd name="T31" fmla="*/ 106 h 180"/>
                  <a:gd name="T32" fmla="*/ 136 w 140"/>
                  <a:gd name="T33" fmla="*/ 115 h 180"/>
                  <a:gd name="T34" fmla="*/ 136 w 140"/>
                  <a:gd name="T35" fmla="*/ 122 h 180"/>
                  <a:gd name="T36" fmla="*/ 134 w 140"/>
                  <a:gd name="T37" fmla="*/ 131 h 180"/>
                  <a:gd name="T38" fmla="*/ 129 w 140"/>
                  <a:gd name="T39" fmla="*/ 139 h 180"/>
                  <a:gd name="T40" fmla="*/ 126 w 140"/>
                  <a:gd name="T41" fmla="*/ 148 h 180"/>
                  <a:gd name="T42" fmla="*/ 119 w 140"/>
                  <a:gd name="T43" fmla="*/ 164 h 180"/>
                  <a:gd name="T44" fmla="*/ 111 w 140"/>
                  <a:gd name="T45" fmla="*/ 176 h 180"/>
                  <a:gd name="T46" fmla="*/ 105 w 140"/>
                  <a:gd name="T47" fmla="*/ 176 h 180"/>
                  <a:gd name="T48" fmla="*/ 96 w 140"/>
                  <a:gd name="T49" fmla="*/ 174 h 180"/>
                  <a:gd name="T50" fmla="*/ 88 w 140"/>
                  <a:gd name="T51" fmla="*/ 173 h 180"/>
                  <a:gd name="T52" fmla="*/ 82 w 140"/>
                  <a:gd name="T53" fmla="*/ 171 h 180"/>
                  <a:gd name="T54" fmla="*/ 75 w 140"/>
                  <a:gd name="T55" fmla="*/ 174 h 180"/>
                  <a:gd name="T56" fmla="*/ 67 w 140"/>
                  <a:gd name="T57" fmla="*/ 176 h 180"/>
                  <a:gd name="T58" fmla="*/ 56 w 140"/>
                  <a:gd name="T59" fmla="*/ 178 h 180"/>
                  <a:gd name="T60" fmla="*/ 48 w 140"/>
                  <a:gd name="T61" fmla="*/ 177 h 180"/>
                  <a:gd name="T62" fmla="*/ 38 w 140"/>
                  <a:gd name="T63" fmla="*/ 176 h 180"/>
                  <a:gd name="T64" fmla="*/ 30 w 140"/>
                  <a:gd name="T65" fmla="*/ 178 h 180"/>
                  <a:gd name="T66" fmla="*/ 22 w 140"/>
                  <a:gd name="T67" fmla="*/ 178 h 180"/>
                  <a:gd name="T68" fmla="*/ 16 w 140"/>
                  <a:gd name="T69" fmla="*/ 175 h 180"/>
                  <a:gd name="T70" fmla="*/ 13 w 140"/>
                  <a:gd name="T71" fmla="*/ 169 h 180"/>
                  <a:gd name="T72" fmla="*/ 9 w 140"/>
                  <a:gd name="T73" fmla="*/ 164 h 180"/>
                  <a:gd name="T74" fmla="*/ 6 w 140"/>
                  <a:gd name="T75" fmla="*/ 159 h 180"/>
                  <a:gd name="T76" fmla="*/ 1 w 140"/>
                  <a:gd name="T77" fmla="*/ 155 h 180"/>
                  <a:gd name="T78" fmla="*/ 0 w 140"/>
                  <a:gd name="T79" fmla="*/ 148 h 180"/>
                  <a:gd name="T80" fmla="*/ 0 w 140"/>
                  <a:gd name="T81" fmla="*/ 139 h 180"/>
                  <a:gd name="T82" fmla="*/ 0 w 140"/>
                  <a:gd name="T83" fmla="*/ 131 h 180"/>
                  <a:gd name="T84" fmla="*/ 2 w 140"/>
                  <a:gd name="T85" fmla="*/ 121 h 180"/>
                  <a:gd name="T86" fmla="*/ 3 w 140"/>
                  <a:gd name="T87" fmla="*/ 112 h 180"/>
                  <a:gd name="T88" fmla="*/ 3 w 140"/>
                  <a:gd name="T89" fmla="*/ 103 h 180"/>
                  <a:gd name="T90" fmla="*/ 3 w 140"/>
                  <a:gd name="T91" fmla="*/ 93 h 180"/>
                  <a:gd name="T92" fmla="*/ 5 w 140"/>
                  <a:gd name="T93" fmla="*/ 81 h 180"/>
                  <a:gd name="T94" fmla="*/ 7 w 140"/>
                  <a:gd name="T95" fmla="*/ 70 h 180"/>
                  <a:gd name="T96" fmla="*/ 7 w 140"/>
                  <a:gd name="T97" fmla="*/ 60 h 180"/>
                  <a:gd name="T98" fmla="*/ 8 w 140"/>
                  <a:gd name="T99" fmla="*/ 45 h 180"/>
                  <a:gd name="T100" fmla="*/ 9 w 140"/>
                  <a:gd name="T101" fmla="*/ 32 h 180"/>
                  <a:gd name="T102" fmla="*/ 13 w 140"/>
                  <a:gd name="T103" fmla="*/ 24 h 180"/>
                  <a:gd name="T104" fmla="*/ 16 w 140"/>
                  <a:gd name="T105" fmla="*/ 15 h 180"/>
                  <a:gd name="T106" fmla="*/ 24 w 140"/>
                  <a:gd name="T107" fmla="*/ 6 h 180"/>
                  <a:gd name="T108" fmla="*/ 32 w 140"/>
                  <a:gd name="T109" fmla="*/ 3 h 180"/>
                  <a:gd name="T110" fmla="*/ 46 w 140"/>
                  <a:gd name="T111" fmla="*/ 2 h 180"/>
                  <a:gd name="T112" fmla="*/ 69 w 140"/>
                  <a:gd name="T113" fmla="*/ 2 h 180"/>
                  <a:gd name="T114" fmla="*/ 88 w 140"/>
                  <a:gd name="T115" fmla="*/ 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 h="180">
                    <a:moveTo>
                      <a:pt x="99" y="7"/>
                    </a:moveTo>
                    <a:lnTo>
                      <a:pt x="99" y="9"/>
                    </a:lnTo>
                    <a:lnTo>
                      <a:pt x="100" y="9"/>
                    </a:lnTo>
                    <a:lnTo>
                      <a:pt x="100" y="11"/>
                    </a:lnTo>
                    <a:lnTo>
                      <a:pt x="101" y="11"/>
                    </a:lnTo>
                    <a:lnTo>
                      <a:pt x="101" y="12"/>
                    </a:lnTo>
                    <a:lnTo>
                      <a:pt x="103" y="12"/>
                    </a:lnTo>
                    <a:lnTo>
                      <a:pt x="103" y="14"/>
                    </a:lnTo>
                    <a:lnTo>
                      <a:pt x="105" y="14"/>
                    </a:lnTo>
                    <a:lnTo>
                      <a:pt x="105" y="16"/>
                    </a:lnTo>
                    <a:lnTo>
                      <a:pt x="107" y="16"/>
                    </a:lnTo>
                    <a:lnTo>
                      <a:pt x="107" y="18"/>
                    </a:lnTo>
                    <a:lnTo>
                      <a:pt x="108" y="18"/>
                    </a:lnTo>
                    <a:lnTo>
                      <a:pt x="110" y="18"/>
                    </a:lnTo>
                    <a:lnTo>
                      <a:pt x="110" y="20"/>
                    </a:lnTo>
                    <a:lnTo>
                      <a:pt x="110" y="21"/>
                    </a:lnTo>
                    <a:lnTo>
                      <a:pt x="112" y="21"/>
                    </a:lnTo>
                    <a:lnTo>
                      <a:pt x="112" y="24"/>
                    </a:lnTo>
                    <a:lnTo>
                      <a:pt x="114" y="24"/>
                    </a:lnTo>
                    <a:lnTo>
                      <a:pt x="114" y="25"/>
                    </a:lnTo>
                    <a:lnTo>
                      <a:pt x="116" y="25"/>
                    </a:lnTo>
                    <a:lnTo>
                      <a:pt x="116" y="26"/>
                    </a:lnTo>
                    <a:lnTo>
                      <a:pt x="116" y="28"/>
                    </a:lnTo>
                    <a:lnTo>
                      <a:pt x="118" y="28"/>
                    </a:lnTo>
                    <a:lnTo>
                      <a:pt x="118" y="31"/>
                    </a:lnTo>
                    <a:lnTo>
                      <a:pt x="119" y="31"/>
                    </a:lnTo>
                    <a:lnTo>
                      <a:pt x="121" y="31"/>
                    </a:lnTo>
                    <a:lnTo>
                      <a:pt x="121" y="32"/>
                    </a:lnTo>
                    <a:lnTo>
                      <a:pt x="121" y="34"/>
                    </a:lnTo>
                    <a:lnTo>
                      <a:pt x="121" y="36"/>
                    </a:lnTo>
                    <a:lnTo>
                      <a:pt x="123" y="36"/>
                    </a:lnTo>
                    <a:lnTo>
                      <a:pt x="123" y="38"/>
                    </a:lnTo>
                    <a:lnTo>
                      <a:pt x="124" y="40"/>
                    </a:lnTo>
                    <a:lnTo>
                      <a:pt x="124" y="41"/>
                    </a:lnTo>
                    <a:lnTo>
                      <a:pt x="126" y="41"/>
                    </a:lnTo>
                    <a:lnTo>
                      <a:pt x="126" y="43"/>
                    </a:lnTo>
                    <a:lnTo>
                      <a:pt x="126" y="45"/>
                    </a:lnTo>
                    <a:lnTo>
                      <a:pt x="126" y="47"/>
                    </a:lnTo>
                    <a:lnTo>
                      <a:pt x="128" y="47"/>
                    </a:lnTo>
                    <a:lnTo>
                      <a:pt x="128" y="48"/>
                    </a:lnTo>
                    <a:lnTo>
                      <a:pt x="130" y="48"/>
                    </a:lnTo>
                    <a:lnTo>
                      <a:pt x="130" y="49"/>
                    </a:lnTo>
                    <a:lnTo>
                      <a:pt x="132" y="49"/>
                    </a:lnTo>
                    <a:lnTo>
                      <a:pt x="132" y="51"/>
                    </a:lnTo>
                    <a:lnTo>
                      <a:pt x="132" y="52"/>
                    </a:lnTo>
                    <a:lnTo>
                      <a:pt x="132" y="54"/>
                    </a:lnTo>
                    <a:lnTo>
                      <a:pt x="132" y="56"/>
                    </a:lnTo>
                    <a:lnTo>
                      <a:pt x="132" y="58"/>
                    </a:lnTo>
                    <a:lnTo>
                      <a:pt x="132" y="60"/>
                    </a:lnTo>
                    <a:lnTo>
                      <a:pt x="134" y="60"/>
                    </a:lnTo>
                    <a:lnTo>
                      <a:pt x="134" y="62"/>
                    </a:lnTo>
                    <a:lnTo>
                      <a:pt x="134" y="64"/>
                    </a:lnTo>
                    <a:lnTo>
                      <a:pt x="134" y="66"/>
                    </a:lnTo>
                    <a:lnTo>
                      <a:pt x="135" y="66"/>
                    </a:lnTo>
                    <a:lnTo>
                      <a:pt x="135" y="68"/>
                    </a:lnTo>
                    <a:lnTo>
                      <a:pt x="135" y="69"/>
                    </a:lnTo>
                    <a:lnTo>
                      <a:pt x="135" y="70"/>
                    </a:lnTo>
                    <a:lnTo>
                      <a:pt x="137" y="70"/>
                    </a:lnTo>
                    <a:lnTo>
                      <a:pt x="137" y="72"/>
                    </a:lnTo>
                    <a:lnTo>
                      <a:pt x="137" y="74"/>
                    </a:lnTo>
                    <a:lnTo>
                      <a:pt x="137" y="76"/>
                    </a:lnTo>
                    <a:lnTo>
                      <a:pt x="137" y="78"/>
                    </a:lnTo>
                    <a:lnTo>
                      <a:pt x="138" y="78"/>
                    </a:lnTo>
                    <a:lnTo>
                      <a:pt x="138" y="80"/>
                    </a:lnTo>
                    <a:lnTo>
                      <a:pt x="138" y="81"/>
                    </a:lnTo>
                    <a:lnTo>
                      <a:pt x="138" y="83"/>
                    </a:lnTo>
                    <a:lnTo>
                      <a:pt x="138" y="85"/>
                    </a:lnTo>
                    <a:lnTo>
                      <a:pt x="138" y="86"/>
                    </a:lnTo>
                    <a:lnTo>
                      <a:pt x="139" y="86"/>
                    </a:lnTo>
                    <a:lnTo>
                      <a:pt x="138" y="88"/>
                    </a:lnTo>
                    <a:lnTo>
                      <a:pt x="138" y="90"/>
                    </a:lnTo>
                    <a:lnTo>
                      <a:pt x="138" y="92"/>
                    </a:lnTo>
                    <a:lnTo>
                      <a:pt x="138" y="94"/>
                    </a:lnTo>
                    <a:lnTo>
                      <a:pt x="138" y="95"/>
                    </a:lnTo>
                    <a:lnTo>
                      <a:pt x="138" y="97"/>
                    </a:lnTo>
                    <a:lnTo>
                      <a:pt x="137" y="100"/>
                    </a:lnTo>
                    <a:lnTo>
                      <a:pt x="137" y="101"/>
                    </a:lnTo>
                    <a:lnTo>
                      <a:pt x="137" y="103"/>
                    </a:lnTo>
                    <a:lnTo>
                      <a:pt x="137" y="104"/>
                    </a:lnTo>
                    <a:lnTo>
                      <a:pt x="137" y="106"/>
                    </a:lnTo>
                    <a:lnTo>
                      <a:pt x="137" y="108"/>
                    </a:lnTo>
                    <a:lnTo>
                      <a:pt x="137" y="110"/>
                    </a:lnTo>
                    <a:lnTo>
                      <a:pt x="136" y="112"/>
                    </a:lnTo>
                    <a:lnTo>
                      <a:pt x="136" y="113"/>
                    </a:lnTo>
                    <a:lnTo>
                      <a:pt x="136" y="115"/>
                    </a:lnTo>
                    <a:lnTo>
                      <a:pt x="136" y="116"/>
                    </a:lnTo>
                    <a:lnTo>
                      <a:pt x="136" y="117"/>
                    </a:lnTo>
                    <a:lnTo>
                      <a:pt x="136" y="119"/>
                    </a:lnTo>
                    <a:lnTo>
                      <a:pt x="136" y="121"/>
                    </a:lnTo>
                    <a:lnTo>
                      <a:pt x="136" y="122"/>
                    </a:lnTo>
                    <a:lnTo>
                      <a:pt x="134" y="124"/>
                    </a:lnTo>
                    <a:lnTo>
                      <a:pt x="134" y="126"/>
                    </a:lnTo>
                    <a:lnTo>
                      <a:pt x="134" y="128"/>
                    </a:lnTo>
                    <a:lnTo>
                      <a:pt x="134" y="129"/>
                    </a:lnTo>
                    <a:lnTo>
                      <a:pt x="134" y="131"/>
                    </a:lnTo>
                    <a:lnTo>
                      <a:pt x="134" y="132"/>
                    </a:lnTo>
                    <a:lnTo>
                      <a:pt x="134" y="134"/>
                    </a:lnTo>
                    <a:lnTo>
                      <a:pt x="132" y="136"/>
                    </a:lnTo>
                    <a:lnTo>
                      <a:pt x="131" y="138"/>
                    </a:lnTo>
                    <a:lnTo>
                      <a:pt x="129" y="139"/>
                    </a:lnTo>
                    <a:lnTo>
                      <a:pt x="127" y="140"/>
                    </a:lnTo>
                    <a:lnTo>
                      <a:pt x="127" y="142"/>
                    </a:lnTo>
                    <a:lnTo>
                      <a:pt x="127" y="144"/>
                    </a:lnTo>
                    <a:lnTo>
                      <a:pt x="126" y="147"/>
                    </a:lnTo>
                    <a:lnTo>
                      <a:pt x="126" y="148"/>
                    </a:lnTo>
                    <a:lnTo>
                      <a:pt x="124" y="152"/>
                    </a:lnTo>
                    <a:lnTo>
                      <a:pt x="123" y="154"/>
                    </a:lnTo>
                    <a:lnTo>
                      <a:pt x="121" y="158"/>
                    </a:lnTo>
                    <a:lnTo>
                      <a:pt x="121" y="160"/>
                    </a:lnTo>
                    <a:lnTo>
                      <a:pt x="119" y="164"/>
                    </a:lnTo>
                    <a:lnTo>
                      <a:pt x="117" y="166"/>
                    </a:lnTo>
                    <a:lnTo>
                      <a:pt x="115" y="170"/>
                    </a:lnTo>
                    <a:lnTo>
                      <a:pt x="114" y="171"/>
                    </a:lnTo>
                    <a:lnTo>
                      <a:pt x="112" y="173"/>
                    </a:lnTo>
                    <a:lnTo>
                      <a:pt x="111" y="176"/>
                    </a:lnTo>
                    <a:lnTo>
                      <a:pt x="110" y="176"/>
                    </a:lnTo>
                    <a:lnTo>
                      <a:pt x="108" y="176"/>
                    </a:lnTo>
                    <a:lnTo>
                      <a:pt x="107" y="176"/>
                    </a:lnTo>
                    <a:lnTo>
                      <a:pt x="106" y="176"/>
                    </a:lnTo>
                    <a:lnTo>
                      <a:pt x="105" y="176"/>
                    </a:lnTo>
                    <a:lnTo>
                      <a:pt x="103" y="176"/>
                    </a:lnTo>
                    <a:lnTo>
                      <a:pt x="101" y="176"/>
                    </a:lnTo>
                    <a:lnTo>
                      <a:pt x="99" y="176"/>
                    </a:lnTo>
                    <a:lnTo>
                      <a:pt x="98" y="174"/>
                    </a:lnTo>
                    <a:lnTo>
                      <a:pt x="96" y="174"/>
                    </a:lnTo>
                    <a:lnTo>
                      <a:pt x="94" y="174"/>
                    </a:lnTo>
                    <a:lnTo>
                      <a:pt x="92" y="174"/>
                    </a:lnTo>
                    <a:lnTo>
                      <a:pt x="91" y="173"/>
                    </a:lnTo>
                    <a:lnTo>
                      <a:pt x="89" y="173"/>
                    </a:lnTo>
                    <a:lnTo>
                      <a:pt x="88" y="173"/>
                    </a:lnTo>
                    <a:lnTo>
                      <a:pt x="87" y="173"/>
                    </a:lnTo>
                    <a:lnTo>
                      <a:pt x="87" y="171"/>
                    </a:lnTo>
                    <a:lnTo>
                      <a:pt x="85" y="171"/>
                    </a:lnTo>
                    <a:lnTo>
                      <a:pt x="84" y="171"/>
                    </a:lnTo>
                    <a:lnTo>
                      <a:pt x="82" y="171"/>
                    </a:lnTo>
                    <a:lnTo>
                      <a:pt x="81" y="171"/>
                    </a:lnTo>
                    <a:lnTo>
                      <a:pt x="79" y="173"/>
                    </a:lnTo>
                    <a:lnTo>
                      <a:pt x="78" y="173"/>
                    </a:lnTo>
                    <a:lnTo>
                      <a:pt x="77" y="173"/>
                    </a:lnTo>
                    <a:lnTo>
                      <a:pt x="75" y="174"/>
                    </a:lnTo>
                    <a:lnTo>
                      <a:pt x="74" y="174"/>
                    </a:lnTo>
                    <a:lnTo>
                      <a:pt x="72" y="175"/>
                    </a:lnTo>
                    <a:lnTo>
                      <a:pt x="70" y="175"/>
                    </a:lnTo>
                    <a:lnTo>
                      <a:pt x="69" y="176"/>
                    </a:lnTo>
                    <a:lnTo>
                      <a:pt x="67" y="176"/>
                    </a:lnTo>
                    <a:lnTo>
                      <a:pt x="65" y="176"/>
                    </a:lnTo>
                    <a:lnTo>
                      <a:pt x="62" y="178"/>
                    </a:lnTo>
                    <a:lnTo>
                      <a:pt x="61" y="178"/>
                    </a:lnTo>
                    <a:lnTo>
                      <a:pt x="58" y="178"/>
                    </a:lnTo>
                    <a:lnTo>
                      <a:pt x="56" y="178"/>
                    </a:lnTo>
                    <a:lnTo>
                      <a:pt x="54" y="178"/>
                    </a:lnTo>
                    <a:lnTo>
                      <a:pt x="53" y="178"/>
                    </a:lnTo>
                    <a:lnTo>
                      <a:pt x="51" y="178"/>
                    </a:lnTo>
                    <a:lnTo>
                      <a:pt x="50" y="177"/>
                    </a:lnTo>
                    <a:lnTo>
                      <a:pt x="48" y="177"/>
                    </a:lnTo>
                    <a:lnTo>
                      <a:pt x="46" y="177"/>
                    </a:lnTo>
                    <a:lnTo>
                      <a:pt x="44" y="177"/>
                    </a:lnTo>
                    <a:lnTo>
                      <a:pt x="42" y="176"/>
                    </a:lnTo>
                    <a:lnTo>
                      <a:pt x="40" y="176"/>
                    </a:lnTo>
                    <a:lnTo>
                      <a:pt x="38" y="176"/>
                    </a:lnTo>
                    <a:lnTo>
                      <a:pt x="37" y="176"/>
                    </a:lnTo>
                    <a:lnTo>
                      <a:pt x="34" y="176"/>
                    </a:lnTo>
                    <a:lnTo>
                      <a:pt x="32" y="177"/>
                    </a:lnTo>
                    <a:lnTo>
                      <a:pt x="31" y="177"/>
                    </a:lnTo>
                    <a:lnTo>
                      <a:pt x="30" y="178"/>
                    </a:lnTo>
                    <a:lnTo>
                      <a:pt x="27" y="179"/>
                    </a:lnTo>
                    <a:lnTo>
                      <a:pt x="26" y="179"/>
                    </a:lnTo>
                    <a:lnTo>
                      <a:pt x="24" y="179"/>
                    </a:lnTo>
                    <a:lnTo>
                      <a:pt x="24" y="178"/>
                    </a:lnTo>
                    <a:lnTo>
                      <a:pt x="22" y="178"/>
                    </a:lnTo>
                    <a:lnTo>
                      <a:pt x="20" y="178"/>
                    </a:lnTo>
                    <a:lnTo>
                      <a:pt x="20" y="177"/>
                    </a:lnTo>
                    <a:lnTo>
                      <a:pt x="18" y="177"/>
                    </a:lnTo>
                    <a:lnTo>
                      <a:pt x="18" y="175"/>
                    </a:lnTo>
                    <a:lnTo>
                      <a:pt x="16" y="175"/>
                    </a:lnTo>
                    <a:lnTo>
                      <a:pt x="16" y="173"/>
                    </a:lnTo>
                    <a:lnTo>
                      <a:pt x="15" y="173"/>
                    </a:lnTo>
                    <a:lnTo>
                      <a:pt x="15" y="171"/>
                    </a:lnTo>
                    <a:lnTo>
                      <a:pt x="13" y="171"/>
                    </a:lnTo>
                    <a:lnTo>
                      <a:pt x="13" y="169"/>
                    </a:lnTo>
                    <a:lnTo>
                      <a:pt x="11" y="169"/>
                    </a:lnTo>
                    <a:lnTo>
                      <a:pt x="11" y="167"/>
                    </a:lnTo>
                    <a:lnTo>
                      <a:pt x="11" y="165"/>
                    </a:lnTo>
                    <a:lnTo>
                      <a:pt x="9" y="165"/>
                    </a:lnTo>
                    <a:lnTo>
                      <a:pt x="9" y="164"/>
                    </a:lnTo>
                    <a:lnTo>
                      <a:pt x="9" y="162"/>
                    </a:lnTo>
                    <a:lnTo>
                      <a:pt x="8" y="162"/>
                    </a:lnTo>
                    <a:lnTo>
                      <a:pt x="8" y="161"/>
                    </a:lnTo>
                    <a:lnTo>
                      <a:pt x="8" y="159"/>
                    </a:lnTo>
                    <a:lnTo>
                      <a:pt x="6" y="159"/>
                    </a:lnTo>
                    <a:lnTo>
                      <a:pt x="6" y="157"/>
                    </a:lnTo>
                    <a:lnTo>
                      <a:pt x="3" y="157"/>
                    </a:lnTo>
                    <a:lnTo>
                      <a:pt x="3" y="155"/>
                    </a:lnTo>
                    <a:lnTo>
                      <a:pt x="2" y="155"/>
                    </a:lnTo>
                    <a:lnTo>
                      <a:pt x="1" y="155"/>
                    </a:lnTo>
                    <a:lnTo>
                      <a:pt x="1" y="154"/>
                    </a:lnTo>
                    <a:lnTo>
                      <a:pt x="0" y="154"/>
                    </a:lnTo>
                    <a:lnTo>
                      <a:pt x="0" y="152"/>
                    </a:lnTo>
                    <a:lnTo>
                      <a:pt x="0" y="150"/>
                    </a:lnTo>
                    <a:lnTo>
                      <a:pt x="0" y="148"/>
                    </a:lnTo>
                    <a:lnTo>
                      <a:pt x="0" y="147"/>
                    </a:lnTo>
                    <a:lnTo>
                      <a:pt x="0" y="145"/>
                    </a:lnTo>
                    <a:lnTo>
                      <a:pt x="0" y="143"/>
                    </a:lnTo>
                    <a:lnTo>
                      <a:pt x="0" y="141"/>
                    </a:lnTo>
                    <a:lnTo>
                      <a:pt x="0" y="139"/>
                    </a:lnTo>
                    <a:lnTo>
                      <a:pt x="0" y="138"/>
                    </a:lnTo>
                    <a:lnTo>
                      <a:pt x="0" y="135"/>
                    </a:lnTo>
                    <a:lnTo>
                      <a:pt x="0" y="133"/>
                    </a:lnTo>
                    <a:lnTo>
                      <a:pt x="0" y="132"/>
                    </a:lnTo>
                    <a:lnTo>
                      <a:pt x="0" y="131"/>
                    </a:lnTo>
                    <a:lnTo>
                      <a:pt x="0" y="129"/>
                    </a:lnTo>
                    <a:lnTo>
                      <a:pt x="0" y="127"/>
                    </a:lnTo>
                    <a:lnTo>
                      <a:pt x="2" y="125"/>
                    </a:lnTo>
                    <a:lnTo>
                      <a:pt x="2" y="123"/>
                    </a:lnTo>
                    <a:lnTo>
                      <a:pt x="2" y="121"/>
                    </a:lnTo>
                    <a:lnTo>
                      <a:pt x="2" y="119"/>
                    </a:lnTo>
                    <a:lnTo>
                      <a:pt x="2" y="117"/>
                    </a:lnTo>
                    <a:lnTo>
                      <a:pt x="3" y="116"/>
                    </a:lnTo>
                    <a:lnTo>
                      <a:pt x="3" y="114"/>
                    </a:lnTo>
                    <a:lnTo>
                      <a:pt x="3" y="112"/>
                    </a:lnTo>
                    <a:lnTo>
                      <a:pt x="3" y="110"/>
                    </a:lnTo>
                    <a:lnTo>
                      <a:pt x="3" y="109"/>
                    </a:lnTo>
                    <a:lnTo>
                      <a:pt x="3" y="107"/>
                    </a:lnTo>
                    <a:lnTo>
                      <a:pt x="4" y="104"/>
                    </a:lnTo>
                    <a:lnTo>
                      <a:pt x="3" y="103"/>
                    </a:lnTo>
                    <a:lnTo>
                      <a:pt x="3" y="101"/>
                    </a:lnTo>
                    <a:lnTo>
                      <a:pt x="3" y="99"/>
                    </a:lnTo>
                    <a:lnTo>
                      <a:pt x="3" y="96"/>
                    </a:lnTo>
                    <a:lnTo>
                      <a:pt x="3" y="94"/>
                    </a:lnTo>
                    <a:lnTo>
                      <a:pt x="3" y="93"/>
                    </a:lnTo>
                    <a:lnTo>
                      <a:pt x="3" y="90"/>
                    </a:lnTo>
                    <a:lnTo>
                      <a:pt x="5" y="87"/>
                    </a:lnTo>
                    <a:lnTo>
                      <a:pt x="5" y="85"/>
                    </a:lnTo>
                    <a:lnTo>
                      <a:pt x="5" y="83"/>
                    </a:lnTo>
                    <a:lnTo>
                      <a:pt x="5" y="81"/>
                    </a:lnTo>
                    <a:lnTo>
                      <a:pt x="6" y="78"/>
                    </a:lnTo>
                    <a:lnTo>
                      <a:pt x="6" y="76"/>
                    </a:lnTo>
                    <a:lnTo>
                      <a:pt x="6" y="74"/>
                    </a:lnTo>
                    <a:lnTo>
                      <a:pt x="6" y="72"/>
                    </a:lnTo>
                    <a:lnTo>
                      <a:pt x="7" y="70"/>
                    </a:lnTo>
                    <a:lnTo>
                      <a:pt x="7" y="69"/>
                    </a:lnTo>
                    <a:lnTo>
                      <a:pt x="7" y="66"/>
                    </a:lnTo>
                    <a:lnTo>
                      <a:pt x="7" y="64"/>
                    </a:lnTo>
                    <a:lnTo>
                      <a:pt x="7" y="62"/>
                    </a:lnTo>
                    <a:lnTo>
                      <a:pt x="7" y="60"/>
                    </a:lnTo>
                    <a:lnTo>
                      <a:pt x="7" y="57"/>
                    </a:lnTo>
                    <a:lnTo>
                      <a:pt x="7" y="55"/>
                    </a:lnTo>
                    <a:lnTo>
                      <a:pt x="8" y="51"/>
                    </a:lnTo>
                    <a:lnTo>
                      <a:pt x="8" y="49"/>
                    </a:lnTo>
                    <a:lnTo>
                      <a:pt x="8" y="45"/>
                    </a:lnTo>
                    <a:lnTo>
                      <a:pt x="8" y="43"/>
                    </a:lnTo>
                    <a:lnTo>
                      <a:pt x="9" y="40"/>
                    </a:lnTo>
                    <a:lnTo>
                      <a:pt x="9" y="38"/>
                    </a:lnTo>
                    <a:lnTo>
                      <a:pt x="9" y="34"/>
                    </a:lnTo>
                    <a:lnTo>
                      <a:pt x="9" y="32"/>
                    </a:lnTo>
                    <a:lnTo>
                      <a:pt x="11" y="28"/>
                    </a:lnTo>
                    <a:lnTo>
                      <a:pt x="11" y="27"/>
                    </a:lnTo>
                    <a:lnTo>
                      <a:pt x="11" y="26"/>
                    </a:lnTo>
                    <a:lnTo>
                      <a:pt x="13" y="25"/>
                    </a:lnTo>
                    <a:lnTo>
                      <a:pt x="13" y="24"/>
                    </a:lnTo>
                    <a:lnTo>
                      <a:pt x="13" y="21"/>
                    </a:lnTo>
                    <a:lnTo>
                      <a:pt x="13" y="19"/>
                    </a:lnTo>
                    <a:lnTo>
                      <a:pt x="15" y="18"/>
                    </a:lnTo>
                    <a:lnTo>
                      <a:pt x="15" y="17"/>
                    </a:lnTo>
                    <a:lnTo>
                      <a:pt x="16" y="15"/>
                    </a:lnTo>
                    <a:lnTo>
                      <a:pt x="16" y="13"/>
                    </a:lnTo>
                    <a:lnTo>
                      <a:pt x="18" y="11"/>
                    </a:lnTo>
                    <a:lnTo>
                      <a:pt x="20" y="9"/>
                    </a:lnTo>
                    <a:lnTo>
                      <a:pt x="22" y="8"/>
                    </a:lnTo>
                    <a:lnTo>
                      <a:pt x="24" y="6"/>
                    </a:lnTo>
                    <a:lnTo>
                      <a:pt x="26" y="4"/>
                    </a:lnTo>
                    <a:lnTo>
                      <a:pt x="28" y="4"/>
                    </a:lnTo>
                    <a:lnTo>
                      <a:pt x="29" y="4"/>
                    </a:lnTo>
                    <a:lnTo>
                      <a:pt x="31" y="3"/>
                    </a:lnTo>
                    <a:lnTo>
                      <a:pt x="32" y="3"/>
                    </a:lnTo>
                    <a:lnTo>
                      <a:pt x="34" y="2"/>
                    </a:lnTo>
                    <a:lnTo>
                      <a:pt x="36" y="0"/>
                    </a:lnTo>
                    <a:lnTo>
                      <a:pt x="38" y="2"/>
                    </a:lnTo>
                    <a:lnTo>
                      <a:pt x="42" y="2"/>
                    </a:lnTo>
                    <a:lnTo>
                      <a:pt x="46" y="2"/>
                    </a:lnTo>
                    <a:lnTo>
                      <a:pt x="51" y="2"/>
                    </a:lnTo>
                    <a:lnTo>
                      <a:pt x="54" y="2"/>
                    </a:lnTo>
                    <a:lnTo>
                      <a:pt x="59" y="2"/>
                    </a:lnTo>
                    <a:lnTo>
                      <a:pt x="63" y="2"/>
                    </a:lnTo>
                    <a:lnTo>
                      <a:pt x="69" y="2"/>
                    </a:lnTo>
                    <a:lnTo>
                      <a:pt x="73" y="4"/>
                    </a:lnTo>
                    <a:lnTo>
                      <a:pt x="77" y="4"/>
                    </a:lnTo>
                    <a:lnTo>
                      <a:pt x="80" y="4"/>
                    </a:lnTo>
                    <a:lnTo>
                      <a:pt x="85" y="4"/>
                    </a:lnTo>
                    <a:lnTo>
                      <a:pt x="88" y="7"/>
                    </a:lnTo>
                    <a:lnTo>
                      <a:pt x="92" y="7"/>
                    </a:lnTo>
                    <a:lnTo>
                      <a:pt x="94" y="7"/>
                    </a:lnTo>
                    <a:lnTo>
                      <a:pt x="99" y="7"/>
                    </a:lnTo>
                  </a:path>
                </a:pathLst>
              </a:custGeom>
              <a:solidFill>
                <a:srgbClr val="C2FF9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7" name="Freeform 415"/>
              <p:cNvSpPr>
                <a:spLocks/>
              </p:cNvSpPr>
              <p:nvPr/>
            </p:nvSpPr>
            <p:spPr bwMode="auto">
              <a:xfrm>
                <a:off x="4742" y="2876"/>
                <a:ext cx="78" cy="118"/>
              </a:xfrm>
              <a:custGeom>
                <a:avLst/>
                <a:gdLst>
                  <a:gd name="T0" fmla="*/ 14 w 78"/>
                  <a:gd name="T1" fmla="*/ 101 h 120"/>
                  <a:gd name="T2" fmla="*/ 14 w 78"/>
                  <a:gd name="T3" fmla="*/ 93 h 120"/>
                  <a:gd name="T4" fmla="*/ 12 w 78"/>
                  <a:gd name="T5" fmla="*/ 90 h 120"/>
                  <a:gd name="T6" fmla="*/ 9 w 78"/>
                  <a:gd name="T7" fmla="*/ 86 h 120"/>
                  <a:gd name="T8" fmla="*/ 9 w 78"/>
                  <a:gd name="T9" fmla="*/ 80 h 120"/>
                  <a:gd name="T10" fmla="*/ 6 w 78"/>
                  <a:gd name="T11" fmla="*/ 76 h 120"/>
                  <a:gd name="T12" fmla="*/ 4 w 78"/>
                  <a:gd name="T13" fmla="*/ 71 h 120"/>
                  <a:gd name="T14" fmla="*/ 3 w 78"/>
                  <a:gd name="T15" fmla="*/ 66 h 120"/>
                  <a:gd name="T16" fmla="*/ 0 w 78"/>
                  <a:gd name="T17" fmla="*/ 63 h 120"/>
                  <a:gd name="T18" fmla="*/ 2 w 78"/>
                  <a:gd name="T19" fmla="*/ 56 h 120"/>
                  <a:gd name="T20" fmla="*/ 3 w 78"/>
                  <a:gd name="T21" fmla="*/ 49 h 120"/>
                  <a:gd name="T22" fmla="*/ 1 w 78"/>
                  <a:gd name="T23" fmla="*/ 45 h 120"/>
                  <a:gd name="T24" fmla="*/ 2 w 78"/>
                  <a:gd name="T25" fmla="*/ 41 h 120"/>
                  <a:gd name="T26" fmla="*/ 2 w 78"/>
                  <a:gd name="T27" fmla="*/ 34 h 120"/>
                  <a:gd name="T28" fmla="*/ 3 w 78"/>
                  <a:gd name="T29" fmla="*/ 26 h 120"/>
                  <a:gd name="T30" fmla="*/ 5 w 78"/>
                  <a:gd name="T31" fmla="*/ 20 h 120"/>
                  <a:gd name="T32" fmla="*/ 6 w 78"/>
                  <a:gd name="T33" fmla="*/ 16 h 120"/>
                  <a:gd name="T34" fmla="*/ 12 w 78"/>
                  <a:gd name="T35" fmla="*/ 13 h 120"/>
                  <a:gd name="T36" fmla="*/ 18 w 78"/>
                  <a:gd name="T37" fmla="*/ 9 h 120"/>
                  <a:gd name="T38" fmla="*/ 26 w 78"/>
                  <a:gd name="T39" fmla="*/ 4 h 120"/>
                  <a:gd name="T40" fmla="*/ 33 w 78"/>
                  <a:gd name="T41" fmla="*/ 2 h 120"/>
                  <a:gd name="T42" fmla="*/ 41 w 78"/>
                  <a:gd name="T43" fmla="*/ 2 h 120"/>
                  <a:gd name="T44" fmla="*/ 45 w 78"/>
                  <a:gd name="T45" fmla="*/ 2 h 120"/>
                  <a:gd name="T46" fmla="*/ 49 w 78"/>
                  <a:gd name="T47" fmla="*/ 3 h 120"/>
                  <a:gd name="T48" fmla="*/ 56 w 78"/>
                  <a:gd name="T49" fmla="*/ 3 h 120"/>
                  <a:gd name="T50" fmla="*/ 60 w 78"/>
                  <a:gd name="T51" fmla="*/ 4 h 120"/>
                  <a:gd name="T52" fmla="*/ 62 w 78"/>
                  <a:gd name="T53" fmla="*/ 7 h 120"/>
                  <a:gd name="T54" fmla="*/ 63 w 78"/>
                  <a:gd name="T55" fmla="*/ 12 h 120"/>
                  <a:gd name="T56" fmla="*/ 65 w 78"/>
                  <a:gd name="T57" fmla="*/ 17 h 120"/>
                  <a:gd name="T58" fmla="*/ 68 w 78"/>
                  <a:gd name="T59" fmla="*/ 21 h 120"/>
                  <a:gd name="T60" fmla="*/ 71 w 78"/>
                  <a:gd name="T61" fmla="*/ 27 h 120"/>
                  <a:gd name="T62" fmla="*/ 71 w 78"/>
                  <a:gd name="T63" fmla="*/ 34 h 120"/>
                  <a:gd name="T64" fmla="*/ 72 w 78"/>
                  <a:gd name="T65" fmla="*/ 40 h 120"/>
                  <a:gd name="T66" fmla="*/ 72 w 78"/>
                  <a:gd name="T67" fmla="*/ 45 h 120"/>
                  <a:gd name="T68" fmla="*/ 72 w 78"/>
                  <a:gd name="T69" fmla="*/ 50 h 120"/>
                  <a:gd name="T70" fmla="*/ 72 w 78"/>
                  <a:gd name="T71" fmla="*/ 58 h 120"/>
                  <a:gd name="T72" fmla="*/ 75 w 78"/>
                  <a:gd name="T73" fmla="*/ 62 h 120"/>
                  <a:gd name="T74" fmla="*/ 73 w 78"/>
                  <a:gd name="T75" fmla="*/ 68 h 120"/>
                  <a:gd name="T76" fmla="*/ 69 w 78"/>
                  <a:gd name="T77" fmla="*/ 75 h 120"/>
                  <a:gd name="T78" fmla="*/ 67 w 78"/>
                  <a:gd name="T79" fmla="*/ 81 h 120"/>
                  <a:gd name="T80" fmla="*/ 60 w 78"/>
                  <a:gd name="T81" fmla="*/ 82 h 120"/>
                  <a:gd name="T82" fmla="*/ 59 w 78"/>
                  <a:gd name="T83" fmla="*/ 88 h 120"/>
                  <a:gd name="T84" fmla="*/ 57 w 78"/>
                  <a:gd name="T85" fmla="*/ 95 h 120"/>
                  <a:gd name="T86" fmla="*/ 59 w 78"/>
                  <a:gd name="T87" fmla="*/ 100 h 120"/>
                  <a:gd name="T88" fmla="*/ 59 w 78"/>
                  <a:gd name="T89" fmla="*/ 105 h 120"/>
                  <a:gd name="T90" fmla="*/ 53 w 78"/>
                  <a:gd name="T91" fmla="*/ 110 h 120"/>
                  <a:gd name="T92" fmla="*/ 47 w 78"/>
                  <a:gd name="T93" fmla="*/ 115 h 120"/>
                  <a:gd name="T94" fmla="*/ 41 w 78"/>
                  <a:gd name="T95" fmla="*/ 117 h 120"/>
                  <a:gd name="T96" fmla="*/ 33 w 78"/>
                  <a:gd name="T97" fmla="*/ 119 h 120"/>
                  <a:gd name="T98" fmla="*/ 27 w 78"/>
                  <a:gd name="T99" fmla="*/ 118 h 120"/>
                  <a:gd name="T100" fmla="*/ 24 w 78"/>
                  <a:gd name="T101" fmla="*/ 116 h 120"/>
                  <a:gd name="T102" fmla="*/ 19 w 78"/>
                  <a:gd name="T103" fmla="*/ 114 h 120"/>
                  <a:gd name="T104" fmla="*/ 16 w 78"/>
                  <a:gd name="T105" fmla="*/ 110 h 120"/>
                  <a:gd name="T106" fmla="*/ 14 w 78"/>
                  <a:gd name="T107" fmla="*/ 10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20">
                    <a:moveTo>
                      <a:pt x="15" y="104"/>
                    </a:moveTo>
                    <a:lnTo>
                      <a:pt x="14" y="104"/>
                    </a:lnTo>
                    <a:lnTo>
                      <a:pt x="14" y="103"/>
                    </a:lnTo>
                    <a:lnTo>
                      <a:pt x="14" y="101"/>
                    </a:lnTo>
                    <a:lnTo>
                      <a:pt x="14" y="99"/>
                    </a:lnTo>
                    <a:lnTo>
                      <a:pt x="14" y="97"/>
                    </a:lnTo>
                    <a:lnTo>
                      <a:pt x="14" y="95"/>
                    </a:lnTo>
                    <a:lnTo>
                      <a:pt x="14" y="93"/>
                    </a:lnTo>
                    <a:lnTo>
                      <a:pt x="15" y="91"/>
                    </a:lnTo>
                    <a:lnTo>
                      <a:pt x="13" y="91"/>
                    </a:lnTo>
                    <a:lnTo>
                      <a:pt x="12" y="91"/>
                    </a:lnTo>
                    <a:lnTo>
                      <a:pt x="12" y="90"/>
                    </a:lnTo>
                    <a:lnTo>
                      <a:pt x="12" y="88"/>
                    </a:lnTo>
                    <a:lnTo>
                      <a:pt x="10" y="88"/>
                    </a:lnTo>
                    <a:lnTo>
                      <a:pt x="10" y="86"/>
                    </a:lnTo>
                    <a:lnTo>
                      <a:pt x="9" y="86"/>
                    </a:lnTo>
                    <a:lnTo>
                      <a:pt x="9" y="85"/>
                    </a:lnTo>
                    <a:lnTo>
                      <a:pt x="9" y="83"/>
                    </a:lnTo>
                    <a:lnTo>
                      <a:pt x="9" y="82"/>
                    </a:lnTo>
                    <a:lnTo>
                      <a:pt x="9" y="80"/>
                    </a:lnTo>
                    <a:lnTo>
                      <a:pt x="6" y="80"/>
                    </a:lnTo>
                    <a:lnTo>
                      <a:pt x="6" y="79"/>
                    </a:lnTo>
                    <a:lnTo>
                      <a:pt x="6" y="78"/>
                    </a:lnTo>
                    <a:lnTo>
                      <a:pt x="6" y="76"/>
                    </a:lnTo>
                    <a:lnTo>
                      <a:pt x="4" y="76"/>
                    </a:lnTo>
                    <a:lnTo>
                      <a:pt x="4" y="74"/>
                    </a:lnTo>
                    <a:lnTo>
                      <a:pt x="4" y="73"/>
                    </a:lnTo>
                    <a:lnTo>
                      <a:pt x="4" y="71"/>
                    </a:lnTo>
                    <a:lnTo>
                      <a:pt x="3" y="71"/>
                    </a:lnTo>
                    <a:lnTo>
                      <a:pt x="3" y="69"/>
                    </a:lnTo>
                    <a:lnTo>
                      <a:pt x="3" y="68"/>
                    </a:lnTo>
                    <a:lnTo>
                      <a:pt x="3" y="66"/>
                    </a:lnTo>
                    <a:lnTo>
                      <a:pt x="2" y="66"/>
                    </a:lnTo>
                    <a:lnTo>
                      <a:pt x="2" y="65"/>
                    </a:lnTo>
                    <a:lnTo>
                      <a:pt x="0" y="65"/>
                    </a:lnTo>
                    <a:lnTo>
                      <a:pt x="0" y="63"/>
                    </a:lnTo>
                    <a:lnTo>
                      <a:pt x="0" y="62"/>
                    </a:lnTo>
                    <a:lnTo>
                      <a:pt x="0" y="59"/>
                    </a:lnTo>
                    <a:lnTo>
                      <a:pt x="0" y="57"/>
                    </a:lnTo>
                    <a:lnTo>
                      <a:pt x="2" y="56"/>
                    </a:lnTo>
                    <a:lnTo>
                      <a:pt x="2" y="54"/>
                    </a:lnTo>
                    <a:lnTo>
                      <a:pt x="2" y="52"/>
                    </a:lnTo>
                    <a:lnTo>
                      <a:pt x="2" y="51"/>
                    </a:lnTo>
                    <a:lnTo>
                      <a:pt x="3" y="49"/>
                    </a:lnTo>
                    <a:lnTo>
                      <a:pt x="2" y="49"/>
                    </a:lnTo>
                    <a:lnTo>
                      <a:pt x="2" y="47"/>
                    </a:lnTo>
                    <a:lnTo>
                      <a:pt x="1" y="47"/>
                    </a:lnTo>
                    <a:lnTo>
                      <a:pt x="1" y="45"/>
                    </a:lnTo>
                    <a:lnTo>
                      <a:pt x="2" y="43"/>
                    </a:lnTo>
                    <a:lnTo>
                      <a:pt x="2" y="42"/>
                    </a:lnTo>
                    <a:lnTo>
                      <a:pt x="3" y="41"/>
                    </a:lnTo>
                    <a:lnTo>
                      <a:pt x="2" y="41"/>
                    </a:lnTo>
                    <a:lnTo>
                      <a:pt x="2" y="39"/>
                    </a:lnTo>
                    <a:lnTo>
                      <a:pt x="2" y="37"/>
                    </a:lnTo>
                    <a:lnTo>
                      <a:pt x="2" y="35"/>
                    </a:lnTo>
                    <a:lnTo>
                      <a:pt x="2" y="34"/>
                    </a:lnTo>
                    <a:lnTo>
                      <a:pt x="2" y="33"/>
                    </a:lnTo>
                    <a:lnTo>
                      <a:pt x="2" y="31"/>
                    </a:lnTo>
                    <a:lnTo>
                      <a:pt x="3" y="28"/>
                    </a:lnTo>
                    <a:lnTo>
                      <a:pt x="3" y="26"/>
                    </a:lnTo>
                    <a:lnTo>
                      <a:pt x="3" y="25"/>
                    </a:lnTo>
                    <a:lnTo>
                      <a:pt x="4" y="23"/>
                    </a:lnTo>
                    <a:lnTo>
                      <a:pt x="4" y="22"/>
                    </a:lnTo>
                    <a:lnTo>
                      <a:pt x="5" y="20"/>
                    </a:lnTo>
                    <a:lnTo>
                      <a:pt x="4" y="20"/>
                    </a:lnTo>
                    <a:lnTo>
                      <a:pt x="4" y="18"/>
                    </a:lnTo>
                    <a:lnTo>
                      <a:pt x="5" y="16"/>
                    </a:lnTo>
                    <a:lnTo>
                      <a:pt x="6" y="16"/>
                    </a:lnTo>
                    <a:lnTo>
                      <a:pt x="7" y="16"/>
                    </a:lnTo>
                    <a:lnTo>
                      <a:pt x="9" y="14"/>
                    </a:lnTo>
                    <a:lnTo>
                      <a:pt x="10" y="14"/>
                    </a:lnTo>
                    <a:lnTo>
                      <a:pt x="12" y="13"/>
                    </a:lnTo>
                    <a:lnTo>
                      <a:pt x="13" y="13"/>
                    </a:lnTo>
                    <a:lnTo>
                      <a:pt x="15" y="11"/>
                    </a:lnTo>
                    <a:lnTo>
                      <a:pt x="16" y="11"/>
                    </a:lnTo>
                    <a:lnTo>
                      <a:pt x="18" y="9"/>
                    </a:lnTo>
                    <a:lnTo>
                      <a:pt x="20" y="8"/>
                    </a:lnTo>
                    <a:lnTo>
                      <a:pt x="22" y="6"/>
                    </a:lnTo>
                    <a:lnTo>
                      <a:pt x="24" y="6"/>
                    </a:lnTo>
                    <a:lnTo>
                      <a:pt x="26" y="4"/>
                    </a:lnTo>
                    <a:lnTo>
                      <a:pt x="28" y="3"/>
                    </a:lnTo>
                    <a:lnTo>
                      <a:pt x="30" y="2"/>
                    </a:lnTo>
                    <a:lnTo>
                      <a:pt x="31" y="2"/>
                    </a:lnTo>
                    <a:lnTo>
                      <a:pt x="33" y="2"/>
                    </a:lnTo>
                    <a:lnTo>
                      <a:pt x="35" y="2"/>
                    </a:lnTo>
                    <a:lnTo>
                      <a:pt x="37" y="2"/>
                    </a:lnTo>
                    <a:lnTo>
                      <a:pt x="40" y="2"/>
                    </a:lnTo>
                    <a:lnTo>
                      <a:pt x="41" y="2"/>
                    </a:lnTo>
                    <a:lnTo>
                      <a:pt x="42" y="0"/>
                    </a:lnTo>
                    <a:lnTo>
                      <a:pt x="42" y="2"/>
                    </a:lnTo>
                    <a:lnTo>
                      <a:pt x="43" y="2"/>
                    </a:lnTo>
                    <a:lnTo>
                      <a:pt x="45" y="2"/>
                    </a:lnTo>
                    <a:lnTo>
                      <a:pt x="47" y="2"/>
                    </a:lnTo>
                    <a:lnTo>
                      <a:pt x="48" y="2"/>
                    </a:lnTo>
                    <a:lnTo>
                      <a:pt x="48" y="3"/>
                    </a:lnTo>
                    <a:lnTo>
                      <a:pt x="49" y="3"/>
                    </a:lnTo>
                    <a:lnTo>
                      <a:pt x="51" y="3"/>
                    </a:lnTo>
                    <a:lnTo>
                      <a:pt x="52" y="3"/>
                    </a:lnTo>
                    <a:lnTo>
                      <a:pt x="54" y="3"/>
                    </a:lnTo>
                    <a:lnTo>
                      <a:pt x="56" y="3"/>
                    </a:lnTo>
                    <a:lnTo>
                      <a:pt x="57" y="3"/>
                    </a:lnTo>
                    <a:lnTo>
                      <a:pt x="59" y="3"/>
                    </a:lnTo>
                    <a:lnTo>
                      <a:pt x="61" y="3"/>
                    </a:lnTo>
                    <a:lnTo>
                      <a:pt x="60" y="4"/>
                    </a:lnTo>
                    <a:lnTo>
                      <a:pt x="60" y="5"/>
                    </a:lnTo>
                    <a:lnTo>
                      <a:pt x="61" y="5"/>
                    </a:lnTo>
                    <a:lnTo>
                      <a:pt x="61" y="7"/>
                    </a:lnTo>
                    <a:lnTo>
                      <a:pt x="62" y="7"/>
                    </a:lnTo>
                    <a:lnTo>
                      <a:pt x="62" y="8"/>
                    </a:lnTo>
                    <a:lnTo>
                      <a:pt x="63" y="8"/>
                    </a:lnTo>
                    <a:lnTo>
                      <a:pt x="63" y="10"/>
                    </a:lnTo>
                    <a:lnTo>
                      <a:pt x="63" y="12"/>
                    </a:lnTo>
                    <a:lnTo>
                      <a:pt x="63" y="14"/>
                    </a:lnTo>
                    <a:lnTo>
                      <a:pt x="65" y="14"/>
                    </a:lnTo>
                    <a:lnTo>
                      <a:pt x="65" y="16"/>
                    </a:lnTo>
                    <a:lnTo>
                      <a:pt x="65" y="17"/>
                    </a:lnTo>
                    <a:lnTo>
                      <a:pt x="66" y="17"/>
                    </a:lnTo>
                    <a:lnTo>
                      <a:pt x="66" y="19"/>
                    </a:lnTo>
                    <a:lnTo>
                      <a:pt x="68" y="19"/>
                    </a:lnTo>
                    <a:lnTo>
                      <a:pt x="68" y="21"/>
                    </a:lnTo>
                    <a:lnTo>
                      <a:pt x="68" y="23"/>
                    </a:lnTo>
                    <a:lnTo>
                      <a:pt x="68" y="25"/>
                    </a:lnTo>
                    <a:lnTo>
                      <a:pt x="68" y="27"/>
                    </a:lnTo>
                    <a:lnTo>
                      <a:pt x="71" y="27"/>
                    </a:lnTo>
                    <a:lnTo>
                      <a:pt x="71" y="29"/>
                    </a:lnTo>
                    <a:lnTo>
                      <a:pt x="71" y="30"/>
                    </a:lnTo>
                    <a:lnTo>
                      <a:pt x="71" y="32"/>
                    </a:lnTo>
                    <a:lnTo>
                      <a:pt x="71" y="34"/>
                    </a:lnTo>
                    <a:lnTo>
                      <a:pt x="71" y="35"/>
                    </a:lnTo>
                    <a:lnTo>
                      <a:pt x="71" y="38"/>
                    </a:lnTo>
                    <a:lnTo>
                      <a:pt x="71" y="40"/>
                    </a:lnTo>
                    <a:lnTo>
                      <a:pt x="72" y="40"/>
                    </a:lnTo>
                    <a:lnTo>
                      <a:pt x="72" y="41"/>
                    </a:lnTo>
                    <a:lnTo>
                      <a:pt x="72" y="43"/>
                    </a:lnTo>
                    <a:lnTo>
                      <a:pt x="73" y="43"/>
                    </a:lnTo>
                    <a:lnTo>
                      <a:pt x="72" y="45"/>
                    </a:lnTo>
                    <a:lnTo>
                      <a:pt x="71" y="47"/>
                    </a:lnTo>
                    <a:lnTo>
                      <a:pt x="71" y="49"/>
                    </a:lnTo>
                    <a:lnTo>
                      <a:pt x="71" y="50"/>
                    </a:lnTo>
                    <a:lnTo>
                      <a:pt x="72" y="50"/>
                    </a:lnTo>
                    <a:lnTo>
                      <a:pt x="72" y="52"/>
                    </a:lnTo>
                    <a:lnTo>
                      <a:pt x="72" y="54"/>
                    </a:lnTo>
                    <a:lnTo>
                      <a:pt x="72" y="56"/>
                    </a:lnTo>
                    <a:lnTo>
                      <a:pt x="72" y="58"/>
                    </a:lnTo>
                    <a:lnTo>
                      <a:pt x="74" y="58"/>
                    </a:lnTo>
                    <a:lnTo>
                      <a:pt x="74" y="60"/>
                    </a:lnTo>
                    <a:lnTo>
                      <a:pt x="74" y="62"/>
                    </a:lnTo>
                    <a:lnTo>
                      <a:pt x="75" y="62"/>
                    </a:lnTo>
                    <a:lnTo>
                      <a:pt x="75" y="64"/>
                    </a:lnTo>
                    <a:lnTo>
                      <a:pt x="77" y="64"/>
                    </a:lnTo>
                    <a:lnTo>
                      <a:pt x="75" y="66"/>
                    </a:lnTo>
                    <a:lnTo>
                      <a:pt x="73" y="68"/>
                    </a:lnTo>
                    <a:lnTo>
                      <a:pt x="72" y="70"/>
                    </a:lnTo>
                    <a:lnTo>
                      <a:pt x="71" y="72"/>
                    </a:lnTo>
                    <a:lnTo>
                      <a:pt x="69" y="73"/>
                    </a:lnTo>
                    <a:lnTo>
                      <a:pt x="69" y="75"/>
                    </a:lnTo>
                    <a:lnTo>
                      <a:pt x="69" y="77"/>
                    </a:lnTo>
                    <a:lnTo>
                      <a:pt x="67" y="79"/>
                    </a:lnTo>
                    <a:lnTo>
                      <a:pt x="67" y="80"/>
                    </a:lnTo>
                    <a:lnTo>
                      <a:pt x="67" y="81"/>
                    </a:lnTo>
                    <a:lnTo>
                      <a:pt x="65" y="82"/>
                    </a:lnTo>
                    <a:lnTo>
                      <a:pt x="63" y="82"/>
                    </a:lnTo>
                    <a:lnTo>
                      <a:pt x="61" y="82"/>
                    </a:lnTo>
                    <a:lnTo>
                      <a:pt x="60" y="82"/>
                    </a:lnTo>
                    <a:lnTo>
                      <a:pt x="58" y="84"/>
                    </a:lnTo>
                    <a:lnTo>
                      <a:pt x="58" y="86"/>
                    </a:lnTo>
                    <a:lnTo>
                      <a:pt x="58" y="88"/>
                    </a:lnTo>
                    <a:lnTo>
                      <a:pt x="59" y="88"/>
                    </a:lnTo>
                    <a:lnTo>
                      <a:pt x="57" y="90"/>
                    </a:lnTo>
                    <a:lnTo>
                      <a:pt x="57" y="92"/>
                    </a:lnTo>
                    <a:lnTo>
                      <a:pt x="57" y="94"/>
                    </a:lnTo>
                    <a:lnTo>
                      <a:pt x="57" y="95"/>
                    </a:lnTo>
                    <a:lnTo>
                      <a:pt x="59" y="95"/>
                    </a:lnTo>
                    <a:lnTo>
                      <a:pt x="59" y="97"/>
                    </a:lnTo>
                    <a:lnTo>
                      <a:pt x="59" y="98"/>
                    </a:lnTo>
                    <a:lnTo>
                      <a:pt x="59" y="100"/>
                    </a:lnTo>
                    <a:lnTo>
                      <a:pt x="59" y="102"/>
                    </a:lnTo>
                    <a:lnTo>
                      <a:pt x="59" y="103"/>
                    </a:lnTo>
                    <a:lnTo>
                      <a:pt x="61" y="103"/>
                    </a:lnTo>
                    <a:lnTo>
                      <a:pt x="59" y="105"/>
                    </a:lnTo>
                    <a:lnTo>
                      <a:pt x="59" y="107"/>
                    </a:lnTo>
                    <a:lnTo>
                      <a:pt x="57" y="109"/>
                    </a:lnTo>
                    <a:lnTo>
                      <a:pt x="55" y="109"/>
                    </a:lnTo>
                    <a:lnTo>
                      <a:pt x="53" y="110"/>
                    </a:lnTo>
                    <a:lnTo>
                      <a:pt x="51" y="110"/>
                    </a:lnTo>
                    <a:lnTo>
                      <a:pt x="49" y="111"/>
                    </a:lnTo>
                    <a:lnTo>
                      <a:pt x="47" y="114"/>
                    </a:lnTo>
                    <a:lnTo>
                      <a:pt x="47" y="115"/>
                    </a:lnTo>
                    <a:lnTo>
                      <a:pt x="46" y="117"/>
                    </a:lnTo>
                    <a:lnTo>
                      <a:pt x="44" y="117"/>
                    </a:lnTo>
                    <a:lnTo>
                      <a:pt x="42" y="117"/>
                    </a:lnTo>
                    <a:lnTo>
                      <a:pt x="41" y="117"/>
                    </a:lnTo>
                    <a:lnTo>
                      <a:pt x="40" y="117"/>
                    </a:lnTo>
                    <a:lnTo>
                      <a:pt x="37" y="118"/>
                    </a:lnTo>
                    <a:lnTo>
                      <a:pt x="35" y="118"/>
                    </a:lnTo>
                    <a:lnTo>
                      <a:pt x="33" y="119"/>
                    </a:lnTo>
                    <a:lnTo>
                      <a:pt x="31" y="119"/>
                    </a:lnTo>
                    <a:lnTo>
                      <a:pt x="31" y="118"/>
                    </a:lnTo>
                    <a:lnTo>
                      <a:pt x="29" y="118"/>
                    </a:lnTo>
                    <a:lnTo>
                      <a:pt x="27" y="118"/>
                    </a:lnTo>
                    <a:lnTo>
                      <a:pt x="27" y="117"/>
                    </a:lnTo>
                    <a:lnTo>
                      <a:pt x="25" y="117"/>
                    </a:lnTo>
                    <a:lnTo>
                      <a:pt x="24" y="117"/>
                    </a:lnTo>
                    <a:lnTo>
                      <a:pt x="24" y="116"/>
                    </a:lnTo>
                    <a:lnTo>
                      <a:pt x="22" y="116"/>
                    </a:lnTo>
                    <a:lnTo>
                      <a:pt x="21" y="116"/>
                    </a:lnTo>
                    <a:lnTo>
                      <a:pt x="21" y="114"/>
                    </a:lnTo>
                    <a:lnTo>
                      <a:pt x="19" y="114"/>
                    </a:lnTo>
                    <a:lnTo>
                      <a:pt x="19" y="112"/>
                    </a:lnTo>
                    <a:lnTo>
                      <a:pt x="19" y="110"/>
                    </a:lnTo>
                    <a:lnTo>
                      <a:pt x="17" y="110"/>
                    </a:lnTo>
                    <a:lnTo>
                      <a:pt x="16" y="110"/>
                    </a:lnTo>
                    <a:lnTo>
                      <a:pt x="16" y="108"/>
                    </a:lnTo>
                    <a:lnTo>
                      <a:pt x="14" y="108"/>
                    </a:lnTo>
                    <a:lnTo>
                      <a:pt x="14" y="106"/>
                    </a:lnTo>
                    <a:lnTo>
                      <a:pt x="14" y="105"/>
                    </a:lnTo>
                    <a:lnTo>
                      <a:pt x="14" y="104"/>
                    </a:lnTo>
                    <a:lnTo>
                      <a:pt x="15" y="104"/>
                    </a:lnTo>
                  </a:path>
                </a:pathLst>
              </a:custGeom>
              <a:solidFill>
                <a:srgbClr val="E262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8" name="Freeform 416"/>
              <p:cNvSpPr>
                <a:spLocks/>
              </p:cNvSpPr>
              <p:nvPr/>
            </p:nvSpPr>
            <p:spPr bwMode="auto">
              <a:xfrm>
                <a:off x="4747" y="2981"/>
                <a:ext cx="56" cy="103"/>
              </a:xfrm>
              <a:custGeom>
                <a:avLst/>
                <a:gdLst>
                  <a:gd name="T0" fmla="*/ 55 w 56"/>
                  <a:gd name="T1" fmla="*/ 0 h 103"/>
                  <a:gd name="T2" fmla="*/ 46 w 56"/>
                  <a:gd name="T3" fmla="*/ 7 h 103"/>
                  <a:gd name="T4" fmla="*/ 42 w 56"/>
                  <a:gd name="T5" fmla="*/ 11 h 103"/>
                  <a:gd name="T6" fmla="*/ 42 w 56"/>
                  <a:gd name="T7" fmla="*/ 14 h 103"/>
                  <a:gd name="T8" fmla="*/ 35 w 56"/>
                  <a:gd name="T9" fmla="*/ 14 h 103"/>
                  <a:gd name="T10" fmla="*/ 22 w 56"/>
                  <a:gd name="T11" fmla="*/ 13 h 103"/>
                  <a:gd name="T12" fmla="*/ 16 w 56"/>
                  <a:gd name="T13" fmla="*/ 7 h 103"/>
                  <a:gd name="T14" fmla="*/ 11 w 56"/>
                  <a:gd name="T15" fmla="*/ 6 h 103"/>
                  <a:gd name="T16" fmla="*/ 9 w 56"/>
                  <a:gd name="T17" fmla="*/ 7 h 103"/>
                  <a:gd name="T18" fmla="*/ 4 w 56"/>
                  <a:gd name="T19" fmla="*/ 27 h 103"/>
                  <a:gd name="T20" fmla="*/ 0 w 56"/>
                  <a:gd name="T21" fmla="*/ 52 h 103"/>
                  <a:gd name="T22" fmla="*/ 4 w 56"/>
                  <a:gd name="T23" fmla="*/ 73 h 103"/>
                  <a:gd name="T24" fmla="*/ 11 w 56"/>
                  <a:gd name="T25" fmla="*/ 102 h 103"/>
                  <a:gd name="T26" fmla="*/ 30 w 56"/>
                  <a:gd name="T27" fmla="*/ 77 h 103"/>
                  <a:gd name="T28" fmla="*/ 36 w 56"/>
                  <a:gd name="T29" fmla="*/ 71 h 103"/>
                  <a:gd name="T30" fmla="*/ 42 w 56"/>
                  <a:gd name="T31" fmla="*/ 51 h 103"/>
                  <a:gd name="T32" fmla="*/ 47 w 56"/>
                  <a:gd name="T33" fmla="*/ 32 h 103"/>
                  <a:gd name="T34" fmla="*/ 55 w 56"/>
                  <a:gd name="T35" fmla="*/ 13 h 103"/>
                  <a:gd name="T36" fmla="*/ 55 w 56"/>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103">
                    <a:moveTo>
                      <a:pt x="55" y="0"/>
                    </a:moveTo>
                    <a:lnTo>
                      <a:pt x="46" y="7"/>
                    </a:lnTo>
                    <a:lnTo>
                      <a:pt x="42" y="11"/>
                    </a:lnTo>
                    <a:lnTo>
                      <a:pt x="42" y="14"/>
                    </a:lnTo>
                    <a:lnTo>
                      <a:pt x="35" y="14"/>
                    </a:lnTo>
                    <a:lnTo>
                      <a:pt x="22" y="13"/>
                    </a:lnTo>
                    <a:lnTo>
                      <a:pt x="16" y="7"/>
                    </a:lnTo>
                    <a:lnTo>
                      <a:pt x="11" y="6"/>
                    </a:lnTo>
                    <a:lnTo>
                      <a:pt x="9" y="7"/>
                    </a:lnTo>
                    <a:lnTo>
                      <a:pt x="4" y="27"/>
                    </a:lnTo>
                    <a:lnTo>
                      <a:pt x="0" y="52"/>
                    </a:lnTo>
                    <a:lnTo>
                      <a:pt x="4" y="73"/>
                    </a:lnTo>
                    <a:lnTo>
                      <a:pt x="11" y="102"/>
                    </a:lnTo>
                    <a:lnTo>
                      <a:pt x="30" y="77"/>
                    </a:lnTo>
                    <a:lnTo>
                      <a:pt x="36" y="71"/>
                    </a:lnTo>
                    <a:lnTo>
                      <a:pt x="42" y="51"/>
                    </a:lnTo>
                    <a:lnTo>
                      <a:pt x="47" y="32"/>
                    </a:lnTo>
                    <a:lnTo>
                      <a:pt x="55" y="13"/>
                    </a:lnTo>
                    <a:lnTo>
                      <a:pt x="55" y="0"/>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9" name="Freeform 417"/>
              <p:cNvSpPr>
                <a:spLocks/>
              </p:cNvSpPr>
              <p:nvPr/>
            </p:nvSpPr>
            <p:spPr bwMode="auto">
              <a:xfrm>
                <a:off x="4807" y="2935"/>
                <a:ext cx="9" cy="25"/>
              </a:xfrm>
              <a:custGeom>
                <a:avLst/>
                <a:gdLst>
                  <a:gd name="T0" fmla="*/ 1 w 9"/>
                  <a:gd name="T1" fmla="*/ 5 h 25"/>
                  <a:gd name="T2" fmla="*/ 1 w 9"/>
                  <a:gd name="T3" fmla="*/ 2 h 25"/>
                  <a:gd name="T4" fmla="*/ 2 w 9"/>
                  <a:gd name="T5" fmla="*/ 1 h 25"/>
                  <a:gd name="T6" fmla="*/ 4 w 9"/>
                  <a:gd name="T7" fmla="*/ 0 h 25"/>
                  <a:gd name="T8" fmla="*/ 4 w 9"/>
                  <a:gd name="T9" fmla="*/ 1 h 25"/>
                  <a:gd name="T10" fmla="*/ 6 w 9"/>
                  <a:gd name="T11" fmla="*/ 1 h 25"/>
                  <a:gd name="T12" fmla="*/ 6 w 9"/>
                  <a:gd name="T13" fmla="*/ 2 h 25"/>
                  <a:gd name="T14" fmla="*/ 7 w 9"/>
                  <a:gd name="T15" fmla="*/ 2 h 25"/>
                  <a:gd name="T16" fmla="*/ 7 w 9"/>
                  <a:gd name="T17" fmla="*/ 5 h 25"/>
                  <a:gd name="T18" fmla="*/ 7 w 9"/>
                  <a:gd name="T19" fmla="*/ 7 h 25"/>
                  <a:gd name="T20" fmla="*/ 8 w 9"/>
                  <a:gd name="T21" fmla="*/ 7 h 25"/>
                  <a:gd name="T22" fmla="*/ 8 w 9"/>
                  <a:gd name="T23" fmla="*/ 9 h 25"/>
                  <a:gd name="T24" fmla="*/ 8 w 9"/>
                  <a:gd name="T25" fmla="*/ 10 h 25"/>
                  <a:gd name="T26" fmla="*/ 6 w 9"/>
                  <a:gd name="T27" fmla="*/ 12 h 25"/>
                  <a:gd name="T28" fmla="*/ 6 w 9"/>
                  <a:gd name="T29" fmla="*/ 14 h 25"/>
                  <a:gd name="T30" fmla="*/ 6 w 9"/>
                  <a:gd name="T31" fmla="*/ 15 h 25"/>
                  <a:gd name="T32" fmla="*/ 6 w 9"/>
                  <a:gd name="T33" fmla="*/ 16 h 25"/>
                  <a:gd name="T34" fmla="*/ 3 w 9"/>
                  <a:gd name="T35" fmla="*/ 19 h 25"/>
                  <a:gd name="T36" fmla="*/ 3 w 9"/>
                  <a:gd name="T37" fmla="*/ 21 h 25"/>
                  <a:gd name="T38" fmla="*/ 3 w 9"/>
                  <a:gd name="T39" fmla="*/ 22 h 25"/>
                  <a:gd name="T40" fmla="*/ 1 w 9"/>
                  <a:gd name="T41" fmla="*/ 24 h 25"/>
                  <a:gd name="T42" fmla="*/ 0 w 9"/>
                  <a:gd name="T4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25">
                    <a:moveTo>
                      <a:pt x="1" y="5"/>
                    </a:moveTo>
                    <a:lnTo>
                      <a:pt x="1" y="2"/>
                    </a:lnTo>
                    <a:lnTo>
                      <a:pt x="2" y="1"/>
                    </a:lnTo>
                    <a:lnTo>
                      <a:pt x="4" y="0"/>
                    </a:lnTo>
                    <a:lnTo>
                      <a:pt x="4" y="1"/>
                    </a:lnTo>
                    <a:lnTo>
                      <a:pt x="6" y="1"/>
                    </a:lnTo>
                    <a:lnTo>
                      <a:pt x="6" y="2"/>
                    </a:lnTo>
                    <a:lnTo>
                      <a:pt x="7" y="2"/>
                    </a:lnTo>
                    <a:lnTo>
                      <a:pt x="7" y="5"/>
                    </a:lnTo>
                    <a:lnTo>
                      <a:pt x="7" y="7"/>
                    </a:lnTo>
                    <a:lnTo>
                      <a:pt x="8" y="7"/>
                    </a:lnTo>
                    <a:lnTo>
                      <a:pt x="8" y="9"/>
                    </a:lnTo>
                    <a:lnTo>
                      <a:pt x="8" y="10"/>
                    </a:lnTo>
                    <a:lnTo>
                      <a:pt x="6" y="12"/>
                    </a:lnTo>
                    <a:lnTo>
                      <a:pt x="6" y="14"/>
                    </a:lnTo>
                    <a:lnTo>
                      <a:pt x="6" y="15"/>
                    </a:lnTo>
                    <a:lnTo>
                      <a:pt x="6" y="16"/>
                    </a:lnTo>
                    <a:lnTo>
                      <a:pt x="3" y="19"/>
                    </a:lnTo>
                    <a:lnTo>
                      <a:pt x="3" y="21"/>
                    </a:lnTo>
                    <a:lnTo>
                      <a:pt x="3" y="22"/>
                    </a:lnTo>
                    <a:lnTo>
                      <a:pt x="1" y="24"/>
                    </a:lnTo>
                    <a:lnTo>
                      <a:pt x="0" y="24"/>
                    </a:lnTo>
                  </a:path>
                </a:pathLst>
              </a:custGeom>
              <a:noFill/>
              <a:ln w="254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0" name="Freeform 418"/>
              <p:cNvSpPr>
                <a:spLocks/>
              </p:cNvSpPr>
              <p:nvPr/>
            </p:nvSpPr>
            <p:spPr bwMode="auto">
              <a:xfrm>
                <a:off x="4743" y="2909"/>
                <a:ext cx="18" cy="22"/>
              </a:xfrm>
              <a:custGeom>
                <a:avLst/>
                <a:gdLst>
                  <a:gd name="T0" fmla="*/ 25 w 26"/>
                  <a:gd name="T1" fmla="*/ 0 h 22"/>
                  <a:gd name="T2" fmla="*/ 24 w 26"/>
                  <a:gd name="T3" fmla="*/ 0 h 22"/>
                  <a:gd name="T4" fmla="*/ 23 w 26"/>
                  <a:gd name="T5" fmla="*/ 0 h 22"/>
                  <a:gd name="T6" fmla="*/ 21 w 26"/>
                  <a:gd name="T7" fmla="*/ 0 h 22"/>
                  <a:gd name="T8" fmla="*/ 19 w 26"/>
                  <a:gd name="T9" fmla="*/ 0 h 22"/>
                  <a:gd name="T10" fmla="*/ 18 w 26"/>
                  <a:gd name="T11" fmla="*/ 0 h 22"/>
                  <a:gd name="T12" fmla="*/ 17 w 26"/>
                  <a:gd name="T13" fmla="*/ 0 h 22"/>
                  <a:gd name="T14" fmla="*/ 15 w 26"/>
                  <a:gd name="T15" fmla="*/ 2 h 22"/>
                  <a:gd name="T16" fmla="*/ 13 w 26"/>
                  <a:gd name="T17" fmla="*/ 4 h 22"/>
                  <a:gd name="T18" fmla="*/ 11 w 26"/>
                  <a:gd name="T19" fmla="*/ 6 h 22"/>
                  <a:gd name="T20" fmla="*/ 10 w 26"/>
                  <a:gd name="T21" fmla="*/ 6 h 22"/>
                  <a:gd name="T22" fmla="*/ 8 w 26"/>
                  <a:gd name="T23" fmla="*/ 7 h 22"/>
                  <a:gd name="T24" fmla="*/ 6 w 26"/>
                  <a:gd name="T25" fmla="*/ 9 h 22"/>
                  <a:gd name="T26" fmla="*/ 5 w 26"/>
                  <a:gd name="T27" fmla="*/ 9 h 22"/>
                  <a:gd name="T28" fmla="*/ 3 w 26"/>
                  <a:gd name="T29" fmla="*/ 10 h 22"/>
                  <a:gd name="T30" fmla="*/ 2 w 26"/>
                  <a:gd name="T31" fmla="*/ 11 h 22"/>
                  <a:gd name="T32" fmla="*/ 2 w 26"/>
                  <a:gd name="T33" fmla="*/ 12 h 22"/>
                  <a:gd name="T34" fmla="*/ 1 w 26"/>
                  <a:gd name="T35" fmla="*/ 13 h 22"/>
                  <a:gd name="T36" fmla="*/ 0 w 26"/>
                  <a:gd name="T37" fmla="*/ 15 h 22"/>
                  <a:gd name="T38" fmla="*/ 0 w 26"/>
                  <a:gd name="T39" fmla="*/ 17 h 22"/>
                  <a:gd name="T40" fmla="*/ 1 w 26"/>
                  <a:gd name="T41" fmla="*/ 17 h 22"/>
                  <a:gd name="T42" fmla="*/ 1 w 26"/>
                  <a:gd name="T43" fmla="*/ 19 h 22"/>
                  <a:gd name="T44" fmla="*/ 1 w 26"/>
                  <a:gd name="T45" fmla="*/ 20 h 22"/>
                  <a:gd name="T46" fmla="*/ 2 w 26"/>
                  <a:gd name="T47" fmla="*/ 20 h 22"/>
                  <a:gd name="T48" fmla="*/ 2 w 26"/>
                  <a:gd name="T49" fmla="*/ 21 h 22"/>
                  <a:gd name="T50" fmla="*/ 3 w 26"/>
                  <a:gd name="T51" fmla="*/ 21 h 22"/>
                  <a:gd name="T52" fmla="*/ 5 w 26"/>
                  <a:gd name="T53" fmla="*/ 21 h 22"/>
                  <a:gd name="T54" fmla="*/ 6 w 26"/>
                  <a:gd name="T55" fmla="*/ 21 h 22"/>
                  <a:gd name="T56" fmla="*/ 8 w 26"/>
                  <a:gd name="T57" fmla="*/ 21 h 22"/>
                  <a:gd name="T58" fmla="*/ 10 w 26"/>
                  <a:gd name="T59" fmla="*/ 21 h 22"/>
                  <a:gd name="T60" fmla="*/ 12 w 26"/>
                  <a:gd name="T61" fmla="*/ 21 h 22"/>
                  <a:gd name="T62" fmla="*/ 14 w 26"/>
                  <a:gd name="T63" fmla="*/ 21 h 22"/>
                  <a:gd name="T64" fmla="*/ 15 w 26"/>
                  <a:gd name="T65" fmla="*/ 21 h 22"/>
                  <a:gd name="T66" fmla="*/ 17 w 26"/>
                  <a:gd name="T67" fmla="*/ 21 h 22"/>
                  <a:gd name="T68" fmla="*/ 18 w 26"/>
                  <a:gd name="T69" fmla="*/ 21 h 22"/>
                  <a:gd name="T70" fmla="*/ 20 w 26"/>
                  <a:gd name="T71" fmla="*/ 21 h 22"/>
                  <a:gd name="T72" fmla="*/ 22 w 26"/>
                  <a:gd name="T73" fmla="*/ 21 h 22"/>
                  <a:gd name="T74" fmla="*/ 24 w 26"/>
                  <a:gd name="T75" fmla="*/ 20 h 22"/>
                  <a:gd name="T76" fmla="*/ 24 w 26"/>
                  <a:gd name="T77" fmla="*/ 19 h 22"/>
                  <a:gd name="T78" fmla="*/ 25 w 26"/>
                  <a:gd name="T79" fmla="*/ 18 h 22"/>
                  <a:gd name="T80" fmla="*/ 25 w 26"/>
                  <a:gd name="T81" fmla="*/ 16 h 22"/>
                  <a:gd name="T82" fmla="*/ 25 w 26"/>
                  <a:gd name="T83"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 h="22">
                    <a:moveTo>
                      <a:pt x="25" y="0"/>
                    </a:moveTo>
                    <a:lnTo>
                      <a:pt x="24" y="0"/>
                    </a:lnTo>
                    <a:lnTo>
                      <a:pt x="23" y="0"/>
                    </a:lnTo>
                    <a:lnTo>
                      <a:pt x="21" y="0"/>
                    </a:lnTo>
                    <a:lnTo>
                      <a:pt x="19" y="0"/>
                    </a:lnTo>
                    <a:lnTo>
                      <a:pt x="18" y="0"/>
                    </a:lnTo>
                    <a:lnTo>
                      <a:pt x="17" y="0"/>
                    </a:lnTo>
                    <a:lnTo>
                      <a:pt x="15" y="2"/>
                    </a:lnTo>
                    <a:lnTo>
                      <a:pt x="13" y="4"/>
                    </a:lnTo>
                    <a:lnTo>
                      <a:pt x="11" y="6"/>
                    </a:lnTo>
                    <a:lnTo>
                      <a:pt x="10" y="6"/>
                    </a:lnTo>
                    <a:lnTo>
                      <a:pt x="8" y="7"/>
                    </a:lnTo>
                    <a:lnTo>
                      <a:pt x="6" y="9"/>
                    </a:lnTo>
                    <a:lnTo>
                      <a:pt x="5" y="9"/>
                    </a:lnTo>
                    <a:lnTo>
                      <a:pt x="3" y="10"/>
                    </a:lnTo>
                    <a:lnTo>
                      <a:pt x="2" y="11"/>
                    </a:lnTo>
                    <a:lnTo>
                      <a:pt x="2" y="12"/>
                    </a:lnTo>
                    <a:lnTo>
                      <a:pt x="1" y="13"/>
                    </a:lnTo>
                    <a:lnTo>
                      <a:pt x="0" y="15"/>
                    </a:lnTo>
                    <a:lnTo>
                      <a:pt x="0" y="17"/>
                    </a:lnTo>
                    <a:lnTo>
                      <a:pt x="1" y="17"/>
                    </a:lnTo>
                    <a:lnTo>
                      <a:pt x="1" y="19"/>
                    </a:lnTo>
                    <a:lnTo>
                      <a:pt x="1" y="20"/>
                    </a:lnTo>
                    <a:lnTo>
                      <a:pt x="2" y="20"/>
                    </a:lnTo>
                    <a:lnTo>
                      <a:pt x="2" y="21"/>
                    </a:lnTo>
                    <a:lnTo>
                      <a:pt x="3" y="21"/>
                    </a:lnTo>
                    <a:lnTo>
                      <a:pt x="5" y="21"/>
                    </a:lnTo>
                    <a:lnTo>
                      <a:pt x="6" y="21"/>
                    </a:lnTo>
                    <a:lnTo>
                      <a:pt x="8" y="21"/>
                    </a:lnTo>
                    <a:lnTo>
                      <a:pt x="10" y="21"/>
                    </a:lnTo>
                    <a:lnTo>
                      <a:pt x="12" y="21"/>
                    </a:lnTo>
                    <a:lnTo>
                      <a:pt x="14" y="21"/>
                    </a:lnTo>
                    <a:lnTo>
                      <a:pt x="15" y="21"/>
                    </a:lnTo>
                    <a:lnTo>
                      <a:pt x="17" y="21"/>
                    </a:lnTo>
                    <a:lnTo>
                      <a:pt x="18" y="21"/>
                    </a:lnTo>
                    <a:lnTo>
                      <a:pt x="20" y="21"/>
                    </a:lnTo>
                    <a:lnTo>
                      <a:pt x="22" y="21"/>
                    </a:lnTo>
                    <a:lnTo>
                      <a:pt x="24" y="20"/>
                    </a:lnTo>
                    <a:lnTo>
                      <a:pt x="24" y="19"/>
                    </a:lnTo>
                    <a:lnTo>
                      <a:pt x="25" y="18"/>
                    </a:lnTo>
                    <a:lnTo>
                      <a:pt x="25" y="16"/>
                    </a:lnTo>
                    <a:lnTo>
                      <a:pt x="25" y="14"/>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1" name="Oval 419"/>
              <p:cNvSpPr>
                <a:spLocks noChangeArrowheads="1"/>
              </p:cNvSpPr>
              <p:nvPr/>
            </p:nvSpPr>
            <p:spPr bwMode="auto">
              <a:xfrm>
                <a:off x="4754" y="2901"/>
                <a:ext cx="4" cy="7"/>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2" name="Oval 420"/>
              <p:cNvSpPr>
                <a:spLocks noChangeArrowheads="1"/>
              </p:cNvSpPr>
              <p:nvPr/>
            </p:nvSpPr>
            <p:spPr bwMode="auto">
              <a:xfrm>
                <a:off x="4769" y="2901"/>
                <a:ext cx="6" cy="9"/>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3" name="Freeform 421"/>
              <p:cNvSpPr>
                <a:spLocks/>
              </p:cNvSpPr>
              <p:nvPr/>
            </p:nvSpPr>
            <p:spPr bwMode="auto">
              <a:xfrm>
                <a:off x="4784" y="2932"/>
                <a:ext cx="7" cy="11"/>
              </a:xfrm>
              <a:custGeom>
                <a:avLst/>
                <a:gdLst>
                  <a:gd name="T0" fmla="*/ 0 w 7"/>
                  <a:gd name="T1" fmla="*/ 0 h 12"/>
                  <a:gd name="T2" fmla="*/ 0 w 7"/>
                  <a:gd name="T3" fmla="*/ 1 h 12"/>
                  <a:gd name="T4" fmla="*/ 0 w 7"/>
                  <a:gd name="T5" fmla="*/ 2 h 12"/>
                  <a:gd name="T6" fmla="*/ 0 w 7"/>
                  <a:gd name="T7" fmla="*/ 3 h 12"/>
                  <a:gd name="T8" fmla="*/ 0 w 7"/>
                  <a:gd name="T9" fmla="*/ 4 h 12"/>
                  <a:gd name="T10" fmla="*/ 1 w 7"/>
                  <a:gd name="T11" fmla="*/ 4 h 12"/>
                  <a:gd name="T12" fmla="*/ 1 w 7"/>
                  <a:gd name="T13" fmla="*/ 6 h 12"/>
                  <a:gd name="T14" fmla="*/ 1 w 7"/>
                  <a:gd name="T15" fmla="*/ 8 h 12"/>
                  <a:gd name="T16" fmla="*/ 1 w 7"/>
                  <a:gd name="T17" fmla="*/ 9 h 12"/>
                  <a:gd name="T18" fmla="*/ 3 w 7"/>
                  <a:gd name="T19" fmla="*/ 9 h 12"/>
                  <a:gd name="T20" fmla="*/ 3 w 7"/>
                  <a:gd name="T21" fmla="*/ 11 h 12"/>
                  <a:gd name="T22" fmla="*/ 5 w 7"/>
                  <a:gd name="T23" fmla="*/ 11 h 12"/>
                  <a:gd name="T24" fmla="*/ 6 w 7"/>
                  <a:gd name="T25"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2">
                    <a:moveTo>
                      <a:pt x="0" y="0"/>
                    </a:moveTo>
                    <a:lnTo>
                      <a:pt x="0" y="1"/>
                    </a:lnTo>
                    <a:lnTo>
                      <a:pt x="0" y="2"/>
                    </a:lnTo>
                    <a:lnTo>
                      <a:pt x="0" y="3"/>
                    </a:lnTo>
                    <a:lnTo>
                      <a:pt x="0" y="4"/>
                    </a:lnTo>
                    <a:lnTo>
                      <a:pt x="1" y="4"/>
                    </a:lnTo>
                    <a:lnTo>
                      <a:pt x="1" y="6"/>
                    </a:lnTo>
                    <a:lnTo>
                      <a:pt x="1" y="8"/>
                    </a:lnTo>
                    <a:lnTo>
                      <a:pt x="1" y="9"/>
                    </a:lnTo>
                    <a:lnTo>
                      <a:pt x="3" y="9"/>
                    </a:lnTo>
                    <a:lnTo>
                      <a:pt x="3" y="11"/>
                    </a:lnTo>
                    <a:lnTo>
                      <a:pt x="5" y="11"/>
                    </a:lnTo>
                    <a:lnTo>
                      <a:pt x="6" y="11"/>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4" name="Freeform 422"/>
              <p:cNvSpPr>
                <a:spLocks/>
              </p:cNvSpPr>
              <p:nvPr/>
            </p:nvSpPr>
            <p:spPr bwMode="auto">
              <a:xfrm>
                <a:off x="4779" y="2941"/>
                <a:ext cx="10" cy="2"/>
              </a:xfrm>
              <a:custGeom>
                <a:avLst/>
                <a:gdLst>
                  <a:gd name="T0" fmla="*/ 9 w 10"/>
                  <a:gd name="T1" fmla="*/ 0 h 4"/>
                  <a:gd name="T2" fmla="*/ 8 w 10"/>
                  <a:gd name="T3" fmla="*/ 1 h 4"/>
                  <a:gd name="T4" fmla="*/ 6 w 10"/>
                  <a:gd name="T5" fmla="*/ 2 h 4"/>
                  <a:gd name="T6" fmla="*/ 4 w 10"/>
                  <a:gd name="T7" fmla="*/ 3 h 4"/>
                  <a:gd name="T8" fmla="*/ 3 w 10"/>
                  <a:gd name="T9" fmla="*/ 3 h 4"/>
                  <a:gd name="T10" fmla="*/ 2 w 10"/>
                  <a:gd name="T11" fmla="*/ 3 h 4"/>
                  <a:gd name="T12" fmla="*/ 0 w 10"/>
                  <a:gd name="T13" fmla="*/ 3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0"/>
                    </a:moveTo>
                    <a:lnTo>
                      <a:pt x="8" y="1"/>
                    </a:lnTo>
                    <a:lnTo>
                      <a:pt x="6" y="2"/>
                    </a:lnTo>
                    <a:lnTo>
                      <a:pt x="4" y="3"/>
                    </a:lnTo>
                    <a:lnTo>
                      <a:pt x="3" y="3"/>
                    </a:lnTo>
                    <a:lnTo>
                      <a:pt x="2" y="3"/>
                    </a:lnTo>
                    <a:lnTo>
                      <a:pt x="0" y="3"/>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5" name="Freeform 423"/>
              <p:cNvSpPr>
                <a:spLocks/>
              </p:cNvSpPr>
              <p:nvPr/>
            </p:nvSpPr>
            <p:spPr bwMode="auto">
              <a:xfrm>
                <a:off x="4744" y="2934"/>
                <a:ext cx="14" cy="35"/>
              </a:xfrm>
              <a:custGeom>
                <a:avLst/>
                <a:gdLst>
                  <a:gd name="T0" fmla="*/ 1 w 14"/>
                  <a:gd name="T1" fmla="*/ 0 h 36"/>
                  <a:gd name="T2" fmla="*/ 0 w 14"/>
                  <a:gd name="T3" fmla="*/ 1 h 36"/>
                  <a:gd name="T4" fmla="*/ 0 w 14"/>
                  <a:gd name="T5" fmla="*/ 3 h 36"/>
                  <a:gd name="T6" fmla="*/ 0 w 14"/>
                  <a:gd name="T7" fmla="*/ 5 h 36"/>
                  <a:gd name="T8" fmla="*/ 0 w 14"/>
                  <a:gd name="T9" fmla="*/ 6 h 36"/>
                  <a:gd name="T10" fmla="*/ 0 w 14"/>
                  <a:gd name="T11" fmla="*/ 8 h 36"/>
                  <a:gd name="T12" fmla="*/ 0 w 14"/>
                  <a:gd name="T13" fmla="*/ 9 h 36"/>
                  <a:gd name="T14" fmla="*/ 1 w 14"/>
                  <a:gd name="T15" fmla="*/ 9 h 36"/>
                  <a:gd name="T16" fmla="*/ 1 w 14"/>
                  <a:gd name="T17" fmla="*/ 11 h 36"/>
                  <a:gd name="T18" fmla="*/ 1 w 14"/>
                  <a:gd name="T19" fmla="*/ 13 h 36"/>
                  <a:gd name="T20" fmla="*/ 1 w 14"/>
                  <a:gd name="T21" fmla="*/ 15 h 36"/>
                  <a:gd name="T22" fmla="*/ 2 w 14"/>
                  <a:gd name="T23" fmla="*/ 15 h 36"/>
                  <a:gd name="T24" fmla="*/ 2 w 14"/>
                  <a:gd name="T25" fmla="*/ 17 h 36"/>
                  <a:gd name="T26" fmla="*/ 2 w 14"/>
                  <a:gd name="T27" fmla="*/ 19 h 36"/>
                  <a:gd name="T28" fmla="*/ 2 w 14"/>
                  <a:gd name="T29" fmla="*/ 21 h 36"/>
                  <a:gd name="T30" fmla="*/ 2 w 14"/>
                  <a:gd name="T31" fmla="*/ 22 h 36"/>
                  <a:gd name="T32" fmla="*/ 4 w 14"/>
                  <a:gd name="T33" fmla="*/ 22 h 36"/>
                  <a:gd name="T34" fmla="*/ 4 w 14"/>
                  <a:gd name="T35" fmla="*/ 24 h 36"/>
                  <a:gd name="T36" fmla="*/ 4 w 14"/>
                  <a:gd name="T37" fmla="*/ 26 h 36"/>
                  <a:gd name="T38" fmla="*/ 6 w 14"/>
                  <a:gd name="T39" fmla="*/ 26 h 36"/>
                  <a:gd name="T40" fmla="*/ 6 w 14"/>
                  <a:gd name="T41" fmla="*/ 28 h 36"/>
                  <a:gd name="T42" fmla="*/ 6 w 14"/>
                  <a:gd name="T43" fmla="*/ 29 h 36"/>
                  <a:gd name="T44" fmla="*/ 7 w 14"/>
                  <a:gd name="T45" fmla="*/ 29 h 36"/>
                  <a:gd name="T46" fmla="*/ 7 w 14"/>
                  <a:gd name="T47" fmla="*/ 31 h 36"/>
                  <a:gd name="T48" fmla="*/ 8 w 14"/>
                  <a:gd name="T49" fmla="*/ 31 h 36"/>
                  <a:gd name="T50" fmla="*/ 8 w 14"/>
                  <a:gd name="T51" fmla="*/ 33 h 36"/>
                  <a:gd name="T52" fmla="*/ 10 w 14"/>
                  <a:gd name="T53" fmla="*/ 33 h 36"/>
                  <a:gd name="T54" fmla="*/ 10 w 14"/>
                  <a:gd name="T55" fmla="*/ 35 h 36"/>
                  <a:gd name="T56" fmla="*/ 12 w 14"/>
                  <a:gd name="T57" fmla="*/ 35 h 36"/>
                  <a:gd name="T58" fmla="*/ 13 w 14"/>
                  <a:gd name="T59"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36">
                    <a:moveTo>
                      <a:pt x="1" y="0"/>
                    </a:moveTo>
                    <a:lnTo>
                      <a:pt x="0" y="1"/>
                    </a:lnTo>
                    <a:lnTo>
                      <a:pt x="0" y="3"/>
                    </a:lnTo>
                    <a:lnTo>
                      <a:pt x="0" y="5"/>
                    </a:lnTo>
                    <a:lnTo>
                      <a:pt x="0" y="6"/>
                    </a:lnTo>
                    <a:lnTo>
                      <a:pt x="0" y="8"/>
                    </a:lnTo>
                    <a:lnTo>
                      <a:pt x="0" y="9"/>
                    </a:lnTo>
                    <a:lnTo>
                      <a:pt x="1" y="9"/>
                    </a:lnTo>
                    <a:lnTo>
                      <a:pt x="1" y="11"/>
                    </a:lnTo>
                    <a:lnTo>
                      <a:pt x="1" y="13"/>
                    </a:lnTo>
                    <a:lnTo>
                      <a:pt x="1" y="15"/>
                    </a:lnTo>
                    <a:lnTo>
                      <a:pt x="2" y="15"/>
                    </a:lnTo>
                    <a:lnTo>
                      <a:pt x="2" y="17"/>
                    </a:lnTo>
                    <a:lnTo>
                      <a:pt x="2" y="19"/>
                    </a:lnTo>
                    <a:lnTo>
                      <a:pt x="2" y="21"/>
                    </a:lnTo>
                    <a:lnTo>
                      <a:pt x="2" y="22"/>
                    </a:lnTo>
                    <a:lnTo>
                      <a:pt x="4" y="22"/>
                    </a:lnTo>
                    <a:lnTo>
                      <a:pt x="4" y="24"/>
                    </a:lnTo>
                    <a:lnTo>
                      <a:pt x="4" y="26"/>
                    </a:lnTo>
                    <a:lnTo>
                      <a:pt x="6" y="26"/>
                    </a:lnTo>
                    <a:lnTo>
                      <a:pt x="6" y="28"/>
                    </a:lnTo>
                    <a:lnTo>
                      <a:pt x="6" y="29"/>
                    </a:lnTo>
                    <a:lnTo>
                      <a:pt x="7" y="29"/>
                    </a:lnTo>
                    <a:lnTo>
                      <a:pt x="7" y="31"/>
                    </a:lnTo>
                    <a:lnTo>
                      <a:pt x="8" y="31"/>
                    </a:lnTo>
                    <a:lnTo>
                      <a:pt x="8" y="33"/>
                    </a:lnTo>
                    <a:lnTo>
                      <a:pt x="10" y="33"/>
                    </a:lnTo>
                    <a:lnTo>
                      <a:pt x="10" y="35"/>
                    </a:lnTo>
                    <a:lnTo>
                      <a:pt x="12" y="35"/>
                    </a:lnTo>
                    <a:lnTo>
                      <a:pt x="13" y="35"/>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6" name="Freeform 424"/>
              <p:cNvSpPr>
                <a:spLocks/>
              </p:cNvSpPr>
              <p:nvPr/>
            </p:nvSpPr>
            <p:spPr bwMode="auto">
              <a:xfrm>
                <a:off x="4796" y="2960"/>
                <a:ext cx="7" cy="22"/>
              </a:xfrm>
              <a:custGeom>
                <a:avLst/>
                <a:gdLst>
                  <a:gd name="T0" fmla="*/ 5 w 7"/>
                  <a:gd name="T1" fmla="*/ 0 h 22"/>
                  <a:gd name="T2" fmla="*/ 5 w 7"/>
                  <a:gd name="T3" fmla="*/ 1 h 22"/>
                  <a:gd name="T4" fmla="*/ 5 w 7"/>
                  <a:gd name="T5" fmla="*/ 2 h 22"/>
                  <a:gd name="T6" fmla="*/ 5 w 7"/>
                  <a:gd name="T7" fmla="*/ 4 h 22"/>
                  <a:gd name="T8" fmla="*/ 3 w 7"/>
                  <a:gd name="T9" fmla="*/ 6 h 22"/>
                  <a:gd name="T10" fmla="*/ 2 w 7"/>
                  <a:gd name="T11" fmla="*/ 6 h 22"/>
                  <a:gd name="T12" fmla="*/ 2 w 7"/>
                  <a:gd name="T13" fmla="*/ 8 h 22"/>
                  <a:gd name="T14" fmla="*/ 2 w 7"/>
                  <a:gd name="T15" fmla="*/ 9 h 22"/>
                  <a:gd name="T16" fmla="*/ 2 w 7"/>
                  <a:gd name="T17" fmla="*/ 11 h 22"/>
                  <a:gd name="T18" fmla="*/ 0 w 7"/>
                  <a:gd name="T19" fmla="*/ 13 h 22"/>
                  <a:gd name="T20" fmla="*/ 0 w 7"/>
                  <a:gd name="T21" fmla="*/ 15 h 22"/>
                  <a:gd name="T22" fmla="*/ 2 w 7"/>
                  <a:gd name="T23" fmla="*/ 15 h 22"/>
                  <a:gd name="T24" fmla="*/ 1 w 7"/>
                  <a:gd name="T25" fmla="*/ 17 h 22"/>
                  <a:gd name="T26" fmla="*/ 1 w 7"/>
                  <a:gd name="T27" fmla="*/ 18 h 22"/>
                  <a:gd name="T28" fmla="*/ 3 w 7"/>
                  <a:gd name="T29" fmla="*/ 18 h 22"/>
                  <a:gd name="T30" fmla="*/ 3 w 7"/>
                  <a:gd name="T31" fmla="*/ 20 h 22"/>
                  <a:gd name="T32" fmla="*/ 4 w 7"/>
                  <a:gd name="T33" fmla="*/ 20 h 22"/>
                  <a:gd name="T34" fmla="*/ 4 w 7"/>
                  <a:gd name="T35" fmla="*/ 21 h 22"/>
                  <a:gd name="T36" fmla="*/ 6 w 7"/>
                  <a:gd name="T37"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2">
                    <a:moveTo>
                      <a:pt x="5" y="0"/>
                    </a:moveTo>
                    <a:lnTo>
                      <a:pt x="5" y="1"/>
                    </a:lnTo>
                    <a:lnTo>
                      <a:pt x="5" y="2"/>
                    </a:lnTo>
                    <a:lnTo>
                      <a:pt x="5" y="4"/>
                    </a:lnTo>
                    <a:lnTo>
                      <a:pt x="3" y="6"/>
                    </a:lnTo>
                    <a:lnTo>
                      <a:pt x="2" y="6"/>
                    </a:lnTo>
                    <a:lnTo>
                      <a:pt x="2" y="8"/>
                    </a:lnTo>
                    <a:lnTo>
                      <a:pt x="2" y="9"/>
                    </a:lnTo>
                    <a:lnTo>
                      <a:pt x="2" y="11"/>
                    </a:lnTo>
                    <a:lnTo>
                      <a:pt x="0" y="13"/>
                    </a:lnTo>
                    <a:lnTo>
                      <a:pt x="0" y="15"/>
                    </a:lnTo>
                    <a:lnTo>
                      <a:pt x="2" y="15"/>
                    </a:lnTo>
                    <a:lnTo>
                      <a:pt x="1" y="17"/>
                    </a:lnTo>
                    <a:lnTo>
                      <a:pt x="1" y="18"/>
                    </a:lnTo>
                    <a:lnTo>
                      <a:pt x="3" y="18"/>
                    </a:lnTo>
                    <a:lnTo>
                      <a:pt x="3" y="20"/>
                    </a:lnTo>
                    <a:lnTo>
                      <a:pt x="4" y="20"/>
                    </a:lnTo>
                    <a:lnTo>
                      <a:pt x="4" y="21"/>
                    </a:lnTo>
                    <a:lnTo>
                      <a:pt x="6" y="21"/>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7" name="Freeform 425"/>
              <p:cNvSpPr>
                <a:spLocks/>
              </p:cNvSpPr>
              <p:nvPr/>
            </p:nvSpPr>
            <p:spPr bwMode="auto">
              <a:xfrm>
                <a:off x="4766" y="2981"/>
                <a:ext cx="57" cy="99"/>
              </a:xfrm>
              <a:custGeom>
                <a:avLst/>
                <a:gdLst>
                  <a:gd name="T0" fmla="*/ 37 w 51"/>
                  <a:gd name="T1" fmla="*/ 1 h 98"/>
                  <a:gd name="T2" fmla="*/ 40 w 51"/>
                  <a:gd name="T3" fmla="*/ 3 h 98"/>
                  <a:gd name="T4" fmla="*/ 41 w 51"/>
                  <a:gd name="T5" fmla="*/ 7 h 98"/>
                  <a:gd name="T6" fmla="*/ 43 w 51"/>
                  <a:gd name="T7" fmla="*/ 10 h 98"/>
                  <a:gd name="T8" fmla="*/ 44 w 51"/>
                  <a:gd name="T9" fmla="*/ 14 h 98"/>
                  <a:gd name="T10" fmla="*/ 47 w 51"/>
                  <a:gd name="T11" fmla="*/ 17 h 98"/>
                  <a:gd name="T12" fmla="*/ 48 w 51"/>
                  <a:gd name="T13" fmla="*/ 20 h 98"/>
                  <a:gd name="T14" fmla="*/ 49 w 51"/>
                  <a:gd name="T15" fmla="*/ 24 h 98"/>
                  <a:gd name="T16" fmla="*/ 50 w 51"/>
                  <a:gd name="T17" fmla="*/ 28 h 98"/>
                  <a:gd name="T18" fmla="*/ 47 w 51"/>
                  <a:gd name="T19" fmla="*/ 29 h 98"/>
                  <a:gd name="T20" fmla="*/ 41 w 51"/>
                  <a:gd name="T21" fmla="*/ 29 h 98"/>
                  <a:gd name="T22" fmla="*/ 39 w 51"/>
                  <a:gd name="T23" fmla="*/ 27 h 98"/>
                  <a:gd name="T24" fmla="*/ 35 w 51"/>
                  <a:gd name="T25" fmla="*/ 29 h 98"/>
                  <a:gd name="T26" fmla="*/ 39 w 51"/>
                  <a:gd name="T27" fmla="*/ 31 h 98"/>
                  <a:gd name="T28" fmla="*/ 42 w 51"/>
                  <a:gd name="T29" fmla="*/ 33 h 98"/>
                  <a:gd name="T30" fmla="*/ 43 w 51"/>
                  <a:gd name="T31" fmla="*/ 36 h 98"/>
                  <a:gd name="T32" fmla="*/ 41 w 51"/>
                  <a:gd name="T33" fmla="*/ 41 h 98"/>
                  <a:gd name="T34" fmla="*/ 37 w 51"/>
                  <a:gd name="T35" fmla="*/ 47 h 98"/>
                  <a:gd name="T36" fmla="*/ 33 w 51"/>
                  <a:gd name="T37" fmla="*/ 53 h 98"/>
                  <a:gd name="T38" fmla="*/ 32 w 51"/>
                  <a:gd name="T39" fmla="*/ 58 h 98"/>
                  <a:gd name="T40" fmla="*/ 28 w 51"/>
                  <a:gd name="T41" fmla="*/ 63 h 98"/>
                  <a:gd name="T42" fmla="*/ 28 w 51"/>
                  <a:gd name="T43" fmla="*/ 67 h 98"/>
                  <a:gd name="T44" fmla="*/ 26 w 51"/>
                  <a:gd name="T45" fmla="*/ 71 h 98"/>
                  <a:gd name="T46" fmla="*/ 21 w 51"/>
                  <a:gd name="T47" fmla="*/ 76 h 98"/>
                  <a:gd name="T48" fmla="*/ 18 w 51"/>
                  <a:gd name="T49" fmla="*/ 79 h 98"/>
                  <a:gd name="T50" fmla="*/ 12 w 51"/>
                  <a:gd name="T51" fmla="*/ 85 h 98"/>
                  <a:gd name="T52" fmla="*/ 7 w 51"/>
                  <a:gd name="T53" fmla="*/ 91 h 98"/>
                  <a:gd name="T54" fmla="*/ 2 w 51"/>
                  <a:gd name="T55" fmla="*/ 96 h 98"/>
                  <a:gd name="T56" fmla="*/ 0 w 51"/>
                  <a:gd name="T57" fmla="*/ 96 h 98"/>
                  <a:gd name="T58" fmla="*/ 1 w 51"/>
                  <a:gd name="T59" fmla="*/ 92 h 98"/>
                  <a:gd name="T60" fmla="*/ 2 w 51"/>
                  <a:gd name="T61" fmla="*/ 85 h 98"/>
                  <a:gd name="T62" fmla="*/ 3 w 51"/>
                  <a:gd name="T63" fmla="*/ 79 h 98"/>
                  <a:gd name="T64" fmla="*/ 6 w 51"/>
                  <a:gd name="T65" fmla="*/ 73 h 98"/>
                  <a:gd name="T66" fmla="*/ 10 w 51"/>
                  <a:gd name="T67" fmla="*/ 66 h 98"/>
                  <a:gd name="T68" fmla="*/ 14 w 51"/>
                  <a:gd name="T69" fmla="*/ 61 h 98"/>
                  <a:gd name="T70" fmla="*/ 17 w 51"/>
                  <a:gd name="T71" fmla="*/ 56 h 98"/>
                  <a:gd name="T72" fmla="*/ 18 w 51"/>
                  <a:gd name="T73" fmla="*/ 51 h 98"/>
                  <a:gd name="T74" fmla="*/ 21 w 51"/>
                  <a:gd name="T75" fmla="*/ 45 h 98"/>
                  <a:gd name="T76" fmla="*/ 23 w 51"/>
                  <a:gd name="T77" fmla="*/ 39 h 98"/>
                  <a:gd name="T78" fmla="*/ 26 w 51"/>
                  <a:gd name="T79" fmla="*/ 33 h 98"/>
                  <a:gd name="T80" fmla="*/ 26 w 51"/>
                  <a:gd name="T81" fmla="*/ 29 h 98"/>
                  <a:gd name="T82" fmla="*/ 25 w 51"/>
                  <a:gd name="T83" fmla="*/ 26 h 98"/>
                  <a:gd name="T84" fmla="*/ 26 w 51"/>
                  <a:gd name="T85" fmla="*/ 21 h 98"/>
                  <a:gd name="T86" fmla="*/ 26 w 51"/>
                  <a:gd name="T87" fmla="*/ 16 h 98"/>
                  <a:gd name="T88" fmla="*/ 30 w 51"/>
                  <a:gd name="T89" fmla="*/ 11 h 98"/>
                  <a:gd name="T90" fmla="*/ 33 w 51"/>
                  <a:gd name="T91" fmla="*/ 7 h 98"/>
                  <a:gd name="T92" fmla="*/ 35 w 51"/>
                  <a:gd name="T93" fmla="*/ 2 h 98"/>
                  <a:gd name="T94" fmla="*/ 36 w 51"/>
                  <a:gd name="T95"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 h="98">
                    <a:moveTo>
                      <a:pt x="36" y="0"/>
                    </a:moveTo>
                    <a:lnTo>
                      <a:pt x="36" y="1"/>
                    </a:lnTo>
                    <a:lnTo>
                      <a:pt x="37" y="1"/>
                    </a:lnTo>
                    <a:lnTo>
                      <a:pt x="38" y="1"/>
                    </a:lnTo>
                    <a:lnTo>
                      <a:pt x="40" y="1"/>
                    </a:lnTo>
                    <a:lnTo>
                      <a:pt x="40" y="3"/>
                    </a:lnTo>
                    <a:lnTo>
                      <a:pt x="40" y="5"/>
                    </a:lnTo>
                    <a:lnTo>
                      <a:pt x="41" y="5"/>
                    </a:lnTo>
                    <a:lnTo>
                      <a:pt x="41" y="7"/>
                    </a:lnTo>
                    <a:lnTo>
                      <a:pt x="41" y="8"/>
                    </a:lnTo>
                    <a:lnTo>
                      <a:pt x="43" y="8"/>
                    </a:lnTo>
                    <a:lnTo>
                      <a:pt x="43" y="10"/>
                    </a:lnTo>
                    <a:lnTo>
                      <a:pt x="43" y="12"/>
                    </a:lnTo>
                    <a:lnTo>
                      <a:pt x="44" y="12"/>
                    </a:lnTo>
                    <a:lnTo>
                      <a:pt x="44" y="14"/>
                    </a:lnTo>
                    <a:lnTo>
                      <a:pt x="47" y="14"/>
                    </a:lnTo>
                    <a:lnTo>
                      <a:pt x="47" y="16"/>
                    </a:lnTo>
                    <a:lnTo>
                      <a:pt x="47" y="17"/>
                    </a:lnTo>
                    <a:lnTo>
                      <a:pt x="47" y="19"/>
                    </a:lnTo>
                    <a:lnTo>
                      <a:pt x="47" y="20"/>
                    </a:lnTo>
                    <a:lnTo>
                      <a:pt x="48" y="20"/>
                    </a:lnTo>
                    <a:lnTo>
                      <a:pt x="48" y="22"/>
                    </a:lnTo>
                    <a:lnTo>
                      <a:pt x="48" y="24"/>
                    </a:lnTo>
                    <a:lnTo>
                      <a:pt x="49" y="24"/>
                    </a:lnTo>
                    <a:lnTo>
                      <a:pt x="49" y="25"/>
                    </a:lnTo>
                    <a:lnTo>
                      <a:pt x="50" y="25"/>
                    </a:lnTo>
                    <a:lnTo>
                      <a:pt x="50" y="28"/>
                    </a:lnTo>
                    <a:lnTo>
                      <a:pt x="50" y="29"/>
                    </a:lnTo>
                    <a:lnTo>
                      <a:pt x="48" y="29"/>
                    </a:lnTo>
                    <a:lnTo>
                      <a:pt x="47" y="29"/>
                    </a:lnTo>
                    <a:lnTo>
                      <a:pt x="44" y="29"/>
                    </a:lnTo>
                    <a:lnTo>
                      <a:pt x="43" y="29"/>
                    </a:lnTo>
                    <a:lnTo>
                      <a:pt x="41" y="29"/>
                    </a:lnTo>
                    <a:lnTo>
                      <a:pt x="41" y="28"/>
                    </a:lnTo>
                    <a:lnTo>
                      <a:pt x="39" y="28"/>
                    </a:lnTo>
                    <a:lnTo>
                      <a:pt x="39" y="27"/>
                    </a:lnTo>
                    <a:lnTo>
                      <a:pt x="37" y="28"/>
                    </a:lnTo>
                    <a:lnTo>
                      <a:pt x="36" y="28"/>
                    </a:lnTo>
                    <a:lnTo>
                      <a:pt x="35" y="29"/>
                    </a:lnTo>
                    <a:lnTo>
                      <a:pt x="35" y="31"/>
                    </a:lnTo>
                    <a:lnTo>
                      <a:pt x="37" y="31"/>
                    </a:lnTo>
                    <a:lnTo>
                      <a:pt x="39" y="31"/>
                    </a:lnTo>
                    <a:lnTo>
                      <a:pt x="39" y="33"/>
                    </a:lnTo>
                    <a:lnTo>
                      <a:pt x="40" y="33"/>
                    </a:lnTo>
                    <a:lnTo>
                      <a:pt x="42" y="33"/>
                    </a:lnTo>
                    <a:lnTo>
                      <a:pt x="42" y="34"/>
                    </a:lnTo>
                    <a:lnTo>
                      <a:pt x="44" y="34"/>
                    </a:lnTo>
                    <a:lnTo>
                      <a:pt x="43" y="36"/>
                    </a:lnTo>
                    <a:lnTo>
                      <a:pt x="42" y="38"/>
                    </a:lnTo>
                    <a:lnTo>
                      <a:pt x="41" y="39"/>
                    </a:lnTo>
                    <a:lnTo>
                      <a:pt x="41" y="41"/>
                    </a:lnTo>
                    <a:lnTo>
                      <a:pt x="39" y="43"/>
                    </a:lnTo>
                    <a:lnTo>
                      <a:pt x="38" y="45"/>
                    </a:lnTo>
                    <a:lnTo>
                      <a:pt x="37" y="47"/>
                    </a:lnTo>
                    <a:lnTo>
                      <a:pt x="35" y="49"/>
                    </a:lnTo>
                    <a:lnTo>
                      <a:pt x="35" y="51"/>
                    </a:lnTo>
                    <a:lnTo>
                      <a:pt x="33" y="53"/>
                    </a:lnTo>
                    <a:lnTo>
                      <a:pt x="33" y="54"/>
                    </a:lnTo>
                    <a:lnTo>
                      <a:pt x="32" y="56"/>
                    </a:lnTo>
                    <a:lnTo>
                      <a:pt x="32" y="58"/>
                    </a:lnTo>
                    <a:lnTo>
                      <a:pt x="30" y="60"/>
                    </a:lnTo>
                    <a:lnTo>
                      <a:pt x="28" y="61"/>
                    </a:lnTo>
                    <a:lnTo>
                      <a:pt x="28" y="63"/>
                    </a:lnTo>
                    <a:lnTo>
                      <a:pt x="28" y="65"/>
                    </a:lnTo>
                    <a:lnTo>
                      <a:pt x="28" y="66"/>
                    </a:lnTo>
                    <a:lnTo>
                      <a:pt x="28" y="67"/>
                    </a:lnTo>
                    <a:lnTo>
                      <a:pt x="28" y="68"/>
                    </a:lnTo>
                    <a:lnTo>
                      <a:pt x="28" y="69"/>
                    </a:lnTo>
                    <a:lnTo>
                      <a:pt x="26" y="71"/>
                    </a:lnTo>
                    <a:lnTo>
                      <a:pt x="25" y="73"/>
                    </a:lnTo>
                    <a:lnTo>
                      <a:pt x="23" y="74"/>
                    </a:lnTo>
                    <a:lnTo>
                      <a:pt x="21" y="76"/>
                    </a:lnTo>
                    <a:lnTo>
                      <a:pt x="20" y="76"/>
                    </a:lnTo>
                    <a:lnTo>
                      <a:pt x="18" y="78"/>
                    </a:lnTo>
                    <a:lnTo>
                      <a:pt x="18" y="79"/>
                    </a:lnTo>
                    <a:lnTo>
                      <a:pt x="16" y="81"/>
                    </a:lnTo>
                    <a:lnTo>
                      <a:pt x="14" y="83"/>
                    </a:lnTo>
                    <a:lnTo>
                      <a:pt x="12" y="85"/>
                    </a:lnTo>
                    <a:lnTo>
                      <a:pt x="11" y="86"/>
                    </a:lnTo>
                    <a:lnTo>
                      <a:pt x="9" y="89"/>
                    </a:lnTo>
                    <a:lnTo>
                      <a:pt x="7" y="91"/>
                    </a:lnTo>
                    <a:lnTo>
                      <a:pt x="5" y="92"/>
                    </a:lnTo>
                    <a:lnTo>
                      <a:pt x="4" y="94"/>
                    </a:lnTo>
                    <a:lnTo>
                      <a:pt x="2" y="96"/>
                    </a:lnTo>
                    <a:lnTo>
                      <a:pt x="1" y="97"/>
                    </a:lnTo>
                    <a:lnTo>
                      <a:pt x="0" y="97"/>
                    </a:lnTo>
                    <a:lnTo>
                      <a:pt x="0" y="96"/>
                    </a:lnTo>
                    <a:lnTo>
                      <a:pt x="0" y="95"/>
                    </a:lnTo>
                    <a:lnTo>
                      <a:pt x="1" y="93"/>
                    </a:lnTo>
                    <a:lnTo>
                      <a:pt x="1" y="92"/>
                    </a:lnTo>
                    <a:lnTo>
                      <a:pt x="1" y="90"/>
                    </a:lnTo>
                    <a:lnTo>
                      <a:pt x="1" y="88"/>
                    </a:lnTo>
                    <a:lnTo>
                      <a:pt x="2" y="85"/>
                    </a:lnTo>
                    <a:lnTo>
                      <a:pt x="2" y="83"/>
                    </a:lnTo>
                    <a:lnTo>
                      <a:pt x="3" y="81"/>
                    </a:lnTo>
                    <a:lnTo>
                      <a:pt x="3" y="79"/>
                    </a:lnTo>
                    <a:lnTo>
                      <a:pt x="5" y="76"/>
                    </a:lnTo>
                    <a:lnTo>
                      <a:pt x="5" y="75"/>
                    </a:lnTo>
                    <a:lnTo>
                      <a:pt x="6" y="73"/>
                    </a:lnTo>
                    <a:lnTo>
                      <a:pt x="8" y="70"/>
                    </a:lnTo>
                    <a:lnTo>
                      <a:pt x="9" y="68"/>
                    </a:lnTo>
                    <a:lnTo>
                      <a:pt x="10" y="66"/>
                    </a:lnTo>
                    <a:lnTo>
                      <a:pt x="11" y="64"/>
                    </a:lnTo>
                    <a:lnTo>
                      <a:pt x="12" y="63"/>
                    </a:lnTo>
                    <a:lnTo>
                      <a:pt x="14" y="61"/>
                    </a:lnTo>
                    <a:lnTo>
                      <a:pt x="15" y="59"/>
                    </a:lnTo>
                    <a:lnTo>
                      <a:pt x="17" y="57"/>
                    </a:lnTo>
                    <a:lnTo>
                      <a:pt x="17" y="56"/>
                    </a:lnTo>
                    <a:lnTo>
                      <a:pt x="17" y="54"/>
                    </a:lnTo>
                    <a:lnTo>
                      <a:pt x="17" y="53"/>
                    </a:lnTo>
                    <a:lnTo>
                      <a:pt x="18" y="51"/>
                    </a:lnTo>
                    <a:lnTo>
                      <a:pt x="18" y="49"/>
                    </a:lnTo>
                    <a:lnTo>
                      <a:pt x="21" y="47"/>
                    </a:lnTo>
                    <a:lnTo>
                      <a:pt x="21" y="45"/>
                    </a:lnTo>
                    <a:lnTo>
                      <a:pt x="21" y="43"/>
                    </a:lnTo>
                    <a:lnTo>
                      <a:pt x="23" y="41"/>
                    </a:lnTo>
                    <a:lnTo>
                      <a:pt x="23" y="39"/>
                    </a:lnTo>
                    <a:lnTo>
                      <a:pt x="23" y="37"/>
                    </a:lnTo>
                    <a:lnTo>
                      <a:pt x="25" y="35"/>
                    </a:lnTo>
                    <a:lnTo>
                      <a:pt x="26" y="33"/>
                    </a:lnTo>
                    <a:lnTo>
                      <a:pt x="26" y="32"/>
                    </a:lnTo>
                    <a:lnTo>
                      <a:pt x="26" y="30"/>
                    </a:lnTo>
                    <a:lnTo>
                      <a:pt x="26" y="29"/>
                    </a:lnTo>
                    <a:lnTo>
                      <a:pt x="26" y="28"/>
                    </a:lnTo>
                    <a:lnTo>
                      <a:pt x="26" y="26"/>
                    </a:lnTo>
                    <a:lnTo>
                      <a:pt x="25" y="26"/>
                    </a:lnTo>
                    <a:lnTo>
                      <a:pt x="25" y="25"/>
                    </a:lnTo>
                    <a:lnTo>
                      <a:pt x="25" y="23"/>
                    </a:lnTo>
                    <a:lnTo>
                      <a:pt x="26" y="21"/>
                    </a:lnTo>
                    <a:lnTo>
                      <a:pt x="26" y="20"/>
                    </a:lnTo>
                    <a:lnTo>
                      <a:pt x="26" y="18"/>
                    </a:lnTo>
                    <a:lnTo>
                      <a:pt x="26" y="16"/>
                    </a:lnTo>
                    <a:lnTo>
                      <a:pt x="28" y="14"/>
                    </a:lnTo>
                    <a:lnTo>
                      <a:pt x="28" y="13"/>
                    </a:lnTo>
                    <a:lnTo>
                      <a:pt x="30" y="11"/>
                    </a:lnTo>
                    <a:lnTo>
                      <a:pt x="32" y="10"/>
                    </a:lnTo>
                    <a:lnTo>
                      <a:pt x="33" y="8"/>
                    </a:lnTo>
                    <a:lnTo>
                      <a:pt x="33" y="7"/>
                    </a:lnTo>
                    <a:lnTo>
                      <a:pt x="33" y="6"/>
                    </a:lnTo>
                    <a:lnTo>
                      <a:pt x="35" y="4"/>
                    </a:lnTo>
                    <a:lnTo>
                      <a:pt x="35" y="2"/>
                    </a:lnTo>
                    <a:lnTo>
                      <a:pt x="35" y="1"/>
                    </a:lnTo>
                    <a:lnTo>
                      <a:pt x="37" y="0"/>
                    </a:lnTo>
                    <a:lnTo>
                      <a:pt x="36" y="0"/>
                    </a:lnTo>
                  </a:path>
                </a:pathLst>
              </a:custGeom>
              <a:solidFill>
                <a:srgbClr val="C2FF9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8" name="Freeform 426"/>
              <p:cNvSpPr>
                <a:spLocks/>
              </p:cNvSpPr>
              <p:nvPr/>
            </p:nvSpPr>
            <p:spPr bwMode="auto">
              <a:xfrm>
                <a:off x="4734" y="2984"/>
                <a:ext cx="24" cy="99"/>
              </a:xfrm>
              <a:custGeom>
                <a:avLst/>
                <a:gdLst>
                  <a:gd name="T0" fmla="*/ 21 w 24"/>
                  <a:gd name="T1" fmla="*/ 3 h 99"/>
                  <a:gd name="T2" fmla="*/ 18 w 24"/>
                  <a:gd name="T3" fmla="*/ 8 h 99"/>
                  <a:gd name="T4" fmla="*/ 17 w 24"/>
                  <a:gd name="T5" fmla="*/ 13 h 99"/>
                  <a:gd name="T6" fmla="*/ 17 w 24"/>
                  <a:gd name="T7" fmla="*/ 19 h 99"/>
                  <a:gd name="T8" fmla="*/ 17 w 24"/>
                  <a:gd name="T9" fmla="*/ 24 h 99"/>
                  <a:gd name="T10" fmla="*/ 17 w 24"/>
                  <a:gd name="T11" fmla="*/ 30 h 99"/>
                  <a:gd name="T12" fmla="*/ 17 w 24"/>
                  <a:gd name="T13" fmla="*/ 36 h 99"/>
                  <a:gd name="T14" fmla="*/ 17 w 24"/>
                  <a:gd name="T15" fmla="*/ 42 h 99"/>
                  <a:gd name="T16" fmla="*/ 17 w 24"/>
                  <a:gd name="T17" fmla="*/ 49 h 99"/>
                  <a:gd name="T18" fmla="*/ 17 w 24"/>
                  <a:gd name="T19" fmla="*/ 55 h 99"/>
                  <a:gd name="T20" fmla="*/ 18 w 24"/>
                  <a:gd name="T21" fmla="*/ 58 h 99"/>
                  <a:gd name="T22" fmla="*/ 18 w 24"/>
                  <a:gd name="T23" fmla="*/ 65 h 99"/>
                  <a:gd name="T24" fmla="*/ 20 w 24"/>
                  <a:gd name="T25" fmla="*/ 68 h 99"/>
                  <a:gd name="T26" fmla="*/ 20 w 24"/>
                  <a:gd name="T27" fmla="*/ 73 h 99"/>
                  <a:gd name="T28" fmla="*/ 20 w 24"/>
                  <a:gd name="T29" fmla="*/ 80 h 99"/>
                  <a:gd name="T30" fmla="*/ 18 w 24"/>
                  <a:gd name="T31" fmla="*/ 88 h 99"/>
                  <a:gd name="T32" fmla="*/ 18 w 24"/>
                  <a:gd name="T33" fmla="*/ 94 h 99"/>
                  <a:gd name="T34" fmla="*/ 18 w 24"/>
                  <a:gd name="T35" fmla="*/ 98 h 99"/>
                  <a:gd name="T36" fmla="*/ 15 w 24"/>
                  <a:gd name="T37" fmla="*/ 95 h 99"/>
                  <a:gd name="T38" fmla="*/ 13 w 24"/>
                  <a:gd name="T39" fmla="*/ 89 h 99"/>
                  <a:gd name="T40" fmla="*/ 11 w 24"/>
                  <a:gd name="T41" fmla="*/ 82 h 99"/>
                  <a:gd name="T42" fmla="*/ 10 w 24"/>
                  <a:gd name="T43" fmla="*/ 76 h 99"/>
                  <a:gd name="T44" fmla="*/ 10 w 24"/>
                  <a:gd name="T45" fmla="*/ 72 h 99"/>
                  <a:gd name="T46" fmla="*/ 12 w 24"/>
                  <a:gd name="T47" fmla="*/ 67 h 99"/>
                  <a:gd name="T48" fmla="*/ 12 w 24"/>
                  <a:gd name="T49" fmla="*/ 61 h 99"/>
                  <a:gd name="T50" fmla="*/ 12 w 24"/>
                  <a:gd name="T51" fmla="*/ 57 h 99"/>
                  <a:gd name="T52" fmla="*/ 10 w 24"/>
                  <a:gd name="T53" fmla="*/ 53 h 99"/>
                  <a:gd name="T54" fmla="*/ 7 w 24"/>
                  <a:gd name="T55" fmla="*/ 51 h 99"/>
                  <a:gd name="T56" fmla="*/ 6 w 24"/>
                  <a:gd name="T57" fmla="*/ 48 h 99"/>
                  <a:gd name="T58" fmla="*/ 3 w 24"/>
                  <a:gd name="T59" fmla="*/ 46 h 99"/>
                  <a:gd name="T60" fmla="*/ 1 w 24"/>
                  <a:gd name="T61" fmla="*/ 42 h 99"/>
                  <a:gd name="T62" fmla="*/ 0 w 24"/>
                  <a:gd name="T63" fmla="*/ 39 h 99"/>
                  <a:gd name="T64" fmla="*/ 0 w 24"/>
                  <a:gd name="T65" fmla="*/ 32 h 99"/>
                  <a:gd name="T66" fmla="*/ 5 w 24"/>
                  <a:gd name="T67" fmla="*/ 29 h 99"/>
                  <a:gd name="T68" fmla="*/ 11 w 24"/>
                  <a:gd name="T69" fmla="*/ 27 h 99"/>
                  <a:gd name="T70" fmla="*/ 14 w 24"/>
                  <a:gd name="T71" fmla="*/ 22 h 99"/>
                  <a:gd name="T72" fmla="*/ 11 w 24"/>
                  <a:gd name="T73" fmla="*/ 21 h 99"/>
                  <a:gd name="T74" fmla="*/ 8 w 24"/>
                  <a:gd name="T75" fmla="*/ 19 h 99"/>
                  <a:gd name="T76" fmla="*/ 5 w 24"/>
                  <a:gd name="T77" fmla="*/ 17 h 99"/>
                  <a:gd name="T78" fmla="*/ 5 w 24"/>
                  <a:gd name="T79" fmla="*/ 12 h 99"/>
                  <a:gd name="T80" fmla="*/ 8 w 24"/>
                  <a:gd name="T81" fmla="*/ 8 h 99"/>
                  <a:gd name="T82" fmla="*/ 12 w 24"/>
                  <a:gd name="T83" fmla="*/ 4 h 99"/>
                  <a:gd name="T84" fmla="*/ 18 w 24"/>
                  <a:gd name="T85" fmla="*/ 3 h 99"/>
                  <a:gd name="T86" fmla="*/ 22 w 24"/>
                  <a:gd name="T87" fmla="*/ 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 h="99">
                    <a:moveTo>
                      <a:pt x="22" y="1"/>
                    </a:moveTo>
                    <a:lnTo>
                      <a:pt x="21" y="2"/>
                    </a:lnTo>
                    <a:lnTo>
                      <a:pt x="21" y="3"/>
                    </a:lnTo>
                    <a:lnTo>
                      <a:pt x="20" y="4"/>
                    </a:lnTo>
                    <a:lnTo>
                      <a:pt x="18" y="6"/>
                    </a:lnTo>
                    <a:lnTo>
                      <a:pt x="18" y="8"/>
                    </a:lnTo>
                    <a:lnTo>
                      <a:pt x="18" y="10"/>
                    </a:lnTo>
                    <a:lnTo>
                      <a:pt x="17" y="12"/>
                    </a:lnTo>
                    <a:lnTo>
                      <a:pt x="17" y="13"/>
                    </a:lnTo>
                    <a:lnTo>
                      <a:pt x="17" y="15"/>
                    </a:lnTo>
                    <a:lnTo>
                      <a:pt x="17" y="17"/>
                    </a:lnTo>
                    <a:lnTo>
                      <a:pt x="17" y="19"/>
                    </a:lnTo>
                    <a:lnTo>
                      <a:pt x="17" y="21"/>
                    </a:lnTo>
                    <a:lnTo>
                      <a:pt x="17" y="22"/>
                    </a:lnTo>
                    <a:lnTo>
                      <a:pt x="17" y="24"/>
                    </a:lnTo>
                    <a:lnTo>
                      <a:pt x="17" y="26"/>
                    </a:lnTo>
                    <a:lnTo>
                      <a:pt x="17" y="28"/>
                    </a:lnTo>
                    <a:lnTo>
                      <a:pt x="17" y="30"/>
                    </a:lnTo>
                    <a:lnTo>
                      <a:pt x="17" y="32"/>
                    </a:lnTo>
                    <a:lnTo>
                      <a:pt x="17" y="33"/>
                    </a:lnTo>
                    <a:lnTo>
                      <a:pt x="17" y="36"/>
                    </a:lnTo>
                    <a:lnTo>
                      <a:pt x="17" y="38"/>
                    </a:lnTo>
                    <a:lnTo>
                      <a:pt x="17" y="40"/>
                    </a:lnTo>
                    <a:lnTo>
                      <a:pt x="17" y="42"/>
                    </a:lnTo>
                    <a:lnTo>
                      <a:pt x="17" y="45"/>
                    </a:lnTo>
                    <a:lnTo>
                      <a:pt x="17" y="47"/>
                    </a:lnTo>
                    <a:lnTo>
                      <a:pt x="17" y="49"/>
                    </a:lnTo>
                    <a:lnTo>
                      <a:pt x="17" y="51"/>
                    </a:lnTo>
                    <a:lnTo>
                      <a:pt x="17" y="53"/>
                    </a:lnTo>
                    <a:lnTo>
                      <a:pt x="17" y="55"/>
                    </a:lnTo>
                    <a:lnTo>
                      <a:pt x="17" y="57"/>
                    </a:lnTo>
                    <a:lnTo>
                      <a:pt x="18" y="57"/>
                    </a:lnTo>
                    <a:lnTo>
                      <a:pt x="18" y="58"/>
                    </a:lnTo>
                    <a:lnTo>
                      <a:pt x="18" y="60"/>
                    </a:lnTo>
                    <a:lnTo>
                      <a:pt x="18" y="63"/>
                    </a:lnTo>
                    <a:lnTo>
                      <a:pt x="18" y="65"/>
                    </a:lnTo>
                    <a:lnTo>
                      <a:pt x="18" y="66"/>
                    </a:lnTo>
                    <a:lnTo>
                      <a:pt x="18" y="68"/>
                    </a:lnTo>
                    <a:lnTo>
                      <a:pt x="20" y="68"/>
                    </a:lnTo>
                    <a:lnTo>
                      <a:pt x="20" y="70"/>
                    </a:lnTo>
                    <a:lnTo>
                      <a:pt x="20" y="71"/>
                    </a:lnTo>
                    <a:lnTo>
                      <a:pt x="20" y="73"/>
                    </a:lnTo>
                    <a:lnTo>
                      <a:pt x="20" y="75"/>
                    </a:lnTo>
                    <a:lnTo>
                      <a:pt x="20" y="78"/>
                    </a:lnTo>
                    <a:lnTo>
                      <a:pt x="20" y="80"/>
                    </a:lnTo>
                    <a:lnTo>
                      <a:pt x="20" y="82"/>
                    </a:lnTo>
                    <a:lnTo>
                      <a:pt x="20" y="84"/>
                    </a:lnTo>
                    <a:lnTo>
                      <a:pt x="18" y="88"/>
                    </a:lnTo>
                    <a:lnTo>
                      <a:pt x="18" y="89"/>
                    </a:lnTo>
                    <a:lnTo>
                      <a:pt x="18" y="91"/>
                    </a:lnTo>
                    <a:lnTo>
                      <a:pt x="18" y="94"/>
                    </a:lnTo>
                    <a:lnTo>
                      <a:pt x="18" y="95"/>
                    </a:lnTo>
                    <a:lnTo>
                      <a:pt x="18" y="97"/>
                    </a:lnTo>
                    <a:lnTo>
                      <a:pt x="18" y="98"/>
                    </a:lnTo>
                    <a:lnTo>
                      <a:pt x="16" y="98"/>
                    </a:lnTo>
                    <a:lnTo>
                      <a:pt x="15" y="96"/>
                    </a:lnTo>
                    <a:lnTo>
                      <a:pt x="15" y="95"/>
                    </a:lnTo>
                    <a:lnTo>
                      <a:pt x="13" y="93"/>
                    </a:lnTo>
                    <a:lnTo>
                      <a:pt x="13" y="91"/>
                    </a:lnTo>
                    <a:lnTo>
                      <a:pt x="13" y="89"/>
                    </a:lnTo>
                    <a:lnTo>
                      <a:pt x="13" y="86"/>
                    </a:lnTo>
                    <a:lnTo>
                      <a:pt x="11" y="84"/>
                    </a:lnTo>
                    <a:lnTo>
                      <a:pt x="11" y="82"/>
                    </a:lnTo>
                    <a:lnTo>
                      <a:pt x="11" y="80"/>
                    </a:lnTo>
                    <a:lnTo>
                      <a:pt x="11" y="77"/>
                    </a:lnTo>
                    <a:lnTo>
                      <a:pt x="10" y="76"/>
                    </a:lnTo>
                    <a:lnTo>
                      <a:pt x="10" y="74"/>
                    </a:lnTo>
                    <a:lnTo>
                      <a:pt x="10" y="73"/>
                    </a:lnTo>
                    <a:lnTo>
                      <a:pt x="10" y="72"/>
                    </a:lnTo>
                    <a:lnTo>
                      <a:pt x="10" y="70"/>
                    </a:lnTo>
                    <a:lnTo>
                      <a:pt x="11" y="69"/>
                    </a:lnTo>
                    <a:lnTo>
                      <a:pt x="12" y="67"/>
                    </a:lnTo>
                    <a:lnTo>
                      <a:pt x="12" y="65"/>
                    </a:lnTo>
                    <a:lnTo>
                      <a:pt x="12" y="63"/>
                    </a:lnTo>
                    <a:lnTo>
                      <a:pt x="12" y="61"/>
                    </a:lnTo>
                    <a:lnTo>
                      <a:pt x="12" y="60"/>
                    </a:lnTo>
                    <a:lnTo>
                      <a:pt x="12" y="58"/>
                    </a:lnTo>
                    <a:lnTo>
                      <a:pt x="12" y="57"/>
                    </a:lnTo>
                    <a:lnTo>
                      <a:pt x="12" y="55"/>
                    </a:lnTo>
                    <a:lnTo>
                      <a:pt x="10" y="55"/>
                    </a:lnTo>
                    <a:lnTo>
                      <a:pt x="10" y="53"/>
                    </a:lnTo>
                    <a:lnTo>
                      <a:pt x="9" y="53"/>
                    </a:lnTo>
                    <a:lnTo>
                      <a:pt x="9" y="51"/>
                    </a:lnTo>
                    <a:lnTo>
                      <a:pt x="7" y="51"/>
                    </a:lnTo>
                    <a:lnTo>
                      <a:pt x="7" y="50"/>
                    </a:lnTo>
                    <a:lnTo>
                      <a:pt x="6" y="50"/>
                    </a:lnTo>
                    <a:lnTo>
                      <a:pt x="6" y="48"/>
                    </a:lnTo>
                    <a:lnTo>
                      <a:pt x="4" y="48"/>
                    </a:lnTo>
                    <a:lnTo>
                      <a:pt x="4" y="46"/>
                    </a:lnTo>
                    <a:lnTo>
                      <a:pt x="3" y="46"/>
                    </a:lnTo>
                    <a:lnTo>
                      <a:pt x="3" y="44"/>
                    </a:lnTo>
                    <a:lnTo>
                      <a:pt x="1" y="44"/>
                    </a:lnTo>
                    <a:lnTo>
                      <a:pt x="1" y="42"/>
                    </a:lnTo>
                    <a:lnTo>
                      <a:pt x="1" y="41"/>
                    </a:lnTo>
                    <a:lnTo>
                      <a:pt x="1" y="39"/>
                    </a:lnTo>
                    <a:lnTo>
                      <a:pt x="0" y="39"/>
                    </a:lnTo>
                    <a:lnTo>
                      <a:pt x="0" y="36"/>
                    </a:lnTo>
                    <a:lnTo>
                      <a:pt x="0" y="34"/>
                    </a:lnTo>
                    <a:lnTo>
                      <a:pt x="0" y="32"/>
                    </a:lnTo>
                    <a:lnTo>
                      <a:pt x="2" y="29"/>
                    </a:lnTo>
                    <a:lnTo>
                      <a:pt x="4" y="29"/>
                    </a:lnTo>
                    <a:lnTo>
                      <a:pt x="5" y="29"/>
                    </a:lnTo>
                    <a:lnTo>
                      <a:pt x="7" y="27"/>
                    </a:lnTo>
                    <a:lnTo>
                      <a:pt x="9" y="27"/>
                    </a:lnTo>
                    <a:lnTo>
                      <a:pt x="11" y="27"/>
                    </a:lnTo>
                    <a:lnTo>
                      <a:pt x="13" y="26"/>
                    </a:lnTo>
                    <a:lnTo>
                      <a:pt x="13" y="25"/>
                    </a:lnTo>
                    <a:lnTo>
                      <a:pt x="14" y="22"/>
                    </a:lnTo>
                    <a:lnTo>
                      <a:pt x="12" y="22"/>
                    </a:lnTo>
                    <a:lnTo>
                      <a:pt x="11" y="22"/>
                    </a:lnTo>
                    <a:lnTo>
                      <a:pt x="11" y="21"/>
                    </a:lnTo>
                    <a:lnTo>
                      <a:pt x="9" y="21"/>
                    </a:lnTo>
                    <a:lnTo>
                      <a:pt x="8" y="21"/>
                    </a:lnTo>
                    <a:lnTo>
                      <a:pt x="8" y="19"/>
                    </a:lnTo>
                    <a:lnTo>
                      <a:pt x="6" y="19"/>
                    </a:lnTo>
                    <a:lnTo>
                      <a:pt x="6" y="17"/>
                    </a:lnTo>
                    <a:lnTo>
                      <a:pt x="5" y="17"/>
                    </a:lnTo>
                    <a:lnTo>
                      <a:pt x="5" y="15"/>
                    </a:lnTo>
                    <a:lnTo>
                      <a:pt x="5" y="14"/>
                    </a:lnTo>
                    <a:lnTo>
                      <a:pt x="5" y="12"/>
                    </a:lnTo>
                    <a:lnTo>
                      <a:pt x="5" y="10"/>
                    </a:lnTo>
                    <a:lnTo>
                      <a:pt x="6" y="10"/>
                    </a:lnTo>
                    <a:lnTo>
                      <a:pt x="8" y="8"/>
                    </a:lnTo>
                    <a:lnTo>
                      <a:pt x="10" y="6"/>
                    </a:lnTo>
                    <a:lnTo>
                      <a:pt x="11" y="6"/>
                    </a:lnTo>
                    <a:lnTo>
                      <a:pt x="12" y="4"/>
                    </a:lnTo>
                    <a:lnTo>
                      <a:pt x="14" y="4"/>
                    </a:lnTo>
                    <a:lnTo>
                      <a:pt x="16" y="4"/>
                    </a:lnTo>
                    <a:lnTo>
                      <a:pt x="18" y="3"/>
                    </a:lnTo>
                    <a:lnTo>
                      <a:pt x="19" y="3"/>
                    </a:lnTo>
                    <a:lnTo>
                      <a:pt x="21" y="1"/>
                    </a:lnTo>
                    <a:lnTo>
                      <a:pt x="22" y="1"/>
                    </a:lnTo>
                    <a:lnTo>
                      <a:pt x="23" y="0"/>
                    </a:lnTo>
                    <a:lnTo>
                      <a:pt x="22" y="1"/>
                    </a:lnTo>
                  </a:path>
                </a:pathLst>
              </a:custGeom>
              <a:solidFill>
                <a:srgbClr val="C2FF9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9" name="Freeform 427"/>
              <p:cNvSpPr>
                <a:spLocks/>
              </p:cNvSpPr>
              <p:nvPr/>
            </p:nvSpPr>
            <p:spPr bwMode="auto">
              <a:xfrm>
                <a:off x="4787" y="3035"/>
                <a:ext cx="37" cy="124"/>
              </a:xfrm>
              <a:custGeom>
                <a:avLst/>
                <a:gdLst>
                  <a:gd name="T0" fmla="*/ 1 w 37"/>
                  <a:gd name="T1" fmla="*/ 122 h 124"/>
                  <a:gd name="T2" fmla="*/ 4 w 37"/>
                  <a:gd name="T3" fmla="*/ 119 h 124"/>
                  <a:gd name="T4" fmla="*/ 7 w 37"/>
                  <a:gd name="T5" fmla="*/ 115 h 124"/>
                  <a:gd name="T6" fmla="*/ 11 w 37"/>
                  <a:gd name="T7" fmla="*/ 110 h 124"/>
                  <a:gd name="T8" fmla="*/ 14 w 37"/>
                  <a:gd name="T9" fmla="*/ 105 h 124"/>
                  <a:gd name="T10" fmla="*/ 18 w 37"/>
                  <a:gd name="T11" fmla="*/ 100 h 124"/>
                  <a:gd name="T12" fmla="*/ 20 w 37"/>
                  <a:gd name="T13" fmla="*/ 96 h 124"/>
                  <a:gd name="T14" fmla="*/ 23 w 37"/>
                  <a:gd name="T15" fmla="*/ 93 h 124"/>
                  <a:gd name="T16" fmla="*/ 23 w 37"/>
                  <a:gd name="T17" fmla="*/ 89 h 124"/>
                  <a:gd name="T18" fmla="*/ 25 w 37"/>
                  <a:gd name="T19" fmla="*/ 87 h 124"/>
                  <a:gd name="T20" fmla="*/ 26 w 37"/>
                  <a:gd name="T21" fmla="*/ 83 h 124"/>
                  <a:gd name="T22" fmla="*/ 26 w 37"/>
                  <a:gd name="T23" fmla="*/ 81 h 124"/>
                  <a:gd name="T24" fmla="*/ 26 w 37"/>
                  <a:gd name="T25" fmla="*/ 78 h 124"/>
                  <a:gd name="T26" fmla="*/ 26 w 37"/>
                  <a:gd name="T27" fmla="*/ 75 h 124"/>
                  <a:gd name="T28" fmla="*/ 26 w 37"/>
                  <a:gd name="T29" fmla="*/ 72 h 124"/>
                  <a:gd name="T30" fmla="*/ 26 w 37"/>
                  <a:gd name="T31" fmla="*/ 69 h 124"/>
                  <a:gd name="T32" fmla="*/ 27 w 37"/>
                  <a:gd name="T33" fmla="*/ 66 h 124"/>
                  <a:gd name="T34" fmla="*/ 30 w 37"/>
                  <a:gd name="T35" fmla="*/ 62 h 124"/>
                  <a:gd name="T36" fmla="*/ 32 w 37"/>
                  <a:gd name="T37" fmla="*/ 59 h 124"/>
                  <a:gd name="T38" fmla="*/ 32 w 37"/>
                  <a:gd name="T39" fmla="*/ 57 h 124"/>
                  <a:gd name="T40" fmla="*/ 32 w 37"/>
                  <a:gd name="T41" fmla="*/ 54 h 124"/>
                  <a:gd name="T42" fmla="*/ 30 w 37"/>
                  <a:gd name="T43" fmla="*/ 52 h 124"/>
                  <a:gd name="T44" fmla="*/ 29 w 37"/>
                  <a:gd name="T45" fmla="*/ 50 h 124"/>
                  <a:gd name="T46" fmla="*/ 29 w 37"/>
                  <a:gd name="T47" fmla="*/ 47 h 124"/>
                  <a:gd name="T48" fmla="*/ 29 w 37"/>
                  <a:gd name="T49" fmla="*/ 43 h 124"/>
                  <a:gd name="T50" fmla="*/ 30 w 37"/>
                  <a:gd name="T51" fmla="*/ 41 h 124"/>
                  <a:gd name="T52" fmla="*/ 33 w 37"/>
                  <a:gd name="T53" fmla="*/ 38 h 124"/>
                  <a:gd name="T54" fmla="*/ 35 w 37"/>
                  <a:gd name="T55" fmla="*/ 35 h 124"/>
                  <a:gd name="T56" fmla="*/ 35 w 37"/>
                  <a:gd name="T57" fmla="*/ 33 h 124"/>
                  <a:gd name="T58" fmla="*/ 35 w 37"/>
                  <a:gd name="T59" fmla="*/ 29 h 124"/>
                  <a:gd name="T60" fmla="*/ 34 w 37"/>
                  <a:gd name="T61" fmla="*/ 27 h 124"/>
                  <a:gd name="T62" fmla="*/ 33 w 37"/>
                  <a:gd name="T63" fmla="*/ 25 h 124"/>
                  <a:gd name="T64" fmla="*/ 33 w 37"/>
                  <a:gd name="T65" fmla="*/ 22 h 124"/>
                  <a:gd name="T66" fmla="*/ 31 w 37"/>
                  <a:gd name="T67" fmla="*/ 20 h 124"/>
                  <a:gd name="T68" fmla="*/ 29 w 37"/>
                  <a:gd name="T69" fmla="*/ 18 h 124"/>
                  <a:gd name="T70" fmla="*/ 29 w 37"/>
                  <a:gd name="T71" fmla="*/ 14 h 124"/>
                  <a:gd name="T72" fmla="*/ 28 w 37"/>
                  <a:gd name="T73" fmla="*/ 13 h 124"/>
                  <a:gd name="T74" fmla="*/ 28 w 37"/>
                  <a:gd name="T75" fmla="*/ 9 h 124"/>
                  <a:gd name="T76" fmla="*/ 28 w 37"/>
                  <a:gd name="T77" fmla="*/ 6 h 124"/>
                  <a:gd name="T78" fmla="*/ 32 w 37"/>
                  <a:gd name="T79" fmla="*/ 2 h 124"/>
                  <a:gd name="T80" fmla="*/ 33 w 37"/>
                  <a:gd name="T8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 h="124">
                    <a:moveTo>
                      <a:pt x="0" y="123"/>
                    </a:moveTo>
                    <a:lnTo>
                      <a:pt x="1" y="122"/>
                    </a:lnTo>
                    <a:lnTo>
                      <a:pt x="2" y="121"/>
                    </a:lnTo>
                    <a:lnTo>
                      <a:pt x="4" y="119"/>
                    </a:lnTo>
                    <a:lnTo>
                      <a:pt x="5" y="117"/>
                    </a:lnTo>
                    <a:lnTo>
                      <a:pt x="7" y="115"/>
                    </a:lnTo>
                    <a:lnTo>
                      <a:pt x="9" y="113"/>
                    </a:lnTo>
                    <a:lnTo>
                      <a:pt x="11" y="110"/>
                    </a:lnTo>
                    <a:lnTo>
                      <a:pt x="12" y="108"/>
                    </a:lnTo>
                    <a:lnTo>
                      <a:pt x="14" y="105"/>
                    </a:lnTo>
                    <a:lnTo>
                      <a:pt x="16" y="104"/>
                    </a:lnTo>
                    <a:lnTo>
                      <a:pt x="18" y="100"/>
                    </a:lnTo>
                    <a:lnTo>
                      <a:pt x="18" y="98"/>
                    </a:lnTo>
                    <a:lnTo>
                      <a:pt x="20" y="96"/>
                    </a:lnTo>
                    <a:lnTo>
                      <a:pt x="21" y="95"/>
                    </a:lnTo>
                    <a:lnTo>
                      <a:pt x="23" y="93"/>
                    </a:lnTo>
                    <a:lnTo>
                      <a:pt x="23" y="91"/>
                    </a:lnTo>
                    <a:lnTo>
                      <a:pt x="23" y="89"/>
                    </a:lnTo>
                    <a:lnTo>
                      <a:pt x="25" y="88"/>
                    </a:lnTo>
                    <a:lnTo>
                      <a:pt x="25" y="87"/>
                    </a:lnTo>
                    <a:lnTo>
                      <a:pt x="26" y="85"/>
                    </a:lnTo>
                    <a:lnTo>
                      <a:pt x="26" y="83"/>
                    </a:lnTo>
                    <a:lnTo>
                      <a:pt x="27" y="81"/>
                    </a:lnTo>
                    <a:lnTo>
                      <a:pt x="26" y="81"/>
                    </a:lnTo>
                    <a:lnTo>
                      <a:pt x="26" y="80"/>
                    </a:lnTo>
                    <a:lnTo>
                      <a:pt x="26" y="78"/>
                    </a:lnTo>
                    <a:lnTo>
                      <a:pt x="26" y="76"/>
                    </a:lnTo>
                    <a:lnTo>
                      <a:pt x="26" y="75"/>
                    </a:lnTo>
                    <a:lnTo>
                      <a:pt x="26" y="73"/>
                    </a:lnTo>
                    <a:lnTo>
                      <a:pt x="26" y="72"/>
                    </a:lnTo>
                    <a:lnTo>
                      <a:pt x="26" y="70"/>
                    </a:lnTo>
                    <a:lnTo>
                      <a:pt x="26" y="69"/>
                    </a:lnTo>
                    <a:lnTo>
                      <a:pt x="27" y="67"/>
                    </a:lnTo>
                    <a:lnTo>
                      <a:pt x="27" y="66"/>
                    </a:lnTo>
                    <a:lnTo>
                      <a:pt x="29" y="64"/>
                    </a:lnTo>
                    <a:lnTo>
                      <a:pt x="30" y="62"/>
                    </a:lnTo>
                    <a:lnTo>
                      <a:pt x="32" y="60"/>
                    </a:lnTo>
                    <a:lnTo>
                      <a:pt x="32" y="59"/>
                    </a:lnTo>
                    <a:lnTo>
                      <a:pt x="33" y="57"/>
                    </a:lnTo>
                    <a:lnTo>
                      <a:pt x="32" y="57"/>
                    </a:lnTo>
                    <a:lnTo>
                      <a:pt x="32" y="56"/>
                    </a:lnTo>
                    <a:lnTo>
                      <a:pt x="32" y="54"/>
                    </a:lnTo>
                    <a:lnTo>
                      <a:pt x="30" y="54"/>
                    </a:lnTo>
                    <a:lnTo>
                      <a:pt x="30" y="52"/>
                    </a:lnTo>
                    <a:lnTo>
                      <a:pt x="30" y="50"/>
                    </a:lnTo>
                    <a:lnTo>
                      <a:pt x="29" y="50"/>
                    </a:lnTo>
                    <a:lnTo>
                      <a:pt x="29" y="49"/>
                    </a:lnTo>
                    <a:lnTo>
                      <a:pt x="29" y="47"/>
                    </a:lnTo>
                    <a:lnTo>
                      <a:pt x="29" y="45"/>
                    </a:lnTo>
                    <a:lnTo>
                      <a:pt x="29" y="43"/>
                    </a:lnTo>
                    <a:lnTo>
                      <a:pt x="30" y="42"/>
                    </a:lnTo>
                    <a:lnTo>
                      <a:pt x="30" y="41"/>
                    </a:lnTo>
                    <a:lnTo>
                      <a:pt x="33" y="39"/>
                    </a:lnTo>
                    <a:lnTo>
                      <a:pt x="33" y="38"/>
                    </a:lnTo>
                    <a:lnTo>
                      <a:pt x="34" y="37"/>
                    </a:lnTo>
                    <a:lnTo>
                      <a:pt x="35" y="35"/>
                    </a:lnTo>
                    <a:lnTo>
                      <a:pt x="36" y="33"/>
                    </a:lnTo>
                    <a:lnTo>
                      <a:pt x="35" y="33"/>
                    </a:lnTo>
                    <a:lnTo>
                      <a:pt x="35" y="31"/>
                    </a:lnTo>
                    <a:lnTo>
                      <a:pt x="35" y="29"/>
                    </a:lnTo>
                    <a:lnTo>
                      <a:pt x="34" y="29"/>
                    </a:lnTo>
                    <a:lnTo>
                      <a:pt x="34" y="27"/>
                    </a:lnTo>
                    <a:lnTo>
                      <a:pt x="34" y="25"/>
                    </a:lnTo>
                    <a:lnTo>
                      <a:pt x="33" y="25"/>
                    </a:lnTo>
                    <a:lnTo>
                      <a:pt x="33" y="24"/>
                    </a:lnTo>
                    <a:lnTo>
                      <a:pt x="33" y="22"/>
                    </a:lnTo>
                    <a:lnTo>
                      <a:pt x="33" y="20"/>
                    </a:lnTo>
                    <a:lnTo>
                      <a:pt x="31" y="20"/>
                    </a:lnTo>
                    <a:lnTo>
                      <a:pt x="31" y="18"/>
                    </a:lnTo>
                    <a:lnTo>
                      <a:pt x="29" y="18"/>
                    </a:lnTo>
                    <a:lnTo>
                      <a:pt x="29" y="16"/>
                    </a:lnTo>
                    <a:lnTo>
                      <a:pt x="29" y="14"/>
                    </a:lnTo>
                    <a:lnTo>
                      <a:pt x="28" y="14"/>
                    </a:lnTo>
                    <a:lnTo>
                      <a:pt x="28" y="13"/>
                    </a:lnTo>
                    <a:lnTo>
                      <a:pt x="28" y="12"/>
                    </a:lnTo>
                    <a:lnTo>
                      <a:pt x="28" y="9"/>
                    </a:lnTo>
                    <a:lnTo>
                      <a:pt x="28" y="7"/>
                    </a:lnTo>
                    <a:lnTo>
                      <a:pt x="28" y="6"/>
                    </a:lnTo>
                    <a:lnTo>
                      <a:pt x="30" y="4"/>
                    </a:lnTo>
                    <a:lnTo>
                      <a:pt x="32" y="2"/>
                    </a:lnTo>
                    <a:lnTo>
                      <a:pt x="32" y="1"/>
                    </a:lnTo>
                    <a:lnTo>
                      <a:pt x="33"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0" name="Freeform 428"/>
              <p:cNvSpPr>
                <a:spLocks/>
              </p:cNvSpPr>
              <p:nvPr/>
            </p:nvSpPr>
            <p:spPr bwMode="auto">
              <a:xfrm>
                <a:off x="4744" y="2872"/>
                <a:ext cx="78" cy="73"/>
              </a:xfrm>
              <a:custGeom>
                <a:avLst/>
                <a:gdLst>
                  <a:gd name="T0" fmla="*/ 76 w 83"/>
                  <a:gd name="T1" fmla="*/ 69 h 73"/>
                  <a:gd name="T2" fmla="*/ 77 w 83"/>
                  <a:gd name="T3" fmla="*/ 62 h 73"/>
                  <a:gd name="T4" fmla="*/ 79 w 83"/>
                  <a:gd name="T5" fmla="*/ 55 h 73"/>
                  <a:gd name="T6" fmla="*/ 81 w 83"/>
                  <a:gd name="T7" fmla="*/ 48 h 73"/>
                  <a:gd name="T8" fmla="*/ 81 w 83"/>
                  <a:gd name="T9" fmla="*/ 40 h 73"/>
                  <a:gd name="T10" fmla="*/ 82 w 83"/>
                  <a:gd name="T11" fmla="*/ 32 h 73"/>
                  <a:gd name="T12" fmla="*/ 82 w 83"/>
                  <a:gd name="T13" fmla="*/ 26 h 73"/>
                  <a:gd name="T14" fmla="*/ 80 w 83"/>
                  <a:gd name="T15" fmla="*/ 21 h 73"/>
                  <a:gd name="T16" fmla="*/ 78 w 83"/>
                  <a:gd name="T17" fmla="*/ 15 h 73"/>
                  <a:gd name="T18" fmla="*/ 75 w 83"/>
                  <a:gd name="T19" fmla="*/ 10 h 73"/>
                  <a:gd name="T20" fmla="*/ 72 w 83"/>
                  <a:gd name="T21" fmla="*/ 6 h 73"/>
                  <a:gd name="T22" fmla="*/ 64 w 83"/>
                  <a:gd name="T23" fmla="*/ 6 h 73"/>
                  <a:gd name="T24" fmla="*/ 58 w 83"/>
                  <a:gd name="T25" fmla="*/ 5 h 73"/>
                  <a:gd name="T26" fmla="*/ 54 w 83"/>
                  <a:gd name="T27" fmla="*/ 3 h 73"/>
                  <a:gd name="T28" fmla="*/ 47 w 83"/>
                  <a:gd name="T29" fmla="*/ 3 h 73"/>
                  <a:gd name="T30" fmla="*/ 40 w 83"/>
                  <a:gd name="T31" fmla="*/ 2 h 73"/>
                  <a:gd name="T32" fmla="*/ 33 w 83"/>
                  <a:gd name="T33" fmla="*/ 1 h 73"/>
                  <a:gd name="T34" fmla="*/ 27 w 83"/>
                  <a:gd name="T35" fmla="*/ 0 h 73"/>
                  <a:gd name="T36" fmla="*/ 21 w 83"/>
                  <a:gd name="T37" fmla="*/ 2 h 73"/>
                  <a:gd name="T38" fmla="*/ 15 w 83"/>
                  <a:gd name="T39" fmla="*/ 3 h 73"/>
                  <a:gd name="T40" fmla="*/ 7 w 83"/>
                  <a:gd name="T41" fmla="*/ 6 h 73"/>
                  <a:gd name="T42" fmla="*/ 1 w 83"/>
                  <a:gd name="T43" fmla="*/ 10 h 73"/>
                  <a:gd name="T44" fmla="*/ 0 w 83"/>
                  <a:gd name="T45" fmla="*/ 18 h 73"/>
                  <a:gd name="T46" fmla="*/ 0 w 83"/>
                  <a:gd name="T47" fmla="*/ 26 h 73"/>
                  <a:gd name="T48" fmla="*/ 0 w 83"/>
                  <a:gd name="T49" fmla="*/ 31 h 73"/>
                  <a:gd name="T50" fmla="*/ 1 w 83"/>
                  <a:gd name="T51" fmla="*/ 32 h 73"/>
                  <a:gd name="T52" fmla="*/ 4 w 83"/>
                  <a:gd name="T53" fmla="*/ 25 h 73"/>
                  <a:gd name="T54" fmla="*/ 7 w 83"/>
                  <a:gd name="T55" fmla="*/ 20 h 73"/>
                  <a:gd name="T56" fmla="*/ 14 w 83"/>
                  <a:gd name="T57" fmla="*/ 16 h 73"/>
                  <a:gd name="T58" fmla="*/ 21 w 83"/>
                  <a:gd name="T59" fmla="*/ 13 h 73"/>
                  <a:gd name="T60" fmla="*/ 28 w 83"/>
                  <a:gd name="T61" fmla="*/ 8 h 73"/>
                  <a:gd name="T62" fmla="*/ 36 w 83"/>
                  <a:gd name="T63" fmla="*/ 8 h 73"/>
                  <a:gd name="T64" fmla="*/ 42 w 83"/>
                  <a:gd name="T65" fmla="*/ 9 h 73"/>
                  <a:gd name="T66" fmla="*/ 48 w 83"/>
                  <a:gd name="T67" fmla="*/ 9 h 73"/>
                  <a:gd name="T68" fmla="*/ 52 w 83"/>
                  <a:gd name="T69" fmla="*/ 13 h 73"/>
                  <a:gd name="T70" fmla="*/ 56 w 83"/>
                  <a:gd name="T71" fmla="*/ 18 h 73"/>
                  <a:gd name="T72" fmla="*/ 59 w 83"/>
                  <a:gd name="T73" fmla="*/ 24 h 73"/>
                  <a:gd name="T74" fmla="*/ 63 w 83"/>
                  <a:gd name="T75" fmla="*/ 27 h 73"/>
                  <a:gd name="T76" fmla="*/ 62 w 83"/>
                  <a:gd name="T77" fmla="*/ 34 h 73"/>
                  <a:gd name="T78" fmla="*/ 59 w 83"/>
                  <a:gd name="T79" fmla="*/ 42 h 73"/>
                  <a:gd name="T80" fmla="*/ 57 w 83"/>
                  <a:gd name="T81" fmla="*/ 50 h 73"/>
                  <a:gd name="T82" fmla="*/ 60 w 83"/>
                  <a:gd name="T83" fmla="*/ 55 h 73"/>
                  <a:gd name="T84" fmla="*/ 59 w 83"/>
                  <a:gd name="T85" fmla="*/ 60 h 73"/>
                  <a:gd name="T86" fmla="*/ 60 w 83"/>
                  <a:gd name="T87" fmla="*/ 66 h 73"/>
                  <a:gd name="T88" fmla="*/ 65 w 83"/>
                  <a:gd name="T89" fmla="*/ 63 h 73"/>
                  <a:gd name="T90" fmla="*/ 68 w 83"/>
                  <a:gd name="T91" fmla="*/ 64 h 73"/>
                  <a:gd name="T92" fmla="*/ 71 w 83"/>
                  <a:gd name="T93" fmla="*/ 67 h 73"/>
                  <a:gd name="T94" fmla="*/ 73 w 83"/>
                  <a:gd name="T9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 h="73">
                    <a:moveTo>
                      <a:pt x="71" y="71"/>
                    </a:moveTo>
                    <a:lnTo>
                      <a:pt x="73" y="71"/>
                    </a:lnTo>
                    <a:lnTo>
                      <a:pt x="74" y="71"/>
                    </a:lnTo>
                    <a:lnTo>
                      <a:pt x="76" y="69"/>
                    </a:lnTo>
                    <a:lnTo>
                      <a:pt x="76" y="68"/>
                    </a:lnTo>
                    <a:lnTo>
                      <a:pt x="77" y="66"/>
                    </a:lnTo>
                    <a:lnTo>
                      <a:pt x="77" y="64"/>
                    </a:lnTo>
                    <a:lnTo>
                      <a:pt x="77" y="62"/>
                    </a:lnTo>
                    <a:lnTo>
                      <a:pt x="79" y="60"/>
                    </a:lnTo>
                    <a:lnTo>
                      <a:pt x="79" y="58"/>
                    </a:lnTo>
                    <a:lnTo>
                      <a:pt x="79" y="57"/>
                    </a:lnTo>
                    <a:lnTo>
                      <a:pt x="79" y="55"/>
                    </a:lnTo>
                    <a:lnTo>
                      <a:pt x="79" y="53"/>
                    </a:lnTo>
                    <a:lnTo>
                      <a:pt x="81" y="51"/>
                    </a:lnTo>
                    <a:lnTo>
                      <a:pt x="81" y="49"/>
                    </a:lnTo>
                    <a:lnTo>
                      <a:pt x="81" y="48"/>
                    </a:lnTo>
                    <a:lnTo>
                      <a:pt x="81" y="46"/>
                    </a:lnTo>
                    <a:lnTo>
                      <a:pt x="81" y="44"/>
                    </a:lnTo>
                    <a:lnTo>
                      <a:pt x="81" y="42"/>
                    </a:lnTo>
                    <a:lnTo>
                      <a:pt x="81" y="40"/>
                    </a:lnTo>
                    <a:lnTo>
                      <a:pt x="82" y="39"/>
                    </a:lnTo>
                    <a:lnTo>
                      <a:pt x="82" y="37"/>
                    </a:lnTo>
                    <a:lnTo>
                      <a:pt x="82" y="34"/>
                    </a:lnTo>
                    <a:lnTo>
                      <a:pt x="82" y="32"/>
                    </a:lnTo>
                    <a:lnTo>
                      <a:pt x="82" y="31"/>
                    </a:lnTo>
                    <a:lnTo>
                      <a:pt x="82" y="29"/>
                    </a:lnTo>
                    <a:lnTo>
                      <a:pt x="82" y="27"/>
                    </a:lnTo>
                    <a:lnTo>
                      <a:pt x="82" y="26"/>
                    </a:lnTo>
                    <a:lnTo>
                      <a:pt x="82" y="24"/>
                    </a:lnTo>
                    <a:lnTo>
                      <a:pt x="80" y="24"/>
                    </a:lnTo>
                    <a:lnTo>
                      <a:pt x="80" y="23"/>
                    </a:lnTo>
                    <a:lnTo>
                      <a:pt x="80" y="21"/>
                    </a:lnTo>
                    <a:lnTo>
                      <a:pt x="78" y="21"/>
                    </a:lnTo>
                    <a:lnTo>
                      <a:pt x="78" y="19"/>
                    </a:lnTo>
                    <a:lnTo>
                      <a:pt x="78" y="17"/>
                    </a:lnTo>
                    <a:lnTo>
                      <a:pt x="78" y="15"/>
                    </a:lnTo>
                    <a:lnTo>
                      <a:pt x="76" y="15"/>
                    </a:lnTo>
                    <a:lnTo>
                      <a:pt x="76" y="13"/>
                    </a:lnTo>
                    <a:lnTo>
                      <a:pt x="75" y="12"/>
                    </a:lnTo>
                    <a:lnTo>
                      <a:pt x="75" y="10"/>
                    </a:lnTo>
                    <a:lnTo>
                      <a:pt x="73" y="10"/>
                    </a:lnTo>
                    <a:lnTo>
                      <a:pt x="73" y="8"/>
                    </a:lnTo>
                    <a:lnTo>
                      <a:pt x="72" y="8"/>
                    </a:lnTo>
                    <a:lnTo>
                      <a:pt x="72" y="6"/>
                    </a:lnTo>
                    <a:lnTo>
                      <a:pt x="70" y="6"/>
                    </a:lnTo>
                    <a:lnTo>
                      <a:pt x="68" y="6"/>
                    </a:lnTo>
                    <a:lnTo>
                      <a:pt x="66" y="6"/>
                    </a:lnTo>
                    <a:lnTo>
                      <a:pt x="64" y="6"/>
                    </a:lnTo>
                    <a:lnTo>
                      <a:pt x="64" y="5"/>
                    </a:lnTo>
                    <a:lnTo>
                      <a:pt x="62" y="5"/>
                    </a:lnTo>
                    <a:lnTo>
                      <a:pt x="60" y="5"/>
                    </a:lnTo>
                    <a:lnTo>
                      <a:pt x="58" y="5"/>
                    </a:lnTo>
                    <a:lnTo>
                      <a:pt x="56" y="5"/>
                    </a:lnTo>
                    <a:lnTo>
                      <a:pt x="55" y="5"/>
                    </a:lnTo>
                    <a:lnTo>
                      <a:pt x="54" y="5"/>
                    </a:lnTo>
                    <a:lnTo>
                      <a:pt x="54" y="3"/>
                    </a:lnTo>
                    <a:lnTo>
                      <a:pt x="52" y="3"/>
                    </a:lnTo>
                    <a:lnTo>
                      <a:pt x="50" y="3"/>
                    </a:lnTo>
                    <a:lnTo>
                      <a:pt x="48" y="3"/>
                    </a:lnTo>
                    <a:lnTo>
                      <a:pt x="47" y="3"/>
                    </a:lnTo>
                    <a:lnTo>
                      <a:pt x="45" y="3"/>
                    </a:lnTo>
                    <a:lnTo>
                      <a:pt x="43" y="3"/>
                    </a:lnTo>
                    <a:lnTo>
                      <a:pt x="40" y="3"/>
                    </a:lnTo>
                    <a:lnTo>
                      <a:pt x="40" y="2"/>
                    </a:lnTo>
                    <a:lnTo>
                      <a:pt x="39" y="2"/>
                    </a:lnTo>
                    <a:lnTo>
                      <a:pt x="37" y="2"/>
                    </a:lnTo>
                    <a:lnTo>
                      <a:pt x="35" y="2"/>
                    </a:lnTo>
                    <a:lnTo>
                      <a:pt x="33" y="1"/>
                    </a:lnTo>
                    <a:lnTo>
                      <a:pt x="31" y="1"/>
                    </a:lnTo>
                    <a:lnTo>
                      <a:pt x="29" y="1"/>
                    </a:lnTo>
                    <a:lnTo>
                      <a:pt x="27" y="1"/>
                    </a:lnTo>
                    <a:lnTo>
                      <a:pt x="27" y="0"/>
                    </a:lnTo>
                    <a:lnTo>
                      <a:pt x="25" y="1"/>
                    </a:lnTo>
                    <a:lnTo>
                      <a:pt x="24" y="1"/>
                    </a:lnTo>
                    <a:lnTo>
                      <a:pt x="23" y="1"/>
                    </a:lnTo>
                    <a:lnTo>
                      <a:pt x="21" y="2"/>
                    </a:lnTo>
                    <a:lnTo>
                      <a:pt x="20" y="2"/>
                    </a:lnTo>
                    <a:lnTo>
                      <a:pt x="18" y="2"/>
                    </a:lnTo>
                    <a:lnTo>
                      <a:pt x="16" y="3"/>
                    </a:lnTo>
                    <a:lnTo>
                      <a:pt x="15" y="3"/>
                    </a:lnTo>
                    <a:lnTo>
                      <a:pt x="13" y="3"/>
                    </a:lnTo>
                    <a:lnTo>
                      <a:pt x="11" y="3"/>
                    </a:lnTo>
                    <a:lnTo>
                      <a:pt x="9" y="3"/>
                    </a:lnTo>
                    <a:lnTo>
                      <a:pt x="7" y="6"/>
                    </a:lnTo>
                    <a:lnTo>
                      <a:pt x="6" y="6"/>
                    </a:lnTo>
                    <a:lnTo>
                      <a:pt x="4" y="7"/>
                    </a:lnTo>
                    <a:lnTo>
                      <a:pt x="2" y="9"/>
                    </a:lnTo>
                    <a:lnTo>
                      <a:pt x="1" y="10"/>
                    </a:lnTo>
                    <a:lnTo>
                      <a:pt x="0" y="13"/>
                    </a:lnTo>
                    <a:lnTo>
                      <a:pt x="0" y="15"/>
                    </a:lnTo>
                    <a:lnTo>
                      <a:pt x="0" y="16"/>
                    </a:lnTo>
                    <a:lnTo>
                      <a:pt x="0" y="18"/>
                    </a:lnTo>
                    <a:lnTo>
                      <a:pt x="0" y="20"/>
                    </a:lnTo>
                    <a:lnTo>
                      <a:pt x="0" y="22"/>
                    </a:lnTo>
                    <a:lnTo>
                      <a:pt x="0" y="24"/>
                    </a:lnTo>
                    <a:lnTo>
                      <a:pt x="0" y="26"/>
                    </a:lnTo>
                    <a:lnTo>
                      <a:pt x="0" y="28"/>
                    </a:lnTo>
                    <a:lnTo>
                      <a:pt x="1" y="28"/>
                    </a:lnTo>
                    <a:lnTo>
                      <a:pt x="0" y="29"/>
                    </a:lnTo>
                    <a:lnTo>
                      <a:pt x="0" y="31"/>
                    </a:lnTo>
                    <a:lnTo>
                      <a:pt x="0" y="32"/>
                    </a:lnTo>
                    <a:lnTo>
                      <a:pt x="0" y="33"/>
                    </a:lnTo>
                    <a:lnTo>
                      <a:pt x="1" y="33"/>
                    </a:lnTo>
                    <a:lnTo>
                      <a:pt x="1" y="32"/>
                    </a:lnTo>
                    <a:lnTo>
                      <a:pt x="2" y="30"/>
                    </a:lnTo>
                    <a:lnTo>
                      <a:pt x="2" y="28"/>
                    </a:lnTo>
                    <a:lnTo>
                      <a:pt x="4" y="26"/>
                    </a:lnTo>
                    <a:lnTo>
                      <a:pt x="4" y="25"/>
                    </a:lnTo>
                    <a:lnTo>
                      <a:pt x="4" y="23"/>
                    </a:lnTo>
                    <a:lnTo>
                      <a:pt x="4" y="22"/>
                    </a:lnTo>
                    <a:lnTo>
                      <a:pt x="4" y="20"/>
                    </a:lnTo>
                    <a:lnTo>
                      <a:pt x="7" y="20"/>
                    </a:lnTo>
                    <a:lnTo>
                      <a:pt x="8" y="20"/>
                    </a:lnTo>
                    <a:lnTo>
                      <a:pt x="10" y="18"/>
                    </a:lnTo>
                    <a:lnTo>
                      <a:pt x="12" y="18"/>
                    </a:lnTo>
                    <a:lnTo>
                      <a:pt x="14" y="16"/>
                    </a:lnTo>
                    <a:lnTo>
                      <a:pt x="16" y="16"/>
                    </a:lnTo>
                    <a:lnTo>
                      <a:pt x="17" y="14"/>
                    </a:lnTo>
                    <a:lnTo>
                      <a:pt x="19" y="13"/>
                    </a:lnTo>
                    <a:lnTo>
                      <a:pt x="21" y="13"/>
                    </a:lnTo>
                    <a:lnTo>
                      <a:pt x="23" y="10"/>
                    </a:lnTo>
                    <a:lnTo>
                      <a:pt x="25" y="10"/>
                    </a:lnTo>
                    <a:lnTo>
                      <a:pt x="26" y="10"/>
                    </a:lnTo>
                    <a:lnTo>
                      <a:pt x="28" y="8"/>
                    </a:lnTo>
                    <a:lnTo>
                      <a:pt x="31" y="8"/>
                    </a:lnTo>
                    <a:lnTo>
                      <a:pt x="32" y="8"/>
                    </a:lnTo>
                    <a:lnTo>
                      <a:pt x="34" y="8"/>
                    </a:lnTo>
                    <a:lnTo>
                      <a:pt x="36" y="8"/>
                    </a:lnTo>
                    <a:lnTo>
                      <a:pt x="38" y="8"/>
                    </a:lnTo>
                    <a:lnTo>
                      <a:pt x="40" y="8"/>
                    </a:lnTo>
                    <a:lnTo>
                      <a:pt x="40" y="9"/>
                    </a:lnTo>
                    <a:lnTo>
                      <a:pt x="42" y="9"/>
                    </a:lnTo>
                    <a:lnTo>
                      <a:pt x="43" y="9"/>
                    </a:lnTo>
                    <a:lnTo>
                      <a:pt x="45" y="9"/>
                    </a:lnTo>
                    <a:lnTo>
                      <a:pt x="47" y="9"/>
                    </a:lnTo>
                    <a:lnTo>
                      <a:pt x="48" y="9"/>
                    </a:lnTo>
                    <a:lnTo>
                      <a:pt x="50" y="9"/>
                    </a:lnTo>
                    <a:lnTo>
                      <a:pt x="50" y="10"/>
                    </a:lnTo>
                    <a:lnTo>
                      <a:pt x="52" y="11"/>
                    </a:lnTo>
                    <a:lnTo>
                      <a:pt x="52" y="13"/>
                    </a:lnTo>
                    <a:lnTo>
                      <a:pt x="54" y="13"/>
                    </a:lnTo>
                    <a:lnTo>
                      <a:pt x="54" y="15"/>
                    </a:lnTo>
                    <a:lnTo>
                      <a:pt x="55" y="16"/>
                    </a:lnTo>
                    <a:lnTo>
                      <a:pt x="56" y="18"/>
                    </a:lnTo>
                    <a:lnTo>
                      <a:pt x="58" y="18"/>
                    </a:lnTo>
                    <a:lnTo>
                      <a:pt x="58" y="20"/>
                    </a:lnTo>
                    <a:lnTo>
                      <a:pt x="59" y="22"/>
                    </a:lnTo>
                    <a:lnTo>
                      <a:pt x="59" y="24"/>
                    </a:lnTo>
                    <a:lnTo>
                      <a:pt x="61" y="24"/>
                    </a:lnTo>
                    <a:lnTo>
                      <a:pt x="61" y="26"/>
                    </a:lnTo>
                    <a:lnTo>
                      <a:pt x="61" y="27"/>
                    </a:lnTo>
                    <a:lnTo>
                      <a:pt x="63" y="27"/>
                    </a:lnTo>
                    <a:lnTo>
                      <a:pt x="62" y="29"/>
                    </a:lnTo>
                    <a:lnTo>
                      <a:pt x="62" y="31"/>
                    </a:lnTo>
                    <a:lnTo>
                      <a:pt x="62" y="33"/>
                    </a:lnTo>
                    <a:lnTo>
                      <a:pt x="62" y="34"/>
                    </a:lnTo>
                    <a:lnTo>
                      <a:pt x="60" y="37"/>
                    </a:lnTo>
                    <a:lnTo>
                      <a:pt x="60" y="39"/>
                    </a:lnTo>
                    <a:lnTo>
                      <a:pt x="59" y="40"/>
                    </a:lnTo>
                    <a:lnTo>
                      <a:pt x="59" y="42"/>
                    </a:lnTo>
                    <a:lnTo>
                      <a:pt x="57" y="44"/>
                    </a:lnTo>
                    <a:lnTo>
                      <a:pt x="57" y="46"/>
                    </a:lnTo>
                    <a:lnTo>
                      <a:pt x="57" y="48"/>
                    </a:lnTo>
                    <a:lnTo>
                      <a:pt x="57" y="50"/>
                    </a:lnTo>
                    <a:lnTo>
                      <a:pt x="57" y="52"/>
                    </a:lnTo>
                    <a:lnTo>
                      <a:pt x="57" y="53"/>
                    </a:lnTo>
                    <a:lnTo>
                      <a:pt x="58" y="55"/>
                    </a:lnTo>
                    <a:lnTo>
                      <a:pt x="60" y="55"/>
                    </a:lnTo>
                    <a:lnTo>
                      <a:pt x="59" y="56"/>
                    </a:lnTo>
                    <a:lnTo>
                      <a:pt x="59" y="57"/>
                    </a:lnTo>
                    <a:lnTo>
                      <a:pt x="59" y="59"/>
                    </a:lnTo>
                    <a:lnTo>
                      <a:pt x="59" y="60"/>
                    </a:lnTo>
                    <a:lnTo>
                      <a:pt x="59" y="62"/>
                    </a:lnTo>
                    <a:lnTo>
                      <a:pt x="59" y="64"/>
                    </a:lnTo>
                    <a:lnTo>
                      <a:pt x="59" y="66"/>
                    </a:lnTo>
                    <a:lnTo>
                      <a:pt x="60" y="66"/>
                    </a:lnTo>
                    <a:lnTo>
                      <a:pt x="61" y="66"/>
                    </a:lnTo>
                    <a:lnTo>
                      <a:pt x="63" y="66"/>
                    </a:lnTo>
                    <a:lnTo>
                      <a:pt x="64" y="65"/>
                    </a:lnTo>
                    <a:lnTo>
                      <a:pt x="65" y="63"/>
                    </a:lnTo>
                    <a:lnTo>
                      <a:pt x="67" y="62"/>
                    </a:lnTo>
                    <a:lnTo>
                      <a:pt x="67" y="63"/>
                    </a:lnTo>
                    <a:lnTo>
                      <a:pt x="68" y="63"/>
                    </a:lnTo>
                    <a:lnTo>
                      <a:pt x="68" y="64"/>
                    </a:lnTo>
                    <a:lnTo>
                      <a:pt x="70" y="64"/>
                    </a:lnTo>
                    <a:lnTo>
                      <a:pt x="70" y="66"/>
                    </a:lnTo>
                    <a:lnTo>
                      <a:pt x="70" y="67"/>
                    </a:lnTo>
                    <a:lnTo>
                      <a:pt x="71" y="67"/>
                    </a:lnTo>
                    <a:lnTo>
                      <a:pt x="71" y="69"/>
                    </a:lnTo>
                    <a:lnTo>
                      <a:pt x="73" y="69"/>
                    </a:lnTo>
                    <a:lnTo>
                      <a:pt x="73" y="71"/>
                    </a:lnTo>
                    <a:lnTo>
                      <a:pt x="73" y="72"/>
                    </a:lnTo>
                    <a:lnTo>
                      <a:pt x="72" y="72"/>
                    </a:lnTo>
                    <a:lnTo>
                      <a:pt x="71" y="72"/>
                    </a:lnTo>
                    <a:lnTo>
                      <a:pt x="71" y="71"/>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1" name="Freeform 429"/>
              <p:cNvSpPr>
                <a:spLocks/>
              </p:cNvSpPr>
              <p:nvPr/>
            </p:nvSpPr>
            <p:spPr bwMode="auto">
              <a:xfrm>
                <a:off x="4761" y="2990"/>
                <a:ext cx="21" cy="24"/>
              </a:xfrm>
              <a:custGeom>
                <a:avLst/>
                <a:gdLst>
                  <a:gd name="T0" fmla="*/ 7 w 21"/>
                  <a:gd name="T1" fmla="*/ 0 h 24"/>
                  <a:gd name="T2" fmla="*/ 6 w 21"/>
                  <a:gd name="T3" fmla="*/ 2 h 24"/>
                  <a:gd name="T4" fmla="*/ 4 w 21"/>
                  <a:gd name="T5" fmla="*/ 2 h 24"/>
                  <a:gd name="T6" fmla="*/ 2 w 21"/>
                  <a:gd name="T7" fmla="*/ 4 h 24"/>
                  <a:gd name="T8" fmla="*/ 2 w 21"/>
                  <a:gd name="T9" fmla="*/ 5 h 24"/>
                  <a:gd name="T10" fmla="*/ 2 w 21"/>
                  <a:gd name="T11" fmla="*/ 7 h 24"/>
                  <a:gd name="T12" fmla="*/ 2 w 21"/>
                  <a:gd name="T13" fmla="*/ 9 h 24"/>
                  <a:gd name="T14" fmla="*/ 0 w 21"/>
                  <a:gd name="T15" fmla="*/ 11 h 24"/>
                  <a:gd name="T16" fmla="*/ 0 w 21"/>
                  <a:gd name="T17" fmla="*/ 12 h 24"/>
                  <a:gd name="T18" fmla="*/ 0 w 21"/>
                  <a:gd name="T19" fmla="*/ 14 h 24"/>
                  <a:gd name="T20" fmla="*/ 0 w 21"/>
                  <a:gd name="T21" fmla="*/ 15 h 24"/>
                  <a:gd name="T22" fmla="*/ 0 w 21"/>
                  <a:gd name="T23" fmla="*/ 17 h 24"/>
                  <a:gd name="T24" fmla="*/ 0 w 21"/>
                  <a:gd name="T25" fmla="*/ 19 h 24"/>
                  <a:gd name="T26" fmla="*/ 1 w 21"/>
                  <a:gd name="T27" fmla="*/ 19 h 24"/>
                  <a:gd name="T28" fmla="*/ 1 w 21"/>
                  <a:gd name="T29" fmla="*/ 20 h 24"/>
                  <a:gd name="T30" fmla="*/ 3 w 21"/>
                  <a:gd name="T31" fmla="*/ 20 h 24"/>
                  <a:gd name="T32" fmla="*/ 3 w 21"/>
                  <a:gd name="T33" fmla="*/ 21 h 24"/>
                  <a:gd name="T34" fmla="*/ 5 w 21"/>
                  <a:gd name="T35" fmla="*/ 21 h 24"/>
                  <a:gd name="T36" fmla="*/ 6 w 21"/>
                  <a:gd name="T37" fmla="*/ 21 h 24"/>
                  <a:gd name="T38" fmla="*/ 7 w 21"/>
                  <a:gd name="T39" fmla="*/ 21 h 24"/>
                  <a:gd name="T40" fmla="*/ 7 w 21"/>
                  <a:gd name="T41" fmla="*/ 23 h 24"/>
                  <a:gd name="T42" fmla="*/ 9 w 21"/>
                  <a:gd name="T43" fmla="*/ 23 h 24"/>
                  <a:gd name="T44" fmla="*/ 11 w 21"/>
                  <a:gd name="T45" fmla="*/ 23 h 24"/>
                  <a:gd name="T46" fmla="*/ 14 w 21"/>
                  <a:gd name="T47" fmla="*/ 23 h 24"/>
                  <a:gd name="T48" fmla="*/ 15 w 21"/>
                  <a:gd name="T49" fmla="*/ 22 h 24"/>
                  <a:gd name="T50" fmla="*/ 15 w 21"/>
                  <a:gd name="T51" fmla="*/ 21 h 24"/>
                  <a:gd name="T52" fmla="*/ 16 w 21"/>
                  <a:gd name="T53" fmla="*/ 19 h 24"/>
                  <a:gd name="T54" fmla="*/ 18 w 21"/>
                  <a:gd name="T55" fmla="*/ 17 h 24"/>
                  <a:gd name="T56" fmla="*/ 18 w 21"/>
                  <a:gd name="T57" fmla="*/ 16 h 24"/>
                  <a:gd name="T58" fmla="*/ 20 w 21"/>
                  <a:gd name="T59" fmla="*/ 14 h 24"/>
                  <a:gd name="T60" fmla="*/ 18 w 21"/>
                  <a:gd name="T61" fmla="*/ 14 h 24"/>
                  <a:gd name="T62" fmla="*/ 18 w 21"/>
                  <a:gd name="T63" fmla="*/ 13 h 24"/>
                  <a:gd name="T64" fmla="*/ 18 w 21"/>
                  <a:gd name="T65" fmla="*/ 11 h 24"/>
                  <a:gd name="T66" fmla="*/ 18 w 21"/>
                  <a:gd name="T67" fmla="*/ 9 h 24"/>
                  <a:gd name="T68" fmla="*/ 18 w 21"/>
                  <a:gd name="T69" fmla="*/ 7 h 24"/>
                  <a:gd name="T70" fmla="*/ 18 w 21"/>
                  <a:gd name="T71" fmla="*/ 6 h 24"/>
                  <a:gd name="T72" fmla="*/ 18 w 21"/>
                  <a:gd name="T73" fmla="*/ 5 h 24"/>
                  <a:gd name="T74" fmla="*/ 17 w 21"/>
                  <a:gd name="T75" fmla="*/ 5 h 24"/>
                  <a:gd name="T76" fmla="*/ 16 w 21"/>
                  <a:gd name="T77" fmla="*/ 5 h 24"/>
                  <a:gd name="T78" fmla="*/ 16 w 21"/>
                  <a:gd name="T79" fmla="*/ 4 h 24"/>
                  <a:gd name="T80" fmla="*/ 14 w 21"/>
                  <a:gd name="T81" fmla="*/ 4 h 24"/>
                  <a:gd name="T82" fmla="*/ 14 w 21"/>
                  <a:gd name="T83" fmla="*/ 2 h 24"/>
                  <a:gd name="T84" fmla="*/ 11 w 21"/>
                  <a:gd name="T85" fmla="*/ 2 h 24"/>
                  <a:gd name="T86" fmla="*/ 9 w 21"/>
                  <a:gd name="T87" fmla="*/ 2 h 24"/>
                  <a:gd name="T88" fmla="*/ 7 w 21"/>
                  <a:gd name="T89" fmla="*/ 2 h 24"/>
                  <a:gd name="T90" fmla="*/ 7 w 21"/>
                  <a:gd name="T91" fmla="*/ 1 h 24"/>
                  <a:gd name="T92" fmla="*/ 7 w 21"/>
                  <a:gd name="T9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 h="24">
                    <a:moveTo>
                      <a:pt x="7" y="0"/>
                    </a:moveTo>
                    <a:lnTo>
                      <a:pt x="6" y="2"/>
                    </a:lnTo>
                    <a:lnTo>
                      <a:pt x="4" y="2"/>
                    </a:lnTo>
                    <a:lnTo>
                      <a:pt x="2" y="4"/>
                    </a:lnTo>
                    <a:lnTo>
                      <a:pt x="2" y="5"/>
                    </a:lnTo>
                    <a:lnTo>
                      <a:pt x="2" y="7"/>
                    </a:lnTo>
                    <a:lnTo>
                      <a:pt x="2" y="9"/>
                    </a:lnTo>
                    <a:lnTo>
                      <a:pt x="0" y="11"/>
                    </a:lnTo>
                    <a:lnTo>
                      <a:pt x="0" y="12"/>
                    </a:lnTo>
                    <a:lnTo>
                      <a:pt x="0" y="14"/>
                    </a:lnTo>
                    <a:lnTo>
                      <a:pt x="0" y="15"/>
                    </a:lnTo>
                    <a:lnTo>
                      <a:pt x="0" y="17"/>
                    </a:lnTo>
                    <a:lnTo>
                      <a:pt x="0" y="19"/>
                    </a:lnTo>
                    <a:lnTo>
                      <a:pt x="1" y="19"/>
                    </a:lnTo>
                    <a:lnTo>
                      <a:pt x="1" y="20"/>
                    </a:lnTo>
                    <a:lnTo>
                      <a:pt x="3" y="20"/>
                    </a:lnTo>
                    <a:lnTo>
                      <a:pt x="3" y="21"/>
                    </a:lnTo>
                    <a:lnTo>
                      <a:pt x="5" y="21"/>
                    </a:lnTo>
                    <a:lnTo>
                      <a:pt x="6" y="21"/>
                    </a:lnTo>
                    <a:lnTo>
                      <a:pt x="7" y="21"/>
                    </a:lnTo>
                    <a:lnTo>
                      <a:pt x="7" y="23"/>
                    </a:lnTo>
                    <a:lnTo>
                      <a:pt x="9" y="23"/>
                    </a:lnTo>
                    <a:lnTo>
                      <a:pt x="11" y="23"/>
                    </a:lnTo>
                    <a:lnTo>
                      <a:pt x="14" y="23"/>
                    </a:lnTo>
                    <a:lnTo>
                      <a:pt x="15" y="22"/>
                    </a:lnTo>
                    <a:lnTo>
                      <a:pt x="15" y="21"/>
                    </a:lnTo>
                    <a:lnTo>
                      <a:pt x="16" y="19"/>
                    </a:lnTo>
                    <a:lnTo>
                      <a:pt x="18" y="17"/>
                    </a:lnTo>
                    <a:lnTo>
                      <a:pt x="18" y="16"/>
                    </a:lnTo>
                    <a:lnTo>
                      <a:pt x="20" y="14"/>
                    </a:lnTo>
                    <a:lnTo>
                      <a:pt x="18" y="14"/>
                    </a:lnTo>
                    <a:lnTo>
                      <a:pt x="18" y="13"/>
                    </a:lnTo>
                    <a:lnTo>
                      <a:pt x="18" y="11"/>
                    </a:lnTo>
                    <a:lnTo>
                      <a:pt x="18" y="9"/>
                    </a:lnTo>
                    <a:lnTo>
                      <a:pt x="18" y="7"/>
                    </a:lnTo>
                    <a:lnTo>
                      <a:pt x="18" y="6"/>
                    </a:lnTo>
                    <a:lnTo>
                      <a:pt x="18" y="5"/>
                    </a:lnTo>
                    <a:lnTo>
                      <a:pt x="17" y="5"/>
                    </a:lnTo>
                    <a:lnTo>
                      <a:pt x="16" y="5"/>
                    </a:lnTo>
                    <a:lnTo>
                      <a:pt x="16" y="4"/>
                    </a:lnTo>
                    <a:lnTo>
                      <a:pt x="14" y="4"/>
                    </a:lnTo>
                    <a:lnTo>
                      <a:pt x="14" y="2"/>
                    </a:lnTo>
                    <a:lnTo>
                      <a:pt x="11" y="2"/>
                    </a:lnTo>
                    <a:lnTo>
                      <a:pt x="9" y="2"/>
                    </a:lnTo>
                    <a:lnTo>
                      <a:pt x="7" y="2"/>
                    </a:lnTo>
                    <a:lnTo>
                      <a:pt x="7" y="1"/>
                    </a:lnTo>
                    <a:lnTo>
                      <a:pt x="7" y="0"/>
                    </a:lnTo>
                  </a:path>
                </a:pathLst>
              </a:custGeom>
              <a:solidFill>
                <a:srgbClr val="819FE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 name="Freeform 430"/>
              <p:cNvSpPr>
                <a:spLocks/>
              </p:cNvSpPr>
              <p:nvPr/>
            </p:nvSpPr>
            <p:spPr bwMode="auto">
              <a:xfrm>
                <a:off x="4748" y="3010"/>
                <a:ext cx="17" cy="77"/>
              </a:xfrm>
              <a:custGeom>
                <a:avLst/>
                <a:gdLst>
                  <a:gd name="T0" fmla="*/ 15 w 25"/>
                  <a:gd name="T1" fmla="*/ 1 h 79"/>
                  <a:gd name="T2" fmla="*/ 13 w 25"/>
                  <a:gd name="T3" fmla="*/ 6 h 79"/>
                  <a:gd name="T4" fmla="*/ 12 w 25"/>
                  <a:gd name="T5" fmla="*/ 13 h 79"/>
                  <a:gd name="T6" fmla="*/ 8 w 25"/>
                  <a:gd name="T7" fmla="*/ 22 h 79"/>
                  <a:gd name="T8" fmla="*/ 6 w 25"/>
                  <a:gd name="T9" fmla="*/ 32 h 79"/>
                  <a:gd name="T10" fmla="*/ 3 w 25"/>
                  <a:gd name="T11" fmla="*/ 40 h 79"/>
                  <a:gd name="T12" fmla="*/ 0 w 25"/>
                  <a:gd name="T13" fmla="*/ 48 h 79"/>
                  <a:gd name="T14" fmla="*/ 0 w 25"/>
                  <a:gd name="T15" fmla="*/ 52 h 79"/>
                  <a:gd name="T16" fmla="*/ 0 w 25"/>
                  <a:gd name="T17" fmla="*/ 55 h 79"/>
                  <a:gd name="T18" fmla="*/ 0 w 25"/>
                  <a:gd name="T19" fmla="*/ 58 h 79"/>
                  <a:gd name="T20" fmla="*/ 0 w 25"/>
                  <a:gd name="T21" fmla="*/ 63 h 79"/>
                  <a:gd name="T22" fmla="*/ 1 w 25"/>
                  <a:gd name="T23" fmla="*/ 67 h 79"/>
                  <a:gd name="T24" fmla="*/ 1 w 25"/>
                  <a:gd name="T25" fmla="*/ 71 h 79"/>
                  <a:gd name="T26" fmla="*/ 3 w 25"/>
                  <a:gd name="T27" fmla="*/ 75 h 79"/>
                  <a:gd name="T28" fmla="*/ 5 w 25"/>
                  <a:gd name="T29" fmla="*/ 77 h 79"/>
                  <a:gd name="T30" fmla="*/ 8 w 25"/>
                  <a:gd name="T31" fmla="*/ 78 h 79"/>
                  <a:gd name="T32" fmla="*/ 9 w 25"/>
                  <a:gd name="T33" fmla="*/ 76 h 79"/>
                  <a:gd name="T34" fmla="*/ 11 w 25"/>
                  <a:gd name="T35" fmla="*/ 72 h 79"/>
                  <a:gd name="T36" fmla="*/ 13 w 25"/>
                  <a:gd name="T37" fmla="*/ 68 h 79"/>
                  <a:gd name="T38" fmla="*/ 15 w 25"/>
                  <a:gd name="T39" fmla="*/ 62 h 79"/>
                  <a:gd name="T40" fmla="*/ 15 w 25"/>
                  <a:gd name="T41" fmla="*/ 58 h 79"/>
                  <a:gd name="T42" fmla="*/ 17 w 25"/>
                  <a:gd name="T43" fmla="*/ 54 h 79"/>
                  <a:gd name="T44" fmla="*/ 18 w 25"/>
                  <a:gd name="T45" fmla="*/ 51 h 79"/>
                  <a:gd name="T46" fmla="*/ 19 w 25"/>
                  <a:gd name="T47" fmla="*/ 49 h 79"/>
                  <a:gd name="T48" fmla="*/ 19 w 25"/>
                  <a:gd name="T49" fmla="*/ 43 h 79"/>
                  <a:gd name="T50" fmla="*/ 19 w 25"/>
                  <a:gd name="T51" fmla="*/ 36 h 79"/>
                  <a:gd name="T52" fmla="*/ 21 w 25"/>
                  <a:gd name="T53" fmla="*/ 26 h 79"/>
                  <a:gd name="T54" fmla="*/ 21 w 25"/>
                  <a:gd name="T55" fmla="*/ 18 h 79"/>
                  <a:gd name="T56" fmla="*/ 23 w 25"/>
                  <a:gd name="T57" fmla="*/ 10 h 79"/>
                  <a:gd name="T58" fmla="*/ 23 w 25"/>
                  <a:gd name="T59" fmla="*/ 4 h 79"/>
                  <a:gd name="T60" fmla="*/ 24 w 25"/>
                  <a:gd name="T61" fmla="*/ 1 h 79"/>
                  <a:gd name="T62" fmla="*/ 22 w 25"/>
                  <a:gd name="T63" fmla="*/ 2 h 79"/>
                  <a:gd name="T64" fmla="*/ 19 w 25"/>
                  <a:gd name="T65" fmla="*/ 2 h 79"/>
                  <a:gd name="T66" fmla="*/ 17 w 25"/>
                  <a:gd name="T6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 h="79">
                    <a:moveTo>
                      <a:pt x="16" y="0"/>
                    </a:moveTo>
                    <a:lnTo>
                      <a:pt x="15" y="1"/>
                    </a:lnTo>
                    <a:lnTo>
                      <a:pt x="15" y="2"/>
                    </a:lnTo>
                    <a:lnTo>
                      <a:pt x="13" y="6"/>
                    </a:lnTo>
                    <a:lnTo>
                      <a:pt x="13" y="8"/>
                    </a:lnTo>
                    <a:lnTo>
                      <a:pt x="12" y="13"/>
                    </a:lnTo>
                    <a:lnTo>
                      <a:pt x="10" y="17"/>
                    </a:lnTo>
                    <a:lnTo>
                      <a:pt x="8" y="22"/>
                    </a:lnTo>
                    <a:lnTo>
                      <a:pt x="8" y="26"/>
                    </a:lnTo>
                    <a:lnTo>
                      <a:pt x="6" y="32"/>
                    </a:lnTo>
                    <a:lnTo>
                      <a:pt x="4" y="36"/>
                    </a:lnTo>
                    <a:lnTo>
                      <a:pt x="3" y="40"/>
                    </a:lnTo>
                    <a:lnTo>
                      <a:pt x="3" y="44"/>
                    </a:lnTo>
                    <a:lnTo>
                      <a:pt x="0" y="48"/>
                    </a:lnTo>
                    <a:lnTo>
                      <a:pt x="0" y="50"/>
                    </a:lnTo>
                    <a:lnTo>
                      <a:pt x="0" y="52"/>
                    </a:lnTo>
                    <a:lnTo>
                      <a:pt x="0" y="54"/>
                    </a:lnTo>
                    <a:lnTo>
                      <a:pt x="0" y="55"/>
                    </a:lnTo>
                    <a:lnTo>
                      <a:pt x="0" y="57"/>
                    </a:lnTo>
                    <a:lnTo>
                      <a:pt x="0" y="58"/>
                    </a:lnTo>
                    <a:lnTo>
                      <a:pt x="0" y="61"/>
                    </a:lnTo>
                    <a:lnTo>
                      <a:pt x="0" y="63"/>
                    </a:lnTo>
                    <a:lnTo>
                      <a:pt x="0" y="65"/>
                    </a:lnTo>
                    <a:lnTo>
                      <a:pt x="1" y="67"/>
                    </a:lnTo>
                    <a:lnTo>
                      <a:pt x="1" y="69"/>
                    </a:lnTo>
                    <a:lnTo>
                      <a:pt x="1" y="71"/>
                    </a:lnTo>
                    <a:lnTo>
                      <a:pt x="1" y="73"/>
                    </a:lnTo>
                    <a:lnTo>
                      <a:pt x="3" y="75"/>
                    </a:lnTo>
                    <a:lnTo>
                      <a:pt x="3" y="76"/>
                    </a:lnTo>
                    <a:lnTo>
                      <a:pt x="5" y="77"/>
                    </a:lnTo>
                    <a:lnTo>
                      <a:pt x="6" y="78"/>
                    </a:lnTo>
                    <a:lnTo>
                      <a:pt x="8" y="78"/>
                    </a:lnTo>
                    <a:lnTo>
                      <a:pt x="9" y="77"/>
                    </a:lnTo>
                    <a:lnTo>
                      <a:pt x="9" y="76"/>
                    </a:lnTo>
                    <a:lnTo>
                      <a:pt x="11" y="74"/>
                    </a:lnTo>
                    <a:lnTo>
                      <a:pt x="11" y="72"/>
                    </a:lnTo>
                    <a:lnTo>
                      <a:pt x="13" y="70"/>
                    </a:lnTo>
                    <a:lnTo>
                      <a:pt x="13" y="68"/>
                    </a:lnTo>
                    <a:lnTo>
                      <a:pt x="15" y="64"/>
                    </a:lnTo>
                    <a:lnTo>
                      <a:pt x="15" y="62"/>
                    </a:lnTo>
                    <a:lnTo>
                      <a:pt x="15" y="60"/>
                    </a:lnTo>
                    <a:lnTo>
                      <a:pt x="15" y="58"/>
                    </a:lnTo>
                    <a:lnTo>
                      <a:pt x="17" y="55"/>
                    </a:lnTo>
                    <a:lnTo>
                      <a:pt x="17" y="54"/>
                    </a:lnTo>
                    <a:lnTo>
                      <a:pt x="18" y="52"/>
                    </a:lnTo>
                    <a:lnTo>
                      <a:pt x="18" y="51"/>
                    </a:lnTo>
                    <a:lnTo>
                      <a:pt x="19" y="50"/>
                    </a:lnTo>
                    <a:lnTo>
                      <a:pt x="19" y="49"/>
                    </a:lnTo>
                    <a:lnTo>
                      <a:pt x="19" y="47"/>
                    </a:lnTo>
                    <a:lnTo>
                      <a:pt x="19" y="43"/>
                    </a:lnTo>
                    <a:lnTo>
                      <a:pt x="19" y="39"/>
                    </a:lnTo>
                    <a:lnTo>
                      <a:pt x="19" y="36"/>
                    </a:lnTo>
                    <a:lnTo>
                      <a:pt x="19" y="32"/>
                    </a:lnTo>
                    <a:lnTo>
                      <a:pt x="21" y="26"/>
                    </a:lnTo>
                    <a:lnTo>
                      <a:pt x="21" y="22"/>
                    </a:lnTo>
                    <a:lnTo>
                      <a:pt x="21" y="18"/>
                    </a:lnTo>
                    <a:lnTo>
                      <a:pt x="21" y="15"/>
                    </a:lnTo>
                    <a:lnTo>
                      <a:pt x="23" y="10"/>
                    </a:lnTo>
                    <a:lnTo>
                      <a:pt x="23" y="7"/>
                    </a:lnTo>
                    <a:lnTo>
                      <a:pt x="23" y="4"/>
                    </a:lnTo>
                    <a:lnTo>
                      <a:pt x="23" y="3"/>
                    </a:lnTo>
                    <a:lnTo>
                      <a:pt x="24" y="1"/>
                    </a:lnTo>
                    <a:lnTo>
                      <a:pt x="23" y="2"/>
                    </a:lnTo>
                    <a:lnTo>
                      <a:pt x="22" y="2"/>
                    </a:lnTo>
                    <a:lnTo>
                      <a:pt x="20" y="2"/>
                    </a:lnTo>
                    <a:lnTo>
                      <a:pt x="19" y="2"/>
                    </a:lnTo>
                    <a:lnTo>
                      <a:pt x="19" y="0"/>
                    </a:lnTo>
                    <a:lnTo>
                      <a:pt x="17" y="0"/>
                    </a:lnTo>
                    <a:lnTo>
                      <a:pt x="16" y="0"/>
                    </a:lnTo>
                  </a:path>
                </a:pathLst>
              </a:custGeom>
              <a:solidFill>
                <a:srgbClr val="819FE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3" name="Freeform 431"/>
              <p:cNvSpPr>
                <a:spLocks/>
              </p:cNvSpPr>
              <p:nvPr/>
            </p:nvSpPr>
            <p:spPr bwMode="auto">
              <a:xfrm>
                <a:off x="4722" y="3035"/>
                <a:ext cx="16" cy="110"/>
              </a:xfrm>
              <a:custGeom>
                <a:avLst/>
                <a:gdLst>
                  <a:gd name="T0" fmla="*/ 0 w 16"/>
                  <a:gd name="T1" fmla="*/ 109 h 110"/>
                  <a:gd name="T2" fmla="*/ 3 w 16"/>
                  <a:gd name="T3" fmla="*/ 82 h 110"/>
                  <a:gd name="T4" fmla="*/ 7 w 16"/>
                  <a:gd name="T5" fmla="*/ 66 h 110"/>
                  <a:gd name="T6" fmla="*/ 7 w 16"/>
                  <a:gd name="T7" fmla="*/ 47 h 110"/>
                  <a:gd name="T8" fmla="*/ 10 w 16"/>
                  <a:gd name="T9" fmla="*/ 26 h 110"/>
                  <a:gd name="T10" fmla="*/ 10 w 16"/>
                  <a:gd name="T11" fmla="*/ 12 h 110"/>
                  <a:gd name="T12" fmla="*/ 15 w 16"/>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16" h="110">
                    <a:moveTo>
                      <a:pt x="0" y="109"/>
                    </a:moveTo>
                    <a:lnTo>
                      <a:pt x="3" y="82"/>
                    </a:lnTo>
                    <a:lnTo>
                      <a:pt x="7" y="66"/>
                    </a:lnTo>
                    <a:lnTo>
                      <a:pt x="7" y="47"/>
                    </a:lnTo>
                    <a:lnTo>
                      <a:pt x="10" y="26"/>
                    </a:lnTo>
                    <a:lnTo>
                      <a:pt x="10" y="12"/>
                    </a:lnTo>
                    <a:lnTo>
                      <a:pt x="15"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4" name="Freeform 432"/>
              <p:cNvSpPr>
                <a:spLocks/>
              </p:cNvSpPr>
              <p:nvPr/>
            </p:nvSpPr>
            <p:spPr bwMode="auto">
              <a:xfrm>
                <a:off x="4567" y="3137"/>
                <a:ext cx="52" cy="43"/>
              </a:xfrm>
              <a:custGeom>
                <a:avLst/>
                <a:gdLst>
                  <a:gd name="T0" fmla="*/ 0 w 44"/>
                  <a:gd name="T1" fmla="*/ 0 h 46"/>
                  <a:gd name="T2" fmla="*/ 0 w 44"/>
                  <a:gd name="T3" fmla="*/ 9 h 46"/>
                  <a:gd name="T4" fmla="*/ 1 w 44"/>
                  <a:gd name="T5" fmla="*/ 18 h 46"/>
                  <a:gd name="T6" fmla="*/ 1 w 44"/>
                  <a:gd name="T7" fmla="*/ 21 h 46"/>
                  <a:gd name="T8" fmla="*/ 10 w 44"/>
                  <a:gd name="T9" fmla="*/ 29 h 46"/>
                  <a:gd name="T10" fmla="*/ 24 w 44"/>
                  <a:gd name="T11" fmla="*/ 34 h 46"/>
                  <a:gd name="T12" fmla="*/ 43 w 44"/>
                  <a:gd name="T13" fmla="*/ 45 h 46"/>
                  <a:gd name="T14" fmla="*/ 14 w 44"/>
                  <a:gd name="T15" fmla="*/ 2 h 46"/>
                  <a:gd name="T16" fmla="*/ 0 w 44"/>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6">
                    <a:moveTo>
                      <a:pt x="0" y="0"/>
                    </a:moveTo>
                    <a:lnTo>
                      <a:pt x="0" y="9"/>
                    </a:lnTo>
                    <a:lnTo>
                      <a:pt x="1" y="18"/>
                    </a:lnTo>
                    <a:lnTo>
                      <a:pt x="1" y="21"/>
                    </a:lnTo>
                    <a:lnTo>
                      <a:pt x="10" y="29"/>
                    </a:lnTo>
                    <a:lnTo>
                      <a:pt x="24" y="34"/>
                    </a:lnTo>
                    <a:lnTo>
                      <a:pt x="43" y="45"/>
                    </a:lnTo>
                    <a:lnTo>
                      <a:pt x="14" y="2"/>
                    </a:lnTo>
                    <a:lnTo>
                      <a:pt x="0" y="0"/>
                    </a:lnTo>
                  </a:path>
                </a:pathLst>
              </a:custGeom>
              <a:solidFill>
                <a:srgbClr val="C0C0C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5" name="Freeform 433"/>
              <p:cNvSpPr>
                <a:spLocks/>
              </p:cNvSpPr>
              <p:nvPr/>
            </p:nvSpPr>
            <p:spPr bwMode="auto">
              <a:xfrm>
                <a:off x="4602" y="3008"/>
                <a:ext cx="68" cy="3"/>
              </a:xfrm>
              <a:custGeom>
                <a:avLst/>
                <a:gdLst>
                  <a:gd name="T0" fmla="*/ 0 w 68"/>
                  <a:gd name="T1" fmla="*/ 3 h 4"/>
                  <a:gd name="T2" fmla="*/ 29 w 68"/>
                  <a:gd name="T3" fmla="*/ 0 h 4"/>
                  <a:gd name="T4" fmla="*/ 47 w 68"/>
                  <a:gd name="T5" fmla="*/ 3 h 4"/>
                  <a:gd name="T6" fmla="*/ 67 w 68"/>
                  <a:gd name="T7" fmla="*/ 0 h 4"/>
                </a:gdLst>
                <a:ahLst/>
                <a:cxnLst>
                  <a:cxn ang="0">
                    <a:pos x="T0" y="T1"/>
                  </a:cxn>
                  <a:cxn ang="0">
                    <a:pos x="T2" y="T3"/>
                  </a:cxn>
                  <a:cxn ang="0">
                    <a:pos x="T4" y="T5"/>
                  </a:cxn>
                  <a:cxn ang="0">
                    <a:pos x="T6" y="T7"/>
                  </a:cxn>
                </a:cxnLst>
                <a:rect l="0" t="0" r="r" b="b"/>
                <a:pathLst>
                  <a:path w="68" h="4">
                    <a:moveTo>
                      <a:pt x="0" y="3"/>
                    </a:moveTo>
                    <a:lnTo>
                      <a:pt x="29" y="0"/>
                    </a:lnTo>
                    <a:lnTo>
                      <a:pt x="47" y="3"/>
                    </a:lnTo>
                    <a:lnTo>
                      <a:pt x="67" y="0"/>
                    </a:lnTo>
                  </a:path>
                </a:pathLst>
              </a:custGeom>
              <a:noFill/>
              <a:ln w="12700" cap="rnd" cmpd="sng">
                <a:solidFill>
                  <a:srgbClr val="FFFFFF"/>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6" name="Freeform 434"/>
              <p:cNvSpPr>
                <a:spLocks/>
              </p:cNvSpPr>
              <p:nvPr/>
            </p:nvSpPr>
            <p:spPr bwMode="auto">
              <a:xfrm>
                <a:off x="4602" y="3027"/>
                <a:ext cx="68" cy="6"/>
              </a:xfrm>
              <a:custGeom>
                <a:avLst/>
                <a:gdLst>
                  <a:gd name="T0" fmla="*/ 0 w 68"/>
                  <a:gd name="T1" fmla="*/ 5 h 6"/>
                  <a:gd name="T2" fmla="*/ 29 w 68"/>
                  <a:gd name="T3" fmla="*/ 0 h 6"/>
                  <a:gd name="T4" fmla="*/ 47 w 68"/>
                  <a:gd name="T5" fmla="*/ 5 h 6"/>
                  <a:gd name="T6" fmla="*/ 67 w 68"/>
                  <a:gd name="T7" fmla="*/ 0 h 6"/>
                </a:gdLst>
                <a:ahLst/>
                <a:cxnLst>
                  <a:cxn ang="0">
                    <a:pos x="T0" y="T1"/>
                  </a:cxn>
                  <a:cxn ang="0">
                    <a:pos x="T2" y="T3"/>
                  </a:cxn>
                  <a:cxn ang="0">
                    <a:pos x="T4" y="T5"/>
                  </a:cxn>
                  <a:cxn ang="0">
                    <a:pos x="T6" y="T7"/>
                  </a:cxn>
                </a:cxnLst>
                <a:rect l="0" t="0" r="r" b="b"/>
                <a:pathLst>
                  <a:path w="68" h="6">
                    <a:moveTo>
                      <a:pt x="0" y="5"/>
                    </a:moveTo>
                    <a:lnTo>
                      <a:pt x="29" y="0"/>
                    </a:lnTo>
                    <a:lnTo>
                      <a:pt x="47" y="5"/>
                    </a:lnTo>
                    <a:lnTo>
                      <a:pt x="67" y="0"/>
                    </a:lnTo>
                  </a:path>
                </a:pathLst>
              </a:custGeom>
              <a:noFill/>
              <a:ln w="12700" cap="rnd" cmpd="sng">
                <a:solidFill>
                  <a:srgbClr val="FFFF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7" name="Freeform 435"/>
              <p:cNvSpPr>
                <a:spLocks/>
              </p:cNvSpPr>
              <p:nvPr/>
            </p:nvSpPr>
            <p:spPr bwMode="auto">
              <a:xfrm>
                <a:off x="4602" y="3040"/>
                <a:ext cx="68" cy="8"/>
              </a:xfrm>
              <a:custGeom>
                <a:avLst/>
                <a:gdLst>
                  <a:gd name="T0" fmla="*/ 0 w 68"/>
                  <a:gd name="T1" fmla="*/ 7 h 8"/>
                  <a:gd name="T2" fmla="*/ 29 w 68"/>
                  <a:gd name="T3" fmla="*/ 0 h 8"/>
                  <a:gd name="T4" fmla="*/ 47 w 68"/>
                  <a:gd name="T5" fmla="*/ 7 h 8"/>
                  <a:gd name="T6" fmla="*/ 67 w 68"/>
                  <a:gd name="T7" fmla="*/ 0 h 8"/>
                </a:gdLst>
                <a:ahLst/>
                <a:cxnLst>
                  <a:cxn ang="0">
                    <a:pos x="T0" y="T1"/>
                  </a:cxn>
                  <a:cxn ang="0">
                    <a:pos x="T2" y="T3"/>
                  </a:cxn>
                  <a:cxn ang="0">
                    <a:pos x="T4" y="T5"/>
                  </a:cxn>
                  <a:cxn ang="0">
                    <a:pos x="T6" y="T7"/>
                  </a:cxn>
                </a:cxnLst>
                <a:rect l="0" t="0" r="r" b="b"/>
                <a:pathLst>
                  <a:path w="68" h="8">
                    <a:moveTo>
                      <a:pt x="0" y="7"/>
                    </a:moveTo>
                    <a:lnTo>
                      <a:pt x="29" y="0"/>
                    </a:lnTo>
                    <a:lnTo>
                      <a:pt x="47" y="7"/>
                    </a:lnTo>
                    <a:lnTo>
                      <a:pt x="67" y="0"/>
                    </a:lnTo>
                  </a:path>
                </a:pathLst>
              </a:custGeom>
              <a:noFill/>
              <a:ln w="12700" cap="rnd" cmpd="sng">
                <a:solidFill>
                  <a:srgbClr val="FFFF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8" name="Freeform 436"/>
              <p:cNvSpPr>
                <a:spLocks/>
              </p:cNvSpPr>
              <p:nvPr/>
            </p:nvSpPr>
            <p:spPr bwMode="auto">
              <a:xfrm>
                <a:off x="4602" y="3053"/>
                <a:ext cx="68" cy="7"/>
              </a:xfrm>
              <a:custGeom>
                <a:avLst/>
                <a:gdLst>
                  <a:gd name="T0" fmla="*/ 0 w 68"/>
                  <a:gd name="T1" fmla="*/ 4 h 5"/>
                  <a:gd name="T2" fmla="*/ 29 w 68"/>
                  <a:gd name="T3" fmla="*/ 0 h 5"/>
                  <a:gd name="T4" fmla="*/ 47 w 68"/>
                  <a:gd name="T5" fmla="*/ 4 h 5"/>
                  <a:gd name="T6" fmla="*/ 67 w 68"/>
                  <a:gd name="T7" fmla="*/ 0 h 5"/>
                </a:gdLst>
                <a:ahLst/>
                <a:cxnLst>
                  <a:cxn ang="0">
                    <a:pos x="T0" y="T1"/>
                  </a:cxn>
                  <a:cxn ang="0">
                    <a:pos x="T2" y="T3"/>
                  </a:cxn>
                  <a:cxn ang="0">
                    <a:pos x="T4" y="T5"/>
                  </a:cxn>
                  <a:cxn ang="0">
                    <a:pos x="T6" y="T7"/>
                  </a:cxn>
                </a:cxnLst>
                <a:rect l="0" t="0" r="r" b="b"/>
                <a:pathLst>
                  <a:path w="68" h="5">
                    <a:moveTo>
                      <a:pt x="0" y="4"/>
                    </a:moveTo>
                    <a:lnTo>
                      <a:pt x="29" y="0"/>
                    </a:lnTo>
                    <a:lnTo>
                      <a:pt x="47" y="4"/>
                    </a:lnTo>
                    <a:lnTo>
                      <a:pt x="67" y="0"/>
                    </a:lnTo>
                  </a:path>
                </a:pathLst>
              </a:custGeom>
              <a:noFill/>
              <a:ln w="12700" cap="rnd" cmpd="sng">
                <a:solidFill>
                  <a:srgbClr val="FFFF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19" name="Group 437"/>
            <p:cNvGrpSpPr>
              <a:grpSpLocks/>
            </p:cNvGrpSpPr>
            <p:nvPr/>
          </p:nvGrpSpPr>
          <p:grpSpPr bwMode="auto">
            <a:xfrm>
              <a:off x="3953" y="3439"/>
              <a:ext cx="374" cy="277"/>
              <a:chOff x="3953" y="3439"/>
              <a:chExt cx="374" cy="277"/>
            </a:xfrm>
          </p:grpSpPr>
          <p:sp>
            <p:nvSpPr>
              <p:cNvPr id="20" name="Freeform 438"/>
              <p:cNvSpPr>
                <a:spLocks/>
              </p:cNvSpPr>
              <p:nvPr/>
            </p:nvSpPr>
            <p:spPr bwMode="auto">
              <a:xfrm>
                <a:off x="3976" y="3645"/>
                <a:ext cx="131" cy="67"/>
              </a:xfrm>
              <a:custGeom>
                <a:avLst/>
                <a:gdLst>
                  <a:gd name="T0" fmla="*/ 115 w 131"/>
                  <a:gd name="T1" fmla="*/ 10 h 67"/>
                  <a:gd name="T2" fmla="*/ 115 w 131"/>
                  <a:gd name="T3" fmla="*/ 14 h 67"/>
                  <a:gd name="T4" fmla="*/ 112 w 131"/>
                  <a:gd name="T5" fmla="*/ 46 h 67"/>
                  <a:gd name="T6" fmla="*/ 115 w 131"/>
                  <a:gd name="T7" fmla="*/ 66 h 67"/>
                  <a:gd name="T8" fmla="*/ 93 w 131"/>
                  <a:gd name="T9" fmla="*/ 66 h 67"/>
                  <a:gd name="T10" fmla="*/ 15 w 131"/>
                  <a:gd name="T11" fmla="*/ 59 h 67"/>
                  <a:gd name="T12" fmla="*/ 4 w 131"/>
                  <a:gd name="T13" fmla="*/ 63 h 67"/>
                  <a:gd name="T14" fmla="*/ 0 w 131"/>
                  <a:gd name="T15" fmla="*/ 6 h 67"/>
                  <a:gd name="T16" fmla="*/ 130 w 131"/>
                  <a:gd name="T17" fmla="*/ 0 h 67"/>
                  <a:gd name="T18" fmla="*/ 115 w 131"/>
                  <a:gd name="T19"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67">
                    <a:moveTo>
                      <a:pt x="115" y="10"/>
                    </a:moveTo>
                    <a:lnTo>
                      <a:pt x="115" y="14"/>
                    </a:lnTo>
                    <a:lnTo>
                      <a:pt x="112" y="46"/>
                    </a:lnTo>
                    <a:lnTo>
                      <a:pt x="115" y="66"/>
                    </a:lnTo>
                    <a:lnTo>
                      <a:pt x="93" y="66"/>
                    </a:lnTo>
                    <a:lnTo>
                      <a:pt x="15" y="59"/>
                    </a:lnTo>
                    <a:lnTo>
                      <a:pt x="4" y="63"/>
                    </a:lnTo>
                    <a:lnTo>
                      <a:pt x="0" y="6"/>
                    </a:lnTo>
                    <a:lnTo>
                      <a:pt x="130" y="0"/>
                    </a:lnTo>
                    <a:lnTo>
                      <a:pt x="115" y="10"/>
                    </a:lnTo>
                  </a:path>
                </a:pathLst>
              </a:custGeom>
              <a:solidFill>
                <a:srgbClr val="C1FFD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1" name="Freeform 439"/>
              <p:cNvSpPr>
                <a:spLocks/>
              </p:cNvSpPr>
              <p:nvPr/>
            </p:nvSpPr>
            <p:spPr bwMode="auto">
              <a:xfrm>
                <a:off x="4218" y="3519"/>
                <a:ext cx="60" cy="25"/>
              </a:xfrm>
              <a:custGeom>
                <a:avLst/>
                <a:gdLst>
                  <a:gd name="T0" fmla="*/ 59 w 60"/>
                  <a:gd name="T1" fmla="*/ 0 h 24"/>
                  <a:gd name="T2" fmla="*/ 43 w 60"/>
                  <a:gd name="T3" fmla="*/ 0 h 24"/>
                  <a:gd name="T4" fmla="*/ 38 w 60"/>
                  <a:gd name="T5" fmla="*/ 0 h 24"/>
                  <a:gd name="T6" fmla="*/ 31 w 60"/>
                  <a:gd name="T7" fmla="*/ 0 h 24"/>
                  <a:gd name="T8" fmla="*/ 22 w 60"/>
                  <a:gd name="T9" fmla="*/ 0 h 24"/>
                  <a:gd name="T10" fmla="*/ 0 w 60"/>
                  <a:gd name="T11" fmla="*/ 11 h 24"/>
                  <a:gd name="T12" fmla="*/ 38 w 60"/>
                  <a:gd name="T13" fmla="*/ 23 h 24"/>
                  <a:gd name="T14" fmla="*/ 59 w 6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4">
                    <a:moveTo>
                      <a:pt x="59" y="0"/>
                    </a:moveTo>
                    <a:lnTo>
                      <a:pt x="43" y="0"/>
                    </a:lnTo>
                    <a:lnTo>
                      <a:pt x="38" y="0"/>
                    </a:lnTo>
                    <a:lnTo>
                      <a:pt x="31" y="0"/>
                    </a:lnTo>
                    <a:lnTo>
                      <a:pt x="22" y="0"/>
                    </a:lnTo>
                    <a:lnTo>
                      <a:pt x="0" y="11"/>
                    </a:lnTo>
                    <a:lnTo>
                      <a:pt x="38" y="23"/>
                    </a:lnTo>
                    <a:lnTo>
                      <a:pt x="59" y="0"/>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2" name="Freeform 440"/>
              <p:cNvSpPr>
                <a:spLocks/>
              </p:cNvSpPr>
              <p:nvPr/>
            </p:nvSpPr>
            <p:spPr bwMode="auto">
              <a:xfrm>
                <a:off x="4218" y="3607"/>
                <a:ext cx="79" cy="78"/>
              </a:xfrm>
              <a:custGeom>
                <a:avLst/>
                <a:gdLst>
                  <a:gd name="T0" fmla="*/ 18 w 87"/>
                  <a:gd name="T1" fmla="*/ 77 h 78"/>
                  <a:gd name="T2" fmla="*/ 28 w 87"/>
                  <a:gd name="T3" fmla="*/ 70 h 78"/>
                  <a:gd name="T4" fmla="*/ 34 w 87"/>
                  <a:gd name="T5" fmla="*/ 68 h 78"/>
                  <a:gd name="T6" fmla="*/ 41 w 87"/>
                  <a:gd name="T7" fmla="*/ 59 h 78"/>
                  <a:gd name="T8" fmla="*/ 42 w 87"/>
                  <a:gd name="T9" fmla="*/ 58 h 78"/>
                  <a:gd name="T10" fmla="*/ 52 w 87"/>
                  <a:gd name="T11" fmla="*/ 54 h 78"/>
                  <a:gd name="T12" fmla="*/ 55 w 87"/>
                  <a:gd name="T13" fmla="*/ 51 h 78"/>
                  <a:gd name="T14" fmla="*/ 60 w 87"/>
                  <a:gd name="T15" fmla="*/ 48 h 78"/>
                  <a:gd name="T16" fmla="*/ 64 w 87"/>
                  <a:gd name="T17" fmla="*/ 46 h 78"/>
                  <a:gd name="T18" fmla="*/ 66 w 87"/>
                  <a:gd name="T19" fmla="*/ 43 h 78"/>
                  <a:gd name="T20" fmla="*/ 71 w 87"/>
                  <a:gd name="T21" fmla="*/ 40 h 78"/>
                  <a:gd name="T22" fmla="*/ 73 w 87"/>
                  <a:gd name="T23" fmla="*/ 36 h 78"/>
                  <a:gd name="T24" fmla="*/ 81 w 87"/>
                  <a:gd name="T25" fmla="*/ 30 h 78"/>
                  <a:gd name="T26" fmla="*/ 83 w 87"/>
                  <a:gd name="T27" fmla="*/ 26 h 78"/>
                  <a:gd name="T28" fmla="*/ 86 w 87"/>
                  <a:gd name="T29" fmla="*/ 25 h 78"/>
                  <a:gd name="T30" fmla="*/ 86 w 87"/>
                  <a:gd name="T31" fmla="*/ 20 h 78"/>
                  <a:gd name="T32" fmla="*/ 86 w 87"/>
                  <a:gd name="T33" fmla="*/ 14 h 78"/>
                  <a:gd name="T34" fmla="*/ 86 w 87"/>
                  <a:gd name="T35" fmla="*/ 8 h 78"/>
                  <a:gd name="T36" fmla="*/ 86 w 87"/>
                  <a:gd name="T37" fmla="*/ 3 h 78"/>
                  <a:gd name="T38" fmla="*/ 86 w 87"/>
                  <a:gd name="T39" fmla="*/ 0 h 78"/>
                  <a:gd name="T40" fmla="*/ 64 w 87"/>
                  <a:gd name="T41" fmla="*/ 0 h 78"/>
                  <a:gd name="T42" fmla="*/ 0 w 87"/>
                  <a:gd name="T43" fmla="*/ 49 h 78"/>
                  <a:gd name="T44" fmla="*/ 18 w 87"/>
                  <a:gd name="T45" fmla="*/ 7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78">
                    <a:moveTo>
                      <a:pt x="18" y="77"/>
                    </a:moveTo>
                    <a:lnTo>
                      <a:pt x="28" y="70"/>
                    </a:lnTo>
                    <a:lnTo>
                      <a:pt x="34" y="68"/>
                    </a:lnTo>
                    <a:lnTo>
                      <a:pt x="41" y="59"/>
                    </a:lnTo>
                    <a:lnTo>
                      <a:pt x="42" y="58"/>
                    </a:lnTo>
                    <a:lnTo>
                      <a:pt x="52" y="54"/>
                    </a:lnTo>
                    <a:lnTo>
                      <a:pt x="55" y="51"/>
                    </a:lnTo>
                    <a:lnTo>
                      <a:pt x="60" y="48"/>
                    </a:lnTo>
                    <a:lnTo>
                      <a:pt x="64" y="46"/>
                    </a:lnTo>
                    <a:lnTo>
                      <a:pt x="66" y="43"/>
                    </a:lnTo>
                    <a:lnTo>
                      <a:pt x="71" y="40"/>
                    </a:lnTo>
                    <a:lnTo>
                      <a:pt x="73" y="36"/>
                    </a:lnTo>
                    <a:lnTo>
                      <a:pt x="81" y="30"/>
                    </a:lnTo>
                    <a:lnTo>
                      <a:pt x="83" y="26"/>
                    </a:lnTo>
                    <a:lnTo>
                      <a:pt x="86" y="25"/>
                    </a:lnTo>
                    <a:lnTo>
                      <a:pt x="86" y="20"/>
                    </a:lnTo>
                    <a:lnTo>
                      <a:pt x="86" y="14"/>
                    </a:lnTo>
                    <a:lnTo>
                      <a:pt x="86" y="8"/>
                    </a:lnTo>
                    <a:lnTo>
                      <a:pt x="86" y="3"/>
                    </a:lnTo>
                    <a:lnTo>
                      <a:pt x="86" y="0"/>
                    </a:lnTo>
                    <a:lnTo>
                      <a:pt x="64" y="0"/>
                    </a:lnTo>
                    <a:lnTo>
                      <a:pt x="0" y="49"/>
                    </a:lnTo>
                    <a:lnTo>
                      <a:pt x="18" y="77"/>
                    </a:lnTo>
                  </a:path>
                </a:pathLst>
              </a:custGeom>
              <a:solidFill>
                <a:srgbClr val="C0C0C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3" name="Freeform 441"/>
              <p:cNvSpPr>
                <a:spLocks/>
              </p:cNvSpPr>
              <p:nvPr/>
            </p:nvSpPr>
            <p:spPr bwMode="auto">
              <a:xfrm>
                <a:off x="4102" y="3603"/>
                <a:ext cx="203" cy="53"/>
              </a:xfrm>
              <a:custGeom>
                <a:avLst/>
                <a:gdLst>
                  <a:gd name="T0" fmla="*/ 0 w 211"/>
                  <a:gd name="T1" fmla="*/ 19 h 55"/>
                  <a:gd name="T2" fmla="*/ 12 w 211"/>
                  <a:gd name="T3" fmla="*/ 17 h 55"/>
                  <a:gd name="T4" fmla="*/ 17 w 211"/>
                  <a:gd name="T5" fmla="*/ 17 h 55"/>
                  <a:gd name="T6" fmla="*/ 28 w 211"/>
                  <a:gd name="T7" fmla="*/ 12 h 55"/>
                  <a:gd name="T8" fmla="*/ 181 w 211"/>
                  <a:gd name="T9" fmla="*/ 0 h 55"/>
                  <a:gd name="T10" fmla="*/ 190 w 211"/>
                  <a:gd name="T11" fmla="*/ 0 h 55"/>
                  <a:gd name="T12" fmla="*/ 197 w 211"/>
                  <a:gd name="T13" fmla="*/ 4 h 55"/>
                  <a:gd name="T14" fmla="*/ 210 w 211"/>
                  <a:gd name="T15" fmla="*/ 6 h 55"/>
                  <a:gd name="T16" fmla="*/ 191 w 211"/>
                  <a:gd name="T17" fmla="*/ 11 h 55"/>
                  <a:gd name="T18" fmla="*/ 188 w 211"/>
                  <a:gd name="T19" fmla="*/ 18 h 55"/>
                  <a:gd name="T20" fmla="*/ 178 w 211"/>
                  <a:gd name="T21" fmla="*/ 21 h 55"/>
                  <a:gd name="T22" fmla="*/ 171 w 211"/>
                  <a:gd name="T23" fmla="*/ 28 h 55"/>
                  <a:gd name="T24" fmla="*/ 164 w 211"/>
                  <a:gd name="T25" fmla="*/ 31 h 55"/>
                  <a:gd name="T26" fmla="*/ 158 w 211"/>
                  <a:gd name="T27" fmla="*/ 35 h 55"/>
                  <a:gd name="T28" fmla="*/ 152 w 211"/>
                  <a:gd name="T29" fmla="*/ 38 h 55"/>
                  <a:gd name="T30" fmla="*/ 147 w 211"/>
                  <a:gd name="T31" fmla="*/ 42 h 55"/>
                  <a:gd name="T32" fmla="*/ 144 w 211"/>
                  <a:gd name="T33" fmla="*/ 49 h 55"/>
                  <a:gd name="T34" fmla="*/ 142 w 211"/>
                  <a:gd name="T35" fmla="*/ 50 h 55"/>
                  <a:gd name="T36" fmla="*/ 119 w 211"/>
                  <a:gd name="T37" fmla="*/ 54 h 55"/>
                  <a:gd name="T38" fmla="*/ 9 w 211"/>
                  <a:gd name="T39" fmla="*/ 36 h 55"/>
                  <a:gd name="T40" fmla="*/ 0 w 211"/>
                  <a:gd name="T41" fmla="*/ 1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1" h="55">
                    <a:moveTo>
                      <a:pt x="0" y="19"/>
                    </a:moveTo>
                    <a:lnTo>
                      <a:pt x="12" y="17"/>
                    </a:lnTo>
                    <a:lnTo>
                      <a:pt x="17" y="17"/>
                    </a:lnTo>
                    <a:lnTo>
                      <a:pt x="28" y="12"/>
                    </a:lnTo>
                    <a:lnTo>
                      <a:pt x="181" y="0"/>
                    </a:lnTo>
                    <a:lnTo>
                      <a:pt x="190" y="0"/>
                    </a:lnTo>
                    <a:lnTo>
                      <a:pt x="197" y="4"/>
                    </a:lnTo>
                    <a:lnTo>
                      <a:pt x="210" y="6"/>
                    </a:lnTo>
                    <a:lnTo>
                      <a:pt x="191" y="11"/>
                    </a:lnTo>
                    <a:lnTo>
                      <a:pt x="188" y="18"/>
                    </a:lnTo>
                    <a:lnTo>
                      <a:pt x="178" y="21"/>
                    </a:lnTo>
                    <a:lnTo>
                      <a:pt x="171" y="28"/>
                    </a:lnTo>
                    <a:lnTo>
                      <a:pt x="164" y="31"/>
                    </a:lnTo>
                    <a:lnTo>
                      <a:pt x="158" y="35"/>
                    </a:lnTo>
                    <a:lnTo>
                      <a:pt x="152" y="38"/>
                    </a:lnTo>
                    <a:lnTo>
                      <a:pt x="147" y="42"/>
                    </a:lnTo>
                    <a:lnTo>
                      <a:pt x="144" y="49"/>
                    </a:lnTo>
                    <a:lnTo>
                      <a:pt x="142" y="50"/>
                    </a:lnTo>
                    <a:lnTo>
                      <a:pt x="119" y="54"/>
                    </a:lnTo>
                    <a:lnTo>
                      <a:pt x="9" y="36"/>
                    </a:lnTo>
                    <a:lnTo>
                      <a:pt x="0" y="19"/>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4" name="Freeform 442"/>
              <p:cNvSpPr>
                <a:spLocks/>
              </p:cNvSpPr>
              <p:nvPr/>
            </p:nvSpPr>
            <p:spPr bwMode="auto">
              <a:xfrm>
                <a:off x="4093" y="3620"/>
                <a:ext cx="140" cy="67"/>
              </a:xfrm>
              <a:custGeom>
                <a:avLst/>
                <a:gdLst>
                  <a:gd name="T0" fmla="*/ 6 w 146"/>
                  <a:gd name="T1" fmla="*/ 2 h 65"/>
                  <a:gd name="T2" fmla="*/ 13 w 146"/>
                  <a:gd name="T3" fmla="*/ 6 h 65"/>
                  <a:gd name="T4" fmla="*/ 21 w 146"/>
                  <a:gd name="T5" fmla="*/ 9 h 65"/>
                  <a:gd name="T6" fmla="*/ 30 w 146"/>
                  <a:gd name="T7" fmla="*/ 9 h 65"/>
                  <a:gd name="T8" fmla="*/ 36 w 146"/>
                  <a:gd name="T9" fmla="*/ 10 h 65"/>
                  <a:gd name="T10" fmla="*/ 50 w 146"/>
                  <a:gd name="T11" fmla="*/ 12 h 65"/>
                  <a:gd name="T12" fmla="*/ 60 w 146"/>
                  <a:gd name="T13" fmla="*/ 13 h 65"/>
                  <a:gd name="T14" fmla="*/ 68 w 146"/>
                  <a:gd name="T15" fmla="*/ 13 h 65"/>
                  <a:gd name="T16" fmla="*/ 79 w 146"/>
                  <a:gd name="T17" fmla="*/ 17 h 65"/>
                  <a:gd name="T18" fmla="*/ 89 w 146"/>
                  <a:gd name="T19" fmla="*/ 18 h 65"/>
                  <a:gd name="T20" fmla="*/ 102 w 146"/>
                  <a:gd name="T21" fmla="*/ 22 h 65"/>
                  <a:gd name="T22" fmla="*/ 115 w 146"/>
                  <a:gd name="T23" fmla="*/ 23 h 65"/>
                  <a:gd name="T24" fmla="*/ 124 w 146"/>
                  <a:gd name="T25" fmla="*/ 26 h 65"/>
                  <a:gd name="T26" fmla="*/ 135 w 146"/>
                  <a:gd name="T27" fmla="*/ 27 h 65"/>
                  <a:gd name="T28" fmla="*/ 140 w 146"/>
                  <a:gd name="T29" fmla="*/ 30 h 65"/>
                  <a:gd name="T30" fmla="*/ 144 w 146"/>
                  <a:gd name="T31" fmla="*/ 31 h 65"/>
                  <a:gd name="T32" fmla="*/ 143 w 146"/>
                  <a:gd name="T33" fmla="*/ 39 h 65"/>
                  <a:gd name="T34" fmla="*/ 142 w 146"/>
                  <a:gd name="T35" fmla="*/ 42 h 65"/>
                  <a:gd name="T36" fmla="*/ 145 w 146"/>
                  <a:gd name="T37" fmla="*/ 50 h 65"/>
                  <a:gd name="T38" fmla="*/ 144 w 146"/>
                  <a:gd name="T39" fmla="*/ 55 h 65"/>
                  <a:gd name="T40" fmla="*/ 142 w 146"/>
                  <a:gd name="T41" fmla="*/ 60 h 65"/>
                  <a:gd name="T42" fmla="*/ 144 w 146"/>
                  <a:gd name="T43" fmla="*/ 64 h 65"/>
                  <a:gd name="T44" fmla="*/ 119 w 146"/>
                  <a:gd name="T45" fmla="*/ 57 h 65"/>
                  <a:gd name="T46" fmla="*/ 115 w 146"/>
                  <a:gd name="T47" fmla="*/ 57 h 65"/>
                  <a:gd name="T48" fmla="*/ 109 w 146"/>
                  <a:gd name="T49" fmla="*/ 55 h 65"/>
                  <a:gd name="T50" fmla="*/ 96 w 146"/>
                  <a:gd name="T51" fmla="*/ 54 h 65"/>
                  <a:gd name="T52" fmla="*/ 83 w 146"/>
                  <a:gd name="T53" fmla="*/ 54 h 65"/>
                  <a:gd name="T54" fmla="*/ 80 w 146"/>
                  <a:gd name="T55" fmla="*/ 52 h 65"/>
                  <a:gd name="T56" fmla="*/ 70 w 146"/>
                  <a:gd name="T57" fmla="*/ 50 h 65"/>
                  <a:gd name="T58" fmla="*/ 61 w 146"/>
                  <a:gd name="T59" fmla="*/ 43 h 65"/>
                  <a:gd name="T60" fmla="*/ 57 w 146"/>
                  <a:gd name="T61" fmla="*/ 45 h 65"/>
                  <a:gd name="T62" fmla="*/ 53 w 146"/>
                  <a:gd name="T63" fmla="*/ 41 h 65"/>
                  <a:gd name="T64" fmla="*/ 48 w 146"/>
                  <a:gd name="T65" fmla="*/ 41 h 65"/>
                  <a:gd name="T66" fmla="*/ 24 w 146"/>
                  <a:gd name="T67" fmla="*/ 35 h 65"/>
                  <a:gd name="T68" fmla="*/ 19 w 146"/>
                  <a:gd name="T69" fmla="*/ 34 h 65"/>
                  <a:gd name="T70" fmla="*/ 13 w 146"/>
                  <a:gd name="T71" fmla="*/ 34 h 65"/>
                  <a:gd name="T72" fmla="*/ 10 w 146"/>
                  <a:gd name="T73" fmla="*/ 33 h 65"/>
                  <a:gd name="T74" fmla="*/ 5 w 146"/>
                  <a:gd name="T75" fmla="*/ 33 h 65"/>
                  <a:gd name="T76" fmla="*/ 3 w 146"/>
                  <a:gd name="T77" fmla="*/ 31 h 65"/>
                  <a:gd name="T78" fmla="*/ 1 w 146"/>
                  <a:gd name="T79" fmla="*/ 31 h 65"/>
                  <a:gd name="T80" fmla="*/ 0 w 146"/>
                  <a:gd name="T81" fmla="*/ 18 h 65"/>
                  <a:gd name="T82" fmla="*/ 1 w 146"/>
                  <a:gd name="T83" fmla="*/ 12 h 65"/>
                  <a:gd name="T84" fmla="*/ 1 w 146"/>
                  <a:gd name="T85" fmla="*/ 10 h 65"/>
                  <a:gd name="T86" fmla="*/ 1 w 146"/>
                  <a:gd name="T87" fmla="*/ 1 h 65"/>
                  <a:gd name="T88" fmla="*/ 2 w 146"/>
                  <a:gd name="T89" fmla="*/ 0 h 65"/>
                  <a:gd name="T90" fmla="*/ 6 w 146"/>
                  <a:gd name="T91"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6" h="65">
                    <a:moveTo>
                      <a:pt x="6" y="2"/>
                    </a:moveTo>
                    <a:lnTo>
                      <a:pt x="13" y="6"/>
                    </a:lnTo>
                    <a:lnTo>
                      <a:pt x="21" y="9"/>
                    </a:lnTo>
                    <a:lnTo>
                      <a:pt x="30" y="9"/>
                    </a:lnTo>
                    <a:lnTo>
                      <a:pt x="36" y="10"/>
                    </a:lnTo>
                    <a:lnTo>
                      <a:pt x="50" y="12"/>
                    </a:lnTo>
                    <a:lnTo>
                      <a:pt x="60" y="13"/>
                    </a:lnTo>
                    <a:lnTo>
                      <a:pt x="68" y="13"/>
                    </a:lnTo>
                    <a:lnTo>
                      <a:pt x="79" y="17"/>
                    </a:lnTo>
                    <a:lnTo>
                      <a:pt x="89" y="18"/>
                    </a:lnTo>
                    <a:lnTo>
                      <a:pt x="102" y="22"/>
                    </a:lnTo>
                    <a:lnTo>
                      <a:pt x="115" y="23"/>
                    </a:lnTo>
                    <a:lnTo>
                      <a:pt x="124" y="26"/>
                    </a:lnTo>
                    <a:lnTo>
                      <a:pt x="135" y="27"/>
                    </a:lnTo>
                    <a:lnTo>
                      <a:pt x="140" y="30"/>
                    </a:lnTo>
                    <a:lnTo>
                      <a:pt x="144" y="31"/>
                    </a:lnTo>
                    <a:lnTo>
                      <a:pt x="143" y="39"/>
                    </a:lnTo>
                    <a:lnTo>
                      <a:pt x="142" y="42"/>
                    </a:lnTo>
                    <a:lnTo>
                      <a:pt x="145" y="50"/>
                    </a:lnTo>
                    <a:lnTo>
                      <a:pt x="144" y="55"/>
                    </a:lnTo>
                    <a:lnTo>
                      <a:pt x="142" y="60"/>
                    </a:lnTo>
                    <a:lnTo>
                      <a:pt x="144" y="64"/>
                    </a:lnTo>
                    <a:lnTo>
                      <a:pt x="119" y="57"/>
                    </a:lnTo>
                    <a:lnTo>
                      <a:pt x="115" y="57"/>
                    </a:lnTo>
                    <a:lnTo>
                      <a:pt x="109" y="55"/>
                    </a:lnTo>
                    <a:lnTo>
                      <a:pt x="96" y="54"/>
                    </a:lnTo>
                    <a:lnTo>
                      <a:pt x="83" y="54"/>
                    </a:lnTo>
                    <a:lnTo>
                      <a:pt x="80" y="52"/>
                    </a:lnTo>
                    <a:lnTo>
                      <a:pt x="70" y="50"/>
                    </a:lnTo>
                    <a:lnTo>
                      <a:pt x="61" y="43"/>
                    </a:lnTo>
                    <a:lnTo>
                      <a:pt x="57" y="45"/>
                    </a:lnTo>
                    <a:lnTo>
                      <a:pt x="53" y="41"/>
                    </a:lnTo>
                    <a:lnTo>
                      <a:pt x="48" y="41"/>
                    </a:lnTo>
                    <a:lnTo>
                      <a:pt x="24" y="35"/>
                    </a:lnTo>
                    <a:lnTo>
                      <a:pt x="19" y="34"/>
                    </a:lnTo>
                    <a:lnTo>
                      <a:pt x="13" y="34"/>
                    </a:lnTo>
                    <a:lnTo>
                      <a:pt x="10" y="33"/>
                    </a:lnTo>
                    <a:lnTo>
                      <a:pt x="5" y="33"/>
                    </a:lnTo>
                    <a:lnTo>
                      <a:pt x="3" y="31"/>
                    </a:lnTo>
                    <a:lnTo>
                      <a:pt x="1" y="31"/>
                    </a:lnTo>
                    <a:lnTo>
                      <a:pt x="0" y="18"/>
                    </a:lnTo>
                    <a:lnTo>
                      <a:pt x="1" y="12"/>
                    </a:lnTo>
                    <a:lnTo>
                      <a:pt x="1" y="10"/>
                    </a:lnTo>
                    <a:lnTo>
                      <a:pt x="1" y="1"/>
                    </a:lnTo>
                    <a:lnTo>
                      <a:pt x="2" y="0"/>
                    </a:lnTo>
                    <a:lnTo>
                      <a:pt x="6" y="2"/>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6" name="Freeform 443"/>
              <p:cNvSpPr>
                <a:spLocks/>
              </p:cNvSpPr>
              <p:nvPr/>
            </p:nvSpPr>
            <p:spPr bwMode="auto">
              <a:xfrm>
                <a:off x="4240" y="3519"/>
                <a:ext cx="48" cy="103"/>
              </a:xfrm>
              <a:custGeom>
                <a:avLst/>
                <a:gdLst>
                  <a:gd name="T0" fmla="*/ 0 w 40"/>
                  <a:gd name="T1" fmla="*/ 6 h 103"/>
                  <a:gd name="T2" fmla="*/ 10 w 40"/>
                  <a:gd name="T3" fmla="*/ 4 h 103"/>
                  <a:gd name="T4" fmla="*/ 19 w 40"/>
                  <a:gd name="T5" fmla="*/ 2 h 103"/>
                  <a:gd name="T6" fmla="*/ 22 w 40"/>
                  <a:gd name="T7" fmla="*/ 1 h 103"/>
                  <a:gd name="T8" fmla="*/ 30 w 40"/>
                  <a:gd name="T9" fmla="*/ 2 h 103"/>
                  <a:gd name="T10" fmla="*/ 36 w 40"/>
                  <a:gd name="T11" fmla="*/ 0 h 103"/>
                  <a:gd name="T12" fmla="*/ 37 w 40"/>
                  <a:gd name="T13" fmla="*/ 11 h 103"/>
                  <a:gd name="T14" fmla="*/ 36 w 40"/>
                  <a:gd name="T15" fmla="*/ 19 h 103"/>
                  <a:gd name="T16" fmla="*/ 38 w 40"/>
                  <a:gd name="T17" fmla="*/ 25 h 103"/>
                  <a:gd name="T18" fmla="*/ 37 w 40"/>
                  <a:gd name="T19" fmla="*/ 33 h 103"/>
                  <a:gd name="T20" fmla="*/ 37 w 40"/>
                  <a:gd name="T21" fmla="*/ 45 h 103"/>
                  <a:gd name="T22" fmla="*/ 37 w 40"/>
                  <a:gd name="T23" fmla="*/ 51 h 103"/>
                  <a:gd name="T24" fmla="*/ 38 w 40"/>
                  <a:gd name="T25" fmla="*/ 58 h 103"/>
                  <a:gd name="T26" fmla="*/ 37 w 40"/>
                  <a:gd name="T27" fmla="*/ 68 h 103"/>
                  <a:gd name="T28" fmla="*/ 38 w 40"/>
                  <a:gd name="T29" fmla="*/ 73 h 103"/>
                  <a:gd name="T30" fmla="*/ 37 w 40"/>
                  <a:gd name="T31" fmla="*/ 79 h 103"/>
                  <a:gd name="T32" fmla="*/ 39 w 40"/>
                  <a:gd name="T33" fmla="*/ 87 h 103"/>
                  <a:gd name="T34" fmla="*/ 28 w 40"/>
                  <a:gd name="T35" fmla="*/ 89 h 103"/>
                  <a:gd name="T36" fmla="*/ 23 w 40"/>
                  <a:gd name="T37" fmla="*/ 90 h 103"/>
                  <a:gd name="T38" fmla="*/ 20 w 40"/>
                  <a:gd name="T39" fmla="*/ 93 h 103"/>
                  <a:gd name="T40" fmla="*/ 12 w 40"/>
                  <a:gd name="T41" fmla="*/ 96 h 103"/>
                  <a:gd name="T42" fmla="*/ 10 w 40"/>
                  <a:gd name="T43" fmla="*/ 100 h 103"/>
                  <a:gd name="T44" fmla="*/ 6 w 40"/>
                  <a:gd name="T45" fmla="*/ 100 h 103"/>
                  <a:gd name="T46" fmla="*/ 1 w 40"/>
                  <a:gd name="T47" fmla="*/ 102 h 103"/>
                  <a:gd name="T48" fmla="*/ 0 w 40"/>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 h="103">
                    <a:moveTo>
                      <a:pt x="0" y="6"/>
                    </a:moveTo>
                    <a:lnTo>
                      <a:pt x="10" y="4"/>
                    </a:lnTo>
                    <a:lnTo>
                      <a:pt x="19" y="2"/>
                    </a:lnTo>
                    <a:lnTo>
                      <a:pt x="22" y="1"/>
                    </a:lnTo>
                    <a:lnTo>
                      <a:pt x="30" y="2"/>
                    </a:lnTo>
                    <a:lnTo>
                      <a:pt x="36" y="0"/>
                    </a:lnTo>
                    <a:lnTo>
                      <a:pt x="37" y="11"/>
                    </a:lnTo>
                    <a:lnTo>
                      <a:pt x="36" y="19"/>
                    </a:lnTo>
                    <a:lnTo>
                      <a:pt x="38" y="25"/>
                    </a:lnTo>
                    <a:lnTo>
                      <a:pt x="37" y="33"/>
                    </a:lnTo>
                    <a:lnTo>
                      <a:pt x="37" y="45"/>
                    </a:lnTo>
                    <a:lnTo>
                      <a:pt x="37" y="51"/>
                    </a:lnTo>
                    <a:lnTo>
                      <a:pt x="38" y="58"/>
                    </a:lnTo>
                    <a:lnTo>
                      <a:pt x="37" y="68"/>
                    </a:lnTo>
                    <a:lnTo>
                      <a:pt x="38" y="73"/>
                    </a:lnTo>
                    <a:lnTo>
                      <a:pt x="37" y="79"/>
                    </a:lnTo>
                    <a:lnTo>
                      <a:pt x="39" y="87"/>
                    </a:lnTo>
                    <a:lnTo>
                      <a:pt x="28" y="89"/>
                    </a:lnTo>
                    <a:lnTo>
                      <a:pt x="23" y="90"/>
                    </a:lnTo>
                    <a:lnTo>
                      <a:pt x="20" y="93"/>
                    </a:lnTo>
                    <a:lnTo>
                      <a:pt x="12" y="96"/>
                    </a:lnTo>
                    <a:lnTo>
                      <a:pt x="10" y="100"/>
                    </a:lnTo>
                    <a:lnTo>
                      <a:pt x="6" y="100"/>
                    </a:lnTo>
                    <a:lnTo>
                      <a:pt x="1" y="102"/>
                    </a:lnTo>
                    <a:lnTo>
                      <a:pt x="0" y="6"/>
                    </a:lnTo>
                  </a:path>
                </a:pathLst>
              </a:custGeom>
              <a:solidFill>
                <a:srgbClr val="B2B2B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7" name="Freeform 444"/>
              <p:cNvSpPr>
                <a:spLocks/>
              </p:cNvSpPr>
              <p:nvPr/>
            </p:nvSpPr>
            <p:spPr bwMode="auto">
              <a:xfrm>
                <a:off x="4111" y="3511"/>
                <a:ext cx="131" cy="34"/>
              </a:xfrm>
              <a:custGeom>
                <a:avLst/>
                <a:gdLst>
                  <a:gd name="T0" fmla="*/ 0 w 131"/>
                  <a:gd name="T1" fmla="*/ 7 h 34"/>
                  <a:gd name="T2" fmla="*/ 28 w 131"/>
                  <a:gd name="T3" fmla="*/ 1 h 34"/>
                  <a:gd name="T4" fmla="*/ 32 w 131"/>
                  <a:gd name="T5" fmla="*/ 1 h 34"/>
                  <a:gd name="T6" fmla="*/ 40 w 131"/>
                  <a:gd name="T7" fmla="*/ 0 h 34"/>
                  <a:gd name="T8" fmla="*/ 48 w 131"/>
                  <a:gd name="T9" fmla="*/ 0 h 34"/>
                  <a:gd name="T10" fmla="*/ 62 w 131"/>
                  <a:gd name="T11" fmla="*/ 3 h 34"/>
                  <a:gd name="T12" fmla="*/ 76 w 131"/>
                  <a:gd name="T13" fmla="*/ 3 h 34"/>
                  <a:gd name="T14" fmla="*/ 80 w 131"/>
                  <a:gd name="T15" fmla="*/ 3 h 34"/>
                  <a:gd name="T16" fmla="*/ 94 w 131"/>
                  <a:gd name="T17" fmla="*/ 5 h 34"/>
                  <a:gd name="T18" fmla="*/ 100 w 131"/>
                  <a:gd name="T19" fmla="*/ 5 h 34"/>
                  <a:gd name="T20" fmla="*/ 116 w 131"/>
                  <a:gd name="T21" fmla="*/ 7 h 34"/>
                  <a:gd name="T22" fmla="*/ 123 w 131"/>
                  <a:gd name="T23" fmla="*/ 7 h 34"/>
                  <a:gd name="T24" fmla="*/ 130 w 131"/>
                  <a:gd name="T25" fmla="*/ 7 h 34"/>
                  <a:gd name="T26" fmla="*/ 123 w 131"/>
                  <a:gd name="T27" fmla="*/ 33 h 34"/>
                  <a:gd name="T28" fmla="*/ 7 w 131"/>
                  <a:gd name="T29" fmla="*/ 14 h 34"/>
                  <a:gd name="T30" fmla="*/ 0 w 131"/>
                  <a:gd name="T31"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34">
                    <a:moveTo>
                      <a:pt x="0" y="7"/>
                    </a:moveTo>
                    <a:lnTo>
                      <a:pt x="28" y="1"/>
                    </a:lnTo>
                    <a:lnTo>
                      <a:pt x="32" y="1"/>
                    </a:lnTo>
                    <a:lnTo>
                      <a:pt x="40" y="0"/>
                    </a:lnTo>
                    <a:lnTo>
                      <a:pt x="48" y="0"/>
                    </a:lnTo>
                    <a:lnTo>
                      <a:pt x="62" y="3"/>
                    </a:lnTo>
                    <a:lnTo>
                      <a:pt x="76" y="3"/>
                    </a:lnTo>
                    <a:lnTo>
                      <a:pt x="80" y="3"/>
                    </a:lnTo>
                    <a:lnTo>
                      <a:pt x="94" y="5"/>
                    </a:lnTo>
                    <a:lnTo>
                      <a:pt x="100" y="5"/>
                    </a:lnTo>
                    <a:lnTo>
                      <a:pt x="116" y="7"/>
                    </a:lnTo>
                    <a:lnTo>
                      <a:pt x="123" y="7"/>
                    </a:lnTo>
                    <a:lnTo>
                      <a:pt x="130" y="7"/>
                    </a:lnTo>
                    <a:lnTo>
                      <a:pt x="123" y="33"/>
                    </a:lnTo>
                    <a:lnTo>
                      <a:pt x="7" y="14"/>
                    </a:lnTo>
                    <a:lnTo>
                      <a:pt x="0" y="7"/>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8" name="Freeform 445"/>
              <p:cNvSpPr>
                <a:spLocks/>
              </p:cNvSpPr>
              <p:nvPr/>
            </p:nvSpPr>
            <p:spPr bwMode="auto">
              <a:xfrm>
                <a:off x="4218" y="3519"/>
                <a:ext cx="19" cy="118"/>
              </a:xfrm>
              <a:custGeom>
                <a:avLst/>
                <a:gdLst>
                  <a:gd name="T0" fmla="*/ 10 w 27"/>
                  <a:gd name="T1" fmla="*/ 4 h 118"/>
                  <a:gd name="T2" fmla="*/ 21 w 27"/>
                  <a:gd name="T3" fmla="*/ 1 h 118"/>
                  <a:gd name="T4" fmla="*/ 23 w 27"/>
                  <a:gd name="T5" fmla="*/ 0 h 118"/>
                  <a:gd name="T6" fmla="*/ 23 w 27"/>
                  <a:gd name="T7" fmla="*/ 11 h 118"/>
                  <a:gd name="T8" fmla="*/ 23 w 27"/>
                  <a:gd name="T9" fmla="*/ 20 h 118"/>
                  <a:gd name="T10" fmla="*/ 23 w 27"/>
                  <a:gd name="T11" fmla="*/ 30 h 118"/>
                  <a:gd name="T12" fmla="*/ 23 w 27"/>
                  <a:gd name="T13" fmla="*/ 35 h 118"/>
                  <a:gd name="T14" fmla="*/ 25 w 27"/>
                  <a:gd name="T15" fmla="*/ 46 h 118"/>
                  <a:gd name="T16" fmla="*/ 25 w 27"/>
                  <a:gd name="T17" fmla="*/ 48 h 118"/>
                  <a:gd name="T18" fmla="*/ 25 w 27"/>
                  <a:gd name="T19" fmla="*/ 66 h 118"/>
                  <a:gd name="T20" fmla="*/ 23 w 27"/>
                  <a:gd name="T21" fmla="*/ 69 h 118"/>
                  <a:gd name="T22" fmla="*/ 26 w 27"/>
                  <a:gd name="T23" fmla="*/ 81 h 118"/>
                  <a:gd name="T24" fmla="*/ 25 w 27"/>
                  <a:gd name="T25" fmla="*/ 91 h 118"/>
                  <a:gd name="T26" fmla="*/ 26 w 27"/>
                  <a:gd name="T27" fmla="*/ 102 h 118"/>
                  <a:gd name="T28" fmla="*/ 26 w 27"/>
                  <a:gd name="T29" fmla="*/ 108 h 118"/>
                  <a:gd name="T30" fmla="*/ 26 w 27"/>
                  <a:gd name="T31" fmla="*/ 110 h 118"/>
                  <a:gd name="T32" fmla="*/ 16 w 27"/>
                  <a:gd name="T33" fmla="*/ 113 h 118"/>
                  <a:gd name="T34" fmla="*/ 12 w 27"/>
                  <a:gd name="T35" fmla="*/ 114 h 118"/>
                  <a:gd name="T36" fmla="*/ 10 w 27"/>
                  <a:gd name="T37" fmla="*/ 117 h 118"/>
                  <a:gd name="T38" fmla="*/ 0 w 27"/>
                  <a:gd name="T39" fmla="*/ 67 h 118"/>
                  <a:gd name="T40" fmla="*/ 6 w 27"/>
                  <a:gd name="T41" fmla="*/ 10 h 118"/>
                  <a:gd name="T42" fmla="*/ 10 w 27"/>
                  <a:gd name="T43" fmla="*/ 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118">
                    <a:moveTo>
                      <a:pt x="10" y="4"/>
                    </a:moveTo>
                    <a:lnTo>
                      <a:pt x="21" y="1"/>
                    </a:lnTo>
                    <a:lnTo>
                      <a:pt x="23" y="0"/>
                    </a:lnTo>
                    <a:lnTo>
                      <a:pt x="23" y="11"/>
                    </a:lnTo>
                    <a:lnTo>
                      <a:pt x="23" y="20"/>
                    </a:lnTo>
                    <a:lnTo>
                      <a:pt x="23" y="30"/>
                    </a:lnTo>
                    <a:lnTo>
                      <a:pt x="23" y="35"/>
                    </a:lnTo>
                    <a:lnTo>
                      <a:pt x="25" y="46"/>
                    </a:lnTo>
                    <a:lnTo>
                      <a:pt x="25" y="48"/>
                    </a:lnTo>
                    <a:lnTo>
                      <a:pt x="25" y="66"/>
                    </a:lnTo>
                    <a:lnTo>
                      <a:pt x="23" y="69"/>
                    </a:lnTo>
                    <a:lnTo>
                      <a:pt x="26" y="81"/>
                    </a:lnTo>
                    <a:lnTo>
                      <a:pt x="25" y="91"/>
                    </a:lnTo>
                    <a:lnTo>
                      <a:pt x="26" y="102"/>
                    </a:lnTo>
                    <a:lnTo>
                      <a:pt x="26" y="108"/>
                    </a:lnTo>
                    <a:lnTo>
                      <a:pt x="26" y="110"/>
                    </a:lnTo>
                    <a:lnTo>
                      <a:pt x="16" y="113"/>
                    </a:lnTo>
                    <a:lnTo>
                      <a:pt x="12" y="114"/>
                    </a:lnTo>
                    <a:lnTo>
                      <a:pt x="10" y="117"/>
                    </a:lnTo>
                    <a:lnTo>
                      <a:pt x="0" y="67"/>
                    </a:lnTo>
                    <a:lnTo>
                      <a:pt x="6" y="10"/>
                    </a:lnTo>
                    <a:lnTo>
                      <a:pt x="10" y="4"/>
                    </a:lnTo>
                  </a:path>
                </a:pathLst>
              </a:custGeom>
              <a:solidFill>
                <a:srgbClr val="B2B2B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9" name="Freeform 446"/>
              <p:cNvSpPr>
                <a:spLocks/>
              </p:cNvSpPr>
              <p:nvPr/>
            </p:nvSpPr>
            <p:spPr bwMode="auto">
              <a:xfrm>
                <a:off x="4111" y="3519"/>
                <a:ext cx="123" cy="118"/>
              </a:xfrm>
              <a:custGeom>
                <a:avLst/>
                <a:gdLst>
                  <a:gd name="T0" fmla="*/ 2 w 118"/>
                  <a:gd name="T1" fmla="*/ 0 h 119"/>
                  <a:gd name="T2" fmla="*/ 9 w 118"/>
                  <a:gd name="T3" fmla="*/ 1 h 119"/>
                  <a:gd name="T4" fmla="*/ 17 w 118"/>
                  <a:gd name="T5" fmla="*/ 0 h 119"/>
                  <a:gd name="T6" fmla="*/ 19 w 118"/>
                  <a:gd name="T7" fmla="*/ 1 h 119"/>
                  <a:gd name="T8" fmla="*/ 26 w 118"/>
                  <a:gd name="T9" fmla="*/ 1 h 119"/>
                  <a:gd name="T10" fmla="*/ 32 w 118"/>
                  <a:gd name="T11" fmla="*/ 1 h 119"/>
                  <a:gd name="T12" fmla="*/ 33 w 118"/>
                  <a:gd name="T13" fmla="*/ 2 h 119"/>
                  <a:gd name="T14" fmla="*/ 43 w 118"/>
                  <a:gd name="T15" fmla="*/ 1 h 119"/>
                  <a:gd name="T16" fmla="*/ 58 w 118"/>
                  <a:gd name="T17" fmla="*/ 2 h 119"/>
                  <a:gd name="T18" fmla="*/ 67 w 118"/>
                  <a:gd name="T19" fmla="*/ 2 h 119"/>
                  <a:gd name="T20" fmla="*/ 75 w 118"/>
                  <a:gd name="T21" fmla="*/ 2 h 119"/>
                  <a:gd name="T22" fmla="*/ 86 w 118"/>
                  <a:gd name="T23" fmla="*/ 2 h 119"/>
                  <a:gd name="T24" fmla="*/ 95 w 118"/>
                  <a:gd name="T25" fmla="*/ 4 h 119"/>
                  <a:gd name="T26" fmla="*/ 105 w 118"/>
                  <a:gd name="T27" fmla="*/ 3 h 119"/>
                  <a:gd name="T28" fmla="*/ 113 w 118"/>
                  <a:gd name="T29" fmla="*/ 4 h 119"/>
                  <a:gd name="T30" fmla="*/ 117 w 118"/>
                  <a:gd name="T31" fmla="*/ 5 h 119"/>
                  <a:gd name="T32" fmla="*/ 117 w 118"/>
                  <a:gd name="T33" fmla="*/ 18 h 119"/>
                  <a:gd name="T34" fmla="*/ 117 w 118"/>
                  <a:gd name="T35" fmla="*/ 22 h 119"/>
                  <a:gd name="T36" fmla="*/ 116 w 118"/>
                  <a:gd name="T37" fmla="*/ 27 h 119"/>
                  <a:gd name="T38" fmla="*/ 116 w 118"/>
                  <a:gd name="T39" fmla="*/ 31 h 119"/>
                  <a:gd name="T40" fmla="*/ 117 w 118"/>
                  <a:gd name="T41" fmla="*/ 43 h 119"/>
                  <a:gd name="T42" fmla="*/ 116 w 118"/>
                  <a:gd name="T43" fmla="*/ 49 h 119"/>
                  <a:gd name="T44" fmla="*/ 116 w 118"/>
                  <a:gd name="T45" fmla="*/ 57 h 119"/>
                  <a:gd name="T46" fmla="*/ 117 w 118"/>
                  <a:gd name="T47" fmla="*/ 68 h 119"/>
                  <a:gd name="T48" fmla="*/ 117 w 118"/>
                  <a:gd name="T49" fmla="*/ 76 h 119"/>
                  <a:gd name="T50" fmla="*/ 116 w 118"/>
                  <a:gd name="T51" fmla="*/ 92 h 119"/>
                  <a:gd name="T52" fmla="*/ 117 w 118"/>
                  <a:gd name="T53" fmla="*/ 103 h 119"/>
                  <a:gd name="T54" fmla="*/ 117 w 118"/>
                  <a:gd name="T55" fmla="*/ 112 h 119"/>
                  <a:gd name="T56" fmla="*/ 117 w 118"/>
                  <a:gd name="T57" fmla="*/ 118 h 119"/>
                  <a:gd name="T58" fmla="*/ 107 w 118"/>
                  <a:gd name="T59" fmla="*/ 117 h 119"/>
                  <a:gd name="T60" fmla="*/ 101 w 118"/>
                  <a:gd name="T61" fmla="*/ 117 h 119"/>
                  <a:gd name="T62" fmla="*/ 88 w 118"/>
                  <a:gd name="T63" fmla="*/ 114 h 119"/>
                  <a:gd name="T64" fmla="*/ 85 w 118"/>
                  <a:gd name="T65" fmla="*/ 114 h 119"/>
                  <a:gd name="T66" fmla="*/ 78 w 118"/>
                  <a:gd name="T67" fmla="*/ 112 h 119"/>
                  <a:gd name="T68" fmla="*/ 73 w 118"/>
                  <a:gd name="T69" fmla="*/ 112 h 119"/>
                  <a:gd name="T70" fmla="*/ 67 w 118"/>
                  <a:gd name="T71" fmla="*/ 112 h 119"/>
                  <a:gd name="T72" fmla="*/ 59 w 118"/>
                  <a:gd name="T73" fmla="*/ 110 h 119"/>
                  <a:gd name="T74" fmla="*/ 50 w 118"/>
                  <a:gd name="T75" fmla="*/ 110 h 119"/>
                  <a:gd name="T76" fmla="*/ 47 w 118"/>
                  <a:gd name="T77" fmla="*/ 109 h 119"/>
                  <a:gd name="T78" fmla="*/ 39 w 118"/>
                  <a:gd name="T79" fmla="*/ 107 h 119"/>
                  <a:gd name="T80" fmla="*/ 32 w 118"/>
                  <a:gd name="T81" fmla="*/ 103 h 119"/>
                  <a:gd name="T82" fmla="*/ 26 w 118"/>
                  <a:gd name="T83" fmla="*/ 103 h 119"/>
                  <a:gd name="T84" fmla="*/ 16 w 118"/>
                  <a:gd name="T85" fmla="*/ 102 h 119"/>
                  <a:gd name="T86" fmla="*/ 9 w 118"/>
                  <a:gd name="T87" fmla="*/ 100 h 119"/>
                  <a:gd name="T88" fmla="*/ 2 w 118"/>
                  <a:gd name="T89" fmla="*/ 100 h 119"/>
                  <a:gd name="T90" fmla="*/ 4 w 118"/>
                  <a:gd name="T91" fmla="*/ 91 h 119"/>
                  <a:gd name="T92" fmla="*/ 3 w 118"/>
                  <a:gd name="T93" fmla="*/ 79 h 119"/>
                  <a:gd name="T94" fmla="*/ 3 w 118"/>
                  <a:gd name="T95" fmla="*/ 72 h 119"/>
                  <a:gd name="T96" fmla="*/ 4 w 118"/>
                  <a:gd name="T97" fmla="*/ 63 h 119"/>
                  <a:gd name="T98" fmla="*/ 4 w 118"/>
                  <a:gd name="T99" fmla="*/ 58 h 119"/>
                  <a:gd name="T100" fmla="*/ 4 w 118"/>
                  <a:gd name="T101" fmla="*/ 52 h 119"/>
                  <a:gd name="T102" fmla="*/ 4 w 118"/>
                  <a:gd name="T103" fmla="*/ 47 h 119"/>
                  <a:gd name="T104" fmla="*/ 3 w 118"/>
                  <a:gd name="T105" fmla="*/ 38 h 119"/>
                  <a:gd name="T106" fmla="*/ 2 w 118"/>
                  <a:gd name="T107" fmla="*/ 28 h 119"/>
                  <a:gd name="T108" fmla="*/ 3 w 118"/>
                  <a:gd name="T109" fmla="*/ 21 h 119"/>
                  <a:gd name="T110" fmla="*/ 3 w 118"/>
                  <a:gd name="T111" fmla="*/ 14 h 119"/>
                  <a:gd name="T112" fmla="*/ 0 w 118"/>
                  <a:gd name="T113" fmla="*/ 6 h 119"/>
                  <a:gd name="T114" fmla="*/ 0 w 118"/>
                  <a:gd name="T115" fmla="*/ 1 h 119"/>
                  <a:gd name="T116" fmla="*/ 2 w 118"/>
                  <a:gd name="T1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8" h="119">
                    <a:moveTo>
                      <a:pt x="2" y="0"/>
                    </a:moveTo>
                    <a:lnTo>
                      <a:pt x="9" y="1"/>
                    </a:lnTo>
                    <a:lnTo>
                      <a:pt x="17" y="0"/>
                    </a:lnTo>
                    <a:lnTo>
                      <a:pt x="19" y="1"/>
                    </a:lnTo>
                    <a:lnTo>
                      <a:pt x="26" y="1"/>
                    </a:lnTo>
                    <a:lnTo>
                      <a:pt x="32" y="1"/>
                    </a:lnTo>
                    <a:lnTo>
                      <a:pt x="33" y="2"/>
                    </a:lnTo>
                    <a:lnTo>
                      <a:pt x="43" y="1"/>
                    </a:lnTo>
                    <a:lnTo>
                      <a:pt x="58" y="2"/>
                    </a:lnTo>
                    <a:lnTo>
                      <a:pt x="67" y="2"/>
                    </a:lnTo>
                    <a:lnTo>
                      <a:pt x="75" y="2"/>
                    </a:lnTo>
                    <a:lnTo>
                      <a:pt x="86" y="2"/>
                    </a:lnTo>
                    <a:lnTo>
                      <a:pt x="95" y="4"/>
                    </a:lnTo>
                    <a:lnTo>
                      <a:pt x="105" y="3"/>
                    </a:lnTo>
                    <a:lnTo>
                      <a:pt x="113" y="4"/>
                    </a:lnTo>
                    <a:lnTo>
                      <a:pt x="117" y="5"/>
                    </a:lnTo>
                    <a:lnTo>
                      <a:pt x="117" y="18"/>
                    </a:lnTo>
                    <a:lnTo>
                      <a:pt x="117" y="22"/>
                    </a:lnTo>
                    <a:lnTo>
                      <a:pt x="116" y="27"/>
                    </a:lnTo>
                    <a:lnTo>
                      <a:pt x="116" y="31"/>
                    </a:lnTo>
                    <a:lnTo>
                      <a:pt x="117" y="43"/>
                    </a:lnTo>
                    <a:lnTo>
                      <a:pt x="116" y="49"/>
                    </a:lnTo>
                    <a:lnTo>
                      <a:pt x="116" y="57"/>
                    </a:lnTo>
                    <a:lnTo>
                      <a:pt x="117" y="68"/>
                    </a:lnTo>
                    <a:lnTo>
                      <a:pt x="117" y="76"/>
                    </a:lnTo>
                    <a:lnTo>
                      <a:pt x="116" y="92"/>
                    </a:lnTo>
                    <a:lnTo>
                      <a:pt x="117" y="103"/>
                    </a:lnTo>
                    <a:lnTo>
                      <a:pt x="117" y="112"/>
                    </a:lnTo>
                    <a:lnTo>
                      <a:pt x="117" y="118"/>
                    </a:lnTo>
                    <a:lnTo>
                      <a:pt x="107" y="117"/>
                    </a:lnTo>
                    <a:lnTo>
                      <a:pt x="101" y="117"/>
                    </a:lnTo>
                    <a:lnTo>
                      <a:pt x="88" y="114"/>
                    </a:lnTo>
                    <a:lnTo>
                      <a:pt x="85" y="114"/>
                    </a:lnTo>
                    <a:lnTo>
                      <a:pt x="78" y="112"/>
                    </a:lnTo>
                    <a:lnTo>
                      <a:pt x="73" y="112"/>
                    </a:lnTo>
                    <a:lnTo>
                      <a:pt x="67" y="112"/>
                    </a:lnTo>
                    <a:lnTo>
                      <a:pt x="59" y="110"/>
                    </a:lnTo>
                    <a:lnTo>
                      <a:pt x="50" y="110"/>
                    </a:lnTo>
                    <a:lnTo>
                      <a:pt x="47" y="109"/>
                    </a:lnTo>
                    <a:lnTo>
                      <a:pt x="39" y="107"/>
                    </a:lnTo>
                    <a:lnTo>
                      <a:pt x="32" y="103"/>
                    </a:lnTo>
                    <a:lnTo>
                      <a:pt x="26" y="103"/>
                    </a:lnTo>
                    <a:lnTo>
                      <a:pt x="16" y="102"/>
                    </a:lnTo>
                    <a:lnTo>
                      <a:pt x="9" y="100"/>
                    </a:lnTo>
                    <a:lnTo>
                      <a:pt x="2" y="100"/>
                    </a:lnTo>
                    <a:lnTo>
                      <a:pt x="4" y="91"/>
                    </a:lnTo>
                    <a:lnTo>
                      <a:pt x="3" y="79"/>
                    </a:lnTo>
                    <a:lnTo>
                      <a:pt x="3" y="72"/>
                    </a:lnTo>
                    <a:lnTo>
                      <a:pt x="4" y="63"/>
                    </a:lnTo>
                    <a:lnTo>
                      <a:pt x="4" y="58"/>
                    </a:lnTo>
                    <a:lnTo>
                      <a:pt x="4" y="52"/>
                    </a:lnTo>
                    <a:lnTo>
                      <a:pt x="4" y="47"/>
                    </a:lnTo>
                    <a:lnTo>
                      <a:pt x="3" y="38"/>
                    </a:lnTo>
                    <a:lnTo>
                      <a:pt x="2" y="28"/>
                    </a:lnTo>
                    <a:lnTo>
                      <a:pt x="3" y="21"/>
                    </a:lnTo>
                    <a:lnTo>
                      <a:pt x="3" y="14"/>
                    </a:lnTo>
                    <a:lnTo>
                      <a:pt x="0" y="6"/>
                    </a:lnTo>
                    <a:lnTo>
                      <a:pt x="0" y="1"/>
                    </a:lnTo>
                    <a:lnTo>
                      <a:pt x="2" y="0"/>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0" name="Freeform 447"/>
              <p:cNvSpPr>
                <a:spLocks/>
              </p:cNvSpPr>
              <p:nvPr/>
            </p:nvSpPr>
            <p:spPr bwMode="auto">
              <a:xfrm>
                <a:off x="4125" y="3528"/>
                <a:ext cx="91" cy="86"/>
              </a:xfrm>
              <a:custGeom>
                <a:avLst/>
                <a:gdLst>
                  <a:gd name="T0" fmla="*/ 1 w 91"/>
                  <a:gd name="T1" fmla="*/ 0 h 87"/>
                  <a:gd name="T2" fmla="*/ 14 w 91"/>
                  <a:gd name="T3" fmla="*/ 2 h 87"/>
                  <a:gd name="T4" fmla="*/ 18 w 91"/>
                  <a:gd name="T5" fmla="*/ 3 h 87"/>
                  <a:gd name="T6" fmla="*/ 29 w 91"/>
                  <a:gd name="T7" fmla="*/ 3 h 87"/>
                  <a:gd name="T8" fmla="*/ 40 w 91"/>
                  <a:gd name="T9" fmla="*/ 3 h 87"/>
                  <a:gd name="T10" fmla="*/ 50 w 91"/>
                  <a:gd name="T11" fmla="*/ 5 h 87"/>
                  <a:gd name="T12" fmla="*/ 66 w 91"/>
                  <a:gd name="T13" fmla="*/ 5 h 87"/>
                  <a:gd name="T14" fmla="*/ 78 w 91"/>
                  <a:gd name="T15" fmla="*/ 9 h 87"/>
                  <a:gd name="T16" fmla="*/ 86 w 91"/>
                  <a:gd name="T17" fmla="*/ 8 h 87"/>
                  <a:gd name="T18" fmla="*/ 89 w 91"/>
                  <a:gd name="T19" fmla="*/ 9 h 87"/>
                  <a:gd name="T20" fmla="*/ 89 w 91"/>
                  <a:gd name="T21" fmla="*/ 17 h 87"/>
                  <a:gd name="T22" fmla="*/ 89 w 91"/>
                  <a:gd name="T23" fmla="*/ 28 h 87"/>
                  <a:gd name="T24" fmla="*/ 88 w 91"/>
                  <a:gd name="T25" fmla="*/ 35 h 87"/>
                  <a:gd name="T26" fmla="*/ 88 w 91"/>
                  <a:gd name="T27" fmla="*/ 41 h 87"/>
                  <a:gd name="T28" fmla="*/ 90 w 91"/>
                  <a:gd name="T29" fmla="*/ 46 h 87"/>
                  <a:gd name="T30" fmla="*/ 87 w 91"/>
                  <a:gd name="T31" fmla="*/ 60 h 87"/>
                  <a:gd name="T32" fmla="*/ 87 w 91"/>
                  <a:gd name="T33" fmla="*/ 75 h 87"/>
                  <a:gd name="T34" fmla="*/ 88 w 91"/>
                  <a:gd name="T35" fmla="*/ 83 h 87"/>
                  <a:gd name="T36" fmla="*/ 88 w 91"/>
                  <a:gd name="T37" fmla="*/ 86 h 87"/>
                  <a:gd name="T38" fmla="*/ 78 w 91"/>
                  <a:gd name="T39" fmla="*/ 85 h 87"/>
                  <a:gd name="T40" fmla="*/ 71 w 91"/>
                  <a:gd name="T41" fmla="*/ 85 h 87"/>
                  <a:gd name="T42" fmla="*/ 56 w 91"/>
                  <a:gd name="T43" fmla="*/ 83 h 87"/>
                  <a:gd name="T44" fmla="*/ 50 w 91"/>
                  <a:gd name="T45" fmla="*/ 83 h 87"/>
                  <a:gd name="T46" fmla="*/ 43 w 91"/>
                  <a:gd name="T47" fmla="*/ 82 h 87"/>
                  <a:gd name="T48" fmla="*/ 36 w 91"/>
                  <a:gd name="T49" fmla="*/ 82 h 87"/>
                  <a:gd name="T50" fmla="*/ 29 w 91"/>
                  <a:gd name="T51" fmla="*/ 81 h 87"/>
                  <a:gd name="T52" fmla="*/ 20 w 91"/>
                  <a:gd name="T53" fmla="*/ 81 h 87"/>
                  <a:gd name="T54" fmla="*/ 18 w 91"/>
                  <a:gd name="T55" fmla="*/ 81 h 87"/>
                  <a:gd name="T56" fmla="*/ 5 w 91"/>
                  <a:gd name="T57" fmla="*/ 79 h 87"/>
                  <a:gd name="T58" fmla="*/ 2 w 91"/>
                  <a:gd name="T59" fmla="*/ 79 h 87"/>
                  <a:gd name="T60" fmla="*/ 2 w 91"/>
                  <a:gd name="T61" fmla="*/ 69 h 87"/>
                  <a:gd name="T62" fmla="*/ 2 w 91"/>
                  <a:gd name="T63" fmla="*/ 60 h 87"/>
                  <a:gd name="T64" fmla="*/ 2 w 91"/>
                  <a:gd name="T65" fmla="*/ 49 h 87"/>
                  <a:gd name="T66" fmla="*/ 2 w 91"/>
                  <a:gd name="T67" fmla="*/ 35 h 87"/>
                  <a:gd name="T68" fmla="*/ 1 w 91"/>
                  <a:gd name="T69" fmla="*/ 27 h 87"/>
                  <a:gd name="T70" fmla="*/ 2 w 91"/>
                  <a:gd name="T71" fmla="*/ 15 h 87"/>
                  <a:gd name="T72" fmla="*/ 0 w 91"/>
                  <a:gd name="T73" fmla="*/ 0 h 87"/>
                  <a:gd name="T74" fmla="*/ 1 w 91"/>
                  <a:gd name="T7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1" h="87">
                    <a:moveTo>
                      <a:pt x="1" y="0"/>
                    </a:moveTo>
                    <a:lnTo>
                      <a:pt x="14" y="2"/>
                    </a:lnTo>
                    <a:lnTo>
                      <a:pt x="18" y="3"/>
                    </a:lnTo>
                    <a:lnTo>
                      <a:pt x="29" y="3"/>
                    </a:lnTo>
                    <a:lnTo>
                      <a:pt x="40" y="3"/>
                    </a:lnTo>
                    <a:lnTo>
                      <a:pt x="50" y="5"/>
                    </a:lnTo>
                    <a:lnTo>
                      <a:pt x="66" y="5"/>
                    </a:lnTo>
                    <a:lnTo>
                      <a:pt x="78" y="9"/>
                    </a:lnTo>
                    <a:lnTo>
                      <a:pt x="86" y="8"/>
                    </a:lnTo>
                    <a:lnTo>
                      <a:pt x="89" y="9"/>
                    </a:lnTo>
                    <a:lnTo>
                      <a:pt x="89" y="17"/>
                    </a:lnTo>
                    <a:lnTo>
                      <a:pt x="89" y="28"/>
                    </a:lnTo>
                    <a:lnTo>
                      <a:pt x="88" y="35"/>
                    </a:lnTo>
                    <a:lnTo>
                      <a:pt x="88" y="41"/>
                    </a:lnTo>
                    <a:lnTo>
                      <a:pt x="90" y="46"/>
                    </a:lnTo>
                    <a:lnTo>
                      <a:pt x="87" y="60"/>
                    </a:lnTo>
                    <a:lnTo>
                      <a:pt x="87" y="75"/>
                    </a:lnTo>
                    <a:lnTo>
                      <a:pt x="88" y="83"/>
                    </a:lnTo>
                    <a:lnTo>
                      <a:pt x="88" y="86"/>
                    </a:lnTo>
                    <a:lnTo>
                      <a:pt x="78" y="85"/>
                    </a:lnTo>
                    <a:lnTo>
                      <a:pt x="71" y="85"/>
                    </a:lnTo>
                    <a:lnTo>
                      <a:pt x="56" y="83"/>
                    </a:lnTo>
                    <a:lnTo>
                      <a:pt x="50" y="83"/>
                    </a:lnTo>
                    <a:lnTo>
                      <a:pt x="43" y="82"/>
                    </a:lnTo>
                    <a:lnTo>
                      <a:pt x="36" y="82"/>
                    </a:lnTo>
                    <a:lnTo>
                      <a:pt x="29" y="81"/>
                    </a:lnTo>
                    <a:lnTo>
                      <a:pt x="20" y="81"/>
                    </a:lnTo>
                    <a:lnTo>
                      <a:pt x="18" y="81"/>
                    </a:lnTo>
                    <a:lnTo>
                      <a:pt x="5" y="79"/>
                    </a:lnTo>
                    <a:lnTo>
                      <a:pt x="2" y="79"/>
                    </a:lnTo>
                    <a:lnTo>
                      <a:pt x="2" y="69"/>
                    </a:lnTo>
                    <a:lnTo>
                      <a:pt x="2" y="60"/>
                    </a:lnTo>
                    <a:lnTo>
                      <a:pt x="2" y="49"/>
                    </a:lnTo>
                    <a:lnTo>
                      <a:pt x="2" y="35"/>
                    </a:lnTo>
                    <a:lnTo>
                      <a:pt x="1" y="27"/>
                    </a:lnTo>
                    <a:lnTo>
                      <a:pt x="2" y="15"/>
                    </a:lnTo>
                    <a:lnTo>
                      <a:pt x="0" y="0"/>
                    </a:lnTo>
                    <a:lnTo>
                      <a:pt x="1" y="0"/>
                    </a:lnTo>
                  </a:path>
                </a:pathLst>
              </a:custGeom>
              <a:gradFill rotWithShape="0">
                <a:gsLst>
                  <a:gs pos="0">
                    <a:srgbClr val="0000FF">
                      <a:gamma/>
                      <a:shade val="80000"/>
                      <a:invGamma/>
                    </a:srgbClr>
                  </a:gs>
                  <a:gs pos="100000">
                    <a:srgbClr val="0000FF"/>
                  </a:gs>
                </a:gsLst>
                <a:lin ang="5400000" scaled="1"/>
              </a:gra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1" name="Freeform 448"/>
              <p:cNvSpPr>
                <a:spLocks/>
              </p:cNvSpPr>
              <p:nvPr/>
            </p:nvSpPr>
            <p:spPr bwMode="auto">
              <a:xfrm>
                <a:off x="4058" y="3633"/>
                <a:ext cx="177" cy="78"/>
              </a:xfrm>
              <a:custGeom>
                <a:avLst/>
                <a:gdLst>
                  <a:gd name="T0" fmla="*/ 36 w 177"/>
                  <a:gd name="T1" fmla="*/ 3 h 80"/>
                  <a:gd name="T2" fmla="*/ 26 w 177"/>
                  <a:gd name="T3" fmla="*/ 9 h 80"/>
                  <a:gd name="T4" fmla="*/ 18 w 177"/>
                  <a:gd name="T5" fmla="*/ 14 h 80"/>
                  <a:gd name="T6" fmla="*/ 15 w 177"/>
                  <a:gd name="T7" fmla="*/ 19 h 80"/>
                  <a:gd name="T8" fmla="*/ 11 w 177"/>
                  <a:gd name="T9" fmla="*/ 21 h 80"/>
                  <a:gd name="T10" fmla="*/ 5 w 177"/>
                  <a:gd name="T11" fmla="*/ 25 h 80"/>
                  <a:gd name="T12" fmla="*/ 0 w 177"/>
                  <a:gd name="T13" fmla="*/ 28 h 80"/>
                  <a:gd name="T14" fmla="*/ 17 w 177"/>
                  <a:gd name="T15" fmla="*/ 37 h 80"/>
                  <a:gd name="T16" fmla="*/ 23 w 177"/>
                  <a:gd name="T17" fmla="*/ 42 h 80"/>
                  <a:gd name="T18" fmla="*/ 38 w 177"/>
                  <a:gd name="T19" fmla="*/ 47 h 80"/>
                  <a:gd name="T20" fmla="*/ 47 w 177"/>
                  <a:gd name="T21" fmla="*/ 52 h 80"/>
                  <a:gd name="T22" fmla="*/ 60 w 177"/>
                  <a:gd name="T23" fmla="*/ 55 h 80"/>
                  <a:gd name="T24" fmla="*/ 85 w 177"/>
                  <a:gd name="T25" fmla="*/ 63 h 80"/>
                  <a:gd name="T26" fmla="*/ 89 w 177"/>
                  <a:gd name="T27" fmla="*/ 65 h 80"/>
                  <a:gd name="T28" fmla="*/ 102 w 177"/>
                  <a:gd name="T29" fmla="*/ 68 h 80"/>
                  <a:gd name="T30" fmla="*/ 126 w 177"/>
                  <a:gd name="T31" fmla="*/ 72 h 80"/>
                  <a:gd name="T32" fmla="*/ 133 w 177"/>
                  <a:gd name="T33" fmla="*/ 77 h 80"/>
                  <a:gd name="T34" fmla="*/ 139 w 177"/>
                  <a:gd name="T35" fmla="*/ 79 h 80"/>
                  <a:gd name="T36" fmla="*/ 146 w 177"/>
                  <a:gd name="T37" fmla="*/ 68 h 80"/>
                  <a:gd name="T38" fmla="*/ 152 w 177"/>
                  <a:gd name="T39" fmla="*/ 63 h 80"/>
                  <a:gd name="T40" fmla="*/ 152 w 177"/>
                  <a:gd name="T41" fmla="*/ 54 h 80"/>
                  <a:gd name="T42" fmla="*/ 162 w 177"/>
                  <a:gd name="T43" fmla="*/ 47 h 80"/>
                  <a:gd name="T44" fmla="*/ 169 w 177"/>
                  <a:gd name="T45" fmla="*/ 41 h 80"/>
                  <a:gd name="T46" fmla="*/ 175 w 177"/>
                  <a:gd name="T47" fmla="*/ 39 h 80"/>
                  <a:gd name="T48" fmla="*/ 176 w 177"/>
                  <a:gd name="T49" fmla="*/ 32 h 80"/>
                  <a:gd name="T50" fmla="*/ 154 w 177"/>
                  <a:gd name="T51" fmla="*/ 28 h 80"/>
                  <a:gd name="T52" fmla="*/ 142 w 177"/>
                  <a:gd name="T53" fmla="*/ 25 h 80"/>
                  <a:gd name="T54" fmla="*/ 135 w 177"/>
                  <a:gd name="T55" fmla="*/ 25 h 80"/>
                  <a:gd name="T56" fmla="*/ 123 w 177"/>
                  <a:gd name="T57" fmla="*/ 21 h 80"/>
                  <a:gd name="T58" fmla="*/ 116 w 177"/>
                  <a:gd name="T59" fmla="*/ 21 h 80"/>
                  <a:gd name="T60" fmla="*/ 105 w 177"/>
                  <a:gd name="T61" fmla="*/ 19 h 80"/>
                  <a:gd name="T62" fmla="*/ 94 w 177"/>
                  <a:gd name="T63" fmla="*/ 19 h 80"/>
                  <a:gd name="T64" fmla="*/ 87 w 177"/>
                  <a:gd name="T65" fmla="*/ 16 h 80"/>
                  <a:gd name="T66" fmla="*/ 75 w 177"/>
                  <a:gd name="T67" fmla="*/ 11 h 80"/>
                  <a:gd name="T68" fmla="*/ 70 w 177"/>
                  <a:gd name="T69" fmla="*/ 11 h 80"/>
                  <a:gd name="T70" fmla="*/ 62 w 177"/>
                  <a:gd name="T71" fmla="*/ 9 h 80"/>
                  <a:gd name="T72" fmla="*/ 57 w 177"/>
                  <a:gd name="T73" fmla="*/ 9 h 80"/>
                  <a:gd name="T74" fmla="*/ 49 w 177"/>
                  <a:gd name="T75" fmla="*/ 5 h 80"/>
                  <a:gd name="T76" fmla="*/ 43 w 177"/>
                  <a:gd name="T77" fmla="*/ 5 h 80"/>
                  <a:gd name="T78" fmla="*/ 34 w 177"/>
                  <a:gd name="T79" fmla="*/ 0 h 80"/>
                  <a:gd name="T80" fmla="*/ 36 w 177"/>
                  <a:gd name="T81" fmla="*/ 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80">
                    <a:moveTo>
                      <a:pt x="36" y="3"/>
                    </a:moveTo>
                    <a:lnTo>
                      <a:pt x="26" y="9"/>
                    </a:lnTo>
                    <a:lnTo>
                      <a:pt x="18" y="14"/>
                    </a:lnTo>
                    <a:lnTo>
                      <a:pt x="15" y="19"/>
                    </a:lnTo>
                    <a:lnTo>
                      <a:pt x="11" y="21"/>
                    </a:lnTo>
                    <a:lnTo>
                      <a:pt x="5" y="25"/>
                    </a:lnTo>
                    <a:lnTo>
                      <a:pt x="0" y="28"/>
                    </a:lnTo>
                    <a:lnTo>
                      <a:pt x="17" y="37"/>
                    </a:lnTo>
                    <a:lnTo>
                      <a:pt x="23" y="42"/>
                    </a:lnTo>
                    <a:lnTo>
                      <a:pt x="38" y="47"/>
                    </a:lnTo>
                    <a:lnTo>
                      <a:pt x="47" y="52"/>
                    </a:lnTo>
                    <a:lnTo>
                      <a:pt x="60" y="55"/>
                    </a:lnTo>
                    <a:lnTo>
                      <a:pt x="85" y="63"/>
                    </a:lnTo>
                    <a:lnTo>
                      <a:pt x="89" y="65"/>
                    </a:lnTo>
                    <a:lnTo>
                      <a:pt x="102" y="68"/>
                    </a:lnTo>
                    <a:lnTo>
                      <a:pt x="126" y="72"/>
                    </a:lnTo>
                    <a:lnTo>
                      <a:pt x="133" y="77"/>
                    </a:lnTo>
                    <a:lnTo>
                      <a:pt x="139" y="79"/>
                    </a:lnTo>
                    <a:lnTo>
                      <a:pt x="146" y="68"/>
                    </a:lnTo>
                    <a:lnTo>
                      <a:pt x="152" y="63"/>
                    </a:lnTo>
                    <a:lnTo>
                      <a:pt x="152" y="54"/>
                    </a:lnTo>
                    <a:lnTo>
                      <a:pt x="162" y="47"/>
                    </a:lnTo>
                    <a:lnTo>
                      <a:pt x="169" y="41"/>
                    </a:lnTo>
                    <a:lnTo>
                      <a:pt x="175" y="39"/>
                    </a:lnTo>
                    <a:lnTo>
                      <a:pt x="176" y="32"/>
                    </a:lnTo>
                    <a:lnTo>
                      <a:pt x="154" y="28"/>
                    </a:lnTo>
                    <a:lnTo>
                      <a:pt x="142" y="25"/>
                    </a:lnTo>
                    <a:lnTo>
                      <a:pt x="135" y="25"/>
                    </a:lnTo>
                    <a:lnTo>
                      <a:pt x="123" y="21"/>
                    </a:lnTo>
                    <a:lnTo>
                      <a:pt x="116" y="21"/>
                    </a:lnTo>
                    <a:lnTo>
                      <a:pt x="105" y="19"/>
                    </a:lnTo>
                    <a:lnTo>
                      <a:pt x="94" y="19"/>
                    </a:lnTo>
                    <a:lnTo>
                      <a:pt x="87" y="16"/>
                    </a:lnTo>
                    <a:lnTo>
                      <a:pt x="75" y="11"/>
                    </a:lnTo>
                    <a:lnTo>
                      <a:pt x="70" y="11"/>
                    </a:lnTo>
                    <a:lnTo>
                      <a:pt x="62" y="9"/>
                    </a:lnTo>
                    <a:lnTo>
                      <a:pt x="57" y="9"/>
                    </a:lnTo>
                    <a:lnTo>
                      <a:pt x="49" y="5"/>
                    </a:lnTo>
                    <a:lnTo>
                      <a:pt x="43" y="5"/>
                    </a:lnTo>
                    <a:lnTo>
                      <a:pt x="34" y="0"/>
                    </a:lnTo>
                    <a:lnTo>
                      <a:pt x="36" y="3"/>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2" name="Freeform 449"/>
              <p:cNvSpPr>
                <a:spLocks/>
              </p:cNvSpPr>
              <p:nvPr/>
            </p:nvSpPr>
            <p:spPr bwMode="auto">
              <a:xfrm>
                <a:off x="4103" y="3639"/>
                <a:ext cx="106" cy="32"/>
              </a:xfrm>
              <a:custGeom>
                <a:avLst/>
                <a:gdLst>
                  <a:gd name="T0" fmla="*/ 0 w 106"/>
                  <a:gd name="T1" fmla="*/ 0 h 32"/>
                  <a:gd name="T2" fmla="*/ 9 w 106"/>
                  <a:gd name="T3" fmla="*/ 3 h 32"/>
                  <a:gd name="T4" fmla="*/ 19 w 106"/>
                  <a:gd name="T5" fmla="*/ 5 h 32"/>
                  <a:gd name="T6" fmla="*/ 32 w 106"/>
                  <a:gd name="T7" fmla="*/ 10 h 32"/>
                  <a:gd name="T8" fmla="*/ 42 w 106"/>
                  <a:gd name="T9" fmla="*/ 12 h 32"/>
                  <a:gd name="T10" fmla="*/ 55 w 106"/>
                  <a:gd name="T11" fmla="*/ 15 h 32"/>
                  <a:gd name="T12" fmla="*/ 77 w 106"/>
                  <a:gd name="T13" fmla="*/ 17 h 32"/>
                  <a:gd name="T14" fmla="*/ 95 w 106"/>
                  <a:gd name="T15" fmla="*/ 22 h 32"/>
                  <a:gd name="T16" fmla="*/ 105 w 106"/>
                  <a:gd name="T17" fmla="*/ 23 h 32"/>
                  <a:gd name="T18" fmla="*/ 101 w 106"/>
                  <a:gd name="T19" fmla="*/ 26 h 32"/>
                  <a:gd name="T20" fmla="*/ 101 w 106"/>
                  <a:gd name="T21" fmla="*/ 31 h 32"/>
                  <a:gd name="T22" fmla="*/ 80 w 106"/>
                  <a:gd name="T23" fmla="*/ 23 h 32"/>
                  <a:gd name="T24" fmla="*/ 62 w 106"/>
                  <a:gd name="T25" fmla="*/ 19 h 32"/>
                  <a:gd name="T26" fmla="*/ 49 w 106"/>
                  <a:gd name="T27" fmla="*/ 16 h 32"/>
                  <a:gd name="T28" fmla="*/ 27 w 106"/>
                  <a:gd name="T29" fmla="*/ 14 h 32"/>
                  <a:gd name="T30" fmla="*/ 22 w 106"/>
                  <a:gd name="T31" fmla="*/ 13 h 32"/>
                  <a:gd name="T32" fmla="*/ 3 w 106"/>
                  <a:gd name="T33" fmla="*/ 4 h 32"/>
                  <a:gd name="T34" fmla="*/ 0 w 106"/>
                  <a:gd name="T3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6" h="32">
                    <a:moveTo>
                      <a:pt x="0" y="0"/>
                    </a:moveTo>
                    <a:lnTo>
                      <a:pt x="9" y="3"/>
                    </a:lnTo>
                    <a:lnTo>
                      <a:pt x="19" y="5"/>
                    </a:lnTo>
                    <a:lnTo>
                      <a:pt x="32" y="10"/>
                    </a:lnTo>
                    <a:lnTo>
                      <a:pt x="42" y="12"/>
                    </a:lnTo>
                    <a:lnTo>
                      <a:pt x="55" y="15"/>
                    </a:lnTo>
                    <a:lnTo>
                      <a:pt x="77" y="17"/>
                    </a:lnTo>
                    <a:lnTo>
                      <a:pt x="95" y="22"/>
                    </a:lnTo>
                    <a:lnTo>
                      <a:pt x="105" y="23"/>
                    </a:lnTo>
                    <a:lnTo>
                      <a:pt x="101" y="26"/>
                    </a:lnTo>
                    <a:lnTo>
                      <a:pt x="101" y="31"/>
                    </a:lnTo>
                    <a:lnTo>
                      <a:pt x="80" y="23"/>
                    </a:lnTo>
                    <a:lnTo>
                      <a:pt x="62" y="19"/>
                    </a:lnTo>
                    <a:lnTo>
                      <a:pt x="49" y="16"/>
                    </a:lnTo>
                    <a:lnTo>
                      <a:pt x="27" y="14"/>
                    </a:lnTo>
                    <a:lnTo>
                      <a:pt x="22" y="13"/>
                    </a:lnTo>
                    <a:lnTo>
                      <a:pt x="3" y="4"/>
                    </a:lnTo>
                    <a:lnTo>
                      <a:pt x="0" y="0"/>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3" name="Freeform 450"/>
              <p:cNvSpPr>
                <a:spLocks/>
              </p:cNvSpPr>
              <p:nvPr/>
            </p:nvSpPr>
            <p:spPr bwMode="auto">
              <a:xfrm>
                <a:off x="4091" y="3654"/>
                <a:ext cx="111" cy="50"/>
              </a:xfrm>
              <a:custGeom>
                <a:avLst/>
                <a:gdLst>
                  <a:gd name="T0" fmla="*/ 17 w 111"/>
                  <a:gd name="T1" fmla="*/ 0 h 50"/>
                  <a:gd name="T2" fmla="*/ 13 w 111"/>
                  <a:gd name="T3" fmla="*/ 4 h 50"/>
                  <a:gd name="T4" fmla="*/ 8 w 111"/>
                  <a:gd name="T5" fmla="*/ 7 h 50"/>
                  <a:gd name="T6" fmla="*/ 0 w 111"/>
                  <a:gd name="T7" fmla="*/ 13 h 50"/>
                  <a:gd name="T8" fmla="*/ 46 w 111"/>
                  <a:gd name="T9" fmla="*/ 34 h 50"/>
                  <a:gd name="T10" fmla="*/ 62 w 111"/>
                  <a:gd name="T11" fmla="*/ 42 h 50"/>
                  <a:gd name="T12" fmla="*/ 81 w 111"/>
                  <a:gd name="T13" fmla="*/ 44 h 50"/>
                  <a:gd name="T14" fmla="*/ 91 w 111"/>
                  <a:gd name="T15" fmla="*/ 48 h 50"/>
                  <a:gd name="T16" fmla="*/ 93 w 111"/>
                  <a:gd name="T17" fmla="*/ 49 h 50"/>
                  <a:gd name="T18" fmla="*/ 98 w 111"/>
                  <a:gd name="T19" fmla="*/ 42 h 50"/>
                  <a:gd name="T20" fmla="*/ 105 w 111"/>
                  <a:gd name="T21" fmla="*/ 33 h 50"/>
                  <a:gd name="T22" fmla="*/ 110 w 111"/>
                  <a:gd name="T23" fmla="*/ 27 h 50"/>
                  <a:gd name="T24" fmla="*/ 110 w 111"/>
                  <a:gd name="T25" fmla="*/ 23 h 50"/>
                  <a:gd name="T26" fmla="*/ 84 w 111"/>
                  <a:gd name="T27" fmla="*/ 21 h 50"/>
                  <a:gd name="T28" fmla="*/ 68 w 111"/>
                  <a:gd name="T29" fmla="*/ 16 h 50"/>
                  <a:gd name="T30" fmla="*/ 45 w 111"/>
                  <a:gd name="T31" fmla="*/ 11 h 50"/>
                  <a:gd name="T32" fmla="*/ 35 w 111"/>
                  <a:gd name="T33" fmla="*/ 7 h 50"/>
                  <a:gd name="T34" fmla="*/ 31 w 111"/>
                  <a:gd name="T35" fmla="*/ 5 h 50"/>
                  <a:gd name="T36" fmla="*/ 23 w 111"/>
                  <a:gd name="T37" fmla="*/ 1 h 50"/>
                  <a:gd name="T38" fmla="*/ 16 w 111"/>
                  <a:gd name="T39" fmla="*/ 0 h 50"/>
                  <a:gd name="T40" fmla="*/ 17 w 111"/>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 h="50">
                    <a:moveTo>
                      <a:pt x="17" y="0"/>
                    </a:moveTo>
                    <a:lnTo>
                      <a:pt x="13" y="4"/>
                    </a:lnTo>
                    <a:lnTo>
                      <a:pt x="8" y="7"/>
                    </a:lnTo>
                    <a:lnTo>
                      <a:pt x="0" y="13"/>
                    </a:lnTo>
                    <a:lnTo>
                      <a:pt x="46" y="34"/>
                    </a:lnTo>
                    <a:lnTo>
                      <a:pt x="62" y="42"/>
                    </a:lnTo>
                    <a:lnTo>
                      <a:pt x="81" y="44"/>
                    </a:lnTo>
                    <a:lnTo>
                      <a:pt x="91" y="48"/>
                    </a:lnTo>
                    <a:lnTo>
                      <a:pt x="93" y="49"/>
                    </a:lnTo>
                    <a:lnTo>
                      <a:pt x="98" y="42"/>
                    </a:lnTo>
                    <a:lnTo>
                      <a:pt x="105" y="33"/>
                    </a:lnTo>
                    <a:lnTo>
                      <a:pt x="110" y="27"/>
                    </a:lnTo>
                    <a:lnTo>
                      <a:pt x="110" y="23"/>
                    </a:lnTo>
                    <a:lnTo>
                      <a:pt x="84" y="21"/>
                    </a:lnTo>
                    <a:lnTo>
                      <a:pt x="68" y="16"/>
                    </a:lnTo>
                    <a:lnTo>
                      <a:pt x="45" y="11"/>
                    </a:lnTo>
                    <a:lnTo>
                      <a:pt x="35" y="7"/>
                    </a:lnTo>
                    <a:lnTo>
                      <a:pt x="31" y="5"/>
                    </a:lnTo>
                    <a:lnTo>
                      <a:pt x="23" y="1"/>
                    </a:lnTo>
                    <a:lnTo>
                      <a:pt x="16" y="0"/>
                    </a:lnTo>
                    <a:lnTo>
                      <a:pt x="17" y="0"/>
                    </a:lnTo>
                  </a:path>
                </a:pathLst>
              </a:custGeom>
              <a:solidFill>
                <a:srgbClr val="E1E1E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4" name="Freeform 451"/>
              <p:cNvSpPr>
                <a:spLocks/>
              </p:cNvSpPr>
              <p:nvPr/>
            </p:nvSpPr>
            <p:spPr bwMode="auto">
              <a:xfrm>
                <a:off x="4305" y="3620"/>
                <a:ext cx="22" cy="8"/>
              </a:xfrm>
              <a:custGeom>
                <a:avLst/>
                <a:gdLst>
                  <a:gd name="T0" fmla="*/ 0 w 22"/>
                  <a:gd name="T1" fmla="*/ 0 h 5"/>
                  <a:gd name="T2" fmla="*/ 7 w 22"/>
                  <a:gd name="T3" fmla="*/ 0 h 5"/>
                  <a:gd name="T4" fmla="*/ 15 w 22"/>
                  <a:gd name="T5" fmla="*/ 4 h 5"/>
                  <a:gd name="T6" fmla="*/ 21 w 22"/>
                  <a:gd name="T7" fmla="*/ 1 h 5"/>
                </a:gdLst>
                <a:ahLst/>
                <a:cxnLst>
                  <a:cxn ang="0">
                    <a:pos x="T0" y="T1"/>
                  </a:cxn>
                  <a:cxn ang="0">
                    <a:pos x="T2" y="T3"/>
                  </a:cxn>
                  <a:cxn ang="0">
                    <a:pos x="T4" y="T5"/>
                  </a:cxn>
                  <a:cxn ang="0">
                    <a:pos x="T6" y="T7"/>
                  </a:cxn>
                </a:cxnLst>
                <a:rect l="0" t="0" r="r" b="b"/>
                <a:pathLst>
                  <a:path w="22" h="5">
                    <a:moveTo>
                      <a:pt x="0" y="0"/>
                    </a:moveTo>
                    <a:lnTo>
                      <a:pt x="7" y="0"/>
                    </a:lnTo>
                    <a:lnTo>
                      <a:pt x="15" y="4"/>
                    </a:lnTo>
                    <a:lnTo>
                      <a:pt x="21" y="1"/>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5" name="Freeform 452"/>
              <p:cNvSpPr>
                <a:spLocks/>
              </p:cNvSpPr>
              <p:nvPr/>
            </p:nvSpPr>
            <p:spPr bwMode="auto">
              <a:xfrm>
                <a:off x="4064" y="3599"/>
                <a:ext cx="45" cy="28"/>
              </a:xfrm>
              <a:custGeom>
                <a:avLst/>
                <a:gdLst>
                  <a:gd name="T0" fmla="*/ 26 w 37"/>
                  <a:gd name="T1" fmla="*/ 0 h 28"/>
                  <a:gd name="T2" fmla="*/ 29 w 37"/>
                  <a:gd name="T3" fmla="*/ 0 h 28"/>
                  <a:gd name="T4" fmla="*/ 34 w 37"/>
                  <a:gd name="T5" fmla="*/ 2 h 28"/>
                  <a:gd name="T6" fmla="*/ 36 w 37"/>
                  <a:gd name="T7" fmla="*/ 8 h 28"/>
                  <a:gd name="T8" fmla="*/ 35 w 37"/>
                  <a:gd name="T9" fmla="*/ 11 h 28"/>
                  <a:gd name="T10" fmla="*/ 28 w 37"/>
                  <a:gd name="T11" fmla="*/ 17 h 28"/>
                  <a:gd name="T12" fmla="*/ 3 w 37"/>
                  <a:gd name="T13" fmla="*/ 27 h 28"/>
                  <a:gd name="T14" fmla="*/ 0 w 37"/>
                  <a:gd name="T15" fmla="*/ 17 h 28"/>
                  <a:gd name="T16" fmla="*/ 26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6" y="0"/>
                    </a:moveTo>
                    <a:lnTo>
                      <a:pt x="29" y="0"/>
                    </a:lnTo>
                    <a:lnTo>
                      <a:pt x="34" y="2"/>
                    </a:lnTo>
                    <a:lnTo>
                      <a:pt x="36" y="8"/>
                    </a:lnTo>
                    <a:lnTo>
                      <a:pt x="35" y="11"/>
                    </a:lnTo>
                    <a:lnTo>
                      <a:pt x="28" y="17"/>
                    </a:lnTo>
                    <a:lnTo>
                      <a:pt x="3" y="27"/>
                    </a:lnTo>
                    <a:lnTo>
                      <a:pt x="0" y="17"/>
                    </a:lnTo>
                    <a:lnTo>
                      <a:pt x="26" y="0"/>
                    </a:lnTo>
                  </a:path>
                </a:pathLst>
              </a:custGeom>
              <a:solidFill>
                <a:srgbClr val="EFEFE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6" name="Freeform 453"/>
              <p:cNvSpPr>
                <a:spLocks/>
              </p:cNvSpPr>
              <p:nvPr/>
            </p:nvSpPr>
            <p:spPr bwMode="auto">
              <a:xfrm>
                <a:off x="4069" y="3608"/>
                <a:ext cx="40" cy="23"/>
              </a:xfrm>
              <a:custGeom>
                <a:avLst/>
                <a:gdLst>
                  <a:gd name="T0" fmla="*/ 27 w 33"/>
                  <a:gd name="T1" fmla="*/ 2 h 23"/>
                  <a:gd name="T2" fmla="*/ 32 w 33"/>
                  <a:gd name="T3" fmla="*/ 0 h 23"/>
                  <a:gd name="T4" fmla="*/ 32 w 33"/>
                  <a:gd name="T5" fmla="*/ 4 h 23"/>
                  <a:gd name="T6" fmla="*/ 27 w 33"/>
                  <a:gd name="T7" fmla="*/ 9 h 23"/>
                  <a:gd name="T8" fmla="*/ 6 w 33"/>
                  <a:gd name="T9" fmla="*/ 22 h 23"/>
                  <a:gd name="T10" fmla="*/ 0 w 33"/>
                  <a:gd name="T11" fmla="*/ 19 h 23"/>
                  <a:gd name="T12" fmla="*/ 15 w 33"/>
                  <a:gd name="T13" fmla="*/ 10 h 23"/>
                  <a:gd name="T14" fmla="*/ 27 w 33"/>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3">
                    <a:moveTo>
                      <a:pt x="27" y="2"/>
                    </a:moveTo>
                    <a:lnTo>
                      <a:pt x="32" y="0"/>
                    </a:lnTo>
                    <a:lnTo>
                      <a:pt x="32" y="4"/>
                    </a:lnTo>
                    <a:lnTo>
                      <a:pt x="27" y="9"/>
                    </a:lnTo>
                    <a:lnTo>
                      <a:pt x="6" y="22"/>
                    </a:lnTo>
                    <a:lnTo>
                      <a:pt x="0" y="19"/>
                    </a:lnTo>
                    <a:lnTo>
                      <a:pt x="15" y="10"/>
                    </a:lnTo>
                    <a:lnTo>
                      <a:pt x="27" y="2"/>
                    </a:lnTo>
                  </a:path>
                </a:pathLst>
              </a:custGeom>
              <a:solidFill>
                <a:srgbClr val="D2D2D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7" name="Freeform 454"/>
              <p:cNvSpPr>
                <a:spLocks/>
              </p:cNvSpPr>
              <p:nvPr/>
            </p:nvSpPr>
            <p:spPr bwMode="auto">
              <a:xfrm>
                <a:off x="4106" y="3595"/>
                <a:ext cx="10" cy="8"/>
              </a:xfrm>
              <a:custGeom>
                <a:avLst/>
                <a:gdLst>
                  <a:gd name="T0" fmla="*/ 0 w 18"/>
                  <a:gd name="T1" fmla="*/ 5 h 6"/>
                  <a:gd name="T2" fmla="*/ 1 w 18"/>
                  <a:gd name="T3" fmla="*/ 4 h 6"/>
                  <a:gd name="T4" fmla="*/ 3 w 18"/>
                  <a:gd name="T5" fmla="*/ 2 h 6"/>
                  <a:gd name="T6" fmla="*/ 3 w 18"/>
                  <a:gd name="T7" fmla="*/ 3 h 6"/>
                  <a:gd name="T8" fmla="*/ 4 w 18"/>
                  <a:gd name="T9" fmla="*/ 3 h 6"/>
                  <a:gd name="T10" fmla="*/ 5 w 18"/>
                  <a:gd name="T11" fmla="*/ 3 h 6"/>
                  <a:gd name="T12" fmla="*/ 6 w 18"/>
                  <a:gd name="T13" fmla="*/ 2 h 6"/>
                  <a:gd name="T14" fmla="*/ 5 w 18"/>
                  <a:gd name="T15" fmla="*/ 2 h 6"/>
                  <a:gd name="T16" fmla="*/ 7 w 18"/>
                  <a:gd name="T17" fmla="*/ 2 h 6"/>
                  <a:gd name="T18" fmla="*/ 8 w 18"/>
                  <a:gd name="T19" fmla="*/ 0 h 6"/>
                  <a:gd name="T20" fmla="*/ 10 w 18"/>
                  <a:gd name="T21" fmla="*/ 0 h 6"/>
                  <a:gd name="T22" fmla="*/ 11 w 18"/>
                  <a:gd name="T23" fmla="*/ 0 h 6"/>
                  <a:gd name="T24" fmla="*/ 13 w 18"/>
                  <a:gd name="T25" fmla="*/ 0 h 6"/>
                  <a:gd name="T26" fmla="*/ 14 w 18"/>
                  <a:gd name="T27" fmla="*/ 0 h 6"/>
                  <a:gd name="T28" fmla="*/ 16 w 18"/>
                  <a:gd name="T29" fmla="*/ 0 h 6"/>
                  <a:gd name="T30" fmla="*/ 17 w 18"/>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6">
                    <a:moveTo>
                      <a:pt x="0" y="5"/>
                    </a:moveTo>
                    <a:lnTo>
                      <a:pt x="1" y="4"/>
                    </a:lnTo>
                    <a:lnTo>
                      <a:pt x="3" y="2"/>
                    </a:lnTo>
                    <a:lnTo>
                      <a:pt x="3" y="3"/>
                    </a:lnTo>
                    <a:lnTo>
                      <a:pt x="4" y="3"/>
                    </a:lnTo>
                    <a:lnTo>
                      <a:pt x="5" y="3"/>
                    </a:lnTo>
                    <a:lnTo>
                      <a:pt x="6" y="2"/>
                    </a:lnTo>
                    <a:lnTo>
                      <a:pt x="5" y="2"/>
                    </a:lnTo>
                    <a:lnTo>
                      <a:pt x="7" y="2"/>
                    </a:lnTo>
                    <a:lnTo>
                      <a:pt x="8" y="0"/>
                    </a:lnTo>
                    <a:lnTo>
                      <a:pt x="10" y="0"/>
                    </a:lnTo>
                    <a:lnTo>
                      <a:pt x="11" y="0"/>
                    </a:lnTo>
                    <a:lnTo>
                      <a:pt x="13" y="0"/>
                    </a:lnTo>
                    <a:lnTo>
                      <a:pt x="14" y="0"/>
                    </a:lnTo>
                    <a:lnTo>
                      <a:pt x="16" y="0"/>
                    </a:lnTo>
                    <a:lnTo>
                      <a:pt x="17"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8" name="Freeform 455"/>
              <p:cNvSpPr>
                <a:spLocks/>
              </p:cNvSpPr>
              <p:nvPr/>
            </p:nvSpPr>
            <p:spPr bwMode="auto">
              <a:xfrm>
                <a:off x="3971" y="3444"/>
                <a:ext cx="85" cy="92"/>
              </a:xfrm>
              <a:custGeom>
                <a:avLst/>
                <a:gdLst>
                  <a:gd name="T0" fmla="*/ 74 w 93"/>
                  <a:gd name="T1" fmla="*/ 89 h 94"/>
                  <a:gd name="T2" fmla="*/ 79 w 93"/>
                  <a:gd name="T3" fmla="*/ 89 h 94"/>
                  <a:gd name="T4" fmla="*/ 84 w 93"/>
                  <a:gd name="T5" fmla="*/ 85 h 94"/>
                  <a:gd name="T6" fmla="*/ 88 w 93"/>
                  <a:gd name="T7" fmla="*/ 81 h 94"/>
                  <a:gd name="T8" fmla="*/ 88 w 93"/>
                  <a:gd name="T9" fmla="*/ 76 h 94"/>
                  <a:gd name="T10" fmla="*/ 90 w 93"/>
                  <a:gd name="T11" fmla="*/ 69 h 94"/>
                  <a:gd name="T12" fmla="*/ 92 w 93"/>
                  <a:gd name="T13" fmla="*/ 65 h 94"/>
                  <a:gd name="T14" fmla="*/ 92 w 93"/>
                  <a:gd name="T15" fmla="*/ 59 h 94"/>
                  <a:gd name="T16" fmla="*/ 92 w 93"/>
                  <a:gd name="T17" fmla="*/ 53 h 94"/>
                  <a:gd name="T18" fmla="*/ 92 w 93"/>
                  <a:gd name="T19" fmla="*/ 47 h 94"/>
                  <a:gd name="T20" fmla="*/ 90 w 93"/>
                  <a:gd name="T21" fmla="*/ 43 h 94"/>
                  <a:gd name="T22" fmla="*/ 89 w 93"/>
                  <a:gd name="T23" fmla="*/ 37 h 94"/>
                  <a:gd name="T24" fmla="*/ 87 w 93"/>
                  <a:gd name="T25" fmla="*/ 31 h 94"/>
                  <a:gd name="T26" fmla="*/ 87 w 93"/>
                  <a:gd name="T27" fmla="*/ 25 h 94"/>
                  <a:gd name="T28" fmla="*/ 85 w 93"/>
                  <a:gd name="T29" fmla="*/ 20 h 94"/>
                  <a:gd name="T30" fmla="*/ 83 w 93"/>
                  <a:gd name="T31" fmla="*/ 17 h 94"/>
                  <a:gd name="T32" fmla="*/ 79 w 93"/>
                  <a:gd name="T33" fmla="*/ 15 h 94"/>
                  <a:gd name="T34" fmla="*/ 78 w 93"/>
                  <a:gd name="T35" fmla="*/ 11 h 94"/>
                  <a:gd name="T36" fmla="*/ 74 w 93"/>
                  <a:gd name="T37" fmla="*/ 10 h 94"/>
                  <a:gd name="T38" fmla="*/ 72 w 93"/>
                  <a:gd name="T39" fmla="*/ 6 h 94"/>
                  <a:gd name="T40" fmla="*/ 69 w 93"/>
                  <a:gd name="T41" fmla="*/ 4 h 94"/>
                  <a:gd name="T42" fmla="*/ 63 w 93"/>
                  <a:gd name="T43" fmla="*/ 4 h 94"/>
                  <a:gd name="T44" fmla="*/ 59 w 93"/>
                  <a:gd name="T45" fmla="*/ 2 h 94"/>
                  <a:gd name="T46" fmla="*/ 56 w 93"/>
                  <a:gd name="T47" fmla="*/ 1 h 94"/>
                  <a:gd name="T48" fmla="*/ 52 w 93"/>
                  <a:gd name="T49" fmla="*/ 4 h 94"/>
                  <a:gd name="T50" fmla="*/ 50 w 93"/>
                  <a:gd name="T51" fmla="*/ 3 h 94"/>
                  <a:gd name="T52" fmla="*/ 48 w 93"/>
                  <a:gd name="T53" fmla="*/ 0 h 94"/>
                  <a:gd name="T54" fmla="*/ 43 w 93"/>
                  <a:gd name="T55" fmla="*/ 0 h 94"/>
                  <a:gd name="T56" fmla="*/ 37 w 93"/>
                  <a:gd name="T57" fmla="*/ 2 h 94"/>
                  <a:gd name="T58" fmla="*/ 32 w 93"/>
                  <a:gd name="T59" fmla="*/ 4 h 94"/>
                  <a:gd name="T60" fmla="*/ 26 w 93"/>
                  <a:gd name="T61" fmla="*/ 7 h 94"/>
                  <a:gd name="T62" fmla="*/ 21 w 93"/>
                  <a:gd name="T63" fmla="*/ 12 h 94"/>
                  <a:gd name="T64" fmla="*/ 15 w 93"/>
                  <a:gd name="T65" fmla="*/ 17 h 94"/>
                  <a:gd name="T66" fmla="*/ 12 w 93"/>
                  <a:gd name="T67" fmla="*/ 20 h 94"/>
                  <a:gd name="T68" fmla="*/ 7 w 93"/>
                  <a:gd name="T69" fmla="*/ 26 h 94"/>
                  <a:gd name="T70" fmla="*/ 4 w 93"/>
                  <a:gd name="T71" fmla="*/ 31 h 94"/>
                  <a:gd name="T72" fmla="*/ 4 w 93"/>
                  <a:gd name="T73" fmla="*/ 37 h 94"/>
                  <a:gd name="T74" fmla="*/ 2 w 93"/>
                  <a:gd name="T75" fmla="*/ 43 h 94"/>
                  <a:gd name="T76" fmla="*/ 0 w 93"/>
                  <a:gd name="T77" fmla="*/ 49 h 94"/>
                  <a:gd name="T78" fmla="*/ 0 w 93"/>
                  <a:gd name="T79" fmla="*/ 54 h 94"/>
                  <a:gd name="T80" fmla="*/ 0 w 93"/>
                  <a:gd name="T81" fmla="*/ 60 h 94"/>
                  <a:gd name="T82" fmla="*/ 1 w 93"/>
                  <a:gd name="T83" fmla="*/ 64 h 94"/>
                  <a:gd name="T84" fmla="*/ 2 w 93"/>
                  <a:gd name="T85" fmla="*/ 69 h 94"/>
                  <a:gd name="T86" fmla="*/ 2 w 93"/>
                  <a:gd name="T87" fmla="*/ 77 h 94"/>
                  <a:gd name="T88" fmla="*/ 5 w 93"/>
                  <a:gd name="T89" fmla="*/ 84 h 94"/>
                  <a:gd name="T90" fmla="*/ 7 w 93"/>
                  <a:gd name="T91" fmla="*/ 90 h 94"/>
                  <a:gd name="T92" fmla="*/ 13 w 93"/>
                  <a:gd name="T93" fmla="*/ 91 h 94"/>
                  <a:gd name="T94" fmla="*/ 19 w 93"/>
                  <a:gd name="T95" fmla="*/ 93 h 94"/>
                  <a:gd name="T96" fmla="*/ 24 w 93"/>
                  <a:gd name="T97" fmla="*/ 93 h 94"/>
                  <a:gd name="T98" fmla="*/ 29 w 93"/>
                  <a:gd name="T99" fmla="*/ 91 h 94"/>
                  <a:gd name="T100" fmla="*/ 33 w 93"/>
                  <a:gd name="T101" fmla="*/ 87 h 94"/>
                  <a:gd name="T102" fmla="*/ 38 w 93"/>
                  <a:gd name="T103" fmla="*/ 87 h 94"/>
                  <a:gd name="T104" fmla="*/ 48 w 93"/>
                  <a:gd name="T105" fmla="*/ 88 h 94"/>
                  <a:gd name="T106" fmla="*/ 55 w 93"/>
                  <a:gd name="T107" fmla="*/ 89 h 94"/>
                  <a:gd name="T108" fmla="*/ 64 w 93"/>
                  <a:gd name="T109" fmla="*/ 89 h 94"/>
                  <a:gd name="T110" fmla="*/ 70 w 93"/>
                  <a:gd name="T111"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3" h="94">
                    <a:moveTo>
                      <a:pt x="73" y="88"/>
                    </a:moveTo>
                    <a:lnTo>
                      <a:pt x="73" y="89"/>
                    </a:lnTo>
                    <a:lnTo>
                      <a:pt x="74" y="89"/>
                    </a:lnTo>
                    <a:lnTo>
                      <a:pt x="76" y="89"/>
                    </a:lnTo>
                    <a:lnTo>
                      <a:pt x="78" y="89"/>
                    </a:lnTo>
                    <a:lnTo>
                      <a:pt x="79" y="89"/>
                    </a:lnTo>
                    <a:lnTo>
                      <a:pt x="81" y="88"/>
                    </a:lnTo>
                    <a:lnTo>
                      <a:pt x="82" y="87"/>
                    </a:lnTo>
                    <a:lnTo>
                      <a:pt x="84" y="85"/>
                    </a:lnTo>
                    <a:lnTo>
                      <a:pt x="86" y="84"/>
                    </a:lnTo>
                    <a:lnTo>
                      <a:pt x="88" y="82"/>
                    </a:lnTo>
                    <a:lnTo>
                      <a:pt x="88" y="81"/>
                    </a:lnTo>
                    <a:lnTo>
                      <a:pt x="88" y="79"/>
                    </a:lnTo>
                    <a:lnTo>
                      <a:pt x="88" y="77"/>
                    </a:lnTo>
                    <a:lnTo>
                      <a:pt x="88" y="76"/>
                    </a:lnTo>
                    <a:lnTo>
                      <a:pt x="89" y="74"/>
                    </a:lnTo>
                    <a:lnTo>
                      <a:pt x="89" y="72"/>
                    </a:lnTo>
                    <a:lnTo>
                      <a:pt x="90" y="69"/>
                    </a:lnTo>
                    <a:lnTo>
                      <a:pt x="90" y="68"/>
                    </a:lnTo>
                    <a:lnTo>
                      <a:pt x="90" y="66"/>
                    </a:lnTo>
                    <a:lnTo>
                      <a:pt x="92" y="65"/>
                    </a:lnTo>
                    <a:lnTo>
                      <a:pt x="92" y="63"/>
                    </a:lnTo>
                    <a:lnTo>
                      <a:pt x="92" y="61"/>
                    </a:lnTo>
                    <a:lnTo>
                      <a:pt x="92" y="59"/>
                    </a:lnTo>
                    <a:lnTo>
                      <a:pt x="92" y="57"/>
                    </a:lnTo>
                    <a:lnTo>
                      <a:pt x="92" y="55"/>
                    </a:lnTo>
                    <a:lnTo>
                      <a:pt x="92" y="53"/>
                    </a:lnTo>
                    <a:lnTo>
                      <a:pt x="92" y="51"/>
                    </a:lnTo>
                    <a:lnTo>
                      <a:pt x="92" y="49"/>
                    </a:lnTo>
                    <a:lnTo>
                      <a:pt x="92" y="47"/>
                    </a:lnTo>
                    <a:lnTo>
                      <a:pt x="90" y="46"/>
                    </a:lnTo>
                    <a:lnTo>
                      <a:pt x="90" y="44"/>
                    </a:lnTo>
                    <a:lnTo>
                      <a:pt x="90" y="43"/>
                    </a:lnTo>
                    <a:lnTo>
                      <a:pt x="90" y="41"/>
                    </a:lnTo>
                    <a:lnTo>
                      <a:pt x="89" y="38"/>
                    </a:lnTo>
                    <a:lnTo>
                      <a:pt x="89" y="37"/>
                    </a:lnTo>
                    <a:lnTo>
                      <a:pt x="89" y="35"/>
                    </a:lnTo>
                    <a:lnTo>
                      <a:pt x="89" y="33"/>
                    </a:lnTo>
                    <a:lnTo>
                      <a:pt x="87" y="31"/>
                    </a:lnTo>
                    <a:lnTo>
                      <a:pt x="87" y="29"/>
                    </a:lnTo>
                    <a:lnTo>
                      <a:pt x="87" y="27"/>
                    </a:lnTo>
                    <a:lnTo>
                      <a:pt x="87" y="25"/>
                    </a:lnTo>
                    <a:lnTo>
                      <a:pt x="85" y="24"/>
                    </a:lnTo>
                    <a:lnTo>
                      <a:pt x="85" y="22"/>
                    </a:lnTo>
                    <a:lnTo>
                      <a:pt x="85" y="20"/>
                    </a:lnTo>
                    <a:lnTo>
                      <a:pt x="85" y="18"/>
                    </a:lnTo>
                    <a:lnTo>
                      <a:pt x="83" y="18"/>
                    </a:lnTo>
                    <a:lnTo>
                      <a:pt x="83" y="17"/>
                    </a:lnTo>
                    <a:lnTo>
                      <a:pt x="81" y="17"/>
                    </a:lnTo>
                    <a:lnTo>
                      <a:pt x="81" y="15"/>
                    </a:lnTo>
                    <a:lnTo>
                      <a:pt x="79" y="15"/>
                    </a:lnTo>
                    <a:lnTo>
                      <a:pt x="79" y="13"/>
                    </a:lnTo>
                    <a:lnTo>
                      <a:pt x="78" y="13"/>
                    </a:lnTo>
                    <a:lnTo>
                      <a:pt x="78" y="11"/>
                    </a:lnTo>
                    <a:lnTo>
                      <a:pt x="76" y="11"/>
                    </a:lnTo>
                    <a:lnTo>
                      <a:pt x="76" y="10"/>
                    </a:lnTo>
                    <a:lnTo>
                      <a:pt x="74" y="10"/>
                    </a:lnTo>
                    <a:lnTo>
                      <a:pt x="74" y="7"/>
                    </a:lnTo>
                    <a:lnTo>
                      <a:pt x="72" y="7"/>
                    </a:lnTo>
                    <a:lnTo>
                      <a:pt x="72" y="6"/>
                    </a:lnTo>
                    <a:lnTo>
                      <a:pt x="71" y="6"/>
                    </a:lnTo>
                    <a:lnTo>
                      <a:pt x="71" y="4"/>
                    </a:lnTo>
                    <a:lnTo>
                      <a:pt x="69" y="4"/>
                    </a:lnTo>
                    <a:lnTo>
                      <a:pt x="67" y="4"/>
                    </a:lnTo>
                    <a:lnTo>
                      <a:pt x="65" y="4"/>
                    </a:lnTo>
                    <a:lnTo>
                      <a:pt x="63" y="4"/>
                    </a:lnTo>
                    <a:lnTo>
                      <a:pt x="63" y="2"/>
                    </a:lnTo>
                    <a:lnTo>
                      <a:pt x="61" y="2"/>
                    </a:lnTo>
                    <a:lnTo>
                      <a:pt x="59" y="2"/>
                    </a:lnTo>
                    <a:lnTo>
                      <a:pt x="57" y="2"/>
                    </a:lnTo>
                    <a:lnTo>
                      <a:pt x="56" y="2"/>
                    </a:lnTo>
                    <a:lnTo>
                      <a:pt x="56" y="1"/>
                    </a:lnTo>
                    <a:lnTo>
                      <a:pt x="55" y="3"/>
                    </a:lnTo>
                    <a:lnTo>
                      <a:pt x="54" y="4"/>
                    </a:lnTo>
                    <a:lnTo>
                      <a:pt x="52" y="4"/>
                    </a:lnTo>
                    <a:lnTo>
                      <a:pt x="51" y="4"/>
                    </a:lnTo>
                    <a:lnTo>
                      <a:pt x="51" y="3"/>
                    </a:lnTo>
                    <a:lnTo>
                      <a:pt x="50" y="3"/>
                    </a:lnTo>
                    <a:lnTo>
                      <a:pt x="50" y="2"/>
                    </a:lnTo>
                    <a:lnTo>
                      <a:pt x="50" y="0"/>
                    </a:lnTo>
                    <a:lnTo>
                      <a:pt x="48" y="0"/>
                    </a:lnTo>
                    <a:lnTo>
                      <a:pt x="45" y="0"/>
                    </a:lnTo>
                    <a:lnTo>
                      <a:pt x="44" y="0"/>
                    </a:lnTo>
                    <a:lnTo>
                      <a:pt x="43" y="0"/>
                    </a:lnTo>
                    <a:lnTo>
                      <a:pt x="41" y="2"/>
                    </a:lnTo>
                    <a:lnTo>
                      <a:pt x="39" y="2"/>
                    </a:lnTo>
                    <a:lnTo>
                      <a:pt x="37" y="2"/>
                    </a:lnTo>
                    <a:lnTo>
                      <a:pt x="35" y="4"/>
                    </a:lnTo>
                    <a:lnTo>
                      <a:pt x="34" y="4"/>
                    </a:lnTo>
                    <a:lnTo>
                      <a:pt x="32" y="4"/>
                    </a:lnTo>
                    <a:lnTo>
                      <a:pt x="30" y="5"/>
                    </a:lnTo>
                    <a:lnTo>
                      <a:pt x="28" y="5"/>
                    </a:lnTo>
                    <a:lnTo>
                      <a:pt x="26" y="7"/>
                    </a:lnTo>
                    <a:lnTo>
                      <a:pt x="24" y="8"/>
                    </a:lnTo>
                    <a:lnTo>
                      <a:pt x="22" y="10"/>
                    </a:lnTo>
                    <a:lnTo>
                      <a:pt x="21" y="12"/>
                    </a:lnTo>
                    <a:lnTo>
                      <a:pt x="19" y="13"/>
                    </a:lnTo>
                    <a:lnTo>
                      <a:pt x="17" y="15"/>
                    </a:lnTo>
                    <a:lnTo>
                      <a:pt x="15" y="17"/>
                    </a:lnTo>
                    <a:lnTo>
                      <a:pt x="14" y="17"/>
                    </a:lnTo>
                    <a:lnTo>
                      <a:pt x="13" y="19"/>
                    </a:lnTo>
                    <a:lnTo>
                      <a:pt x="12" y="20"/>
                    </a:lnTo>
                    <a:lnTo>
                      <a:pt x="9" y="22"/>
                    </a:lnTo>
                    <a:lnTo>
                      <a:pt x="7" y="24"/>
                    </a:lnTo>
                    <a:lnTo>
                      <a:pt x="7" y="26"/>
                    </a:lnTo>
                    <a:lnTo>
                      <a:pt x="6" y="28"/>
                    </a:lnTo>
                    <a:lnTo>
                      <a:pt x="6" y="29"/>
                    </a:lnTo>
                    <a:lnTo>
                      <a:pt x="4" y="31"/>
                    </a:lnTo>
                    <a:lnTo>
                      <a:pt x="4" y="33"/>
                    </a:lnTo>
                    <a:lnTo>
                      <a:pt x="4" y="35"/>
                    </a:lnTo>
                    <a:lnTo>
                      <a:pt x="4" y="37"/>
                    </a:lnTo>
                    <a:lnTo>
                      <a:pt x="2" y="38"/>
                    </a:lnTo>
                    <a:lnTo>
                      <a:pt x="2" y="41"/>
                    </a:lnTo>
                    <a:lnTo>
                      <a:pt x="2" y="43"/>
                    </a:lnTo>
                    <a:lnTo>
                      <a:pt x="0" y="45"/>
                    </a:lnTo>
                    <a:lnTo>
                      <a:pt x="0" y="47"/>
                    </a:lnTo>
                    <a:lnTo>
                      <a:pt x="0" y="49"/>
                    </a:lnTo>
                    <a:lnTo>
                      <a:pt x="0" y="50"/>
                    </a:lnTo>
                    <a:lnTo>
                      <a:pt x="0" y="52"/>
                    </a:lnTo>
                    <a:lnTo>
                      <a:pt x="0" y="54"/>
                    </a:lnTo>
                    <a:lnTo>
                      <a:pt x="0" y="56"/>
                    </a:lnTo>
                    <a:lnTo>
                      <a:pt x="0" y="58"/>
                    </a:lnTo>
                    <a:lnTo>
                      <a:pt x="0" y="60"/>
                    </a:lnTo>
                    <a:lnTo>
                      <a:pt x="0" y="62"/>
                    </a:lnTo>
                    <a:lnTo>
                      <a:pt x="1" y="62"/>
                    </a:lnTo>
                    <a:lnTo>
                      <a:pt x="1" y="64"/>
                    </a:lnTo>
                    <a:lnTo>
                      <a:pt x="1" y="65"/>
                    </a:lnTo>
                    <a:lnTo>
                      <a:pt x="1" y="67"/>
                    </a:lnTo>
                    <a:lnTo>
                      <a:pt x="2" y="69"/>
                    </a:lnTo>
                    <a:lnTo>
                      <a:pt x="2" y="73"/>
                    </a:lnTo>
                    <a:lnTo>
                      <a:pt x="2" y="75"/>
                    </a:lnTo>
                    <a:lnTo>
                      <a:pt x="2" y="77"/>
                    </a:lnTo>
                    <a:lnTo>
                      <a:pt x="4" y="79"/>
                    </a:lnTo>
                    <a:lnTo>
                      <a:pt x="4" y="82"/>
                    </a:lnTo>
                    <a:lnTo>
                      <a:pt x="5" y="84"/>
                    </a:lnTo>
                    <a:lnTo>
                      <a:pt x="5" y="86"/>
                    </a:lnTo>
                    <a:lnTo>
                      <a:pt x="7" y="88"/>
                    </a:lnTo>
                    <a:lnTo>
                      <a:pt x="7" y="90"/>
                    </a:lnTo>
                    <a:lnTo>
                      <a:pt x="9" y="91"/>
                    </a:lnTo>
                    <a:lnTo>
                      <a:pt x="12" y="91"/>
                    </a:lnTo>
                    <a:lnTo>
                      <a:pt x="13" y="91"/>
                    </a:lnTo>
                    <a:lnTo>
                      <a:pt x="15" y="93"/>
                    </a:lnTo>
                    <a:lnTo>
                      <a:pt x="17" y="93"/>
                    </a:lnTo>
                    <a:lnTo>
                      <a:pt x="19" y="93"/>
                    </a:lnTo>
                    <a:lnTo>
                      <a:pt x="21" y="93"/>
                    </a:lnTo>
                    <a:lnTo>
                      <a:pt x="22" y="93"/>
                    </a:lnTo>
                    <a:lnTo>
                      <a:pt x="24" y="93"/>
                    </a:lnTo>
                    <a:lnTo>
                      <a:pt x="26" y="93"/>
                    </a:lnTo>
                    <a:lnTo>
                      <a:pt x="28" y="91"/>
                    </a:lnTo>
                    <a:lnTo>
                      <a:pt x="29" y="91"/>
                    </a:lnTo>
                    <a:lnTo>
                      <a:pt x="31" y="89"/>
                    </a:lnTo>
                    <a:lnTo>
                      <a:pt x="32" y="88"/>
                    </a:lnTo>
                    <a:lnTo>
                      <a:pt x="33" y="87"/>
                    </a:lnTo>
                    <a:lnTo>
                      <a:pt x="35" y="87"/>
                    </a:lnTo>
                    <a:lnTo>
                      <a:pt x="36" y="87"/>
                    </a:lnTo>
                    <a:lnTo>
                      <a:pt x="38" y="87"/>
                    </a:lnTo>
                    <a:lnTo>
                      <a:pt x="42" y="87"/>
                    </a:lnTo>
                    <a:lnTo>
                      <a:pt x="44" y="88"/>
                    </a:lnTo>
                    <a:lnTo>
                      <a:pt x="48" y="88"/>
                    </a:lnTo>
                    <a:lnTo>
                      <a:pt x="50" y="88"/>
                    </a:lnTo>
                    <a:lnTo>
                      <a:pt x="53" y="88"/>
                    </a:lnTo>
                    <a:lnTo>
                      <a:pt x="55" y="89"/>
                    </a:lnTo>
                    <a:lnTo>
                      <a:pt x="58" y="89"/>
                    </a:lnTo>
                    <a:lnTo>
                      <a:pt x="60" y="89"/>
                    </a:lnTo>
                    <a:lnTo>
                      <a:pt x="64" y="89"/>
                    </a:lnTo>
                    <a:lnTo>
                      <a:pt x="66" y="89"/>
                    </a:lnTo>
                    <a:lnTo>
                      <a:pt x="68" y="89"/>
                    </a:lnTo>
                    <a:lnTo>
                      <a:pt x="70" y="89"/>
                    </a:lnTo>
                    <a:lnTo>
                      <a:pt x="73" y="88"/>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9" name="Freeform 456"/>
              <p:cNvSpPr>
                <a:spLocks/>
              </p:cNvSpPr>
              <p:nvPr/>
            </p:nvSpPr>
            <p:spPr bwMode="auto">
              <a:xfrm>
                <a:off x="3980" y="3445"/>
                <a:ext cx="71" cy="176"/>
              </a:xfrm>
              <a:custGeom>
                <a:avLst/>
                <a:gdLst>
                  <a:gd name="T0" fmla="*/ 42 w 79"/>
                  <a:gd name="T1" fmla="*/ 0 h 176"/>
                  <a:gd name="T2" fmla="*/ 35 w 79"/>
                  <a:gd name="T3" fmla="*/ 1 h 176"/>
                  <a:gd name="T4" fmla="*/ 27 w 79"/>
                  <a:gd name="T5" fmla="*/ 6 h 176"/>
                  <a:gd name="T6" fmla="*/ 20 w 79"/>
                  <a:gd name="T7" fmla="*/ 11 h 176"/>
                  <a:gd name="T8" fmla="*/ 14 w 79"/>
                  <a:gd name="T9" fmla="*/ 16 h 176"/>
                  <a:gd name="T10" fmla="*/ 10 w 79"/>
                  <a:gd name="T11" fmla="*/ 25 h 176"/>
                  <a:gd name="T12" fmla="*/ 4 w 79"/>
                  <a:gd name="T13" fmla="*/ 32 h 176"/>
                  <a:gd name="T14" fmla="*/ 4 w 79"/>
                  <a:gd name="T15" fmla="*/ 38 h 176"/>
                  <a:gd name="T16" fmla="*/ 5 w 79"/>
                  <a:gd name="T17" fmla="*/ 44 h 176"/>
                  <a:gd name="T18" fmla="*/ 8 w 79"/>
                  <a:gd name="T19" fmla="*/ 48 h 176"/>
                  <a:gd name="T20" fmla="*/ 7 w 79"/>
                  <a:gd name="T21" fmla="*/ 51 h 176"/>
                  <a:gd name="T22" fmla="*/ 6 w 79"/>
                  <a:gd name="T23" fmla="*/ 54 h 176"/>
                  <a:gd name="T24" fmla="*/ 8 w 79"/>
                  <a:gd name="T25" fmla="*/ 60 h 176"/>
                  <a:gd name="T26" fmla="*/ 11 w 79"/>
                  <a:gd name="T27" fmla="*/ 64 h 176"/>
                  <a:gd name="T28" fmla="*/ 14 w 79"/>
                  <a:gd name="T29" fmla="*/ 67 h 176"/>
                  <a:gd name="T30" fmla="*/ 17 w 79"/>
                  <a:gd name="T31" fmla="*/ 71 h 176"/>
                  <a:gd name="T32" fmla="*/ 19 w 79"/>
                  <a:gd name="T33" fmla="*/ 76 h 176"/>
                  <a:gd name="T34" fmla="*/ 21 w 79"/>
                  <a:gd name="T35" fmla="*/ 79 h 176"/>
                  <a:gd name="T36" fmla="*/ 22 w 79"/>
                  <a:gd name="T37" fmla="*/ 84 h 176"/>
                  <a:gd name="T38" fmla="*/ 26 w 79"/>
                  <a:gd name="T39" fmla="*/ 87 h 176"/>
                  <a:gd name="T40" fmla="*/ 27 w 79"/>
                  <a:gd name="T41" fmla="*/ 88 h 176"/>
                  <a:gd name="T42" fmla="*/ 27 w 79"/>
                  <a:gd name="T43" fmla="*/ 91 h 176"/>
                  <a:gd name="T44" fmla="*/ 25 w 79"/>
                  <a:gd name="T45" fmla="*/ 98 h 176"/>
                  <a:gd name="T46" fmla="*/ 25 w 79"/>
                  <a:gd name="T47" fmla="*/ 105 h 176"/>
                  <a:gd name="T48" fmla="*/ 24 w 79"/>
                  <a:gd name="T49" fmla="*/ 110 h 176"/>
                  <a:gd name="T50" fmla="*/ 15 w 79"/>
                  <a:gd name="T51" fmla="*/ 113 h 176"/>
                  <a:gd name="T52" fmla="*/ 6 w 79"/>
                  <a:gd name="T53" fmla="*/ 114 h 176"/>
                  <a:gd name="T54" fmla="*/ 0 w 79"/>
                  <a:gd name="T55" fmla="*/ 118 h 176"/>
                  <a:gd name="T56" fmla="*/ 13 w 79"/>
                  <a:gd name="T57" fmla="*/ 132 h 176"/>
                  <a:gd name="T58" fmla="*/ 32 w 79"/>
                  <a:gd name="T59" fmla="*/ 152 h 176"/>
                  <a:gd name="T60" fmla="*/ 50 w 79"/>
                  <a:gd name="T61" fmla="*/ 170 h 176"/>
                  <a:gd name="T62" fmla="*/ 58 w 79"/>
                  <a:gd name="T63" fmla="*/ 173 h 176"/>
                  <a:gd name="T64" fmla="*/ 64 w 79"/>
                  <a:gd name="T65" fmla="*/ 160 h 176"/>
                  <a:gd name="T66" fmla="*/ 71 w 79"/>
                  <a:gd name="T67" fmla="*/ 140 h 176"/>
                  <a:gd name="T68" fmla="*/ 77 w 79"/>
                  <a:gd name="T69" fmla="*/ 118 h 176"/>
                  <a:gd name="T70" fmla="*/ 77 w 79"/>
                  <a:gd name="T71" fmla="*/ 106 h 176"/>
                  <a:gd name="T72" fmla="*/ 71 w 79"/>
                  <a:gd name="T73" fmla="*/ 103 h 176"/>
                  <a:gd name="T74" fmla="*/ 65 w 79"/>
                  <a:gd name="T75" fmla="*/ 101 h 176"/>
                  <a:gd name="T76" fmla="*/ 60 w 79"/>
                  <a:gd name="T77" fmla="*/ 100 h 176"/>
                  <a:gd name="T78" fmla="*/ 57 w 79"/>
                  <a:gd name="T79" fmla="*/ 96 h 176"/>
                  <a:gd name="T80" fmla="*/ 55 w 79"/>
                  <a:gd name="T81" fmla="*/ 90 h 176"/>
                  <a:gd name="T82" fmla="*/ 60 w 79"/>
                  <a:gd name="T83" fmla="*/ 83 h 176"/>
                  <a:gd name="T84" fmla="*/ 66 w 79"/>
                  <a:gd name="T85" fmla="*/ 78 h 176"/>
                  <a:gd name="T86" fmla="*/ 70 w 79"/>
                  <a:gd name="T87" fmla="*/ 71 h 176"/>
                  <a:gd name="T88" fmla="*/ 71 w 79"/>
                  <a:gd name="T89" fmla="*/ 64 h 176"/>
                  <a:gd name="T90" fmla="*/ 74 w 79"/>
                  <a:gd name="T91" fmla="*/ 56 h 176"/>
                  <a:gd name="T92" fmla="*/ 72 w 79"/>
                  <a:gd name="T93" fmla="*/ 53 h 176"/>
                  <a:gd name="T94" fmla="*/ 70 w 79"/>
                  <a:gd name="T95" fmla="*/ 48 h 176"/>
                  <a:gd name="T96" fmla="*/ 70 w 79"/>
                  <a:gd name="T97" fmla="*/ 40 h 176"/>
                  <a:gd name="T98" fmla="*/ 67 w 79"/>
                  <a:gd name="T99" fmla="*/ 35 h 176"/>
                  <a:gd name="T100" fmla="*/ 65 w 79"/>
                  <a:gd name="T101" fmla="*/ 30 h 176"/>
                  <a:gd name="T102" fmla="*/ 65 w 79"/>
                  <a:gd name="T103" fmla="*/ 23 h 176"/>
                  <a:gd name="T104" fmla="*/ 65 w 79"/>
                  <a:gd name="T105" fmla="*/ 16 h 176"/>
                  <a:gd name="T106" fmla="*/ 62 w 79"/>
                  <a:gd name="T107" fmla="*/ 13 h 176"/>
                  <a:gd name="T108" fmla="*/ 59 w 79"/>
                  <a:gd name="T109" fmla="*/ 9 h 176"/>
                  <a:gd name="T110" fmla="*/ 54 w 79"/>
                  <a:gd name="T111" fmla="*/ 7 h 176"/>
                  <a:gd name="T112" fmla="*/ 50 w 79"/>
                  <a:gd name="T113" fmla="*/ 5 h 176"/>
                  <a:gd name="T114" fmla="*/ 48 w 79"/>
                  <a:gd name="T11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 h="176">
                    <a:moveTo>
                      <a:pt x="46" y="0"/>
                    </a:moveTo>
                    <a:lnTo>
                      <a:pt x="45" y="0"/>
                    </a:lnTo>
                    <a:lnTo>
                      <a:pt x="44" y="0"/>
                    </a:lnTo>
                    <a:lnTo>
                      <a:pt x="42" y="0"/>
                    </a:lnTo>
                    <a:lnTo>
                      <a:pt x="41" y="0"/>
                    </a:lnTo>
                    <a:lnTo>
                      <a:pt x="39" y="1"/>
                    </a:lnTo>
                    <a:lnTo>
                      <a:pt x="37" y="1"/>
                    </a:lnTo>
                    <a:lnTo>
                      <a:pt x="35" y="1"/>
                    </a:lnTo>
                    <a:lnTo>
                      <a:pt x="33" y="3"/>
                    </a:lnTo>
                    <a:lnTo>
                      <a:pt x="31" y="3"/>
                    </a:lnTo>
                    <a:lnTo>
                      <a:pt x="29" y="4"/>
                    </a:lnTo>
                    <a:lnTo>
                      <a:pt x="27" y="6"/>
                    </a:lnTo>
                    <a:lnTo>
                      <a:pt x="26" y="6"/>
                    </a:lnTo>
                    <a:lnTo>
                      <a:pt x="24" y="8"/>
                    </a:lnTo>
                    <a:lnTo>
                      <a:pt x="22" y="9"/>
                    </a:lnTo>
                    <a:lnTo>
                      <a:pt x="20" y="11"/>
                    </a:lnTo>
                    <a:lnTo>
                      <a:pt x="19" y="11"/>
                    </a:lnTo>
                    <a:lnTo>
                      <a:pt x="17" y="13"/>
                    </a:lnTo>
                    <a:lnTo>
                      <a:pt x="16" y="15"/>
                    </a:lnTo>
                    <a:lnTo>
                      <a:pt x="14" y="16"/>
                    </a:lnTo>
                    <a:lnTo>
                      <a:pt x="14" y="18"/>
                    </a:lnTo>
                    <a:lnTo>
                      <a:pt x="12" y="21"/>
                    </a:lnTo>
                    <a:lnTo>
                      <a:pt x="11" y="23"/>
                    </a:lnTo>
                    <a:lnTo>
                      <a:pt x="10" y="25"/>
                    </a:lnTo>
                    <a:lnTo>
                      <a:pt x="10" y="27"/>
                    </a:lnTo>
                    <a:lnTo>
                      <a:pt x="8" y="29"/>
                    </a:lnTo>
                    <a:lnTo>
                      <a:pt x="6" y="31"/>
                    </a:lnTo>
                    <a:lnTo>
                      <a:pt x="4" y="32"/>
                    </a:lnTo>
                    <a:lnTo>
                      <a:pt x="4" y="34"/>
                    </a:lnTo>
                    <a:lnTo>
                      <a:pt x="4" y="36"/>
                    </a:lnTo>
                    <a:lnTo>
                      <a:pt x="4" y="37"/>
                    </a:lnTo>
                    <a:lnTo>
                      <a:pt x="4" y="38"/>
                    </a:lnTo>
                    <a:lnTo>
                      <a:pt x="4" y="40"/>
                    </a:lnTo>
                    <a:lnTo>
                      <a:pt x="4" y="42"/>
                    </a:lnTo>
                    <a:lnTo>
                      <a:pt x="5" y="42"/>
                    </a:lnTo>
                    <a:lnTo>
                      <a:pt x="5" y="44"/>
                    </a:lnTo>
                    <a:lnTo>
                      <a:pt x="5" y="46"/>
                    </a:lnTo>
                    <a:lnTo>
                      <a:pt x="7" y="46"/>
                    </a:lnTo>
                    <a:lnTo>
                      <a:pt x="7" y="48"/>
                    </a:lnTo>
                    <a:lnTo>
                      <a:pt x="8" y="48"/>
                    </a:lnTo>
                    <a:lnTo>
                      <a:pt x="8" y="49"/>
                    </a:lnTo>
                    <a:lnTo>
                      <a:pt x="10" y="49"/>
                    </a:lnTo>
                    <a:lnTo>
                      <a:pt x="8" y="51"/>
                    </a:lnTo>
                    <a:lnTo>
                      <a:pt x="7" y="51"/>
                    </a:lnTo>
                    <a:lnTo>
                      <a:pt x="5" y="52"/>
                    </a:lnTo>
                    <a:lnTo>
                      <a:pt x="5" y="53"/>
                    </a:lnTo>
                    <a:lnTo>
                      <a:pt x="5" y="54"/>
                    </a:lnTo>
                    <a:lnTo>
                      <a:pt x="6" y="54"/>
                    </a:lnTo>
                    <a:lnTo>
                      <a:pt x="6" y="56"/>
                    </a:lnTo>
                    <a:lnTo>
                      <a:pt x="6" y="59"/>
                    </a:lnTo>
                    <a:lnTo>
                      <a:pt x="8" y="59"/>
                    </a:lnTo>
                    <a:lnTo>
                      <a:pt x="8" y="60"/>
                    </a:lnTo>
                    <a:lnTo>
                      <a:pt x="8" y="62"/>
                    </a:lnTo>
                    <a:lnTo>
                      <a:pt x="10" y="62"/>
                    </a:lnTo>
                    <a:lnTo>
                      <a:pt x="10" y="64"/>
                    </a:lnTo>
                    <a:lnTo>
                      <a:pt x="11" y="64"/>
                    </a:lnTo>
                    <a:lnTo>
                      <a:pt x="11" y="66"/>
                    </a:lnTo>
                    <a:lnTo>
                      <a:pt x="12" y="66"/>
                    </a:lnTo>
                    <a:lnTo>
                      <a:pt x="12" y="67"/>
                    </a:lnTo>
                    <a:lnTo>
                      <a:pt x="14" y="67"/>
                    </a:lnTo>
                    <a:lnTo>
                      <a:pt x="14" y="69"/>
                    </a:lnTo>
                    <a:lnTo>
                      <a:pt x="15" y="69"/>
                    </a:lnTo>
                    <a:lnTo>
                      <a:pt x="15" y="71"/>
                    </a:lnTo>
                    <a:lnTo>
                      <a:pt x="17" y="71"/>
                    </a:lnTo>
                    <a:lnTo>
                      <a:pt x="17" y="73"/>
                    </a:lnTo>
                    <a:lnTo>
                      <a:pt x="17" y="75"/>
                    </a:lnTo>
                    <a:lnTo>
                      <a:pt x="19" y="75"/>
                    </a:lnTo>
                    <a:lnTo>
                      <a:pt x="19" y="76"/>
                    </a:lnTo>
                    <a:lnTo>
                      <a:pt x="20" y="76"/>
                    </a:lnTo>
                    <a:lnTo>
                      <a:pt x="20" y="78"/>
                    </a:lnTo>
                    <a:lnTo>
                      <a:pt x="20" y="79"/>
                    </a:lnTo>
                    <a:lnTo>
                      <a:pt x="21" y="79"/>
                    </a:lnTo>
                    <a:lnTo>
                      <a:pt x="21" y="80"/>
                    </a:lnTo>
                    <a:lnTo>
                      <a:pt x="22" y="80"/>
                    </a:lnTo>
                    <a:lnTo>
                      <a:pt x="22" y="82"/>
                    </a:lnTo>
                    <a:lnTo>
                      <a:pt x="22" y="84"/>
                    </a:lnTo>
                    <a:lnTo>
                      <a:pt x="24" y="84"/>
                    </a:lnTo>
                    <a:lnTo>
                      <a:pt x="24" y="85"/>
                    </a:lnTo>
                    <a:lnTo>
                      <a:pt x="26" y="85"/>
                    </a:lnTo>
                    <a:lnTo>
                      <a:pt x="26" y="87"/>
                    </a:lnTo>
                    <a:lnTo>
                      <a:pt x="27" y="87"/>
                    </a:lnTo>
                    <a:lnTo>
                      <a:pt x="29" y="87"/>
                    </a:lnTo>
                    <a:lnTo>
                      <a:pt x="28" y="88"/>
                    </a:lnTo>
                    <a:lnTo>
                      <a:pt x="27" y="88"/>
                    </a:lnTo>
                    <a:lnTo>
                      <a:pt x="26" y="88"/>
                    </a:lnTo>
                    <a:lnTo>
                      <a:pt x="27" y="88"/>
                    </a:lnTo>
                    <a:lnTo>
                      <a:pt x="27" y="90"/>
                    </a:lnTo>
                    <a:lnTo>
                      <a:pt x="27" y="91"/>
                    </a:lnTo>
                    <a:lnTo>
                      <a:pt x="26" y="93"/>
                    </a:lnTo>
                    <a:lnTo>
                      <a:pt x="26" y="94"/>
                    </a:lnTo>
                    <a:lnTo>
                      <a:pt x="26" y="97"/>
                    </a:lnTo>
                    <a:lnTo>
                      <a:pt x="25" y="98"/>
                    </a:lnTo>
                    <a:lnTo>
                      <a:pt x="25" y="100"/>
                    </a:lnTo>
                    <a:lnTo>
                      <a:pt x="25" y="102"/>
                    </a:lnTo>
                    <a:lnTo>
                      <a:pt x="25" y="103"/>
                    </a:lnTo>
                    <a:lnTo>
                      <a:pt x="25" y="105"/>
                    </a:lnTo>
                    <a:lnTo>
                      <a:pt x="25" y="106"/>
                    </a:lnTo>
                    <a:lnTo>
                      <a:pt x="25" y="108"/>
                    </a:lnTo>
                    <a:lnTo>
                      <a:pt x="26" y="108"/>
                    </a:lnTo>
                    <a:lnTo>
                      <a:pt x="24" y="110"/>
                    </a:lnTo>
                    <a:lnTo>
                      <a:pt x="22" y="111"/>
                    </a:lnTo>
                    <a:lnTo>
                      <a:pt x="20" y="111"/>
                    </a:lnTo>
                    <a:lnTo>
                      <a:pt x="17" y="113"/>
                    </a:lnTo>
                    <a:lnTo>
                      <a:pt x="15" y="113"/>
                    </a:lnTo>
                    <a:lnTo>
                      <a:pt x="13" y="113"/>
                    </a:lnTo>
                    <a:lnTo>
                      <a:pt x="11" y="113"/>
                    </a:lnTo>
                    <a:lnTo>
                      <a:pt x="8" y="114"/>
                    </a:lnTo>
                    <a:lnTo>
                      <a:pt x="6" y="114"/>
                    </a:lnTo>
                    <a:lnTo>
                      <a:pt x="4" y="114"/>
                    </a:lnTo>
                    <a:lnTo>
                      <a:pt x="3" y="114"/>
                    </a:lnTo>
                    <a:lnTo>
                      <a:pt x="0" y="116"/>
                    </a:lnTo>
                    <a:lnTo>
                      <a:pt x="0" y="118"/>
                    </a:lnTo>
                    <a:lnTo>
                      <a:pt x="3" y="120"/>
                    </a:lnTo>
                    <a:lnTo>
                      <a:pt x="5" y="123"/>
                    </a:lnTo>
                    <a:lnTo>
                      <a:pt x="9" y="127"/>
                    </a:lnTo>
                    <a:lnTo>
                      <a:pt x="13" y="132"/>
                    </a:lnTo>
                    <a:lnTo>
                      <a:pt x="17" y="137"/>
                    </a:lnTo>
                    <a:lnTo>
                      <a:pt x="22" y="143"/>
                    </a:lnTo>
                    <a:lnTo>
                      <a:pt x="28" y="147"/>
                    </a:lnTo>
                    <a:lnTo>
                      <a:pt x="32" y="152"/>
                    </a:lnTo>
                    <a:lnTo>
                      <a:pt x="38" y="158"/>
                    </a:lnTo>
                    <a:lnTo>
                      <a:pt x="42" y="162"/>
                    </a:lnTo>
                    <a:lnTo>
                      <a:pt x="47" y="166"/>
                    </a:lnTo>
                    <a:lnTo>
                      <a:pt x="50" y="170"/>
                    </a:lnTo>
                    <a:lnTo>
                      <a:pt x="53" y="173"/>
                    </a:lnTo>
                    <a:lnTo>
                      <a:pt x="55" y="175"/>
                    </a:lnTo>
                    <a:lnTo>
                      <a:pt x="57" y="174"/>
                    </a:lnTo>
                    <a:lnTo>
                      <a:pt x="58" y="173"/>
                    </a:lnTo>
                    <a:lnTo>
                      <a:pt x="58" y="170"/>
                    </a:lnTo>
                    <a:lnTo>
                      <a:pt x="60" y="167"/>
                    </a:lnTo>
                    <a:lnTo>
                      <a:pt x="62" y="164"/>
                    </a:lnTo>
                    <a:lnTo>
                      <a:pt x="64" y="160"/>
                    </a:lnTo>
                    <a:lnTo>
                      <a:pt x="65" y="155"/>
                    </a:lnTo>
                    <a:lnTo>
                      <a:pt x="67" y="149"/>
                    </a:lnTo>
                    <a:lnTo>
                      <a:pt x="69" y="145"/>
                    </a:lnTo>
                    <a:lnTo>
                      <a:pt x="71" y="140"/>
                    </a:lnTo>
                    <a:lnTo>
                      <a:pt x="73" y="134"/>
                    </a:lnTo>
                    <a:lnTo>
                      <a:pt x="74" y="128"/>
                    </a:lnTo>
                    <a:lnTo>
                      <a:pt x="74" y="124"/>
                    </a:lnTo>
                    <a:lnTo>
                      <a:pt x="77" y="118"/>
                    </a:lnTo>
                    <a:lnTo>
                      <a:pt x="77" y="114"/>
                    </a:lnTo>
                    <a:lnTo>
                      <a:pt x="78" y="109"/>
                    </a:lnTo>
                    <a:lnTo>
                      <a:pt x="77" y="108"/>
                    </a:lnTo>
                    <a:lnTo>
                      <a:pt x="77" y="106"/>
                    </a:lnTo>
                    <a:lnTo>
                      <a:pt x="74" y="106"/>
                    </a:lnTo>
                    <a:lnTo>
                      <a:pt x="74" y="104"/>
                    </a:lnTo>
                    <a:lnTo>
                      <a:pt x="73" y="104"/>
                    </a:lnTo>
                    <a:lnTo>
                      <a:pt x="71" y="103"/>
                    </a:lnTo>
                    <a:lnTo>
                      <a:pt x="69" y="103"/>
                    </a:lnTo>
                    <a:lnTo>
                      <a:pt x="69" y="101"/>
                    </a:lnTo>
                    <a:lnTo>
                      <a:pt x="67" y="101"/>
                    </a:lnTo>
                    <a:lnTo>
                      <a:pt x="65" y="101"/>
                    </a:lnTo>
                    <a:lnTo>
                      <a:pt x="63" y="101"/>
                    </a:lnTo>
                    <a:lnTo>
                      <a:pt x="62" y="101"/>
                    </a:lnTo>
                    <a:lnTo>
                      <a:pt x="60" y="101"/>
                    </a:lnTo>
                    <a:lnTo>
                      <a:pt x="60" y="100"/>
                    </a:lnTo>
                    <a:lnTo>
                      <a:pt x="59" y="100"/>
                    </a:lnTo>
                    <a:lnTo>
                      <a:pt x="59" y="98"/>
                    </a:lnTo>
                    <a:lnTo>
                      <a:pt x="57" y="98"/>
                    </a:lnTo>
                    <a:lnTo>
                      <a:pt x="57" y="96"/>
                    </a:lnTo>
                    <a:lnTo>
                      <a:pt x="55" y="96"/>
                    </a:lnTo>
                    <a:lnTo>
                      <a:pt x="55" y="94"/>
                    </a:lnTo>
                    <a:lnTo>
                      <a:pt x="55" y="92"/>
                    </a:lnTo>
                    <a:lnTo>
                      <a:pt x="55" y="90"/>
                    </a:lnTo>
                    <a:lnTo>
                      <a:pt x="55" y="88"/>
                    </a:lnTo>
                    <a:lnTo>
                      <a:pt x="57" y="86"/>
                    </a:lnTo>
                    <a:lnTo>
                      <a:pt x="58" y="84"/>
                    </a:lnTo>
                    <a:lnTo>
                      <a:pt x="60" y="83"/>
                    </a:lnTo>
                    <a:lnTo>
                      <a:pt x="62" y="83"/>
                    </a:lnTo>
                    <a:lnTo>
                      <a:pt x="64" y="81"/>
                    </a:lnTo>
                    <a:lnTo>
                      <a:pt x="65" y="80"/>
                    </a:lnTo>
                    <a:lnTo>
                      <a:pt x="66" y="78"/>
                    </a:lnTo>
                    <a:lnTo>
                      <a:pt x="68" y="76"/>
                    </a:lnTo>
                    <a:lnTo>
                      <a:pt x="68" y="75"/>
                    </a:lnTo>
                    <a:lnTo>
                      <a:pt x="70" y="73"/>
                    </a:lnTo>
                    <a:lnTo>
                      <a:pt x="70" y="71"/>
                    </a:lnTo>
                    <a:lnTo>
                      <a:pt x="70" y="69"/>
                    </a:lnTo>
                    <a:lnTo>
                      <a:pt x="71" y="67"/>
                    </a:lnTo>
                    <a:lnTo>
                      <a:pt x="71" y="66"/>
                    </a:lnTo>
                    <a:lnTo>
                      <a:pt x="71" y="64"/>
                    </a:lnTo>
                    <a:lnTo>
                      <a:pt x="71" y="62"/>
                    </a:lnTo>
                    <a:lnTo>
                      <a:pt x="73" y="60"/>
                    </a:lnTo>
                    <a:lnTo>
                      <a:pt x="74" y="58"/>
                    </a:lnTo>
                    <a:lnTo>
                      <a:pt x="74" y="56"/>
                    </a:lnTo>
                    <a:lnTo>
                      <a:pt x="75" y="54"/>
                    </a:lnTo>
                    <a:lnTo>
                      <a:pt x="74" y="54"/>
                    </a:lnTo>
                    <a:lnTo>
                      <a:pt x="74" y="53"/>
                    </a:lnTo>
                    <a:lnTo>
                      <a:pt x="72" y="53"/>
                    </a:lnTo>
                    <a:lnTo>
                      <a:pt x="72" y="51"/>
                    </a:lnTo>
                    <a:lnTo>
                      <a:pt x="72" y="50"/>
                    </a:lnTo>
                    <a:lnTo>
                      <a:pt x="72" y="48"/>
                    </a:lnTo>
                    <a:lnTo>
                      <a:pt x="70" y="48"/>
                    </a:lnTo>
                    <a:lnTo>
                      <a:pt x="70" y="46"/>
                    </a:lnTo>
                    <a:lnTo>
                      <a:pt x="70" y="44"/>
                    </a:lnTo>
                    <a:lnTo>
                      <a:pt x="70" y="42"/>
                    </a:lnTo>
                    <a:lnTo>
                      <a:pt x="70" y="40"/>
                    </a:lnTo>
                    <a:lnTo>
                      <a:pt x="67" y="40"/>
                    </a:lnTo>
                    <a:lnTo>
                      <a:pt x="67" y="38"/>
                    </a:lnTo>
                    <a:lnTo>
                      <a:pt x="67" y="37"/>
                    </a:lnTo>
                    <a:lnTo>
                      <a:pt x="67" y="35"/>
                    </a:lnTo>
                    <a:lnTo>
                      <a:pt x="67" y="32"/>
                    </a:lnTo>
                    <a:lnTo>
                      <a:pt x="67" y="31"/>
                    </a:lnTo>
                    <a:lnTo>
                      <a:pt x="67" y="30"/>
                    </a:lnTo>
                    <a:lnTo>
                      <a:pt x="65" y="30"/>
                    </a:lnTo>
                    <a:lnTo>
                      <a:pt x="65" y="29"/>
                    </a:lnTo>
                    <a:lnTo>
                      <a:pt x="65" y="27"/>
                    </a:lnTo>
                    <a:lnTo>
                      <a:pt x="65" y="25"/>
                    </a:lnTo>
                    <a:lnTo>
                      <a:pt x="65" y="23"/>
                    </a:lnTo>
                    <a:lnTo>
                      <a:pt x="65" y="21"/>
                    </a:lnTo>
                    <a:lnTo>
                      <a:pt x="65" y="19"/>
                    </a:lnTo>
                    <a:lnTo>
                      <a:pt x="65" y="18"/>
                    </a:lnTo>
                    <a:lnTo>
                      <a:pt x="65" y="16"/>
                    </a:lnTo>
                    <a:lnTo>
                      <a:pt x="64" y="16"/>
                    </a:lnTo>
                    <a:lnTo>
                      <a:pt x="64" y="15"/>
                    </a:lnTo>
                    <a:lnTo>
                      <a:pt x="64" y="13"/>
                    </a:lnTo>
                    <a:lnTo>
                      <a:pt x="62" y="13"/>
                    </a:lnTo>
                    <a:lnTo>
                      <a:pt x="62" y="11"/>
                    </a:lnTo>
                    <a:lnTo>
                      <a:pt x="62" y="9"/>
                    </a:lnTo>
                    <a:lnTo>
                      <a:pt x="60" y="9"/>
                    </a:lnTo>
                    <a:lnTo>
                      <a:pt x="59" y="9"/>
                    </a:lnTo>
                    <a:lnTo>
                      <a:pt x="57" y="9"/>
                    </a:lnTo>
                    <a:lnTo>
                      <a:pt x="57" y="7"/>
                    </a:lnTo>
                    <a:lnTo>
                      <a:pt x="55" y="7"/>
                    </a:lnTo>
                    <a:lnTo>
                      <a:pt x="54" y="7"/>
                    </a:lnTo>
                    <a:lnTo>
                      <a:pt x="54" y="6"/>
                    </a:lnTo>
                    <a:lnTo>
                      <a:pt x="52" y="6"/>
                    </a:lnTo>
                    <a:lnTo>
                      <a:pt x="52" y="5"/>
                    </a:lnTo>
                    <a:lnTo>
                      <a:pt x="50" y="5"/>
                    </a:lnTo>
                    <a:lnTo>
                      <a:pt x="50" y="3"/>
                    </a:lnTo>
                    <a:lnTo>
                      <a:pt x="48" y="3"/>
                    </a:lnTo>
                    <a:lnTo>
                      <a:pt x="48" y="1"/>
                    </a:lnTo>
                    <a:lnTo>
                      <a:pt x="48" y="0"/>
                    </a:lnTo>
                    <a:lnTo>
                      <a:pt x="46" y="0"/>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0" name="Freeform 457"/>
              <p:cNvSpPr>
                <a:spLocks/>
              </p:cNvSpPr>
              <p:nvPr/>
            </p:nvSpPr>
            <p:spPr bwMode="auto">
              <a:xfrm>
                <a:off x="4008" y="3477"/>
                <a:ext cx="22" cy="28"/>
              </a:xfrm>
              <a:custGeom>
                <a:avLst/>
                <a:gdLst>
                  <a:gd name="T0" fmla="*/ 10 w 22"/>
                  <a:gd name="T1" fmla="*/ 0 h 29"/>
                  <a:gd name="T2" fmla="*/ 10 w 22"/>
                  <a:gd name="T3" fmla="*/ 1 h 29"/>
                  <a:gd name="T4" fmla="*/ 10 w 22"/>
                  <a:gd name="T5" fmla="*/ 4 h 29"/>
                  <a:gd name="T6" fmla="*/ 12 w 22"/>
                  <a:gd name="T7" fmla="*/ 4 h 29"/>
                  <a:gd name="T8" fmla="*/ 12 w 22"/>
                  <a:gd name="T9" fmla="*/ 6 h 29"/>
                  <a:gd name="T10" fmla="*/ 12 w 22"/>
                  <a:gd name="T11" fmla="*/ 7 h 29"/>
                  <a:gd name="T12" fmla="*/ 13 w 22"/>
                  <a:gd name="T13" fmla="*/ 7 h 29"/>
                  <a:gd name="T14" fmla="*/ 13 w 22"/>
                  <a:gd name="T15" fmla="*/ 9 h 29"/>
                  <a:gd name="T16" fmla="*/ 13 w 22"/>
                  <a:gd name="T17" fmla="*/ 11 h 29"/>
                  <a:gd name="T18" fmla="*/ 15 w 22"/>
                  <a:gd name="T19" fmla="*/ 11 h 29"/>
                  <a:gd name="T20" fmla="*/ 15 w 22"/>
                  <a:gd name="T21" fmla="*/ 13 h 29"/>
                  <a:gd name="T22" fmla="*/ 15 w 22"/>
                  <a:gd name="T23" fmla="*/ 15 h 29"/>
                  <a:gd name="T24" fmla="*/ 15 w 22"/>
                  <a:gd name="T25" fmla="*/ 16 h 29"/>
                  <a:gd name="T26" fmla="*/ 17 w 22"/>
                  <a:gd name="T27" fmla="*/ 16 h 29"/>
                  <a:gd name="T28" fmla="*/ 17 w 22"/>
                  <a:gd name="T29" fmla="*/ 18 h 29"/>
                  <a:gd name="T30" fmla="*/ 19 w 22"/>
                  <a:gd name="T31" fmla="*/ 18 h 29"/>
                  <a:gd name="T32" fmla="*/ 19 w 22"/>
                  <a:gd name="T33" fmla="*/ 20 h 29"/>
                  <a:gd name="T34" fmla="*/ 19 w 22"/>
                  <a:gd name="T35" fmla="*/ 22 h 29"/>
                  <a:gd name="T36" fmla="*/ 20 w 22"/>
                  <a:gd name="T37" fmla="*/ 22 h 29"/>
                  <a:gd name="T38" fmla="*/ 20 w 22"/>
                  <a:gd name="T39" fmla="*/ 23 h 29"/>
                  <a:gd name="T40" fmla="*/ 20 w 22"/>
                  <a:gd name="T41" fmla="*/ 24 h 29"/>
                  <a:gd name="T42" fmla="*/ 21 w 22"/>
                  <a:gd name="T43" fmla="*/ 24 h 29"/>
                  <a:gd name="T44" fmla="*/ 19 w 22"/>
                  <a:gd name="T45" fmla="*/ 26 h 29"/>
                  <a:gd name="T46" fmla="*/ 18 w 22"/>
                  <a:gd name="T47" fmla="*/ 26 h 29"/>
                  <a:gd name="T48" fmla="*/ 16 w 22"/>
                  <a:gd name="T49" fmla="*/ 28 h 29"/>
                  <a:gd name="T50" fmla="*/ 16 w 22"/>
                  <a:gd name="T51" fmla="*/ 27 h 29"/>
                  <a:gd name="T52" fmla="*/ 14 w 22"/>
                  <a:gd name="T53" fmla="*/ 27 h 29"/>
                  <a:gd name="T54" fmla="*/ 12 w 22"/>
                  <a:gd name="T55" fmla="*/ 27 h 29"/>
                  <a:gd name="T56" fmla="*/ 10 w 22"/>
                  <a:gd name="T57" fmla="*/ 27 h 29"/>
                  <a:gd name="T58" fmla="*/ 9 w 22"/>
                  <a:gd name="T59" fmla="*/ 27 h 29"/>
                  <a:gd name="T60" fmla="*/ 9 w 22"/>
                  <a:gd name="T61" fmla="*/ 25 h 29"/>
                  <a:gd name="T62" fmla="*/ 7 w 22"/>
                  <a:gd name="T63" fmla="*/ 25 h 29"/>
                  <a:gd name="T64" fmla="*/ 6 w 22"/>
                  <a:gd name="T65" fmla="*/ 25 h 29"/>
                  <a:gd name="T66" fmla="*/ 6 w 22"/>
                  <a:gd name="T67" fmla="*/ 24 h 29"/>
                  <a:gd name="T68" fmla="*/ 6 w 22"/>
                  <a:gd name="T69" fmla="*/ 23 h 29"/>
                  <a:gd name="T70" fmla="*/ 4 w 22"/>
                  <a:gd name="T71" fmla="*/ 23 h 29"/>
                  <a:gd name="T72" fmla="*/ 4 w 22"/>
                  <a:gd name="T73" fmla="*/ 22 h 29"/>
                  <a:gd name="T74" fmla="*/ 2 w 22"/>
                  <a:gd name="T75" fmla="*/ 22 h 29"/>
                  <a:gd name="T76" fmla="*/ 2 w 22"/>
                  <a:gd name="T77" fmla="*/ 20 h 29"/>
                  <a:gd name="T78" fmla="*/ 0 w 22"/>
                  <a:gd name="T79" fmla="*/ 20 h 29"/>
                  <a:gd name="T80" fmla="*/ 0 w 22"/>
                  <a:gd name="T81" fmla="*/ 19 h 29"/>
                  <a:gd name="T82" fmla="*/ 0 w 22"/>
                  <a:gd name="T83" fmla="*/ 17 h 29"/>
                  <a:gd name="T84" fmla="*/ 0 w 22"/>
                  <a:gd name="T85" fmla="*/ 15 h 29"/>
                  <a:gd name="T86" fmla="*/ 0 w 22"/>
                  <a:gd name="T87" fmla="*/ 14 h 29"/>
                  <a:gd name="T88" fmla="*/ 0 w 22"/>
                  <a:gd name="T89" fmla="*/ 1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 h="29">
                    <a:moveTo>
                      <a:pt x="10" y="0"/>
                    </a:moveTo>
                    <a:lnTo>
                      <a:pt x="10" y="1"/>
                    </a:lnTo>
                    <a:lnTo>
                      <a:pt x="10" y="4"/>
                    </a:lnTo>
                    <a:lnTo>
                      <a:pt x="12" y="4"/>
                    </a:lnTo>
                    <a:lnTo>
                      <a:pt x="12" y="6"/>
                    </a:lnTo>
                    <a:lnTo>
                      <a:pt x="12" y="7"/>
                    </a:lnTo>
                    <a:lnTo>
                      <a:pt x="13" y="7"/>
                    </a:lnTo>
                    <a:lnTo>
                      <a:pt x="13" y="9"/>
                    </a:lnTo>
                    <a:lnTo>
                      <a:pt x="13" y="11"/>
                    </a:lnTo>
                    <a:lnTo>
                      <a:pt x="15" y="11"/>
                    </a:lnTo>
                    <a:lnTo>
                      <a:pt x="15" y="13"/>
                    </a:lnTo>
                    <a:lnTo>
                      <a:pt x="15" y="15"/>
                    </a:lnTo>
                    <a:lnTo>
                      <a:pt x="15" y="16"/>
                    </a:lnTo>
                    <a:lnTo>
                      <a:pt x="17" y="16"/>
                    </a:lnTo>
                    <a:lnTo>
                      <a:pt x="17" y="18"/>
                    </a:lnTo>
                    <a:lnTo>
                      <a:pt x="19" y="18"/>
                    </a:lnTo>
                    <a:lnTo>
                      <a:pt x="19" y="20"/>
                    </a:lnTo>
                    <a:lnTo>
                      <a:pt x="19" y="22"/>
                    </a:lnTo>
                    <a:lnTo>
                      <a:pt x="20" y="22"/>
                    </a:lnTo>
                    <a:lnTo>
                      <a:pt x="20" y="23"/>
                    </a:lnTo>
                    <a:lnTo>
                      <a:pt x="20" y="24"/>
                    </a:lnTo>
                    <a:lnTo>
                      <a:pt x="21" y="24"/>
                    </a:lnTo>
                    <a:lnTo>
                      <a:pt x="19" y="26"/>
                    </a:lnTo>
                    <a:lnTo>
                      <a:pt x="18" y="26"/>
                    </a:lnTo>
                    <a:lnTo>
                      <a:pt x="16" y="28"/>
                    </a:lnTo>
                    <a:lnTo>
                      <a:pt x="16" y="27"/>
                    </a:lnTo>
                    <a:lnTo>
                      <a:pt x="14" y="27"/>
                    </a:lnTo>
                    <a:lnTo>
                      <a:pt x="12" y="27"/>
                    </a:lnTo>
                    <a:lnTo>
                      <a:pt x="10" y="27"/>
                    </a:lnTo>
                    <a:lnTo>
                      <a:pt x="9" y="27"/>
                    </a:lnTo>
                    <a:lnTo>
                      <a:pt x="9" y="25"/>
                    </a:lnTo>
                    <a:lnTo>
                      <a:pt x="7" y="25"/>
                    </a:lnTo>
                    <a:lnTo>
                      <a:pt x="6" y="25"/>
                    </a:lnTo>
                    <a:lnTo>
                      <a:pt x="6" y="24"/>
                    </a:lnTo>
                    <a:lnTo>
                      <a:pt x="6" y="23"/>
                    </a:lnTo>
                    <a:lnTo>
                      <a:pt x="4" y="23"/>
                    </a:lnTo>
                    <a:lnTo>
                      <a:pt x="4" y="22"/>
                    </a:lnTo>
                    <a:lnTo>
                      <a:pt x="2" y="22"/>
                    </a:lnTo>
                    <a:lnTo>
                      <a:pt x="2" y="20"/>
                    </a:lnTo>
                    <a:lnTo>
                      <a:pt x="0" y="20"/>
                    </a:lnTo>
                    <a:lnTo>
                      <a:pt x="0" y="19"/>
                    </a:lnTo>
                    <a:lnTo>
                      <a:pt x="0" y="17"/>
                    </a:lnTo>
                    <a:lnTo>
                      <a:pt x="0" y="15"/>
                    </a:lnTo>
                    <a:lnTo>
                      <a:pt x="0" y="14"/>
                    </a:lnTo>
                    <a:lnTo>
                      <a:pt x="0" y="13"/>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1" name="Freeform 458"/>
              <p:cNvSpPr>
                <a:spLocks/>
              </p:cNvSpPr>
              <p:nvPr/>
            </p:nvSpPr>
            <p:spPr bwMode="auto">
              <a:xfrm>
                <a:off x="3985" y="3444"/>
                <a:ext cx="62" cy="33"/>
              </a:xfrm>
              <a:custGeom>
                <a:avLst/>
                <a:gdLst>
                  <a:gd name="T0" fmla="*/ 44 w 57"/>
                  <a:gd name="T1" fmla="*/ 3 h 33"/>
                  <a:gd name="T2" fmla="*/ 56 w 57"/>
                  <a:gd name="T3" fmla="*/ 11 h 33"/>
                  <a:gd name="T4" fmla="*/ 53 w 57"/>
                  <a:gd name="T5" fmla="*/ 18 h 33"/>
                  <a:gd name="T6" fmla="*/ 53 w 57"/>
                  <a:gd name="T7" fmla="*/ 28 h 33"/>
                  <a:gd name="T8" fmla="*/ 35 w 57"/>
                  <a:gd name="T9" fmla="*/ 27 h 33"/>
                  <a:gd name="T10" fmla="*/ 31 w 57"/>
                  <a:gd name="T11" fmla="*/ 11 h 33"/>
                  <a:gd name="T12" fmla="*/ 33 w 57"/>
                  <a:gd name="T13" fmla="*/ 25 h 33"/>
                  <a:gd name="T14" fmla="*/ 20 w 57"/>
                  <a:gd name="T15" fmla="*/ 25 h 33"/>
                  <a:gd name="T16" fmla="*/ 19 w 57"/>
                  <a:gd name="T17" fmla="*/ 11 h 33"/>
                  <a:gd name="T18" fmla="*/ 16 w 57"/>
                  <a:gd name="T19" fmla="*/ 27 h 33"/>
                  <a:gd name="T20" fmla="*/ 2 w 57"/>
                  <a:gd name="T21" fmla="*/ 32 h 33"/>
                  <a:gd name="T22" fmla="*/ 0 w 57"/>
                  <a:gd name="T23" fmla="*/ 18 h 33"/>
                  <a:gd name="T24" fmla="*/ 20 w 57"/>
                  <a:gd name="T25" fmla="*/ 3 h 33"/>
                  <a:gd name="T26" fmla="*/ 37 w 57"/>
                  <a:gd name="T27" fmla="*/ 0 h 33"/>
                  <a:gd name="T28" fmla="*/ 44 w 57"/>
                  <a:gd name="T29"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33">
                    <a:moveTo>
                      <a:pt x="44" y="3"/>
                    </a:moveTo>
                    <a:lnTo>
                      <a:pt x="56" y="11"/>
                    </a:lnTo>
                    <a:lnTo>
                      <a:pt x="53" y="18"/>
                    </a:lnTo>
                    <a:lnTo>
                      <a:pt x="53" y="28"/>
                    </a:lnTo>
                    <a:lnTo>
                      <a:pt x="35" y="27"/>
                    </a:lnTo>
                    <a:lnTo>
                      <a:pt x="31" y="11"/>
                    </a:lnTo>
                    <a:lnTo>
                      <a:pt x="33" y="25"/>
                    </a:lnTo>
                    <a:lnTo>
                      <a:pt x="20" y="25"/>
                    </a:lnTo>
                    <a:lnTo>
                      <a:pt x="19" y="11"/>
                    </a:lnTo>
                    <a:lnTo>
                      <a:pt x="16" y="27"/>
                    </a:lnTo>
                    <a:lnTo>
                      <a:pt x="2" y="32"/>
                    </a:lnTo>
                    <a:lnTo>
                      <a:pt x="0" y="18"/>
                    </a:lnTo>
                    <a:lnTo>
                      <a:pt x="20" y="3"/>
                    </a:lnTo>
                    <a:lnTo>
                      <a:pt x="37" y="0"/>
                    </a:lnTo>
                    <a:lnTo>
                      <a:pt x="44" y="3"/>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 name="Freeform 459"/>
              <p:cNvSpPr>
                <a:spLocks/>
              </p:cNvSpPr>
              <p:nvPr/>
            </p:nvSpPr>
            <p:spPr bwMode="auto">
              <a:xfrm>
                <a:off x="3996" y="3503"/>
                <a:ext cx="45" cy="25"/>
              </a:xfrm>
              <a:custGeom>
                <a:avLst/>
                <a:gdLst>
                  <a:gd name="T0" fmla="*/ 2 w 37"/>
                  <a:gd name="T1" fmla="*/ 1 h 21"/>
                  <a:gd name="T2" fmla="*/ 2 w 37"/>
                  <a:gd name="T3" fmla="*/ 5 h 21"/>
                  <a:gd name="T4" fmla="*/ 2 w 37"/>
                  <a:gd name="T5" fmla="*/ 8 h 21"/>
                  <a:gd name="T6" fmla="*/ 3 w 37"/>
                  <a:gd name="T7" fmla="*/ 11 h 21"/>
                  <a:gd name="T8" fmla="*/ 5 w 37"/>
                  <a:gd name="T9" fmla="*/ 13 h 21"/>
                  <a:gd name="T10" fmla="*/ 6 w 37"/>
                  <a:gd name="T11" fmla="*/ 15 h 21"/>
                  <a:gd name="T12" fmla="*/ 8 w 37"/>
                  <a:gd name="T13" fmla="*/ 17 h 21"/>
                  <a:gd name="T14" fmla="*/ 10 w 37"/>
                  <a:gd name="T15" fmla="*/ 19 h 21"/>
                  <a:gd name="T16" fmla="*/ 14 w 37"/>
                  <a:gd name="T17" fmla="*/ 19 h 21"/>
                  <a:gd name="T18" fmla="*/ 16 w 37"/>
                  <a:gd name="T19" fmla="*/ 20 h 21"/>
                  <a:gd name="T20" fmla="*/ 19 w 37"/>
                  <a:gd name="T21" fmla="*/ 20 h 21"/>
                  <a:gd name="T22" fmla="*/ 21 w 37"/>
                  <a:gd name="T23" fmla="*/ 20 h 21"/>
                  <a:gd name="T24" fmla="*/ 25 w 37"/>
                  <a:gd name="T25" fmla="*/ 20 h 21"/>
                  <a:gd name="T26" fmla="*/ 27 w 37"/>
                  <a:gd name="T27" fmla="*/ 20 h 21"/>
                  <a:gd name="T28" fmla="*/ 30 w 37"/>
                  <a:gd name="T29" fmla="*/ 18 h 21"/>
                  <a:gd name="T30" fmla="*/ 32 w 37"/>
                  <a:gd name="T31" fmla="*/ 16 h 21"/>
                  <a:gd name="T32" fmla="*/ 36 w 37"/>
                  <a:gd name="T33" fmla="*/ 13 h 21"/>
                  <a:gd name="T34" fmla="*/ 32 w 37"/>
                  <a:gd name="T35" fmla="*/ 15 h 21"/>
                  <a:gd name="T36" fmla="*/ 29 w 37"/>
                  <a:gd name="T37" fmla="*/ 15 h 21"/>
                  <a:gd name="T38" fmla="*/ 25 w 37"/>
                  <a:gd name="T39" fmla="*/ 15 h 21"/>
                  <a:gd name="T40" fmla="*/ 24 w 37"/>
                  <a:gd name="T41" fmla="*/ 15 h 21"/>
                  <a:gd name="T42" fmla="*/ 20 w 37"/>
                  <a:gd name="T43" fmla="*/ 15 h 21"/>
                  <a:gd name="T44" fmla="*/ 18 w 37"/>
                  <a:gd name="T45" fmla="*/ 13 h 21"/>
                  <a:gd name="T46" fmla="*/ 17 w 37"/>
                  <a:gd name="T47" fmla="*/ 13 h 21"/>
                  <a:gd name="T48" fmla="*/ 15 w 37"/>
                  <a:gd name="T49" fmla="*/ 11 h 21"/>
                  <a:gd name="T50" fmla="*/ 12 w 37"/>
                  <a:gd name="T51" fmla="*/ 11 h 21"/>
                  <a:gd name="T52" fmla="*/ 11 w 37"/>
                  <a:gd name="T53" fmla="*/ 10 h 21"/>
                  <a:gd name="T54" fmla="*/ 9 w 37"/>
                  <a:gd name="T55" fmla="*/ 8 h 21"/>
                  <a:gd name="T56" fmla="*/ 7 w 37"/>
                  <a:gd name="T57" fmla="*/ 6 h 21"/>
                  <a:gd name="T58" fmla="*/ 5 w 37"/>
                  <a:gd name="T59" fmla="*/ 5 h 21"/>
                  <a:gd name="T60" fmla="*/ 3 w 37"/>
                  <a:gd name="T61" fmla="*/ 4 h 21"/>
                  <a:gd name="T62" fmla="*/ 1 w 37"/>
                  <a:gd name="T63" fmla="*/ 2 h 21"/>
                  <a:gd name="T64" fmla="*/ 1 w 37"/>
                  <a:gd name="T65" fmla="*/ 0 h 21"/>
                  <a:gd name="T66" fmla="*/ 0 w 37"/>
                  <a:gd name="T67" fmla="*/ 1 h 21"/>
                  <a:gd name="T68" fmla="*/ 2 w 37"/>
                  <a:gd name="T69"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21">
                    <a:moveTo>
                      <a:pt x="2" y="1"/>
                    </a:moveTo>
                    <a:lnTo>
                      <a:pt x="2" y="5"/>
                    </a:lnTo>
                    <a:lnTo>
                      <a:pt x="2" y="8"/>
                    </a:lnTo>
                    <a:lnTo>
                      <a:pt x="3" y="11"/>
                    </a:lnTo>
                    <a:lnTo>
                      <a:pt x="5" y="13"/>
                    </a:lnTo>
                    <a:lnTo>
                      <a:pt x="6" y="15"/>
                    </a:lnTo>
                    <a:lnTo>
                      <a:pt x="8" y="17"/>
                    </a:lnTo>
                    <a:lnTo>
                      <a:pt x="10" y="19"/>
                    </a:lnTo>
                    <a:lnTo>
                      <a:pt x="14" y="19"/>
                    </a:lnTo>
                    <a:lnTo>
                      <a:pt x="16" y="20"/>
                    </a:lnTo>
                    <a:lnTo>
                      <a:pt x="19" y="20"/>
                    </a:lnTo>
                    <a:lnTo>
                      <a:pt x="21" y="20"/>
                    </a:lnTo>
                    <a:lnTo>
                      <a:pt x="25" y="20"/>
                    </a:lnTo>
                    <a:lnTo>
                      <a:pt x="27" y="20"/>
                    </a:lnTo>
                    <a:lnTo>
                      <a:pt x="30" y="18"/>
                    </a:lnTo>
                    <a:lnTo>
                      <a:pt x="32" y="16"/>
                    </a:lnTo>
                    <a:lnTo>
                      <a:pt x="36" y="13"/>
                    </a:lnTo>
                    <a:lnTo>
                      <a:pt x="32" y="15"/>
                    </a:lnTo>
                    <a:lnTo>
                      <a:pt x="29" y="15"/>
                    </a:lnTo>
                    <a:lnTo>
                      <a:pt x="25" y="15"/>
                    </a:lnTo>
                    <a:lnTo>
                      <a:pt x="24" y="15"/>
                    </a:lnTo>
                    <a:lnTo>
                      <a:pt x="20" y="15"/>
                    </a:lnTo>
                    <a:lnTo>
                      <a:pt x="18" y="13"/>
                    </a:lnTo>
                    <a:lnTo>
                      <a:pt x="17" y="13"/>
                    </a:lnTo>
                    <a:lnTo>
                      <a:pt x="15" y="11"/>
                    </a:lnTo>
                    <a:lnTo>
                      <a:pt x="12" y="11"/>
                    </a:lnTo>
                    <a:lnTo>
                      <a:pt x="11" y="10"/>
                    </a:lnTo>
                    <a:lnTo>
                      <a:pt x="9" y="8"/>
                    </a:lnTo>
                    <a:lnTo>
                      <a:pt x="7" y="6"/>
                    </a:lnTo>
                    <a:lnTo>
                      <a:pt x="5" y="5"/>
                    </a:lnTo>
                    <a:lnTo>
                      <a:pt x="3" y="4"/>
                    </a:lnTo>
                    <a:lnTo>
                      <a:pt x="1" y="2"/>
                    </a:lnTo>
                    <a:lnTo>
                      <a:pt x="1" y="0"/>
                    </a:lnTo>
                    <a:lnTo>
                      <a:pt x="0" y="1"/>
                    </a:lnTo>
                    <a:lnTo>
                      <a:pt x="2" y="1"/>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3" name="Oval 460"/>
              <p:cNvSpPr>
                <a:spLocks noChangeArrowheads="1"/>
              </p:cNvSpPr>
              <p:nvPr/>
            </p:nvSpPr>
            <p:spPr bwMode="auto">
              <a:xfrm>
                <a:off x="4019" y="3477"/>
                <a:ext cx="5" cy="0"/>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4" name="Oval 461"/>
              <p:cNvSpPr>
                <a:spLocks noChangeArrowheads="1"/>
              </p:cNvSpPr>
              <p:nvPr/>
            </p:nvSpPr>
            <p:spPr bwMode="auto">
              <a:xfrm>
                <a:off x="4004" y="3477"/>
                <a:ext cx="5" cy="3"/>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5" name="Freeform 462"/>
              <p:cNvSpPr>
                <a:spLocks/>
              </p:cNvSpPr>
              <p:nvPr/>
            </p:nvSpPr>
            <p:spPr bwMode="auto">
              <a:xfrm>
                <a:off x="3953" y="3546"/>
                <a:ext cx="139" cy="150"/>
              </a:xfrm>
              <a:custGeom>
                <a:avLst/>
                <a:gdLst>
                  <a:gd name="T0" fmla="*/ 30 w 139"/>
                  <a:gd name="T1" fmla="*/ 7 h 149"/>
                  <a:gd name="T2" fmla="*/ 21 w 139"/>
                  <a:gd name="T3" fmla="*/ 12 h 149"/>
                  <a:gd name="T4" fmla="*/ 12 w 139"/>
                  <a:gd name="T5" fmla="*/ 15 h 149"/>
                  <a:gd name="T6" fmla="*/ 3 w 139"/>
                  <a:gd name="T7" fmla="*/ 19 h 149"/>
                  <a:gd name="T8" fmla="*/ 1 w 139"/>
                  <a:gd name="T9" fmla="*/ 27 h 149"/>
                  <a:gd name="T10" fmla="*/ 0 w 139"/>
                  <a:gd name="T11" fmla="*/ 35 h 149"/>
                  <a:gd name="T12" fmla="*/ 0 w 139"/>
                  <a:gd name="T13" fmla="*/ 44 h 149"/>
                  <a:gd name="T14" fmla="*/ 0 w 139"/>
                  <a:gd name="T15" fmla="*/ 53 h 149"/>
                  <a:gd name="T16" fmla="*/ 0 w 139"/>
                  <a:gd name="T17" fmla="*/ 65 h 149"/>
                  <a:gd name="T18" fmla="*/ 0 w 139"/>
                  <a:gd name="T19" fmla="*/ 75 h 149"/>
                  <a:gd name="T20" fmla="*/ 0 w 139"/>
                  <a:gd name="T21" fmla="*/ 83 h 149"/>
                  <a:gd name="T22" fmla="*/ 0 w 139"/>
                  <a:gd name="T23" fmla="*/ 93 h 149"/>
                  <a:gd name="T24" fmla="*/ 1 w 139"/>
                  <a:gd name="T25" fmla="*/ 106 h 149"/>
                  <a:gd name="T26" fmla="*/ 12 w 139"/>
                  <a:gd name="T27" fmla="*/ 122 h 149"/>
                  <a:gd name="T28" fmla="*/ 18 w 139"/>
                  <a:gd name="T29" fmla="*/ 128 h 149"/>
                  <a:gd name="T30" fmla="*/ 22 w 139"/>
                  <a:gd name="T31" fmla="*/ 134 h 149"/>
                  <a:gd name="T32" fmla="*/ 44 w 139"/>
                  <a:gd name="T33" fmla="*/ 146 h 149"/>
                  <a:gd name="T34" fmla="*/ 77 w 139"/>
                  <a:gd name="T35" fmla="*/ 148 h 149"/>
                  <a:gd name="T36" fmla="*/ 109 w 139"/>
                  <a:gd name="T37" fmla="*/ 139 h 149"/>
                  <a:gd name="T38" fmla="*/ 119 w 139"/>
                  <a:gd name="T39" fmla="*/ 137 h 149"/>
                  <a:gd name="T40" fmla="*/ 127 w 139"/>
                  <a:gd name="T41" fmla="*/ 139 h 149"/>
                  <a:gd name="T42" fmla="*/ 129 w 139"/>
                  <a:gd name="T43" fmla="*/ 135 h 149"/>
                  <a:gd name="T44" fmla="*/ 134 w 139"/>
                  <a:gd name="T45" fmla="*/ 128 h 149"/>
                  <a:gd name="T46" fmla="*/ 136 w 139"/>
                  <a:gd name="T47" fmla="*/ 120 h 149"/>
                  <a:gd name="T48" fmla="*/ 136 w 139"/>
                  <a:gd name="T49" fmla="*/ 110 h 149"/>
                  <a:gd name="T50" fmla="*/ 138 w 139"/>
                  <a:gd name="T51" fmla="*/ 103 h 149"/>
                  <a:gd name="T52" fmla="*/ 137 w 139"/>
                  <a:gd name="T53" fmla="*/ 96 h 149"/>
                  <a:gd name="T54" fmla="*/ 136 w 139"/>
                  <a:gd name="T55" fmla="*/ 89 h 149"/>
                  <a:gd name="T56" fmla="*/ 138 w 139"/>
                  <a:gd name="T57" fmla="*/ 80 h 149"/>
                  <a:gd name="T58" fmla="*/ 136 w 139"/>
                  <a:gd name="T59" fmla="*/ 72 h 149"/>
                  <a:gd name="T60" fmla="*/ 134 w 139"/>
                  <a:gd name="T61" fmla="*/ 64 h 149"/>
                  <a:gd name="T62" fmla="*/ 131 w 139"/>
                  <a:gd name="T63" fmla="*/ 59 h 149"/>
                  <a:gd name="T64" fmla="*/ 129 w 139"/>
                  <a:gd name="T65" fmla="*/ 48 h 149"/>
                  <a:gd name="T66" fmla="*/ 127 w 139"/>
                  <a:gd name="T67" fmla="*/ 36 h 149"/>
                  <a:gd name="T68" fmla="*/ 124 w 139"/>
                  <a:gd name="T69" fmla="*/ 29 h 149"/>
                  <a:gd name="T70" fmla="*/ 122 w 139"/>
                  <a:gd name="T71" fmla="*/ 19 h 149"/>
                  <a:gd name="T72" fmla="*/ 119 w 139"/>
                  <a:gd name="T73" fmla="*/ 9 h 149"/>
                  <a:gd name="T74" fmla="*/ 114 w 139"/>
                  <a:gd name="T75" fmla="*/ 3 h 149"/>
                  <a:gd name="T76" fmla="*/ 106 w 139"/>
                  <a:gd name="T77" fmla="*/ 2 h 149"/>
                  <a:gd name="T78" fmla="*/ 100 w 139"/>
                  <a:gd name="T79" fmla="*/ 1 h 149"/>
                  <a:gd name="T80" fmla="*/ 93 w 139"/>
                  <a:gd name="T81" fmla="*/ 2 h 149"/>
                  <a:gd name="T82" fmla="*/ 88 w 139"/>
                  <a:gd name="T83" fmla="*/ 3 h 149"/>
                  <a:gd name="T84" fmla="*/ 86 w 139"/>
                  <a:gd name="T85" fmla="*/ 11 h 149"/>
                  <a:gd name="T86" fmla="*/ 80 w 139"/>
                  <a:gd name="T87" fmla="*/ 21 h 149"/>
                  <a:gd name="T88" fmla="*/ 79 w 139"/>
                  <a:gd name="T89" fmla="*/ 36 h 149"/>
                  <a:gd name="T90" fmla="*/ 79 w 139"/>
                  <a:gd name="T91" fmla="*/ 55 h 149"/>
                  <a:gd name="T92" fmla="*/ 74 w 139"/>
                  <a:gd name="T93" fmla="*/ 64 h 149"/>
                  <a:gd name="T94" fmla="*/ 67 w 139"/>
                  <a:gd name="T95" fmla="*/ 51 h 149"/>
                  <a:gd name="T96" fmla="*/ 58 w 139"/>
                  <a:gd name="T97" fmla="*/ 30 h 149"/>
                  <a:gd name="T98" fmla="*/ 54 w 139"/>
                  <a:gd name="T99" fmla="*/ 17 h 149"/>
                  <a:gd name="T100" fmla="*/ 48 w 139"/>
                  <a:gd name="T101" fmla="*/ 14 h 149"/>
                  <a:gd name="T102" fmla="*/ 42 w 139"/>
                  <a:gd name="T103" fmla="*/ 10 h 149"/>
                  <a:gd name="T104" fmla="*/ 40 w 139"/>
                  <a:gd name="T105" fmla="*/ 6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9" h="149">
                    <a:moveTo>
                      <a:pt x="36" y="6"/>
                    </a:moveTo>
                    <a:lnTo>
                      <a:pt x="35" y="7"/>
                    </a:lnTo>
                    <a:lnTo>
                      <a:pt x="34" y="7"/>
                    </a:lnTo>
                    <a:lnTo>
                      <a:pt x="32" y="7"/>
                    </a:lnTo>
                    <a:lnTo>
                      <a:pt x="30" y="7"/>
                    </a:lnTo>
                    <a:lnTo>
                      <a:pt x="28" y="7"/>
                    </a:lnTo>
                    <a:lnTo>
                      <a:pt x="26" y="8"/>
                    </a:lnTo>
                    <a:lnTo>
                      <a:pt x="24" y="10"/>
                    </a:lnTo>
                    <a:lnTo>
                      <a:pt x="22" y="12"/>
                    </a:lnTo>
                    <a:lnTo>
                      <a:pt x="21" y="12"/>
                    </a:lnTo>
                    <a:lnTo>
                      <a:pt x="19" y="13"/>
                    </a:lnTo>
                    <a:lnTo>
                      <a:pt x="17" y="13"/>
                    </a:lnTo>
                    <a:lnTo>
                      <a:pt x="16" y="13"/>
                    </a:lnTo>
                    <a:lnTo>
                      <a:pt x="14" y="13"/>
                    </a:lnTo>
                    <a:lnTo>
                      <a:pt x="12" y="15"/>
                    </a:lnTo>
                    <a:lnTo>
                      <a:pt x="10" y="17"/>
                    </a:lnTo>
                    <a:lnTo>
                      <a:pt x="8" y="17"/>
                    </a:lnTo>
                    <a:lnTo>
                      <a:pt x="7" y="19"/>
                    </a:lnTo>
                    <a:lnTo>
                      <a:pt x="5" y="19"/>
                    </a:lnTo>
                    <a:lnTo>
                      <a:pt x="3" y="19"/>
                    </a:lnTo>
                    <a:lnTo>
                      <a:pt x="1" y="21"/>
                    </a:lnTo>
                    <a:lnTo>
                      <a:pt x="1" y="23"/>
                    </a:lnTo>
                    <a:lnTo>
                      <a:pt x="1" y="24"/>
                    </a:lnTo>
                    <a:lnTo>
                      <a:pt x="1" y="26"/>
                    </a:lnTo>
                    <a:lnTo>
                      <a:pt x="1" y="27"/>
                    </a:lnTo>
                    <a:lnTo>
                      <a:pt x="1" y="28"/>
                    </a:lnTo>
                    <a:lnTo>
                      <a:pt x="0" y="30"/>
                    </a:lnTo>
                    <a:lnTo>
                      <a:pt x="0" y="32"/>
                    </a:lnTo>
                    <a:lnTo>
                      <a:pt x="0" y="34"/>
                    </a:lnTo>
                    <a:lnTo>
                      <a:pt x="0" y="35"/>
                    </a:lnTo>
                    <a:lnTo>
                      <a:pt x="0" y="37"/>
                    </a:lnTo>
                    <a:lnTo>
                      <a:pt x="0" y="39"/>
                    </a:lnTo>
                    <a:lnTo>
                      <a:pt x="0" y="41"/>
                    </a:lnTo>
                    <a:lnTo>
                      <a:pt x="0" y="43"/>
                    </a:lnTo>
                    <a:lnTo>
                      <a:pt x="0" y="44"/>
                    </a:lnTo>
                    <a:lnTo>
                      <a:pt x="0" y="46"/>
                    </a:lnTo>
                    <a:lnTo>
                      <a:pt x="0" y="47"/>
                    </a:lnTo>
                    <a:lnTo>
                      <a:pt x="0" y="49"/>
                    </a:lnTo>
                    <a:lnTo>
                      <a:pt x="0" y="51"/>
                    </a:lnTo>
                    <a:lnTo>
                      <a:pt x="0" y="53"/>
                    </a:lnTo>
                    <a:lnTo>
                      <a:pt x="0" y="55"/>
                    </a:lnTo>
                    <a:lnTo>
                      <a:pt x="0" y="58"/>
                    </a:lnTo>
                    <a:lnTo>
                      <a:pt x="0" y="60"/>
                    </a:lnTo>
                    <a:lnTo>
                      <a:pt x="0" y="62"/>
                    </a:lnTo>
                    <a:lnTo>
                      <a:pt x="0" y="65"/>
                    </a:lnTo>
                    <a:lnTo>
                      <a:pt x="0" y="67"/>
                    </a:lnTo>
                    <a:lnTo>
                      <a:pt x="0" y="69"/>
                    </a:lnTo>
                    <a:lnTo>
                      <a:pt x="0" y="71"/>
                    </a:lnTo>
                    <a:lnTo>
                      <a:pt x="0" y="73"/>
                    </a:lnTo>
                    <a:lnTo>
                      <a:pt x="0" y="75"/>
                    </a:lnTo>
                    <a:lnTo>
                      <a:pt x="0" y="77"/>
                    </a:lnTo>
                    <a:lnTo>
                      <a:pt x="0" y="79"/>
                    </a:lnTo>
                    <a:lnTo>
                      <a:pt x="0" y="81"/>
                    </a:lnTo>
                    <a:lnTo>
                      <a:pt x="0" y="82"/>
                    </a:lnTo>
                    <a:lnTo>
                      <a:pt x="0" y="83"/>
                    </a:lnTo>
                    <a:lnTo>
                      <a:pt x="0" y="84"/>
                    </a:lnTo>
                    <a:lnTo>
                      <a:pt x="0" y="86"/>
                    </a:lnTo>
                    <a:lnTo>
                      <a:pt x="0" y="88"/>
                    </a:lnTo>
                    <a:lnTo>
                      <a:pt x="0" y="90"/>
                    </a:lnTo>
                    <a:lnTo>
                      <a:pt x="0" y="93"/>
                    </a:lnTo>
                    <a:lnTo>
                      <a:pt x="0" y="95"/>
                    </a:lnTo>
                    <a:lnTo>
                      <a:pt x="0" y="97"/>
                    </a:lnTo>
                    <a:lnTo>
                      <a:pt x="0" y="99"/>
                    </a:lnTo>
                    <a:lnTo>
                      <a:pt x="0" y="103"/>
                    </a:lnTo>
                    <a:lnTo>
                      <a:pt x="1" y="106"/>
                    </a:lnTo>
                    <a:lnTo>
                      <a:pt x="3" y="110"/>
                    </a:lnTo>
                    <a:lnTo>
                      <a:pt x="5" y="112"/>
                    </a:lnTo>
                    <a:lnTo>
                      <a:pt x="7" y="116"/>
                    </a:lnTo>
                    <a:lnTo>
                      <a:pt x="9" y="119"/>
                    </a:lnTo>
                    <a:lnTo>
                      <a:pt x="12" y="122"/>
                    </a:lnTo>
                    <a:lnTo>
                      <a:pt x="16" y="124"/>
                    </a:lnTo>
                    <a:lnTo>
                      <a:pt x="16" y="126"/>
                    </a:lnTo>
                    <a:lnTo>
                      <a:pt x="17" y="126"/>
                    </a:lnTo>
                    <a:lnTo>
                      <a:pt x="18" y="126"/>
                    </a:lnTo>
                    <a:lnTo>
                      <a:pt x="18" y="128"/>
                    </a:lnTo>
                    <a:lnTo>
                      <a:pt x="19" y="128"/>
                    </a:lnTo>
                    <a:lnTo>
                      <a:pt x="19" y="129"/>
                    </a:lnTo>
                    <a:lnTo>
                      <a:pt x="19" y="131"/>
                    </a:lnTo>
                    <a:lnTo>
                      <a:pt x="19" y="134"/>
                    </a:lnTo>
                    <a:lnTo>
                      <a:pt x="22" y="134"/>
                    </a:lnTo>
                    <a:lnTo>
                      <a:pt x="24" y="138"/>
                    </a:lnTo>
                    <a:lnTo>
                      <a:pt x="29" y="141"/>
                    </a:lnTo>
                    <a:lnTo>
                      <a:pt x="33" y="142"/>
                    </a:lnTo>
                    <a:lnTo>
                      <a:pt x="39" y="144"/>
                    </a:lnTo>
                    <a:lnTo>
                      <a:pt x="44" y="146"/>
                    </a:lnTo>
                    <a:lnTo>
                      <a:pt x="50" y="147"/>
                    </a:lnTo>
                    <a:lnTo>
                      <a:pt x="55" y="148"/>
                    </a:lnTo>
                    <a:lnTo>
                      <a:pt x="63" y="148"/>
                    </a:lnTo>
                    <a:lnTo>
                      <a:pt x="69" y="148"/>
                    </a:lnTo>
                    <a:lnTo>
                      <a:pt x="77" y="148"/>
                    </a:lnTo>
                    <a:lnTo>
                      <a:pt x="83" y="147"/>
                    </a:lnTo>
                    <a:lnTo>
                      <a:pt x="90" y="145"/>
                    </a:lnTo>
                    <a:lnTo>
                      <a:pt x="96" y="144"/>
                    </a:lnTo>
                    <a:lnTo>
                      <a:pt x="103" y="142"/>
                    </a:lnTo>
                    <a:lnTo>
                      <a:pt x="109" y="139"/>
                    </a:lnTo>
                    <a:lnTo>
                      <a:pt x="116" y="135"/>
                    </a:lnTo>
                    <a:lnTo>
                      <a:pt x="116" y="136"/>
                    </a:lnTo>
                    <a:lnTo>
                      <a:pt x="117" y="136"/>
                    </a:lnTo>
                    <a:lnTo>
                      <a:pt x="119" y="136"/>
                    </a:lnTo>
                    <a:lnTo>
                      <a:pt x="119" y="137"/>
                    </a:lnTo>
                    <a:lnTo>
                      <a:pt x="121" y="137"/>
                    </a:lnTo>
                    <a:lnTo>
                      <a:pt x="122" y="137"/>
                    </a:lnTo>
                    <a:lnTo>
                      <a:pt x="124" y="137"/>
                    </a:lnTo>
                    <a:lnTo>
                      <a:pt x="124" y="139"/>
                    </a:lnTo>
                    <a:lnTo>
                      <a:pt x="127" y="139"/>
                    </a:lnTo>
                    <a:lnTo>
                      <a:pt x="129" y="139"/>
                    </a:lnTo>
                    <a:lnTo>
                      <a:pt x="130" y="138"/>
                    </a:lnTo>
                    <a:lnTo>
                      <a:pt x="129" y="138"/>
                    </a:lnTo>
                    <a:lnTo>
                      <a:pt x="129" y="137"/>
                    </a:lnTo>
                    <a:lnTo>
                      <a:pt x="129" y="135"/>
                    </a:lnTo>
                    <a:lnTo>
                      <a:pt x="130" y="134"/>
                    </a:lnTo>
                    <a:lnTo>
                      <a:pt x="130" y="132"/>
                    </a:lnTo>
                    <a:lnTo>
                      <a:pt x="131" y="130"/>
                    </a:lnTo>
                    <a:lnTo>
                      <a:pt x="132" y="129"/>
                    </a:lnTo>
                    <a:lnTo>
                      <a:pt x="134" y="128"/>
                    </a:lnTo>
                    <a:lnTo>
                      <a:pt x="134" y="127"/>
                    </a:lnTo>
                    <a:lnTo>
                      <a:pt x="134" y="126"/>
                    </a:lnTo>
                    <a:lnTo>
                      <a:pt x="136" y="124"/>
                    </a:lnTo>
                    <a:lnTo>
                      <a:pt x="136" y="122"/>
                    </a:lnTo>
                    <a:lnTo>
                      <a:pt x="136" y="120"/>
                    </a:lnTo>
                    <a:lnTo>
                      <a:pt x="136" y="118"/>
                    </a:lnTo>
                    <a:lnTo>
                      <a:pt x="136" y="115"/>
                    </a:lnTo>
                    <a:lnTo>
                      <a:pt x="136" y="113"/>
                    </a:lnTo>
                    <a:lnTo>
                      <a:pt x="136" y="112"/>
                    </a:lnTo>
                    <a:lnTo>
                      <a:pt x="136" y="110"/>
                    </a:lnTo>
                    <a:lnTo>
                      <a:pt x="136" y="108"/>
                    </a:lnTo>
                    <a:lnTo>
                      <a:pt x="136" y="107"/>
                    </a:lnTo>
                    <a:lnTo>
                      <a:pt x="136" y="105"/>
                    </a:lnTo>
                    <a:lnTo>
                      <a:pt x="136" y="104"/>
                    </a:lnTo>
                    <a:lnTo>
                      <a:pt x="138" y="103"/>
                    </a:lnTo>
                    <a:lnTo>
                      <a:pt x="138" y="101"/>
                    </a:lnTo>
                    <a:lnTo>
                      <a:pt x="138" y="100"/>
                    </a:lnTo>
                    <a:lnTo>
                      <a:pt x="138" y="98"/>
                    </a:lnTo>
                    <a:lnTo>
                      <a:pt x="137" y="98"/>
                    </a:lnTo>
                    <a:lnTo>
                      <a:pt x="137" y="96"/>
                    </a:lnTo>
                    <a:lnTo>
                      <a:pt x="137" y="94"/>
                    </a:lnTo>
                    <a:lnTo>
                      <a:pt x="137" y="92"/>
                    </a:lnTo>
                    <a:lnTo>
                      <a:pt x="136" y="92"/>
                    </a:lnTo>
                    <a:lnTo>
                      <a:pt x="136" y="90"/>
                    </a:lnTo>
                    <a:lnTo>
                      <a:pt x="136" y="89"/>
                    </a:lnTo>
                    <a:lnTo>
                      <a:pt x="136" y="87"/>
                    </a:lnTo>
                    <a:lnTo>
                      <a:pt x="136" y="85"/>
                    </a:lnTo>
                    <a:lnTo>
                      <a:pt x="138" y="83"/>
                    </a:lnTo>
                    <a:lnTo>
                      <a:pt x="138" y="82"/>
                    </a:lnTo>
                    <a:lnTo>
                      <a:pt x="138" y="80"/>
                    </a:lnTo>
                    <a:lnTo>
                      <a:pt x="137" y="79"/>
                    </a:lnTo>
                    <a:lnTo>
                      <a:pt x="137" y="77"/>
                    </a:lnTo>
                    <a:lnTo>
                      <a:pt x="137" y="75"/>
                    </a:lnTo>
                    <a:lnTo>
                      <a:pt x="137" y="73"/>
                    </a:lnTo>
                    <a:lnTo>
                      <a:pt x="136" y="72"/>
                    </a:lnTo>
                    <a:lnTo>
                      <a:pt x="136" y="69"/>
                    </a:lnTo>
                    <a:lnTo>
                      <a:pt x="136" y="67"/>
                    </a:lnTo>
                    <a:lnTo>
                      <a:pt x="136" y="66"/>
                    </a:lnTo>
                    <a:lnTo>
                      <a:pt x="134" y="66"/>
                    </a:lnTo>
                    <a:lnTo>
                      <a:pt x="134" y="64"/>
                    </a:lnTo>
                    <a:lnTo>
                      <a:pt x="134" y="63"/>
                    </a:lnTo>
                    <a:lnTo>
                      <a:pt x="134" y="62"/>
                    </a:lnTo>
                    <a:lnTo>
                      <a:pt x="132" y="62"/>
                    </a:lnTo>
                    <a:lnTo>
                      <a:pt x="132" y="61"/>
                    </a:lnTo>
                    <a:lnTo>
                      <a:pt x="131" y="59"/>
                    </a:lnTo>
                    <a:lnTo>
                      <a:pt x="131" y="58"/>
                    </a:lnTo>
                    <a:lnTo>
                      <a:pt x="129" y="55"/>
                    </a:lnTo>
                    <a:lnTo>
                      <a:pt x="129" y="53"/>
                    </a:lnTo>
                    <a:lnTo>
                      <a:pt x="129" y="51"/>
                    </a:lnTo>
                    <a:lnTo>
                      <a:pt x="129" y="48"/>
                    </a:lnTo>
                    <a:lnTo>
                      <a:pt x="127" y="46"/>
                    </a:lnTo>
                    <a:lnTo>
                      <a:pt x="127" y="44"/>
                    </a:lnTo>
                    <a:lnTo>
                      <a:pt x="127" y="42"/>
                    </a:lnTo>
                    <a:lnTo>
                      <a:pt x="127" y="38"/>
                    </a:lnTo>
                    <a:lnTo>
                      <a:pt x="127" y="36"/>
                    </a:lnTo>
                    <a:lnTo>
                      <a:pt x="127" y="34"/>
                    </a:lnTo>
                    <a:lnTo>
                      <a:pt x="127" y="33"/>
                    </a:lnTo>
                    <a:lnTo>
                      <a:pt x="127" y="31"/>
                    </a:lnTo>
                    <a:lnTo>
                      <a:pt x="124" y="31"/>
                    </a:lnTo>
                    <a:lnTo>
                      <a:pt x="124" y="29"/>
                    </a:lnTo>
                    <a:lnTo>
                      <a:pt x="124" y="27"/>
                    </a:lnTo>
                    <a:lnTo>
                      <a:pt x="124" y="25"/>
                    </a:lnTo>
                    <a:lnTo>
                      <a:pt x="122" y="23"/>
                    </a:lnTo>
                    <a:lnTo>
                      <a:pt x="122" y="21"/>
                    </a:lnTo>
                    <a:lnTo>
                      <a:pt x="122" y="19"/>
                    </a:lnTo>
                    <a:lnTo>
                      <a:pt x="122" y="17"/>
                    </a:lnTo>
                    <a:lnTo>
                      <a:pt x="120" y="15"/>
                    </a:lnTo>
                    <a:lnTo>
                      <a:pt x="120" y="13"/>
                    </a:lnTo>
                    <a:lnTo>
                      <a:pt x="119" y="11"/>
                    </a:lnTo>
                    <a:lnTo>
                      <a:pt x="119" y="9"/>
                    </a:lnTo>
                    <a:lnTo>
                      <a:pt x="117" y="8"/>
                    </a:lnTo>
                    <a:lnTo>
                      <a:pt x="117" y="6"/>
                    </a:lnTo>
                    <a:lnTo>
                      <a:pt x="116" y="5"/>
                    </a:lnTo>
                    <a:lnTo>
                      <a:pt x="116" y="3"/>
                    </a:lnTo>
                    <a:lnTo>
                      <a:pt x="114" y="3"/>
                    </a:lnTo>
                    <a:lnTo>
                      <a:pt x="112" y="3"/>
                    </a:lnTo>
                    <a:lnTo>
                      <a:pt x="110" y="3"/>
                    </a:lnTo>
                    <a:lnTo>
                      <a:pt x="110" y="2"/>
                    </a:lnTo>
                    <a:lnTo>
                      <a:pt x="108" y="2"/>
                    </a:lnTo>
                    <a:lnTo>
                      <a:pt x="106" y="2"/>
                    </a:lnTo>
                    <a:lnTo>
                      <a:pt x="106" y="0"/>
                    </a:lnTo>
                    <a:lnTo>
                      <a:pt x="105" y="0"/>
                    </a:lnTo>
                    <a:lnTo>
                      <a:pt x="103" y="0"/>
                    </a:lnTo>
                    <a:lnTo>
                      <a:pt x="102" y="0"/>
                    </a:lnTo>
                    <a:lnTo>
                      <a:pt x="100" y="1"/>
                    </a:lnTo>
                    <a:lnTo>
                      <a:pt x="99" y="1"/>
                    </a:lnTo>
                    <a:lnTo>
                      <a:pt x="98" y="1"/>
                    </a:lnTo>
                    <a:lnTo>
                      <a:pt x="97" y="1"/>
                    </a:lnTo>
                    <a:lnTo>
                      <a:pt x="95" y="1"/>
                    </a:lnTo>
                    <a:lnTo>
                      <a:pt x="93" y="2"/>
                    </a:lnTo>
                    <a:lnTo>
                      <a:pt x="92" y="2"/>
                    </a:lnTo>
                    <a:lnTo>
                      <a:pt x="90" y="2"/>
                    </a:lnTo>
                    <a:lnTo>
                      <a:pt x="89" y="2"/>
                    </a:lnTo>
                    <a:lnTo>
                      <a:pt x="89" y="1"/>
                    </a:lnTo>
                    <a:lnTo>
                      <a:pt x="88" y="3"/>
                    </a:lnTo>
                    <a:lnTo>
                      <a:pt x="88" y="4"/>
                    </a:lnTo>
                    <a:lnTo>
                      <a:pt x="88" y="6"/>
                    </a:lnTo>
                    <a:lnTo>
                      <a:pt x="86" y="8"/>
                    </a:lnTo>
                    <a:lnTo>
                      <a:pt x="86" y="9"/>
                    </a:lnTo>
                    <a:lnTo>
                      <a:pt x="86" y="11"/>
                    </a:lnTo>
                    <a:lnTo>
                      <a:pt x="84" y="13"/>
                    </a:lnTo>
                    <a:lnTo>
                      <a:pt x="84" y="15"/>
                    </a:lnTo>
                    <a:lnTo>
                      <a:pt x="84" y="17"/>
                    </a:lnTo>
                    <a:lnTo>
                      <a:pt x="82" y="19"/>
                    </a:lnTo>
                    <a:lnTo>
                      <a:pt x="80" y="21"/>
                    </a:lnTo>
                    <a:lnTo>
                      <a:pt x="80" y="22"/>
                    </a:lnTo>
                    <a:lnTo>
                      <a:pt x="79" y="27"/>
                    </a:lnTo>
                    <a:lnTo>
                      <a:pt x="79" y="28"/>
                    </a:lnTo>
                    <a:lnTo>
                      <a:pt x="79" y="32"/>
                    </a:lnTo>
                    <a:lnTo>
                      <a:pt x="79" y="36"/>
                    </a:lnTo>
                    <a:lnTo>
                      <a:pt x="79" y="40"/>
                    </a:lnTo>
                    <a:lnTo>
                      <a:pt x="79" y="44"/>
                    </a:lnTo>
                    <a:lnTo>
                      <a:pt x="79" y="48"/>
                    </a:lnTo>
                    <a:lnTo>
                      <a:pt x="79" y="51"/>
                    </a:lnTo>
                    <a:lnTo>
                      <a:pt x="79" y="55"/>
                    </a:lnTo>
                    <a:lnTo>
                      <a:pt x="79" y="58"/>
                    </a:lnTo>
                    <a:lnTo>
                      <a:pt x="77" y="61"/>
                    </a:lnTo>
                    <a:lnTo>
                      <a:pt x="77" y="63"/>
                    </a:lnTo>
                    <a:lnTo>
                      <a:pt x="76" y="64"/>
                    </a:lnTo>
                    <a:lnTo>
                      <a:pt x="74" y="64"/>
                    </a:lnTo>
                    <a:lnTo>
                      <a:pt x="73" y="62"/>
                    </a:lnTo>
                    <a:lnTo>
                      <a:pt x="71" y="60"/>
                    </a:lnTo>
                    <a:lnTo>
                      <a:pt x="70" y="58"/>
                    </a:lnTo>
                    <a:lnTo>
                      <a:pt x="68" y="55"/>
                    </a:lnTo>
                    <a:lnTo>
                      <a:pt x="67" y="51"/>
                    </a:lnTo>
                    <a:lnTo>
                      <a:pt x="65" y="47"/>
                    </a:lnTo>
                    <a:lnTo>
                      <a:pt x="63" y="42"/>
                    </a:lnTo>
                    <a:lnTo>
                      <a:pt x="61" y="38"/>
                    </a:lnTo>
                    <a:lnTo>
                      <a:pt x="60" y="34"/>
                    </a:lnTo>
                    <a:lnTo>
                      <a:pt x="58" y="30"/>
                    </a:lnTo>
                    <a:lnTo>
                      <a:pt x="56" y="26"/>
                    </a:lnTo>
                    <a:lnTo>
                      <a:pt x="54" y="24"/>
                    </a:lnTo>
                    <a:lnTo>
                      <a:pt x="54" y="21"/>
                    </a:lnTo>
                    <a:lnTo>
                      <a:pt x="53" y="19"/>
                    </a:lnTo>
                    <a:lnTo>
                      <a:pt x="54" y="17"/>
                    </a:lnTo>
                    <a:lnTo>
                      <a:pt x="52" y="17"/>
                    </a:lnTo>
                    <a:lnTo>
                      <a:pt x="50" y="17"/>
                    </a:lnTo>
                    <a:lnTo>
                      <a:pt x="50" y="16"/>
                    </a:lnTo>
                    <a:lnTo>
                      <a:pt x="48" y="16"/>
                    </a:lnTo>
                    <a:lnTo>
                      <a:pt x="48" y="14"/>
                    </a:lnTo>
                    <a:lnTo>
                      <a:pt x="46" y="13"/>
                    </a:lnTo>
                    <a:lnTo>
                      <a:pt x="46" y="12"/>
                    </a:lnTo>
                    <a:lnTo>
                      <a:pt x="44" y="12"/>
                    </a:lnTo>
                    <a:lnTo>
                      <a:pt x="44" y="10"/>
                    </a:lnTo>
                    <a:lnTo>
                      <a:pt x="42" y="10"/>
                    </a:lnTo>
                    <a:lnTo>
                      <a:pt x="42" y="8"/>
                    </a:lnTo>
                    <a:lnTo>
                      <a:pt x="41" y="8"/>
                    </a:lnTo>
                    <a:lnTo>
                      <a:pt x="41" y="6"/>
                    </a:lnTo>
                    <a:lnTo>
                      <a:pt x="41" y="5"/>
                    </a:lnTo>
                    <a:lnTo>
                      <a:pt x="40" y="6"/>
                    </a:lnTo>
                    <a:lnTo>
                      <a:pt x="39" y="6"/>
                    </a:lnTo>
                    <a:lnTo>
                      <a:pt x="38" y="6"/>
                    </a:lnTo>
                    <a:lnTo>
                      <a:pt x="36" y="6"/>
                    </a:lnTo>
                  </a:path>
                </a:pathLst>
              </a:custGeom>
              <a:solidFill>
                <a:srgbClr val="FFE1DC"/>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6" name="Freeform 463"/>
              <p:cNvSpPr>
                <a:spLocks/>
              </p:cNvSpPr>
              <p:nvPr/>
            </p:nvSpPr>
            <p:spPr bwMode="auto">
              <a:xfrm>
                <a:off x="3985" y="3541"/>
                <a:ext cx="67" cy="78"/>
              </a:xfrm>
              <a:custGeom>
                <a:avLst/>
                <a:gdLst>
                  <a:gd name="T0" fmla="*/ 46 w 70"/>
                  <a:gd name="T1" fmla="*/ 0 h 79"/>
                  <a:gd name="T2" fmla="*/ 69 w 70"/>
                  <a:gd name="T3" fmla="*/ 5 h 79"/>
                  <a:gd name="T4" fmla="*/ 54 w 70"/>
                  <a:gd name="T5" fmla="*/ 27 h 79"/>
                  <a:gd name="T6" fmla="*/ 64 w 70"/>
                  <a:gd name="T7" fmla="*/ 24 h 79"/>
                  <a:gd name="T8" fmla="*/ 46 w 70"/>
                  <a:gd name="T9" fmla="*/ 78 h 79"/>
                  <a:gd name="T10" fmla="*/ 9 w 70"/>
                  <a:gd name="T11" fmla="*/ 28 h 79"/>
                  <a:gd name="T12" fmla="*/ 16 w 70"/>
                  <a:gd name="T13" fmla="*/ 26 h 79"/>
                  <a:gd name="T14" fmla="*/ 0 w 70"/>
                  <a:gd name="T15" fmla="*/ 11 h 79"/>
                  <a:gd name="T16" fmla="*/ 17 w 70"/>
                  <a:gd name="T17" fmla="*/ 0 h 79"/>
                  <a:gd name="T18" fmla="*/ 19 w 70"/>
                  <a:gd name="T19" fmla="*/ 7 h 79"/>
                  <a:gd name="T20" fmla="*/ 37 w 70"/>
                  <a:gd name="T21" fmla="*/ 36 h 79"/>
                  <a:gd name="T22" fmla="*/ 49 w 70"/>
                  <a:gd name="T23" fmla="*/ 4 h 79"/>
                  <a:gd name="T24" fmla="*/ 46 w 70"/>
                  <a:gd name="T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9">
                    <a:moveTo>
                      <a:pt x="46" y="0"/>
                    </a:moveTo>
                    <a:lnTo>
                      <a:pt x="69" y="5"/>
                    </a:lnTo>
                    <a:lnTo>
                      <a:pt x="54" y="27"/>
                    </a:lnTo>
                    <a:lnTo>
                      <a:pt x="64" y="24"/>
                    </a:lnTo>
                    <a:lnTo>
                      <a:pt x="46" y="78"/>
                    </a:lnTo>
                    <a:lnTo>
                      <a:pt x="9" y="28"/>
                    </a:lnTo>
                    <a:lnTo>
                      <a:pt x="16" y="26"/>
                    </a:lnTo>
                    <a:lnTo>
                      <a:pt x="0" y="11"/>
                    </a:lnTo>
                    <a:lnTo>
                      <a:pt x="17" y="0"/>
                    </a:lnTo>
                    <a:lnTo>
                      <a:pt x="19" y="7"/>
                    </a:lnTo>
                    <a:lnTo>
                      <a:pt x="37" y="36"/>
                    </a:lnTo>
                    <a:lnTo>
                      <a:pt x="49" y="4"/>
                    </a:lnTo>
                    <a:lnTo>
                      <a:pt x="46" y="0"/>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7" name="Freeform 464"/>
              <p:cNvSpPr>
                <a:spLocks/>
              </p:cNvSpPr>
              <p:nvPr/>
            </p:nvSpPr>
            <p:spPr bwMode="auto">
              <a:xfrm>
                <a:off x="3978" y="3590"/>
                <a:ext cx="62" cy="99"/>
              </a:xfrm>
              <a:custGeom>
                <a:avLst/>
                <a:gdLst>
                  <a:gd name="T0" fmla="*/ 0 w 62"/>
                  <a:gd name="T1" fmla="*/ 81 h 99"/>
                  <a:gd name="T2" fmla="*/ 19 w 62"/>
                  <a:gd name="T3" fmla="*/ 91 h 99"/>
                  <a:gd name="T4" fmla="*/ 40 w 62"/>
                  <a:gd name="T5" fmla="*/ 98 h 99"/>
                  <a:gd name="T6" fmla="*/ 40 w 62"/>
                  <a:gd name="T7" fmla="*/ 94 h 99"/>
                  <a:gd name="T8" fmla="*/ 43 w 62"/>
                  <a:gd name="T9" fmla="*/ 85 h 99"/>
                  <a:gd name="T10" fmla="*/ 55 w 62"/>
                  <a:gd name="T11" fmla="*/ 84 h 99"/>
                  <a:gd name="T12" fmla="*/ 61 w 62"/>
                  <a:gd name="T13" fmla="*/ 84 h 99"/>
                  <a:gd name="T14" fmla="*/ 43 w 62"/>
                  <a:gd name="T15" fmla="*/ 70 h 99"/>
                  <a:gd name="T16" fmla="*/ 35 w 62"/>
                  <a:gd name="T17" fmla="*/ 68 h 99"/>
                  <a:gd name="T18" fmla="*/ 28 w 62"/>
                  <a:gd name="T19" fmla="*/ 60 h 99"/>
                  <a:gd name="T20" fmla="*/ 26 w 62"/>
                  <a:gd name="T21" fmla="*/ 60 h 99"/>
                  <a:gd name="T22" fmla="*/ 18 w 62"/>
                  <a:gd name="T23" fmla="*/ 50 h 99"/>
                  <a:gd name="T24" fmla="*/ 13 w 62"/>
                  <a:gd name="T25" fmla="*/ 46 h 99"/>
                  <a:gd name="T26" fmla="*/ 13 w 62"/>
                  <a:gd name="T27" fmla="*/ 34 h 99"/>
                  <a:gd name="T28" fmla="*/ 12 w 62"/>
                  <a:gd name="T29" fmla="*/ 20 h 99"/>
                  <a:gd name="T30" fmla="*/ 10 w 62"/>
                  <a:gd name="T31" fmla="*/ 4 h 99"/>
                  <a:gd name="T32" fmla="*/ 10 w 62"/>
                  <a:gd name="T33"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99">
                    <a:moveTo>
                      <a:pt x="0" y="81"/>
                    </a:moveTo>
                    <a:lnTo>
                      <a:pt x="19" y="91"/>
                    </a:lnTo>
                    <a:lnTo>
                      <a:pt x="40" y="98"/>
                    </a:lnTo>
                    <a:lnTo>
                      <a:pt x="40" y="94"/>
                    </a:lnTo>
                    <a:lnTo>
                      <a:pt x="43" y="85"/>
                    </a:lnTo>
                    <a:lnTo>
                      <a:pt x="55" y="84"/>
                    </a:lnTo>
                    <a:lnTo>
                      <a:pt x="61" y="84"/>
                    </a:lnTo>
                    <a:lnTo>
                      <a:pt x="43" y="70"/>
                    </a:lnTo>
                    <a:lnTo>
                      <a:pt x="35" y="68"/>
                    </a:lnTo>
                    <a:lnTo>
                      <a:pt x="28" y="60"/>
                    </a:lnTo>
                    <a:lnTo>
                      <a:pt x="26" y="60"/>
                    </a:lnTo>
                    <a:lnTo>
                      <a:pt x="18" y="50"/>
                    </a:lnTo>
                    <a:lnTo>
                      <a:pt x="13" y="46"/>
                    </a:lnTo>
                    <a:lnTo>
                      <a:pt x="13" y="34"/>
                    </a:lnTo>
                    <a:lnTo>
                      <a:pt x="12" y="20"/>
                    </a:lnTo>
                    <a:lnTo>
                      <a:pt x="10" y="4"/>
                    </a:lnTo>
                    <a:lnTo>
                      <a:pt x="10"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8" name="Freeform 465"/>
              <p:cNvSpPr>
                <a:spLocks/>
              </p:cNvSpPr>
              <p:nvPr/>
            </p:nvSpPr>
            <p:spPr bwMode="auto">
              <a:xfrm>
                <a:off x="4005" y="3674"/>
                <a:ext cx="43" cy="26"/>
              </a:xfrm>
              <a:custGeom>
                <a:avLst/>
                <a:gdLst>
                  <a:gd name="T0" fmla="*/ 2 w 43"/>
                  <a:gd name="T1" fmla="*/ 9 h 26"/>
                  <a:gd name="T2" fmla="*/ 0 w 43"/>
                  <a:gd name="T3" fmla="*/ 13 h 26"/>
                  <a:gd name="T4" fmla="*/ 6 w 43"/>
                  <a:gd name="T5" fmla="*/ 22 h 26"/>
                  <a:gd name="T6" fmla="*/ 12 w 43"/>
                  <a:gd name="T7" fmla="*/ 23 h 26"/>
                  <a:gd name="T8" fmla="*/ 15 w 43"/>
                  <a:gd name="T9" fmla="*/ 24 h 26"/>
                  <a:gd name="T10" fmla="*/ 20 w 43"/>
                  <a:gd name="T11" fmla="*/ 23 h 26"/>
                  <a:gd name="T12" fmla="*/ 31 w 43"/>
                  <a:gd name="T13" fmla="*/ 25 h 26"/>
                  <a:gd name="T14" fmla="*/ 33 w 43"/>
                  <a:gd name="T15" fmla="*/ 24 h 26"/>
                  <a:gd name="T16" fmla="*/ 33 w 43"/>
                  <a:gd name="T17" fmla="*/ 23 h 26"/>
                  <a:gd name="T18" fmla="*/ 37 w 43"/>
                  <a:gd name="T19" fmla="*/ 22 h 26"/>
                  <a:gd name="T20" fmla="*/ 38 w 43"/>
                  <a:gd name="T21" fmla="*/ 15 h 26"/>
                  <a:gd name="T22" fmla="*/ 34 w 43"/>
                  <a:gd name="T23" fmla="*/ 12 h 26"/>
                  <a:gd name="T24" fmla="*/ 40 w 43"/>
                  <a:gd name="T25" fmla="*/ 12 h 26"/>
                  <a:gd name="T26" fmla="*/ 42 w 43"/>
                  <a:gd name="T27" fmla="*/ 8 h 26"/>
                  <a:gd name="T28" fmla="*/ 38 w 43"/>
                  <a:gd name="T29" fmla="*/ 5 h 26"/>
                  <a:gd name="T30" fmla="*/ 26 w 43"/>
                  <a:gd name="T31" fmla="*/ 2 h 26"/>
                  <a:gd name="T32" fmla="*/ 21 w 43"/>
                  <a:gd name="T33" fmla="*/ 0 h 26"/>
                  <a:gd name="T34" fmla="*/ 10 w 43"/>
                  <a:gd name="T35" fmla="*/ 0 h 26"/>
                  <a:gd name="T36" fmla="*/ 2 w 43"/>
                  <a:gd name="T37"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26">
                    <a:moveTo>
                      <a:pt x="2" y="9"/>
                    </a:moveTo>
                    <a:lnTo>
                      <a:pt x="0" y="13"/>
                    </a:lnTo>
                    <a:lnTo>
                      <a:pt x="6" y="22"/>
                    </a:lnTo>
                    <a:lnTo>
                      <a:pt x="12" y="23"/>
                    </a:lnTo>
                    <a:lnTo>
                      <a:pt x="15" y="24"/>
                    </a:lnTo>
                    <a:lnTo>
                      <a:pt x="20" y="23"/>
                    </a:lnTo>
                    <a:lnTo>
                      <a:pt x="31" y="25"/>
                    </a:lnTo>
                    <a:lnTo>
                      <a:pt x="33" y="24"/>
                    </a:lnTo>
                    <a:lnTo>
                      <a:pt x="33" y="23"/>
                    </a:lnTo>
                    <a:lnTo>
                      <a:pt x="37" y="22"/>
                    </a:lnTo>
                    <a:lnTo>
                      <a:pt x="38" y="15"/>
                    </a:lnTo>
                    <a:lnTo>
                      <a:pt x="34" y="12"/>
                    </a:lnTo>
                    <a:lnTo>
                      <a:pt x="40" y="12"/>
                    </a:lnTo>
                    <a:lnTo>
                      <a:pt x="42" y="8"/>
                    </a:lnTo>
                    <a:lnTo>
                      <a:pt x="38" y="5"/>
                    </a:lnTo>
                    <a:lnTo>
                      <a:pt x="26" y="2"/>
                    </a:lnTo>
                    <a:lnTo>
                      <a:pt x="21" y="0"/>
                    </a:lnTo>
                    <a:lnTo>
                      <a:pt x="10" y="0"/>
                    </a:lnTo>
                    <a:lnTo>
                      <a:pt x="2" y="9"/>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 name="Freeform 466"/>
              <p:cNvSpPr>
                <a:spLocks/>
              </p:cNvSpPr>
              <p:nvPr/>
            </p:nvSpPr>
            <p:spPr bwMode="auto">
              <a:xfrm>
                <a:off x="4064" y="3575"/>
                <a:ext cx="9" cy="103"/>
              </a:xfrm>
              <a:custGeom>
                <a:avLst/>
                <a:gdLst>
                  <a:gd name="T0" fmla="*/ 3 w 9"/>
                  <a:gd name="T1" fmla="*/ 104 h 105"/>
                  <a:gd name="T2" fmla="*/ 3 w 9"/>
                  <a:gd name="T3" fmla="*/ 84 h 105"/>
                  <a:gd name="T4" fmla="*/ 6 w 9"/>
                  <a:gd name="T5" fmla="*/ 70 h 105"/>
                  <a:gd name="T6" fmla="*/ 8 w 9"/>
                  <a:gd name="T7" fmla="*/ 57 h 105"/>
                  <a:gd name="T8" fmla="*/ 6 w 9"/>
                  <a:gd name="T9" fmla="*/ 45 h 105"/>
                  <a:gd name="T10" fmla="*/ 0 w 9"/>
                  <a:gd name="T11" fmla="*/ 31 h 105"/>
                  <a:gd name="T12" fmla="*/ 0 w 9"/>
                  <a:gd name="T13" fmla="*/ 12 h 105"/>
                  <a:gd name="T14" fmla="*/ 0 w 9"/>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5">
                    <a:moveTo>
                      <a:pt x="3" y="104"/>
                    </a:moveTo>
                    <a:lnTo>
                      <a:pt x="3" y="84"/>
                    </a:lnTo>
                    <a:lnTo>
                      <a:pt x="6" y="70"/>
                    </a:lnTo>
                    <a:lnTo>
                      <a:pt x="8" y="57"/>
                    </a:lnTo>
                    <a:lnTo>
                      <a:pt x="6" y="45"/>
                    </a:lnTo>
                    <a:lnTo>
                      <a:pt x="0" y="31"/>
                    </a:lnTo>
                    <a:lnTo>
                      <a:pt x="0" y="12"/>
                    </a:lnTo>
                    <a:lnTo>
                      <a:pt x="0"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0" name="Freeform 467"/>
              <p:cNvSpPr>
                <a:spLocks/>
              </p:cNvSpPr>
              <p:nvPr/>
            </p:nvSpPr>
            <p:spPr bwMode="auto">
              <a:xfrm>
                <a:off x="4047" y="3665"/>
                <a:ext cx="44" cy="32"/>
              </a:xfrm>
              <a:custGeom>
                <a:avLst/>
                <a:gdLst>
                  <a:gd name="T0" fmla="*/ 40 w 44"/>
                  <a:gd name="T1" fmla="*/ 12 h 32"/>
                  <a:gd name="T2" fmla="*/ 43 w 44"/>
                  <a:gd name="T3" fmla="*/ 15 h 32"/>
                  <a:gd name="T4" fmla="*/ 36 w 44"/>
                  <a:gd name="T5" fmla="*/ 22 h 32"/>
                  <a:gd name="T6" fmla="*/ 31 w 44"/>
                  <a:gd name="T7" fmla="*/ 23 h 32"/>
                  <a:gd name="T8" fmla="*/ 24 w 44"/>
                  <a:gd name="T9" fmla="*/ 29 h 32"/>
                  <a:gd name="T10" fmla="*/ 22 w 44"/>
                  <a:gd name="T11" fmla="*/ 23 h 32"/>
                  <a:gd name="T12" fmla="*/ 12 w 44"/>
                  <a:gd name="T13" fmla="*/ 31 h 32"/>
                  <a:gd name="T14" fmla="*/ 10 w 44"/>
                  <a:gd name="T15" fmla="*/ 28 h 32"/>
                  <a:gd name="T16" fmla="*/ 10 w 44"/>
                  <a:gd name="T17" fmla="*/ 24 h 32"/>
                  <a:gd name="T18" fmla="*/ 4 w 44"/>
                  <a:gd name="T19" fmla="*/ 22 h 32"/>
                  <a:gd name="T20" fmla="*/ 3 w 44"/>
                  <a:gd name="T21" fmla="*/ 17 h 32"/>
                  <a:gd name="T22" fmla="*/ 8 w 44"/>
                  <a:gd name="T23" fmla="*/ 15 h 32"/>
                  <a:gd name="T24" fmla="*/ 2 w 44"/>
                  <a:gd name="T25" fmla="*/ 15 h 32"/>
                  <a:gd name="T26" fmla="*/ 0 w 44"/>
                  <a:gd name="T27" fmla="*/ 10 h 32"/>
                  <a:gd name="T28" fmla="*/ 2 w 44"/>
                  <a:gd name="T29" fmla="*/ 9 h 32"/>
                  <a:gd name="T30" fmla="*/ 17 w 44"/>
                  <a:gd name="T31" fmla="*/ 7 h 32"/>
                  <a:gd name="T32" fmla="*/ 20 w 44"/>
                  <a:gd name="T33" fmla="*/ 0 h 32"/>
                  <a:gd name="T34" fmla="*/ 33 w 44"/>
                  <a:gd name="T35" fmla="*/ 0 h 32"/>
                  <a:gd name="T36" fmla="*/ 40 w 44"/>
                  <a:gd name="T37"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32">
                    <a:moveTo>
                      <a:pt x="40" y="12"/>
                    </a:moveTo>
                    <a:lnTo>
                      <a:pt x="43" y="15"/>
                    </a:lnTo>
                    <a:lnTo>
                      <a:pt x="36" y="22"/>
                    </a:lnTo>
                    <a:lnTo>
                      <a:pt x="31" y="23"/>
                    </a:lnTo>
                    <a:lnTo>
                      <a:pt x="24" y="29"/>
                    </a:lnTo>
                    <a:lnTo>
                      <a:pt x="22" y="23"/>
                    </a:lnTo>
                    <a:lnTo>
                      <a:pt x="12" y="31"/>
                    </a:lnTo>
                    <a:lnTo>
                      <a:pt x="10" y="28"/>
                    </a:lnTo>
                    <a:lnTo>
                      <a:pt x="10" y="24"/>
                    </a:lnTo>
                    <a:lnTo>
                      <a:pt x="4" y="22"/>
                    </a:lnTo>
                    <a:lnTo>
                      <a:pt x="3" y="17"/>
                    </a:lnTo>
                    <a:lnTo>
                      <a:pt x="8" y="15"/>
                    </a:lnTo>
                    <a:lnTo>
                      <a:pt x="2" y="15"/>
                    </a:lnTo>
                    <a:lnTo>
                      <a:pt x="0" y="10"/>
                    </a:lnTo>
                    <a:lnTo>
                      <a:pt x="2" y="9"/>
                    </a:lnTo>
                    <a:lnTo>
                      <a:pt x="17" y="7"/>
                    </a:lnTo>
                    <a:lnTo>
                      <a:pt x="20" y="0"/>
                    </a:lnTo>
                    <a:lnTo>
                      <a:pt x="33" y="0"/>
                    </a:lnTo>
                    <a:lnTo>
                      <a:pt x="40" y="12"/>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1" name="Freeform 468"/>
              <p:cNvSpPr>
                <a:spLocks/>
              </p:cNvSpPr>
              <p:nvPr/>
            </p:nvSpPr>
            <p:spPr bwMode="auto">
              <a:xfrm>
                <a:off x="4193" y="3674"/>
                <a:ext cx="42" cy="42"/>
              </a:xfrm>
              <a:custGeom>
                <a:avLst/>
                <a:gdLst>
                  <a:gd name="T0" fmla="*/ 41 w 42"/>
                  <a:gd name="T1" fmla="*/ 0 h 42"/>
                  <a:gd name="T2" fmla="*/ 41 w 42"/>
                  <a:gd name="T3" fmla="*/ 8 h 42"/>
                  <a:gd name="T4" fmla="*/ 40 w 42"/>
                  <a:gd name="T5" fmla="*/ 16 h 42"/>
                  <a:gd name="T6" fmla="*/ 40 w 42"/>
                  <a:gd name="T7" fmla="*/ 22 h 42"/>
                  <a:gd name="T8" fmla="*/ 29 w 42"/>
                  <a:gd name="T9" fmla="*/ 27 h 42"/>
                  <a:gd name="T10" fmla="*/ 17 w 42"/>
                  <a:gd name="T11" fmla="*/ 32 h 42"/>
                  <a:gd name="T12" fmla="*/ 0 w 42"/>
                  <a:gd name="T13" fmla="*/ 41 h 42"/>
                  <a:gd name="T14" fmla="*/ 26 w 42"/>
                  <a:gd name="T15" fmla="*/ 1 h 42"/>
                  <a:gd name="T16" fmla="*/ 41 w 42"/>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2">
                    <a:moveTo>
                      <a:pt x="41" y="0"/>
                    </a:moveTo>
                    <a:lnTo>
                      <a:pt x="41" y="8"/>
                    </a:lnTo>
                    <a:lnTo>
                      <a:pt x="40" y="16"/>
                    </a:lnTo>
                    <a:lnTo>
                      <a:pt x="40" y="22"/>
                    </a:lnTo>
                    <a:lnTo>
                      <a:pt x="29" y="27"/>
                    </a:lnTo>
                    <a:lnTo>
                      <a:pt x="17" y="32"/>
                    </a:lnTo>
                    <a:lnTo>
                      <a:pt x="0" y="41"/>
                    </a:lnTo>
                    <a:lnTo>
                      <a:pt x="26" y="1"/>
                    </a:lnTo>
                    <a:lnTo>
                      <a:pt x="41" y="0"/>
                    </a:lnTo>
                  </a:path>
                </a:pathLst>
              </a:custGeom>
              <a:solidFill>
                <a:srgbClr val="C0C0C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2" name="Line 469"/>
              <p:cNvSpPr>
                <a:spLocks noChangeShapeType="1"/>
              </p:cNvSpPr>
              <p:nvPr/>
            </p:nvSpPr>
            <p:spPr bwMode="auto">
              <a:xfrm flipH="1">
                <a:off x="3977" y="3680"/>
                <a:ext cx="3" cy="27"/>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3" name="Line 470"/>
              <p:cNvSpPr>
                <a:spLocks noChangeShapeType="1"/>
              </p:cNvSpPr>
              <p:nvPr/>
            </p:nvSpPr>
            <p:spPr bwMode="auto">
              <a:xfrm>
                <a:off x="4081" y="3682"/>
                <a:ext cx="0" cy="25"/>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4" name="Freeform 471"/>
              <p:cNvSpPr>
                <a:spLocks/>
              </p:cNvSpPr>
              <p:nvPr/>
            </p:nvSpPr>
            <p:spPr bwMode="auto">
              <a:xfrm>
                <a:off x="4139" y="3545"/>
                <a:ext cx="67" cy="8"/>
              </a:xfrm>
              <a:custGeom>
                <a:avLst/>
                <a:gdLst>
                  <a:gd name="T0" fmla="*/ 66 w 67"/>
                  <a:gd name="T1" fmla="*/ 5 h 6"/>
                  <a:gd name="T2" fmla="*/ 35 w 67"/>
                  <a:gd name="T3" fmla="*/ 0 h 6"/>
                  <a:gd name="T4" fmla="*/ 19 w 67"/>
                  <a:gd name="T5" fmla="*/ 5 h 6"/>
                  <a:gd name="T6" fmla="*/ 0 w 67"/>
                  <a:gd name="T7" fmla="*/ 0 h 6"/>
                </a:gdLst>
                <a:ahLst/>
                <a:cxnLst>
                  <a:cxn ang="0">
                    <a:pos x="T0" y="T1"/>
                  </a:cxn>
                  <a:cxn ang="0">
                    <a:pos x="T2" y="T3"/>
                  </a:cxn>
                  <a:cxn ang="0">
                    <a:pos x="T4" y="T5"/>
                  </a:cxn>
                  <a:cxn ang="0">
                    <a:pos x="T6" y="T7"/>
                  </a:cxn>
                </a:cxnLst>
                <a:rect l="0" t="0" r="r" b="b"/>
                <a:pathLst>
                  <a:path w="67" h="6">
                    <a:moveTo>
                      <a:pt x="66" y="5"/>
                    </a:moveTo>
                    <a:lnTo>
                      <a:pt x="35" y="0"/>
                    </a:lnTo>
                    <a:lnTo>
                      <a:pt x="19" y="5"/>
                    </a:lnTo>
                    <a:lnTo>
                      <a:pt x="0" y="0"/>
                    </a:lnTo>
                  </a:path>
                </a:pathLst>
              </a:custGeom>
              <a:noFill/>
              <a:ln w="12700" cap="rnd" cmpd="sng">
                <a:solidFill>
                  <a:srgbClr val="FFFFFF"/>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5" name="Freeform 472"/>
              <p:cNvSpPr>
                <a:spLocks/>
              </p:cNvSpPr>
              <p:nvPr/>
            </p:nvSpPr>
            <p:spPr bwMode="auto">
              <a:xfrm>
                <a:off x="4139" y="3565"/>
                <a:ext cx="67" cy="5"/>
              </a:xfrm>
              <a:custGeom>
                <a:avLst/>
                <a:gdLst>
                  <a:gd name="T0" fmla="*/ 66 w 67"/>
                  <a:gd name="T1" fmla="*/ 4 h 5"/>
                  <a:gd name="T2" fmla="*/ 35 w 67"/>
                  <a:gd name="T3" fmla="*/ 0 h 5"/>
                  <a:gd name="T4" fmla="*/ 19 w 67"/>
                  <a:gd name="T5" fmla="*/ 4 h 5"/>
                  <a:gd name="T6" fmla="*/ 0 w 67"/>
                  <a:gd name="T7" fmla="*/ 0 h 5"/>
                </a:gdLst>
                <a:ahLst/>
                <a:cxnLst>
                  <a:cxn ang="0">
                    <a:pos x="T0" y="T1"/>
                  </a:cxn>
                  <a:cxn ang="0">
                    <a:pos x="T2" y="T3"/>
                  </a:cxn>
                  <a:cxn ang="0">
                    <a:pos x="T4" y="T5"/>
                  </a:cxn>
                  <a:cxn ang="0">
                    <a:pos x="T6" y="T7"/>
                  </a:cxn>
                </a:cxnLst>
                <a:rect l="0" t="0" r="r" b="b"/>
                <a:pathLst>
                  <a:path w="67" h="5">
                    <a:moveTo>
                      <a:pt x="66" y="4"/>
                    </a:moveTo>
                    <a:lnTo>
                      <a:pt x="35" y="0"/>
                    </a:lnTo>
                    <a:lnTo>
                      <a:pt x="19" y="4"/>
                    </a:lnTo>
                    <a:lnTo>
                      <a:pt x="0" y="0"/>
                    </a:lnTo>
                  </a:path>
                </a:pathLst>
              </a:custGeom>
              <a:noFill/>
              <a:ln w="12700" cap="rnd" cmpd="sng">
                <a:solidFill>
                  <a:srgbClr val="FFFF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6" name="Freeform 473"/>
              <p:cNvSpPr>
                <a:spLocks/>
              </p:cNvSpPr>
              <p:nvPr/>
            </p:nvSpPr>
            <p:spPr bwMode="auto">
              <a:xfrm>
                <a:off x="4139" y="3580"/>
                <a:ext cx="67" cy="6"/>
              </a:xfrm>
              <a:custGeom>
                <a:avLst/>
                <a:gdLst>
                  <a:gd name="T0" fmla="*/ 66 w 67"/>
                  <a:gd name="T1" fmla="*/ 5 h 6"/>
                  <a:gd name="T2" fmla="*/ 35 w 67"/>
                  <a:gd name="T3" fmla="*/ 0 h 6"/>
                  <a:gd name="T4" fmla="*/ 19 w 67"/>
                  <a:gd name="T5" fmla="*/ 5 h 6"/>
                  <a:gd name="T6" fmla="*/ 0 w 67"/>
                  <a:gd name="T7" fmla="*/ 0 h 6"/>
                </a:gdLst>
                <a:ahLst/>
                <a:cxnLst>
                  <a:cxn ang="0">
                    <a:pos x="T0" y="T1"/>
                  </a:cxn>
                  <a:cxn ang="0">
                    <a:pos x="T2" y="T3"/>
                  </a:cxn>
                  <a:cxn ang="0">
                    <a:pos x="T4" y="T5"/>
                  </a:cxn>
                  <a:cxn ang="0">
                    <a:pos x="T6" y="T7"/>
                  </a:cxn>
                </a:cxnLst>
                <a:rect l="0" t="0" r="r" b="b"/>
                <a:pathLst>
                  <a:path w="67" h="6">
                    <a:moveTo>
                      <a:pt x="66" y="5"/>
                    </a:moveTo>
                    <a:lnTo>
                      <a:pt x="35" y="0"/>
                    </a:lnTo>
                    <a:lnTo>
                      <a:pt x="19" y="5"/>
                    </a:lnTo>
                    <a:lnTo>
                      <a:pt x="0" y="0"/>
                    </a:lnTo>
                  </a:path>
                </a:pathLst>
              </a:custGeom>
              <a:noFill/>
              <a:ln w="12700" cap="rnd" cmpd="sng">
                <a:solidFill>
                  <a:srgbClr val="FFFF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7" name="Freeform 474"/>
              <p:cNvSpPr>
                <a:spLocks/>
              </p:cNvSpPr>
              <p:nvPr/>
            </p:nvSpPr>
            <p:spPr bwMode="auto">
              <a:xfrm>
                <a:off x="4139" y="3595"/>
                <a:ext cx="67" cy="8"/>
              </a:xfrm>
              <a:custGeom>
                <a:avLst/>
                <a:gdLst>
                  <a:gd name="T0" fmla="*/ 66 w 67"/>
                  <a:gd name="T1" fmla="*/ 4 h 5"/>
                  <a:gd name="T2" fmla="*/ 35 w 67"/>
                  <a:gd name="T3" fmla="*/ 0 h 5"/>
                  <a:gd name="T4" fmla="*/ 19 w 67"/>
                  <a:gd name="T5" fmla="*/ 4 h 5"/>
                  <a:gd name="T6" fmla="*/ 0 w 67"/>
                  <a:gd name="T7" fmla="*/ 0 h 5"/>
                </a:gdLst>
                <a:ahLst/>
                <a:cxnLst>
                  <a:cxn ang="0">
                    <a:pos x="T0" y="T1"/>
                  </a:cxn>
                  <a:cxn ang="0">
                    <a:pos x="T2" y="T3"/>
                  </a:cxn>
                  <a:cxn ang="0">
                    <a:pos x="T4" y="T5"/>
                  </a:cxn>
                  <a:cxn ang="0">
                    <a:pos x="T6" y="T7"/>
                  </a:cxn>
                </a:cxnLst>
                <a:rect l="0" t="0" r="r" b="b"/>
                <a:pathLst>
                  <a:path w="67" h="5">
                    <a:moveTo>
                      <a:pt x="66" y="4"/>
                    </a:moveTo>
                    <a:lnTo>
                      <a:pt x="35" y="0"/>
                    </a:lnTo>
                    <a:lnTo>
                      <a:pt x="19" y="4"/>
                    </a:lnTo>
                    <a:lnTo>
                      <a:pt x="0" y="0"/>
                    </a:lnTo>
                  </a:path>
                </a:pathLst>
              </a:custGeom>
              <a:noFill/>
              <a:ln w="12700" cap="rnd" cmpd="sng">
                <a:solidFill>
                  <a:srgbClr val="FFFF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sp>
        <p:nvSpPr>
          <p:cNvPr id="6" name="Slide Number Placeholder 5"/>
          <p:cNvSpPr>
            <a:spLocks noGrp="1"/>
          </p:cNvSpPr>
          <p:nvPr>
            <p:ph type="sldNum" sz="quarter" idx="12"/>
          </p:nvPr>
        </p:nvSpPr>
        <p:spPr/>
        <p:txBody>
          <a:bodyPr/>
          <a:lstStyle/>
          <a:p>
            <a:fld id="{6D3E8911-6981-AB4E-BD32-9545771F23F2}" type="slidenum">
              <a:rPr lang="en-US" smtClean="0"/>
              <a:t>10</a:t>
            </a:fld>
            <a:endParaRPr lang="en-US"/>
          </a:p>
        </p:txBody>
      </p:sp>
      <p:pic>
        <p:nvPicPr>
          <p:cNvPr id="139" name="Picture 10" descr="bs02091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708" y="3034971"/>
            <a:ext cx="2524158" cy="21832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0" name="Picture 2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84853" y="4217324"/>
            <a:ext cx="2136774" cy="21390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7477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40"/>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13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12665" y="46553"/>
            <a:ext cx="8229600" cy="1143000"/>
          </a:xfrm>
        </p:spPr>
        <p:txBody>
          <a:bodyPr>
            <a:normAutofit/>
          </a:bodyPr>
          <a:lstStyle/>
          <a:p>
            <a:pPr algn="l"/>
            <a:r>
              <a:rPr lang="en-US" sz="3600" b="1" dirty="0" smtClean="0">
                <a:solidFill>
                  <a:schemeClr val="accent1">
                    <a:lumMod val="75000"/>
                  </a:schemeClr>
                </a:solidFill>
                <a:latin typeface="+mn-lt"/>
              </a:rPr>
              <a:t>Clear requirements…</a:t>
            </a:r>
            <a:endParaRPr lang="en-US" sz="3600" b="1" dirty="0">
              <a:solidFill>
                <a:schemeClr val="accent1">
                  <a:lumMod val="75000"/>
                </a:schemeClr>
              </a:solidFill>
              <a:latin typeface="+mn-lt"/>
            </a:endParaRPr>
          </a:p>
        </p:txBody>
      </p:sp>
      <p:pic>
        <p:nvPicPr>
          <p:cNvPr id="2" name="Picture 1" descr="Screen Shot 2016-05-30 at 18.44.2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843" y="1509962"/>
            <a:ext cx="4450998" cy="3770819"/>
          </a:xfrm>
          <a:prstGeom prst="rect">
            <a:avLst/>
          </a:prstGeom>
        </p:spPr>
      </p:pic>
      <p:pic>
        <p:nvPicPr>
          <p:cNvPr id="3" name="Picture 2" descr="Screen Shot 2016-05-30 at 18.44.3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96841" y="1509962"/>
            <a:ext cx="4439065" cy="3746953"/>
          </a:xfrm>
          <a:prstGeom prst="rect">
            <a:avLst/>
          </a:prstGeom>
        </p:spPr>
      </p:pic>
      <p:sp>
        <p:nvSpPr>
          <p:cNvPr id="4" name="Slide Number Placeholder 3"/>
          <p:cNvSpPr>
            <a:spLocks noGrp="1"/>
          </p:cNvSpPr>
          <p:nvPr>
            <p:ph type="sldNum" sz="quarter" idx="12"/>
          </p:nvPr>
        </p:nvSpPr>
        <p:spPr/>
        <p:txBody>
          <a:bodyPr/>
          <a:lstStyle/>
          <a:p>
            <a:fld id="{6D3E8911-6981-AB4E-BD32-9545771F23F2}" type="slidenum">
              <a:rPr lang="en-US" smtClean="0"/>
              <a:t>11</a:t>
            </a:fld>
            <a:endParaRPr lang="en-US"/>
          </a:p>
        </p:txBody>
      </p:sp>
      <p:sp>
        <p:nvSpPr>
          <p:cNvPr id="8" name="Title 1"/>
          <p:cNvSpPr txBox="1">
            <a:spLocks/>
          </p:cNvSpPr>
          <p:nvPr/>
        </p:nvSpPr>
        <p:spPr>
          <a:xfrm>
            <a:off x="412665" y="5280238"/>
            <a:ext cx="8229600" cy="1143000"/>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en-US" sz="3600" b="1" dirty="0" smtClean="0">
                <a:solidFill>
                  <a:schemeClr val="accent1">
                    <a:lumMod val="75000"/>
                  </a:schemeClr>
                </a:solidFill>
                <a:latin typeface="+mn-lt"/>
              </a:rPr>
              <a:t>… and good communication</a:t>
            </a:r>
            <a:endParaRPr lang="en-US" sz="3600" b="1" dirty="0">
              <a:solidFill>
                <a:schemeClr val="accent1">
                  <a:lumMod val="75000"/>
                </a:schemeClr>
              </a:solidFill>
              <a:latin typeface="+mn-lt"/>
            </a:endParaRPr>
          </a:p>
        </p:txBody>
      </p:sp>
    </p:spTree>
    <p:extLst>
      <p:ext uri="{BB962C8B-B14F-4D97-AF65-F5344CB8AC3E}">
        <p14:creationId xmlns:p14="http://schemas.microsoft.com/office/powerpoint/2010/main" val="156409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17" name="Rectangle 73"/>
          <p:cNvSpPr>
            <a:spLocks noGrp="1" noChangeArrowheads="1"/>
          </p:cNvSpPr>
          <p:nvPr>
            <p:ph type="title"/>
          </p:nvPr>
        </p:nvSpPr>
        <p:spPr>
          <a:xfrm>
            <a:off x="514351" y="0"/>
            <a:ext cx="7886700" cy="1039336"/>
          </a:xfrm>
        </p:spPr>
        <p:txBody>
          <a:bodyPr>
            <a:normAutofit/>
          </a:bodyPr>
          <a:lstStyle/>
          <a:p>
            <a:pPr algn="l"/>
            <a:r>
              <a:rPr lang="fr-FR" sz="3600" b="1" dirty="0" smtClean="0">
                <a:solidFill>
                  <a:schemeClr val="accent1">
                    <a:lumMod val="75000"/>
                  </a:schemeClr>
                </a:solidFill>
                <a:latin typeface="+mn-lt"/>
              </a:rPr>
              <a:t>Planning</a:t>
            </a:r>
            <a:endParaRPr lang="fr-FR" sz="3600" b="1" dirty="0">
              <a:solidFill>
                <a:schemeClr val="accent1">
                  <a:lumMod val="75000"/>
                </a:schemeClr>
              </a:solidFill>
              <a:latin typeface="+mn-lt"/>
            </a:endParaRPr>
          </a:p>
        </p:txBody>
      </p:sp>
      <p:sp>
        <p:nvSpPr>
          <p:cNvPr id="13" name="Rectangle 12"/>
          <p:cNvSpPr/>
          <p:nvPr/>
        </p:nvSpPr>
        <p:spPr>
          <a:xfrm>
            <a:off x="3699086" y="1319078"/>
            <a:ext cx="1922522" cy="307777"/>
          </a:xfrm>
          <a:prstGeom prst="rect">
            <a:avLst/>
          </a:prstGeom>
        </p:spPr>
        <p:txBody>
          <a:bodyPr wrap="none">
            <a:spAutoFit/>
          </a:bodyPr>
          <a:lstStyle/>
          <a:p>
            <a:pPr algn="ctr"/>
            <a:r>
              <a:rPr lang="en-US" sz="1400" dirty="0" smtClean="0">
                <a:solidFill>
                  <a:schemeClr val="bg1"/>
                </a:solidFill>
                <a:latin typeface="Comic Sans MS"/>
                <a:cs typeface="Comic Sans MS"/>
              </a:rPr>
              <a:t>Monitoring &amp; Control</a:t>
            </a:r>
            <a:endParaRPr lang="en-US" sz="1400" dirty="0">
              <a:solidFill>
                <a:schemeClr val="bg1"/>
              </a:solidFill>
              <a:latin typeface="Comic Sans MS"/>
              <a:cs typeface="Comic Sans MS"/>
            </a:endParaRPr>
          </a:p>
        </p:txBody>
      </p:sp>
      <p:grpSp>
        <p:nvGrpSpPr>
          <p:cNvPr id="10" name="Group 9"/>
          <p:cNvGrpSpPr/>
          <p:nvPr/>
        </p:nvGrpSpPr>
        <p:grpSpPr>
          <a:xfrm>
            <a:off x="4434768" y="3857639"/>
            <a:ext cx="3030636" cy="2208174"/>
            <a:chOff x="3825384" y="3948893"/>
            <a:chExt cx="2637620" cy="2007678"/>
          </a:xfrm>
        </p:grpSpPr>
        <p:grpSp>
          <p:nvGrpSpPr>
            <p:cNvPr id="74" name="Group 465"/>
            <p:cNvGrpSpPr>
              <a:grpSpLocks/>
            </p:cNvGrpSpPr>
            <p:nvPr/>
          </p:nvGrpSpPr>
          <p:grpSpPr bwMode="auto">
            <a:xfrm>
              <a:off x="3825384" y="3948893"/>
              <a:ext cx="2637620" cy="2007678"/>
              <a:chOff x="1492" y="3569"/>
              <a:chExt cx="814" cy="542"/>
            </a:xfrm>
          </p:grpSpPr>
          <p:grpSp>
            <p:nvGrpSpPr>
              <p:cNvPr id="75" name="Group 466"/>
              <p:cNvGrpSpPr>
                <a:grpSpLocks/>
              </p:cNvGrpSpPr>
              <p:nvPr/>
            </p:nvGrpSpPr>
            <p:grpSpPr bwMode="auto">
              <a:xfrm>
                <a:off x="1528" y="3586"/>
                <a:ext cx="778" cy="525"/>
                <a:chOff x="1528" y="3586"/>
                <a:chExt cx="778" cy="525"/>
              </a:xfrm>
            </p:grpSpPr>
            <p:sp>
              <p:nvSpPr>
                <p:cNvPr id="97" name="Freeform 467"/>
                <p:cNvSpPr>
                  <a:spLocks/>
                </p:cNvSpPr>
                <p:nvPr/>
              </p:nvSpPr>
              <p:spPr bwMode="auto">
                <a:xfrm>
                  <a:off x="1578" y="3823"/>
                  <a:ext cx="166" cy="119"/>
                </a:xfrm>
                <a:custGeom>
                  <a:avLst/>
                  <a:gdLst>
                    <a:gd name="T0" fmla="*/ 45 w 166"/>
                    <a:gd name="T1" fmla="*/ 24 h 119"/>
                    <a:gd name="T2" fmla="*/ 49 w 166"/>
                    <a:gd name="T3" fmla="*/ 27 h 119"/>
                    <a:gd name="T4" fmla="*/ 48 w 166"/>
                    <a:gd name="T5" fmla="*/ 32 h 119"/>
                    <a:gd name="T6" fmla="*/ 51 w 166"/>
                    <a:gd name="T7" fmla="*/ 37 h 119"/>
                    <a:gd name="T8" fmla="*/ 57 w 166"/>
                    <a:gd name="T9" fmla="*/ 41 h 119"/>
                    <a:gd name="T10" fmla="*/ 64 w 166"/>
                    <a:gd name="T11" fmla="*/ 41 h 119"/>
                    <a:gd name="T12" fmla="*/ 71 w 166"/>
                    <a:gd name="T13" fmla="*/ 40 h 119"/>
                    <a:gd name="T14" fmla="*/ 79 w 166"/>
                    <a:gd name="T15" fmla="*/ 37 h 119"/>
                    <a:gd name="T16" fmla="*/ 82 w 166"/>
                    <a:gd name="T17" fmla="*/ 32 h 119"/>
                    <a:gd name="T18" fmla="*/ 83 w 166"/>
                    <a:gd name="T19" fmla="*/ 27 h 119"/>
                    <a:gd name="T20" fmla="*/ 80 w 166"/>
                    <a:gd name="T21" fmla="*/ 23 h 119"/>
                    <a:gd name="T22" fmla="*/ 73 w 166"/>
                    <a:gd name="T23" fmla="*/ 19 h 119"/>
                    <a:gd name="T24" fmla="*/ 71 w 166"/>
                    <a:gd name="T25" fmla="*/ 15 h 119"/>
                    <a:gd name="T26" fmla="*/ 74 w 166"/>
                    <a:gd name="T27" fmla="*/ 13 h 119"/>
                    <a:gd name="T28" fmla="*/ 134 w 166"/>
                    <a:gd name="T29" fmla="*/ 29 h 119"/>
                    <a:gd name="T30" fmla="*/ 130 w 166"/>
                    <a:gd name="T31" fmla="*/ 33 h 119"/>
                    <a:gd name="T32" fmla="*/ 121 w 166"/>
                    <a:gd name="T33" fmla="*/ 33 h 119"/>
                    <a:gd name="T34" fmla="*/ 116 w 166"/>
                    <a:gd name="T35" fmla="*/ 34 h 119"/>
                    <a:gd name="T36" fmla="*/ 110 w 166"/>
                    <a:gd name="T37" fmla="*/ 37 h 119"/>
                    <a:gd name="T38" fmla="*/ 105 w 166"/>
                    <a:gd name="T39" fmla="*/ 42 h 119"/>
                    <a:gd name="T40" fmla="*/ 106 w 166"/>
                    <a:gd name="T41" fmla="*/ 47 h 119"/>
                    <a:gd name="T42" fmla="*/ 110 w 166"/>
                    <a:gd name="T43" fmla="*/ 53 h 119"/>
                    <a:gd name="T44" fmla="*/ 114 w 166"/>
                    <a:gd name="T45" fmla="*/ 57 h 119"/>
                    <a:gd name="T46" fmla="*/ 124 w 166"/>
                    <a:gd name="T47" fmla="*/ 59 h 119"/>
                    <a:gd name="T48" fmla="*/ 130 w 166"/>
                    <a:gd name="T49" fmla="*/ 57 h 119"/>
                    <a:gd name="T50" fmla="*/ 135 w 166"/>
                    <a:gd name="T51" fmla="*/ 55 h 119"/>
                    <a:gd name="T52" fmla="*/ 140 w 166"/>
                    <a:gd name="T53" fmla="*/ 50 h 119"/>
                    <a:gd name="T54" fmla="*/ 148 w 166"/>
                    <a:gd name="T55" fmla="*/ 50 h 119"/>
                    <a:gd name="T56" fmla="*/ 124 w 166"/>
                    <a:gd name="T57" fmla="*/ 94 h 119"/>
                    <a:gd name="T58" fmla="*/ 119 w 166"/>
                    <a:gd name="T59" fmla="*/ 93 h 119"/>
                    <a:gd name="T60" fmla="*/ 117 w 166"/>
                    <a:gd name="T61" fmla="*/ 90 h 119"/>
                    <a:gd name="T62" fmla="*/ 118 w 166"/>
                    <a:gd name="T63" fmla="*/ 85 h 119"/>
                    <a:gd name="T64" fmla="*/ 114 w 166"/>
                    <a:gd name="T65" fmla="*/ 79 h 119"/>
                    <a:gd name="T66" fmla="*/ 108 w 166"/>
                    <a:gd name="T67" fmla="*/ 75 h 119"/>
                    <a:gd name="T68" fmla="*/ 100 w 166"/>
                    <a:gd name="T69" fmla="*/ 76 h 119"/>
                    <a:gd name="T70" fmla="*/ 93 w 166"/>
                    <a:gd name="T71" fmla="*/ 76 h 119"/>
                    <a:gd name="T72" fmla="*/ 88 w 166"/>
                    <a:gd name="T73" fmla="*/ 78 h 119"/>
                    <a:gd name="T74" fmla="*/ 84 w 166"/>
                    <a:gd name="T75" fmla="*/ 80 h 119"/>
                    <a:gd name="T76" fmla="*/ 82 w 166"/>
                    <a:gd name="T77" fmla="*/ 88 h 119"/>
                    <a:gd name="T78" fmla="*/ 82 w 166"/>
                    <a:gd name="T79" fmla="*/ 92 h 119"/>
                    <a:gd name="T80" fmla="*/ 86 w 166"/>
                    <a:gd name="T81" fmla="*/ 96 h 119"/>
                    <a:gd name="T82" fmla="*/ 92 w 166"/>
                    <a:gd name="T83" fmla="*/ 100 h 119"/>
                    <a:gd name="T84" fmla="*/ 90 w 166"/>
                    <a:gd name="T85" fmla="*/ 104 h 119"/>
                    <a:gd name="T86" fmla="*/ 0 w 166"/>
                    <a:gd name="T87" fmla="*/ 35 h 119"/>
                    <a:gd name="T88" fmla="*/ 42 w 166"/>
                    <a:gd name="T89" fmla="*/ 2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6" h="119">
                      <a:moveTo>
                        <a:pt x="42" y="23"/>
                      </a:moveTo>
                      <a:lnTo>
                        <a:pt x="45" y="24"/>
                      </a:lnTo>
                      <a:lnTo>
                        <a:pt x="48" y="26"/>
                      </a:lnTo>
                      <a:lnTo>
                        <a:pt x="49" y="27"/>
                      </a:lnTo>
                      <a:lnTo>
                        <a:pt x="48" y="31"/>
                      </a:lnTo>
                      <a:lnTo>
                        <a:pt x="48" y="32"/>
                      </a:lnTo>
                      <a:lnTo>
                        <a:pt x="49" y="35"/>
                      </a:lnTo>
                      <a:lnTo>
                        <a:pt x="51" y="37"/>
                      </a:lnTo>
                      <a:lnTo>
                        <a:pt x="52" y="39"/>
                      </a:lnTo>
                      <a:lnTo>
                        <a:pt x="57" y="41"/>
                      </a:lnTo>
                      <a:lnTo>
                        <a:pt x="61" y="42"/>
                      </a:lnTo>
                      <a:lnTo>
                        <a:pt x="64" y="41"/>
                      </a:lnTo>
                      <a:lnTo>
                        <a:pt x="68" y="41"/>
                      </a:lnTo>
                      <a:lnTo>
                        <a:pt x="71" y="40"/>
                      </a:lnTo>
                      <a:lnTo>
                        <a:pt x="76" y="39"/>
                      </a:lnTo>
                      <a:lnTo>
                        <a:pt x="79" y="37"/>
                      </a:lnTo>
                      <a:lnTo>
                        <a:pt x="80" y="35"/>
                      </a:lnTo>
                      <a:lnTo>
                        <a:pt x="82" y="32"/>
                      </a:lnTo>
                      <a:lnTo>
                        <a:pt x="82" y="30"/>
                      </a:lnTo>
                      <a:lnTo>
                        <a:pt x="83" y="27"/>
                      </a:lnTo>
                      <a:lnTo>
                        <a:pt x="82" y="25"/>
                      </a:lnTo>
                      <a:lnTo>
                        <a:pt x="80" y="23"/>
                      </a:lnTo>
                      <a:lnTo>
                        <a:pt x="78" y="21"/>
                      </a:lnTo>
                      <a:lnTo>
                        <a:pt x="73" y="19"/>
                      </a:lnTo>
                      <a:lnTo>
                        <a:pt x="72" y="18"/>
                      </a:lnTo>
                      <a:lnTo>
                        <a:pt x="71" y="15"/>
                      </a:lnTo>
                      <a:lnTo>
                        <a:pt x="74" y="12"/>
                      </a:lnTo>
                      <a:lnTo>
                        <a:pt x="74" y="13"/>
                      </a:lnTo>
                      <a:lnTo>
                        <a:pt x="116" y="0"/>
                      </a:lnTo>
                      <a:lnTo>
                        <a:pt x="134" y="29"/>
                      </a:lnTo>
                      <a:lnTo>
                        <a:pt x="132" y="32"/>
                      </a:lnTo>
                      <a:lnTo>
                        <a:pt x="130" y="33"/>
                      </a:lnTo>
                      <a:lnTo>
                        <a:pt x="128" y="34"/>
                      </a:lnTo>
                      <a:lnTo>
                        <a:pt x="121" y="33"/>
                      </a:lnTo>
                      <a:lnTo>
                        <a:pt x="119" y="33"/>
                      </a:lnTo>
                      <a:lnTo>
                        <a:pt x="116" y="34"/>
                      </a:lnTo>
                      <a:lnTo>
                        <a:pt x="112" y="35"/>
                      </a:lnTo>
                      <a:lnTo>
                        <a:pt x="110" y="37"/>
                      </a:lnTo>
                      <a:lnTo>
                        <a:pt x="107" y="40"/>
                      </a:lnTo>
                      <a:lnTo>
                        <a:pt x="105" y="42"/>
                      </a:lnTo>
                      <a:lnTo>
                        <a:pt x="105" y="45"/>
                      </a:lnTo>
                      <a:lnTo>
                        <a:pt x="106" y="47"/>
                      </a:lnTo>
                      <a:lnTo>
                        <a:pt x="107" y="50"/>
                      </a:lnTo>
                      <a:lnTo>
                        <a:pt x="110" y="53"/>
                      </a:lnTo>
                      <a:lnTo>
                        <a:pt x="111" y="56"/>
                      </a:lnTo>
                      <a:lnTo>
                        <a:pt x="114" y="57"/>
                      </a:lnTo>
                      <a:lnTo>
                        <a:pt x="119" y="58"/>
                      </a:lnTo>
                      <a:lnTo>
                        <a:pt x="124" y="59"/>
                      </a:lnTo>
                      <a:lnTo>
                        <a:pt x="127" y="59"/>
                      </a:lnTo>
                      <a:lnTo>
                        <a:pt x="130" y="57"/>
                      </a:lnTo>
                      <a:lnTo>
                        <a:pt x="132" y="56"/>
                      </a:lnTo>
                      <a:lnTo>
                        <a:pt x="135" y="55"/>
                      </a:lnTo>
                      <a:lnTo>
                        <a:pt x="138" y="51"/>
                      </a:lnTo>
                      <a:lnTo>
                        <a:pt x="140" y="50"/>
                      </a:lnTo>
                      <a:lnTo>
                        <a:pt x="143" y="50"/>
                      </a:lnTo>
                      <a:lnTo>
                        <a:pt x="148" y="50"/>
                      </a:lnTo>
                      <a:lnTo>
                        <a:pt x="165" y="80"/>
                      </a:lnTo>
                      <a:lnTo>
                        <a:pt x="124" y="94"/>
                      </a:lnTo>
                      <a:lnTo>
                        <a:pt x="124" y="95"/>
                      </a:lnTo>
                      <a:lnTo>
                        <a:pt x="119" y="93"/>
                      </a:lnTo>
                      <a:lnTo>
                        <a:pt x="117" y="92"/>
                      </a:lnTo>
                      <a:lnTo>
                        <a:pt x="117" y="90"/>
                      </a:lnTo>
                      <a:lnTo>
                        <a:pt x="117" y="86"/>
                      </a:lnTo>
                      <a:lnTo>
                        <a:pt x="118" y="85"/>
                      </a:lnTo>
                      <a:lnTo>
                        <a:pt x="116" y="81"/>
                      </a:lnTo>
                      <a:lnTo>
                        <a:pt x="114" y="79"/>
                      </a:lnTo>
                      <a:lnTo>
                        <a:pt x="111" y="78"/>
                      </a:lnTo>
                      <a:lnTo>
                        <a:pt x="108" y="75"/>
                      </a:lnTo>
                      <a:lnTo>
                        <a:pt x="104" y="75"/>
                      </a:lnTo>
                      <a:lnTo>
                        <a:pt x="100" y="76"/>
                      </a:lnTo>
                      <a:lnTo>
                        <a:pt x="96" y="75"/>
                      </a:lnTo>
                      <a:lnTo>
                        <a:pt x="93" y="76"/>
                      </a:lnTo>
                      <a:lnTo>
                        <a:pt x="92" y="76"/>
                      </a:lnTo>
                      <a:lnTo>
                        <a:pt x="88" y="78"/>
                      </a:lnTo>
                      <a:lnTo>
                        <a:pt x="87" y="79"/>
                      </a:lnTo>
                      <a:lnTo>
                        <a:pt x="84" y="80"/>
                      </a:lnTo>
                      <a:lnTo>
                        <a:pt x="82" y="84"/>
                      </a:lnTo>
                      <a:lnTo>
                        <a:pt x="82" y="88"/>
                      </a:lnTo>
                      <a:lnTo>
                        <a:pt x="82" y="90"/>
                      </a:lnTo>
                      <a:lnTo>
                        <a:pt x="82" y="92"/>
                      </a:lnTo>
                      <a:lnTo>
                        <a:pt x="84" y="94"/>
                      </a:lnTo>
                      <a:lnTo>
                        <a:pt x="86" y="96"/>
                      </a:lnTo>
                      <a:lnTo>
                        <a:pt x="90" y="99"/>
                      </a:lnTo>
                      <a:lnTo>
                        <a:pt x="92" y="100"/>
                      </a:lnTo>
                      <a:lnTo>
                        <a:pt x="93" y="102"/>
                      </a:lnTo>
                      <a:lnTo>
                        <a:pt x="90" y="104"/>
                      </a:lnTo>
                      <a:lnTo>
                        <a:pt x="49" y="118"/>
                      </a:lnTo>
                      <a:lnTo>
                        <a:pt x="0" y="35"/>
                      </a:lnTo>
                      <a:lnTo>
                        <a:pt x="41" y="23"/>
                      </a:lnTo>
                      <a:lnTo>
                        <a:pt x="42" y="23"/>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8" name="Freeform 468"/>
                <p:cNvSpPr>
                  <a:spLocks/>
                </p:cNvSpPr>
                <p:nvPr/>
              </p:nvSpPr>
              <p:spPr bwMode="auto">
                <a:xfrm>
                  <a:off x="1528" y="3739"/>
                  <a:ext cx="178" cy="127"/>
                </a:xfrm>
                <a:custGeom>
                  <a:avLst/>
                  <a:gdLst>
                    <a:gd name="T0" fmla="*/ 50 w 178"/>
                    <a:gd name="T1" fmla="*/ 120 h 127"/>
                    <a:gd name="T2" fmla="*/ 0 w 178"/>
                    <a:gd name="T3" fmla="*/ 38 h 127"/>
                    <a:gd name="T4" fmla="*/ 116 w 178"/>
                    <a:gd name="T5" fmla="*/ 0 h 127"/>
                    <a:gd name="T6" fmla="*/ 135 w 178"/>
                    <a:gd name="T7" fmla="*/ 31 h 127"/>
                    <a:gd name="T8" fmla="*/ 139 w 178"/>
                    <a:gd name="T9" fmla="*/ 31 h 127"/>
                    <a:gd name="T10" fmla="*/ 142 w 178"/>
                    <a:gd name="T11" fmla="*/ 31 h 127"/>
                    <a:gd name="T12" fmla="*/ 144 w 178"/>
                    <a:gd name="T13" fmla="*/ 30 h 127"/>
                    <a:gd name="T14" fmla="*/ 147 w 178"/>
                    <a:gd name="T15" fmla="*/ 27 h 127"/>
                    <a:gd name="T16" fmla="*/ 150 w 178"/>
                    <a:gd name="T17" fmla="*/ 24 h 127"/>
                    <a:gd name="T18" fmla="*/ 152 w 178"/>
                    <a:gd name="T19" fmla="*/ 24 h 127"/>
                    <a:gd name="T20" fmla="*/ 155 w 178"/>
                    <a:gd name="T21" fmla="*/ 22 h 127"/>
                    <a:gd name="T22" fmla="*/ 160 w 178"/>
                    <a:gd name="T23" fmla="*/ 22 h 127"/>
                    <a:gd name="T24" fmla="*/ 164 w 178"/>
                    <a:gd name="T25" fmla="*/ 23 h 127"/>
                    <a:gd name="T26" fmla="*/ 168 w 178"/>
                    <a:gd name="T27" fmla="*/ 25 h 127"/>
                    <a:gd name="T28" fmla="*/ 170 w 178"/>
                    <a:gd name="T29" fmla="*/ 27 h 127"/>
                    <a:gd name="T30" fmla="*/ 173 w 178"/>
                    <a:gd name="T31" fmla="*/ 27 h 127"/>
                    <a:gd name="T32" fmla="*/ 175 w 178"/>
                    <a:gd name="T33" fmla="*/ 31 h 127"/>
                    <a:gd name="T34" fmla="*/ 177 w 178"/>
                    <a:gd name="T35" fmla="*/ 33 h 127"/>
                    <a:gd name="T36" fmla="*/ 176 w 178"/>
                    <a:gd name="T37" fmla="*/ 36 h 127"/>
                    <a:gd name="T38" fmla="*/ 177 w 178"/>
                    <a:gd name="T39" fmla="*/ 38 h 127"/>
                    <a:gd name="T40" fmla="*/ 175 w 178"/>
                    <a:gd name="T41" fmla="*/ 42 h 127"/>
                    <a:gd name="T42" fmla="*/ 172 w 178"/>
                    <a:gd name="T43" fmla="*/ 45 h 127"/>
                    <a:gd name="T44" fmla="*/ 170 w 178"/>
                    <a:gd name="T45" fmla="*/ 46 h 127"/>
                    <a:gd name="T46" fmla="*/ 167 w 178"/>
                    <a:gd name="T47" fmla="*/ 48 h 127"/>
                    <a:gd name="T48" fmla="*/ 164 w 178"/>
                    <a:gd name="T49" fmla="*/ 49 h 127"/>
                    <a:gd name="T50" fmla="*/ 160 w 178"/>
                    <a:gd name="T51" fmla="*/ 49 h 127"/>
                    <a:gd name="T52" fmla="*/ 154 w 178"/>
                    <a:gd name="T53" fmla="*/ 48 h 127"/>
                    <a:gd name="T54" fmla="*/ 152 w 178"/>
                    <a:gd name="T55" fmla="*/ 49 h 127"/>
                    <a:gd name="T56" fmla="*/ 150 w 178"/>
                    <a:gd name="T57" fmla="*/ 50 h 127"/>
                    <a:gd name="T58" fmla="*/ 148 w 178"/>
                    <a:gd name="T59" fmla="*/ 53 h 127"/>
                    <a:gd name="T60" fmla="*/ 167 w 178"/>
                    <a:gd name="T61" fmla="*/ 84 h 127"/>
                    <a:gd name="T62" fmla="*/ 124 w 178"/>
                    <a:gd name="T63" fmla="*/ 97 h 127"/>
                    <a:gd name="T64" fmla="*/ 121 w 178"/>
                    <a:gd name="T65" fmla="*/ 99 h 127"/>
                    <a:gd name="T66" fmla="*/ 122 w 178"/>
                    <a:gd name="T67" fmla="*/ 102 h 127"/>
                    <a:gd name="T68" fmla="*/ 123 w 178"/>
                    <a:gd name="T69" fmla="*/ 103 h 127"/>
                    <a:gd name="T70" fmla="*/ 128 w 178"/>
                    <a:gd name="T71" fmla="*/ 105 h 127"/>
                    <a:gd name="T72" fmla="*/ 130 w 178"/>
                    <a:gd name="T73" fmla="*/ 107 h 127"/>
                    <a:gd name="T74" fmla="*/ 132 w 178"/>
                    <a:gd name="T75" fmla="*/ 109 h 127"/>
                    <a:gd name="T76" fmla="*/ 133 w 178"/>
                    <a:gd name="T77" fmla="*/ 112 h 127"/>
                    <a:gd name="T78" fmla="*/ 132 w 178"/>
                    <a:gd name="T79" fmla="*/ 114 h 127"/>
                    <a:gd name="T80" fmla="*/ 132 w 178"/>
                    <a:gd name="T81" fmla="*/ 116 h 127"/>
                    <a:gd name="T82" fmla="*/ 130 w 178"/>
                    <a:gd name="T83" fmla="*/ 120 h 127"/>
                    <a:gd name="T84" fmla="*/ 128 w 178"/>
                    <a:gd name="T85" fmla="*/ 122 h 127"/>
                    <a:gd name="T86" fmla="*/ 126 w 178"/>
                    <a:gd name="T87" fmla="*/ 124 h 127"/>
                    <a:gd name="T88" fmla="*/ 121 w 178"/>
                    <a:gd name="T89" fmla="*/ 125 h 127"/>
                    <a:gd name="T90" fmla="*/ 117 w 178"/>
                    <a:gd name="T91" fmla="*/ 126 h 127"/>
                    <a:gd name="T92" fmla="*/ 114 w 178"/>
                    <a:gd name="T93" fmla="*/ 126 h 127"/>
                    <a:gd name="T94" fmla="*/ 110 w 178"/>
                    <a:gd name="T95" fmla="*/ 125 h 127"/>
                    <a:gd name="T96" fmla="*/ 107 w 178"/>
                    <a:gd name="T97" fmla="*/ 124 h 127"/>
                    <a:gd name="T98" fmla="*/ 102 w 178"/>
                    <a:gd name="T99" fmla="*/ 124 h 127"/>
                    <a:gd name="T100" fmla="*/ 100 w 178"/>
                    <a:gd name="T101" fmla="*/ 122 h 127"/>
                    <a:gd name="T102" fmla="*/ 99 w 178"/>
                    <a:gd name="T103" fmla="*/ 119 h 127"/>
                    <a:gd name="T104" fmla="*/ 98 w 178"/>
                    <a:gd name="T105" fmla="*/ 117 h 127"/>
                    <a:gd name="T106" fmla="*/ 98 w 178"/>
                    <a:gd name="T107" fmla="*/ 115 h 127"/>
                    <a:gd name="T108" fmla="*/ 99 w 178"/>
                    <a:gd name="T109" fmla="*/ 111 h 127"/>
                    <a:gd name="T110" fmla="*/ 98 w 178"/>
                    <a:gd name="T111" fmla="*/ 110 h 127"/>
                    <a:gd name="T112" fmla="*/ 95 w 178"/>
                    <a:gd name="T113" fmla="*/ 108 h 127"/>
                    <a:gd name="T114" fmla="*/ 92 w 178"/>
                    <a:gd name="T115" fmla="*/ 107 h 127"/>
                    <a:gd name="T116" fmla="*/ 50 w 178"/>
                    <a:gd name="T117"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8" h="127">
                      <a:moveTo>
                        <a:pt x="50" y="120"/>
                      </a:moveTo>
                      <a:lnTo>
                        <a:pt x="0" y="38"/>
                      </a:lnTo>
                      <a:lnTo>
                        <a:pt x="116" y="0"/>
                      </a:lnTo>
                      <a:lnTo>
                        <a:pt x="135" y="31"/>
                      </a:lnTo>
                      <a:lnTo>
                        <a:pt x="139" y="31"/>
                      </a:lnTo>
                      <a:lnTo>
                        <a:pt x="142" y="31"/>
                      </a:lnTo>
                      <a:lnTo>
                        <a:pt x="144" y="30"/>
                      </a:lnTo>
                      <a:lnTo>
                        <a:pt x="147" y="27"/>
                      </a:lnTo>
                      <a:lnTo>
                        <a:pt x="150" y="24"/>
                      </a:lnTo>
                      <a:lnTo>
                        <a:pt x="152" y="24"/>
                      </a:lnTo>
                      <a:lnTo>
                        <a:pt x="155" y="22"/>
                      </a:lnTo>
                      <a:lnTo>
                        <a:pt x="160" y="22"/>
                      </a:lnTo>
                      <a:lnTo>
                        <a:pt x="164" y="23"/>
                      </a:lnTo>
                      <a:lnTo>
                        <a:pt x="168" y="25"/>
                      </a:lnTo>
                      <a:lnTo>
                        <a:pt x="170" y="27"/>
                      </a:lnTo>
                      <a:lnTo>
                        <a:pt x="173" y="27"/>
                      </a:lnTo>
                      <a:lnTo>
                        <a:pt x="175" y="31"/>
                      </a:lnTo>
                      <a:lnTo>
                        <a:pt x="177" y="33"/>
                      </a:lnTo>
                      <a:lnTo>
                        <a:pt x="176" y="36"/>
                      </a:lnTo>
                      <a:lnTo>
                        <a:pt x="177" y="38"/>
                      </a:lnTo>
                      <a:lnTo>
                        <a:pt x="175" y="42"/>
                      </a:lnTo>
                      <a:lnTo>
                        <a:pt x="172" y="45"/>
                      </a:lnTo>
                      <a:lnTo>
                        <a:pt x="170" y="46"/>
                      </a:lnTo>
                      <a:lnTo>
                        <a:pt x="167" y="48"/>
                      </a:lnTo>
                      <a:lnTo>
                        <a:pt x="164" y="49"/>
                      </a:lnTo>
                      <a:lnTo>
                        <a:pt x="160" y="49"/>
                      </a:lnTo>
                      <a:lnTo>
                        <a:pt x="154" y="48"/>
                      </a:lnTo>
                      <a:lnTo>
                        <a:pt x="152" y="49"/>
                      </a:lnTo>
                      <a:lnTo>
                        <a:pt x="150" y="50"/>
                      </a:lnTo>
                      <a:lnTo>
                        <a:pt x="148" y="53"/>
                      </a:lnTo>
                      <a:lnTo>
                        <a:pt x="167" y="84"/>
                      </a:lnTo>
                      <a:lnTo>
                        <a:pt x="124" y="97"/>
                      </a:lnTo>
                      <a:lnTo>
                        <a:pt x="121" y="99"/>
                      </a:lnTo>
                      <a:lnTo>
                        <a:pt x="122" y="102"/>
                      </a:lnTo>
                      <a:lnTo>
                        <a:pt x="123" y="103"/>
                      </a:lnTo>
                      <a:lnTo>
                        <a:pt x="128" y="105"/>
                      </a:lnTo>
                      <a:lnTo>
                        <a:pt x="130" y="107"/>
                      </a:lnTo>
                      <a:lnTo>
                        <a:pt x="132" y="109"/>
                      </a:lnTo>
                      <a:lnTo>
                        <a:pt x="133" y="112"/>
                      </a:lnTo>
                      <a:lnTo>
                        <a:pt x="132" y="114"/>
                      </a:lnTo>
                      <a:lnTo>
                        <a:pt x="132" y="116"/>
                      </a:lnTo>
                      <a:lnTo>
                        <a:pt x="130" y="120"/>
                      </a:lnTo>
                      <a:lnTo>
                        <a:pt x="128" y="122"/>
                      </a:lnTo>
                      <a:lnTo>
                        <a:pt x="126" y="124"/>
                      </a:lnTo>
                      <a:lnTo>
                        <a:pt x="121" y="125"/>
                      </a:lnTo>
                      <a:lnTo>
                        <a:pt x="117" y="126"/>
                      </a:lnTo>
                      <a:lnTo>
                        <a:pt x="114" y="126"/>
                      </a:lnTo>
                      <a:lnTo>
                        <a:pt x="110" y="125"/>
                      </a:lnTo>
                      <a:lnTo>
                        <a:pt x="107" y="124"/>
                      </a:lnTo>
                      <a:lnTo>
                        <a:pt x="102" y="124"/>
                      </a:lnTo>
                      <a:lnTo>
                        <a:pt x="100" y="122"/>
                      </a:lnTo>
                      <a:lnTo>
                        <a:pt x="99" y="119"/>
                      </a:lnTo>
                      <a:lnTo>
                        <a:pt x="98" y="117"/>
                      </a:lnTo>
                      <a:lnTo>
                        <a:pt x="98" y="115"/>
                      </a:lnTo>
                      <a:lnTo>
                        <a:pt x="99" y="111"/>
                      </a:lnTo>
                      <a:lnTo>
                        <a:pt x="98" y="110"/>
                      </a:lnTo>
                      <a:lnTo>
                        <a:pt x="95" y="108"/>
                      </a:lnTo>
                      <a:lnTo>
                        <a:pt x="92" y="107"/>
                      </a:lnTo>
                      <a:lnTo>
                        <a:pt x="50" y="120"/>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9" name="Freeform 469"/>
                <p:cNvSpPr>
                  <a:spLocks/>
                </p:cNvSpPr>
                <p:nvPr/>
              </p:nvSpPr>
              <p:spPr bwMode="auto">
                <a:xfrm>
                  <a:off x="1644" y="3700"/>
                  <a:ext cx="167" cy="130"/>
                </a:xfrm>
                <a:custGeom>
                  <a:avLst/>
                  <a:gdLst>
                    <a:gd name="T0" fmla="*/ 133 w 168"/>
                    <a:gd name="T1" fmla="*/ 34 h 130"/>
                    <a:gd name="T2" fmla="*/ 129 w 168"/>
                    <a:gd name="T3" fmla="*/ 37 h 130"/>
                    <a:gd name="T4" fmla="*/ 120 w 168"/>
                    <a:gd name="T5" fmla="*/ 36 h 130"/>
                    <a:gd name="T6" fmla="*/ 113 w 168"/>
                    <a:gd name="T7" fmla="*/ 37 h 130"/>
                    <a:gd name="T8" fmla="*/ 108 w 168"/>
                    <a:gd name="T9" fmla="*/ 42 h 130"/>
                    <a:gd name="T10" fmla="*/ 107 w 168"/>
                    <a:gd name="T11" fmla="*/ 48 h 130"/>
                    <a:gd name="T12" fmla="*/ 108 w 168"/>
                    <a:gd name="T13" fmla="*/ 54 h 130"/>
                    <a:gd name="T14" fmla="*/ 113 w 168"/>
                    <a:gd name="T15" fmla="*/ 58 h 130"/>
                    <a:gd name="T16" fmla="*/ 120 w 168"/>
                    <a:gd name="T17" fmla="*/ 61 h 130"/>
                    <a:gd name="T18" fmla="*/ 127 w 168"/>
                    <a:gd name="T19" fmla="*/ 61 h 130"/>
                    <a:gd name="T20" fmla="*/ 134 w 168"/>
                    <a:gd name="T21" fmla="*/ 59 h 130"/>
                    <a:gd name="T22" fmla="*/ 139 w 168"/>
                    <a:gd name="T23" fmla="*/ 54 h 130"/>
                    <a:gd name="T24" fmla="*/ 144 w 168"/>
                    <a:gd name="T25" fmla="*/ 54 h 130"/>
                    <a:gd name="T26" fmla="*/ 148 w 168"/>
                    <a:gd name="T27" fmla="*/ 54 h 130"/>
                    <a:gd name="T28" fmla="*/ 124 w 168"/>
                    <a:gd name="T29" fmla="*/ 99 h 130"/>
                    <a:gd name="T30" fmla="*/ 123 w 168"/>
                    <a:gd name="T31" fmla="*/ 103 h 130"/>
                    <a:gd name="T32" fmla="*/ 129 w 168"/>
                    <a:gd name="T33" fmla="*/ 107 h 130"/>
                    <a:gd name="T34" fmla="*/ 132 w 168"/>
                    <a:gd name="T35" fmla="*/ 111 h 130"/>
                    <a:gd name="T36" fmla="*/ 134 w 168"/>
                    <a:gd name="T37" fmla="*/ 116 h 130"/>
                    <a:gd name="T38" fmla="*/ 131 w 168"/>
                    <a:gd name="T39" fmla="*/ 122 h 130"/>
                    <a:gd name="T40" fmla="*/ 126 w 168"/>
                    <a:gd name="T41" fmla="*/ 126 h 130"/>
                    <a:gd name="T42" fmla="*/ 117 w 168"/>
                    <a:gd name="T43" fmla="*/ 129 h 130"/>
                    <a:gd name="T44" fmla="*/ 112 w 168"/>
                    <a:gd name="T45" fmla="*/ 129 h 130"/>
                    <a:gd name="T46" fmla="*/ 104 w 168"/>
                    <a:gd name="T47" fmla="*/ 126 h 130"/>
                    <a:gd name="T48" fmla="*/ 99 w 168"/>
                    <a:gd name="T49" fmla="*/ 123 h 130"/>
                    <a:gd name="T50" fmla="*/ 98 w 168"/>
                    <a:gd name="T51" fmla="*/ 117 h 130"/>
                    <a:gd name="T52" fmla="*/ 99 w 168"/>
                    <a:gd name="T53" fmla="*/ 111 h 130"/>
                    <a:gd name="T54" fmla="*/ 91 w 168"/>
                    <a:gd name="T55" fmla="*/ 109 h 130"/>
                    <a:gd name="T56" fmla="*/ 32 w 168"/>
                    <a:gd name="T57" fmla="*/ 92 h 130"/>
                    <a:gd name="T58" fmla="*/ 36 w 168"/>
                    <a:gd name="T59" fmla="*/ 88 h 130"/>
                    <a:gd name="T60" fmla="*/ 44 w 168"/>
                    <a:gd name="T61" fmla="*/ 88 h 130"/>
                    <a:gd name="T62" fmla="*/ 51 w 168"/>
                    <a:gd name="T63" fmla="*/ 87 h 130"/>
                    <a:gd name="T64" fmla="*/ 56 w 168"/>
                    <a:gd name="T65" fmla="*/ 84 h 130"/>
                    <a:gd name="T66" fmla="*/ 61 w 168"/>
                    <a:gd name="T67" fmla="*/ 77 h 130"/>
                    <a:gd name="T68" fmla="*/ 61 w 168"/>
                    <a:gd name="T69" fmla="*/ 72 h 130"/>
                    <a:gd name="T70" fmla="*/ 57 w 168"/>
                    <a:gd name="T71" fmla="*/ 66 h 130"/>
                    <a:gd name="T72" fmla="*/ 52 w 168"/>
                    <a:gd name="T73" fmla="*/ 64 h 130"/>
                    <a:gd name="T74" fmla="*/ 44 w 168"/>
                    <a:gd name="T75" fmla="*/ 61 h 130"/>
                    <a:gd name="T76" fmla="*/ 36 w 168"/>
                    <a:gd name="T77" fmla="*/ 63 h 130"/>
                    <a:gd name="T78" fmla="*/ 31 w 168"/>
                    <a:gd name="T79" fmla="*/ 66 h 130"/>
                    <a:gd name="T80" fmla="*/ 26 w 168"/>
                    <a:gd name="T81" fmla="*/ 70 h 130"/>
                    <a:gd name="T82" fmla="*/ 17 w 168"/>
                    <a:gd name="T83" fmla="*/ 68 h 130"/>
                    <a:gd name="T84" fmla="*/ 116 w 168"/>
                    <a:gd name="T85" fmla="*/ 0 h 130"/>
                    <a:gd name="T86" fmla="*/ 134 w 168"/>
                    <a:gd name="T87" fmla="*/ 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8" h="130">
                      <a:moveTo>
                        <a:pt x="134" y="30"/>
                      </a:moveTo>
                      <a:lnTo>
                        <a:pt x="133" y="34"/>
                      </a:lnTo>
                      <a:lnTo>
                        <a:pt x="130" y="36"/>
                      </a:lnTo>
                      <a:lnTo>
                        <a:pt x="129" y="37"/>
                      </a:lnTo>
                      <a:lnTo>
                        <a:pt x="124" y="36"/>
                      </a:lnTo>
                      <a:lnTo>
                        <a:pt x="120" y="36"/>
                      </a:lnTo>
                      <a:lnTo>
                        <a:pt x="115" y="37"/>
                      </a:lnTo>
                      <a:lnTo>
                        <a:pt x="113" y="37"/>
                      </a:lnTo>
                      <a:lnTo>
                        <a:pt x="111" y="39"/>
                      </a:lnTo>
                      <a:lnTo>
                        <a:pt x="108" y="42"/>
                      </a:lnTo>
                      <a:lnTo>
                        <a:pt x="107" y="46"/>
                      </a:lnTo>
                      <a:lnTo>
                        <a:pt x="107" y="48"/>
                      </a:lnTo>
                      <a:lnTo>
                        <a:pt x="106" y="50"/>
                      </a:lnTo>
                      <a:lnTo>
                        <a:pt x="108" y="54"/>
                      </a:lnTo>
                      <a:lnTo>
                        <a:pt x="110" y="57"/>
                      </a:lnTo>
                      <a:lnTo>
                        <a:pt x="113" y="58"/>
                      </a:lnTo>
                      <a:lnTo>
                        <a:pt x="114" y="60"/>
                      </a:lnTo>
                      <a:lnTo>
                        <a:pt x="120" y="61"/>
                      </a:lnTo>
                      <a:lnTo>
                        <a:pt x="124" y="61"/>
                      </a:lnTo>
                      <a:lnTo>
                        <a:pt x="127" y="61"/>
                      </a:lnTo>
                      <a:lnTo>
                        <a:pt x="130" y="61"/>
                      </a:lnTo>
                      <a:lnTo>
                        <a:pt x="134" y="59"/>
                      </a:lnTo>
                      <a:lnTo>
                        <a:pt x="136" y="58"/>
                      </a:lnTo>
                      <a:lnTo>
                        <a:pt x="139" y="54"/>
                      </a:lnTo>
                      <a:lnTo>
                        <a:pt x="140" y="54"/>
                      </a:lnTo>
                      <a:lnTo>
                        <a:pt x="144" y="54"/>
                      </a:lnTo>
                      <a:lnTo>
                        <a:pt x="149" y="55"/>
                      </a:lnTo>
                      <a:lnTo>
                        <a:pt x="148" y="54"/>
                      </a:lnTo>
                      <a:lnTo>
                        <a:pt x="167" y="85"/>
                      </a:lnTo>
                      <a:lnTo>
                        <a:pt x="124" y="99"/>
                      </a:lnTo>
                      <a:lnTo>
                        <a:pt x="123" y="101"/>
                      </a:lnTo>
                      <a:lnTo>
                        <a:pt x="123" y="103"/>
                      </a:lnTo>
                      <a:lnTo>
                        <a:pt x="123" y="104"/>
                      </a:lnTo>
                      <a:lnTo>
                        <a:pt x="129" y="107"/>
                      </a:lnTo>
                      <a:lnTo>
                        <a:pt x="132" y="109"/>
                      </a:lnTo>
                      <a:lnTo>
                        <a:pt x="132" y="111"/>
                      </a:lnTo>
                      <a:lnTo>
                        <a:pt x="134" y="113"/>
                      </a:lnTo>
                      <a:lnTo>
                        <a:pt x="134" y="116"/>
                      </a:lnTo>
                      <a:lnTo>
                        <a:pt x="133" y="119"/>
                      </a:lnTo>
                      <a:lnTo>
                        <a:pt x="131" y="122"/>
                      </a:lnTo>
                      <a:lnTo>
                        <a:pt x="129" y="125"/>
                      </a:lnTo>
                      <a:lnTo>
                        <a:pt x="126" y="126"/>
                      </a:lnTo>
                      <a:lnTo>
                        <a:pt x="123" y="127"/>
                      </a:lnTo>
                      <a:lnTo>
                        <a:pt x="117" y="129"/>
                      </a:lnTo>
                      <a:lnTo>
                        <a:pt x="115" y="129"/>
                      </a:lnTo>
                      <a:lnTo>
                        <a:pt x="112" y="129"/>
                      </a:lnTo>
                      <a:lnTo>
                        <a:pt x="107" y="127"/>
                      </a:lnTo>
                      <a:lnTo>
                        <a:pt x="104" y="126"/>
                      </a:lnTo>
                      <a:lnTo>
                        <a:pt x="100" y="125"/>
                      </a:lnTo>
                      <a:lnTo>
                        <a:pt x="99" y="123"/>
                      </a:lnTo>
                      <a:lnTo>
                        <a:pt x="98" y="119"/>
                      </a:lnTo>
                      <a:lnTo>
                        <a:pt x="98" y="117"/>
                      </a:lnTo>
                      <a:lnTo>
                        <a:pt x="99" y="112"/>
                      </a:lnTo>
                      <a:lnTo>
                        <a:pt x="99" y="111"/>
                      </a:lnTo>
                      <a:lnTo>
                        <a:pt x="96" y="110"/>
                      </a:lnTo>
                      <a:lnTo>
                        <a:pt x="91" y="109"/>
                      </a:lnTo>
                      <a:lnTo>
                        <a:pt x="51" y="123"/>
                      </a:lnTo>
                      <a:lnTo>
                        <a:pt x="32" y="92"/>
                      </a:lnTo>
                      <a:lnTo>
                        <a:pt x="34" y="89"/>
                      </a:lnTo>
                      <a:lnTo>
                        <a:pt x="36" y="88"/>
                      </a:lnTo>
                      <a:lnTo>
                        <a:pt x="38" y="87"/>
                      </a:lnTo>
                      <a:lnTo>
                        <a:pt x="44" y="88"/>
                      </a:lnTo>
                      <a:lnTo>
                        <a:pt x="48" y="88"/>
                      </a:lnTo>
                      <a:lnTo>
                        <a:pt x="51" y="87"/>
                      </a:lnTo>
                      <a:lnTo>
                        <a:pt x="54" y="85"/>
                      </a:lnTo>
                      <a:lnTo>
                        <a:pt x="56" y="84"/>
                      </a:lnTo>
                      <a:lnTo>
                        <a:pt x="59" y="81"/>
                      </a:lnTo>
                      <a:lnTo>
                        <a:pt x="61" y="77"/>
                      </a:lnTo>
                      <a:lnTo>
                        <a:pt x="60" y="75"/>
                      </a:lnTo>
                      <a:lnTo>
                        <a:pt x="61" y="72"/>
                      </a:lnTo>
                      <a:lnTo>
                        <a:pt x="59" y="70"/>
                      </a:lnTo>
                      <a:lnTo>
                        <a:pt x="57" y="66"/>
                      </a:lnTo>
                      <a:lnTo>
                        <a:pt x="54" y="66"/>
                      </a:lnTo>
                      <a:lnTo>
                        <a:pt x="52" y="64"/>
                      </a:lnTo>
                      <a:lnTo>
                        <a:pt x="48" y="62"/>
                      </a:lnTo>
                      <a:lnTo>
                        <a:pt x="44" y="61"/>
                      </a:lnTo>
                      <a:lnTo>
                        <a:pt x="39" y="61"/>
                      </a:lnTo>
                      <a:lnTo>
                        <a:pt x="36" y="63"/>
                      </a:lnTo>
                      <a:lnTo>
                        <a:pt x="34" y="63"/>
                      </a:lnTo>
                      <a:lnTo>
                        <a:pt x="31" y="66"/>
                      </a:lnTo>
                      <a:lnTo>
                        <a:pt x="28" y="69"/>
                      </a:lnTo>
                      <a:lnTo>
                        <a:pt x="26" y="70"/>
                      </a:lnTo>
                      <a:lnTo>
                        <a:pt x="18" y="70"/>
                      </a:lnTo>
                      <a:lnTo>
                        <a:pt x="17" y="68"/>
                      </a:lnTo>
                      <a:lnTo>
                        <a:pt x="0" y="39"/>
                      </a:lnTo>
                      <a:lnTo>
                        <a:pt x="116" y="0"/>
                      </a:lnTo>
                      <a:lnTo>
                        <a:pt x="134" y="31"/>
                      </a:lnTo>
                      <a:lnTo>
                        <a:pt x="134" y="30"/>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0" name="Freeform 470"/>
                <p:cNvSpPr>
                  <a:spLocks/>
                </p:cNvSpPr>
                <p:nvPr/>
              </p:nvSpPr>
              <p:spPr bwMode="auto">
                <a:xfrm>
                  <a:off x="1750" y="3662"/>
                  <a:ext cx="185" cy="123"/>
                </a:xfrm>
                <a:custGeom>
                  <a:avLst/>
                  <a:gdLst>
                    <a:gd name="T0" fmla="*/ 175 w 187"/>
                    <a:gd name="T1" fmla="*/ 85 h 123"/>
                    <a:gd name="T2" fmla="*/ 130 w 187"/>
                    <a:gd name="T3" fmla="*/ 96 h 123"/>
                    <a:gd name="T4" fmla="*/ 128 w 187"/>
                    <a:gd name="T5" fmla="*/ 94 h 123"/>
                    <a:gd name="T6" fmla="*/ 128 w 187"/>
                    <a:gd name="T7" fmla="*/ 87 h 123"/>
                    <a:gd name="T8" fmla="*/ 125 w 187"/>
                    <a:gd name="T9" fmla="*/ 82 h 123"/>
                    <a:gd name="T10" fmla="*/ 119 w 187"/>
                    <a:gd name="T11" fmla="*/ 79 h 123"/>
                    <a:gd name="T12" fmla="*/ 111 w 187"/>
                    <a:gd name="T13" fmla="*/ 77 h 123"/>
                    <a:gd name="T14" fmla="*/ 104 w 187"/>
                    <a:gd name="T15" fmla="*/ 79 h 123"/>
                    <a:gd name="T16" fmla="*/ 97 w 187"/>
                    <a:gd name="T17" fmla="*/ 82 h 123"/>
                    <a:gd name="T18" fmla="*/ 93 w 187"/>
                    <a:gd name="T19" fmla="*/ 87 h 123"/>
                    <a:gd name="T20" fmla="*/ 93 w 187"/>
                    <a:gd name="T21" fmla="*/ 93 h 123"/>
                    <a:gd name="T22" fmla="*/ 95 w 187"/>
                    <a:gd name="T23" fmla="*/ 97 h 123"/>
                    <a:gd name="T24" fmla="*/ 102 w 187"/>
                    <a:gd name="T25" fmla="*/ 101 h 123"/>
                    <a:gd name="T26" fmla="*/ 103 w 187"/>
                    <a:gd name="T27" fmla="*/ 106 h 123"/>
                    <a:gd name="T28" fmla="*/ 60 w 187"/>
                    <a:gd name="T29" fmla="*/ 122 h 123"/>
                    <a:gd name="T30" fmla="*/ 37 w 187"/>
                    <a:gd name="T31" fmla="*/ 90 h 123"/>
                    <a:gd name="T32" fmla="*/ 33 w 187"/>
                    <a:gd name="T33" fmla="*/ 92 h 123"/>
                    <a:gd name="T34" fmla="*/ 28 w 187"/>
                    <a:gd name="T35" fmla="*/ 97 h 123"/>
                    <a:gd name="T36" fmla="*/ 21 w 187"/>
                    <a:gd name="T37" fmla="*/ 99 h 123"/>
                    <a:gd name="T38" fmla="*/ 13 w 187"/>
                    <a:gd name="T39" fmla="*/ 99 h 123"/>
                    <a:gd name="T40" fmla="*/ 7 w 187"/>
                    <a:gd name="T41" fmla="*/ 95 h 123"/>
                    <a:gd name="T42" fmla="*/ 2 w 187"/>
                    <a:gd name="T43" fmla="*/ 91 h 123"/>
                    <a:gd name="T44" fmla="*/ 0 w 187"/>
                    <a:gd name="T45" fmla="*/ 88 h 123"/>
                    <a:gd name="T46" fmla="*/ 1 w 187"/>
                    <a:gd name="T47" fmla="*/ 83 h 123"/>
                    <a:gd name="T48" fmla="*/ 6 w 187"/>
                    <a:gd name="T49" fmla="*/ 77 h 123"/>
                    <a:gd name="T50" fmla="*/ 9 w 187"/>
                    <a:gd name="T51" fmla="*/ 74 h 123"/>
                    <a:gd name="T52" fmla="*/ 17 w 187"/>
                    <a:gd name="T53" fmla="*/ 73 h 123"/>
                    <a:gd name="T54" fmla="*/ 24 w 187"/>
                    <a:gd name="T55" fmla="*/ 73 h 123"/>
                    <a:gd name="T56" fmla="*/ 28 w 187"/>
                    <a:gd name="T57" fmla="*/ 68 h 123"/>
                    <a:gd name="T58" fmla="*/ 126 w 187"/>
                    <a:gd name="T59" fmla="*/ 0 h 123"/>
                    <a:gd name="T60" fmla="*/ 149 w 187"/>
                    <a:gd name="T61" fmla="*/ 32 h 123"/>
                    <a:gd name="T62" fmla="*/ 154 w 187"/>
                    <a:gd name="T63" fmla="*/ 31 h 123"/>
                    <a:gd name="T64" fmla="*/ 160 w 187"/>
                    <a:gd name="T65" fmla="*/ 26 h 123"/>
                    <a:gd name="T66" fmla="*/ 167 w 187"/>
                    <a:gd name="T67" fmla="*/ 23 h 123"/>
                    <a:gd name="T68" fmla="*/ 173 w 187"/>
                    <a:gd name="T69" fmla="*/ 24 h 123"/>
                    <a:gd name="T70" fmla="*/ 180 w 187"/>
                    <a:gd name="T71" fmla="*/ 26 h 123"/>
                    <a:gd name="T72" fmla="*/ 184 w 187"/>
                    <a:gd name="T73" fmla="*/ 31 h 123"/>
                    <a:gd name="T74" fmla="*/ 185 w 187"/>
                    <a:gd name="T75" fmla="*/ 36 h 123"/>
                    <a:gd name="T76" fmla="*/ 184 w 187"/>
                    <a:gd name="T77" fmla="*/ 42 h 123"/>
                    <a:gd name="T78" fmla="*/ 179 w 187"/>
                    <a:gd name="T79" fmla="*/ 46 h 123"/>
                    <a:gd name="T80" fmla="*/ 173 w 187"/>
                    <a:gd name="T81" fmla="*/ 49 h 123"/>
                    <a:gd name="T82" fmla="*/ 165 w 187"/>
                    <a:gd name="T83" fmla="*/ 49 h 123"/>
                    <a:gd name="T84" fmla="*/ 160 w 187"/>
                    <a:gd name="T85" fmla="*/ 5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 h="123">
                      <a:moveTo>
                        <a:pt x="159" y="55"/>
                      </a:moveTo>
                      <a:lnTo>
                        <a:pt x="175" y="85"/>
                      </a:lnTo>
                      <a:lnTo>
                        <a:pt x="135" y="99"/>
                      </a:lnTo>
                      <a:lnTo>
                        <a:pt x="130" y="96"/>
                      </a:lnTo>
                      <a:lnTo>
                        <a:pt x="128" y="95"/>
                      </a:lnTo>
                      <a:lnTo>
                        <a:pt x="128" y="94"/>
                      </a:lnTo>
                      <a:lnTo>
                        <a:pt x="128" y="90"/>
                      </a:lnTo>
                      <a:lnTo>
                        <a:pt x="128" y="87"/>
                      </a:lnTo>
                      <a:lnTo>
                        <a:pt x="126" y="85"/>
                      </a:lnTo>
                      <a:lnTo>
                        <a:pt x="125" y="82"/>
                      </a:lnTo>
                      <a:lnTo>
                        <a:pt x="122" y="80"/>
                      </a:lnTo>
                      <a:lnTo>
                        <a:pt x="119" y="79"/>
                      </a:lnTo>
                      <a:lnTo>
                        <a:pt x="115" y="78"/>
                      </a:lnTo>
                      <a:lnTo>
                        <a:pt x="111" y="77"/>
                      </a:lnTo>
                      <a:lnTo>
                        <a:pt x="108" y="77"/>
                      </a:lnTo>
                      <a:lnTo>
                        <a:pt x="104" y="79"/>
                      </a:lnTo>
                      <a:lnTo>
                        <a:pt x="99" y="80"/>
                      </a:lnTo>
                      <a:lnTo>
                        <a:pt x="97" y="82"/>
                      </a:lnTo>
                      <a:lnTo>
                        <a:pt x="95" y="85"/>
                      </a:lnTo>
                      <a:lnTo>
                        <a:pt x="93" y="87"/>
                      </a:lnTo>
                      <a:lnTo>
                        <a:pt x="92" y="90"/>
                      </a:lnTo>
                      <a:lnTo>
                        <a:pt x="93" y="93"/>
                      </a:lnTo>
                      <a:lnTo>
                        <a:pt x="94" y="96"/>
                      </a:lnTo>
                      <a:lnTo>
                        <a:pt x="95" y="97"/>
                      </a:lnTo>
                      <a:lnTo>
                        <a:pt x="98" y="100"/>
                      </a:lnTo>
                      <a:lnTo>
                        <a:pt x="102" y="101"/>
                      </a:lnTo>
                      <a:lnTo>
                        <a:pt x="103" y="103"/>
                      </a:lnTo>
                      <a:lnTo>
                        <a:pt x="103" y="106"/>
                      </a:lnTo>
                      <a:lnTo>
                        <a:pt x="101" y="109"/>
                      </a:lnTo>
                      <a:lnTo>
                        <a:pt x="60" y="122"/>
                      </a:lnTo>
                      <a:lnTo>
                        <a:pt x="42" y="92"/>
                      </a:lnTo>
                      <a:lnTo>
                        <a:pt x="37" y="90"/>
                      </a:lnTo>
                      <a:lnTo>
                        <a:pt x="33" y="91"/>
                      </a:lnTo>
                      <a:lnTo>
                        <a:pt x="33" y="92"/>
                      </a:lnTo>
                      <a:lnTo>
                        <a:pt x="30" y="95"/>
                      </a:lnTo>
                      <a:lnTo>
                        <a:pt x="28" y="97"/>
                      </a:lnTo>
                      <a:lnTo>
                        <a:pt x="23" y="98"/>
                      </a:lnTo>
                      <a:lnTo>
                        <a:pt x="21" y="99"/>
                      </a:lnTo>
                      <a:lnTo>
                        <a:pt x="18" y="99"/>
                      </a:lnTo>
                      <a:lnTo>
                        <a:pt x="13" y="99"/>
                      </a:lnTo>
                      <a:lnTo>
                        <a:pt x="8" y="96"/>
                      </a:lnTo>
                      <a:lnTo>
                        <a:pt x="7" y="95"/>
                      </a:lnTo>
                      <a:lnTo>
                        <a:pt x="4" y="94"/>
                      </a:lnTo>
                      <a:lnTo>
                        <a:pt x="2" y="91"/>
                      </a:lnTo>
                      <a:lnTo>
                        <a:pt x="2" y="90"/>
                      </a:lnTo>
                      <a:lnTo>
                        <a:pt x="0" y="88"/>
                      </a:lnTo>
                      <a:lnTo>
                        <a:pt x="0" y="85"/>
                      </a:lnTo>
                      <a:lnTo>
                        <a:pt x="1" y="83"/>
                      </a:lnTo>
                      <a:lnTo>
                        <a:pt x="2" y="79"/>
                      </a:lnTo>
                      <a:lnTo>
                        <a:pt x="6" y="77"/>
                      </a:lnTo>
                      <a:lnTo>
                        <a:pt x="7" y="75"/>
                      </a:lnTo>
                      <a:lnTo>
                        <a:pt x="9" y="74"/>
                      </a:lnTo>
                      <a:lnTo>
                        <a:pt x="14" y="74"/>
                      </a:lnTo>
                      <a:lnTo>
                        <a:pt x="17" y="73"/>
                      </a:lnTo>
                      <a:lnTo>
                        <a:pt x="23" y="74"/>
                      </a:lnTo>
                      <a:lnTo>
                        <a:pt x="24" y="73"/>
                      </a:lnTo>
                      <a:lnTo>
                        <a:pt x="26" y="71"/>
                      </a:lnTo>
                      <a:lnTo>
                        <a:pt x="28" y="68"/>
                      </a:lnTo>
                      <a:lnTo>
                        <a:pt x="10" y="38"/>
                      </a:lnTo>
                      <a:lnTo>
                        <a:pt x="126" y="0"/>
                      </a:lnTo>
                      <a:lnTo>
                        <a:pt x="144" y="30"/>
                      </a:lnTo>
                      <a:lnTo>
                        <a:pt x="149" y="32"/>
                      </a:lnTo>
                      <a:lnTo>
                        <a:pt x="153" y="31"/>
                      </a:lnTo>
                      <a:lnTo>
                        <a:pt x="154" y="31"/>
                      </a:lnTo>
                      <a:lnTo>
                        <a:pt x="158" y="27"/>
                      </a:lnTo>
                      <a:lnTo>
                        <a:pt x="160" y="26"/>
                      </a:lnTo>
                      <a:lnTo>
                        <a:pt x="162" y="25"/>
                      </a:lnTo>
                      <a:lnTo>
                        <a:pt x="167" y="23"/>
                      </a:lnTo>
                      <a:lnTo>
                        <a:pt x="169" y="23"/>
                      </a:lnTo>
                      <a:lnTo>
                        <a:pt x="173" y="24"/>
                      </a:lnTo>
                      <a:lnTo>
                        <a:pt x="178" y="25"/>
                      </a:lnTo>
                      <a:lnTo>
                        <a:pt x="180" y="26"/>
                      </a:lnTo>
                      <a:lnTo>
                        <a:pt x="182" y="28"/>
                      </a:lnTo>
                      <a:lnTo>
                        <a:pt x="184" y="31"/>
                      </a:lnTo>
                      <a:lnTo>
                        <a:pt x="186" y="35"/>
                      </a:lnTo>
                      <a:lnTo>
                        <a:pt x="185" y="36"/>
                      </a:lnTo>
                      <a:lnTo>
                        <a:pt x="185" y="39"/>
                      </a:lnTo>
                      <a:lnTo>
                        <a:pt x="184" y="42"/>
                      </a:lnTo>
                      <a:lnTo>
                        <a:pt x="182" y="45"/>
                      </a:lnTo>
                      <a:lnTo>
                        <a:pt x="179" y="46"/>
                      </a:lnTo>
                      <a:lnTo>
                        <a:pt x="176" y="48"/>
                      </a:lnTo>
                      <a:lnTo>
                        <a:pt x="173" y="49"/>
                      </a:lnTo>
                      <a:lnTo>
                        <a:pt x="169" y="49"/>
                      </a:lnTo>
                      <a:lnTo>
                        <a:pt x="165" y="49"/>
                      </a:lnTo>
                      <a:lnTo>
                        <a:pt x="164" y="49"/>
                      </a:lnTo>
                      <a:lnTo>
                        <a:pt x="160" y="50"/>
                      </a:lnTo>
                      <a:lnTo>
                        <a:pt x="159" y="55"/>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1" name="Freeform 471"/>
                <p:cNvSpPr>
                  <a:spLocks/>
                </p:cNvSpPr>
                <p:nvPr/>
              </p:nvSpPr>
              <p:spPr bwMode="auto">
                <a:xfrm>
                  <a:off x="1876" y="3624"/>
                  <a:ext cx="177" cy="130"/>
                </a:xfrm>
                <a:custGeom>
                  <a:avLst/>
                  <a:gdLst>
                    <a:gd name="T0" fmla="*/ 149 w 177"/>
                    <a:gd name="T1" fmla="*/ 51 h 130"/>
                    <a:gd name="T2" fmla="*/ 154 w 177"/>
                    <a:gd name="T3" fmla="*/ 49 h 130"/>
                    <a:gd name="T4" fmla="*/ 163 w 177"/>
                    <a:gd name="T5" fmla="*/ 50 h 130"/>
                    <a:gd name="T6" fmla="*/ 169 w 177"/>
                    <a:gd name="T7" fmla="*/ 47 h 130"/>
                    <a:gd name="T8" fmla="*/ 173 w 177"/>
                    <a:gd name="T9" fmla="*/ 43 h 130"/>
                    <a:gd name="T10" fmla="*/ 176 w 177"/>
                    <a:gd name="T11" fmla="*/ 36 h 130"/>
                    <a:gd name="T12" fmla="*/ 173 w 177"/>
                    <a:gd name="T13" fmla="*/ 31 h 130"/>
                    <a:gd name="T14" fmla="*/ 170 w 177"/>
                    <a:gd name="T15" fmla="*/ 26 h 130"/>
                    <a:gd name="T16" fmla="*/ 162 w 177"/>
                    <a:gd name="T17" fmla="*/ 24 h 130"/>
                    <a:gd name="T18" fmla="*/ 155 w 177"/>
                    <a:gd name="T19" fmla="*/ 24 h 130"/>
                    <a:gd name="T20" fmla="*/ 149 w 177"/>
                    <a:gd name="T21" fmla="*/ 25 h 130"/>
                    <a:gd name="T22" fmla="*/ 143 w 177"/>
                    <a:gd name="T23" fmla="*/ 30 h 130"/>
                    <a:gd name="T24" fmla="*/ 138 w 177"/>
                    <a:gd name="T25" fmla="*/ 32 h 130"/>
                    <a:gd name="T26" fmla="*/ 133 w 177"/>
                    <a:gd name="T27" fmla="*/ 30 h 130"/>
                    <a:gd name="T28" fmla="*/ 0 w 177"/>
                    <a:gd name="T29" fmla="*/ 38 h 130"/>
                    <a:gd name="T30" fmla="*/ 23 w 177"/>
                    <a:gd name="T31" fmla="*/ 70 h 130"/>
                    <a:gd name="T32" fmla="*/ 28 w 177"/>
                    <a:gd name="T33" fmla="*/ 69 h 130"/>
                    <a:gd name="T34" fmla="*/ 34 w 177"/>
                    <a:gd name="T35" fmla="*/ 64 h 130"/>
                    <a:gd name="T36" fmla="*/ 41 w 177"/>
                    <a:gd name="T37" fmla="*/ 61 h 130"/>
                    <a:gd name="T38" fmla="*/ 47 w 177"/>
                    <a:gd name="T39" fmla="*/ 62 h 130"/>
                    <a:gd name="T40" fmla="*/ 54 w 177"/>
                    <a:gd name="T41" fmla="*/ 64 h 130"/>
                    <a:gd name="T42" fmla="*/ 58 w 177"/>
                    <a:gd name="T43" fmla="*/ 69 h 130"/>
                    <a:gd name="T44" fmla="*/ 59 w 177"/>
                    <a:gd name="T45" fmla="*/ 74 h 130"/>
                    <a:gd name="T46" fmla="*/ 58 w 177"/>
                    <a:gd name="T47" fmla="*/ 80 h 130"/>
                    <a:gd name="T48" fmla="*/ 53 w 177"/>
                    <a:gd name="T49" fmla="*/ 84 h 130"/>
                    <a:gd name="T50" fmla="*/ 47 w 177"/>
                    <a:gd name="T51" fmla="*/ 87 h 130"/>
                    <a:gd name="T52" fmla="*/ 39 w 177"/>
                    <a:gd name="T53" fmla="*/ 87 h 130"/>
                    <a:gd name="T54" fmla="*/ 34 w 177"/>
                    <a:gd name="T55" fmla="*/ 88 h 130"/>
                    <a:gd name="T56" fmla="*/ 49 w 177"/>
                    <a:gd name="T57" fmla="*/ 123 h 130"/>
                    <a:gd name="T58" fmla="*/ 90 w 177"/>
                    <a:gd name="T59" fmla="*/ 109 h 130"/>
                    <a:gd name="T60" fmla="*/ 97 w 177"/>
                    <a:gd name="T61" fmla="*/ 111 h 130"/>
                    <a:gd name="T62" fmla="*/ 97 w 177"/>
                    <a:gd name="T63" fmla="*/ 117 h 130"/>
                    <a:gd name="T64" fmla="*/ 97 w 177"/>
                    <a:gd name="T65" fmla="*/ 121 h 130"/>
                    <a:gd name="T66" fmla="*/ 102 w 177"/>
                    <a:gd name="T67" fmla="*/ 126 h 130"/>
                    <a:gd name="T68" fmla="*/ 110 w 177"/>
                    <a:gd name="T69" fmla="*/ 129 h 130"/>
                    <a:gd name="T70" fmla="*/ 116 w 177"/>
                    <a:gd name="T71" fmla="*/ 128 h 130"/>
                    <a:gd name="T72" fmla="*/ 125 w 177"/>
                    <a:gd name="T73" fmla="*/ 126 h 130"/>
                    <a:gd name="T74" fmla="*/ 129 w 177"/>
                    <a:gd name="T75" fmla="*/ 122 h 130"/>
                    <a:gd name="T76" fmla="*/ 132 w 177"/>
                    <a:gd name="T77" fmla="*/ 115 h 130"/>
                    <a:gd name="T78" fmla="*/ 130 w 177"/>
                    <a:gd name="T79" fmla="*/ 111 h 130"/>
                    <a:gd name="T80" fmla="*/ 127 w 177"/>
                    <a:gd name="T81" fmla="*/ 108 h 130"/>
                    <a:gd name="T82" fmla="*/ 122 w 177"/>
                    <a:gd name="T83" fmla="*/ 104 h 130"/>
                    <a:gd name="T84" fmla="*/ 123 w 177"/>
                    <a:gd name="T85" fmla="*/ 99 h 130"/>
                    <a:gd name="T86" fmla="*/ 148 w 177"/>
                    <a:gd name="T87" fmla="*/ 5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7" h="130">
                      <a:moveTo>
                        <a:pt x="147" y="53"/>
                      </a:moveTo>
                      <a:lnTo>
                        <a:pt x="149" y="51"/>
                      </a:lnTo>
                      <a:lnTo>
                        <a:pt x="152" y="50"/>
                      </a:lnTo>
                      <a:lnTo>
                        <a:pt x="154" y="49"/>
                      </a:lnTo>
                      <a:lnTo>
                        <a:pt x="159" y="50"/>
                      </a:lnTo>
                      <a:lnTo>
                        <a:pt x="163" y="50"/>
                      </a:lnTo>
                      <a:lnTo>
                        <a:pt x="166" y="48"/>
                      </a:lnTo>
                      <a:lnTo>
                        <a:pt x="169" y="47"/>
                      </a:lnTo>
                      <a:lnTo>
                        <a:pt x="171" y="46"/>
                      </a:lnTo>
                      <a:lnTo>
                        <a:pt x="173" y="43"/>
                      </a:lnTo>
                      <a:lnTo>
                        <a:pt x="176" y="39"/>
                      </a:lnTo>
                      <a:lnTo>
                        <a:pt x="176" y="36"/>
                      </a:lnTo>
                      <a:lnTo>
                        <a:pt x="176" y="34"/>
                      </a:lnTo>
                      <a:lnTo>
                        <a:pt x="173" y="31"/>
                      </a:lnTo>
                      <a:lnTo>
                        <a:pt x="172" y="28"/>
                      </a:lnTo>
                      <a:lnTo>
                        <a:pt x="170" y="26"/>
                      </a:lnTo>
                      <a:lnTo>
                        <a:pt x="167" y="25"/>
                      </a:lnTo>
                      <a:lnTo>
                        <a:pt x="162" y="24"/>
                      </a:lnTo>
                      <a:lnTo>
                        <a:pt x="157" y="24"/>
                      </a:lnTo>
                      <a:lnTo>
                        <a:pt x="155" y="24"/>
                      </a:lnTo>
                      <a:lnTo>
                        <a:pt x="151" y="25"/>
                      </a:lnTo>
                      <a:lnTo>
                        <a:pt x="149" y="25"/>
                      </a:lnTo>
                      <a:lnTo>
                        <a:pt x="146" y="28"/>
                      </a:lnTo>
                      <a:lnTo>
                        <a:pt x="143" y="30"/>
                      </a:lnTo>
                      <a:lnTo>
                        <a:pt x="141" y="32"/>
                      </a:lnTo>
                      <a:lnTo>
                        <a:pt x="138" y="32"/>
                      </a:lnTo>
                      <a:lnTo>
                        <a:pt x="134" y="30"/>
                      </a:lnTo>
                      <a:lnTo>
                        <a:pt x="133" y="30"/>
                      </a:lnTo>
                      <a:lnTo>
                        <a:pt x="115" y="0"/>
                      </a:lnTo>
                      <a:lnTo>
                        <a:pt x="0" y="38"/>
                      </a:lnTo>
                      <a:lnTo>
                        <a:pt x="19" y="70"/>
                      </a:lnTo>
                      <a:lnTo>
                        <a:pt x="23" y="70"/>
                      </a:lnTo>
                      <a:lnTo>
                        <a:pt x="27" y="69"/>
                      </a:lnTo>
                      <a:lnTo>
                        <a:pt x="28" y="69"/>
                      </a:lnTo>
                      <a:lnTo>
                        <a:pt x="32" y="65"/>
                      </a:lnTo>
                      <a:lnTo>
                        <a:pt x="34" y="64"/>
                      </a:lnTo>
                      <a:lnTo>
                        <a:pt x="36" y="63"/>
                      </a:lnTo>
                      <a:lnTo>
                        <a:pt x="41" y="61"/>
                      </a:lnTo>
                      <a:lnTo>
                        <a:pt x="43" y="61"/>
                      </a:lnTo>
                      <a:lnTo>
                        <a:pt x="47" y="62"/>
                      </a:lnTo>
                      <a:lnTo>
                        <a:pt x="50" y="64"/>
                      </a:lnTo>
                      <a:lnTo>
                        <a:pt x="54" y="64"/>
                      </a:lnTo>
                      <a:lnTo>
                        <a:pt x="56" y="66"/>
                      </a:lnTo>
                      <a:lnTo>
                        <a:pt x="58" y="69"/>
                      </a:lnTo>
                      <a:lnTo>
                        <a:pt x="60" y="73"/>
                      </a:lnTo>
                      <a:lnTo>
                        <a:pt x="59" y="74"/>
                      </a:lnTo>
                      <a:lnTo>
                        <a:pt x="59" y="77"/>
                      </a:lnTo>
                      <a:lnTo>
                        <a:pt x="58" y="80"/>
                      </a:lnTo>
                      <a:lnTo>
                        <a:pt x="56" y="83"/>
                      </a:lnTo>
                      <a:lnTo>
                        <a:pt x="53" y="84"/>
                      </a:lnTo>
                      <a:lnTo>
                        <a:pt x="50" y="86"/>
                      </a:lnTo>
                      <a:lnTo>
                        <a:pt x="47" y="87"/>
                      </a:lnTo>
                      <a:lnTo>
                        <a:pt x="43" y="87"/>
                      </a:lnTo>
                      <a:lnTo>
                        <a:pt x="39" y="87"/>
                      </a:lnTo>
                      <a:lnTo>
                        <a:pt x="38" y="87"/>
                      </a:lnTo>
                      <a:lnTo>
                        <a:pt x="34" y="88"/>
                      </a:lnTo>
                      <a:lnTo>
                        <a:pt x="32" y="92"/>
                      </a:lnTo>
                      <a:lnTo>
                        <a:pt x="49" y="123"/>
                      </a:lnTo>
                      <a:lnTo>
                        <a:pt x="89" y="110"/>
                      </a:lnTo>
                      <a:lnTo>
                        <a:pt x="90" y="109"/>
                      </a:lnTo>
                      <a:lnTo>
                        <a:pt x="95" y="110"/>
                      </a:lnTo>
                      <a:lnTo>
                        <a:pt x="97" y="111"/>
                      </a:lnTo>
                      <a:lnTo>
                        <a:pt x="97" y="113"/>
                      </a:lnTo>
                      <a:lnTo>
                        <a:pt x="97" y="117"/>
                      </a:lnTo>
                      <a:lnTo>
                        <a:pt x="97" y="120"/>
                      </a:lnTo>
                      <a:lnTo>
                        <a:pt x="97" y="121"/>
                      </a:lnTo>
                      <a:lnTo>
                        <a:pt x="100" y="124"/>
                      </a:lnTo>
                      <a:lnTo>
                        <a:pt x="102" y="126"/>
                      </a:lnTo>
                      <a:lnTo>
                        <a:pt x="105" y="127"/>
                      </a:lnTo>
                      <a:lnTo>
                        <a:pt x="110" y="129"/>
                      </a:lnTo>
                      <a:lnTo>
                        <a:pt x="112" y="128"/>
                      </a:lnTo>
                      <a:lnTo>
                        <a:pt x="116" y="128"/>
                      </a:lnTo>
                      <a:lnTo>
                        <a:pt x="121" y="127"/>
                      </a:lnTo>
                      <a:lnTo>
                        <a:pt x="125" y="126"/>
                      </a:lnTo>
                      <a:lnTo>
                        <a:pt x="127" y="124"/>
                      </a:lnTo>
                      <a:lnTo>
                        <a:pt x="129" y="122"/>
                      </a:lnTo>
                      <a:lnTo>
                        <a:pt x="131" y="118"/>
                      </a:lnTo>
                      <a:lnTo>
                        <a:pt x="132" y="115"/>
                      </a:lnTo>
                      <a:lnTo>
                        <a:pt x="132" y="113"/>
                      </a:lnTo>
                      <a:lnTo>
                        <a:pt x="130" y="111"/>
                      </a:lnTo>
                      <a:lnTo>
                        <a:pt x="129" y="108"/>
                      </a:lnTo>
                      <a:lnTo>
                        <a:pt x="127" y="108"/>
                      </a:lnTo>
                      <a:lnTo>
                        <a:pt x="123" y="105"/>
                      </a:lnTo>
                      <a:lnTo>
                        <a:pt x="122" y="104"/>
                      </a:lnTo>
                      <a:lnTo>
                        <a:pt x="121" y="101"/>
                      </a:lnTo>
                      <a:lnTo>
                        <a:pt x="123" y="99"/>
                      </a:lnTo>
                      <a:lnTo>
                        <a:pt x="166" y="85"/>
                      </a:lnTo>
                      <a:lnTo>
                        <a:pt x="148" y="56"/>
                      </a:lnTo>
                      <a:lnTo>
                        <a:pt x="147" y="53"/>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2" name="Freeform 472"/>
                <p:cNvSpPr>
                  <a:spLocks/>
                </p:cNvSpPr>
                <p:nvPr/>
              </p:nvSpPr>
              <p:spPr bwMode="auto">
                <a:xfrm>
                  <a:off x="1991" y="3586"/>
                  <a:ext cx="167" cy="124"/>
                </a:xfrm>
                <a:custGeom>
                  <a:avLst/>
                  <a:gdLst>
                    <a:gd name="T0" fmla="*/ 125 w 166"/>
                    <a:gd name="T1" fmla="*/ 98 h 124"/>
                    <a:gd name="T2" fmla="*/ 165 w 166"/>
                    <a:gd name="T3" fmla="*/ 84 h 124"/>
                    <a:gd name="T4" fmla="*/ 116 w 166"/>
                    <a:gd name="T5" fmla="*/ 0 h 124"/>
                    <a:gd name="T6" fmla="*/ 0 w 166"/>
                    <a:gd name="T7" fmla="*/ 38 h 124"/>
                    <a:gd name="T8" fmla="*/ 19 w 166"/>
                    <a:gd name="T9" fmla="*/ 69 h 124"/>
                    <a:gd name="T10" fmla="*/ 23 w 166"/>
                    <a:gd name="T11" fmla="*/ 70 h 124"/>
                    <a:gd name="T12" fmla="*/ 26 w 166"/>
                    <a:gd name="T13" fmla="*/ 70 h 124"/>
                    <a:gd name="T14" fmla="*/ 27 w 166"/>
                    <a:gd name="T15" fmla="*/ 69 h 124"/>
                    <a:gd name="T16" fmla="*/ 31 w 166"/>
                    <a:gd name="T17" fmla="*/ 66 h 124"/>
                    <a:gd name="T18" fmla="*/ 34 w 166"/>
                    <a:gd name="T19" fmla="*/ 64 h 124"/>
                    <a:gd name="T20" fmla="*/ 36 w 166"/>
                    <a:gd name="T21" fmla="*/ 63 h 124"/>
                    <a:gd name="T22" fmla="*/ 40 w 166"/>
                    <a:gd name="T23" fmla="*/ 62 h 124"/>
                    <a:gd name="T24" fmla="*/ 42 w 166"/>
                    <a:gd name="T25" fmla="*/ 62 h 124"/>
                    <a:gd name="T26" fmla="*/ 47 w 166"/>
                    <a:gd name="T27" fmla="*/ 62 h 124"/>
                    <a:gd name="T28" fmla="*/ 52 w 166"/>
                    <a:gd name="T29" fmla="*/ 63 h 124"/>
                    <a:gd name="T30" fmla="*/ 55 w 166"/>
                    <a:gd name="T31" fmla="*/ 64 h 124"/>
                    <a:gd name="T32" fmla="*/ 57 w 166"/>
                    <a:gd name="T33" fmla="*/ 66 h 124"/>
                    <a:gd name="T34" fmla="*/ 58 w 166"/>
                    <a:gd name="T35" fmla="*/ 69 h 124"/>
                    <a:gd name="T36" fmla="*/ 61 w 166"/>
                    <a:gd name="T37" fmla="*/ 72 h 124"/>
                    <a:gd name="T38" fmla="*/ 61 w 166"/>
                    <a:gd name="T39" fmla="*/ 74 h 124"/>
                    <a:gd name="T40" fmla="*/ 61 w 166"/>
                    <a:gd name="T41" fmla="*/ 77 h 124"/>
                    <a:gd name="T42" fmla="*/ 58 w 166"/>
                    <a:gd name="T43" fmla="*/ 81 h 124"/>
                    <a:gd name="T44" fmla="*/ 56 w 166"/>
                    <a:gd name="T45" fmla="*/ 84 h 124"/>
                    <a:gd name="T46" fmla="*/ 54 w 166"/>
                    <a:gd name="T47" fmla="*/ 85 h 124"/>
                    <a:gd name="T48" fmla="*/ 51 w 166"/>
                    <a:gd name="T49" fmla="*/ 86 h 124"/>
                    <a:gd name="T50" fmla="*/ 47 w 166"/>
                    <a:gd name="T51" fmla="*/ 88 h 124"/>
                    <a:gd name="T52" fmla="*/ 44 w 166"/>
                    <a:gd name="T53" fmla="*/ 88 h 124"/>
                    <a:gd name="T54" fmla="*/ 39 w 166"/>
                    <a:gd name="T55" fmla="*/ 87 h 124"/>
                    <a:gd name="T56" fmla="*/ 37 w 166"/>
                    <a:gd name="T57" fmla="*/ 88 h 124"/>
                    <a:gd name="T58" fmla="*/ 34 w 166"/>
                    <a:gd name="T59" fmla="*/ 89 h 124"/>
                    <a:gd name="T60" fmla="*/ 32 w 166"/>
                    <a:gd name="T61" fmla="*/ 91 h 124"/>
                    <a:gd name="T62" fmla="*/ 51 w 166"/>
                    <a:gd name="T63" fmla="*/ 123 h 124"/>
                    <a:gd name="T64" fmla="*/ 92 w 166"/>
                    <a:gd name="T65" fmla="*/ 109 h 124"/>
                    <a:gd name="T66" fmla="*/ 92 w 166"/>
                    <a:gd name="T67" fmla="*/ 108 h 124"/>
                    <a:gd name="T68" fmla="*/ 93 w 166"/>
                    <a:gd name="T69" fmla="*/ 106 h 124"/>
                    <a:gd name="T70" fmla="*/ 94 w 166"/>
                    <a:gd name="T71" fmla="*/ 103 h 124"/>
                    <a:gd name="T72" fmla="*/ 92 w 166"/>
                    <a:gd name="T73" fmla="*/ 102 h 124"/>
                    <a:gd name="T74" fmla="*/ 88 w 166"/>
                    <a:gd name="T75" fmla="*/ 99 h 124"/>
                    <a:gd name="T76" fmla="*/ 85 w 166"/>
                    <a:gd name="T77" fmla="*/ 97 h 124"/>
                    <a:gd name="T78" fmla="*/ 84 w 166"/>
                    <a:gd name="T79" fmla="*/ 96 h 124"/>
                    <a:gd name="T80" fmla="*/ 83 w 166"/>
                    <a:gd name="T81" fmla="*/ 94 h 124"/>
                    <a:gd name="T82" fmla="*/ 82 w 166"/>
                    <a:gd name="T83" fmla="*/ 90 h 124"/>
                    <a:gd name="T84" fmla="*/ 83 w 166"/>
                    <a:gd name="T85" fmla="*/ 87 h 124"/>
                    <a:gd name="T86" fmla="*/ 86 w 166"/>
                    <a:gd name="T87" fmla="*/ 84 h 124"/>
                    <a:gd name="T88" fmla="*/ 88 w 166"/>
                    <a:gd name="T89" fmla="*/ 82 h 124"/>
                    <a:gd name="T90" fmla="*/ 90 w 166"/>
                    <a:gd name="T91" fmla="*/ 80 h 124"/>
                    <a:gd name="T92" fmla="*/ 94 w 166"/>
                    <a:gd name="T93" fmla="*/ 79 h 124"/>
                    <a:gd name="T94" fmla="*/ 99 w 166"/>
                    <a:gd name="T95" fmla="*/ 78 h 124"/>
                    <a:gd name="T96" fmla="*/ 102 w 166"/>
                    <a:gd name="T97" fmla="*/ 77 h 124"/>
                    <a:gd name="T98" fmla="*/ 104 w 166"/>
                    <a:gd name="T99" fmla="*/ 77 h 124"/>
                    <a:gd name="T100" fmla="*/ 110 w 166"/>
                    <a:gd name="T101" fmla="*/ 79 h 124"/>
                    <a:gd name="T102" fmla="*/ 113 w 166"/>
                    <a:gd name="T103" fmla="*/ 80 h 124"/>
                    <a:gd name="T104" fmla="*/ 115 w 166"/>
                    <a:gd name="T105" fmla="*/ 82 h 124"/>
                    <a:gd name="T106" fmla="*/ 117 w 166"/>
                    <a:gd name="T107" fmla="*/ 84 h 124"/>
                    <a:gd name="T108" fmla="*/ 118 w 166"/>
                    <a:gd name="T109" fmla="*/ 87 h 124"/>
                    <a:gd name="T110" fmla="*/ 118 w 166"/>
                    <a:gd name="T111" fmla="*/ 89 h 124"/>
                    <a:gd name="T112" fmla="*/ 117 w 166"/>
                    <a:gd name="T113" fmla="*/ 94 h 124"/>
                    <a:gd name="T114" fmla="*/ 118 w 166"/>
                    <a:gd name="T115" fmla="*/ 95 h 124"/>
                    <a:gd name="T116" fmla="*/ 120 w 166"/>
                    <a:gd name="T117" fmla="*/ 96 h 124"/>
                    <a:gd name="T118" fmla="*/ 125 w 166"/>
                    <a:gd name="T119" fmla="*/ 9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6" h="124">
                      <a:moveTo>
                        <a:pt x="125" y="98"/>
                      </a:moveTo>
                      <a:lnTo>
                        <a:pt x="165" y="84"/>
                      </a:lnTo>
                      <a:lnTo>
                        <a:pt x="116" y="0"/>
                      </a:lnTo>
                      <a:lnTo>
                        <a:pt x="0" y="38"/>
                      </a:lnTo>
                      <a:lnTo>
                        <a:pt x="19" y="69"/>
                      </a:lnTo>
                      <a:lnTo>
                        <a:pt x="23" y="70"/>
                      </a:lnTo>
                      <a:lnTo>
                        <a:pt x="26" y="70"/>
                      </a:lnTo>
                      <a:lnTo>
                        <a:pt x="27" y="69"/>
                      </a:lnTo>
                      <a:lnTo>
                        <a:pt x="31" y="66"/>
                      </a:lnTo>
                      <a:lnTo>
                        <a:pt x="34" y="64"/>
                      </a:lnTo>
                      <a:lnTo>
                        <a:pt x="36" y="63"/>
                      </a:lnTo>
                      <a:lnTo>
                        <a:pt x="40" y="62"/>
                      </a:lnTo>
                      <a:lnTo>
                        <a:pt x="42" y="62"/>
                      </a:lnTo>
                      <a:lnTo>
                        <a:pt x="47" y="62"/>
                      </a:lnTo>
                      <a:lnTo>
                        <a:pt x="52" y="63"/>
                      </a:lnTo>
                      <a:lnTo>
                        <a:pt x="55" y="64"/>
                      </a:lnTo>
                      <a:lnTo>
                        <a:pt x="57" y="66"/>
                      </a:lnTo>
                      <a:lnTo>
                        <a:pt x="58" y="69"/>
                      </a:lnTo>
                      <a:lnTo>
                        <a:pt x="61" y="72"/>
                      </a:lnTo>
                      <a:lnTo>
                        <a:pt x="61" y="74"/>
                      </a:lnTo>
                      <a:lnTo>
                        <a:pt x="61" y="77"/>
                      </a:lnTo>
                      <a:lnTo>
                        <a:pt x="58" y="81"/>
                      </a:lnTo>
                      <a:lnTo>
                        <a:pt x="56" y="84"/>
                      </a:lnTo>
                      <a:lnTo>
                        <a:pt x="54" y="85"/>
                      </a:lnTo>
                      <a:lnTo>
                        <a:pt x="51" y="86"/>
                      </a:lnTo>
                      <a:lnTo>
                        <a:pt x="47" y="88"/>
                      </a:lnTo>
                      <a:lnTo>
                        <a:pt x="44" y="88"/>
                      </a:lnTo>
                      <a:lnTo>
                        <a:pt x="39" y="87"/>
                      </a:lnTo>
                      <a:lnTo>
                        <a:pt x="37" y="88"/>
                      </a:lnTo>
                      <a:lnTo>
                        <a:pt x="34" y="89"/>
                      </a:lnTo>
                      <a:lnTo>
                        <a:pt x="32" y="91"/>
                      </a:lnTo>
                      <a:lnTo>
                        <a:pt x="51" y="123"/>
                      </a:lnTo>
                      <a:lnTo>
                        <a:pt x="92" y="109"/>
                      </a:lnTo>
                      <a:lnTo>
                        <a:pt x="92" y="108"/>
                      </a:lnTo>
                      <a:lnTo>
                        <a:pt x="93" y="106"/>
                      </a:lnTo>
                      <a:lnTo>
                        <a:pt x="94" y="103"/>
                      </a:lnTo>
                      <a:lnTo>
                        <a:pt x="92" y="102"/>
                      </a:lnTo>
                      <a:lnTo>
                        <a:pt x="88" y="99"/>
                      </a:lnTo>
                      <a:lnTo>
                        <a:pt x="85" y="97"/>
                      </a:lnTo>
                      <a:lnTo>
                        <a:pt x="84" y="96"/>
                      </a:lnTo>
                      <a:lnTo>
                        <a:pt x="83" y="94"/>
                      </a:lnTo>
                      <a:lnTo>
                        <a:pt x="82" y="90"/>
                      </a:lnTo>
                      <a:lnTo>
                        <a:pt x="83" y="87"/>
                      </a:lnTo>
                      <a:lnTo>
                        <a:pt x="86" y="84"/>
                      </a:lnTo>
                      <a:lnTo>
                        <a:pt x="88" y="82"/>
                      </a:lnTo>
                      <a:lnTo>
                        <a:pt x="90" y="80"/>
                      </a:lnTo>
                      <a:lnTo>
                        <a:pt x="94" y="79"/>
                      </a:lnTo>
                      <a:lnTo>
                        <a:pt x="99" y="78"/>
                      </a:lnTo>
                      <a:lnTo>
                        <a:pt x="102" y="77"/>
                      </a:lnTo>
                      <a:lnTo>
                        <a:pt x="104" y="77"/>
                      </a:lnTo>
                      <a:lnTo>
                        <a:pt x="110" y="79"/>
                      </a:lnTo>
                      <a:lnTo>
                        <a:pt x="113" y="80"/>
                      </a:lnTo>
                      <a:lnTo>
                        <a:pt x="115" y="82"/>
                      </a:lnTo>
                      <a:lnTo>
                        <a:pt x="117" y="84"/>
                      </a:lnTo>
                      <a:lnTo>
                        <a:pt x="118" y="87"/>
                      </a:lnTo>
                      <a:lnTo>
                        <a:pt x="118" y="89"/>
                      </a:lnTo>
                      <a:lnTo>
                        <a:pt x="117" y="94"/>
                      </a:lnTo>
                      <a:lnTo>
                        <a:pt x="118" y="95"/>
                      </a:lnTo>
                      <a:lnTo>
                        <a:pt x="120" y="96"/>
                      </a:lnTo>
                      <a:lnTo>
                        <a:pt x="125" y="98"/>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3" name="Freeform 473"/>
                <p:cNvSpPr>
                  <a:spLocks/>
                </p:cNvSpPr>
                <p:nvPr/>
              </p:nvSpPr>
              <p:spPr bwMode="auto">
                <a:xfrm>
                  <a:off x="1683" y="3784"/>
                  <a:ext cx="189" cy="128"/>
                </a:xfrm>
                <a:custGeom>
                  <a:avLst/>
                  <a:gdLst>
                    <a:gd name="T0" fmla="*/ 176 w 189"/>
                    <a:gd name="T1" fmla="*/ 81 h 128"/>
                    <a:gd name="T2" fmla="*/ 162 w 189"/>
                    <a:gd name="T3" fmla="*/ 51 h 128"/>
                    <a:gd name="T4" fmla="*/ 165 w 189"/>
                    <a:gd name="T5" fmla="*/ 49 h 128"/>
                    <a:gd name="T6" fmla="*/ 175 w 189"/>
                    <a:gd name="T7" fmla="*/ 49 h 128"/>
                    <a:gd name="T8" fmla="*/ 180 w 189"/>
                    <a:gd name="T9" fmla="*/ 48 h 128"/>
                    <a:gd name="T10" fmla="*/ 185 w 189"/>
                    <a:gd name="T11" fmla="*/ 43 h 128"/>
                    <a:gd name="T12" fmla="*/ 187 w 189"/>
                    <a:gd name="T13" fmla="*/ 37 h 128"/>
                    <a:gd name="T14" fmla="*/ 185 w 189"/>
                    <a:gd name="T15" fmla="*/ 31 h 128"/>
                    <a:gd name="T16" fmla="*/ 182 w 189"/>
                    <a:gd name="T17" fmla="*/ 26 h 128"/>
                    <a:gd name="T18" fmla="*/ 174 w 189"/>
                    <a:gd name="T19" fmla="*/ 24 h 128"/>
                    <a:gd name="T20" fmla="*/ 166 w 189"/>
                    <a:gd name="T21" fmla="*/ 24 h 128"/>
                    <a:gd name="T22" fmla="*/ 160 w 189"/>
                    <a:gd name="T23" fmla="*/ 25 h 128"/>
                    <a:gd name="T24" fmla="*/ 154 w 189"/>
                    <a:gd name="T25" fmla="*/ 31 h 128"/>
                    <a:gd name="T26" fmla="*/ 150 w 189"/>
                    <a:gd name="T27" fmla="*/ 31 h 128"/>
                    <a:gd name="T28" fmla="*/ 127 w 189"/>
                    <a:gd name="T29" fmla="*/ 0 h 128"/>
                    <a:gd name="T30" fmla="*/ 85 w 189"/>
                    <a:gd name="T31" fmla="*/ 14 h 128"/>
                    <a:gd name="T32" fmla="*/ 84 w 189"/>
                    <a:gd name="T33" fmla="*/ 19 h 128"/>
                    <a:gd name="T34" fmla="*/ 90 w 189"/>
                    <a:gd name="T35" fmla="*/ 23 h 128"/>
                    <a:gd name="T36" fmla="*/ 93 w 189"/>
                    <a:gd name="T37" fmla="*/ 26 h 128"/>
                    <a:gd name="T38" fmla="*/ 94 w 189"/>
                    <a:gd name="T39" fmla="*/ 31 h 128"/>
                    <a:gd name="T40" fmla="*/ 92 w 189"/>
                    <a:gd name="T41" fmla="*/ 37 h 128"/>
                    <a:gd name="T42" fmla="*/ 87 w 189"/>
                    <a:gd name="T43" fmla="*/ 41 h 128"/>
                    <a:gd name="T44" fmla="*/ 78 w 189"/>
                    <a:gd name="T45" fmla="*/ 44 h 128"/>
                    <a:gd name="T46" fmla="*/ 72 w 189"/>
                    <a:gd name="T47" fmla="*/ 44 h 128"/>
                    <a:gd name="T48" fmla="*/ 64 w 189"/>
                    <a:gd name="T49" fmla="*/ 41 h 128"/>
                    <a:gd name="T50" fmla="*/ 60 w 189"/>
                    <a:gd name="T51" fmla="*/ 36 h 128"/>
                    <a:gd name="T52" fmla="*/ 59 w 189"/>
                    <a:gd name="T53" fmla="*/ 33 h 128"/>
                    <a:gd name="T54" fmla="*/ 60 w 189"/>
                    <a:gd name="T55" fmla="*/ 27 h 128"/>
                    <a:gd name="T56" fmla="*/ 52 w 189"/>
                    <a:gd name="T57" fmla="*/ 24 h 128"/>
                    <a:gd name="T58" fmla="*/ 11 w 189"/>
                    <a:gd name="T59" fmla="*/ 39 h 128"/>
                    <a:gd name="T60" fmla="*/ 27 w 189"/>
                    <a:gd name="T61" fmla="*/ 71 h 128"/>
                    <a:gd name="T62" fmla="*/ 23 w 189"/>
                    <a:gd name="T63" fmla="*/ 73 h 128"/>
                    <a:gd name="T64" fmla="*/ 14 w 189"/>
                    <a:gd name="T65" fmla="*/ 72 h 128"/>
                    <a:gd name="T66" fmla="*/ 7 w 189"/>
                    <a:gd name="T67" fmla="*/ 74 h 128"/>
                    <a:gd name="T68" fmla="*/ 2 w 189"/>
                    <a:gd name="T69" fmla="*/ 79 h 128"/>
                    <a:gd name="T70" fmla="*/ 0 w 189"/>
                    <a:gd name="T71" fmla="*/ 84 h 128"/>
                    <a:gd name="T72" fmla="*/ 2 w 189"/>
                    <a:gd name="T73" fmla="*/ 89 h 128"/>
                    <a:gd name="T74" fmla="*/ 6 w 189"/>
                    <a:gd name="T75" fmla="*/ 95 h 128"/>
                    <a:gd name="T76" fmla="*/ 14 w 189"/>
                    <a:gd name="T77" fmla="*/ 97 h 128"/>
                    <a:gd name="T78" fmla="*/ 22 w 189"/>
                    <a:gd name="T79" fmla="*/ 98 h 128"/>
                    <a:gd name="T80" fmla="*/ 27 w 189"/>
                    <a:gd name="T81" fmla="*/ 95 h 128"/>
                    <a:gd name="T82" fmla="*/ 33 w 189"/>
                    <a:gd name="T83" fmla="*/ 90 h 128"/>
                    <a:gd name="T84" fmla="*/ 38 w 189"/>
                    <a:gd name="T85" fmla="*/ 89 h 128"/>
                    <a:gd name="T86" fmla="*/ 60 w 189"/>
                    <a:gd name="T87" fmla="*/ 119 h 128"/>
                    <a:gd name="T88" fmla="*/ 106 w 189"/>
                    <a:gd name="T89" fmla="*/ 108 h 128"/>
                    <a:gd name="T90" fmla="*/ 108 w 189"/>
                    <a:gd name="T91" fmla="*/ 115 h 128"/>
                    <a:gd name="T92" fmla="*/ 109 w 189"/>
                    <a:gd name="T93" fmla="*/ 119 h 128"/>
                    <a:gd name="T94" fmla="*/ 113 w 189"/>
                    <a:gd name="T95" fmla="*/ 124 h 128"/>
                    <a:gd name="T96" fmla="*/ 122 w 189"/>
                    <a:gd name="T97" fmla="*/ 126 h 128"/>
                    <a:gd name="T98" fmla="*/ 128 w 189"/>
                    <a:gd name="T99" fmla="*/ 127 h 128"/>
                    <a:gd name="T100" fmla="*/ 136 w 189"/>
                    <a:gd name="T101" fmla="*/ 124 h 128"/>
                    <a:gd name="T102" fmla="*/ 142 w 189"/>
                    <a:gd name="T103" fmla="*/ 120 h 128"/>
                    <a:gd name="T104" fmla="*/ 144 w 189"/>
                    <a:gd name="T105" fmla="*/ 114 h 128"/>
                    <a:gd name="T106" fmla="*/ 143 w 189"/>
                    <a:gd name="T107" fmla="*/ 110 h 128"/>
                    <a:gd name="T108" fmla="*/ 139 w 189"/>
                    <a:gd name="T109" fmla="*/ 105 h 128"/>
                    <a:gd name="T110" fmla="*/ 133 w 189"/>
                    <a:gd name="T111" fmla="*/ 101 h 128"/>
                    <a:gd name="T112" fmla="*/ 135 w 189"/>
                    <a:gd name="T113"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9" h="128">
                      <a:moveTo>
                        <a:pt x="135" y="95"/>
                      </a:moveTo>
                      <a:lnTo>
                        <a:pt x="176" y="81"/>
                      </a:lnTo>
                      <a:lnTo>
                        <a:pt x="159" y="53"/>
                      </a:lnTo>
                      <a:lnTo>
                        <a:pt x="162" y="51"/>
                      </a:lnTo>
                      <a:lnTo>
                        <a:pt x="164" y="49"/>
                      </a:lnTo>
                      <a:lnTo>
                        <a:pt x="165" y="49"/>
                      </a:lnTo>
                      <a:lnTo>
                        <a:pt x="170" y="50"/>
                      </a:lnTo>
                      <a:lnTo>
                        <a:pt x="175" y="49"/>
                      </a:lnTo>
                      <a:lnTo>
                        <a:pt x="178" y="48"/>
                      </a:lnTo>
                      <a:lnTo>
                        <a:pt x="180" y="48"/>
                      </a:lnTo>
                      <a:lnTo>
                        <a:pt x="183" y="46"/>
                      </a:lnTo>
                      <a:lnTo>
                        <a:pt x="185" y="43"/>
                      </a:lnTo>
                      <a:lnTo>
                        <a:pt x="187" y="40"/>
                      </a:lnTo>
                      <a:lnTo>
                        <a:pt x="187" y="37"/>
                      </a:lnTo>
                      <a:lnTo>
                        <a:pt x="188" y="35"/>
                      </a:lnTo>
                      <a:lnTo>
                        <a:pt x="185" y="31"/>
                      </a:lnTo>
                      <a:lnTo>
                        <a:pt x="183" y="28"/>
                      </a:lnTo>
                      <a:lnTo>
                        <a:pt x="182" y="26"/>
                      </a:lnTo>
                      <a:lnTo>
                        <a:pt x="178" y="25"/>
                      </a:lnTo>
                      <a:lnTo>
                        <a:pt x="174" y="24"/>
                      </a:lnTo>
                      <a:lnTo>
                        <a:pt x="169" y="24"/>
                      </a:lnTo>
                      <a:lnTo>
                        <a:pt x="166" y="24"/>
                      </a:lnTo>
                      <a:lnTo>
                        <a:pt x="164" y="24"/>
                      </a:lnTo>
                      <a:lnTo>
                        <a:pt x="160" y="25"/>
                      </a:lnTo>
                      <a:lnTo>
                        <a:pt x="157" y="27"/>
                      </a:lnTo>
                      <a:lnTo>
                        <a:pt x="154" y="31"/>
                      </a:lnTo>
                      <a:lnTo>
                        <a:pt x="153" y="32"/>
                      </a:lnTo>
                      <a:lnTo>
                        <a:pt x="150" y="31"/>
                      </a:lnTo>
                      <a:lnTo>
                        <a:pt x="145" y="31"/>
                      </a:lnTo>
                      <a:lnTo>
                        <a:pt x="127" y="0"/>
                      </a:lnTo>
                      <a:lnTo>
                        <a:pt x="86" y="13"/>
                      </a:lnTo>
                      <a:lnTo>
                        <a:pt x="85" y="14"/>
                      </a:lnTo>
                      <a:lnTo>
                        <a:pt x="82" y="17"/>
                      </a:lnTo>
                      <a:lnTo>
                        <a:pt x="84" y="19"/>
                      </a:lnTo>
                      <a:lnTo>
                        <a:pt x="84" y="20"/>
                      </a:lnTo>
                      <a:lnTo>
                        <a:pt x="90" y="23"/>
                      </a:lnTo>
                      <a:lnTo>
                        <a:pt x="91" y="24"/>
                      </a:lnTo>
                      <a:lnTo>
                        <a:pt x="93" y="26"/>
                      </a:lnTo>
                      <a:lnTo>
                        <a:pt x="94" y="29"/>
                      </a:lnTo>
                      <a:lnTo>
                        <a:pt x="94" y="31"/>
                      </a:lnTo>
                      <a:lnTo>
                        <a:pt x="94" y="35"/>
                      </a:lnTo>
                      <a:lnTo>
                        <a:pt x="92" y="37"/>
                      </a:lnTo>
                      <a:lnTo>
                        <a:pt x="90" y="40"/>
                      </a:lnTo>
                      <a:lnTo>
                        <a:pt x="87" y="41"/>
                      </a:lnTo>
                      <a:lnTo>
                        <a:pt x="84" y="43"/>
                      </a:lnTo>
                      <a:lnTo>
                        <a:pt x="78" y="44"/>
                      </a:lnTo>
                      <a:lnTo>
                        <a:pt x="76" y="44"/>
                      </a:lnTo>
                      <a:lnTo>
                        <a:pt x="72" y="44"/>
                      </a:lnTo>
                      <a:lnTo>
                        <a:pt x="68" y="43"/>
                      </a:lnTo>
                      <a:lnTo>
                        <a:pt x="64" y="41"/>
                      </a:lnTo>
                      <a:lnTo>
                        <a:pt x="61" y="41"/>
                      </a:lnTo>
                      <a:lnTo>
                        <a:pt x="60" y="36"/>
                      </a:lnTo>
                      <a:lnTo>
                        <a:pt x="59" y="35"/>
                      </a:lnTo>
                      <a:lnTo>
                        <a:pt x="59" y="33"/>
                      </a:lnTo>
                      <a:lnTo>
                        <a:pt x="60" y="28"/>
                      </a:lnTo>
                      <a:lnTo>
                        <a:pt x="60" y="27"/>
                      </a:lnTo>
                      <a:lnTo>
                        <a:pt x="57" y="26"/>
                      </a:lnTo>
                      <a:lnTo>
                        <a:pt x="52" y="24"/>
                      </a:lnTo>
                      <a:lnTo>
                        <a:pt x="53" y="24"/>
                      </a:lnTo>
                      <a:lnTo>
                        <a:pt x="11" y="39"/>
                      </a:lnTo>
                      <a:lnTo>
                        <a:pt x="29" y="68"/>
                      </a:lnTo>
                      <a:lnTo>
                        <a:pt x="27" y="71"/>
                      </a:lnTo>
                      <a:lnTo>
                        <a:pt x="25" y="72"/>
                      </a:lnTo>
                      <a:lnTo>
                        <a:pt x="23" y="73"/>
                      </a:lnTo>
                      <a:lnTo>
                        <a:pt x="16" y="72"/>
                      </a:lnTo>
                      <a:lnTo>
                        <a:pt x="14" y="72"/>
                      </a:lnTo>
                      <a:lnTo>
                        <a:pt x="11" y="73"/>
                      </a:lnTo>
                      <a:lnTo>
                        <a:pt x="7" y="74"/>
                      </a:lnTo>
                      <a:lnTo>
                        <a:pt x="5" y="76"/>
                      </a:lnTo>
                      <a:lnTo>
                        <a:pt x="2" y="79"/>
                      </a:lnTo>
                      <a:lnTo>
                        <a:pt x="0" y="81"/>
                      </a:lnTo>
                      <a:lnTo>
                        <a:pt x="0" y="84"/>
                      </a:lnTo>
                      <a:lnTo>
                        <a:pt x="1" y="86"/>
                      </a:lnTo>
                      <a:lnTo>
                        <a:pt x="2" y="89"/>
                      </a:lnTo>
                      <a:lnTo>
                        <a:pt x="5" y="92"/>
                      </a:lnTo>
                      <a:lnTo>
                        <a:pt x="6" y="95"/>
                      </a:lnTo>
                      <a:lnTo>
                        <a:pt x="9" y="96"/>
                      </a:lnTo>
                      <a:lnTo>
                        <a:pt x="14" y="97"/>
                      </a:lnTo>
                      <a:lnTo>
                        <a:pt x="19" y="98"/>
                      </a:lnTo>
                      <a:lnTo>
                        <a:pt x="22" y="98"/>
                      </a:lnTo>
                      <a:lnTo>
                        <a:pt x="25" y="96"/>
                      </a:lnTo>
                      <a:lnTo>
                        <a:pt x="27" y="95"/>
                      </a:lnTo>
                      <a:lnTo>
                        <a:pt x="30" y="94"/>
                      </a:lnTo>
                      <a:lnTo>
                        <a:pt x="33" y="90"/>
                      </a:lnTo>
                      <a:lnTo>
                        <a:pt x="35" y="89"/>
                      </a:lnTo>
                      <a:lnTo>
                        <a:pt x="38" y="89"/>
                      </a:lnTo>
                      <a:lnTo>
                        <a:pt x="43" y="91"/>
                      </a:lnTo>
                      <a:lnTo>
                        <a:pt x="60" y="119"/>
                      </a:lnTo>
                      <a:lnTo>
                        <a:pt x="102" y="105"/>
                      </a:lnTo>
                      <a:lnTo>
                        <a:pt x="106" y="108"/>
                      </a:lnTo>
                      <a:lnTo>
                        <a:pt x="109" y="110"/>
                      </a:lnTo>
                      <a:lnTo>
                        <a:pt x="108" y="115"/>
                      </a:lnTo>
                      <a:lnTo>
                        <a:pt x="109" y="118"/>
                      </a:lnTo>
                      <a:lnTo>
                        <a:pt x="109" y="119"/>
                      </a:lnTo>
                      <a:lnTo>
                        <a:pt x="112" y="122"/>
                      </a:lnTo>
                      <a:lnTo>
                        <a:pt x="113" y="124"/>
                      </a:lnTo>
                      <a:lnTo>
                        <a:pt x="116" y="126"/>
                      </a:lnTo>
                      <a:lnTo>
                        <a:pt x="122" y="126"/>
                      </a:lnTo>
                      <a:lnTo>
                        <a:pt x="126" y="126"/>
                      </a:lnTo>
                      <a:lnTo>
                        <a:pt x="128" y="127"/>
                      </a:lnTo>
                      <a:lnTo>
                        <a:pt x="132" y="125"/>
                      </a:lnTo>
                      <a:lnTo>
                        <a:pt x="136" y="124"/>
                      </a:lnTo>
                      <a:lnTo>
                        <a:pt x="139" y="122"/>
                      </a:lnTo>
                      <a:lnTo>
                        <a:pt x="142" y="120"/>
                      </a:lnTo>
                      <a:lnTo>
                        <a:pt x="143" y="117"/>
                      </a:lnTo>
                      <a:lnTo>
                        <a:pt x="144" y="114"/>
                      </a:lnTo>
                      <a:lnTo>
                        <a:pt x="144" y="111"/>
                      </a:lnTo>
                      <a:lnTo>
                        <a:pt x="143" y="110"/>
                      </a:lnTo>
                      <a:lnTo>
                        <a:pt x="141" y="107"/>
                      </a:lnTo>
                      <a:lnTo>
                        <a:pt x="139" y="105"/>
                      </a:lnTo>
                      <a:lnTo>
                        <a:pt x="133" y="102"/>
                      </a:lnTo>
                      <a:lnTo>
                        <a:pt x="133" y="101"/>
                      </a:lnTo>
                      <a:lnTo>
                        <a:pt x="133" y="99"/>
                      </a:lnTo>
                      <a:lnTo>
                        <a:pt x="135" y="96"/>
                      </a:lnTo>
                      <a:lnTo>
                        <a:pt x="135" y="95"/>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4" name="Freeform 474"/>
                <p:cNvSpPr>
                  <a:spLocks/>
                </p:cNvSpPr>
                <p:nvPr/>
              </p:nvSpPr>
              <p:spPr bwMode="auto">
                <a:xfrm>
                  <a:off x="1810" y="3739"/>
                  <a:ext cx="164" cy="134"/>
                </a:xfrm>
                <a:custGeom>
                  <a:avLst/>
                  <a:gdLst>
                    <a:gd name="T0" fmla="*/ 43 w 164"/>
                    <a:gd name="T1" fmla="*/ 29 h 134"/>
                    <a:gd name="T2" fmla="*/ 42 w 164"/>
                    <a:gd name="T3" fmla="*/ 24 h 134"/>
                    <a:gd name="T4" fmla="*/ 35 w 164"/>
                    <a:gd name="T5" fmla="*/ 21 h 134"/>
                    <a:gd name="T6" fmla="*/ 33 w 164"/>
                    <a:gd name="T7" fmla="*/ 16 h 134"/>
                    <a:gd name="T8" fmla="*/ 34 w 164"/>
                    <a:gd name="T9" fmla="*/ 11 h 134"/>
                    <a:gd name="T10" fmla="*/ 38 w 164"/>
                    <a:gd name="T11" fmla="*/ 5 h 134"/>
                    <a:gd name="T12" fmla="*/ 44 w 164"/>
                    <a:gd name="T13" fmla="*/ 2 h 134"/>
                    <a:gd name="T14" fmla="*/ 51 w 164"/>
                    <a:gd name="T15" fmla="*/ 1 h 134"/>
                    <a:gd name="T16" fmla="*/ 60 w 164"/>
                    <a:gd name="T17" fmla="*/ 2 h 134"/>
                    <a:gd name="T18" fmla="*/ 65 w 164"/>
                    <a:gd name="T19" fmla="*/ 5 h 134"/>
                    <a:gd name="T20" fmla="*/ 68 w 164"/>
                    <a:gd name="T21" fmla="*/ 11 h 134"/>
                    <a:gd name="T22" fmla="*/ 68 w 164"/>
                    <a:gd name="T23" fmla="*/ 17 h 134"/>
                    <a:gd name="T24" fmla="*/ 70 w 164"/>
                    <a:gd name="T25" fmla="*/ 20 h 134"/>
                    <a:gd name="T26" fmla="*/ 115 w 164"/>
                    <a:gd name="T27" fmla="*/ 8 h 134"/>
                    <a:gd name="T28" fmla="*/ 131 w 164"/>
                    <a:gd name="T29" fmla="*/ 40 h 134"/>
                    <a:gd name="T30" fmla="*/ 127 w 164"/>
                    <a:gd name="T31" fmla="*/ 43 h 134"/>
                    <a:gd name="T32" fmla="*/ 118 w 164"/>
                    <a:gd name="T33" fmla="*/ 42 h 134"/>
                    <a:gd name="T34" fmla="*/ 112 w 164"/>
                    <a:gd name="T35" fmla="*/ 45 h 134"/>
                    <a:gd name="T36" fmla="*/ 108 w 164"/>
                    <a:gd name="T37" fmla="*/ 49 h 134"/>
                    <a:gd name="T38" fmla="*/ 106 w 164"/>
                    <a:gd name="T39" fmla="*/ 55 h 134"/>
                    <a:gd name="T40" fmla="*/ 109 w 164"/>
                    <a:gd name="T41" fmla="*/ 60 h 134"/>
                    <a:gd name="T42" fmla="*/ 111 w 164"/>
                    <a:gd name="T43" fmla="*/ 65 h 134"/>
                    <a:gd name="T44" fmla="*/ 118 w 164"/>
                    <a:gd name="T45" fmla="*/ 68 h 134"/>
                    <a:gd name="T46" fmla="*/ 125 w 164"/>
                    <a:gd name="T47" fmla="*/ 68 h 134"/>
                    <a:gd name="T48" fmla="*/ 131 w 164"/>
                    <a:gd name="T49" fmla="*/ 67 h 134"/>
                    <a:gd name="T50" fmla="*/ 137 w 164"/>
                    <a:gd name="T51" fmla="*/ 62 h 134"/>
                    <a:gd name="T52" fmla="*/ 142 w 164"/>
                    <a:gd name="T53" fmla="*/ 60 h 134"/>
                    <a:gd name="T54" fmla="*/ 163 w 164"/>
                    <a:gd name="T55" fmla="*/ 90 h 134"/>
                    <a:gd name="T56" fmla="*/ 123 w 164"/>
                    <a:gd name="T57" fmla="*/ 104 h 134"/>
                    <a:gd name="T58" fmla="*/ 120 w 164"/>
                    <a:gd name="T59" fmla="*/ 110 h 134"/>
                    <a:gd name="T60" fmla="*/ 126 w 164"/>
                    <a:gd name="T61" fmla="*/ 113 h 134"/>
                    <a:gd name="T62" fmla="*/ 130 w 164"/>
                    <a:gd name="T63" fmla="*/ 116 h 134"/>
                    <a:gd name="T64" fmla="*/ 131 w 164"/>
                    <a:gd name="T65" fmla="*/ 120 h 134"/>
                    <a:gd name="T66" fmla="*/ 129 w 164"/>
                    <a:gd name="T67" fmla="*/ 127 h 134"/>
                    <a:gd name="T68" fmla="*/ 124 w 164"/>
                    <a:gd name="T69" fmla="*/ 131 h 134"/>
                    <a:gd name="T70" fmla="*/ 116 w 164"/>
                    <a:gd name="T71" fmla="*/ 133 h 134"/>
                    <a:gd name="T72" fmla="*/ 111 w 164"/>
                    <a:gd name="T73" fmla="*/ 133 h 134"/>
                    <a:gd name="T74" fmla="*/ 103 w 164"/>
                    <a:gd name="T75" fmla="*/ 130 h 134"/>
                    <a:gd name="T76" fmla="*/ 99 w 164"/>
                    <a:gd name="T77" fmla="*/ 126 h 134"/>
                    <a:gd name="T78" fmla="*/ 97 w 164"/>
                    <a:gd name="T79" fmla="*/ 122 h 134"/>
                    <a:gd name="T80" fmla="*/ 99 w 164"/>
                    <a:gd name="T81" fmla="*/ 116 h 134"/>
                    <a:gd name="T82" fmla="*/ 92 w 164"/>
                    <a:gd name="T83" fmla="*/ 113 h 134"/>
                    <a:gd name="T84" fmla="*/ 32 w 164"/>
                    <a:gd name="T85" fmla="*/ 100 h 134"/>
                    <a:gd name="T86" fmla="*/ 35 w 164"/>
                    <a:gd name="T87" fmla="*/ 96 h 134"/>
                    <a:gd name="T88" fmla="*/ 38 w 164"/>
                    <a:gd name="T89" fmla="*/ 94 h 134"/>
                    <a:gd name="T90" fmla="*/ 48 w 164"/>
                    <a:gd name="T91" fmla="*/ 94 h 134"/>
                    <a:gd name="T92" fmla="*/ 54 w 164"/>
                    <a:gd name="T93" fmla="*/ 92 h 134"/>
                    <a:gd name="T94" fmla="*/ 58 w 164"/>
                    <a:gd name="T95" fmla="*/ 88 h 134"/>
                    <a:gd name="T96" fmla="*/ 60 w 164"/>
                    <a:gd name="T97" fmla="*/ 82 h 134"/>
                    <a:gd name="T98" fmla="*/ 58 w 164"/>
                    <a:gd name="T99" fmla="*/ 76 h 134"/>
                    <a:gd name="T100" fmla="*/ 55 w 164"/>
                    <a:gd name="T101" fmla="*/ 71 h 134"/>
                    <a:gd name="T102" fmla="*/ 48 w 164"/>
                    <a:gd name="T103" fmla="*/ 69 h 134"/>
                    <a:gd name="T104" fmla="*/ 40 w 164"/>
                    <a:gd name="T105" fmla="*/ 69 h 134"/>
                    <a:gd name="T106" fmla="*/ 33 w 164"/>
                    <a:gd name="T107" fmla="*/ 70 h 134"/>
                    <a:gd name="T108" fmla="*/ 27 w 164"/>
                    <a:gd name="T109" fmla="*/ 76 h 134"/>
                    <a:gd name="T110" fmla="*/ 23 w 164"/>
                    <a:gd name="T111" fmla="*/ 76 h 134"/>
                    <a:gd name="T112" fmla="*/ 0 w 164"/>
                    <a:gd name="T113" fmla="*/ 45 h 134"/>
                    <a:gd name="T114" fmla="*/ 41 w 164"/>
                    <a:gd name="T115" fmla="*/ 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4" h="134">
                      <a:moveTo>
                        <a:pt x="41" y="32"/>
                      </a:moveTo>
                      <a:lnTo>
                        <a:pt x="43" y="29"/>
                      </a:lnTo>
                      <a:lnTo>
                        <a:pt x="43" y="26"/>
                      </a:lnTo>
                      <a:lnTo>
                        <a:pt x="42" y="24"/>
                      </a:lnTo>
                      <a:lnTo>
                        <a:pt x="38" y="23"/>
                      </a:lnTo>
                      <a:lnTo>
                        <a:pt x="35" y="21"/>
                      </a:lnTo>
                      <a:lnTo>
                        <a:pt x="34" y="19"/>
                      </a:lnTo>
                      <a:lnTo>
                        <a:pt x="33" y="16"/>
                      </a:lnTo>
                      <a:lnTo>
                        <a:pt x="32" y="13"/>
                      </a:lnTo>
                      <a:lnTo>
                        <a:pt x="34" y="11"/>
                      </a:lnTo>
                      <a:lnTo>
                        <a:pt x="35" y="8"/>
                      </a:lnTo>
                      <a:lnTo>
                        <a:pt x="38" y="5"/>
                      </a:lnTo>
                      <a:lnTo>
                        <a:pt x="39" y="3"/>
                      </a:lnTo>
                      <a:lnTo>
                        <a:pt x="44" y="2"/>
                      </a:lnTo>
                      <a:lnTo>
                        <a:pt x="48" y="0"/>
                      </a:lnTo>
                      <a:lnTo>
                        <a:pt x="51" y="1"/>
                      </a:lnTo>
                      <a:lnTo>
                        <a:pt x="55" y="1"/>
                      </a:lnTo>
                      <a:lnTo>
                        <a:pt x="60" y="2"/>
                      </a:lnTo>
                      <a:lnTo>
                        <a:pt x="62" y="3"/>
                      </a:lnTo>
                      <a:lnTo>
                        <a:pt x="65" y="5"/>
                      </a:lnTo>
                      <a:lnTo>
                        <a:pt x="66" y="8"/>
                      </a:lnTo>
                      <a:lnTo>
                        <a:pt x="68" y="11"/>
                      </a:lnTo>
                      <a:lnTo>
                        <a:pt x="68" y="13"/>
                      </a:lnTo>
                      <a:lnTo>
                        <a:pt x="68" y="17"/>
                      </a:lnTo>
                      <a:lnTo>
                        <a:pt x="68" y="18"/>
                      </a:lnTo>
                      <a:lnTo>
                        <a:pt x="70" y="20"/>
                      </a:lnTo>
                      <a:lnTo>
                        <a:pt x="75" y="22"/>
                      </a:lnTo>
                      <a:lnTo>
                        <a:pt x="115" y="8"/>
                      </a:lnTo>
                      <a:lnTo>
                        <a:pt x="132" y="38"/>
                      </a:lnTo>
                      <a:lnTo>
                        <a:pt x="131" y="40"/>
                      </a:lnTo>
                      <a:lnTo>
                        <a:pt x="128" y="43"/>
                      </a:lnTo>
                      <a:lnTo>
                        <a:pt x="127" y="43"/>
                      </a:lnTo>
                      <a:lnTo>
                        <a:pt x="122" y="42"/>
                      </a:lnTo>
                      <a:lnTo>
                        <a:pt x="118" y="42"/>
                      </a:lnTo>
                      <a:lnTo>
                        <a:pt x="115" y="43"/>
                      </a:lnTo>
                      <a:lnTo>
                        <a:pt x="112" y="45"/>
                      </a:lnTo>
                      <a:lnTo>
                        <a:pt x="110" y="47"/>
                      </a:lnTo>
                      <a:lnTo>
                        <a:pt x="108" y="49"/>
                      </a:lnTo>
                      <a:lnTo>
                        <a:pt x="107" y="53"/>
                      </a:lnTo>
                      <a:lnTo>
                        <a:pt x="106" y="55"/>
                      </a:lnTo>
                      <a:lnTo>
                        <a:pt x="107" y="57"/>
                      </a:lnTo>
                      <a:lnTo>
                        <a:pt x="109" y="60"/>
                      </a:lnTo>
                      <a:lnTo>
                        <a:pt x="111" y="63"/>
                      </a:lnTo>
                      <a:lnTo>
                        <a:pt x="111" y="65"/>
                      </a:lnTo>
                      <a:lnTo>
                        <a:pt x="114" y="67"/>
                      </a:lnTo>
                      <a:lnTo>
                        <a:pt x="118" y="68"/>
                      </a:lnTo>
                      <a:lnTo>
                        <a:pt x="121" y="68"/>
                      </a:lnTo>
                      <a:lnTo>
                        <a:pt x="125" y="68"/>
                      </a:lnTo>
                      <a:lnTo>
                        <a:pt x="128" y="67"/>
                      </a:lnTo>
                      <a:lnTo>
                        <a:pt x="131" y="67"/>
                      </a:lnTo>
                      <a:lnTo>
                        <a:pt x="134" y="65"/>
                      </a:lnTo>
                      <a:lnTo>
                        <a:pt x="137" y="62"/>
                      </a:lnTo>
                      <a:lnTo>
                        <a:pt x="138" y="60"/>
                      </a:lnTo>
                      <a:lnTo>
                        <a:pt x="142" y="60"/>
                      </a:lnTo>
                      <a:lnTo>
                        <a:pt x="146" y="62"/>
                      </a:lnTo>
                      <a:lnTo>
                        <a:pt x="163" y="90"/>
                      </a:lnTo>
                      <a:lnTo>
                        <a:pt x="122" y="103"/>
                      </a:lnTo>
                      <a:lnTo>
                        <a:pt x="123" y="104"/>
                      </a:lnTo>
                      <a:lnTo>
                        <a:pt x="121" y="108"/>
                      </a:lnTo>
                      <a:lnTo>
                        <a:pt x="120" y="110"/>
                      </a:lnTo>
                      <a:lnTo>
                        <a:pt x="121" y="110"/>
                      </a:lnTo>
                      <a:lnTo>
                        <a:pt x="126" y="113"/>
                      </a:lnTo>
                      <a:lnTo>
                        <a:pt x="129" y="115"/>
                      </a:lnTo>
                      <a:lnTo>
                        <a:pt x="130" y="116"/>
                      </a:lnTo>
                      <a:lnTo>
                        <a:pt x="131" y="118"/>
                      </a:lnTo>
                      <a:lnTo>
                        <a:pt x="131" y="120"/>
                      </a:lnTo>
                      <a:lnTo>
                        <a:pt x="131" y="124"/>
                      </a:lnTo>
                      <a:lnTo>
                        <a:pt x="129" y="127"/>
                      </a:lnTo>
                      <a:lnTo>
                        <a:pt x="126" y="129"/>
                      </a:lnTo>
                      <a:lnTo>
                        <a:pt x="124" y="131"/>
                      </a:lnTo>
                      <a:lnTo>
                        <a:pt x="120" y="132"/>
                      </a:lnTo>
                      <a:lnTo>
                        <a:pt x="116" y="133"/>
                      </a:lnTo>
                      <a:lnTo>
                        <a:pt x="113" y="133"/>
                      </a:lnTo>
                      <a:lnTo>
                        <a:pt x="111" y="133"/>
                      </a:lnTo>
                      <a:lnTo>
                        <a:pt x="106" y="132"/>
                      </a:lnTo>
                      <a:lnTo>
                        <a:pt x="103" y="130"/>
                      </a:lnTo>
                      <a:lnTo>
                        <a:pt x="101" y="129"/>
                      </a:lnTo>
                      <a:lnTo>
                        <a:pt x="99" y="126"/>
                      </a:lnTo>
                      <a:lnTo>
                        <a:pt x="99" y="125"/>
                      </a:lnTo>
                      <a:lnTo>
                        <a:pt x="97" y="122"/>
                      </a:lnTo>
                      <a:lnTo>
                        <a:pt x="99" y="118"/>
                      </a:lnTo>
                      <a:lnTo>
                        <a:pt x="99" y="116"/>
                      </a:lnTo>
                      <a:lnTo>
                        <a:pt x="96" y="116"/>
                      </a:lnTo>
                      <a:lnTo>
                        <a:pt x="92" y="113"/>
                      </a:lnTo>
                      <a:lnTo>
                        <a:pt x="49" y="126"/>
                      </a:lnTo>
                      <a:lnTo>
                        <a:pt x="32" y="100"/>
                      </a:lnTo>
                      <a:lnTo>
                        <a:pt x="32" y="99"/>
                      </a:lnTo>
                      <a:lnTo>
                        <a:pt x="35" y="96"/>
                      </a:lnTo>
                      <a:lnTo>
                        <a:pt x="37" y="94"/>
                      </a:lnTo>
                      <a:lnTo>
                        <a:pt x="38" y="94"/>
                      </a:lnTo>
                      <a:lnTo>
                        <a:pt x="44" y="94"/>
                      </a:lnTo>
                      <a:lnTo>
                        <a:pt x="48" y="94"/>
                      </a:lnTo>
                      <a:lnTo>
                        <a:pt x="51" y="93"/>
                      </a:lnTo>
                      <a:lnTo>
                        <a:pt x="54" y="92"/>
                      </a:lnTo>
                      <a:lnTo>
                        <a:pt x="56" y="91"/>
                      </a:lnTo>
                      <a:lnTo>
                        <a:pt x="58" y="88"/>
                      </a:lnTo>
                      <a:lnTo>
                        <a:pt x="60" y="85"/>
                      </a:lnTo>
                      <a:lnTo>
                        <a:pt x="60" y="82"/>
                      </a:lnTo>
                      <a:lnTo>
                        <a:pt x="61" y="80"/>
                      </a:lnTo>
                      <a:lnTo>
                        <a:pt x="58" y="76"/>
                      </a:lnTo>
                      <a:lnTo>
                        <a:pt x="56" y="73"/>
                      </a:lnTo>
                      <a:lnTo>
                        <a:pt x="55" y="71"/>
                      </a:lnTo>
                      <a:lnTo>
                        <a:pt x="51" y="70"/>
                      </a:lnTo>
                      <a:lnTo>
                        <a:pt x="48" y="69"/>
                      </a:lnTo>
                      <a:lnTo>
                        <a:pt x="42" y="69"/>
                      </a:lnTo>
                      <a:lnTo>
                        <a:pt x="40" y="69"/>
                      </a:lnTo>
                      <a:lnTo>
                        <a:pt x="37" y="69"/>
                      </a:lnTo>
                      <a:lnTo>
                        <a:pt x="33" y="70"/>
                      </a:lnTo>
                      <a:lnTo>
                        <a:pt x="30" y="72"/>
                      </a:lnTo>
                      <a:lnTo>
                        <a:pt x="27" y="76"/>
                      </a:lnTo>
                      <a:lnTo>
                        <a:pt x="27" y="77"/>
                      </a:lnTo>
                      <a:lnTo>
                        <a:pt x="23" y="76"/>
                      </a:lnTo>
                      <a:lnTo>
                        <a:pt x="18" y="76"/>
                      </a:lnTo>
                      <a:lnTo>
                        <a:pt x="0" y="45"/>
                      </a:lnTo>
                      <a:lnTo>
                        <a:pt x="40" y="32"/>
                      </a:lnTo>
                      <a:lnTo>
                        <a:pt x="41" y="32"/>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5" name="Freeform 475"/>
                <p:cNvSpPr>
                  <a:spLocks/>
                </p:cNvSpPr>
                <p:nvPr/>
              </p:nvSpPr>
              <p:spPr bwMode="auto">
                <a:xfrm>
                  <a:off x="1916" y="3709"/>
                  <a:ext cx="175" cy="121"/>
                </a:xfrm>
                <a:custGeom>
                  <a:avLst/>
                  <a:gdLst>
                    <a:gd name="T0" fmla="*/ 54 w 175"/>
                    <a:gd name="T1" fmla="*/ 25 h 121"/>
                    <a:gd name="T2" fmla="*/ 57 w 175"/>
                    <a:gd name="T3" fmla="*/ 28 h 121"/>
                    <a:gd name="T4" fmla="*/ 57 w 175"/>
                    <a:gd name="T5" fmla="*/ 35 h 121"/>
                    <a:gd name="T6" fmla="*/ 60 w 175"/>
                    <a:gd name="T7" fmla="*/ 39 h 121"/>
                    <a:gd name="T8" fmla="*/ 65 w 175"/>
                    <a:gd name="T9" fmla="*/ 42 h 121"/>
                    <a:gd name="T10" fmla="*/ 72 w 175"/>
                    <a:gd name="T11" fmla="*/ 43 h 121"/>
                    <a:gd name="T12" fmla="*/ 81 w 175"/>
                    <a:gd name="T13" fmla="*/ 42 h 121"/>
                    <a:gd name="T14" fmla="*/ 87 w 175"/>
                    <a:gd name="T15" fmla="*/ 39 h 121"/>
                    <a:gd name="T16" fmla="*/ 91 w 175"/>
                    <a:gd name="T17" fmla="*/ 33 h 121"/>
                    <a:gd name="T18" fmla="*/ 92 w 175"/>
                    <a:gd name="T19" fmla="*/ 28 h 121"/>
                    <a:gd name="T20" fmla="*/ 89 w 175"/>
                    <a:gd name="T21" fmla="*/ 23 h 121"/>
                    <a:gd name="T22" fmla="*/ 83 w 175"/>
                    <a:gd name="T23" fmla="*/ 20 h 121"/>
                    <a:gd name="T24" fmla="*/ 81 w 175"/>
                    <a:gd name="T25" fmla="*/ 15 h 121"/>
                    <a:gd name="T26" fmla="*/ 83 w 175"/>
                    <a:gd name="T27" fmla="*/ 14 h 121"/>
                    <a:gd name="T28" fmla="*/ 143 w 175"/>
                    <a:gd name="T29" fmla="*/ 29 h 121"/>
                    <a:gd name="T30" fmla="*/ 139 w 175"/>
                    <a:gd name="T31" fmla="*/ 34 h 121"/>
                    <a:gd name="T32" fmla="*/ 132 w 175"/>
                    <a:gd name="T33" fmla="*/ 33 h 121"/>
                    <a:gd name="T34" fmla="*/ 125 w 175"/>
                    <a:gd name="T35" fmla="*/ 35 h 121"/>
                    <a:gd name="T36" fmla="*/ 119 w 175"/>
                    <a:gd name="T37" fmla="*/ 38 h 121"/>
                    <a:gd name="T38" fmla="*/ 116 w 175"/>
                    <a:gd name="T39" fmla="*/ 44 h 121"/>
                    <a:gd name="T40" fmla="*/ 115 w 175"/>
                    <a:gd name="T41" fmla="*/ 49 h 121"/>
                    <a:gd name="T42" fmla="*/ 118 w 175"/>
                    <a:gd name="T43" fmla="*/ 56 h 121"/>
                    <a:gd name="T44" fmla="*/ 124 w 175"/>
                    <a:gd name="T45" fmla="*/ 58 h 121"/>
                    <a:gd name="T46" fmla="*/ 133 w 175"/>
                    <a:gd name="T47" fmla="*/ 60 h 121"/>
                    <a:gd name="T48" fmla="*/ 139 w 175"/>
                    <a:gd name="T49" fmla="*/ 60 h 121"/>
                    <a:gd name="T50" fmla="*/ 145 w 175"/>
                    <a:gd name="T51" fmla="*/ 56 h 121"/>
                    <a:gd name="T52" fmla="*/ 149 w 175"/>
                    <a:gd name="T53" fmla="*/ 52 h 121"/>
                    <a:gd name="T54" fmla="*/ 156 w 175"/>
                    <a:gd name="T55" fmla="*/ 52 h 121"/>
                    <a:gd name="T56" fmla="*/ 132 w 175"/>
                    <a:gd name="T57" fmla="*/ 97 h 121"/>
                    <a:gd name="T58" fmla="*/ 125 w 175"/>
                    <a:gd name="T59" fmla="*/ 93 h 121"/>
                    <a:gd name="T60" fmla="*/ 125 w 175"/>
                    <a:gd name="T61" fmla="*/ 88 h 121"/>
                    <a:gd name="T62" fmla="*/ 124 w 175"/>
                    <a:gd name="T63" fmla="*/ 84 h 121"/>
                    <a:gd name="T64" fmla="*/ 121 w 175"/>
                    <a:gd name="T65" fmla="*/ 79 h 121"/>
                    <a:gd name="T66" fmla="*/ 112 w 175"/>
                    <a:gd name="T67" fmla="*/ 77 h 121"/>
                    <a:gd name="T68" fmla="*/ 106 w 175"/>
                    <a:gd name="T69" fmla="*/ 77 h 121"/>
                    <a:gd name="T70" fmla="*/ 97 w 175"/>
                    <a:gd name="T71" fmla="*/ 79 h 121"/>
                    <a:gd name="T72" fmla="*/ 93 w 175"/>
                    <a:gd name="T73" fmla="*/ 83 h 121"/>
                    <a:gd name="T74" fmla="*/ 90 w 175"/>
                    <a:gd name="T75" fmla="*/ 90 h 121"/>
                    <a:gd name="T76" fmla="*/ 93 w 175"/>
                    <a:gd name="T77" fmla="*/ 94 h 121"/>
                    <a:gd name="T78" fmla="*/ 96 w 175"/>
                    <a:gd name="T79" fmla="*/ 98 h 121"/>
                    <a:gd name="T80" fmla="*/ 101 w 175"/>
                    <a:gd name="T81" fmla="*/ 104 h 121"/>
                    <a:gd name="T82" fmla="*/ 57 w 175"/>
                    <a:gd name="T83" fmla="*/ 120 h 121"/>
                    <a:gd name="T84" fmla="*/ 36 w 175"/>
                    <a:gd name="T85" fmla="*/ 90 h 121"/>
                    <a:gd name="T86" fmla="*/ 31 w 175"/>
                    <a:gd name="T87" fmla="*/ 92 h 121"/>
                    <a:gd name="T88" fmla="*/ 25 w 175"/>
                    <a:gd name="T89" fmla="*/ 97 h 121"/>
                    <a:gd name="T90" fmla="*/ 19 w 175"/>
                    <a:gd name="T91" fmla="*/ 98 h 121"/>
                    <a:gd name="T92" fmla="*/ 12 w 175"/>
                    <a:gd name="T93" fmla="*/ 98 h 121"/>
                    <a:gd name="T94" fmla="*/ 5 w 175"/>
                    <a:gd name="T95" fmla="*/ 95 h 121"/>
                    <a:gd name="T96" fmla="*/ 3 w 175"/>
                    <a:gd name="T97" fmla="*/ 90 h 121"/>
                    <a:gd name="T98" fmla="*/ 0 w 175"/>
                    <a:gd name="T99" fmla="*/ 85 h 121"/>
                    <a:gd name="T100" fmla="*/ 2 w 175"/>
                    <a:gd name="T101" fmla="*/ 79 h 121"/>
                    <a:gd name="T102" fmla="*/ 6 w 175"/>
                    <a:gd name="T103" fmla="*/ 75 h 121"/>
                    <a:gd name="T104" fmla="*/ 12 w 175"/>
                    <a:gd name="T105" fmla="*/ 72 h 121"/>
                    <a:gd name="T106" fmla="*/ 21 w 175"/>
                    <a:gd name="T107" fmla="*/ 73 h 121"/>
                    <a:gd name="T108" fmla="*/ 25 w 175"/>
                    <a:gd name="T109" fmla="*/ 70 h 121"/>
                    <a:gd name="T110" fmla="*/ 9 w 175"/>
                    <a:gd name="T111" fmla="*/ 38 h 121"/>
                    <a:gd name="T112" fmla="*/ 50 w 175"/>
                    <a:gd name="T113" fmla="*/ 2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5" h="121">
                      <a:moveTo>
                        <a:pt x="50" y="23"/>
                      </a:moveTo>
                      <a:lnTo>
                        <a:pt x="54" y="25"/>
                      </a:lnTo>
                      <a:lnTo>
                        <a:pt x="57" y="26"/>
                      </a:lnTo>
                      <a:lnTo>
                        <a:pt x="57" y="28"/>
                      </a:lnTo>
                      <a:lnTo>
                        <a:pt x="57" y="31"/>
                      </a:lnTo>
                      <a:lnTo>
                        <a:pt x="57" y="35"/>
                      </a:lnTo>
                      <a:lnTo>
                        <a:pt x="57" y="36"/>
                      </a:lnTo>
                      <a:lnTo>
                        <a:pt x="60" y="39"/>
                      </a:lnTo>
                      <a:lnTo>
                        <a:pt x="62" y="41"/>
                      </a:lnTo>
                      <a:lnTo>
                        <a:pt x="65" y="42"/>
                      </a:lnTo>
                      <a:lnTo>
                        <a:pt x="70" y="44"/>
                      </a:lnTo>
                      <a:lnTo>
                        <a:pt x="72" y="43"/>
                      </a:lnTo>
                      <a:lnTo>
                        <a:pt x="76" y="43"/>
                      </a:lnTo>
                      <a:lnTo>
                        <a:pt x="81" y="42"/>
                      </a:lnTo>
                      <a:lnTo>
                        <a:pt x="85" y="41"/>
                      </a:lnTo>
                      <a:lnTo>
                        <a:pt x="87" y="39"/>
                      </a:lnTo>
                      <a:lnTo>
                        <a:pt x="89" y="37"/>
                      </a:lnTo>
                      <a:lnTo>
                        <a:pt x="91" y="33"/>
                      </a:lnTo>
                      <a:lnTo>
                        <a:pt x="92" y="30"/>
                      </a:lnTo>
                      <a:lnTo>
                        <a:pt x="92" y="28"/>
                      </a:lnTo>
                      <a:lnTo>
                        <a:pt x="90" y="26"/>
                      </a:lnTo>
                      <a:lnTo>
                        <a:pt x="89" y="23"/>
                      </a:lnTo>
                      <a:lnTo>
                        <a:pt x="87" y="22"/>
                      </a:lnTo>
                      <a:lnTo>
                        <a:pt x="83" y="20"/>
                      </a:lnTo>
                      <a:lnTo>
                        <a:pt x="82" y="19"/>
                      </a:lnTo>
                      <a:lnTo>
                        <a:pt x="81" y="15"/>
                      </a:lnTo>
                      <a:lnTo>
                        <a:pt x="83" y="13"/>
                      </a:lnTo>
                      <a:lnTo>
                        <a:pt x="83" y="14"/>
                      </a:lnTo>
                      <a:lnTo>
                        <a:pt x="126" y="0"/>
                      </a:lnTo>
                      <a:lnTo>
                        <a:pt x="143" y="29"/>
                      </a:lnTo>
                      <a:lnTo>
                        <a:pt x="141" y="33"/>
                      </a:lnTo>
                      <a:lnTo>
                        <a:pt x="139" y="34"/>
                      </a:lnTo>
                      <a:lnTo>
                        <a:pt x="138" y="35"/>
                      </a:lnTo>
                      <a:lnTo>
                        <a:pt x="132" y="33"/>
                      </a:lnTo>
                      <a:lnTo>
                        <a:pt x="127" y="35"/>
                      </a:lnTo>
                      <a:lnTo>
                        <a:pt x="125" y="35"/>
                      </a:lnTo>
                      <a:lnTo>
                        <a:pt x="121" y="36"/>
                      </a:lnTo>
                      <a:lnTo>
                        <a:pt x="119" y="38"/>
                      </a:lnTo>
                      <a:lnTo>
                        <a:pt x="117" y="41"/>
                      </a:lnTo>
                      <a:lnTo>
                        <a:pt x="116" y="44"/>
                      </a:lnTo>
                      <a:lnTo>
                        <a:pt x="114" y="47"/>
                      </a:lnTo>
                      <a:lnTo>
                        <a:pt x="115" y="49"/>
                      </a:lnTo>
                      <a:lnTo>
                        <a:pt x="117" y="52"/>
                      </a:lnTo>
                      <a:lnTo>
                        <a:pt x="118" y="56"/>
                      </a:lnTo>
                      <a:lnTo>
                        <a:pt x="121" y="57"/>
                      </a:lnTo>
                      <a:lnTo>
                        <a:pt x="124" y="58"/>
                      </a:lnTo>
                      <a:lnTo>
                        <a:pt x="128" y="60"/>
                      </a:lnTo>
                      <a:lnTo>
                        <a:pt x="133" y="60"/>
                      </a:lnTo>
                      <a:lnTo>
                        <a:pt x="136" y="60"/>
                      </a:lnTo>
                      <a:lnTo>
                        <a:pt x="139" y="60"/>
                      </a:lnTo>
                      <a:lnTo>
                        <a:pt x="141" y="58"/>
                      </a:lnTo>
                      <a:lnTo>
                        <a:pt x="145" y="56"/>
                      </a:lnTo>
                      <a:lnTo>
                        <a:pt x="147" y="53"/>
                      </a:lnTo>
                      <a:lnTo>
                        <a:pt x="149" y="52"/>
                      </a:lnTo>
                      <a:lnTo>
                        <a:pt x="152" y="52"/>
                      </a:lnTo>
                      <a:lnTo>
                        <a:pt x="156" y="52"/>
                      </a:lnTo>
                      <a:lnTo>
                        <a:pt x="174" y="83"/>
                      </a:lnTo>
                      <a:lnTo>
                        <a:pt x="132" y="97"/>
                      </a:lnTo>
                      <a:lnTo>
                        <a:pt x="127" y="95"/>
                      </a:lnTo>
                      <a:lnTo>
                        <a:pt x="125" y="93"/>
                      </a:lnTo>
                      <a:lnTo>
                        <a:pt x="126" y="92"/>
                      </a:lnTo>
                      <a:lnTo>
                        <a:pt x="125" y="88"/>
                      </a:lnTo>
                      <a:lnTo>
                        <a:pt x="125" y="86"/>
                      </a:lnTo>
                      <a:lnTo>
                        <a:pt x="124" y="84"/>
                      </a:lnTo>
                      <a:lnTo>
                        <a:pt x="123" y="81"/>
                      </a:lnTo>
                      <a:lnTo>
                        <a:pt x="121" y="79"/>
                      </a:lnTo>
                      <a:lnTo>
                        <a:pt x="117" y="78"/>
                      </a:lnTo>
                      <a:lnTo>
                        <a:pt x="112" y="77"/>
                      </a:lnTo>
                      <a:lnTo>
                        <a:pt x="109" y="76"/>
                      </a:lnTo>
                      <a:lnTo>
                        <a:pt x="106" y="77"/>
                      </a:lnTo>
                      <a:lnTo>
                        <a:pt x="101" y="78"/>
                      </a:lnTo>
                      <a:lnTo>
                        <a:pt x="97" y="79"/>
                      </a:lnTo>
                      <a:lnTo>
                        <a:pt x="94" y="80"/>
                      </a:lnTo>
                      <a:lnTo>
                        <a:pt x="93" y="83"/>
                      </a:lnTo>
                      <a:lnTo>
                        <a:pt x="91" y="86"/>
                      </a:lnTo>
                      <a:lnTo>
                        <a:pt x="90" y="90"/>
                      </a:lnTo>
                      <a:lnTo>
                        <a:pt x="90" y="92"/>
                      </a:lnTo>
                      <a:lnTo>
                        <a:pt x="93" y="94"/>
                      </a:lnTo>
                      <a:lnTo>
                        <a:pt x="93" y="96"/>
                      </a:lnTo>
                      <a:lnTo>
                        <a:pt x="96" y="98"/>
                      </a:lnTo>
                      <a:lnTo>
                        <a:pt x="100" y="101"/>
                      </a:lnTo>
                      <a:lnTo>
                        <a:pt x="101" y="104"/>
                      </a:lnTo>
                      <a:lnTo>
                        <a:pt x="100" y="106"/>
                      </a:lnTo>
                      <a:lnTo>
                        <a:pt x="57" y="120"/>
                      </a:lnTo>
                      <a:lnTo>
                        <a:pt x="40" y="92"/>
                      </a:lnTo>
                      <a:lnTo>
                        <a:pt x="36" y="90"/>
                      </a:lnTo>
                      <a:lnTo>
                        <a:pt x="32" y="90"/>
                      </a:lnTo>
                      <a:lnTo>
                        <a:pt x="31" y="92"/>
                      </a:lnTo>
                      <a:lnTo>
                        <a:pt x="28" y="95"/>
                      </a:lnTo>
                      <a:lnTo>
                        <a:pt x="25" y="97"/>
                      </a:lnTo>
                      <a:lnTo>
                        <a:pt x="22" y="97"/>
                      </a:lnTo>
                      <a:lnTo>
                        <a:pt x="19" y="98"/>
                      </a:lnTo>
                      <a:lnTo>
                        <a:pt x="15" y="98"/>
                      </a:lnTo>
                      <a:lnTo>
                        <a:pt x="12" y="98"/>
                      </a:lnTo>
                      <a:lnTo>
                        <a:pt x="8" y="97"/>
                      </a:lnTo>
                      <a:lnTo>
                        <a:pt x="5" y="95"/>
                      </a:lnTo>
                      <a:lnTo>
                        <a:pt x="5" y="93"/>
                      </a:lnTo>
                      <a:lnTo>
                        <a:pt x="3" y="90"/>
                      </a:lnTo>
                      <a:lnTo>
                        <a:pt x="1" y="87"/>
                      </a:lnTo>
                      <a:lnTo>
                        <a:pt x="0" y="85"/>
                      </a:lnTo>
                      <a:lnTo>
                        <a:pt x="1" y="83"/>
                      </a:lnTo>
                      <a:lnTo>
                        <a:pt x="2" y="79"/>
                      </a:lnTo>
                      <a:lnTo>
                        <a:pt x="4" y="77"/>
                      </a:lnTo>
                      <a:lnTo>
                        <a:pt x="6" y="75"/>
                      </a:lnTo>
                      <a:lnTo>
                        <a:pt x="9" y="73"/>
                      </a:lnTo>
                      <a:lnTo>
                        <a:pt x="12" y="72"/>
                      </a:lnTo>
                      <a:lnTo>
                        <a:pt x="16" y="72"/>
                      </a:lnTo>
                      <a:lnTo>
                        <a:pt x="21" y="73"/>
                      </a:lnTo>
                      <a:lnTo>
                        <a:pt x="22" y="73"/>
                      </a:lnTo>
                      <a:lnTo>
                        <a:pt x="25" y="70"/>
                      </a:lnTo>
                      <a:lnTo>
                        <a:pt x="26" y="68"/>
                      </a:lnTo>
                      <a:lnTo>
                        <a:pt x="9" y="38"/>
                      </a:lnTo>
                      <a:lnTo>
                        <a:pt x="49" y="25"/>
                      </a:lnTo>
                      <a:lnTo>
                        <a:pt x="50" y="23"/>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6" name="Freeform 476"/>
                <p:cNvSpPr>
                  <a:spLocks/>
                </p:cNvSpPr>
                <p:nvPr/>
              </p:nvSpPr>
              <p:spPr bwMode="auto">
                <a:xfrm>
                  <a:off x="2030" y="3663"/>
                  <a:ext cx="176" cy="130"/>
                </a:xfrm>
                <a:custGeom>
                  <a:avLst/>
                  <a:gdLst>
                    <a:gd name="T0" fmla="*/ 131 w 176"/>
                    <a:gd name="T1" fmla="*/ 103 h 130"/>
                    <a:gd name="T2" fmla="*/ 128 w 176"/>
                    <a:gd name="T3" fmla="*/ 100 h 130"/>
                    <a:gd name="T4" fmla="*/ 129 w 176"/>
                    <a:gd name="T5" fmla="*/ 93 h 130"/>
                    <a:gd name="T6" fmla="*/ 126 w 176"/>
                    <a:gd name="T7" fmla="*/ 89 h 130"/>
                    <a:gd name="T8" fmla="*/ 120 w 176"/>
                    <a:gd name="T9" fmla="*/ 86 h 130"/>
                    <a:gd name="T10" fmla="*/ 112 w 176"/>
                    <a:gd name="T11" fmla="*/ 84 h 130"/>
                    <a:gd name="T12" fmla="*/ 104 w 176"/>
                    <a:gd name="T13" fmla="*/ 86 h 130"/>
                    <a:gd name="T14" fmla="*/ 97 w 176"/>
                    <a:gd name="T15" fmla="*/ 89 h 130"/>
                    <a:gd name="T16" fmla="*/ 94 w 176"/>
                    <a:gd name="T17" fmla="*/ 94 h 130"/>
                    <a:gd name="T18" fmla="*/ 93 w 176"/>
                    <a:gd name="T19" fmla="*/ 100 h 130"/>
                    <a:gd name="T20" fmla="*/ 95 w 176"/>
                    <a:gd name="T21" fmla="*/ 104 h 130"/>
                    <a:gd name="T22" fmla="*/ 102 w 176"/>
                    <a:gd name="T23" fmla="*/ 109 h 130"/>
                    <a:gd name="T24" fmla="*/ 104 w 176"/>
                    <a:gd name="T25" fmla="*/ 112 h 130"/>
                    <a:gd name="T26" fmla="*/ 60 w 176"/>
                    <a:gd name="T27" fmla="*/ 129 h 130"/>
                    <a:gd name="T28" fmla="*/ 43 w 176"/>
                    <a:gd name="T29" fmla="*/ 100 h 130"/>
                    <a:gd name="T30" fmla="*/ 34 w 176"/>
                    <a:gd name="T31" fmla="*/ 99 h 130"/>
                    <a:gd name="T32" fmla="*/ 31 w 176"/>
                    <a:gd name="T33" fmla="*/ 102 h 130"/>
                    <a:gd name="T34" fmla="*/ 25 w 176"/>
                    <a:gd name="T35" fmla="*/ 106 h 130"/>
                    <a:gd name="T36" fmla="*/ 18 w 176"/>
                    <a:gd name="T37" fmla="*/ 107 h 130"/>
                    <a:gd name="T38" fmla="*/ 10 w 176"/>
                    <a:gd name="T39" fmla="*/ 104 h 130"/>
                    <a:gd name="T40" fmla="*/ 3 w 176"/>
                    <a:gd name="T41" fmla="*/ 102 h 130"/>
                    <a:gd name="T42" fmla="*/ 0 w 176"/>
                    <a:gd name="T43" fmla="*/ 95 h 130"/>
                    <a:gd name="T44" fmla="*/ 2 w 176"/>
                    <a:gd name="T45" fmla="*/ 90 h 130"/>
                    <a:gd name="T46" fmla="*/ 5 w 176"/>
                    <a:gd name="T47" fmla="*/ 84 h 130"/>
                    <a:gd name="T48" fmla="*/ 11 w 176"/>
                    <a:gd name="T49" fmla="*/ 81 h 130"/>
                    <a:gd name="T50" fmla="*/ 18 w 176"/>
                    <a:gd name="T51" fmla="*/ 79 h 130"/>
                    <a:gd name="T52" fmla="*/ 24 w 176"/>
                    <a:gd name="T53" fmla="*/ 81 h 130"/>
                    <a:gd name="T54" fmla="*/ 29 w 176"/>
                    <a:gd name="T55" fmla="*/ 75 h 130"/>
                    <a:gd name="T56" fmla="*/ 53 w 176"/>
                    <a:gd name="T57" fmla="*/ 32 h 130"/>
                    <a:gd name="T58" fmla="*/ 55 w 176"/>
                    <a:gd name="T59" fmla="*/ 26 h 130"/>
                    <a:gd name="T60" fmla="*/ 49 w 176"/>
                    <a:gd name="T61" fmla="*/ 23 h 130"/>
                    <a:gd name="T62" fmla="*/ 45 w 176"/>
                    <a:gd name="T63" fmla="*/ 19 h 130"/>
                    <a:gd name="T64" fmla="*/ 43 w 176"/>
                    <a:gd name="T65" fmla="*/ 13 h 130"/>
                    <a:gd name="T66" fmla="*/ 47 w 176"/>
                    <a:gd name="T67" fmla="*/ 7 h 130"/>
                    <a:gd name="T68" fmla="*/ 51 w 176"/>
                    <a:gd name="T69" fmla="*/ 3 h 130"/>
                    <a:gd name="T70" fmla="*/ 60 w 176"/>
                    <a:gd name="T71" fmla="*/ 1 h 130"/>
                    <a:gd name="T72" fmla="*/ 65 w 176"/>
                    <a:gd name="T73" fmla="*/ 0 h 130"/>
                    <a:gd name="T74" fmla="*/ 74 w 176"/>
                    <a:gd name="T75" fmla="*/ 3 h 130"/>
                    <a:gd name="T76" fmla="*/ 78 w 176"/>
                    <a:gd name="T77" fmla="*/ 7 h 130"/>
                    <a:gd name="T78" fmla="*/ 79 w 176"/>
                    <a:gd name="T79" fmla="*/ 12 h 130"/>
                    <a:gd name="T80" fmla="*/ 79 w 176"/>
                    <a:gd name="T81" fmla="*/ 18 h 130"/>
                    <a:gd name="T82" fmla="*/ 86 w 176"/>
                    <a:gd name="T83" fmla="*/ 21 h 130"/>
                    <a:gd name="T84" fmla="*/ 175 w 176"/>
                    <a:gd name="T85" fmla="*/ 9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30">
                      <a:moveTo>
                        <a:pt x="134" y="103"/>
                      </a:moveTo>
                      <a:lnTo>
                        <a:pt x="131" y="103"/>
                      </a:lnTo>
                      <a:lnTo>
                        <a:pt x="128" y="101"/>
                      </a:lnTo>
                      <a:lnTo>
                        <a:pt x="128" y="100"/>
                      </a:lnTo>
                      <a:lnTo>
                        <a:pt x="128" y="96"/>
                      </a:lnTo>
                      <a:lnTo>
                        <a:pt x="129" y="93"/>
                      </a:lnTo>
                      <a:lnTo>
                        <a:pt x="126" y="92"/>
                      </a:lnTo>
                      <a:lnTo>
                        <a:pt x="126" y="89"/>
                      </a:lnTo>
                      <a:lnTo>
                        <a:pt x="123" y="88"/>
                      </a:lnTo>
                      <a:lnTo>
                        <a:pt x="120" y="86"/>
                      </a:lnTo>
                      <a:lnTo>
                        <a:pt x="116" y="85"/>
                      </a:lnTo>
                      <a:lnTo>
                        <a:pt x="112" y="84"/>
                      </a:lnTo>
                      <a:lnTo>
                        <a:pt x="109" y="85"/>
                      </a:lnTo>
                      <a:lnTo>
                        <a:pt x="104" y="86"/>
                      </a:lnTo>
                      <a:lnTo>
                        <a:pt x="100" y="87"/>
                      </a:lnTo>
                      <a:lnTo>
                        <a:pt x="97" y="89"/>
                      </a:lnTo>
                      <a:lnTo>
                        <a:pt x="96" y="91"/>
                      </a:lnTo>
                      <a:lnTo>
                        <a:pt x="94" y="94"/>
                      </a:lnTo>
                      <a:lnTo>
                        <a:pt x="93" y="97"/>
                      </a:lnTo>
                      <a:lnTo>
                        <a:pt x="93" y="100"/>
                      </a:lnTo>
                      <a:lnTo>
                        <a:pt x="94" y="102"/>
                      </a:lnTo>
                      <a:lnTo>
                        <a:pt x="95" y="104"/>
                      </a:lnTo>
                      <a:lnTo>
                        <a:pt x="99" y="106"/>
                      </a:lnTo>
                      <a:lnTo>
                        <a:pt x="102" y="109"/>
                      </a:lnTo>
                      <a:lnTo>
                        <a:pt x="103" y="110"/>
                      </a:lnTo>
                      <a:lnTo>
                        <a:pt x="104" y="112"/>
                      </a:lnTo>
                      <a:lnTo>
                        <a:pt x="102" y="114"/>
                      </a:lnTo>
                      <a:lnTo>
                        <a:pt x="60" y="129"/>
                      </a:lnTo>
                      <a:lnTo>
                        <a:pt x="42" y="98"/>
                      </a:lnTo>
                      <a:lnTo>
                        <a:pt x="43" y="100"/>
                      </a:lnTo>
                      <a:lnTo>
                        <a:pt x="38" y="98"/>
                      </a:lnTo>
                      <a:lnTo>
                        <a:pt x="34" y="99"/>
                      </a:lnTo>
                      <a:lnTo>
                        <a:pt x="33" y="99"/>
                      </a:lnTo>
                      <a:lnTo>
                        <a:pt x="31" y="102"/>
                      </a:lnTo>
                      <a:lnTo>
                        <a:pt x="27" y="104"/>
                      </a:lnTo>
                      <a:lnTo>
                        <a:pt x="25" y="106"/>
                      </a:lnTo>
                      <a:lnTo>
                        <a:pt x="22" y="106"/>
                      </a:lnTo>
                      <a:lnTo>
                        <a:pt x="18" y="107"/>
                      </a:lnTo>
                      <a:lnTo>
                        <a:pt x="14" y="106"/>
                      </a:lnTo>
                      <a:lnTo>
                        <a:pt x="10" y="104"/>
                      </a:lnTo>
                      <a:lnTo>
                        <a:pt x="7" y="103"/>
                      </a:lnTo>
                      <a:lnTo>
                        <a:pt x="3" y="102"/>
                      </a:lnTo>
                      <a:lnTo>
                        <a:pt x="2" y="98"/>
                      </a:lnTo>
                      <a:lnTo>
                        <a:pt x="0" y="95"/>
                      </a:lnTo>
                      <a:lnTo>
                        <a:pt x="0" y="93"/>
                      </a:lnTo>
                      <a:lnTo>
                        <a:pt x="2" y="90"/>
                      </a:lnTo>
                      <a:lnTo>
                        <a:pt x="3" y="87"/>
                      </a:lnTo>
                      <a:lnTo>
                        <a:pt x="5" y="84"/>
                      </a:lnTo>
                      <a:lnTo>
                        <a:pt x="7" y="82"/>
                      </a:lnTo>
                      <a:lnTo>
                        <a:pt x="11" y="81"/>
                      </a:lnTo>
                      <a:lnTo>
                        <a:pt x="13" y="81"/>
                      </a:lnTo>
                      <a:lnTo>
                        <a:pt x="18" y="79"/>
                      </a:lnTo>
                      <a:lnTo>
                        <a:pt x="23" y="81"/>
                      </a:lnTo>
                      <a:lnTo>
                        <a:pt x="24" y="81"/>
                      </a:lnTo>
                      <a:lnTo>
                        <a:pt x="27" y="79"/>
                      </a:lnTo>
                      <a:lnTo>
                        <a:pt x="29" y="75"/>
                      </a:lnTo>
                      <a:lnTo>
                        <a:pt x="12" y="46"/>
                      </a:lnTo>
                      <a:lnTo>
                        <a:pt x="53" y="32"/>
                      </a:lnTo>
                      <a:lnTo>
                        <a:pt x="54" y="29"/>
                      </a:lnTo>
                      <a:lnTo>
                        <a:pt x="55" y="26"/>
                      </a:lnTo>
                      <a:lnTo>
                        <a:pt x="53" y="25"/>
                      </a:lnTo>
                      <a:lnTo>
                        <a:pt x="49" y="23"/>
                      </a:lnTo>
                      <a:lnTo>
                        <a:pt x="46" y="20"/>
                      </a:lnTo>
                      <a:lnTo>
                        <a:pt x="45" y="19"/>
                      </a:lnTo>
                      <a:lnTo>
                        <a:pt x="44" y="17"/>
                      </a:lnTo>
                      <a:lnTo>
                        <a:pt x="43" y="13"/>
                      </a:lnTo>
                      <a:lnTo>
                        <a:pt x="44" y="10"/>
                      </a:lnTo>
                      <a:lnTo>
                        <a:pt x="47" y="7"/>
                      </a:lnTo>
                      <a:lnTo>
                        <a:pt x="49" y="5"/>
                      </a:lnTo>
                      <a:lnTo>
                        <a:pt x="51" y="3"/>
                      </a:lnTo>
                      <a:lnTo>
                        <a:pt x="55" y="2"/>
                      </a:lnTo>
                      <a:lnTo>
                        <a:pt x="60" y="1"/>
                      </a:lnTo>
                      <a:lnTo>
                        <a:pt x="63" y="0"/>
                      </a:lnTo>
                      <a:lnTo>
                        <a:pt x="65" y="0"/>
                      </a:lnTo>
                      <a:lnTo>
                        <a:pt x="71" y="2"/>
                      </a:lnTo>
                      <a:lnTo>
                        <a:pt x="74" y="3"/>
                      </a:lnTo>
                      <a:lnTo>
                        <a:pt x="76" y="5"/>
                      </a:lnTo>
                      <a:lnTo>
                        <a:pt x="78" y="7"/>
                      </a:lnTo>
                      <a:lnTo>
                        <a:pt x="79" y="10"/>
                      </a:lnTo>
                      <a:lnTo>
                        <a:pt x="79" y="12"/>
                      </a:lnTo>
                      <a:lnTo>
                        <a:pt x="78" y="17"/>
                      </a:lnTo>
                      <a:lnTo>
                        <a:pt x="79" y="18"/>
                      </a:lnTo>
                      <a:lnTo>
                        <a:pt x="81" y="19"/>
                      </a:lnTo>
                      <a:lnTo>
                        <a:pt x="86" y="21"/>
                      </a:lnTo>
                      <a:lnTo>
                        <a:pt x="126" y="7"/>
                      </a:lnTo>
                      <a:lnTo>
                        <a:pt x="175" y="90"/>
                      </a:lnTo>
                      <a:lnTo>
                        <a:pt x="134" y="103"/>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7" name="Freeform 477"/>
                <p:cNvSpPr>
                  <a:spLocks/>
                </p:cNvSpPr>
                <p:nvPr/>
              </p:nvSpPr>
              <p:spPr bwMode="auto">
                <a:xfrm>
                  <a:off x="1627" y="3898"/>
                  <a:ext cx="177" cy="137"/>
                </a:xfrm>
                <a:custGeom>
                  <a:avLst/>
                  <a:gdLst>
                    <a:gd name="T0" fmla="*/ 116 w 177"/>
                    <a:gd name="T1" fmla="*/ 5 h 135"/>
                    <a:gd name="T2" fmla="*/ 138 w 177"/>
                    <a:gd name="T3" fmla="*/ 37 h 135"/>
                    <a:gd name="T4" fmla="*/ 143 w 177"/>
                    <a:gd name="T5" fmla="*/ 36 h 135"/>
                    <a:gd name="T6" fmla="*/ 148 w 177"/>
                    <a:gd name="T7" fmla="*/ 31 h 135"/>
                    <a:gd name="T8" fmla="*/ 155 w 177"/>
                    <a:gd name="T9" fmla="*/ 29 h 135"/>
                    <a:gd name="T10" fmla="*/ 163 w 177"/>
                    <a:gd name="T11" fmla="*/ 29 h 135"/>
                    <a:gd name="T12" fmla="*/ 170 w 177"/>
                    <a:gd name="T13" fmla="*/ 32 h 135"/>
                    <a:gd name="T14" fmla="*/ 174 w 177"/>
                    <a:gd name="T15" fmla="*/ 36 h 135"/>
                    <a:gd name="T16" fmla="*/ 176 w 177"/>
                    <a:gd name="T17" fmla="*/ 41 h 135"/>
                    <a:gd name="T18" fmla="*/ 174 w 177"/>
                    <a:gd name="T19" fmla="*/ 48 h 135"/>
                    <a:gd name="T20" fmla="*/ 169 w 177"/>
                    <a:gd name="T21" fmla="*/ 52 h 135"/>
                    <a:gd name="T22" fmla="*/ 163 w 177"/>
                    <a:gd name="T23" fmla="*/ 55 h 135"/>
                    <a:gd name="T24" fmla="*/ 154 w 177"/>
                    <a:gd name="T25" fmla="*/ 54 h 135"/>
                    <a:gd name="T26" fmla="*/ 149 w 177"/>
                    <a:gd name="T27" fmla="*/ 55 h 135"/>
                    <a:gd name="T28" fmla="*/ 165 w 177"/>
                    <a:gd name="T29" fmla="*/ 89 h 135"/>
                    <a:gd name="T30" fmla="*/ 124 w 177"/>
                    <a:gd name="T31" fmla="*/ 103 h 135"/>
                    <a:gd name="T32" fmla="*/ 122 w 177"/>
                    <a:gd name="T33" fmla="*/ 110 h 135"/>
                    <a:gd name="T34" fmla="*/ 127 w 177"/>
                    <a:gd name="T35" fmla="*/ 113 h 135"/>
                    <a:gd name="T36" fmla="*/ 132 w 177"/>
                    <a:gd name="T37" fmla="*/ 117 h 135"/>
                    <a:gd name="T38" fmla="*/ 132 w 177"/>
                    <a:gd name="T39" fmla="*/ 122 h 135"/>
                    <a:gd name="T40" fmla="*/ 130 w 177"/>
                    <a:gd name="T41" fmla="*/ 128 h 135"/>
                    <a:gd name="T42" fmla="*/ 125 w 177"/>
                    <a:gd name="T43" fmla="*/ 133 h 135"/>
                    <a:gd name="T44" fmla="*/ 117 w 177"/>
                    <a:gd name="T45" fmla="*/ 134 h 135"/>
                    <a:gd name="T46" fmla="*/ 110 w 177"/>
                    <a:gd name="T47" fmla="*/ 134 h 135"/>
                    <a:gd name="T48" fmla="*/ 102 w 177"/>
                    <a:gd name="T49" fmla="*/ 132 h 135"/>
                    <a:gd name="T50" fmla="*/ 99 w 177"/>
                    <a:gd name="T51" fmla="*/ 128 h 135"/>
                    <a:gd name="T52" fmla="*/ 97 w 177"/>
                    <a:gd name="T53" fmla="*/ 122 h 135"/>
                    <a:gd name="T54" fmla="*/ 97 w 177"/>
                    <a:gd name="T55" fmla="*/ 117 h 135"/>
                    <a:gd name="T56" fmla="*/ 91 w 177"/>
                    <a:gd name="T57" fmla="*/ 113 h 135"/>
                    <a:gd name="T58" fmla="*/ 0 w 177"/>
                    <a:gd name="T59" fmla="*/ 43 h 135"/>
                    <a:gd name="T60" fmla="*/ 41 w 177"/>
                    <a:gd name="T61" fmla="*/ 31 h 135"/>
                    <a:gd name="T62" fmla="*/ 43 w 177"/>
                    <a:gd name="T63" fmla="*/ 25 h 135"/>
                    <a:gd name="T64" fmla="*/ 37 w 177"/>
                    <a:gd name="T65" fmla="*/ 21 h 135"/>
                    <a:gd name="T66" fmla="*/ 33 w 177"/>
                    <a:gd name="T67" fmla="*/ 17 h 135"/>
                    <a:gd name="T68" fmla="*/ 33 w 177"/>
                    <a:gd name="T69" fmla="*/ 13 h 135"/>
                    <a:gd name="T70" fmla="*/ 35 w 177"/>
                    <a:gd name="T71" fmla="*/ 6 h 135"/>
                    <a:gd name="T72" fmla="*/ 39 w 177"/>
                    <a:gd name="T73" fmla="*/ 3 h 135"/>
                    <a:gd name="T74" fmla="*/ 44 w 177"/>
                    <a:gd name="T75" fmla="*/ 1 h 135"/>
                    <a:gd name="T76" fmla="*/ 51 w 177"/>
                    <a:gd name="T77" fmla="*/ 1 h 135"/>
                    <a:gd name="T78" fmla="*/ 59 w 177"/>
                    <a:gd name="T79" fmla="*/ 0 h 135"/>
                    <a:gd name="T80" fmla="*/ 65 w 177"/>
                    <a:gd name="T81" fmla="*/ 4 h 135"/>
                    <a:gd name="T82" fmla="*/ 69 w 177"/>
                    <a:gd name="T83" fmla="*/ 10 h 135"/>
                    <a:gd name="T84" fmla="*/ 68 w 177"/>
                    <a:gd name="T85" fmla="*/ 15 h 135"/>
                    <a:gd name="T86" fmla="*/ 70 w 177"/>
                    <a:gd name="T87" fmla="*/ 18 h 135"/>
                    <a:gd name="T88" fmla="*/ 75 w 177"/>
                    <a:gd name="T89" fmla="*/ 1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35">
                      <a:moveTo>
                        <a:pt x="75" y="19"/>
                      </a:moveTo>
                      <a:lnTo>
                        <a:pt x="116" y="5"/>
                      </a:lnTo>
                      <a:lnTo>
                        <a:pt x="134" y="36"/>
                      </a:lnTo>
                      <a:lnTo>
                        <a:pt x="138" y="37"/>
                      </a:lnTo>
                      <a:lnTo>
                        <a:pt x="141" y="37"/>
                      </a:lnTo>
                      <a:lnTo>
                        <a:pt x="143" y="36"/>
                      </a:lnTo>
                      <a:lnTo>
                        <a:pt x="147" y="33"/>
                      </a:lnTo>
                      <a:lnTo>
                        <a:pt x="148" y="31"/>
                      </a:lnTo>
                      <a:lnTo>
                        <a:pt x="152" y="29"/>
                      </a:lnTo>
                      <a:lnTo>
                        <a:pt x="155" y="29"/>
                      </a:lnTo>
                      <a:lnTo>
                        <a:pt x="159" y="29"/>
                      </a:lnTo>
                      <a:lnTo>
                        <a:pt x="163" y="29"/>
                      </a:lnTo>
                      <a:lnTo>
                        <a:pt x="168" y="30"/>
                      </a:lnTo>
                      <a:lnTo>
                        <a:pt x="170" y="32"/>
                      </a:lnTo>
                      <a:lnTo>
                        <a:pt x="172" y="33"/>
                      </a:lnTo>
                      <a:lnTo>
                        <a:pt x="174" y="36"/>
                      </a:lnTo>
                      <a:lnTo>
                        <a:pt x="175" y="39"/>
                      </a:lnTo>
                      <a:lnTo>
                        <a:pt x="176" y="41"/>
                      </a:lnTo>
                      <a:lnTo>
                        <a:pt x="176" y="44"/>
                      </a:lnTo>
                      <a:lnTo>
                        <a:pt x="174" y="48"/>
                      </a:lnTo>
                      <a:lnTo>
                        <a:pt x="171" y="50"/>
                      </a:lnTo>
                      <a:lnTo>
                        <a:pt x="169" y="52"/>
                      </a:lnTo>
                      <a:lnTo>
                        <a:pt x="165" y="53"/>
                      </a:lnTo>
                      <a:lnTo>
                        <a:pt x="163" y="55"/>
                      </a:lnTo>
                      <a:lnTo>
                        <a:pt x="159" y="55"/>
                      </a:lnTo>
                      <a:lnTo>
                        <a:pt x="154" y="54"/>
                      </a:lnTo>
                      <a:lnTo>
                        <a:pt x="153" y="55"/>
                      </a:lnTo>
                      <a:lnTo>
                        <a:pt x="149" y="55"/>
                      </a:lnTo>
                      <a:lnTo>
                        <a:pt x="147" y="58"/>
                      </a:lnTo>
                      <a:lnTo>
                        <a:pt x="165" y="89"/>
                      </a:lnTo>
                      <a:lnTo>
                        <a:pt x="123" y="104"/>
                      </a:lnTo>
                      <a:lnTo>
                        <a:pt x="124" y="103"/>
                      </a:lnTo>
                      <a:lnTo>
                        <a:pt x="122" y="106"/>
                      </a:lnTo>
                      <a:lnTo>
                        <a:pt x="122" y="110"/>
                      </a:lnTo>
                      <a:lnTo>
                        <a:pt x="123" y="111"/>
                      </a:lnTo>
                      <a:lnTo>
                        <a:pt x="127" y="113"/>
                      </a:lnTo>
                      <a:lnTo>
                        <a:pt x="130" y="114"/>
                      </a:lnTo>
                      <a:lnTo>
                        <a:pt x="132" y="117"/>
                      </a:lnTo>
                      <a:lnTo>
                        <a:pt x="133" y="119"/>
                      </a:lnTo>
                      <a:lnTo>
                        <a:pt x="132" y="122"/>
                      </a:lnTo>
                      <a:lnTo>
                        <a:pt x="132" y="125"/>
                      </a:lnTo>
                      <a:lnTo>
                        <a:pt x="130" y="128"/>
                      </a:lnTo>
                      <a:lnTo>
                        <a:pt x="127" y="130"/>
                      </a:lnTo>
                      <a:lnTo>
                        <a:pt x="125" y="133"/>
                      </a:lnTo>
                      <a:lnTo>
                        <a:pt x="122" y="134"/>
                      </a:lnTo>
                      <a:lnTo>
                        <a:pt x="117" y="134"/>
                      </a:lnTo>
                      <a:lnTo>
                        <a:pt x="114" y="134"/>
                      </a:lnTo>
                      <a:lnTo>
                        <a:pt x="110" y="134"/>
                      </a:lnTo>
                      <a:lnTo>
                        <a:pt x="107" y="133"/>
                      </a:lnTo>
                      <a:lnTo>
                        <a:pt x="102" y="132"/>
                      </a:lnTo>
                      <a:lnTo>
                        <a:pt x="100" y="129"/>
                      </a:lnTo>
                      <a:lnTo>
                        <a:pt x="99" y="128"/>
                      </a:lnTo>
                      <a:lnTo>
                        <a:pt x="97" y="125"/>
                      </a:lnTo>
                      <a:lnTo>
                        <a:pt x="97" y="122"/>
                      </a:lnTo>
                      <a:lnTo>
                        <a:pt x="99" y="118"/>
                      </a:lnTo>
                      <a:lnTo>
                        <a:pt x="97" y="117"/>
                      </a:lnTo>
                      <a:lnTo>
                        <a:pt x="94" y="116"/>
                      </a:lnTo>
                      <a:lnTo>
                        <a:pt x="91" y="113"/>
                      </a:lnTo>
                      <a:lnTo>
                        <a:pt x="49" y="127"/>
                      </a:lnTo>
                      <a:lnTo>
                        <a:pt x="0" y="43"/>
                      </a:lnTo>
                      <a:lnTo>
                        <a:pt x="40" y="30"/>
                      </a:lnTo>
                      <a:lnTo>
                        <a:pt x="41" y="31"/>
                      </a:lnTo>
                      <a:lnTo>
                        <a:pt x="44" y="27"/>
                      </a:lnTo>
                      <a:lnTo>
                        <a:pt x="43" y="25"/>
                      </a:lnTo>
                      <a:lnTo>
                        <a:pt x="41" y="24"/>
                      </a:lnTo>
                      <a:lnTo>
                        <a:pt x="37" y="21"/>
                      </a:lnTo>
                      <a:lnTo>
                        <a:pt x="35" y="19"/>
                      </a:lnTo>
                      <a:lnTo>
                        <a:pt x="33" y="17"/>
                      </a:lnTo>
                      <a:lnTo>
                        <a:pt x="33" y="15"/>
                      </a:lnTo>
                      <a:lnTo>
                        <a:pt x="33" y="13"/>
                      </a:lnTo>
                      <a:lnTo>
                        <a:pt x="33" y="9"/>
                      </a:lnTo>
                      <a:lnTo>
                        <a:pt x="35" y="6"/>
                      </a:lnTo>
                      <a:lnTo>
                        <a:pt x="38" y="4"/>
                      </a:lnTo>
                      <a:lnTo>
                        <a:pt x="39" y="3"/>
                      </a:lnTo>
                      <a:lnTo>
                        <a:pt x="43" y="1"/>
                      </a:lnTo>
                      <a:lnTo>
                        <a:pt x="44" y="1"/>
                      </a:lnTo>
                      <a:lnTo>
                        <a:pt x="47" y="0"/>
                      </a:lnTo>
                      <a:lnTo>
                        <a:pt x="51" y="1"/>
                      </a:lnTo>
                      <a:lnTo>
                        <a:pt x="55" y="0"/>
                      </a:lnTo>
                      <a:lnTo>
                        <a:pt x="59" y="0"/>
                      </a:lnTo>
                      <a:lnTo>
                        <a:pt x="62" y="3"/>
                      </a:lnTo>
                      <a:lnTo>
                        <a:pt x="65" y="4"/>
                      </a:lnTo>
                      <a:lnTo>
                        <a:pt x="67" y="6"/>
                      </a:lnTo>
                      <a:lnTo>
                        <a:pt x="69" y="10"/>
                      </a:lnTo>
                      <a:lnTo>
                        <a:pt x="68" y="12"/>
                      </a:lnTo>
                      <a:lnTo>
                        <a:pt x="68" y="15"/>
                      </a:lnTo>
                      <a:lnTo>
                        <a:pt x="68" y="17"/>
                      </a:lnTo>
                      <a:lnTo>
                        <a:pt x="70" y="18"/>
                      </a:lnTo>
                      <a:lnTo>
                        <a:pt x="75" y="20"/>
                      </a:lnTo>
                      <a:lnTo>
                        <a:pt x="75" y="19"/>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8" name="Freeform 478"/>
                <p:cNvSpPr>
                  <a:spLocks/>
                </p:cNvSpPr>
                <p:nvPr/>
              </p:nvSpPr>
              <p:spPr bwMode="auto">
                <a:xfrm>
                  <a:off x="1743" y="3865"/>
                  <a:ext cx="167" cy="123"/>
                </a:xfrm>
                <a:custGeom>
                  <a:avLst/>
                  <a:gdLst>
                    <a:gd name="T0" fmla="*/ 166 w 167"/>
                    <a:gd name="T1" fmla="*/ 84 h 123"/>
                    <a:gd name="T2" fmla="*/ 144 w 167"/>
                    <a:gd name="T3" fmla="*/ 53 h 123"/>
                    <a:gd name="T4" fmla="*/ 138 w 167"/>
                    <a:gd name="T5" fmla="*/ 54 h 123"/>
                    <a:gd name="T6" fmla="*/ 133 w 167"/>
                    <a:gd name="T7" fmla="*/ 59 h 123"/>
                    <a:gd name="T8" fmla="*/ 126 w 167"/>
                    <a:gd name="T9" fmla="*/ 61 h 123"/>
                    <a:gd name="T10" fmla="*/ 118 w 167"/>
                    <a:gd name="T11" fmla="*/ 61 h 123"/>
                    <a:gd name="T12" fmla="*/ 112 w 167"/>
                    <a:gd name="T13" fmla="*/ 58 h 123"/>
                    <a:gd name="T14" fmla="*/ 107 w 167"/>
                    <a:gd name="T15" fmla="*/ 53 h 123"/>
                    <a:gd name="T16" fmla="*/ 106 w 167"/>
                    <a:gd name="T17" fmla="*/ 48 h 123"/>
                    <a:gd name="T18" fmla="*/ 107 w 167"/>
                    <a:gd name="T19" fmla="*/ 43 h 123"/>
                    <a:gd name="T20" fmla="*/ 112 w 167"/>
                    <a:gd name="T21" fmla="*/ 37 h 123"/>
                    <a:gd name="T22" fmla="*/ 118 w 167"/>
                    <a:gd name="T23" fmla="*/ 36 h 123"/>
                    <a:gd name="T24" fmla="*/ 128 w 167"/>
                    <a:gd name="T25" fmla="*/ 37 h 123"/>
                    <a:gd name="T26" fmla="*/ 133 w 167"/>
                    <a:gd name="T27" fmla="*/ 34 h 123"/>
                    <a:gd name="T28" fmla="*/ 116 w 167"/>
                    <a:gd name="T29" fmla="*/ 0 h 123"/>
                    <a:gd name="T30" fmla="*/ 75 w 167"/>
                    <a:gd name="T31" fmla="*/ 15 h 123"/>
                    <a:gd name="T32" fmla="*/ 73 w 167"/>
                    <a:gd name="T33" fmla="*/ 20 h 123"/>
                    <a:gd name="T34" fmla="*/ 79 w 167"/>
                    <a:gd name="T35" fmla="*/ 24 h 123"/>
                    <a:gd name="T36" fmla="*/ 83 w 167"/>
                    <a:gd name="T37" fmla="*/ 29 h 123"/>
                    <a:gd name="T38" fmla="*/ 84 w 167"/>
                    <a:gd name="T39" fmla="*/ 33 h 123"/>
                    <a:gd name="T40" fmla="*/ 82 w 167"/>
                    <a:gd name="T41" fmla="*/ 39 h 123"/>
                    <a:gd name="T42" fmla="*/ 76 w 167"/>
                    <a:gd name="T43" fmla="*/ 42 h 123"/>
                    <a:gd name="T44" fmla="*/ 68 w 167"/>
                    <a:gd name="T45" fmla="*/ 45 h 123"/>
                    <a:gd name="T46" fmla="*/ 62 w 167"/>
                    <a:gd name="T47" fmla="*/ 45 h 123"/>
                    <a:gd name="T48" fmla="*/ 53 w 167"/>
                    <a:gd name="T49" fmla="*/ 43 h 123"/>
                    <a:gd name="T50" fmla="*/ 49 w 167"/>
                    <a:gd name="T51" fmla="*/ 38 h 123"/>
                    <a:gd name="T52" fmla="*/ 48 w 167"/>
                    <a:gd name="T53" fmla="*/ 34 h 123"/>
                    <a:gd name="T54" fmla="*/ 46 w 167"/>
                    <a:gd name="T55" fmla="*/ 27 h 123"/>
                    <a:gd name="T56" fmla="*/ 40 w 167"/>
                    <a:gd name="T57" fmla="*/ 24 h 123"/>
                    <a:gd name="T58" fmla="*/ 18 w 167"/>
                    <a:gd name="T59" fmla="*/ 69 h 123"/>
                    <a:gd name="T60" fmla="*/ 25 w 167"/>
                    <a:gd name="T61" fmla="*/ 70 h 123"/>
                    <a:gd name="T62" fmla="*/ 31 w 167"/>
                    <a:gd name="T63" fmla="*/ 66 h 123"/>
                    <a:gd name="T64" fmla="*/ 36 w 167"/>
                    <a:gd name="T65" fmla="*/ 62 h 123"/>
                    <a:gd name="T66" fmla="*/ 43 w 167"/>
                    <a:gd name="T67" fmla="*/ 62 h 123"/>
                    <a:gd name="T68" fmla="*/ 52 w 167"/>
                    <a:gd name="T69" fmla="*/ 63 h 123"/>
                    <a:gd name="T70" fmla="*/ 56 w 167"/>
                    <a:gd name="T71" fmla="*/ 66 h 123"/>
                    <a:gd name="T72" fmla="*/ 59 w 167"/>
                    <a:gd name="T73" fmla="*/ 72 h 123"/>
                    <a:gd name="T74" fmla="*/ 60 w 167"/>
                    <a:gd name="T75" fmla="*/ 77 h 123"/>
                    <a:gd name="T76" fmla="*/ 55 w 167"/>
                    <a:gd name="T77" fmla="*/ 83 h 123"/>
                    <a:gd name="T78" fmla="*/ 49 w 167"/>
                    <a:gd name="T79" fmla="*/ 86 h 123"/>
                    <a:gd name="T80" fmla="*/ 43 w 167"/>
                    <a:gd name="T81" fmla="*/ 88 h 123"/>
                    <a:gd name="T82" fmla="*/ 36 w 167"/>
                    <a:gd name="T83" fmla="*/ 88 h 123"/>
                    <a:gd name="T84" fmla="*/ 31 w 167"/>
                    <a:gd name="T85" fmla="*/ 91 h 123"/>
                    <a:gd name="T86" fmla="*/ 92 w 167"/>
                    <a:gd name="T87" fmla="*/ 109 h 123"/>
                    <a:gd name="T88" fmla="*/ 93 w 167"/>
                    <a:gd name="T89" fmla="*/ 104 h 123"/>
                    <a:gd name="T90" fmla="*/ 87 w 167"/>
                    <a:gd name="T91" fmla="*/ 100 h 123"/>
                    <a:gd name="T92" fmla="*/ 83 w 167"/>
                    <a:gd name="T93" fmla="*/ 97 h 123"/>
                    <a:gd name="T94" fmla="*/ 83 w 167"/>
                    <a:gd name="T95" fmla="*/ 91 h 123"/>
                    <a:gd name="T96" fmla="*/ 85 w 167"/>
                    <a:gd name="T97" fmla="*/ 84 h 123"/>
                    <a:gd name="T98" fmla="*/ 90 w 167"/>
                    <a:gd name="T99" fmla="*/ 81 h 123"/>
                    <a:gd name="T100" fmla="*/ 98 w 167"/>
                    <a:gd name="T101" fmla="*/ 79 h 123"/>
                    <a:gd name="T102" fmla="*/ 104 w 167"/>
                    <a:gd name="T103" fmla="*/ 79 h 123"/>
                    <a:gd name="T104" fmla="*/ 113 w 167"/>
                    <a:gd name="T105" fmla="*/ 82 h 123"/>
                    <a:gd name="T106" fmla="*/ 116 w 167"/>
                    <a:gd name="T107" fmla="*/ 86 h 123"/>
                    <a:gd name="T108" fmla="*/ 118 w 167"/>
                    <a:gd name="T109" fmla="*/ 90 h 123"/>
                    <a:gd name="T110" fmla="*/ 118 w 167"/>
                    <a:gd name="T111" fmla="*/ 96 h 123"/>
                    <a:gd name="T112" fmla="*/ 124 w 167"/>
                    <a:gd name="T113" fmla="*/ 9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7" h="123">
                      <a:moveTo>
                        <a:pt x="125" y="97"/>
                      </a:moveTo>
                      <a:lnTo>
                        <a:pt x="166" y="84"/>
                      </a:lnTo>
                      <a:lnTo>
                        <a:pt x="147" y="53"/>
                      </a:lnTo>
                      <a:lnTo>
                        <a:pt x="144" y="53"/>
                      </a:lnTo>
                      <a:lnTo>
                        <a:pt x="139" y="53"/>
                      </a:lnTo>
                      <a:lnTo>
                        <a:pt x="138" y="54"/>
                      </a:lnTo>
                      <a:lnTo>
                        <a:pt x="135" y="57"/>
                      </a:lnTo>
                      <a:lnTo>
                        <a:pt x="133" y="59"/>
                      </a:lnTo>
                      <a:lnTo>
                        <a:pt x="129" y="61"/>
                      </a:lnTo>
                      <a:lnTo>
                        <a:pt x="126" y="61"/>
                      </a:lnTo>
                      <a:lnTo>
                        <a:pt x="123" y="61"/>
                      </a:lnTo>
                      <a:lnTo>
                        <a:pt x="118" y="61"/>
                      </a:lnTo>
                      <a:lnTo>
                        <a:pt x="115" y="60"/>
                      </a:lnTo>
                      <a:lnTo>
                        <a:pt x="112" y="58"/>
                      </a:lnTo>
                      <a:lnTo>
                        <a:pt x="109" y="57"/>
                      </a:lnTo>
                      <a:lnTo>
                        <a:pt x="107" y="53"/>
                      </a:lnTo>
                      <a:lnTo>
                        <a:pt x="106" y="50"/>
                      </a:lnTo>
                      <a:lnTo>
                        <a:pt x="106" y="48"/>
                      </a:lnTo>
                      <a:lnTo>
                        <a:pt x="106" y="45"/>
                      </a:lnTo>
                      <a:lnTo>
                        <a:pt x="107" y="43"/>
                      </a:lnTo>
                      <a:lnTo>
                        <a:pt x="111" y="40"/>
                      </a:lnTo>
                      <a:lnTo>
                        <a:pt x="112" y="37"/>
                      </a:lnTo>
                      <a:lnTo>
                        <a:pt x="116" y="37"/>
                      </a:lnTo>
                      <a:lnTo>
                        <a:pt x="118" y="36"/>
                      </a:lnTo>
                      <a:lnTo>
                        <a:pt x="122" y="36"/>
                      </a:lnTo>
                      <a:lnTo>
                        <a:pt x="128" y="37"/>
                      </a:lnTo>
                      <a:lnTo>
                        <a:pt x="129" y="36"/>
                      </a:lnTo>
                      <a:lnTo>
                        <a:pt x="133" y="34"/>
                      </a:lnTo>
                      <a:lnTo>
                        <a:pt x="134" y="31"/>
                      </a:lnTo>
                      <a:lnTo>
                        <a:pt x="116" y="0"/>
                      </a:lnTo>
                      <a:lnTo>
                        <a:pt x="75" y="14"/>
                      </a:lnTo>
                      <a:lnTo>
                        <a:pt x="75" y="15"/>
                      </a:lnTo>
                      <a:lnTo>
                        <a:pt x="73" y="18"/>
                      </a:lnTo>
                      <a:lnTo>
                        <a:pt x="73" y="20"/>
                      </a:lnTo>
                      <a:lnTo>
                        <a:pt x="73" y="21"/>
                      </a:lnTo>
                      <a:lnTo>
                        <a:pt x="79" y="24"/>
                      </a:lnTo>
                      <a:lnTo>
                        <a:pt x="81" y="26"/>
                      </a:lnTo>
                      <a:lnTo>
                        <a:pt x="83" y="29"/>
                      </a:lnTo>
                      <a:lnTo>
                        <a:pt x="84" y="30"/>
                      </a:lnTo>
                      <a:lnTo>
                        <a:pt x="84" y="33"/>
                      </a:lnTo>
                      <a:lnTo>
                        <a:pt x="83" y="36"/>
                      </a:lnTo>
                      <a:lnTo>
                        <a:pt x="82" y="39"/>
                      </a:lnTo>
                      <a:lnTo>
                        <a:pt x="79" y="41"/>
                      </a:lnTo>
                      <a:lnTo>
                        <a:pt x="76" y="42"/>
                      </a:lnTo>
                      <a:lnTo>
                        <a:pt x="71" y="43"/>
                      </a:lnTo>
                      <a:lnTo>
                        <a:pt x="68" y="45"/>
                      </a:lnTo>
                      <a:lnTo>
                        <a:pt x="66" y="45"/>
                      </a:lnTo>
                      <a:lnTo>
                        <a:pt x="62" y="45"/>
                      </a:lnTo>
                      <a:lnTo>
                        <a:pt x="56" y="45"/>
                      </a:lnTo>
                      <a:lnTo>
                        <a:pt x="53" y="43"/>
                      </a:lnTo>
                      <a:lnTo>
                        <a:pt x="52" y="41"/>
                      </a:lnTo>
                      <a:lnTo>
                        <a:pt x="49" y="38"/>
                      </a:lnTo>
                      <a:lnTo>
                        <a:pt x="49" y="37"/>
                      </a:lnTo>
                      <a:lnTo>
                        <a:pt x="48" y="34"/>
                      </a:lnTo>
                      <a:lnTo>
                        <a:pt x="49" y="29"/>
                      </a:lnTo>
                      <a:lnTo>
                        <a:pt x="46" y="27"/>
                      </a:lnTo>
                      <a:lnTo>
                        <a:pt x="42" y="26"/>
                      </a:lnTo>
                      <a:lnTo>
                        <a:pt x="40" y="24"/>
                      </a:lnTo>
                      <a:lnTo>
                        <a:pt x="0" y="38"/>
                      </a:lnTo>
                      <a:lnTo>
                        <a:pt x="18" y="69"/>
                      </a:lnTo>
                      <a:lnTo>
                        <a:pt x="22" y="70"/>
                      </a:lnTo>
                      <a:lnTo>
                        <a:pt x="25" y="70"/>
                      </a:lnTo>
                      <a:lnTo>
                        <a:pt x="27" y="69"/>
                      </a:lnTo>
                      <a:lnTo>
                        <a:pt x="31" y="66"/>
                      </a:lnTo>
                      <a:lnTo>
                        <a:pt x="32" y="64"/>
                      </a:lnTo>
                      <a:lnTo>
                        <a:pt x="36" y="62"/>
                      </a:lnTo>
                      <a:lnTo>
                        <a:pt x="39" y="62"/>
                      </a:lnTo>
                      <a:lnTo>
                        <a:pt x="43" y="62"/>
                      </a:lnTo>
                      <a:lnTo>
                        <a:pt x="47" y="62"/>
                      </a:lnTo>
                      <a:lnTo>
                        <a:pt x="52" y="63"/>
                      </a:lnTo>
                      <a:lnTo>
                        <a:pt x="53" y="65"/>
                      </a:lnTo>
                      <a:lnTo>
                        <a:pt x="56" y="66"/>
                      </a:lnTo>
                      <a:lnTo>
                        <a:pt x="58" y="69"/>
                      </a:lnTo>
                      <a:lnTo>
                        <a:pt x="59" y="72"/>
                      </a:lnTo>
                      <a:lnTo>
                        <a:pt x="59" y="75"/>
                      </a:lnTo>
                      <a:lnTo>
                        <a:pt x="60" y="77"/>
                      </a:lnTo>
                      <a:lnTo>
                        <a:pt x="58" y="81"/>
                      </a:lnTo>
                      <a:lnTo>
                        <a:pt x="55" y="83"/>
                      </a:lnTo>
                      <a:lnTo>
                        <a:pt x="53" y="85"/>
                      </a:lnTo>
                      <a:lnTo>
                        <a:pt x="49" y="86"/>
                      </a:lnTo>
                      <a:lnTo>
                        <a:pt x="47" y="88"/>
                      </a:lnTo>
                      <a:lnTo>
                        <a:pt x="43" y="88"/>
                      </a:lnTo>
                      <a:lnTo>
                        <a:pt x="38" y="87"/>
                      </a:lnTo>
                      <a:lnTo>
                        <a:pt x="36" y="88"/>
                      </a:lnTo>
                      <a:lnTo>
                        <a:pt x="33" y="88"/>
                      </a:lnTo>
                      <a:lnTo>
                        <a:pt x="31" y="91"/>
                      </a:lnTo>
                      <a:lnTo>
                        <a:pt x="49" y="122"/>
                      </a:lnTo>
                      <a:lnTo>
                        <a:pt x="92" y="109"/>
                      </a:lnTo>
                      <a:lnTo>
                        <a:pt x="93" y="106"/>
                      </a:lnTo>
                      <a:lnTo>
                        <a:pt x="93" y="104"/>
                      </a:lnTo>
                      <a:lnTo>
                        <a:pt x="92" y="103"/>
                      </a:lnTo>
                      <a:lnTo>
                        <a:pt x="87" y="100"/>
                      </a:lnTo>
                      <a:lnTo>
                        <a:pt x="85" y="98"/>
                      </a:lnTo>
                      <a:lnTo>
                        <a:pt x="83" y="97"/>
                      </a:lnTo>
                      <a:lnTo>
                        <a:pt x="83" y="94"/>
                      </a:lnTo>
                      <a:lnTo>
                        <a:pt x="83" y="91"/>
                      </a:lnTo>
                      <a:lnTo>
                        <a:pt x="83" y="88"/>
                      </a:lnTo>
                      <a:lnTo>
                        <a:pt x="85" y="84"/>
                      </a:lnTo>
                      <a:lnTo>
                        <a:pt x="87" y="83"/>
                      </a:lnTo>
                      <a:lnTo>
                        <a:pt x="90" y="81"/>
                      </a:lnTo>
                      <a:lnTo>
                        <a:pt x="94" y="80"/>
                      </a:lnTo>
                      <a:lnTo>
                        <a:pt x="98" y="79"/>
                      </a:lnTo>
                      <a:lnTo>
                        <a:pt x="100" y="78"/>
                      </a:lnTo>
                      <a:lnTo>
                        <a:pt x="104" y="79"/>
                      </a:lnTo>
                      <a:lnTo>
                        <a:pt x="109" y="80"/>
                      </a:lnTo>
                      <a:lnTo>
                        <a:pt x="113" y="82"/>
                      </a:lnTo>
                      <a:lnTo>
                        <a:pt x="115" y="84"/>
                      </a:lnTo>
                      <a:lnTo>
                        <a:pt x="116" y="86"/>
                      </a:lnTo>
                      <a:lnTo>
                        <a:pt x="118" y="87"/>
                      </a:lnTo>
                      <a:lnTo>
                        <a:pt x="118" y="90"/>
                      </a:lnTo>
                      <a:lnTo>
                        <a:pt x="116" y="95"/>
                      </a:lnTo>
                      <a:lnTo>
                        <a:pt x="118" y="96"/>
                      </a:lnTo>
                      <a:lnTo>
                        <a:pt x="120" y="98"/>
                      </a:lnTo>
                      <a:lnTo>
                        <a:pt x="124" y="99"/>
                      </a:lnTo>
                      <a:lnTo>
                        <a:pt x="125" y="97"/>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9" name="Freeform 479"/>
                <p:cNvSpPr>
                  <a:spLocks/>
                </p:cNvSpPr>
                <p:nvPr/>
              </p:nvSpPr>
              <p:spPr bwMode="auto">
                <a:xfrm>
                  <a:off x="1849" y="3829"/>
                  <a:ext cx="176" cy="129"/>
                </a:xfrm>
                <a:custGeom>
                  <a:avLst/>
                  <a:gdLst>
                    <a:gd name="T0" fmla="*/ 124 w 175"/>
                    <a:gd name="T1" fmla="*/ 0 h 129"/>
                    <a:gd name="T2" fmla="*/ 141 w 175"/>
                    <a:gd name="T3" fmla="*/ 32 h 129"/>
                    <a:gd name="T4" fmla="*/ 136 w 175"/>
                    <a:gd name="T5" fmla="*/ 34 h 129"/>
                    <a:gd name="T6" fmla="*/ 127 w 175"/>
                    <a:gd name="T7" fmla="*/ 34 h 129"/>
                    <a:gd name="T8" fmla="*/ 121 w 175"/>
                    <a:gd name="T9" fmla="*/ 36 h 129"/>
                    <a:gd name="T10" fmla="*/ 115 w 175"/>
                    <a:gd name="T11" fmla="*/ 41 h 129"/>
                    <a:gd name="T12" fmla="*/ 114 w 175"/>
                    <a:gd name="T13" fmla="*/ 46 h 129"/>
                    <a:gd name="T14" fmla="*/ 116 w 175"/>
                    <a:gd name="T15" fmla="*/ 51 h 129"/>
                    <a:gd name="T16" fmla="*/ 120 w 175"/>
                    <a:gd name="T17" fmla="*/ 56 h 129"/>
                    <a:gd name="T18" fmla="*/ 126 w 175"/>
                    <a:gd name="T19" fmla="*/ 58 h 129"/>
                    <a:gd name="T20" fmla="*/ 135 w 175"/>
                    <a:gd name="T21" fmla="*/ 59 h 129"/>
                    <a:gd name="T22" fmla="*/ 141 w 175"/>
                    <a:gd name="T23" fmla="*/ 57 h 129"/>
                    <a:gd name="T24" fmla="*/ 147 w 175"/>
                    <a:gd name="T25" fmla="*/ 52 h 129"/>
                    <a:gd name="T26" fmla="*/ 152 w 175"/>
                    <a:gd name="T27" fmla="*/ 51 h 129"/>
                    <a:gd name="T28" fmla="*/ 174 w 175"/>
                    <a:gd name="T29" fmla="*/ 83 h 129"/>
                    <a:gd name="T30" fmla="*/ 132 w 175"/>
                    <a:gd name="T31" fmla="*/ 97 h 129"/>
                    <a:gd name="T32" fmla="*/ 131 w 175"/>
                    <a:gd name="T33" fmla="*/ 102 h 129"/>
                    <a:gd name="T34" fmla="*/ 137 w 175"/>
                    <a:gd name="T35" fmla="*/ 105 h 129"/>
                    <a:gd name="T36" fmla="*/ 141 w 175"/>
                    <a:gd name="T37" fmla="*/ 110 h 129"/>
                    <a:gd name="T38" fmla="*/ 141 w 175"/>
                    <a:gd name="T39" fmla="*/ 115 h 129"/>
                    <a:gd name="T40" fmla="*/ 139 w 175"/>
                    <a:gd name="T41" fmla="*/ 121 h 129"/>
                    <a:gd name="T42" fmla="*/ 135 w 175"/>
                    <a:gd name="T43" fmla="*/ 125 h 129"/>
                    <a:gd name="T44" fmla="*/ 130 w 175"/>
                    <a:gd name="T45" fmla="*/ 126 h 129"/>
                    <a:gd name="T46" fmla="*/ 123 w 175"/>
                    <a:gd name="T47" fmla="*/ 128 h 129"/>
                    <a:gd name="T48" fmla="*/ 115 w 175"/>
                    <a:gd name="T49" fmla="*/ 127 h 129"/>
                    <a:gd name="T50" fmla="*/ 109 w 175"/>
                    <a:gd name="T51" fmla="*/ 123 h 129"/>
                    <a:gd name="T52" fmla="*/ 107 w 175"/>
                    <a:gd name="T53" fmla="*/ 118 h 129"/>
                    <a:gd name="T54" fmla="*/ 108 w 175"/>
                    <a:gd name="T55" fmla="*/ 111 h 129"/>
                    <a:gd name="T56" fmla="*/ 104 w 175"/>
                    <a:gd name="T57" fmla="*/ 108 h 129"/>
                    <a:gd name="T58" fmla="*/ 60 w 175"/>
                    <a:gd name="T59" fmla="*/ 120 h 129"/>
                    <a:gd name="T60" fmla="*/ 41 w 175"/>
                    <a:gd name="T61" fmla="*/ 90 h 129"/>
                    <a:gd name="T62" fmla="*/ 34 w 175"/>
                    <a:gd name="T63" fmla="*/ 89 h 129"/>
                    <a:gd name="T64" fmla="*/ 29 w 175"/>
                    <a:gd name="T65" fmla="*/ 93 h 129"/>
                    <a:gd name="T66" fmla="*/ 23 w 175"/>
                    <a:gd name="T67" fmla="*/ 97 h 129"/>
                    <a:gd name="T68" fmla="*/ 17 w 175"/>
                    <a:gd name="T69" fmla="*/ 97 h 129"/>
                    <a:gd name="T70" fmla="*/ 9 w 175"/>
                    <a:gd name="T71" fmla="*/ 96 h 129"/>
                    <a:gd name="T72" fmla="*/ 3 w 175"/>
                    <a:gd name="T73" fmla="*/ 93 h 129"/>
                    <a:gd name="T74" fmla="*/ 0 w 175"/>
                    <a:gd name="T75" fmla="*/ 86 h 129"/>
                    <a:gd name="T76" fmla="*/ 0 w 175"/>
                    <a:gd name="T77" fmla="*/ 81 h 129"/>
                    <a:gd name="T78" fmla="*/ 5 w 175"/>
                    <a:gd name="T79" fmla="*/ 76 h 129"/>
                    <a:gd name="T80" fmla="*/ 10 w 175"/>
                    <a:gd name="T81" fmla="*/ 73 h 129"/>
                    <a:gd name="T82" fmla="*/ 16 w 175"/>
                    <a:gd name="T83" fmla="*/ 72 h 129"/>
                    <a:gd name="T84" fmla="*/ 23 w 175"/>
                    <a:gd name="T85" fmla="*/ 72 h 129"/>
                    <a:gd name="T86" fmla="*/ 28 w 175"/>
                    <a:gd name="T87" fmla="*/ 67 h 129"/>
                    <a:gd name="T88" fmla="*/ 51 w 175"/>
                    <a:gd name="T89" fmla="*/ 24 h 129"/>
                    <a:gd name="T90" fmla="*/ 57 w 175"/>
                    <a:gd name="T91" fmla="*/ 26 h 129"/>
                    <a:gd name="T92" fmla="*/ 60 w 175"/>
                    <a:gd name="T93" fmla="*/ 28 h 129"/>
                    <a:gd name="T94" fmla="*/ 60 w 175"/>
                    <a:gd name="T95" fmla="*/ 35 h 129"/>
                    <a:gd name="T96" fmla="*/ 62 w 175"/>
                    <a:gd name="T97" fmla="*/ 39 h 129"/>
                    <a:gd name="T98" fmla="*/ 67 w 175"/>
                    <a:gd name="T99" fmla="*/ 42 h 129"/>
                    <a:gd name="T100" fmla="*/ 74 w 175"/>
                    <a:gd name="T101" fmla="*/ 43 h 129"/>
                    <a:gd name="T102" fmla="*/ 80 w 175"/>
                    <a:gd name="T103" fmla="*/ 42 h 129"/>
                    <a:gd name="T104" fmla="*/ 87 w 175"/>
                    <a:gd name="T105" fmla="*/ 39 h 129"/>
                    <a:gd name="T106" fmla="*/ 92 w 175"/>
                    <a:gd name="T107" fmla="*/ 34 h 129"/>
                    <a:gd name="T108" fmla="*/ 92 w 175"/>
                    <a:gd name="T109" fmla="*/ 28 h 129"/>
                    <a:gd name="T110" fmla="*/ 90 w 175"/>
                    <a:gd name="T111" fmla="*/ 25 h 129"/>
                    <a:gd name="T112" fmla="*/ 82 w 175"/>
                    <a:gd name="T113" fmla="*/ 20 h 129"/>
                    <a:gd name="T114" fmla="*/ 82 w 175"/>
                    <a:gd name="T115" fmla="*/ 18 h 129"/>
                    <a:gd name="T116" fmla="*/ 83 w 175"/>
                    <a:gd name="T117" fmla="*/ 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5" h="129">
                      <a:moveTo>
                        <a:pt x="83" y="13"/>
                      </a:moveTo>
                      <a:lnTo>
                        <a:pt x="124" y="0"/>
                      </a:lnTo>
                      <a:lnTo>
                        <a:pt x="142" y="29"/>
                      </a:lnTo>
                      <a:lnTo>
                        <a:pt x="141" y="32"/>
                      </a:lnTo>
                      <a:lnTo>
                        <a:pt x="138" y="34"/>
                      </a:lnTo>
                      <a:lnTo>
                        <a:pt x="136" y="34"/>
                      </a:lnTo>
                      <a:lnTo>
                        <a:pt x="131" y="34"/>
                      </a:lnTo>
                      <a:lnTo>
                        <a:pt x="127" y="34"/>
                      </a:lnTo>
                      <a:lnTo>
                        <a:pt x="124" y="34"/>
                      </a:lnTo>
                      <a:lnTo>
                        <a:pt x="121" y="36"/>
                      </a:lnTo>
                      <a:lnTo>
                        <a:pt x="119" y="38"/>
                      </a:lnTo>
                      <a:lnTo>
                        <a:pt x="115" y="41"/>
                      </a:lnTo>
                      <a:lnTo>
                        <a:pt x="114" y="43"/>
                      </a:lnTo>
                      <a:lnTo>
                        <a:pt x="114" y="46"/>
                      </a:lnTo>
                      <a:lnTo>
                        <a:pt x="115" y="48"/>
                      </a:lnTo>
                      <a:lnTo>
                        <a:pt x="116" y="51"/>
                      </a:lnTo>
                      <a:lnTo>
                        <a:pt x="118" y="54"/>
                      </a:lnTo>
                      <a:lnTo>
                        <a:pt x="120" y="56"/>
                      </a:lnTo>
                      <a:lnTo>
                        <a:pt x="123" y="58"/>
                      </a:lnTo>
                      <a:lnTo>
                        <a:pt x="126" y="58"/>
                      </a:lnTo>
                      <a:lnTo>
                        <a:pt x="130" y="59"/>
                      </a:lnTo>
                      <a:lnTo>
                        <a:pt x="135" y="59"/>
                      </a:lnTo>
                      <a:lnTo>
                        <a:pt x="138" y="58"/>
                      </a:lnTo>
                      <a:lnTo>
                        <a:pt x="141" y="57"/>
                      </a:lnTo>
                      <a:lnTo>
                        <a:pt x="144" y="55"/>
                      </a:lnTo>
                      <a:lnTo>
                        <a:pt x="147" y="52"/>
                      </a:lnTo>
                      <a:lnTo>
                        <a:pt x="148" y="51"/>
                      </a:lnTo>
                      <a:lnTo>
                        <a:pt x="152" y="51"/>
                      </a:lnTo>
                      <a:lnTo>
                        <a:pt x="155" y="52"/>
                      </a:lnTo>
                      <a:lnTo>
                        <a:pt x="174" y="83"/>
                      </a:lnTo>
                      <a:lnTo>
                        <a:pt x="134" y="95"/>
                      </a:lnTo>
                      <a:lnTo>
                        <a:pt x="132" y="97"/>
                      </a:lnTo>
                      <a:lnTo>
                        <a:pt x="131" y="100"/>
                      </a:lnTo>
                      <a:lnTo>
                        <a:pt x="131" y="102"/>
                      </a:lnTo>
                      <a:lnTo>
                        <a:pt x="132" y="104"/>
                      </a:lnTo>
                      <a:lnTo>
                        <a:pt x="137" y="105"/>
                      </a:lnTo>
                      <a:lnTo>
                        <a:pt x="139" y="108"/>
                      </a:lnTo>
                      <a:lnTo>
                        <a:pt x="141" y="110"/>
                      </a:lnTo>
                      <a:lnTo>
                        <a:pt x="142" y="112"/>
                      </a:lnTo>
                      <a:lnTo>
                        <a:pt x="141" y="115"/>
                      </a:lnTo>
                      <a:lnTo>
                        <a:pt x="141" y="117"/>
                      </a:lnTo>
                      <a:lnTo>
                        <a:pt x="139" y="121"/>
                      </a:lnTo>
                      <a:lnTo>
                        <a:pt x="138" y="123"/>
                      </a:lnTo>
                      <a:lnTo>
                        <a:pt x="135" y="125"/>
                      </a:lnTo>
                      <a:lnTo>
                        <a:pt x="131" y="126"/>
                      </a:lnTo>
                      <a:lnTo>
                        <a:pt x="130" y="126"/>
                      </a:lnTo>
                      <a:lnTo>
                        <a:pt x="127" y="127"/>
                      </a:lnTo>
                      <a:lnTo>
                        <a:pt x="123" y="128"/>
                      </a:lnTo>
                      <a:lnTo>
                        <a:pt x="120" y="127"/>
                      </a:lnTo>
                      <a:lnTo>
                        <a:pt x="115" y="127"/>
                      </a:lnTo>
                      <a:lnTo>
                        <a:pt x="112" y="125"/>
                      </a:lnTo>
                      <a:lnTo>
                        <a:pt x="109" y="123"/>
                      </a:lnTo>
                      <a:lnTo>
                        <a:pt x="108" y="120"/>
                      </a:lnTo>
                      <a:lnTo>
                        <a:pt x="107" y="118"/>
                      </a:lnTo>
                      <a:lnTo>
                        <a:pt x="106" y="116"/>
                      </a:lnTo>
                      <a:lnTo>
                        <a:pt x="108" y="111"/>
                      </a:lnTo>
                      <a:lnTo>
                        <a:pt x="107" y="111"/>
                      </a:lnTo>
                      <a:lnTo>
                        <a:pt x="104" y="108"/>
                      </a:lnTo>
                      <a:lnTo>
                        <a:pt x="101" y="106"/>
                      </a:lnTo>
                      <a:lnTo>
                        <a:pt x="60" y="120"/>
                      </a:lnTo>
                      <a:lnTo>
                        <a:pt x="41" y="89"/>
                      </a:lnTo>
                      <a:lnTo>
                        <a:pt x="41" y="90"/>
                      </a:lnTo>
                      <a:lnTo>
                        <a:pt x="38" y="89"/>
                      </a:lnTo>
                      <a:lnTo>
                        <a:pt x="34" y="89"/>
                      </a:lnTo>
                      <a:lnTo>
                        <a:pt x="32" y="90"/>
                      </a:lnTo>
                      <a:lnTo>
                        <a:pt x="29" y="93"/>
                      </a:lnTo>
                      <a:lnTo>
                        <a:pt x="27" y="95"/>
                      </a:lnTo>
                      <a:lnTo>
                        <a:pt x="23" y="97"/>
                      </a:lnTo>
                      <a:lnTo>
                        <a:pt x="20" y="97"/>
                      </a:lnTo>
                      <a:lnTo>
                        <a:pt x="17" y="97"/>
                      </a:lnTo>
                      <a:lnTo>
                        <a:pt x="12" y="97"/>
                      </a:lnTo>
                      <a:lnTo>
                        <a:pt x="9" y="96"/>
                      </a:lnTo>
                      <a:lnTo>
                        <a:pt x="6" y="94"/>
                      </a:lnTo>
                      <a:lnTo>
                        <a:pt x="3" y="93"/>
                      </a:lnTo>
                      <a:lnTo>
                        <a:pt x="1" y="89"/>
                      </a:lnTo>
                      <a:lnTo>
                        <a:pt x="0" y="86"/>
                      </a:lnTo>
                      <a:lnTo>
                        <a:pt x="0" y="84"/>
                      </a:lnTo>
                      <a:lnTo>
                        <a:pt x="0" y="81"/>
                      </a:lnTo>
                      <a:lnTo>
                        <a:pt x="2" y="79"/>
                      </a:lnTo>
                      <a:lnTo>
                        <a:pt x="5" y="76"/>
                      </a:lnTo>
                      <a:lnTo>
                        <a:pt x="6" y="73"/>
                      </a:lnTo>
                      <a:lnTo>
                        <a:pt x="10" y="73"/>
                      </a:lnTo>
                      <a:lnTo>
                        <a:pt x="12" y="72"/>
                      </a:lnTo>
                      <a:lnTo>
                        <a:pt x="16" y="72"/>
                      </a:lnTo>
                      <a:lnTo>
                        <a:pt x="22" y="73"/>
                      </a:lnTo>
                      <a:lnTo>
                        <a:pt x="23" y="72"/>
                      </a:lnTo>
                      <a:lnTo>
                        <a:pt x="27" y="70"/>
                      </a:lnTo>
                      <a:lnTo>
                        <a:pt x="28" y="67"/>
                      </a:lnTo>
                      <a:lnTo>
                        <a:pt x="10" y="36"/>
                      </a:lnTo>
                      <a:lnTo>
                        <a:pt x="51" y="24"/>
                      </a:lnTo>
                      <a:lnTo>
                        <a:pt x="53" y="24"/>
                      </a:lnTo>
                      <a:lnTo>
                        <a:pt x="57" y="26"/>
                      </a:lnTo>
                      <a:lnTo>
                        <a:pt x="60" y="26"/>
                      </a:lnTo>
                      <a:lnTo>
                        <a:pt x="60" y="28"/>
                      </a:lnTo>
                      <a:lnTo>
                        <a:pt x="58" y="32"/>
                      </a:lnTo>
                      <a:lnTo>
                        <a:pt x="60" y="35"/>
                      </a:lnTo>
                      <a:lnTo>
                        <a:pt x="60" y="36"/>
                      </a:lnTo>
                      <a:lnTo>
                        <a:pt x="62" y="39"/>
                      </a:lnTo>
                      <a:lnTo>
                        <a:pt x="64" y="40"/>
                      </a:lnTo>
                      <a:lnTo>
                        <a:pt x="67" y="42"/>
                      </a:lnTo>
                      <a:lnTo>
                        <a:pt x="72" y="43"/>
                      </a:lnTo>
                      <a:lnTo>
                        <a:pt x="74" y="43"/>
                      </a:lnTo>
                      <a:lnTo>
                        <a:pt x="77" y="43"/>
                      </a:lnTo>
                      <a:lnTo>
                        <a:pt x="80" y="42"/>
                      </a:lnTo>
                      <a:lnTo>
                        <a:pt x="85" y="40"/>
                      </a:lnTo>
                      <a:lnTo>
                        <a:pt x="87" y="39"/>
                      </a:lnTo>
                      <a:lnTo>
                        <a:pt x="90" y="37"/>
                      </a:lnTo>
                      <a:lnTo>
                        <a:pt x="92" y="34"/>
                      </a:lnTo>
                      <a:lnTo>
                        <a:pt x="92" y="30"/>
                      </a:lnTo>
                      <a:lnTo>
                        <a:pt x="92" y="28"/>
                      </a:lnTo>
                      <a:lnTo>
                        <a:pt x="91" y="26"/>
                      </a:lnTo>
                      <a:lnTo>
                        <a:pt x="90" y="25"/>
                      </a:lnTo>
                      <a:lnTo>
                        <a:pt x="87" y="23"/>
                      </a:lnTo>
                      <a:lnTo>
                        <a:pt x="82" y="20"/>
                      </a:lnTo>
                      <a:lnTo>
                        <a:pt x="81" y="20"/>
                      </a:lnTo>
                      <a:lnTo>
                        <a:pt x="82" y="18"/>
                      </a:lnTo>
                      <a:lnTo>
                        <a:pt x="84" y="14"/>
                      </a:lnTo>
                      <a:lnTo>
                        <a:pt x="83" y="13"/>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0" name="Freeform 480"/>
                <p:cNvSpPr>
                  <a:spLocks/>
                </p:cNvSpPr>
                <p:nvPr/>
              </p:nvSpPr>
              <p:spPr bwMode="auto">
                <a:xfrm>
                  <a:off x="1963" y="3786"/>
                  <a:ext cx="188" cy="134"/>
                </a:xfrm>
                <a:custGeom>
                  <a:avLst/>
                  <a:gdLst>
                    <a:gd name="T0" fmla="*/ 127 w 188"/>
                    <a:gd name="T1" fmla="*/ 6 h 134"/>
                    <a:gd name="T2" fmla="*/ 148 w 188"/>
                    <a:gd name="T3" fmla="*/ 37 h 134"/>
                    <a:gd name="T4" fmla="*/ 154 w 188"/>
                    <a:gd name="T5" fmla="*/ 35 h 134"/>
                    <a:gd name="T6" fmla="*/ 159 w 188"/>
                    <a:gd name="T7" fmla="*/ 30 h 134"/>
                    <a:gd name="T8" fmla="*/ 166 w 188"/>
                    <a:gd name="T9" fmla="*/ 29 h 134"/>
                    <a:gd name="T10" fmla="*/ 174 w 188"/>
                    <a:gd name="T11" fmla="*/ 29 h 134"/>
                    <a:gd name="T12" fmla="*/ 182 w 188"/>
                    <a:gd name="T13" fmla="*/ 31 h 134"/>
                    <a:gd name="T14" fmla="*/ 185 w 188"/>
                    <a:gd name="T15" fmla="*/ 37 h 134"/>
                    <a:gd name="T16" fmla="*/ 186 w 188"/>
                    <a:gd name="T17" fmla="*/ 41 h 134"/>
                    <a:gd name="T18" fmla="*/ 185 w 188"/>
                    <a:gd name="T19" fmla="*/ 47 h 134"/>
                    <a:gd name="T20" fmla="*/ 180 w 188"/>
                    <a:gd name="T21" fmla="*/ 52 h 134"/>
                    <a:gd name="T22" fmla="*/ 173 w 188"/>
                    <a:gd name="T23" fmla="*/ 55 h 134"/>
                    <a:gd name="T24" fmla="*/ 164 w 188"/>
                    <a:gd name="T25" fmla="*/ 55 h 134"/>
                    <a:gd name="T26" fmla="*/ 160 w 188"/>
                    <a:gd name="T27" fmla="*/ 55 h 134"/>
                    <a:gd name="T28" fmla="*/ 176 w 188"/>
                    <a:gd name="T29" fmla="*/ 89 h 134"/>
                    <a:gd name="T30" fmla="*/ 135 w 188"/>
                    <a:gd name="T31" fmla="*/ 102 h 134"/>
                    <a:gd name="T32" fmla="*/ 134 w 188"/>
                    <a:gd name="T33" fmla="*/ 108 h 134"/>
                    <a:gd name="T34" fmla="*/ 139 w 188"/>
                    <a:gd name="T35" fmla="*/ 110 h 134"/>
                    <a:gd name="T36" fmla="*/ 143 w 188"/>
                    <a:gd name="T37" fmla="*/ 115 h 134"/>
                    <a:gd name="T38" fmla="*/ 144 w 188"/>
                    <a:gd name="T39" fmla="*/ 120 h 134"/>
                    <a:gd name="T40" fmla="*/ 141 w 188"/>
                    <a:gd name="T41" fmla="*/ 126 h 134"/>
                    <a:gd name="T42" fmla="*/ 136 w 188"/>
                    <a:gd name="T43" fmla="*/ 131 h 134"/>
                    <a:gd name="T44" fmla="*/ 133 w 188"/>
                    <a:gd name="T45" fmla="*/ 132 h 134"/>
                    <a:gd name="T46" fmla="*/ 124 w 188"/>
                    <a:gd name="T47" fmla="*/ 132 h 134"/>
                    <a:gd name="T48" fmla="*/ 117 w 188"/>
                    <a:gd name="T49" fmla="*/ 132 h 134"/>
                    <a:gd name="T50" fmla="*/ 111 w 188"/>
                    <a:gd name="T51" fmla="*/ 128 h 134"/>
                    <a:gd name="T52" fmla="*/ 108 w 188"/>
                    <a:gd name="T53" fmla="*/ 123 h 134"/>
                    <a:gd name="T54" fmla="*/ 109 w 188"/>
                    <a:gd name="T55" fmla="*/ 117 h 134"/>
                    <a:gd name="T56" fmla="*/ 106 w 188"/>
                    <a:gd name="T57" fmla="*/ 114 h 134"/>
                    <a:gd name="T58" fmla="*/ 60 w 188"/>
                    <a:gd name="T59" fmla="*/ 126 h 134"/>
                    <a:gd name="T60" fmla="*/ 42 w 188"/>
                    <a:gd name="T61" fmla="*/ 96 h 134"/>
                    <a:gd name="T62" fmla="*/ 34 w 188"/>
                    <a:gd name="T63" fmla="*/ 94 h 134"/>
                    <a:gd name="T64" fmla="*/ 30 w 188"/>
                    <a:gd name="T65" fmla="*/ 98 h 134"/>
                    <a:gd name="T66" fmla="*/ 24 w 188"/>
                    <a:gd name="T67" fmla="*/ 101 h 134"/>
                    <a:gd name="T68" fmla="*/ 16 w 188"/>
                    <a:gd name="T69" fmla="*/ 102 h 134"/>
                    <a:gd name="T70" fmla="*/ 9 w 188"/>
                    <a:gd name="T71" fmla="*/ 101 h 134"/>
                    <a:gd name="T72" fmla="*/ 4 w 188"/>
                    <a:gd name="T73" fmla="*/ 97 h 134"/>
                    <a:gd name="T74" fmla="*/ 1 w 188"/>
                    <a:gd name="T75" fmla="*/ 91 h 134"/>
                    <a:gd name="T76" fmla="*/ 0 w 188"/>
                    <a:gd name="T77" fmla="*/ 86 h 134"/>
                    <a:gd name="T78" fmla="*/ 5 w 188"/>
                    <a:gd name="T79" fmla="*/ 81 h 134"/>
                    <a:gd name="T80" fmla="*/ 10 w 188"/>
                    <a:gd name="T81" fmla="*/ 77 h 134"/>
                    <a:gd name="T82" fmla="*/ 17 w 188"/>
                    <a:gd name="T83" fmla="*/ 77 h 134"/>
                    <a:gd name="T84" fmla="*/ 24 w 188"/>
                    <a:gd name="T85" fmla="*/ 77 h 134"/>
                    <a:gd name="T86" fmla="*/ 28 w 188"/>
                    <a:gd name="T87" fmla="*/ 72 h 134"/>
                    <a:gd name="T88" fmla="*/ 53 w 188"/>
                    <a:gd name="T89" fmla="*/ 29 h 134"/>
                    <a:gd name="T90" fmla="*/ 54 w 188"/>
                    <a:gd name="T91" fmla="*/ 27 h 134"/>
                    <a:gd name="T92" fmla="*/ 49 w 188"/>
                    <a:gd name="T93" fmla="*/ 21 h 134"/>
                    <a:gd name="T94" fmla="*/ 46 w 188"/>
                    <a:gd name="T95" fmla="*/ 17 h 134"/>
                    <a:gd name="T96" fmla="*/ 43 w 188"/>
                    <a:gd name="T97" fmla="*/ 13 h 134"/>
                    <a:gd name="T98" fmla="*/ 46 w 188"/>
                    <a:gd name="T99" fmla="*/ 6 h 134"/>
                    <a:gd name="T100" fmla="*/ 50 w 188"/>
                    <a:gd name="T101" fmla="*/ 2 h 134"/>
                    <a:gd name="T102" fmla="*/ 59 w 188"/>
                    <a:gd name="T103" fmla="*/ 0 h 134"/>
                    <a:gd name="T104" fmla="*/ 65 w 188"/>
                    <a:gd name="T105" fmla="*/ 0 h 134"/>
                    <a:gd name="T106" fmla="*/ 74 w 188"/>
                    <a:gd name="T107" fmla="*/ 2 h 134"/>
                    <a:gd name="T108" fmla="*/ 77 w 188"/>
                    <a:gd name="T109" fmla="*/ 7 h 134"/>
                    <a:gd name="T110" fmla="*/ 78 w 188"/>
                    <a:gd name="T111" fmla="*/ 11 h 134"/>
                    <a:gd name="T112" fmla="*/ 78 w 188"/>
                    <a:gd name="T113" fmla="*/ 16 h 134"/>
                    <a:gd name="T114" fmla="*/ 85 w 188"/>
                    <a:gd name="T115" fmla="*/ 2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134">
                      <a:moveTo>
                        <a:pt x="85" y="20"/>
                      </a:moveTo>
                      <a:lnTo>
                        <a:pt x="127" y="6"/>
                      </a:lnTo>
                      <a:lnTo>
                        <a:pt x="144" y="34"/>
                      </a:lnTo>
                      <a:lnTo>
                        <a:pt x="148" y="37"/>
                      </a:lnTo>
                      <a:lnTo>
                        <a:pt x="153" y="37"/>
                      </a:lnTo>
                      <a:lnTo>
                        <a:pt x="154" y="35"/>
                      </a:lnTo>
                      <a:lnTo>
                        <a:pt x="158" y="33"/>
                      </a:lnTo>
                      <a:lnTo>
                        <a:pt x="159" y="30"/>
                      </a:lnTo>
                      <a:lnTo>
                        <a:pt x="162" y="30"/>
                      </a:lnTo>
                      <a:lnTo>
                        <a:pt x="166" y="29"/>
                      </a:lnTo>
                      <a:lnTo>
                        <a:pt x="169" y="29"/>
                      </a:lnTo>
                      <a:lnTo>
                        <a:pt x="174" y="29"/>
                      </a:lnTo>
                      <a:lnTo>
                        <a:pt x="178" y="30"/>
                      </a:lnTo>
                      <a:lnTo>
                        <a:pt x="182" y="31"/>
                      </a:lnTo>
                      <a:lnTo>
                        <a:pt x="183" y="33"/>
                      </a:lnTo>
                      <a:lnTo>
                        <a:pt x="185" y="37"/>
                      </a:lnTo>
                      <a:lnTo>
                        <a:pt x="187" y="40"/>
                      </a:lnTo>
                      <a:lnTo>
                        <a:pt x="186" y="41"/>
                      </a:lnTo>
                      <a:lnTo>
                        <a:pt x="187" y="44"/>
                      </a:lnTo>
                      <a:lnTo>
                        <a:pt x="185" y="47"/>
                      </a:lnTo>
                      <a:lnTo>
                        <a:pt x="182" y="51"/>
                      </a:lnTo>
                      <a:lnTo>
                        <a:pt x="180" y="52"/>
                      </a:lnTo>
                      <a:lnTo>
                        <a:pt x="177" y="53"/>
                      </a:lnTo>
                      <a:lnTo>
                        <a:pt x="173" y="55"/>
                      </a:lnTo>
                      <a:lnTo>
                        <a:pt x="170" y="55"/>
                      </a:lnTo>
                      <a:lnTo>
                        <a:pt x="164" y="55"/>
                      </a:lnTo>
                      <a:lnTo>
                        <a:pt x="162" y="55"/>
                      </a:lnTo>
                      <a:lnTo>
                        <a:pt x="160" y="55"/>
                      </a:lnTo>
                      <a:lnTo>
                        <a:pt x="158" y="58"/>
                      </a:lnTo>
                      <a:lnTo>
                        <a:pt x="176" y="89"/>
                      </a:lnTo>
                      <a:lnTo>
                        <a:pt x="136" y="100"/>
                      </a:lnTo>
                      <a:lnTo>
                        <a:pt x="135" y="102"/>
                      </a:lnTo>
                      <a:lnTo>
                        <a:pt x="133" y="105"/>
                      </a:lnTo>
                      <a:lnTo>
                        <a:pt x="134" y="108"/>
                      </a:lnTo>
                      <a:lnTo>
                        <a:pt x="135" y="109"/>
                      </a:lnTo>
                      <a:lnTo>
                        <a:pt x="139" y="110"/>
                      </a:lnTo>
                      <a:lnTo>
                        <a:pt x="141" y="113"/>
                      </a:lnTo>
                      <a:lnTo>
                        <a:pt x="143" y="115"/>
                      </a:lnTo>
                      <a:lnTo>
                        <a:pt x="143" y="117"/>
                      </a:lnTo>
                      <a:lnTo>
                        <a:pt x="144" y="120"/>
                      </a:lnTo>
                      <a:lnTo>
                        <a:pt x="143" y="123"/>
                      </a:lnTo>
                      <a:lnTo>
                        <a:pt x="141" y="126"/>
                      </a:lnTo>
                      <a:lnTo>
                        <a:pt x="140" y="128"/>
                      </a:lnTo>
                      <a:lnTo>
                        <a:pt x="136" y="131"/>
                      </a:lnTo>
                      <a:lnTo>
                        <a:pt x="134" y="132"/>
                      </a:lnTo>
                      <a:lnTo>
                        <a:pt x="133" y="132"/>
                      </a:lnTo>
                      <a:lnTo>
                        <a:pt x="128" y="133"/>
                      </a:lnTo>
                      <a:lnTo>
                        <a:pt x="124" y="132"/>
                      </a:lnTo>
                      <a:lnTo>
                        <a:pt x="122" y="133"/>
                      </a:lnTo>
                      <a:lnTo>
                        <a:pt x="117" y="132"/>
                      </a:lnTo>
                      <a:lnTo>
                        <a:pt x="113" y="129"/>
                      </a:lnTo>
                      <a:lnTo>
                        <a:pt x="111" y="128"/>
                      </a:lnTo>
                      <a:lnTo>
                        <a:pt x="110" y="126"/>
                      </a:lnTo>
                      <a:lnTo>
                        <a:pt x="108" y="123"/>
                      </a:lnTo>
                      <a:lnTo>
                        <a:pt x="108" y="121"/>
                      </a:lnTo>
                      <a:lnTo>
                        <a:pt x="109" y="117"/>
                      </a:lnTo>
                      <a:lnTo>
                        <a:pt x="108" y="116"/>
                      </a:lnTo>
                      <a:lnTo>
                        <a:pt x="106" y="114"/>
                      </a:lnTo>
                      <a:lnTo>
                        <a:pt x="102" y="112"/>
                      </a:lnTo>
                      <a:lnTo>
                        <a:pt x="60" y="126"/>
                      </a:lnTo>
                      <a:lnTo>
                        <a:pt x="41" y="95"/>
                      </a:lnTo>
                      <a:lnTo>
                        <a:pt x="42" y="96"/>
                      </a:lnTo>
                      <a:lnTo>
                        <a:pt x="38" y="94"/>
                      </a:lnTo>
                      <a:lnTo>
                        <a:pt x="34" y="94"/>
                      </a:lnTo>
                      <a:lnTo>
                        <a:pt x="33" y="95"/>
                      </a:lnTo>
                      <a:lnTo>
                        <a:pt x="30" y="98"/>
                      </a:lnTo>
                      <a:lnTo>
                        <a:pt x="27" y="100"/>
                      </a:lnTo>
                      <a:lnTo>
                        <a:pt x="24" y="101"/>
                      </a:lnTo>
                      <a:lnTo>
                        <a:pt x="21" y="102"/>
                      </a:lnTo>
                      <a:lnTo>
                        <a:pt x="16" y="102"/>
                      </a:lnTo>
                      <a:lnTo>
                        <a:pt x="12" y="101"/>
                      </a:lnTo>
                      <a:lnTo>
                        <a:pt x="9" y="101"/>
                      </a:lnTo>
                      <a:lnTo>
                        <a:pt x="6" y="99"/>
                      </a:lnTo>
                      <a:lnTo>
                        <a:pt x="4" y="97"/>
                      </a:lnTo>
                      <a:lnTo>
                        <a:pt x="2" y="94"/>
                      </a:lnTo>
                      <a:lnTo>
                        <a:pt x="1" y="91"/>
                      </a:lnTo>
                      <a:lnTo>
                        <a:pt x="0" y="89"/>
                      </a:lnTo>
                      <a:lnTo>
                        <a:pt x="0" y="86"/>
                      </a:lnTo>
                      <a:lnTo>
                        <a:pt x="1" y="84"/>
                      </a:lnTo>
                      <a:lnTo>
                        <a:pt x="5" y="81"/>
                      </a:lnTo>
                      <a:lnTo>
                        <a:pt x="7" y="79"/>
                      </a:lnTo>
                      <a:lnTo>
                        <a:pt x="10" y="77"/>
                      </a:lnTo>
                      <a:lnTo>
                        <a:pt x="13" y="77"/>
                      </a:lnTo>
                      <a:lnTo>
                        <a:pt x="17" y="77"/>
                      </a:lnTo>
                      <a:lnTo>
                        <a:pt x="22" y="77"/>
                      </a:lnTo>
                      <a:lnTo>
                        <a:pt x="24" y="77"/>
                      </a:lnTo>
                      <a:lnTo>
                        <a:pt x="27" y="75"/>
                      </a:lnTo>
                      <a:lnTo>
                        <a:pt x="28" y="72"/>
                      </a:lnTo>
                      <a:lnTo>
                        <a:pt x="10" y="43"/>
                      </a:lnTo>
                      <a:lnTo>
                        <a:pt x="53" y="29"/>
                      </a:lnTo>
                      <a:lnTo>
                        <a:pt x="53" y="31"/>
                      </a:lnTo>
                      <a:lnTo>
                        <a:pt x="54" y="27"/>
                      </a:lnTo>
                      <a:lnTo>
                        <a:pt x="53" y="24"/>
                      </a:lnTo>
                      <a:lnTo>
                        <a:pt x="49" y="21"/>
                      </a:lnTo>
                      <a:lnTo>
                        <a:pt x="46" y="19"/>
                      </a:lnTo>
                      <a:lnTo>
                        <a:pt x="46" y="17"/>
                      </a:lnTo>
                      <a:lnTo>
                        <a:pt x="43" y="15"/>
                      </a:lnTo>
                      <a:lnTo>
                        <a:pt x="43" y="13"/>
                      </a:lnTo>
                      <a:lnTo>
                        <a:pt x="44" y="9"/>
                      </a:lnTo>
                      <a:lnTo>
                        <a:pt x="46" y="6"/>
                      </a:lnTo>
                      <a:lnTo>
                        <a:pt x="48" y="5"/>
                      </a:lnTo>
                      <a:lnTo>
                        <a:pt x="50" y="2"/>
                      </a:lnTo>
                      <a:lnTo>
                        <a:pt x="54" y="1"/>
                      </a:lnTo>
                      <a:lnTo>
                        <a:pt x="59" y="0"/>
                      </a:lnTo>
                      <a:lnTo>
                        <a:pt x="63" y="0"/>
                      </a:lnTo>
                      <a:lnTo>
                        <a:pt x="65" y="0"/>
                      </a:lnTo>
                      <a:lnTo>
                        <a:pt x="70" y="1"/>
                      </a:lnTo>
                      <a:lnTo>
                        <a:pt x="74" y="2"/>
                      </a:lnTo>
                      <a:lnTo>
                        <a:pt x="76" y="4"/>
                      </a:lnTo>
                      <a:lnTo>
                        <a:pt x="77" y="7"/>
                      </a:lnTo>
                      <a:lnTo>
                        <a:pt x="78" y="9"/>
                      </a:lnTo>
                      <a:lnTo>
                        <a:pt x="78" y="11"/>
                      </a:lnTo>
                      <a:lnTo>
                        <a:pt x="79" y="15"/>
                      </a:lnTo>
                      <a:lnTo>
                        <a:pt x="78" y="16"/>
                      </a:lnTo>
                      <a:lnTo>
                        <a:pt x="81" y="19"/>
                      </a:lnTo>
                      <a:lnTo>
                        <a:pt x="85" y="20"/>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1" name="Freeform 481"/>
                <p:cNvSpPr>
                  <a:spLocks/>
                </p:cNvSpPr>
                <p:nvPr/>
              </p:nvSpPr>
              <p:spPr bwMode="auto">
                <a:xfrm>
                  <a:off x="2090" y="3747"/>
                  <a:ext cx="166" cy="129"/>
                </a:xfrm>
                <a:custGeom>
                  <a:avLst/>
                  <a:gdLst>
                    <a:gd name="T0" fmla="*/ 49 w 166"/>
                    <a:gd name="T1" fmla="*/ 128 h 129"/>
                    <a:gd name="T2" fmla="*/ 93 w 166"/>
                    <a:gd name="T3" fmla="*/ 110 h 129"/>
                    <a:gd name="T4" fmla="*/ 88 w 166"/>
                    <a:gd name="T5" fmla="*/ 105 h 129"/>
                    <a:gd name="T6" fmla="*/ 84 w 166"/>
                    <a:gd name="T7" fmla="*/ 102 h 129"/>
                    <a:gd name="T8" fmla="*/ 82 w 166"/>
                    <a:gd name="T9" fmla="*/ 97 h 129"/>
                    <a:gd name="T10" fmla="*/ 86 w 166"/>
                    <a:gd name="T11" fmla="*/ 90 h 129"/>
                    <a:gd name="T12" fmla="*/ 90 w 166"/>
                    <a:gd name="T13" fmla="*/ 86 h 129"/>
                    <a:gd name="T14" fmla="*/ 97 w 166"/>
                    <a:gd name="T15" fmla="*/ 85 h 129"/>
                    <a:gd name="T16" fmla="*/ 105 w 166"/>
                    <a:gd name="T17" fmla="*/ 84 h 129"/>
                    <a:gd name="T18" fmla="*/ 112 w 166"/>
                    <a:gd name="T19" fmla="*/ 88 h 129"/>
                    <a:gd name="T20" fmla="*/ 116 w 166"/>
                    <a:gd name="T21" fmla="*/ 92 h 129"/>
                    <a:gd name="T22" fmla="*/ 118 w 166"/>
                    <a:gd name="T23" fmla="*/ 96 h 129"/>
                    <a:gd name="T24" fmla="*/ 118 w 166"/>
                    <a:gd name="T25" fmla="*/ 101 h 129"/>
                    <a:gd name="T26" fmla="*/ 124 w 166"/>
                    <a:gd name="T27" fmla="*/ 104 h 129"/>
                    <a:gd name="T28" fmla="*/ 115 w 166"/>
                    <a:gd name="T29" fmla="*/ 6 h 129"/>
                    <a:gd name="T30" fmla="*/ 76 w 166"/>
                    <a:gd name="T31" fmla="*/ 21 h 129"/>
                    <a:gd name="T32" fmla="*/ 68 w 166"/>
                    <a:gd name="T33" fmla="*/ 17 h 129"/>
                    <a:gd name="T34" fmla="*/ 68 w 166"/>
                    <a:gd name="T35" fmla="*/ 12 h 129"/>
                    <a:gd name="T36" fmla="*/ 66 w 166"/>
                    <a:gd name="T37" fmla="*/ 8 h 129"/>
                    <a:gd name="T38" fmla="*/ 63 w 166"/>
                    <a:gd name="T39" fmla="*/ 4 h 129"/>
                    <a:gd name="T40" fmla="*/ 56 w 166"/>
                    <a:gd name="T41" fmla="*/ 1 h 129"/>
                    <a:gd name="T42" fmla="*/ 49 w 166"/>
                    <a:gd name="T43" fmla="*/ 1 h 129"/>
                    <a:gd name="T44" fmla="*/ 40 w 166"/>
                    <a:gd name="T45" fmla="*/ 3 h 129"/>
                    <a:gd name="T46" fmla="*/ 36 w 166"/>
                    <a:gd name="T47" fmla="*/ 7 h 129"/>
                    <a:gd name="T48" fmla="*/ 33 w 166"/>
                    <a:gd name="T49" fmla="*/ 13 h 129"/>
                    <a:gd name="T50" fmla="*/ 34 w 166"/>
                    <a:gd name="T51" fmla="*/ 18 h 129"/>
                    <a:gd name="T52" fmla="*/ 39 w 166"/>
                    <a:gd name="T53" fmla="*/ 22 h 129"/>
                    <a:gd name="T54" fmla="*/ 43 w 166"/>
                    <a:gd name="T55" fmla="*/ 26 h 129"/>
                    <a:gd name="T56" fmla="*/ 43 w 166"/>
                    <a:gd name="T57" fmla="*/ 31 h 129"/>
                    <a:gd name="T58" fmla="*/ 0 w 166"/>
                    <a:gd name="T59" fmla="*/ 45 h 129"/>
                    <a:gd name="T60" fmla="*/ 21 w 166"/>
                    <a:gd name="T61" fmla="*/ 76 h 129"/>
                    <a:gd name="T62" fmla="*/ 27 w 166"/>
                    <a:gd name="T63" fmla="*/ 75 h 129"/>
                    <a:gd name="T64" fmla="*/ 32 w 166"/>
                    <a:gd name="T65" fmla="*/ 69 h 129"/>
                    <a:gd name="T66" fmla="*/ 39 w 166"/>
                    <a:gd name="T67" fmla="*/ 68 h 129"/>
                    <a:gd name="T68" fmla="*/ 47 w 166"/>
                    <a:gd name="T69" fmla="*/ 68 h 129"/>
                    <a:gd name="T70" fmla="*/ 54 w 166"/>
                    <a:gd name="T71" fmla="*/ 71 h 129"/>
                    <a:gd name="T72" fmla="*/ 58 w 166"/>
                    <a:gd name="T73" fmla="*/ 76 h 129"/>
                    <a:gd name="T74" fmla="*/ 59 w 166"/>
                    <a:gd name="T75" fmla="*/ 80 h 129"/>
                    <a:gd name="T76" fmla="*/ 58 w 166"/>
                    <a:gd name="T77" fmla="*/ 86 h 129"/>
                    <a:gd name="T78" fmla="*/ 52 w 166"/>
                    <a:gd name="T79" fmla="*/ 91 h 129"/>
                    <a:gd name="T80" fmla="*/ 46 w 166"/>
                    <a:gd name="T81" fmla="*/ 94 h 129"/>
                    <a:gd name="T82" fmla="*/ 37 w 166"/>
                    <a:gd name="T83" fmla="*/ 94 h 129"/>
                    <a:gd name="T84" fmla="*/ 33 w 166"/>
                    <a:gd name="T85" fmla="*/ 94 h 129"/>
                    <a:gd name="T86" fmla="*/ 33 w 166"/>
                    <a:gd name="T87" fmla="*/ 9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129">
                      <a:moveTo>
                        <a:pt x="33" y="99"/>
                      </a:moveTo>
                      <a:lnTo>
                        <a:pt x="49" y="128"/>
                      </a:lnTo>
                      <a:lnTo>
                        <a:pt x="92" y="114"/>
                      </a:lnTo>
                      <a:lnTo>
                        <a:pt x="93" y="110"/>
                      </a:lnTo>
                      <a:lnTo>
                        <a:pt x="93" y="108"/>
                      </a:lnTo>
                      <a:lnTo>
                        <a:pt x="88" y="105"/>
                      </a:lnTo>
                      <a:lnTo>
                        <a:pt x="85" y="103"/>
                      </a:lnTo>
                      <a:lnTo>
                        <a:pt x="84" y="102"/>
                      </a:lnTo>
                      <a:lnTo>
                        <a:pt x="83" y="99"/>
                      </a:lnTo>
                      <a:lnTo>
                        <a:pt x="82" y="97"/>
                      </a:lnTo>
                      <a:lnTo>
                        <a:pt x="83" y="94"/>
                      </a:lnTo>
                      <a:lnTo>
                        <a:pt x="86" y="90"/>
                      </a:lnTo>
                      <a:lnTo>
                        <a:pt x="87" y="88"/>
                      </a:lnTo>
                      <a:lnTo>
                        <a:pt x="90" y="86"/>
                      </a:lnTo>
                      <a:lnTo>
                        <a:pt x="94" y="86"/>
                      </a:lnTo>
                      <a:lnTo>
                        <a:pt x="97" y="85"/>
                      </a:lnTo>
                      <a:lnTo>
                        <a:pt x="102" y="84"/>
                      </a:lnTo>
                      <a:lnTo>
                        <a:pt x="105" y="84"/>
                      </a:lnTo>
                      <a:lnTo>
                        <a:pt x="109" y="86"/>
                      </a:lnTo>
                      <a:lnTo>
                        <a:pt x="112" y="88"/>
                      </a:lnTo>
                      <a:lnTo>
                        <a:pt x="115" y="89"/>
                      </a:lnTo>
                      <a:lnTo>
                        <a:pt x="116" y="92"/>
                      </a:lnTo>
                      <a:lnTo>
                        <a:pt x="118" y="94"/>
                      </a:lnTo>
                      <a:lnTo>
                        <a:pt x="118" y="96"/>
                      </a:lnTo>
                      <a:lnTo>
                        <a:pt x="116" y="99"/>
                      </a:lnTo>
                      <a:lnTo>
                        <a:pt x="118" y="101"/>
                      </a:lnTo>
                      <a:lnTo>
                        <a:pt x="119" y="103"/>
                      </a:lnTo>
                      <a:lnTo>
                        <a:pt x="124" y="104"/>
                      </a:lnTo>
                      <a:lnTo>
                        <a:pt x="165" y="91"/>
                      </a:lnTo>
                      <a:lnTo>
                        <a:pt x="115" y="6"/>
                      </a:lnTo>
                      <a:lnTo>
                        <a:pt x="74" y="19"/>
                      </a:lnTo>
                      <a:lnTo>
                        <a:pt x="76" y="21"/>
                      </a:lnTo>
                      <a:lnTo>
                        <a:pt x="71" y="19"/>
                      </a:lnTo>
                      <a:lnTo>
                        <a:pt x="68" y="17"/>
                      </a:lnTo>
                      <a:lnTo>
                        <a:pt x="68" y="16"/>
                      </a:lnTo>
                      <a:lnTo>
                        <a:pt x="68" y="12"/>
                      </a:lnTo>
                      <a:lnTo>
                        <a:pt x="69" y="9"/>
                      </a:lnTo>
                      <a:lnTo>
                        <a:pt x="66" y="8"/>
                      </a:lnTo>
                      <a:lnTo>
                        <a:pt x="66" y="5"/>
                      </a:lnTo>
                      <a:lnTo>
                        <a:pt x="63" y="4"/>
                      </a:lnTo>
                      <a:lnTo>
                        <a:pt x="60" y="2"/>
                      </a:lnTo>
                      <a:lnTo>
                        <a:pt x="56" y="1"/>
                      </a:lnTo>
                      <a:lnTo>
                        <a:pt x="52" y="0"/>
                      </a:lnTo>
                      <a:lnTo>
                        <a:pt x="49" y="1"/>
                      </a:lnTo>
                      <a:lnTo>
                        <a:pt x="44" y="2"/>
                      </a:lnTo>
                      <a:lnTo>
                        <a:pt x="40" y="3"/>
                      </a:lnTo>
                      <a:lnTo>
                        <a:pt x="37" y="5"/>
                      </a:lnTo>
                      <a:lnTo>
                        <a:pt x="36" y="7"/>
                      </a:lnTo>
                      <a:lnTo>
                        <a:pt x="34" y="10"/>
                      </a:lnTo>
                      <a:lnTo>
                        <a:pt x="33" y="13"/>
                      </a:lnTo>
                      <a:lnTo>
                        <a:pt x="33" y="16"/>
                      </a:lnTo>
                      <a:lnTo>
                        <a:pt x="34" y="18"/>
                      </a:lnTo>
                      <a:lnTo>
                        <a:pt x="35" y="20"/>
                      </a:lnTo>
                      <a:lnTo>
                        <a:pt x="39" y="22"/>
                      </a:lnTo>
                      <a:lnTo>
                        <a:pt x="42" y="25"/>
                      </a:lnTo>
                      <a:lnTo>
                        <a:pt x="43" y="26"/>
                      </a:lnTo>
                      <a:lnTo>
                        <a:pt x="44" y="28"/>
                      </a:lnTo>
                      <a:lnTo>
                        <a:pt x="43" y="31"/>
                      </a:lnTo>
                      <a:lnTo>
                        <a:pt x="42" y="30"/>
                      </a:lnTo>
                      <a:lnTo>
                        <a:pt x="0" y="45"/>
                      </a:lnTo>
                      <a:lnTo>
                        <a:pt x="18" y="75"/>
                      </a:lnTo>
                      <a:lnTo>
                        <a:pt x="21" y="76"/>
                      </a:lnTo>
                      <a:lnTo>
                        <a:pt x="26" y="76"/>
                      </a:lnTo>
                      <a:lnTo>
                        <a:pt x="27" y="75"/>
                      </a:lnTo>
                      <a:lnTo>
                        <a:pt x="31" y="72"/>
                      </a:lnTo>
                      <a:lnTo>
                        <a:pt x="32" y="69"/>
                      </a:lnTo>
                      <a:lnTo>
                        <a:pt x="35" y="69"/>
                      </a:lnTo>
                      <a:lnTo>
                        <a:pt x="39" y="68"/>
                      </a:lnTo>
                      <a:lnTo>
                        <a:pt x="42" y="68"/>
                      </a:lnTo>
                      <a:lnTo>
                        <a:pt x="47" y="68"/>
                      </a:lnTo>
                      <a:lnTo>
                        <a:pt x="51" y="69"/>
                      </a:lnTo>
                      <a:lnTo>
                        <a:pt x="54" y="71"/>
                      </a:lnTo>
                      <a:lnTo>
                        <a:pt x="56" y="72"/>
                      </a:lnTo>
                      <a:lnTo>
                        <a:pt x="58" y="76"/>
                      </a:lnTo>
                      <a:lnTo>
                        <a:pt x="60" y="79"/>
                      </a:lnTo>
                      <a:lnTo>
                        <a:pt x="59" y="80"/>
                      </a:lnTo>
                      <a:lnTo>
                        <a:pt x="60" y="83"/>
                      </a:lnTo>
                      <a:lnTo>
                        <a:pt x="58" y="86"/>
                      </a:lnTo>
                      <a:lnTo>
                        <a:pt x="55" y="90"/>
                      </a:lnTo>
                      <a:lnTo>
                        <a:pt x="52" y="91"/>
                      </a:lnTo>
                      <a:lnTo>
                        <a:pt x="50" y="92"/>
                      </a:lnTo>
                      <a:lnTo>
                        <a:pt x="46" y="94"/>
                      </a:lnTo>
                      <a:lnTo>
                        <a:pt x="43" y="94"/>
                      </a:lnTo>
                      <a:lnTo>
                        <a:pt x="37" y="94"/>
                      </a:lnTo>
                      <a:lnTo>
                        <a:pt x="35" y="94"/>
                      </a:lnTo>
                      <a:lnTo>
                        <a:pt x="33" y="94"/>
                      </a:lnTo>
                      <a:lnTo>
                        <a:pt x="31" y="97"/>
                      </a:lnTo>
                      <a:lnTo>
                        <a:pt x="33" y="99"/>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2" name="Freeform 482"/>
                <p:cNvSpPr>
                  <a:spLocks/>
                </p:cNvSpPr>
                <p:nvPr/>
              </p:nvSpPr>
              <p:spPr bwMode="auto">
                <a:xfrm>
                  <a:off x="1676" y="3987"/>
                  <a:ext cx="179" cy="124"/>
                </a:xfrm>
                <a:custGeom>
                  <a:avLst/>
                  <a:gdLst>
                    <a:gd name="T0" fmla="*/ 116 w 179"/>
                    <a:gd name="T1" fmla="*/ 0 h 124"/>
                    <a:gd name="T2" fmla="*/ 135 w 179"/>
                    <a:gd name="T3" fmla="*/ 31 h 124"/>
                    <a:gd name="T4" fmla="*/ 138 w 179"/>
                    <a:gd name="T5" fmla="*/ 32 h 124"/>
                    <a:gd name="T6" fmla="*/ 142 w 179"/>
                    <a:gd name="T7" fmla="*/ 32 h 124"/>
                    <a:gd name="T8" fmla="*/ 143 w 179"/>
                    <a:gd name="T9" fmla="*/ 31 h 124"/>
                    <a:gd name="T10" fmla="*/ 147 w 179"/>
                    <a:gd name="T11" fmla="*/ 28 h 124"/>
                    <a:gd name="T12" fmla="*/ 150 w 179"/>
                    <a:gd name="T13" fmla="*/ 27 h 124"/>
                    <a:gd name="T14" fmla="*/ 152 w 179"/>
                    <a:gd name="T15" fmla="*/ 25 h 124"/>
                    <a:gd name="T16" fmla="*/ 157 w 179"/>
                    <a:gd name="T17" fmla="*/ 24 h 124"/>
                    <a:gd name="T18" fmla="*/ 159 w 179"/>
                    <a:gd name="T19" fmla="*/ 24 h 124"/>
                    <a:gd name="T20" fmla="*/ 164 w 179"/>
                    <a:gd name="T21" fmla="*/ 25 h 124"/>
                    <a:gd name="T22" fmla="*/ 168 w 179"/>
                    <a:gd name="T23" fmla="*/ 26 h 124"/>
                    <a:gd name="T24" fmla="*/ 171 w 179"/>
                    <a:gd name="T25" fmla="*/ 27 h 124"/>
                    <a:gd name="T26" fmla="*/ 173 w 179"/>
                    <a:gd name="T27" fmla="*/ 29 h 124"/>
                    <a:gd name="T28" fmla="*/ 175 w 179"/>
                    <a:gd name="T29" fmla="*/ 31 h 124"/>
                    <a:gd name="T30" fmla="*/ 175 w 179"/>
                    <a:gd name="T31" fmla="*/ 32 h 124"/>
                    <a:gd name="T32" fmla="*/ 177 w 179"/>
                    <a:gd name="T33" fmla="*/ 34 h 124"/>
                    <a:gd name="T34" fmla="*/ 178 w 179"/>
                    <a:gd name="T35" fmla="*/ 37 h 124"/>
                    <a:gd name="T36" fmla="*/ 176 w 179"/>
                    <a:gd name="T37" fmla="*/ 40 h 124"/>
                    <a:gd name="T38" fmla="*/ 175 w 179"/>
                    <a:gd name="T39" fmla="*/ 43 h 124"/>
                    <a:gd name="T40" fmla="*/ 172 w 179"/>
                    <a:gd name="T41" fmla="*/ 46 h 124"/>
                    <a:gd name="T42" fmla="*/ 170 w 179"/>
                    <a:gd name="T43" fmla="*/ 47 h 124"/>
                    <a:gd name="T44" fmla="*/ 166 w 179"/>
                    <a:gd name="T45" fmla="*/ 48 h 124"/>
                    <a:gd name="T46" fmla="*/ 164 w 179"/>
                    <a:gd name="T47" fmla="*/ 50 h 124"/>
                    <a:gd name="T48" fmla="*/ 160 w 179"/>
                    <a:gd name="T49" fmla="*/ 50 h 124"/>
                    <a:gd name="T50" fmla="*/ 154 w 179"/>
                    <a:gd name="T51" fmla="*/ 49 h 124"/>
                    <a:gd name="T52" fmla="*/ 153 w 179"/>
                    <a:gd name="T53" fmla="*/ 50 h 124"/>
                    <a:gd name="T54" fmla="*/ 151 w 179"/>
                    <a:gd name="T55" fmla="*/ 51 h 124"/>
                    <a:gd name="T56" fmla="*/ 149 w 179"/>
                    <a:gd name="T57" fmla="*/ 56 h 124"/>
                    <a:gd name="T58" fmla="*/ 166 w 179"/>
                    <a:gd name="T59" fmla="*/ 85 h 124"/>
                    <a:gd name="T60" fmla="*/ 50 w 179"/>
                    <a:gd name="T61" fmla="*/ 123 h 124"/>
                    <a:gd name="T62" fmla="*/ 0 w 179"/>
                    <a:gd name="T63" fmla="*/ 38 h 124"/>
                    <a:gd name="T64" fmla="*/ 41 w 179"/>
                    <a:gd name="T65" fmla="*/ 25 h 124"/>
                    <a:gd name="T66" fmla="*/ 42 w 179"/>
                    <a:gd name="T67" fmla="*/ 25 h 124"/>
                    <a:gd name="T68" fmla="*/ 46 w 179"/>
                    <a:gd name="T69" fmla="*/ 26 h 124"/>
                    <a:gd name="T70" fmla="*/ 48 w 179"/>
                    <a:gd name="T71" fmla="*/ 28 h 124"/>
                    <a:gd name="T72" fmla="*/ 50 w 179"/>
                    <a:gd name="T73" fmla="*/ 29 h 124"/>
                    <a:gd name="T74" fmla="*/ 49 w 179"/>
                    <a:gd name="T75" fmla="*/ 34 h 124"/>
                    <a:gd name="T76" fmla="*/ 49 w 179"/>
                    <a:gd name="T77" fmla="*/ 36 h 124"/>
                    <a:gd name="T78" fmla="*/ 50 w 179"/>
                    <a:gd name="T79" fmla="*/ 38 h 124"/>
                    <a:gd name="T80" fmla="*/ 51 w 179"/>
                    <a:gd name="T81" fmla="*/ 40 h 124"/>
                    <a:gd name="T82" fmla="*/ 54 w 179"/>
                    <a:gd name="T83" fmla="*/ 43 h 124"/>
                    <a:gd name="T84" fmla="*/ 58 w 179"/>
                    <a:gd name="T85" fmla="*/ 44 h 124"/>
                    <a:gd name="T86" fmla="*/ 62 w 179"/>
                    <a:gd name="T87" fmla="*/ 46 h 124"/>
                    <a:gd name="T88" fmla="*/ 65 w 179"/>
                    <a:gd name="T89" fmla="*/ 45 h 124"/>
                    <a:gd name="T90" fmla="*/ 68 w 179"/>
                    <a:gd name="T91" fmla="*/ 45 h 124"/>
                    <a:gd name="T92" fmla="*/ 73 w 179"/>
                    <a:gd name="T93" fmla="*/ 44 h 124"/>
                    <a:gd name="T94" fmla="*/ 76 w 179"/>
                    <a:gd name="T95" fmla="*/ 44 h 124"/>
                    <a:gd name="T96" fmla="*/ 79 w 179"/>
                    <a:gd name="T97" fmla="*/ 40 h 124"/>
                    <a:gd name="T98" fmla="*/ 81 w 179"/>
                    <a:gd name="T99" fmla="*/ 39 h 124"/>
                    <a:gd name="T100" fmla="*/ 83 w 179"/>
                    <a:gd name="T101" fmla="*/ 36 h 124"/>
                    <a:gd name="T102" fmla="*/ 83 w 179"/>
                    <a:gd name="T103" fmla="*/ 33 h 124"/>
                    <a:gd name="T104" fmla="*/ 84 w 179"/>
                    <a:gd name="T105" fmla="*/ 30 h 124"/>
                    <a:gd name="T106" fmla="*/ 83 w 179"/>
                    <a:gd name="T107" fmla="*/ 28 h 124"/>
                    <a:gd name="T108" fmla="*/ 81 w 179"/>
                    <a:gd name="T109" fmla="*/ 25 h 124"/>
                    <a:gd name="T110" fmla="*/ 78 w 179"/>
                    <a:gd name="T111" fmla="*/ 24 h 124"/>
                    <a:gd name="T112" fmla="*/ 75 w 179"/>
                    <a:gd name="T113" fmla="*/ 22 h 124"/>
                    <a:gd name="T114" fmla="*/ 73 w 179"/>
                    <a:gd name="T115" fmla="*/ 21 h 124"/>
                    <a:gd name="T116" fmla="*/ 73 w 179"/>
                    <a:gd name="T117" fmla="*/ 17 h 124"/>
                    <a:gd name="T118" fmla="*/ 75 w 179"/>
                    <a:gd name="T119" fmla="*/ 14 h 124"/>
                    <a:gd name="T120" fmla="*/ 116 w 179"/>
                    <a:gd name="T121"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 h="124">
                      <a:moveTo>
                        <a:pt x="116" y="0"/>
                      </a:moveTo>
                      <a:lnTo>
                        <a:pt x="135" y="31"/>
                      </a:lnTo>
                      <a:lnTo>
                        <a:pt x="138" y="32"/>
                      </a:lnTo>
                      <a:lnTo>
                        <a:pt x="142" y="32"/>
                      </a:lnTo>
                      <a:lnTo>
                        <a:pt x="143" y="31"/>
                      </a:lnTo>
                      <a:lnTo>
                        <a:pt x="147" y="28"/>
                      </a:lnTo>
                      <a:lnTo>
                        <a:pt x="150" y="27"/>
                      </a:lnTo>
                      <a:lnTo>
                        <a:pt x="152" y="25"/>
                      </a:lnTo>
                      <a:lnTo>
                        <a:pt x="157" y="24"/>
                      </a:lnTo>
                      <a:lnTo>
                        <a:pt x="159" y="24"/>
                      </a:lnTo>
                      <a:lnTo>
                        <a:pt x="164" y="25"/>
                      </a:lnTo>
                      <a:lnTo>
                        <a:pt x="168" y="26"/>
                      </a:lnTo>
                      <a:lnTo>
                        <a:pt x="171" y="27"/>
                      </a:lnTo>
                      <a:lnTo>
                        <a:pt x="173" y="29"/>
                      </a:lnTo>
                      <a:lnTo>
                        <a:pt x="175" y="31"/>
                      </a:lnTo>
                      <a:lnTo>
                        <a:pt x="175" y="32"/>
                      </a:lnTo>
                      <a:lnTo>
                        <a:pt x="177" y="34"/>
                      </a:lnTo>
                      <a:lnTo>
                        <a:pt x="178" y="37"/>
                      </a:lnTo>
                      <a:lnTo>
                        <a:pt x="176" y="40"/>
                      </a:lnTo>
                      <a:lnTo>
                        <a:pt x="175" y="43"/>
                      </a:lnTo>
                      <a:lnTo>
                        <a:pt x="172" y="46"/>
                      </a:lnTo>
                      <a:lnTo>
                        <a:pt x="170" y="47"/>
                      </a:lnTo>
                      <a:lnTo>
                        <a:pt x="166" y="48"/>
                      </a:lnTo>
                      <a:lnTo>
                        <a:pt x="164" y="50"/>
                      </a:lnTo>
                      <a:lnTo>
                        <a:pt x="160" y="50"/>
                      </a:lnTo>
                      <a:lnTo>
                        <a:pt x="154" y="49"/>
                      </a:lnTo>
                      <a:lnTo>
                        <a:pt x="153" y="50"/>
                      </a:lnTo>
                      <a:lnTo>
                        <a:pt x="151" y="51"/>
                      </a:lnTo>
                      <a:lnTo>
                        <a:pt x="149" y="56"/>
                      </a:lnTo>
                      <a:lnTo>
                        <a:pt x="166" y="85"/>
                      </a:lnTo>
                      <a:lnTo>
                        <a:pt x="50" y="123"/>
                      </a:lnTo>
                      <a:lnTo>
                        <a:pt x="0" y="38"/>
                      </a:lnTo>
                      <a:lnTo>
                        <a:pt x="41" y="25"/>
                      </a:lnTo>
                      <a:lnTo>
                        <a:pt x="42" y="25"/>
                      </a:lnTo>
                      <a:lnTo>
                        <a:pt x="46" y="26"/>
                      </a:lnTo>
                      <a:lnTo>
                        <a:pt x="48" y="28"/>
                      </a:lnTo>
                      <a:lnTo>
                        <a:pt x="50" y="29"/>
                      </a:lnTo>
                      <a:lnTo>
                        <a:pt x="49" y="34"/>
                      </a:lnTo>
                      <a:lnTo>
                        <a:pt x="49" y="36"/>
                      </a:lnTo>
                      <a:lnTo>
                        <a:pt x="50" y="38"/>
                      </a:lnTo>
                      <a:lnTo>
                        <a:pt x="51" y="40"/>
                      </a:lnTo>
                      <a:lnTo>
                        <a:pt x="54" y="43"/>
                      </a:lnTo>
                      <a:lnTo>
                        <a:pt x="58" y="44"/>
                      </a:lnTo>
                      <a:lnTo>
                        <a:pt x="62" y="46"/>
                      </a:lnTo>
                      <a:lnTo>
                        <a:pt x="65" y="45"/>
                      </a:lnTo>
                      <a:lnTo>
                        <a:pt x="68" y="45"/>
                      </a:lnTo>
                      <a:lnTo>
                        <a:pt x="73" y="44"/>
                      </a:lnTo>
                      <a:lnTo>
                        <a:pt x="76" y="44"/>
                      </a:lnTo>
                      <a:lnTo>
                        <a:pt x="79" y="40"/>
                      </a:lnTo>
                      <a:lnTo>
                        <a:pt x="81" y="39"/>
                      </a:lnTo>
                      <a:lnTo>
                        <a:pt x="83" y="36"/>
                      </a:lnTo>
                      <a:lnTo>
                        <a:pt x="83" y="33"/>
                      </a:lnTo>
                      <a:lnTo>
                        <a:pt x="84" y="30"/>
                      </a:lnTo>
                      <a:lnTo>
                        <a:pt x="83" y="28"/>
                      </a:lnTo>
                      <a:lnTo>
                        <a:pt x="81" y="25"/>
                      </a:lnTo>
                      <a:lnTo>
                        <a:pt x="78" y="24"/>
                      </a:lnTo>
                      <a:lnTo>
                        <a:pt x="75" y="22"/>
                      </a:lnTo>
                      <a:lnTo>
                        <a:pt x="73" y="21"/>
                      </a:lnTo>
                      <a:lnTo>
                        <a:pt x="73" y="17"/>
                      </a:lnTo>
                      <a:lnTo>
                        <a:pt x="75" y="14"/>
                      </a:lnTo>
                      <a:lnTo>
                        <a:pt x="116" y="0"/>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3" name="Freeform 483"/>
                <p:cNvSpPr>
                  <a:spLocks/>
                </p:cNvSpPr>
                <p:nvPr/>
              </p:nvSpPr>
              <p:spPr bwMode="auto">
                <a:xfrm>
                  <a:off x="1792" y="3943"/>
                  <a:ext cx="165" cy="130"/>
                </a:xfrm>
                <a:custGeom>
                  <a:avLst/>
                  <a:gdLst>
                    <a:gd name="T0" fmla="*/ 117 w 165"/>
                    <a:gd name="T1" fmla="*/ 6 h 130"/>
                    <a:gd name="T2" fmla="*/ 131 w 165"/>
                    <a:gd name="T3" fmla="*/ 40 h 130"/>
                    <a:gd name="T4" fmla="*/ 128 w 165"/>
                    <a:gd name="T5" fmla="*/ 43 h 130"/>
                    <a:gd name="T6" fmla="*/ 119 w 165"/>
                    <a:gd name="T7" fmla="*/ 42 h 130"/>
                    <a:gd name="T8" fmla="*/ 113 w 165"/>
                    <a:gd name="T9" fmla="*/ 44 h 130"/>
                    <a:gd name="T10" fmla="*/ 109 w 165"/>
                    <a:gd name="T11" fmla="*/ 49 h 130"/>
                    <a:gd name="T12" fmla="*/ 106 w 165"/>
                    <a:gd name="T13" fmla="*/ 54 h 130"/>
                    <a:gd name="T14" fmla="*/ 108 w 165"/>
                    <a:gd name="T15" fmla="*/ 60 h 130"/>
                    <a:gd name="T16" fmla="*/ 111 w 165"/>
                    <a:gd name="T17" fmla="*/ 65 h 130"/>
                    <a:gd name="T18" fmla="*/ 120 w 165"/>
                    <a:gd name="T19" fmla="*/ 68 h 130"/>
                    <a:gd name="T20" fmla="*/ 127 w 165"/>
                    <a:gd name="T21" fmla="*/ 68 h 130"/>
                    <a:gd name="T22" fmla="*/ 132 w 165"/>
                    <a:gd name="T23" fmla="*/ 66 h 130"/>
                    <a:gd name="T24" fmla="*/ 137 w 165"/>
                    <a:gd name="T25" fmla="*/ 60 h 130"/>
                    <a:gd name="T26" fmla="*/ 142 w 165"/>
                    <a:gd name="T27" fmla="*/ 59 h 130"/>
                    <a:gd name="T28" fmla="*/ 164 w 165"/>
                    <a:gd name="T29" fmla="*/ 91 h 130"/>
                    <a:gd name="T30" fmla="*/ 33 w 165"/>
                    <a:gd name="T31" fmla="*/ 100 h 130"/>
                    <a:gd name="T32" fmla="*/ 34 w 165"/>
                    <a:gd name="T33" fmla="*/ 96 h 130"/>
                    <a:gd name="T34" fmla="*/ 38 w 165"/>
                    <a:gd name="T35" fmla="*/ 93 h 130"/>
                    <a:gd name="T36" fmla="*/ 48 w 165"/>
                    <a:gd name="T37" fmla="*/ 94 h 130"/>
                    <a:gd name="T38" fmla="*/ 53 w 165"/>
                    <a:gd name="T39" fmla="*/ 91 h 130"/>
                    <a:gd name="T40" fmla="*/ 59 w 165"/>
                    <a:gd name="T41" fmla="*/ 87 h 130"/>
                    <a:gd name="T42" fmla="*/ 60 w 165"/>
                    <a:gd name="T43" fmla="*/ 81 h 130"/>
                    <a:gd name="T44" fmla="*/ 59 w 165"/>
                    <a:gd name="T45" fmla="*/ 75 h 130"/>
                    <a:gd name="T46" fmla="*/ 55 w 165"/>
                    <a:gd name="T47" fmla="*/ 71 h 130"/>
                    <a:gd name="T48" fmla="*/ 48 w 165"/>
                    <a:gd name="T49" fmla="*/ 69 h 130"/>
                    <a:gd name="T50" fmla="*/ 40 w 165"/>
                    <a:gd name="T51" fmla="*/ 68 h 130"/>
                    <a:gd name="T52" fmla="*/ 34 w 165"/>
                    <a:gd name="T53" fmla="*/ 70 h 130"/>
                    <a:gd name="T54" fmla="*/ 27 w 165"/>
                    <a:gd name="T55" fmla="*/ 75 h 130"/>
                    <a:gd name="T56" fmla="*/ 22 w 165"/>
                    <a:gd name="T57" fmla="*/ 76 h 130"/>
                    <a:gd name="T58" fmla="*/ 0 w 165"/>
                    <a:gd name="T59" fmla="*/ 44 h 130"/>
                    <a:gd name="T60" fmla="*/ 44 w 165"/>
                    <a:gd name="T61" fmla="*/ 28 h 130"/>
                    <a:gd name="T62" fmla="*/ 43 w 165"/>
                    <a:gd name="T63" fmla="*/ 25 h 130"/>
                    <a:gd name="T64" fmla="*/ 36 w 165"/>
                    <a:gd name="T65" fmla="*/ 20 h 130"/>
                    <a:gd name="T66" fmla="*/ 34 w 165"/>
                    <a:gd name="T67" fmla="*/ 16 h 130"/>
                    <a:gd name="T68" fmla="*/ 34 w 165"/>
                    <a:gd name="T69" fmla="*/ 10 h 130"/>
                    <a:gd name="T70" fmla="*/ 38 w 165"/>
                    <a:gd name="T71" fmla="*/ 5 h 130"/>
                    <a:gd name="T72" fmla="*/ 45 w 165"/>
                    <a:gd name="T73" fmla="*/ 2 h 130"/>
                    <a:gd name="T74" fmla="*/ 51 w 165"/>
                    <a:gd name="T75" fmla="*/ 0 h 130"/>
                    <a:gd name="T76" fmla="*/ 60 w 165"/>
                    <a:gd name="T77" fmla="*/ 2 h 130"/>
                    <a:gd name="T78" fmla="*/ 66 w 165"/>
                    <a:gd name="T79" fmla="*/ 6 h 130"/>
                    <a:gd name="T80" fmla="*/ 69 w 165"/>
                    <a:gd name="T81" fmla="*/ 9 h 130"/>
                    <a:gd name="T82" fmla="*/ 67 w 165"/>
                    <a:gd name="T83" fmla="*/ 17 h 130"/>
                    <a:gd name="T84" fmla="*/ 71 w 165"/>
                    <a:gd name="T85" fmla="*/ 20 h 130"/>
                    <a:gd name="T86" fmla="*/ 76 w 165"/>
                    <a:gd name="T87" fmla="*/ 1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5" h="130">
                      <a:moveTo>
                        <a:pt x="76" y="19"/>
                      </a:moveTo>
                      <a:lnTo>
                        <a:pt x="117" y="6"/>
                      </a:lnTo>
                      <a:lnTo>
                        <a:pt x="133" y="37"/>
                      </a:lnTo>
                      <a:lnTo>
                        <a:pt x="131" y="40"/>
                      </a:lnTo>
                      <a:lnTo>
                        <a:pt x="129" y="42"/>
                      </a:lnTo>
                      <a:lnTo>
                        <a:pt x="128" y="43"/>
                      </a:lnTo>
                      <a:lnTo>
                        <a:pt x="122" y="41"/>
                      </a:lnTo>
                      <a:lnTo>
                        <a:pt x="119" y="42"/>
                      </a:lnTo>
                      <a:lnTo>
                        <a:pt x="115" y="43"/>
                      </a:lnTo>
                      <a:lnTo>
                        <a:pt x="113" y="44"/>
                      </a:lnTo>
                      <a:lnTo>
                        <a:pt x="111" y="46"/>
                      </a:lnTo>
                      <a:lnTo>
                        <a:pt x="109" y="49"/>
                      </a:lnTo>
                      <a:lnTo>
                        <a:pt x="107" y="51"/>
                      </a:lnTo>
                      <a:lnTo>
                        <a:pt x="106" y="54"/>
                      </a:lnTo>
                      <a:lnTo>
                        <a:pt x="107" y="57"/>
                      </a:lnTo>
                      <a:lnTo>
                        <a:pt x="108" y="60"/>
                      </a:lnTo>
                      <a:lnTo>
                        <a:pt x="110" y="63"/>
                      </a:lnTo>
                      <a:lnTo>
                        <a:pt x="111" y="65"/>
                      </a:lnTo>
                      <a:lnTo>
                        <a:pt x="115" y="66"/>
                      </a:lnTo>
                      <a:lnTo>
                        <a:pt x="120" y="68"/>
                      </a:lnTo>
                      <a:lnTo>
                        <a:pt x="123" y="68"/>
                      </a:lnTo>
                      <a:lnTo>
                        <a:pt x="127" y="68"/>
                      </a:lnTo>
                      <a:lnTo>
                        <a:pt x="129" y="67"/>
                      </a:lnTo>
                      <a:lnTo>
                        <a:pt x="132" y="66"/>
                      </a:lnTo>
                      <a:lnTo>
                        <a:pt x="134" y="63"/>
                      </a:lnTo>
                      <a:lnTo>
                        <a:pt x="137" y="60"/>
                      </a:lnTo>
                      <a:lnTo>
                        <a:pt x="138" y="59"/>
                      </a:lnTo>
                      <a:lnTo>
                        <a:pt x="142" y="59"/>
                      </a:lnTo>
                      <a:lnTo>
                        <a:pt x="147" y="61"/>
                      </a:lnTo>
                      <a:lnTo>
                        <a:pt x="164" y="91"/>
                      </a:lnTo>
                      <a:lnTo>
                        <a:pt x="50" y="129"/>
                      </a:lnTo>
                      <a:lnTo>
                        <a:pt x="33" y="100"/>
                      </a:lnTo>
                      <a:lnTo>
                        <a:pt x="32" y="99"/>
                      </a:lnTo>
                      <a:lnTo>
                        <a:pt x="34" y="96"/>
                      </a:lnTo>
                      <a:lnTo>
                        <a:pt x="37" y="94"/>
                      </a:lnTo>
                      <a:lnTo>
                        <a:pt x="38" y="93"/>
                      </a:lnTo>
                      <a:lnTo>
                        <a:pt x="44" y="94"/>
                      </a:lnTo>
                      <a:lnTo>
                        <a:pt x="48" y="94"/>
                      </a:lnTo>
                      <a:lnTo>
                        <a:pt x="50" y="92"/>
                      </a:lnTo>
                      <a:lnTo>
                        <a:pt x="53" y="91"/>
                      </a:lnTo>
                      <a:lnTo>
                        <a:pt x="56" y="90"/>
                      </a:lnTo>
                      <a:lnTo>
                        <a:pt x="59" y="87"/>
                      </a:lnTo>
                      <a:lnTo>
                        <a:pt x="60" y="84"/>
                      </a:lnTo>
                      <a:lnTo>
                        <a:pt x="60" y="81"/>
                      </a:lnTo>
                      <a:lnTo>
                        <a:pt x="61" y="78"/>
                      </a:lnTo>
                      <a:lnTo>
                        <a:pt x="59" y="75"/>
                      </a:lnTo>
                      <a:lnTo>
                        <a:pt x="57" y="73"/>
                      </a:lnTo>
                      <a:lnTo>
                        <a:pt x="55" y="71"/>
                      </a:lnTo>
                      <a:lnTo>
                        <a:pt x="52" y="70"/>
                      </a:lnTo>
                      <a:lnTo>
                        <a:pt x="48" y="69"/>
                      </a:lnTo>
                      <a:lnTo>
                        <a:pt x="43" y="68"/>
                      </a:lnTo>
                      <a:lnTo>
                        <a:pt x="40" y="68"/>
                      </a:lnTo>
                      <a:lnTo>
                        <a:pt x="36" y="69"/>
                      </a:lnTo>
                      <a:lnTo>
                        <a:pt x="34" y="70"/>
                      </a:lnTo>
                      <a:lnTo>
                        <a:pt x="31" y="72"/>
                      </a:lnTo>
                      <a:lnTo>
                        <a:pt x="27" y="75"/>
                      </a:lnTo>
                      <a:lnTo>
                        <a:pt x="26" y="76"/>
                      </a:lnTo>
                      <a:lnTo>
                        <a:pt x="22" y="76"/>
                      </a:lnTo>
                      <a:lnTo>
                        <a:pt x="19" y="75"/>
                      </a:lnTo>
                      <a:lnTo>
                        <a:pt x="0" y="44"/>
                      </a:lnTo>
                      <a:lnTo>
                        <a:pt x="43" y="31"/>
                      </a:lnTo>
                      <a:lnTo>
                        <a:pt x="44" y="28"/>
                      </a:lnTo>
                      <a:lnTo>
                        <a:pt x="44" y="26"/>
                      </a:lnTo>
                      <a:lnTo>
                        <a:pt x="43" y="25"/>
                      </a:lnTo>
                      <a:lnTo>
                        <a:pt x="38" y="22"/>
                      </a:lnTo>
                      <a:lnTo>
                        <a:pt x="36" y="20"/>
                      </a:lnTo>
                      <a:lnTo>
                        <a:pt x="34" y="19"/>
                      </a:lnTo>
                      <a:lnTo>
                        <a:pt x="34" y="16"/>
                      </a:lnTo>
                      <a:lnTo>
                        <a:pt x="34" y="13"/>
                      </a:lnTo>
                      <a:lnTo>
                        <a:pt x="34" y="10"/>
                      </a:lnTo>
                      <a:lnTo>
                        <a:pt x="36" y="6"/>
                      </a:lnTo>
                      <a:lnTo>
                        <a:pt x="38" y="5"/>
                      </a:lnTo>
                      <a:lnTo>
                        <a:pt x="41" y="3"/>
                      </a:lnTo>
                      <a:lnTo>
                        <a:pt x="45" y="2"/>
                      </a:lnTo>
                      <a:lnTo>
                        <a:pt x="49" y="1"/>
                      </a:lnTo>
                      <a:lnTo>
                        <a:pt x="51" y="0"/>
                      </a:lnTo>
                      <a:lnTo>
                        <a:pt x="55" y="1"/>
                      </a:lnTo>
                      <a:lnTo>
                        <a:pt x="60" y="2"/>
                      </a:lnTo>
                      <a:lnTo>
                        <a:pt x="64" y="4"/>
                      </a:lnTo>
                      <a:lnTo>
                        <a:pt x="66" y="6"/>
                      </a:lnTo>
                      <a:lnTo>
                        <a:pt x="67" y="8"/>
                      </a:lnTo>
                      <a:lnTo>
                        <a:pt x="69" y="9"/>
                      </a:lnTo>
                      <a:lnTo>
                        <a:pt x="69" y="12"/>
                      </a:lnTo>
                      <a:lnTo>
                        <a:pt x="67" y="17"/>
                      </a:lnTo>
                      <a:lnTo>
                        <a:pt x="69" y="18"/>
                      </a:lnTo>
                      <a:lnTo>
                        <a:pt x="71" y="20"/>
                      </a:lnTo>
                      <a:lnTo>
                        <a:pt x="75" y="21"/>
                      </a:lnTo>
                      <a:lnTo>
                        <a:pt x="76" y="19"/>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4" name="Freeform 484"/>
                <p:cNvSpPr>
                  <a:spLocks/>
                </p:cNvSpPr>
                <p:nvPr/>
              </p:nvSpPr>
              <p:spPr bwMode="auto">
                <a:xfrm>
                  <a:off x="1898" y="3912"/>
                  <a:ext cx="175" cy="123"/>
                </a:xfrm>
                <a:custGeom>
                  <a:avLst/>
                  <a:gdLst>
                    <a:gd name="T0" fmla="*/ 125 w 175"/>
                    <a:gd name="T1" fmla="*/ 0 h 123"/>
                    <a:gd name="T2" fmla="*/ 141 w 175"/>
                    <a:gd name="T3" fmla="*/ 34 h 123"/>
                    <a:gd name="T4" fmla="*/ 137 w 175"/>
                    <a:gd name="T5" fmla="*/ 36 h 123"/>
                    <a:gd name="T6" fmla="*/ 128 w 175"/>
                    <a:gd name="T7" fmla="*/ 34 h 123"/>
                    <a:gd name="T8" fmla="*/ 122 w 175"/>
                    <a:gd name="T9" fmla="*/ 37 h 123"/>
                    <a:gd name="T10" fmla="*/ 117 w 175"/>
                    <a:gd name="T11" fmla="*/ 42 h 123"/>
                    <a:gd name="T12" fmla="*/ 114 w 175"/>
                    <a:gd name="T13" fmla="*/ 47 h 123"/>
                    <a:gd name="T14" fmla="*/ 116 w 175"/>
                    <a:gd name="T15" fmla="*/ 52 h 123"/>
                    <a:gd name="T16" fmla="*/ 120 w 175"/>
                    <a:gd name="T17" fmla="*/ 58 h 123"/>
                    <a:gd name="T18" fmla="*/ 128 w 175"/>
                    <a:gd name="T19" fmla="*/ 60 h 123"/>
                    <a:gd name="T20" fmla="*/ 135 w 175"/>
                    <a:gd name="T21" fmla="*/ 60 h 123"/>
                    <a:gd name="T22" fmla="*/ 142 w 175"/>
                    <a:gd name="T23" fmla="*/ 59 h 123"/>
                    <a:gd name="T24" fmla="*/ 148 w 175"/>
                    <a:gd name="T25" fmla="*/ 53 h 123"/>
                    <a:gd name="T26" fmla="*/ 152 w 175"/>
                    <a:gd name="T27" fmla="*/ 52 h 123"/>
                    <a:gd name="T28" fmla="*/ 174 w 175"/>
                    <a:gd name="T29" fmla="*/ 84 h 123"/>
                    <a:gd name="T30" fmla="*/ 41 w 175"/>
                    <a:gd name="T31" fmla="*/ 92 h 123"/>
                    <a:gd name="T32" fmla="*/ 36 w 175"/>
                    <a:gd name="T33" fmla="*/ 90 h 123"/>
                    <a:gd name="T34" fmla="*/ 31 w 175"/>
                    <a:gd name="T35" fmla="*/ 91 h 123"/>
                    <a:gd name="T36" fmla="*/ 26 w 175"/>
                    <a:gd name="T37" fmla="*/ 97 h 123"/>
                    <a:gd name="T38" fmla="*/ 21 w 175"/>
                    <a:gd name="T39" fmla="*/ 99 h 123"/>
                    <a:gd name="T40" fmla="*/ 14 w 175"/>
                    <a:gd name="T41" fmla="*/ 99 h 123"/>
                    <a:gd name="T42" fmla="*/ 5 w 175"/>
                    <a:gd name="T43" fmla="*/ 96 h 123"/>
                    <a:gd name="T44" fmla="*/ 2 w 175"/>
                    <a:gd name="T45" fmla="*/ 91 h 123"/>
                    <a:gd name="T46" fmla="*/ 0 w 175"/>
                    <a:gd name="T47" fmla="*/ 85 h 123"/>
                    <a:gd name="T48" fmla="*/ 3 w 175"/>
                    <a:gd name="T49" fmla="*/ 80 h 123"/>
                    <a:gd name="T50" fmla="*/ 6 w 175"/>
                    <a:gd name="T51" fmla="*/ 75 h 123"/>
                    <a:gd name="T52" fmla="*/ 13 w 175"/>
                    <a:gd name="T53" fmla="*/ 73 h 123"/>
                    <a:gd name="T54" fmla="*/ 22 w 175"/>
                    <a:gd name="T55" fmla="*/ 74 h 123"/>
                    <a:gd name="T56" fmla="*/ 25 w 175"/>
                    <a:gd name="T57" fmla="*/ 71 h 123"/>
                    <a:gd name="T58" fmla="*/ 11 w 175"/>
                    <a:gd name="T59" fmla="*/ 37 h 123"/>
                    <a:gd name="T60" fmla="*/ 51 w 175"/>
                    <a:gd name="T61" fmla="*/ 24 h 123"/>
                    <a:gd name="T62" fmla="*/ 58 w 175"/>
                    <a:gd name="T63" fmla="*/ 28 h 123"/>
                    <a:gd name="T64" fmla="*/ 57 w 175"/>
                    <a:gd name="T65" fmla="*/ 33 h 123"/>
                    <a:gd name="T66" fmla="*/ 59 w 175"/>
                    <a:gd name="T67" fmla="*/ 37 h 123"/>
                    <a:gd name="T68" fmla="*/ 63 w 175"/>
                    <a:gd name="T69" fmla="*/ 42 h 123"/>
                    <a:gd name="T70" fmla="*/ 71 w 175"/>
                    <a:gd name="T71" fmla="*/ 44 h 123"/>
                    <a:gd name="T72" fmla="*/ 78 w 175"/>
                    <a:gd name="T73" fmla="*/ 44 h 123"/>
                    <a:gd name="T74" fmla="*/ 82 w 175"/>
                    <a:gd name="T75" fmla="*/ 43 h 123"/>
                    <a:gd name="T76" fmla="*/ 89 w 175"/>
                    <a:gd name="T77" fmla="*/ 40 h 123"/>
                    <a:gd name="T78" fmla="*/ 92 w 175"/>
                    <a:gd name="T79" fmla="*/ 34 h 123"/>
                    <a:gd name="T80" fmla="*/ 93 w 175"/>
                    <a:gd name="T81" fmla="*/ 29 h 123"/>
                    <a:gd name="T82" fmla="*/ 90 w 175"/>
                    <a:gd name="T83" fmla="*/ 25 h 123"/>
                    <a:gd name="T84" fmla="*/ 83 w 175"/>
                    <a:gd name="T85" fmla="*/ 21 h 123"/>
                    <a:gd name="T86" fmla="*/ 82 w 175"/>
                    <a:gd name="T87" fmla="*/ 17 h 123"/>
                    <a:gd name="T88" fmla="*/ 85 w 175"/>
                    <a:gd name="T89" fmla="*/ 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5" h="123">
                      <a:moveTo>
                        <a:pt x="85" y="12"/>
                      </a:moveTo>
                      <a:lnTo>
                        <a:pt x="125" y="0"/>
                      </a:lnTo>
                      <a:lnTo>
                        <a:pt x="143" y="30"/>
                      </a:lnTo>
                      <a:lnTo>
                        <a:pt x="141" y="34"/>
                      </a:lnTo>
                      <a:lnTo>
                        <a:pt x="139" y="34"/>
                      </a:lnTo>
                      <a:lnTo>
                        <a:pt x="137" y="36"/>
                      </a:lnTo>
                      <a:lnTo>
                        <a:pt x="131" y="35"/>
                      </a:lnTo>
                      <a:lnTo>
                        <a:pt x="128" y="34"/>
                      </a:lnTo>
                      <a:lnTo>
                        <a:pt x="125" y="36"/>
                      </a:lnTo>
                      <a:lnTo>
                        <a:pt x="122" y="37"/>
                      </a:lnTo>
                      <a:lnTo>
                        <a:pt x="119" y="39"/>
                      </a:lnTo>
                      <a:lnTo>
                        <a:pt x="117" y="42"/>
                      </a:lnTo>
                      <a:lnTo>
                        <a:pt x="115" y="46"/>
                      </a:lnTo>
                      <a:lnTo>
                        <a:pt x="114" y="47"/>
                      </a:lnTo>
                      <a:lnTo>
                        <a:pt x="115" y="50"/>
                      </a:lnTo>
                      <a:lnTo>
                        <a:pt x="116" y="52"/>
                      </a:lnTo>
                      <a:lnTo>
                        <a:pt x="118" y="56"/>
                      </a:lnTo>
                      <a:lnTo>
                        <a:pt x="120" y="58"/>
                      </a:lnTo>
                      <a:lnTo>
                        <a:pt x="123" y="58"/>
                      </a:lnTo>
                      <a:lnTo>
                        <a:pt x="128" y="60"/>
                      </a:lnTo>
                      <a:lnTo>
                        <a:pt x="132" y="61"/>
                      </a:lnTo>
                      <a:lnTo>
                        <a:pt x="135" y="60"/>
                      </a:lnTo>
                      <a:lnTo>
                        <a:pt x="139" y="60"/>
                      </a:lnTo>
                      <a:lnTo>
                        <a:pt x="142" y="59"/>
                      </a:lnTo>
                      <a:lnTo>
                        <a:pt x="144" y="57"/>
                      </a:lnTo>
                      <a:lnTo>
                        <a:pt x="148" y="53"/>
                      </a:lnTo>
                      <a:lnTo>
                        <a:pt x="149" y="52"/>
                      </a:lnTo>
                      <a:lnTo>
                        <a:pt x="152" y="52"/>
                      </a:lnTo>
                      <a:lnTo>
                        <a:pt x="157" y="54"/>
                      </a:lnTo>
                      <a:lnTo>
                        <a:pt x="174" y="84"/>
                      </a:lnTo>
                      <a:lnTo>
                        <a:pt x="58" y="122"/>
                      </a:lnTo>
                      <a:lnTo>
                        <a:pt x="41" y="92"/>
                      </a:lnTo>
                      <a:lnTo>
                        <a:pt x="41" y="91"/>
                      </a:lnTo>
                      <a:lnTo>
                        <a:pt x="36" y="90"/>
                      </a:lnTo>
                      <a:lnTo>
                        <a:pt x="32" y="90"/>
                      </a:lnTo>
                      <a:lnTo>
                        <a:pt x="31" y="91"/>
                      </a:lnTo>
                      <a:lnTo>
                        <a:pt x="28" y="94"/>
                      </a:lnTo>
                      <a:lnTo>
                        <a:pt x="26" y="97"/>
                      </a:lnTo>
                      <a:lnTo>
                        <a:pt x="23" y="98"/>
                      </a:lnTo>
                      <a:lnTo>
                        <a:pt x="21" y="99"/>
                      </a:lnTo>
                      <a:lnTo>
                        <a:pt x="17" y="99"/>
                      </a:lnTo>
                      <a:lnTo>
                        <a:pt x="14" y="99"/>
                      </a:lnTo>
                      <a:lnTo>
                        <a:pt x="9" y="97"/>
                      </a:lnTo>
                      <a:lnTo>
                        <a:pt x="5" y="96"/>
                      </a:lnTo>
                      <a:lnTo>
                        <a:pt x="4" y="94"/>
                      </a:lnTo>
                      <a:lnTo>
                        <a:pt x="2" y="91"/>
                      </a:lnTo>
                      <a:lnTo>
                        <a:pt x="1" y="88"/>
                      </a:lnTo>
                      <a:lnTo>
                        <a:pt x="0" y="85"/>
                      </a:lnTo>
                      <a:lnTo>
                        <a:pt x="1" y="82"/>
                      </a:lnTo>
                      <a:lnTo>
                        <a:pt x="3" y="80"/>
                      </a:lnTo>
                      <a:lnTo>
                        <a:pt x="5" y="77"/>
                      </a:lnTo>
                      <a:lnTo>
                        <a:pt x="6" y="75"/>
                      </a:lnTo>
                      <a:lnTo>
                        <a:pt x="9" y="74"/>
                      </a:lnTo>
                      <a:lnTo>
                        <a:pt x="13" y="73"/>
                      </a:lnTo>
                      <a:lnTo>
                        <a:pt x="16" y="72"/>
                      </a:lnTo>
                      <a:lnTo>
                        <a:pt x="22" y="74"/>
                      </a:lnTo>
                      <a:lnTo>
                        <a:pt x="23" y="73"/>
                      </a:lnTo>
                      <a:lnTo>
                        <a:pt x="25" y="71"/>
                      </a:lnTo>
                      <a:lnTo>
                        <a:pt x="27" y="68"/>
                      </a:lnTo>
                      <a:lnTo>
                        <a:pt x="11" y="37"/>
                      </a:lnTo>
                      <a:lnTo>
                        <a:pt x="52" y="23"/>
                      </a:lnTo>
                      <a:lnTo>
                        <a:pt x="51" y="24"/>
                      </a:lnTo>
                      <a:lnTo>
                        <a:pt x="55" y="25"/>
                      </a:lnTo>
                      <a:lnTo>
                        <a:pt x="58" y="28"/>
                      </a:lnTo>
                      <a:lnTo>
                        <a:pt x="59" y="28"/>
                      </a:lnTo>
                      <a:lnTo>
                        <a:pt x="57" y="33"/>
                      </a:lnTo>
                      <a:lnTo>
                        <a:pt x="58" y="35"/>
                      </a:lnTo>
                      <a:lnTo>
                        <a:pt x="59" y="37"/>
                      </a:lnTo>
                      <a:lnTo>
                        <a:pt x="60" y="40"/>
                      </a:lnTo>
                      <a:lnTo>
                        <a:pt x="63" y="42"/>
                      </a:lnTo>
                      <a:lnTo>
                        <a:pt x="66" y="44"/>
                      </a:lnTo>
                      <a:lnTo>
                        <a:pt x="71" y="44"/>
                      </a:lnTo>
                      <a:lnTo>
                        <a:pt x="74" y="45"/>
                      </a:lnTo>
                      <a:lnTo>
                        <a:pt x="78" y="44"/>
                      </a:lnTo>
                      <a:lnTo>
                        <a:pt x="81" y="43"/>
                      </a:lnTo>
                      <a:lnTo>
                        <a:pt x="82" y="43"/>
                      </a:lnTo>
                      <a:lnTo>
                        <a:pt x="86" y="42"/>
                      </a:lnTo>
                      <a:lnTo>
                        <a:pt x="89" y="40"/>
                      </a:lnTo>
                      <a:lnTo>
                        <a:pt x="90" y="38"/>
                      </a:lnTo>
                      <a:lnTo>
                        <a:pt x="92" y="34"/>
                      </a:lnTo>
                      <a:lnTo>
                        <a:pt x="92" y="32"/>
                      </a:lnTo>
                      <a:lnTo>
                        <a:pt x="93" y="29"/>
                      </a:lnTo>
                      <a:lnTo>
                        <a:pt x="92" y="27"/>
                      </a:lnTo>
                      <a:lnTo>
                        <a:pt x="90" y="25"/>
                      </a:lnTo>
                      <a:lnTo>
                        <a:pt x="88" y="22"/>
                      </a:lnTo>
                      <a:lnTo>
                        <a:pt x="83" y="21"/>
                      </a:lnTo>
                      <a:lnTo>
                        <a:pt x="82" y="19"/>
                      </a:lnTo>
                      <a:lnTo>
                        <a:pt x="82" y="17"/>
                      </a:lnTo>
                      <a:lnTo>
                        <a:pt x="83" y="14"/>
                      </a:lnTo>
                      <a:lnTo>
                        <a:pt x="85" y="12"/>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5" name="Freeform 485"/>
                <p:cNvSpPr>
                  <a:spLocks/>
                </p:cNvSpPr>
                <p:nvPr/>
              </p:nvSpPr>
              <p:spPr bwMode="auto">
                <a:xfrm>
                  <a:off x="2012" y="3875"/>
                  <a:ext cx="185" cy="119"/>
                </a:xfrm>
                <a:custGeom>
                  <a:avLst/>
                  <a:gdLst>
                    <a:gd name="T0" fmla="*/ 127 w 188"/>
                    <a:gd name="T1" fmla="*/ 0 h 122"/>
                    <a:gd name="T2" fmla="*/ 150 w 188"/>
                    <a:gd name="T3" fmla="*/ 31 h 122"/>
                    <a:gd name="T4" fmla="*/ 154 w 188"/>
                    <a:gd name="T5" fmla="*/ 30 h 122"/>
                    <a:gd name="T6" fmla="*/ 161 w 188"/>
                    <a:gd name="T7" fmla="*/ 24 h 122"/>
                    <a:gd name="T8" fmla="*/ 166 w 188"/>
                    <a:gd name="T9" fmla="*/ 24 h 122"/>
                    <a:gd name="T10" fmla="*/ 174 w 188"/>
                    <a:gd name="T11" fmla="*/ 23 h 122"/>
                    <a:gd name="T12" fmla="*/ 182 w 188"/>
                    <a:gd name="T13" fmla="*/ 26 h 122"/>
                    <a:gd name="T14" fmla="*/ 185 w 188"/>
                    <a:gd name="T15" fmla="*/ 29 h 122"/>
                    <a:gd name="T16" fmla="*/ 187 w 188"/>
                    <a:gd name="T17" fmla="*/ 35 h 122"/>
                    <a:gd name="T18" fmla="*/ 186 w 188"/>
                    <a:gd name="T19" fmla="*/ 41 h 122"/>
                    <a:gd name="T20" fmla="*/ 180 w 188"/>
                    <a:gd name="T21" fmla="*/ 46 h 122"/>
                    <a:gd name="T22" fmla="*/ 174 w 188"/>
                    <a:gd name="T23" fmla="*/ 49 h 122"/>
                    <a:gd name="T24" fmla="*/ 165 w 188"/>
                    <a:gd name="T25" fmla="*/ 48 h 122"/>
                    <a:gd name="T26" fmla="*/ 161 w 188"/>
                    <a:gd name="T27" fmla="*/ 49 h 122"/>
                    <a:gd name="T28" fmla="*/ 177 w 188"/>
                    <a:gd name="T29" fmla="*/ 83 h 122"/>
                    <a:gd name="T30" fmla="*/ 43 w 188"/>
                    <a:gd name="T31" fmla="*/ 91 h 122"/>
                    <a:gd name="T32" fmla="*/ 35 w 188"/>
                    <a:gd name="T33" fmla="*/ 89 h 122"/>
                    <a:gd name="T34" fmla="*/ 30 w 188"/>
                    <a:gd name="T35" fmla="*/ 94 h 122"/>
                    <a:gd name="T36" fmla="*/ 25 w 188"/>
                    <a:gd name="T37" fmla="*/ 97 h 122"/>
                    <a:gd name="T38" fmla="*/ 18 w 188"/>
                    <a:gd name="T39" fmla="*/ 98 h 122"/>
                    <a:gd name="T40" fmla="*/ 9 w 188"/>
                    <a:gd name="T41" fmla="*/ 95 h 122"/>
                    <a:gd name="T42" fmla="*/ 4 w 188"/>
                    <a:gd name="T43" fmla="*/ 93 h 122"/>
                    <a:gd name="T44" fmla="*/ 1 w 188"/>
                    <a:gd name="T45" fmla="*/ 87 h 122"/>
                    <a:gd name="T46" fmla="*/ 1 w 188"/>
                    <a:gd name="T47" fmla="*/ 83 h 122"/>
                    <a:gd name="T48" fmla="*/ 5 w 188"/>
                    <a:gd name="T49" fmla="*/ 76 h 122"/>
                    <a:gd name="T50" fmla="*/ 11 w 188"/>
                    <a:gd name="T51" fmla="*/ 73 h 122"/>
                    <a:gd name="T52" fmla="*/ 17 w 188"/>
                    <a:gd name="T53" fmla="*/ 72 h 122"/>
                    <a:gd name="T54" fmla="*/ 25 w 188"/>
                    <a:gd name="T55" fmla="*/ 71 h 122"/>
                    <a:gd name="T56" fmla="*/ 29 w 188"/>
                    <a:gd name="T57" fmla="*/ 67 h 122"/>
                    <a:gd name="T58" fmla="*/ 52 w 188"/>
                    <a:gd name="T59" fmla="*/ 24 h 122"/>
                    <a:gd name="T60" fmla="*/ 57 w 188"/>
                    <a:gd name="T61" fmla="*/ 25 h 122"/>
                    <a:gd name="T62" fmla="*/ 60 w 188"/>
                    <a:gd name="T63" fmla="*/ 28 h 122"/>
                    <a:gd name="T64" fmla="*/ 59 w 188"/>
                    <a:gd name="T65" fmla="*/ 34 h 122"/>
                    <a:gd name="T66" fmla="*/ 62 w 188"/>
                    <a:gd name="T67" fmla="*/ 39 h 122"/>
                    <a:gd name="T68" fmla="*/ 68 w 188"/>
                    <a:gd name="T69" fmla="*/ 43 h 122"/>
                    <a:gd name="T70" fmla="*/ 75 w 188"/>
                    <a:gd name="T71" fmla="*/ 43 h 122"/>
                    <a:gd name="T72" fmla="*/ 84 w 188"/>
                    <a:gd name="T73" fmla="*/ 43 h 122"/>
                    <a:gd name="T74" fmla="*/ 87 w 188"/>
                    <a:gd name="T75" fmla="*/ 42 h 122"/>
                    <a:gd name="T76" fmla="*/ 92 w 188"/>
                    <a:gd name="T77" fmla="*/ 37 h 122"/>
                    <a:gd name="T78" fmla="*/ 95 w 188"/>
                    <a:gd name="T79" fmla="*/ 31 h 122"/>
                    <a:gd name="T80" fmla="*/ 94 w 188"/>
                    <a:gd name="T81" fmla="*/ 26 h 122"/>
                    <a:gd name="T82" fmla="*/ 90 w 188"/>
                    <a:gd name="T83" fmla="*/ 21 h 122"/>
                    <a:gd name="T84" fmla="*/ 85 w 188"/>
                    <a:gd name="T85" fmla="*/ 19 h 122"/>
                    <a:gd name="T86" fmla="*/ 86 w 188"/>
                    <a:gd name="T87" fmla="*/ 1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8" h="122">
                      <a:moveTo>
                        <a:pt x="87" y="11"/>
                      </a:moveTo>
                      <a:lnTo>
                        <a:pt x="127" y="0"/>
                      </a:lnTo>
                      <a:lnTo>
                        <a:pt x="146" y="29"/>
                      </a:lnTo>
                      <a:lnTo>
                        <a:pt x="150" y="31"/>
                      </a:lnTo>
                      <a:lnTo>
                        <a:pt x="153" y="31"/>
                      </a:lnTo>
                      <a:lnTo>
                        <a:pt x="154" y="30"/>
                      </a:lnTo>
                      <a:lnTo>
                        <a:pt x="158" y="26"/>
                      </a:lnTo>
                      <a:lnTo>
                        <a:pt x="161" y="24"/>
                      </a:lnTo>
                      <a:lnTo>
                        <a:pt x="163" y="24"/>
                      </a:lnTo>
                      <a:lnTo>
                        <a:pt x="166" y="24"/>
                      </a:lnTo>
                      <a:lnTo>
                        <a:pt x="170" y="22"/>
                      </a:lnTo>
                      <a:lnTo>
                        <a:pt x="174" y="23"/>
                      </a:lnTo>
                      <a:lnTo>
                        <a:pt x="179" y="24"/>
                      </a:lnTo>
                      <a:lnTo>
                        <a:pt x="182" y="26"/>
                      </a:lnTo>
                      <a:lnTo>
                        <a:pt x="184" y="27"/>
                      </a:lnTo>
                      <a:lnTo>
                        <a:pt x="185" y="29"/>
                      </a:lnTo>
                      <a:lnTo>
                        <a:pt x="187" y="33"/>
                      </a:lnTo>
                      <a:lnTo>
                        <a:pt x="187" y="35"/>
                      </a:lnTo>
                      <a:lnTo>
                        <a:pt x="187" y="38"/>
                      </a:lnTo>
                      <a:lnTo>
                        <a:pt x="186" y="41"/>
                      </a:lnTo>
                      <a:lnTo>
                        <a:pt x="183" y="44"/>
                      </a:lnTo>
                      <a:lnTo>
                        <a:pt x="180" y="46"/>
                      </a:lnTo>
                      <a:lnTo>
                        <a:pt x="178" y="47"/>
                      </a:lnTo>
                      <a:lnTo>
                        <a:pt x="174" y="49"/>
                      </a:lnTo>
                      <a:lnTo>
                        <a:pt x="171" y="48"/>
                      </a:lnTo>
                      <a:lnTo>
                        <a:pt x="165" y="48"/>
                      </a:lnTo>
                      <a:lnTo>
                        <a:pt x="163" y="48"/>
                      </a:lnTo>
                      <a:lnTo>
                        <a:pt x="161" y="49"/>
                      </a:lnTo>
                      <a:lnTo>
                        <a:pt x="160" y="54"/>
                      </a:lnTo>
                      <a:lnTo>
                        <a:pt x="177" y="83"/>
                      </a:lnTo>
                      <a:lnTo>
                        <a:pt x="60" y="121"/>
                      </a:lnTo>
                      <a:lnTo>
                        <a:pt x="43" y="91"/>
                      </a:lnTo>
                      <a:lnTo>
                        <a:pt x="38" y="89"/>
                      </a:lnTo>
                      <a:lnTo>
                        <a:pt x="35" y="89"/>
                      </a:lnTo>
                      <a:lnTo>
                        <a:pt x="34" y="90"/>
                      </a:lnTo>
                      <a:lnTo>
                        <a:pt x="30" y="94"/>
                      </a:lnTo>
                      <a:lnTo>
                        <a:pt x="28" y="96"/>
                      </a:lnTo>
                      <a:lnTo>
                        <a:pt x="25" y="97"/>
                      </a:lnTo>
                      <a:lnTo>
                        <a:pt x="21" y="97"/>
                      </a:lnTo>
                      <a:lnTo>
                        <a:pt x="18" y="98"/>
                      </a:lnTo>
                      <a:lnTo>
                        <a:pt x="14" y="97"/>
                      </a:lnTo>
                      <a:lnTo>
                        <a:pt x="9" y="95"/>
                      </a:lnTo>
                      <a:lnTo>
                        <a:pt x="6" y="95"/>
                      </a:lnTo>
                      <a:lnTo>
                        <a:pt x="4" y="93"/>
                      </a:lnTo>
                      <a:lnTo>
                        <a:pt x="2" y="89"/>
                      </a:lnTo>
                      <a:lnTo>
                        <a:pt x="1" y="87"/>
                      </a:lnTo>
                      <a:lnTo>
                        <a:pt x="0" y="84"/>
                      </a:lnTo>
                      <a:lnTo>
                        <a:pt x="1" y="83"/>
                      </a:lnTo>
                      <a:lnTo>
                        <a:pt x="3" y="79"/>
                      </a:lnTo>
                      <a:lnTo>
                        <a:pt x="5" y="76"/>
                      </a:lnTo>
                      <a:lnTo>
                        <a:pt x="8" y="74"/>
                      </a:lnTo>
                      <a:lnTo>
                        <a:pt x="11" y="73"/>
                      </a:lnTo>
                      <a:lnTo>
                        <a:pt x="14" y="71"/>
                      </a:lnTo>
                      <a:lnTo>
                        <a:pt x="17" y="72"/>
                      </a:lnTo>
                      <a:lnTo>
                        <a:pt x="23" y="73"/>
                      </a:lnTo>
                      <a:lnTo>
                        <a:pt x="25" y="71"/>
                      </a:lnTo>
                      <a:lnTo>
                        <a:pt x="27" y="71"/>
                      </a:lnTo>
                      <a:lnTo>
                        <a:pt x="29" y="67"/>
                      </a:lnTo>
                      <a:lnTo>
                        <a:pt x="11" y="37"/>
                      </a:lnTo>
                      <a:lnTo>
                        <a:pt x="52" y="24"/>
                      </a:lnTo>
                      <a:lnTo>
                        <a:pt x="54" y="23"/>
                      </a:lnTo>
                      <a:lnTo>
                        <a:pt x="57" y="25"/>
                      </a:lnTo>
                      <a:lnTo>
                        <a:pt x="59" y="27"/>
                      </a:lnTo>
                      <a:lnTo>
                        <a:pt x="60" y="28"/>
                      </a:lnTo>
                      <a:lnTo>
                        <a:pt x="59" y="32"/>
                      </a:lnTo>
                      <a:lnTo>
                        <a:pt x="59" y="34"/>
                      </a:lnTo>
                      <a:lnTo>
                        <a:pt x="61" y="37"/>
                      </a:lnTo>
                      <a:lnTo>
                        <a:pt x="62" y="39"/>
                      </a:lnTo>
                      <a:lnTo>
                        <a:pt x="64" y="40"/>
                      </a:lnTo>
                      <a:lnTo>
                        <a:pt x="68" y="43"/>
                      </a:lnTo>
                      <a:lnTo>
                        <a:pt x="73" y="44"/>
                      </a:lnTo>
                      <a:lnTo>
                        <a:pt x="75" y="43"/>
                      </a:lnTo>
                      <a:lnTo>
                        <a:pt x="79" y="44"/>
                      </a:lnTo>
                      <a:lnTo>
                        <a:pt x="84" y="43"/>
                      </a:lnTo>
                      <a:lnTo>
                        <a:pt x="85" y="43"/>
                      </a:lnTo>
                      <a:lnTo>
                        <a:pt x="87" y="42"/>
                      </a:lnTo>
                      <a:lnTo>
                        <a:pt x="91" y="39"/>
                      </a:lnTo>
                      <a:lnTo>
                        <a:pt x="92" y="37"/>
                      </a:lnTo>
                      <a:lnTo>
                        <a:pt x="94" y="34"/>
                      </a:lnTo>
                      <a:lnTo>
                        <a:pt x="95" y="31"/>
                      </a:lnTo>
                      <a:lnTo>
                        <a:pt x="94" y="28"/>
                      </a:lnTo>
                      <a:lnTo>
                        <a:pt x="94" y="26"/>
                      </a:lnTo>
                      <a:lnTo>
                        <a:pt x="92" y="24"/>
                      </a:lnTo>
                      <a:lnTo>
                        <a:pt x="90" y="21"/>
                      </a:lnTo>
                      <a:lnTo>
                        <a:pt x="86" y="20"/>
                      </a:lnTo>
                      <a:lnTo>
                        <a:pt x="85" y="19"/>
                      </a:lnTo>
                      <a:lnTo>
                        <a:pt x="84" y="16"/>
                      </a:lnTo>
                      <a:lnTo>
                        <a:pt x="86" y="13"/>
                      </a:lnTo>
                      <a:lnTo>
                        <a:pt x="87" y="11"/>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16" name="Freeform 486"/>
                <p:cNvSpPr>
                  <a:spLocks/>
                </p:cNvSpPr>
                <p:nvPr/>
              </p:nvSpPr>
              <p:spPr bwMode="auto">
                <a:xfrm>
                  <a:off x="2139" y="3831"/>
                  <a:ext cx="167" cy="128"/>
                </a:xfrm>
                <a:custGeom>
                  <a:avLst/>
                  <a:gdLst>
                    <a:gd name="T0" fmla="*/ 75 w 167"/>
                    <a:gd name="T1" fmla="*/ 20 h 128"/>
                    <a:gd name="T2" fmla="*/ 116 w 167"/>
                    <a:gd name="T3" fmla="*/ 7 h 128"/>
                    <a:gd name="T4" fmla="*/ 166 w 167"/>
                    <a:gd name="T5" fmla="*/ 89 h 128"/>
                    <a:gd name="T6" fmla="*/ 50 w 167"/>
                    <a:gd name="T7" fmla="*/ 127 h 128"/>
                    <a:gd name="T8" fmla="*/ 33 w 167"/>
                    <a:gd name="T9" fmla="*/ 98 h 128"/>
                    <a:gd name="T10" fmla="*/ 34 w 167"/>
                    <a:gd name="T11" fmla="*/ 93 h 128"/>
                    <a:gd name="T12" fmla="*/ 36 w 167"/>
                    <a:gd name="T13" fmla="*/ 92 h 128"/>
                    <a:gd name="T14" fmla="*/ 38 w 167"/>
                    <a:gd name="T15" fmla="*/ 92 h 128"/>
                    <a:gd name="T16" fmla="*/ 44 w 167"/>
                    <a:gd name="T17" fmla="*/ 92 h 128"/>
                    <a:gd name="T18" fmla="*/ 47 w 167"/>
                    <a:gd name="T19" fmla="*/ 93 h 128"/>
                    <a:gd name="T20" fmla="*/ 51 w 167"/>
                    <a:gd name="T21" fmla="*/ 91 h 128"/>
                    <a:gd name="T22" fmla="*/ 54 w 167"/>
                    <a:gd name="T23" fmla="*/ 90 h 128"/>
                    <a:gd name="T24" fmla="*/ 56 w 167"/>
                    <a:gd name="T25" fmla="*/ 88 h 128"/>
                    <a:gd name="T26" fmla="*/ 59 w 167"/>
                    <a:gd name="T27" fmla="*/ 85 h 128"/>
                    <a:gd name="T28" fmla="*/ 60 w 167"/>
                    <a:gd name="T29" fmla="*/ 82 h 128"/>
                    <a:gd name="T30" fmla="*/ 61 w 167"/>
                    <a:gd name="T31" fmla="*/ 80 h 128"/>
                    <a:gd name="T32" fmla="*/ 60 w 167"/>
                    <a:gd name="T33" fmla="*/ 77 h 128"/>
                    <a:gd name="T34" fmla="*/ 58 w 167"/>
                    <a:gd name="T35" fmla="*/ 73 h 128"/>
                    <a:gd name="T36" fmla="*/ 57 w 167"/>
                    <a:gd name="T37" fmla="*/ 71 h 128"/>
                    <a:gd name="T38" fmla="*/ 55 w 167"/>
                    <a:gd name="T39" fmla="*/ 69 h 128"/>
                    <a:gd name="T40" fmla="*/ 52 w 167"/>
                    <a:gd name="T41" fmla="*/ 68 h 128"/>
                    <a:gd name="T42" fmla="*/ 47 w 167"/>
                    <a:gd name="T43" fmla="*/ 67 h 128"/>
                    <a:gd name="T44" fmla="*/ 43 w 167"/>
                    <a:gd name="T45" fmla="*/ 66 h 128"/>
                    <a:gd name="T46" fmla="*/ 39 w 167"/>
                    <a:gd name="T47" fmla="*/ 68 h 128"/>
                    <a:gd name="T48" fmla="*/ 36 w 167"/>
                    <a:gd name="T49" fmla="*/ 68 h 128"/>
                    <a:gd name="T50" fmla="*/ 34 w 167"/>
                    <a:gd name="T51" fmla="*/ 68 h 128"/>
                    <a:gd name="T52" fmla="*/ 31 w 167"/>
                    <a:gd name="T53" fmla="*/ 70 h 128"/>
                    <a:gd name="T54" fmla="*/ 28 w 167"/>
                    <a:gd name="T55" fmla="*/ 74 h 128"/>
                    <a:gd name="T56" fmla="*/ 26 w 167"/>
                    <a:gd name="T57" fmla="*/ 75 h 128"/>
                    <a:gd name="T58" fmla="*/ 23 w 167"/>
                    <a:gd name="T59" fmla="*/ 75 h 128"/>
                    <a:gd name="T60" fmla="*/ 19 w 167"/>
                    <a:gd name="T61" fmla="*/ 73 h 128"/>
                    <a:gd name="T62" fmla="*/ 0 w 167"/>
                    <a:gd name="T63" fmla="*/ 44 h 128"/>
                    <a:gd name="T64" fmla="*/ 43 w 167"/>
                    <a:gd name="T65" fmla="*/ 30 h 128"/>
                    <a:gd name="T66" fmla="*/ 45 w 167"/>
                    <a:gd name="T67" fmla="*/ 27 h 128"/>
                    <a:gd name="T68" fmla="*/ 45 w 167"/>
                    <a:gd name="T69" fmla="*/ 24 h 128"/>
                    <a:gd name="T70" fmla="*/ 44 w 167"/>
                    <a:gd name="T71" fmla="*/ 24 h 128"/>
                    <a:gd name="T72" fmla="*/ 39 w 167"/>
                    <a:gd name="T73" fmla="*/ 21 h 128"/>
                    <a:gd name="T74" fmla="*/ 36 w 167"/>
                    <a:gd name="T75" fmla="*/ 19 h 128"/>
                    <a:gd name="T76" fmla="*/ 35 w 167"/>
                    <a:gd name="T77" fmla="*/ 18 h 128"/>
                    <a:gd name="T78" fmla="*/ 34 w 167"/>
                    <a:gd name="T79" fmla="*/ 15 h 128"/>
                    <a:gd name="T80" fmla="*/ 33 w 167"/>
                    <a:gd name="T81" fmla="*/ 13 h 128"/>
                    <a:gd name="T82" fmla="*/ 34 w 167"/>
                    <a:gd name="T83" fmla="*/ 10 h 128"/>
                    <a:gd name="T84" fmla="*/ 37 w 167"/>
                    <a:gd name="T85" fmla="*/ 6 h 128"/>
                    <a:gd name="T86" fmla="*/ 38 w 167"/>
                    <a:gd name="T87" fmla="*/ 4 h 128"/>
                    <a:gd name="T88" fmla="*/ 41 w 167"/>
                    <a:gd name="T89" fmla="*/ 2 h 128"/>
                    <a:gd name="T90" fmla="*/ 45 w 167"/>
                    <a:gd name="T91" fmla="*/ 2 h 128"/>
                    <a:gd name="T92" fmla="*/ 48 w 167"/>
                    <a:gd name="T93" fmla="*/ 1 h 128"/>
                    <a:gd name="T94" fmla="*/ 53 w 167"/>
                    <a:gd name="T95" fmla="*/ 0 h 128"/>
                    <a:gd name="T96" fmla="*/ 56 w 167"/>
                    <a:gd name="T97" fmla="*/ 0 h 128"/>
                    <a:gd name="T98" fmla="*/ 60 w 167"/>
                    <a:gd name="T99" fmla="*/ 2 h 128"/>
                    <a:gd name="T100" fmla="*/ 63 w 167"/>
                    <a:gd name="T101" fmla="*/ 4 h 128"/>
                    <a:gd name="T102" fmla="*/ 66 w 167"/>
                    <a:gd name="T103" fmla="*/ 5 h 128"/>
                    <a:gd name="T104" fmla="*/ 67 w 167"/>
                    <a:gd name="T105" fmla="*/ 8 h 128"/>
                    <a:gd name="T106" fmla="*/ 69 w 167"/>
                    <a:gd name="T107" fmla="*/ 10 h 128"/>
                    <a:gd name="T108" fmla="*/ 69 w 167"/>
                    <a:gd name="T109" fmla="*/ 12 h 128"/>
                    <a:gd name="T110" fmla="*/ 69 w 167"/>
                    <a:gd name="T111" fmla="*/ 16 h 128"/>
                    <a:gd name="T112" fmla="*/ 69 w 167"/>
                    <a:gd name="T113" fmla="*/ 17 h 128"/>
                    <a:gd name="T114" fmla="*/ 70 w 167"/>
                    <a:gd name="T115" fmla="*/ 19 h 128"/>
                    <a:gd name="T116" fmla="*/ 75 w 167"/>
                    <a:gd name="T117" fmla="*/ 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7" h="128">
                      <a:moveTo>
                        <a:pt x="75" y="20"/>
                      </a:moveTo>
                      <a:lnTo>
                        <a:pt x="116" y="7"/>
                      </a:lnTo>
                      <a:lnTo>
                        <a:pt x="166" y="89"/>
                      </a:lnTo>
                      <a:lnTo>
                        <a:pt x="50" y="127"/>
                      </a:lnTo>
                      <a:lnTo>
                        <a:pt x="33" y="98"/>
                      </a:lnTo>
                      <a:lnTo>
                        <a:pt x="34" y="93"/>
                      </a:lnTo>
                      <a:lnTo>
                        <a:pt x="36" y="92"/>
                      </a:lnTo>
                      <a:lnTo>
                        <a:pt x="38" y="92"/>
                      </a:lnTo>
                      <a:lnTo>
                        <a:pt x="44" y="92"/>
                      </a:lnTo>
                      <a:lnTo>
                        <a:pt x="47" y="93"/>
                      </a:lnTo>
                      <a:lnTo>
                        <a:pt x="51" y="91"/>
                      </a:lnTo>
                      <a:lnTo>
                        <a:pt x="54" y="90"/>
                      </a:lnTo>
                      <a:lnTo>
                        <a:pt x="56" y="88"/>
                      </a:lnTo>
                      <a:lnTo>
                        <a:pt x="59" y="85"/>
                      </a:lnTo>
                      <a:lnTo>
                        <a:pt x="60" y="82"/>
                      </a:lnTo>
                      <a:lnTo>
                        <a:pt x="61" y="80"/>
                      </a:lnTo>
                      <a:lnTo>
                        <a:pt x="60" y="77"/>
                      </a:lnTo>
                      <a:lnTo>
                        <a:pt x="58" y="73"/>
                      </a:lnTo>
                      <a:lnTo>
                        <a:pt x="57" y="71"/>
                      </a:lnTo>
                      <a:lnTo>
                        <a:pt x="55" y="69"/>
                      </a:lnTo>
                      <a:lnTo>
                        <a:pt x="52" y="68"/>
                      </a:lnTo>
                      <a:lnTo>
                        <a:pt x="47" y="67"/>
                      </a:lnTo>
                      <a:lnTo>
                        <a:pt x="43" y="66"/>
                      </a:lnTo>
                      <a:lnTo>
                        <a:pt x="39" y="68"/>
                      </a:lnTo>
                      <a:lnTo>
                        <a:pt x="36" y="68"/>
                      </a:lnTo>
                      <a:lnTo>
                        <a:pt x="34" y="68"/>
                      </a:lnTo>
                      <a:lnTo>
                        <a:pt x="31" y="70"/>
                      </a:lnTo>
                      <a:lnTo>
                        <a:pt x="28" y="74"/>
                      </a:lnTo>
                      <a:lnTo>
                        <a:pt x="26" y="75"/>
                      </a:lnTo>
                      <a:lnTo>
                        <a:pt x="23" y="75"/>
                      </a:lnTo>
                      <a:lnTo>
                        <a:pt x="19" y="73"/>
                      </a:lnTo>
                      <a:lnTo>
                        <a:pt x="0" y="44"/>
                      </a:lnTo>
                      <a:lnTo>
                        <a:pt x="43" y="30"/>
                      </a:lnTo>
                      <a:lnTo>
                        <a:pt x="45" y="27"/>
                      </a:lnTo>
                      <a:lnTo>
                        <a:pt x="45" y="24"/>
                      </a:lnTo>
                      <a:lnTo>
                        <a:pt x="44" y="24"/>
                      </a:lnTo>
                      <a:lnTo>
                        <a:pt x="39" y="21"/>
                      </a:lnTo>
                      <a:lnTo>
                        <a:pt x="36" y="19"/>
                      </a:lnTo>
                      <a:lnTo>
                        <a:pt x="35" y="18"/>
                      </a:lnTo>
                      <a:lnTo>
                        <a:pt x="34" y="15"/>
                      </a:lnTo>
                      <a:lnTo>
                        <a:pt x="33" y="13"/>
                      </a:lnTo>
                      <a:lnTo>
                        <a:pt x="34" y="10"/>
                      </a:lnTo>
                      <a:lnTo>
                        <a:pt x="37" y="6"/>
                      </a:lnTo>
                      <a:lnTo>
                        <a:pt x="38" y="4"/>
                      </a:lnTo>
                      <a:lnTo>
                        <a:pt x="41" y="2"/>
                      </a:lnTo>
                      <a:lnTo>
                        <a:pt x="45" y="2"/>
                      </a:lnTo>
                      <a:lnTo>
                        <a:pt x="48" y="1"/>
                      </a:lnTo>
                      <a:lnTo>
                        <a:pt x="53" y="0"/>
                      </a:lnTo>
                      <a:lnTo>
                        <a:pt x="56" y="0"/>
                      </a:lnTo>
                      <a:lnTo>
                        <a:pt x="60" y="2"/>
                      </a:lnTo>
                      <a:lnTo>
                        <a:pt x="63" y="4"/>
                      </a:lnTo>
                      <a:lnTo>
                        <a:pt x="66" y="5"/>
                      </a:lnTo>
                      <a:lnTo>
                        <a:pt x="67" y="8"/>
                      </a:lnTo>
                      <a:lnTo>
                        <a:pt x="69" y="10"/>
                      </a:lnTo>
                      <a:lnTo>
                        <a:pt x="69" y="12"/>
                      </a:lnTo>
                      <a:lnTo>
                        <a:pt x="69" y="16"/>
                      </a:lnTo>
                      <a:lnTo>
                        <a:pt x="69" y="17"/>
                      </a:lnTo>
                      <a:lnTo>
                        <a:pt x="70" y="19"/>
                      </a:lnTo>
                      <a:lnTo>
                        <a:pt x="75" y="20"/>
                      </a:lnTo>
                    </a:path>
                  </a:pathLst>
                </a:custGeom>
                <a:solidFill>
                  <a:srgbClr val="0000A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76" name="Group 487"/>
              <p:cNvGrpSpPr>
                <a:grpSpLocks/>
              </p:cNvGrpSpPr>
              <p:nvPr/>
            </p:nvGrpSpPr>
            <p:grpSpPr bwMode="auto">
              <a:xfrm>
                <a:off x="1492" y="3569"/>
                <a:ext cx="778" cy="525"/>
                <a:chOff x="1492" y="3569"/>
                <a:chExt cx="778" cy="525"/>
              </a:xfrm>
            </p:grpSpPr>
            <p:sp>
              <p:nvSpPr>
                <p:cNvPr id="77" name="Freeform 488"/>
                <p:cNvSpPr>
                  <a:spLocks/>
                </p:cNvSpPr>
                <p:nvPr/>
              </p:nvSpPr>
              <p:spPr bwMode="auto">
                <a:xfrm>
                  <a:off x="1542" y="3806"/>
                  <a:ext cx="166" cy="119"/>
                </a:xfrm>
                <a:custGeom>
                  <a:avLst/>
                  <a:gdLst>
                    <a:gd name="T0" fmla="*/ 45 w 166"/>
                    <a:gd name="T1" fmla="*/ 24 h 119"/>
                    <a:gd name="T2" fmla="*/ 49 w 166"/>
                    <a:gd name="T3" fmla="*/ 27 h 119"/>
                    <a:gd name="T4" fmla="*/ 48 w 166"/>
                    <a:gd name="T5" fmla="*/ 33 h 119"/>
                    <a:gd name="T6" fmla="*/ 50 w 166"/>
                    <a:gd name="T7" fmla="*/ 37 h 119"/>
                    <a:gd name="T8" fmla="*/ 57 w 166"/>
                    <a:gd name="T9" fmla="*/ 41 h 119"/>
                    <a:gd name="T10" fmla="*/ 64 w 166"/>
                    <a:gd name="T11" fmla="*/ 42 h 119"/>
                    <a:gd name="T12" fmla="*/ 71 w 166"/>
                    <a:gd name="T13" fmla="*/ 40 h 119"/>
                    <a:gd name="T14" fmla="*/ 78 w 166"/>
                    <a:gd name="T15" fmla="*/ 37 h 119"/>
                    <a:gd name="T16" fmla="*/ 82 w 166"/>
                    <a:gd name="T17" fmla="*/ 33 h 119"/>
                    <a:gd name="T18" fmla="*/ 84 w 166"/>
                    <a:gd name="T19" fmla="*/ 27 h 119"/>
                    <a:gd name="T20" fmla="*/ 80 w 166"/>
                    <a:gd name="T21" fmla="*/ 23 h 119"/>
                    <a:gd name="T22" fmla="*/ 73 w 166"/>
                    <a:gd name="T23" fmla="*/ 19 h 119"/>
                    <a:gd name="T24" fmla="*/ 71 w 166"/>
                    <a:gd name="T25" fmla="*/ 15 h 119"/>
                    <a:gd name="T26" fmla="*/ 116 w 166"/>
                    <a:gd name="T27" fmla="*/ 0 h 119"/>
                    <a:gd name="T28" fmla="*/ 132 w 166"/>
                    <a:gd name="T29" fmla="*/ 32 h 119"/>
                    <a:gd name="T30" fmla="*/ 128 w 166"/>
                    <a:gd name="T31" fmla="*/ 34 h 119"/>
                    <a:gd name="T32" fmla="*/ 118 w 166"/>
                    <a:gd name="T33" fmla="*/ 33 h 119"/>
                    <a:gd name="T34" fmla="*/ 112 w 166"/>
                    <a:gd name="T35" fmla="*/ 35 h 119"/>
                    <a:gd name="T36" fmla="*/ 107 w 166"/>
                    <a:gd name="T37" fmla="*/ 40 h 119"/>
                    <a:gd name="T38" fmla="*/ 105 w 166"/>
                    <a:gd name="T39" fmla="*/ 45 h 119"/>
                    <a:gd name="T40" fmla="*/ 107 w 166"/>
                    <a:gd name="T41" fmla="*/ 51 h 119"/>
                    <a:gd name="T42" fmla="*/ 111 w 166"/>
                    <a:gd name="T43" fmla="*/ 56 h 119"/>
                    <a:gd name="T44" fmla="*/ 119 w 166"/>
                    <a:gd name="T45" fmla="*/ 58 h 119"/>
                    <a:gd name="T46" fmla="*/ 126 w 166"/>
                    <a:gd name="T47" fmla="*/ 59 h 119"/>
                    <a:gd name="T48" fmla="*/ 132 w 166"/>
                    <a:gd name="T49" fmla="*/ 57 h 119"/>
                    <a:gd name="T50" fmla="*/ 138 w 166"/>
                    <a:gd name="T51" fmla="*/ 51 h 119"/>
                    <a:gd name="T52" fmla="*/ 143 w 166"/>
                    <a:gd name="T53" fmla="*/ 51 h 119"/>
                    <a:gd name="T54" fmla="*/ 165 w 166"/>
                    <a:gd name="T55" fmla="*/ 80 h 119"/>
                    <a:gd name="T56" fmla="*/ 124 w 166"/>
                    <a:gd name="T57" fmla="*/ 95 h 119"/>
                    <a:gd name="T58" fmla="*/ 116 w 166"/>
                    <a:gd name="T59" fmla="*/ 92 h 119"/>
                    <a:gd name="T60" fmla="*/ 116 w 166"/>
                    <a:gd name="T61" fmla="*/ 86 h 119"/>
                    <a:gd name="T62" fmla="*/ 116 w 166"/>
                    <a:gd name="T63" fmla="*/ 81 h 119"/>
                    <a:gd name="T64" fmla="*/ 111 w 166"/>
                    <a:gd name="T65" fmla="*/ 78 h 119"/>
                    <a:gd name="T66" fmla="*/ 103 w 166"/>
                    <a:gd name="T67" fmla="*/ 75 h 119"/>
                    <a:gd name="T68" fmla="*/ 96 w 166"/>
                    <a:gd name="T69" fmla="*/ 75 h 119"/>
                    <a:gd name="T70" fmla="*/ 92 w 166"/>
                    <a:gd name="T71" fmla="*/ 76 h 119"/>
                    <a:gd name="T72" fmla="*/ 87 w 166"/>
                    <a:gd name="T73" fmla="*/ 79 h 119"/>
                    <a:gd name="T74" fmla="*/ 82 w 166"/>
                    <a:gd name="T75" fmla="*/ 84 h 119"/>
                    <a:gd name="T76" fmla="*/ 81 w 166"/>
                    <a:gd name="T77" fmla="*/ 90 h 119"/>
                    <a:gd name="T78" fmla="*/ 84 w 166"/>
                    <a:gd name="T79" fmla="*/ 95 h 119"/>
                    <a:gd name="T80" fmla="*/ 91 w 166"/>
                    <a:gd name="T81" fmla="*/ 99 h 119"/>
                    <a:gd name="T82" fmla="*/ 93 w 166"/>
                    <a:gd name="T83" fmla="*/ 102 h 119"/>
                    <a:gd name="T84" fmla="*/ 49 w 166"/>
                    <a:gd name="T85" fmla="*/ 118 h 119"/>
                    <a:gd name="T86" fmla="*/ 40 w 166"/>
                    <a:gd name="T87" fmla="*/ 2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119">
                      <a:moveTo>
                        <a:pt x="42" y="23"/>
                      </a:moveTo>
                      <a:lnTo>
                        <a:pt x="45" y="24"/>
                      </a:lnTo>
                      <a:lnTo>
                        <a:pt x="48" y="26"/>
                      </a:lnTo>
                      <a:lnTo>
                        <a:pt x="49" y="27"/>
                      </a:lnTo>
                      <a:lnTo>
                        <a:pt x="48" y="31"/>
                      </a:lnTo>
                      <a:lnTo>
                        <a:pt x="48" y="33"/>
                      </a:lnTo>
                      <a:lnTo>
                        <a:pt x="49" y="35"/>
                      </a:lnTo>
                      <a:lnTo>
                        <a:pt x="50" y="37"/>
                      </a:lnTo>
                      <a:lnTo>
                        <a:pt x="53" y="39"/>
                      </a:lnTo>
                      <a:lnTo>
                        <a:pt x="57" y="41"/>
                      </a:lnTo>
                      <a:lnTo>
                        <a:pt x="61" y="42"/>
                      </a:lnTo>
                      <a:lnTo>
                        <a:pt x="64" y="42"/>
                      </a:lnTo>
                      <a:lnTo>
                        <a:pt x="68" y="42"/>
                      </a:lnTo>
                      <a:lnTo>
                        <a:pt x="71" y="40"/>
                      </a:lnTo>
                      <a:lnTo>
                        <a:pt x="76" y="39"/>
                      </a:lnTo>
                      <a:lnTo>
                        <a:pt x="78" y="37"/>
                      </a:lnTo>
                      <a:lnTo>
                        <a:pt x="80" y="36"/>
                      </a:lnTo>
                      <a:lnTo>
                        <a:pt x="82" y="33"/>
                      </a:lnTo>
                      <a:lnTo>
                        <a:pt x="82" y="30"/>
                      </a:lnTo>
                      <a:lnTo>
                        <a:pt x="84" y="27"/>
                      </a:lnTo>
                      <a:lnTo>
                        <a:pt x="82" y="25"/>
                      </a:lnTo>
                      <a:lnTo>
                        <a:pt x="80" y="23"/>
                      </a:lnTo>
                      <a:lnTo>
                        <a:pt x="78" y="21"/>
                      </a:lnTo>
                      <a:lnTo>
                        <a:pt x="73" y="19"/>
                      </a:lnTo>
                      <a:lnTo>
                        <a:pt x="72" y="19"/>
                      </a:lnTo>
                      <a:lnTo>
                        <a:pt x="71" y="15"/>
                      </a:lnTo>
                      <a:lnTo>
                        <a:pt x="74" y="13"/>
                      </a:lnTo>
                      <a:lnTo>
                        <a:pt x="116" y="0"/>
                      </a:lnTo>
                      <a:lnTo>
                        <a:pt x="134" y="29"/>
                      </a:lnTo>
                      <a:lnTo>
                        <a:pt x="132" y="32"/>
                      </a:lnTo>
                      <a:lnTo>
                        <a:pt x="130" y="33"/>
                      </a:lnTo>
                      <a:lnTo>
                        <a:pt x="128" y="34"/>
                      </a:lnTo>
                      <a:lnTo>
                        <a:pt x="122" y="33"/>
                      </a:lnTo>
                      <a:lnTo>
                        <a:pt x="118" y="33"/>
                      </a:lnTo>
                      <a:lnTo>
                        <a:pt x="116" y="34"/>
                      </a:lnTo>
                      <a:lnTo>
                        <a:pt x="112" y="35"/>
                      </a:lnTo>
                      <a:lnTo>
                        <a:pt x="110" y="37"/>
                      </a:lnTo>
                      <a:lnTo>
                        <a:pt x="107" y="40"/>
                      </a:lnTo>
                      <a:lnTo>
                        <a:pt x="105" y="42"/>
                      </a:lnTo>
                      <a:lnTo>
                        <a:pt x="105" y="45"/>
                      </a:lnTo>
                      <a:lnTo>
                        <a:pt x="106" y="47"/>
                      </a:lnTo>
                      <a:lnTo>
                        <a:pt x="107" y="51"/>
                      </a:lnTo>
                      <a:lnTo>
                        <a:pt x="109" y="53"/>
                      </a:lnTo>
                      <a:lnTo>
                        <a:pt x="111" y="56"/>
                      </a:lnTo>
                      <a:lnTo>
                        <a:pt x="114" y="57"/>
                      </a:lnTo>
                      <a:lnTo>
                        <a:pt x="119" y="58"/>
                      </a:lnTo>
                      <a:lnTo>
                        <a:pt x="124" y="59"/>
                      </a:lnTo>
                      <a:lnTo>
                        <a:pt x="126" y="59"/>
                      </a:lnTo>
                      <a:lnTo>
                        <a:pt x="130" y="58"/>
                      </a:lnTo>
                      <a:lnTo>
                        <a:pt x="132" y="57"/>
                      </a:lnTo>
                      <a:lnTo>
                        <a:pt x="134" y="55"/>
                      </a:lnTo>
                      <a:lnTo>
                        <a:pt x="138" y="51"/>
                      </a:lnTo>
                      <a:lnTo>
                        <a:pt x="140" y="51"/>
                      </a:lnTo>
                      <a:lnTo>
                        <a:pt x="143" y="51"/>
                      </a:lnTo>
                      <a:lnTo>
                        <a:pt x="147" y="51"/>
                      </a:lnTo>
                      <a:lnTo>
                        <a:pt x="165" y="80"/>
                      </a:lnTo>
                      <a:lnTo>
                        <a:pt x="124" y="94"/>
                      </a:lnTo>
                      <a:lnTo>
                        <a:pt x="124" y="95"/>
                      </a:lnTo>
                      <a:lnTo>
                        <a:pt x="118" y="93"/>
                      </a:lnTo>
                      <a:lnTo>
                        <a:pt x="116" y="92"/>
                      </a:lnTo>
                      <a:lnTo>
                        <a:pt x="116" y="90"/>
                      </a:lnTo>
                      <a:lnTo>
                        <a:pt x="116" y="86"/>
                      </a:lnTo>
                      <a:lnTo>
                        <a:pt x="118" y="85"/>
                      </a:lnTo>
                      <a:lnTo>
                        <a:pt x="116" y="81"/>
                      </a:lnTo>
                      <a:lnTo>
                        <a:pt x="115" y="80"/>
                      </a:lnTo>
                      <a:lnTo>
                        <a:pt x="111" y="78"/>
                      </a:lnTo>
                      <a:lnTo>
                        <a:pt x="108" y="75"/>
                      </a:lnTo>
                      <a:lnTo>
                        <a:pt x="103" y="75"/>
                      </a:lnTo>
                      <a:lnTo>
                        <a:pt x="100" y="76"/>
                      </a:lnTo>
                      <a:lnTo>
                        <a:pt x="96" y="75"/>
                      </a:lnTo>
                      <a:lnTo>
                        <a:pt x="93" y="76"/>
                      </a:lnTo>
                      <a:lnTo>
                        <a:pt x="92" y="76"/>
                      </a:lnTo>
                      <a:lnTo>
                        <a:pt x="88" y="78"/>
                      </a:lnTo>
                      <a:lnTo>
                        <a:pt x="87" y="79"/>
                      </a:lnTo>
                      <a:lnTo>
                        <a:pt x="84" y="81"/>
                      </a:lnTo>
                      <a:lnTo>
                        <a:pt x="82" y="84"/>
                      </a:lnTo>
                      <a:lnTo>
                        <a:pt x="81" y="89"/>
                      </a:lnTo>
                      <a:lnTo>
                        <a:pt x="81" y="90"/>
                      </a:lnTo>
                      <a:lnTo>
                        <a:pt x="82" y="93"/>
                      </a:lnTo>
                      <a:lnTo>
                        <a:pt x="84" y="95"/>
                      </a:lnTo>
                      <a:lnTo>
                        <a:pt x="86" y="96"/>
                      </a:lnTo>
                      <a:lnTo>
                        <a:pt x="91" y="99"/>
                      </a:lnTo>
                      <a:lnTo>
                        <a:pt x="92" y="100"/>
                      </a:lnTo>
                      <a:lnTo>
                        <a:pt x="93" y="102"/>
                      </a:lnTo>
                      <a:lnTo>
                        <a:pt x="91" y="105"/>
                      </a:lnTo>
                      <a:lnTo>
                        <a:pt x="49" y="118"/>
                      </a:lnTo>
                      <a:lnTo>
                        <a:pt x="0" y="36"/>
                      </a:lnTo>
                      <a:lnTo>
                        <a:pt x="40" y="24"/>
                      </a:lnTo>
                      <a:lnTo>
                        <a:pt x="42" y="23"/>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8" name="Freeform 489"/>
                <p:cNvSpPr>
                  <a:spLocks/>
                </p:cNvSpPr>
                <p:nvPr/>
              </p:nvSpPr>
              <p:spPr bwMode="auto">
                <a:xfrm>
                  <a:off x="1492" y="3722"/>
                  <a:ext cx="177" cy="127"/>
                </a:xfrm>
                <a:custGeom>
                  <a:avLst/>
                  <a:gdLst>
                    <a:gd name="T0" fmla="*/ 50 w 177"/>
                    <a:gd name="T1" fmla="*/ 120 h 127"/>
                    <a:gd name="T2" fmla="*/ 0 w 177"/>
                    <a:gd name="T3" fmla="*/ 38 h 127"/>
                    <a:gd name="T4" fmla="*/ 116 w 177"/>
                    <a:gd name="T5" fmla="*/ 0 h 127"/>
                    <a:gd name="T6" fmla="*/ 135 w 177"/>
                    <a:gd name="T7" fmla="*/ 31 h 127"/>
                    <a:gd name="T8" fmla="*/ 138 w 177"/>
                    <a:gd name="T9" fmla="*/ 32 h 127"/>
                    <a:gd name="T10" fmla="*/ 142 w 177"/>
                    <a:gd name="T11" fmla="*/ 32 h 127"/>
                    <a:gd name="T12" fmla="*/ 144 w 177"/>
                    <a:gd name="T13" fmla="*/ 30 h 127"/>
                    <a:gd name="T14" fmla="*/ 147 w 177"/>
                    <a:gd name="T15" fmla="*/ 27 h 127"/>
                    <a:gd name="T16" fmla="*/ 150 w 177"/>
                    <a:gd name="T17" fmla="*/ 24 h 127"/>
                    <a:gd name="T18" fmla="*/ 152 w 177"/>
                    <a:gd name="T19" fmla="*/ 24 h 127"/>
                    <a:gd name="T20" fmla="*/ 155 w 177"/>
                    <a:gd name="T21" fmla="*/ 22 h 127"/>
                    <a:gd name="T22" fmla="*/ 159 w 177"/>
                    <a:gd name="T23" fmla="*/ 22 h 127"/>
                    <a:gd name="T24" fmla="*/ 164 w 177"/>
                    <a:gd name="T25" fmla="*/ 23 h 127"/>
                    <a:gd name="T26" fmla="*/ 168 w 177"/>
                    <a:gd name="T27" fmla="*/ 25 h 127"/>
                    <a:gd name="T28" fmla="*/ 170 w 177"/>
                    <a:gd name="T29" fmla="*/ 27 h 127"/>
                    <a:gd name="T30" fmla="*/ 173 w 177"/>
                    <a:gd name="T31" fmla="*/ 28 h 127"/>
                    <a:gd name="T32" fmla="*/ 175 w 177"/>
                    <a:gd name="T33" fmla="*/ 32 h 127"/>
                    <a:gd name="T34" fmla="*/ 176 w 177"/>
                    <a:gd name="T35" fmla="*/ 34 h 127"/>
                    <a:gd name="T36" fmla="*/ 176 w 177"/>
                    <a:gd name="T37" fmla="*/ 36 h 127"/>
                    <a:gd name="T38" fmla="*/ 176 w 177"/>
                    <a:gd name="T39" fmla="*/ 38 h 127"/>
                    <a:gd name="T40" fmla="*/ 175 w 177"/>
                    <a:gd name="T41" fmla="*/ 43 h 127"/>
                    <a:gd name="T42" fmla="*/ 172 w 177"/>
                    <a:gd name="T43" fmla="*/ 45 h 127"/>
                    <a:gd name="T44" fmla="*/ 169 w 177"/>
                    <a:gd name="T45" fmla="*/ 46 h 127"/>
                    <a:gd name="T46" fmla="*/ 166 w 177"/>
                    <a:gd name="T47" fmla="*/ 48 h 127"/>
                    <a:gd name="T48" fmla="*/ 164 w 177"/>
                    <a:gd name="T49" fmla="*/ 49 h 127"/>
                    <a:gd name="T50" fmla="*/ 159 w 177"/>
                    <a:gd name="T51" fmla="*/ 50 h 127"/>
                    <a:gd name="T52" fmla="*/ 154 w 177"/>
                    <a:gd name="T53" fmla="*/ 48 h 127"/>
                    <a:gd name="T54" fmla="*/ 152 w 177"/>
                    <a:gd name="T55" fmla="*/ 49 h 127"/>
                    <a:gd name="T56" fmla="*/ 150 w 177"/>
                    <a:gd name="T57" fmla="*/ 50 h 127"/>
                    <a:gd name="T58" fmla="*/ 148 w 177"/>
                    <a:gd name="T59" fmla="*/ 53 h 127"/>
                    <a:gd name="T60" fmla="*/ 166 w 177"/>
                    <a:gd name="T61" fmla="*/ 84 h 127"/>
                    <a:gd name="T62" fmla="*/ 124 w 177"/>
                    <a:gd name="T63" fmla="*/ 97 h 127"/>
                    <a:gd name="T64" fmla="*/ 121 w 177"/>
                    <a:gd name="T65" fmla="*/ 99 h 127"/>
                    <a:gd name="T66" fmla="*/ 122 w 177"/>
                    <a:gd name="T67" fmla="*/ 103 h 127"/>
                    <a:gd name="T68" fmla="*/ 123 w 177"/>
                    <a:gd name="T69" fmla="*/ 104 h 127"/>
                    <a:gd name="T70" fmla="*/ 128 w 177"/>
                    <a:gd name="T71" fmla="*/ 105 h 127"/>
                    <a:gd name="T72" fmla="*/ 130 w 177"/>
                    <a:gd name="T73" fmla="*/ 107 h 127"/>
                    <a:gd name="T74" fmla="*/ 131 w 177"/>
                    <a:gd name="T75" fmla="*/ 110 h 127"/>
                    <a:gd name="T76" fmla="*/ 134 w 177"/>
                    <a:gd name="T77" fmla="*/ 112 h 127"/>
                    <a:gd name="T78" fmla="*/ 132 w 177"/>
                    <a:gd name="T79" fmla="*/ 115 h 127"/>
                    <a:gd name="T80" fmla="*/ 132 w 177"/>
                    <a:gd name="T81" fmla="*/ 117 h 127"/>
                    <a:gd name="T82" fmla="*/ 130 w 177"/>
                    <a:gd name="T83" fmla="*/ 120 h 127"/>
                    <a:gd name="T84" fmla="*/ 128 w 177"/>
                    <a:gd name="T85" fmla="*/ 122 h 127"/>
                    <a:gd name="T86" fmla="*/ 126 w 177"/>
                    <a:gd name="T87" fmla="*/ 124 h 127"/>
                    <a:gd name="T88" fmla="*/ 121 w 177"/>
                    <a:gd name="T89" fmla="*/ 125 h 127"/>
                    <a:gd name="T90" fmla="*/ 117 w 177"/>
                    <a:gd name="T91" fmla="*/ 126 h 127"/>
                    <a:gd name="T92" fmla="*/ 114 w 177"/>
                    <a:gd name="T93" fmla="*/ 126 h 127"/>
                    <a:gd name="T94" fmla="*/ 110 w 177"/>
                    <a:gd name="T95" fmla="*/ 126 h 127"/>
                    <a:gd name="T96" fmla="*/ 106 w 177"/>
                    <a:gd name="T97" fmla="*/ 124 h 127"/>
                    <a:gd name="T98" fmla="*/ 103 w 177"/>
                    <a:gd name="T99" fmla="*/ 124 h 127"/>
                    <a:gd name="T100" fmla="*/ 100 w 177"/>
                    <a:gd name="T101" fmla="*/ 122 h 127"/>
                    <a:gd name="T102" fmla="*/ 99 w 177"/>
                    <a:gd name="T103" fmla="*/ 120 h 127"/>
                    <a:gd name="T104" fmla="*/ 98 w 177"/>
                    <a:gd name="T105" fmla="*/ 117 h 127"/>
                    <a:gd name="T106" fmla="*/ 98 w 177"/>
                    <a:gd name="T107" fmla="*/ 115 h 127"/>
                    <a:gd name="T108" fmla="*/ 99 w 177"/>
                    <a:gd name="T109" fmla="*/ 111 h 127"/>
                    <a:gd name="T110" fmla="*/ 98 w 177"/>
                    <a:gd name="T111" fmla="*/ 110 h 127"/>
                    <a:gd name="T112" fmla="*/ 95 w 177"/>
                    <a:gd name="T113" fmla="*/ 108 h 127"/>
                    <a:gd name="T114" fmla="*/ 92 w 177"/>
                    <a:gd name="T115" fmla="*/ 108 h 127"/>
                    <a:gd name="T116" fmla="*/ 50 w 177"/>
                    <a:gd name="T117"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7" h="127">
                      <a:moveTo>
                        <a:pt x="50" y="120"/>
                      </a:moveTo>
                      <a:lnTo>
                        <a:pt x="0" y="38"/>
                      </a:lnTo>
                      <a:lnTo>
                        <a:pt x="116" y="0"/>
                      </a:lnTo>
                      <a:lnTo>
                        <a:pt x="135" y="31"/>
                      </a:lnTo>
                      <a:lnTo>
                        <a:pt x="138" y="32"/>
                      </a:lnTo>
                      <a:lnTo>
                        <a:pt x="142" y="32"/>
                      </a:lnTo>
                      <a:lnTo>
                        <a:pt x="144" y="30"/>
                      </a:lnTo>
                      <a:lnTo>
                        <a:pt x="147" y="27"/>
                      </a:lnTo>
                      <a:lnTo>
                        <a:pt x="150" y="24"/>
                      </a:lnTo>
                      <a:lnTo>
                        <a:pt x="152" y="24"/>
                      </a:lnTo>
                      <a:lnTo>
                        <a:pt x="155" y="22"/>
                      </a:lnTo>
                      <a:lnTo>
                        <a:pt x="159" y="22"/>
                      </a:lnTo>
                      <a:lnTo>
                        <a:pt x="164" y="23"/>
                      </a:lnTo>
                      <a:lnTo>
                        <a:pt x="168" y="25"/>
                      </a:lnTo>
                      <a:lnTo>
                        <a:pt x="170" y="27"/>
                      </a:lnTo>
                      <a:lnTo>
                        <a:pt x="173" y="28"/>
                      </a:lnTo>
                      <a:lnTo>
                        <a:pt x="175" y="32"/>
                      </a:lnTo>
                      <a:lnTo>
                        <a:pt x="176" y="34"/>
                      </a:lnTo>
                      <a:lnTo>
                        <a:pt x="176" y="36"/>
                      </a:lnTo>
                      <a:lnTo>
                        <a:pt x="176" y="38"/>
                      </a:lnTo>
                      <a:lnTo>
                        <a:pt x="175" y="43"/>
                      </a:lnTo>
                      <a:lnTo>
                        <a:pt x="172" y="45"/>
                      </a:lnTo>
                      <a:lnTo>
                        <a:pt x="169" y="46"/>
                      </a:lnTo>
                      <a:lnTo>
                        <a:pt x="166" y="48"/>
                      </a:lnTo>
                      <a:lnTo>
                        <a:pt x="164" y="49"/>
                      </a:lnTo>
                      <a:lnTo>
                        <a:pt x="159" y="50"/>
                      </a:lnTo>
                      <a:lnTo>
                        <a:pt x="154" y="48"/>
                      </a:lnTo>
                      <a:lnTo>
                        <a:pt x="152" y="49"/>
                      </a:lnTo>
                      <a:lnTo>
                        <a:pt x="150" y="50"/>
                      </a:lnTo>
                      <a:lnTo>
                        <a:pt x="148" y="53"/>
                      </a:lnTo>
                      <a:lnTo>
                        <a:pt x="166" y="84"/>
                      </a:lnTo>
                      <a:lnTo>
                        <a:pt x="124" y="97"/>
                      </a:lnTo>
                      <a:lnTo>
                        <a:pt x="121" y="99"/>
                      </a:lnTo>
                      <a:lnTo>
                        <a:pt x="122" y="103"/>
                      </a:lnTo>
                      <a:lnTo>
                        <a:pt x="123" y="104"/>
                      </a:lnTo>
                      <a:lnTo>
                        <a:pt x="128" y="105"/>
                      </a:lnTo>
                      <a:lnTo>
                        <a:pt x="130" y="107"/>
                      </a:lnTo>
                      <a:lnTo>
                        <a:pt x="131" y="110"/>
                      </a:lnTo>
                      <a:lnTo>
                        <a:pt x="134" y="112"/>
                      </a:lnTo>
                      <a:lnTo>
                        <a:pt x="132" y="115"/>
                      </a:lnTo>
                      <a:lnTo>
                        <a:pt x="132" y="117"/>
                      </a:lnTo>
                      <a:lnTo>
                        <a:pt x="130" y="120"/>
                      </a:lnTo>
                      <a:lnTo>
                        <a:pt x="128" y="122"/>
                      </a:lnTo>
                      <a:lnTo>
                        <a:pt x="126" y="124"/>
                      </a:lnTo>
                      <a:lnTo>
                        <a:pt x="121" y="125"/>
                      </a:lnTo>
                      <a:lnTo>
                        <a:pt x="117" y="126"/>
                      </a:lnTo>
                      <a:lnTo>
                        <a:pt x="114" y="126"/>
                      </a:lnTo>
                      <a:lnTo>
                        <a:pt x="110" y="126"/>
                      </a:lnTo>
                      <a:lnTo>
                        <a:pt x="106" y="124"/>
                      </a:lnTo>
                      <a:lnTo>
                        <a:pt x="103" y="124"/>
                      </a:lnTo>
                      <a:lnTo>
                        <a:pt x="100" y="122"/>
                      </a:lnTo>
                      <a:lnTo>
                        <a:pt x="99" y="120"/>
                      </a:lnTo>
                      <a:lnTo>
                        <a:pt x="98" y="117"/>
                      </a:lnTo>
                      <a:lnTo>
                        <a:pt x="98" y="115"/>
                      </a:lnTo>
                      <a:lnTo>
                        <a:pt x="99" y="111"/>
                      </a:lnTo>
                      <a:lnTo>
                        <a:pt x="98" y="110"/>
                      </a:lnTo>
                      <a:lnTo>
                        <a:pt x="95" y="108"/>
                      </a:lnTo>
                      <a:lnTo>
                        <a:pt x="92" y="108"/>
                      </a:lnTo>
                      <a:lnTo>
                        <a:pt x="50" y="120"/>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9" name="Freeform 490"/>
                <p:cNvSpPr>
                  <a:spLocks/>
                </p:cNvSpPr>
                <p:nvPr/>
              </p:nvSpPr>
              <p:spPr bwMode="auto">
                <a:xfrm>
                  <a:off x="1608" y="3683"/>
                  <a:ext cx="167" cy="130"/>
                </a:xfrm>
                <a:custGeom>
                  <a:avLst/>
                  <a:gdLst>
                    <a:gd name="T0" fmla="*/ 133 w 167"/>
                    <a:gd name="T1" fmla="*/ 35 h 130"/>
                    <a:gd name="T2" fmla="*/ 128 w 167"/>
                    <a:gd name="T3" fmla="*/ 37 h 130"/>
                    <a:gd name="T4" fmla="*/ 119 w 167"/>
                    <a:gd name="T5" fmla="*/ 36 h 130"/>
                    <a:gd name="T6" fmla="*/ 113 w 167"/>
                    <a:gd name="T7" fmla="*/ 37 h 130"/>
                    <a:gd name="T8" fmla="*/ 108 w 167"/>
                    <a:gd name="T9" fmla="*/ 42 h 130"/>
                    <a:gd name="T10" fmla="*/ 106 w 167"/>
                    <a:gd name="T11" fmla="*/ 48 h 130"/>
                    <a:gd name="T12" fmla="*/ 108 w 167"/>
                    <a:gd name="T13" fmla="*/ 54 h 130"/>
                    <a:gd name="T14" fmla="*/ 112 w 167"/>
                    <a:gd name="T15" fmla="*/ 59 h 130"/>
                    <a:gd name="T16" fmla="*/ 119 w 167"/>
                    <a:gd name="T17" fmla="*/ 61 h 130"/>
                    <a:gd name="T18" fmla="*/ 127 w 167"/>
                    <a:gd name="T19" fmla="*/ 61 h 130"/>
                    <a:gd name="T20" fmla="*/ 134 w 167"/>
                    <a:gd name="T21" fmla="*/ 59 h 130"/>
                    <a:gd name="T22" fmla="*/ 139 w 167"/>
                    <a:gd name="T23" fmla="*/ 54 h 130"/>
                    <a:gd name="T24" fmla="*/ 144 w 167"/>
                    <a:gd name="T25" fmla="*/ 54 h 130"/>
                    <a:gd name="T26" fmla="*/ 148 w 167"/>
                    <a:gd name="T27" fmla="*/ 54 h 130"/>
                    <a:gd name="T28" fmla="*/ 125 w 167"/>
                    <a:gd name="T29" fmla="*/ 99 h 130"/>
                    <a:gd name="T30" fmla="*/ 122 w 167"/>
                    <a:gd name="T31" fmla="*/ 104 h 130"/>
                    <a:gd name="T32" fmla="*/ 128 w 167"/>
                    <a:gd name="T33" fmla="*/ 107 h 130"/>
                    <a:gd name="T34" fmla="*/ 132 w 167"/>
                    <a:gd name="T35" fmla="*/ 112 h 130"/>
                    <a:gd name="T36" fmla="*/ 134 w 167"/>
                    <a:gd name="T37" fmla="*/ 116 h 130"/>
                    <a:gd name="T38" fmla="*/ 131 w 167"/>
                    <a:gd name="T39" fmla="*/ 122 h 130"/>
                    <a:gd name="T40" fmla="*/ 126 w 167"/>
                    <a:gd name="T41" fmla="*/ 126 h 130"/>
                    <a:gd name="T42" fmla="*/ 118 w 167"/>
                    <a:gd name="T43" fmla="*/ 129 h 130"/>
                    <a:gd name="T44" fmla="*/ 112 w 167"/>
                    <a:gd name="T45" fmla="*/ 129 h 130"/>
                    <a:gd name="T46" fmla="*/ 104 w 167"/>
                    <a:gd name="T47" fmla="*/ 127 h 130"/>
                    <a:gd name="T48" fmla="*/ 99 w 167"/>
                    <a:gd name="T49" fmla="*/ 123 h 130"/>
                    <a:gd name="T50" fmla="*/ 97 w 167"/>
                    <a:gd name="T51" fmla="*/ 118 h 130"/>
                    <a:gd name="T52" fmla="*/ 99 w 167"/>
                    <a:gd name="T53" fmla="*/ 111 h 130"/>
                    <a:gd name="T54" fmla="*/ 91 w 167"/>
                    <a:gd name="T55" fmla="*/ 109 h 130"/>
                    <a:gd name="T56" fmla="*/ 32 w 167"/>
                    <a:gd name="T57" fmla="*/ 92 h 130"/>
                    <a:gd name="T58" fmla="*/ 36 w 167"/>
                    <a:gd name="T59" fmla="*/ 88 h 130"/>
                    <a:gd name="T60" fmla="*/ 44 w 167"/>
                    <a:gd name="T61" fmla="*/ 88 h 130"/>
                    <a:gd name="T62" fmla="*/ 51 w 167"/>
                    <a:gd name="T63" fmla="*/ 87 h 130"/>
                    <a:gd name="T64" fmla="*/ 56 w 167"/>
                    <a:gd name="T65" fmla="*/ 84 h 130"/>
                    <a:gd name="T66" fmla="*/ 60 w 167"/>
                    <a:gd name="T67" fmla="*/ 77 h 130"/>
                    <a:gd name="T68" fmla="*/ 60 w 167"/>
                    <a:gd name="T69" fmla="*/ 73 h 130"/>
                    <a:gd name="T70" fmla="*/ 57 w 167"/>
                    <a:gd name="T71" fmla="*/ 67 h 130"/>
                    <a:gd name="T72" fmla="*/ 52 w 167"/>
                    <a:gd name="T73" fmla="*/ 64 h 130"/>
                    <a:gd name="T74" fmla="*/ 43 w 167"/>
                    <a:gd name="T75" fmla="*/ 61 h 130"/>
                    <a:gd name="T76" fmla="*/ 36 w 167"/>
                    <a:gd name="T77" fmla="*/ 63 h 130"/>
                    <a:gd name="T78" fmla="*/ 31 w 167"/>
                    <a:gd name="T79" fmla="*/ 66 h 130"/>
                    <a:gd name="T80" fmla="*/ 26 w 167"/>
                    <a:gd name="T81" fmla="*/ 71 h 130"/>
                    <a:gd name="T82" fmla="*/ 18 w 167"/>
                    <a:gd name="T83" fmla="*/ 68 h 130"/>
                    <a:gd name="T84" fmla="*/ 116 w 167"/>
                    <a:gd name="T85" fmla="*/ 0 h 130"/>
                    <a:gd name="T86" fmla="*/ 134 w 167"/>
                    <a:gd name="T87" fmla="*/ 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7" h="130">
                      <a:moveTo>
                        <a:pt x="134" y="30"/>
                      </a:moveTo>
                      <a:lnTo>
                        <a:pt x="133" y="35"/>
                      </a:lnTo>
                      <a:lnTo>
                        <a:pt x="130" y="36"/>
                      </a:lnTo>
                      <a:lnTo>
                        <a:pt x="128" y="37"/>
                      </a:lnTo>
                      <a:lnTo>
                        <a:pt x="124" y="36"/>
                      </a:lnTo>
                      <a:lnTo>
                        <a:pt x="119" y="36"/>
                      </a:lnTo>
                      <a:lnTo>
                        <a:pt x="115" y="37"/>
                      </a:lnTo>
                      <a:lnTo>
                        <a:pt x="113" y="37"/>
                      </a:lnTo>
                      <a:lnTo>
                        <a:pt x="111" y="40"/>
                      </a:lnTo>
                      <a:lnTo>
                        <a:pt x="108" y="42"/>
                      </a:lnTo>
                      <a:lnTo>
                        <a:pt x="106" y="46"/>
                      </a:lnTo>
                      <a:lnTo>
                        <a:pt x="106" y="48"/>
                      </a:lnTo>
                      <a:lnTo>
                        <a:pt x="106" y="51"/>
                      </a:lnTo>
                      <a:lnTo>
                        <a:pt x="108" y="54"/>
                      </a:lnTo>
                      <a:lnTo>
                        <a:pt x="110" y="57"/>
                      </a:lnTo>
                      <a:lnTo>
                        <a:pt x="112" y="59"/>
                      </a:lnTo>
                      <a:lnTo>
                        <a:pt x="114" y="60"/>
                      </a:lnTo>
                      <a:lnTo>
                        <a:pt x="119" y="61"/>
                      </a:lnTo>
                      <a:lnTo>
                        <a:pt x="124" y="61"/>
                      </a:lnTo>
                      <a:lnTo>
                        <a:pt x="127" y="61"/>
                      </a:lnTo>
                      <a:lnTo>
                        <a:pt x="130" y="61"/>
                      </a:lnTo>
                      <a:lnTo>
                        <a:pt x="134" y="59"/>
                      </a:lnTo>
                      <a:lnTo>
                        <a:pt x="136" y="58"/>
                      </a:lnTo>
                      <a:lnTo>
                        <a:pt x="139" y="54"/>
                      </a:lnTo>
                      <a:lnTo>
                        <a:pt x="140" y="54"/>
                      </a:lnTo>
                      <a:lnTo>
                        <a:pt x="144" y="54"/>
                      </a:lnTo>
                      <a:lnTo>
                        <a:pt x="149" y="55"/>
                      </a:lnTo>
                      <a:lnTo>
                        <a:pt x="148" y="54"/>
                      </a:lnTo>
                      <a:lnTo>
                        <a:pt x="166" y="85"/>
                      </a:lnTo>
                      <a:lnTo>
                        <a:pt x="125" y="99"/>
                      </a:lnTo>
                      <a:lnTo>
                        <a:pt x="122" y="101"/>
                      </a:lnTo>
                      <a:lnTo>
                        <a:pt x="122" y="104"/>
                      </a:lnTo>
                      <a:lnTo>
                        <a:pt x="123" y="105"/>
                      </a:lnTo>
                      <a:lnTo>
                        <a:pt x="128" y="107"/>
                      </a:lnTo>
                      <a:lnTo>
                        <a:pt x="132" y="109"/>
                      </a:lnTo>
                      <a:lnTo>
                        <a:pt x="132" y="112"/>
                      </a:lnTo>
                      <a:lnTo>
                        <a:pt x="134" y="114"/>
                      </a:lnTo>
                      <a:lnTo>
                        <a:pt x="134" y="116"/>
                      </a:lnTo>
                      <a:lnTo>
                        <a:pt x="133" y="119"/>
                      </a:lnTo>
                      <a:lnTo>
                        <a:pt x="131" y="122"/>
                      </a:lnTo>
                      <a:lnTo>
                        <a:pt x="128" y="125"/>
                      </a:lnTo>
                      <a:lnTo>
                        <a:pt x="126" y="126"/>
                      </a:lnTo>
                      <a:lnTo>
                        <a:pt x="122" y="128"/>
                      </a:lnTo>
                      <a:lnTo>
                        <a:pt x="118" y="129"/>
                      </a:lnTo>
                      <a:lnTo>
                        <a:pt x="115" y="129"/>
                      </a:lnTo>
                      <a:lnTo>
                        <a:pt x="112" y="129"/>
                      </a:lnTo>
                      <a:lnTo>
                        <a:pt x="106" y="128"/>
                      </a:lnTo>
                      <a:lnTo>
                        <a:pt x="104" y="127"/>
                      </a:lnTo>
                      <a:lnTo>
                        <a:pt x="100" y="125"/>
                      </a:lnTo>
                      <a:lnTo>
                        <a:pt x="99" y="123"/>
                      </a:lnTo>
                      <a:lnTo>
                        <a:pt x="97" y="120"/>
                      </a:lnTo>
                      <a:lnTo>
                        <a:pt x="97" y="118"/>
                      </a:lnTo>
                      <a:lnTo>
                        <a:pt x="99" y="112"/>
                      </a:lnTo>
                      <a:lnTo>
                        <a:pt x="99" y="111"/>
                      </a:lnTo>
                      <a:lnTo>
                        <a:pt x="96" y="111"/>
                      </a:lnTo>
                      <a:lnTo>
                        <a:pt x="91" y="109"/>
                      </a:lnTo>
                      <a:lnTo>
                        <a:pt x="50" y="123"/>
                      </a:lnTo>
                      <a:lnTo>
                        <a:pt x="32" y="92"/>
                      </a:lnTo>
                      <a:lnTo>
                        <a:pt x="34" y="89"/>
                      </a:lnTo>
                      <a:lnTo>
                        <a:pt x="36" y="88"/>
                      </a:lnTo>
                      <a:lnTo>
                        <a:pt x="38" y="87"/>
                      </a:lnTo>
                      <a:lnTo>
                        <a:pt x="44" y="88"/>
                      </a:lnTo>
                      <a:lnTo>
                        <a:pt x="48" y="88"/>
                      </a:lnTo>
                      <a:lnTo>
                        <a:pt x="51" y="87"/>
                      </a:lnTo>
                      <a:lnTo>
                        <a:pt x="53" y="85"/>
                      </a:lnTo>
                      <a:lnTo>
                        <a:pt x="56" y="84"/>
                      </a:lnTo>
                      <a:lnTo>
                        <a:pt x="59" y="82"/>
                      </a:lnTo>
                      <a:lnTo>
                        <a:pt x="60" y="77"/>
                      </a:lnTo>
                      <a:lnTo>
                        <a:pt x="60" y="75"/>
                      </a:lnTo>
                      <a:lnTo>
                        <a:pt x="60" y="73"/>
                      </a:lnTo>
                      <a:lnTo>
                        <a:pt x="59" y="71"/>
                      </a:lnTo>
                      <a:lnTo>
                        <a:pt x="57" y="67"/>
                      </a:lnTo>
                      <a:lnTo>
                        <a:pt x="54" y="66"/>
                      </a:lnTo>
                      <a:lnTo>
                        <a:pt x="52" y="64"/>
                      </a:lnTo>
                      <a:lnTo>
                        <a:pt x="48" y="62"/>
                      </a:lnTo>
                      <a:lnTo>
                        <a:pt x="43" y="61"/>
                      </a:lnTo>
                      <a:lnTo>
                        <a:pt x="39" y="61"/>
                      </a:lnTo>
                      <a:lnTo>
                        <a:pt x="36" y="63"/>
                      </a:lnTo>
                      <a:lnTo>
                        <a:pt x="34" y="63"/>
                      </a:lnTo>
                      <a:lnTo>
                        <a:pt x="31" y="66"/>
                      </a:lnTo>
                      <a:lnTo>
                        <a:pt x="28" y="69"/>
                      </a:lnTo>
                      <a:lnTo>
                        <a:pt x="26" y="71"/>
                      </a:lnTo>
                      <a:lnTo>
                        <a:pt x="18" y="71"/>
                      </a:lnTo>
                      <a:lnTo>
                        <a:pt x="18" y="68"/>
                      </a:lnTo>
                      <a:lnTo>
                        <a:pt x="0" y="39"/>
                      </a:lnTo>
                      <a:lnTo>
                        <a:pt x="116" y="0"/>
                      </a:lnTo>
                      <a:lnTo>
                        <a:pt x="134" y="31"/>
                      </a:lnTo>
                      <a:lnTo>
                        <a:pt x="134" y="30"/>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0" name="Freeform 491"/>
                <p:cNvSpPr>
                  <a:spLocks/>
                </p:cNvSpPr>
                <p:nvPr/>
              </p:nvSpPr>
              <p:spPr bwMode="auto">
                <a:xfrm>
                  <a:off x="1714" y="3645"/>
                  <a:ext cx="185" cy="124"/>
                </a:xfrm>
                <a:custGeom>
                  <a:avLst/>
                  <a:gdLst>
                    <a:gd name="T0" fmla="*/ 175 w 187"/>
                    <a:gd name="T1" fmla="*/ 85 h 124"/>
                    <a:gd name="T2" fmla="*/ 129 w 187"/>
                    <a:gd name="T3" fmla="*/ 97 h 124"/>
                    <a:gd name="T4" fmla="*/ 128 w 187"/>
                    <a:gd name="T5" fmla="*/ 94 h 124"/>
                    <a:gd name="T6" fmla="*/ 128 w 187"/>
                    <a:gd name="T7" fmla="*/ 87 h 124"/>
                    <a:gd name="T8" fmla="*/ 125 w 187"/>
                    <a:gd name="T9" fmla="*/ 83 h 124"/>
                    <a:gd name="T10" fmla="*/ 119 w 187"/>
                    <a:gd name="T11" fmla="*/ 79 h 124"/>
                    <a:gd name="T12" fmla="*/ 111 w 187"/>
                    <a:gd name="T13" fmla="*/ 78 h 124"/>
                    <a:gd name="T14" fmla="*/ 104 w 187"/>
                    <a:gd name="T15" fmla="*/ 79 h 124"/>
                    <a:gd name="T16" fmla="*/ 97 w 187"/>
                    <a:gd name="T17" fmla="*/ 83 h 124"/>
                    <a:gd name="T18" fmla="*/ 93 w 187"/>
                    <a:gd name="T19" fmla="*/ 87 h 124"/>
                    <a:gd name="T20" fmla="*/ 93 w 187"/>
                    <a:gd name="T21" fmla="*/ 93 h 124"/>
                    <a:gd name="T22" fmla="*/ 95 w 187"/>
                    <a:gd name="T23" fmla="*/ 97 h 124"/>
                    <a:gd name="T24" fmla="*/ 102 w 187"/>
                    <a:gd name="T25" fmla="*/ 101 h 124"/>
                    <a:gd name="T26" fmla="*/ 103 w 187"/>
                    <a:gd name="T27" fmla="*/ 106 h 124"/>
                    <a:gd name="T28" fmla="*/ 60 w 187"/>
                    <a:gd name="T29" fmla="*/ 123 h 124"/>
                    <a:gd name="T30" fmla="*/ 37 w 187"/>
                    <a:gd name="T31" fmla="*/ 90 h 124"/>
                    <a:gd name="T32" fmla="*/ 33 w 187"/>
                    <a:gd name="T33" fmla="*/ 92 h 124"/>
                    <a:gd name="T34" fmla="*/ 28 w 187"/>
                    <a:gd name="T35" fmla="*/ 97 h 124"/>
                    <a:gd name="T36" fmla="*/ 21 w 187"/>
                    <a:gd name="T37" fmla="*/ 99 h 124"/>
                    <a:gd name="T38" fmla="*/ 13 w 187"/>
                    <a:gd name="T39" fmla="*/ 99 h 124"/>
                    <a:gd name="T40" fmla="*/ 6 w 187"/>
                    <a:gd name="T41" fmla="*/ 96 h 124"/>
                    <a:gd name="T42" fmla="*/ 2 w 187"/>
                    <a:gd name="T43" fmla="*/ 91 h 124"/>
                    <a:gd name="T44" fmla="*/ 0 w 187"/>
                    <a:gd name="T45" fmla="*/ 88 h 124"/>
                    <a:gd name="T46" fmla="*/ 1 w 187"/>
                    <a:gd name="T47" fmla="*/ 83 h 124"/>
                    <a:gd name="T48" fmla="*/ 6 w 187"/>
                    <a:gd name="T49" fmla="*/ 78 h 124"/>
                    <a:gd name="T50" fmla="*/ 9 w 187"/>
                    <a:gd name="T51" fmla="*/ 74 h 124"/>
                    <a:gd name="T52" fmla="*/ 17 w 187"/>
                    <a:gd name="T53" fmla="*/ 74 h 124"/>
                    <a:gd name="T54" fmla="*/ 24 w 187"/>
                    <a:gd name="T55" fmla="*/ 74 h 124"/>
                    <a:gd name="T56" fmla="*/ 28 w 187"/>
                    <a:gd name="T57" fmla="*/ 68 h 124"/>
                    <a:gd name="T58" fmla="*/ 126 w 187"/>
                    <a:gd name="T59" fmla="*/ 0 h 124"/>
                    <a:gd name="T60" fmla="*/ 150 w 187"/>
                    <a:gd name="T61" fmla="*/ 32 h 124"/>
                    <a:gd name="T62" fmla="*/ 154 w 187"/>
                    <a:gd name="T63" fmla="*/ 31 h 124"/>
                    <a:gd name="T64" fmla="*/ 160 w 187"/>
                    <a:gd name="T65" fmla="*/ 26 h 124"/>
                    <a:gd name="T66" fmla="*/ 167 w 187"/>
                    <a:gd name="T67" fmla="*/ 23 h 124"/>
                    <a:gd name="T68" fmla="*/ 173 w 187"/>
                    <a:gd name="T69" fmla="*/ 24 h 124"/>
                    <a:gd name="T70" fmla="*/ 180 w 187"/>
                    <a:gd name="T71" fmla="*/ 26 h 124"/>
                    <a:gd name="T72" fmla="*/ 183 w 187"/>
                    <a:gd name="T73" fmla="*/ 31 h 124"/>
                    <a:gd name="T74" fmla="*/ 185 w 187"/>
                    <a:gd name="T75" fmla="*/ 36 h 124"/>
                    <a:gd name="T76" fmla="*/ 184 w 187"/>
                    <a:gd name="T77" fmla="*/ 42 h 124"/>
                    <a:gd name="T78" fmla="*/ 179 w 187"/>
                    <a:gd name="T79" fmla="*/ 47 h 124"/>
                    <a:gd name="T80" fmla="*/ 173 w 187"/>
                    <a:gd name="T81" fmla="*/ 49 h 124"/>
                    <a:gd name="T82" fmla="*/ 165 w 187"/>
                    <a:gd name="T83" fmla="*/ 49 h 124"/>
                    <a:gd name="T84" fmla="*/ 160 w 187"/>
                    <a:gd name="T85" fmla="*/ 5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 h="124">
                      <a:moveTo>
                        <a:pt x="159" y="55"/>
                      </a:moveTo>
                      <a:lnTo>
                        <a:pt x="175" y="85"/>
                      </a:lnTo>
                      <a:lnTo>
                        <a:pt x="135" y="99"/>
                      </a:lnTo>
                      <a:lnTo>
                        <a:pt x="129" y="97"/>
                      </a:lnTo>
                      <a:lnTo>
                        <a:pt x="128" y="96"/>
                      </a:lnTo>
                      <a:lnTo>
                        <a:pt x="128" y="94"/>
                      </a:lnTo>
                      <a:lnTo>
                        <a:pt x="128" y="90"/>
                      </a:lnTo>
                      <a:lnTo>
                        <a:pt x="128" y="87"/>
                      </a:lnTo>
                      <a:lnTo>
                        <a:pt x="126" y="85"/>
                      </a:lnTo>
                      <a:lnTo>
                        <a:pt x="125" y="83"/>
                      </a:lnTo>
                      <a:lnTo>
                        <a:pt x="122" y="80"/>
                      </a:lnTo>
                      <a:lnTo>
                        <a:pt x="119" y="79"/>
                      </a:lnTo>
                      <a:lnTo>
                        <a:pt x="114" y="78"/>
                      </a:lnTo>
                      <a:lnTo>
                        <a:pt x="111" y="78"/>
                      </a:lnTo>
                      <a:lnTo>
                        <a:pt x="108" y="78"/>
                      </a:lnTo>
                      <a:lnTo>
                        <a:pt x="104" y="79"/>
                      </a:lnTo>
                      <a:lnTo>
                        <a:pt x="99" y="80"/>
                      </a:lnTo>
                      <a:lnTo>
                        <a:pt x="97" y="83"/>
                      </a:lnTo>
                      <a:lnTo>
                        <a:pt x="95" y="85"/>
                      </a:lnTo>
                      <a:lnTo>
                        <a:pt x="93" y="87"/>
                      </a:lnTo>
                      <a:lnTo>
                        <a:pt x="92" y="90"/>
                      </a:lnTo>
                      <a:lnTo>
                        <a:pt x="93" y="93"/>
                      </a:lnTo>
                      <a:lnTo>
                        <a:pt x="94" y="96"/>
                      </a:lnTo>
                      <a:lnTo>
                        <a:pt x="95" y="97"/>
                      </a:lnTo>
                      <a:lnTo>
                        <a:pt x="98" y="100"/>
                      </a:lnTo>
                      <a:lnTo>
                        <a:pt x="102" y="101"/>
                      </a:lnTo>
                      <a:lnTo>
                        <a:pt x="103" y="104"/>
                      </a:lnTo>
                      <a:lnTo>
                        <a:pt x="103" y="106"/>
                      </a:lnTo>
                      <a:lnTo>
                        <a:pt x="101" y="109"/>
                      </a:lnTo>
                      <a:lnTo>
                        <a:pt x="60" y="123"/>
                      </a:lnTo>
                      <a:lnTo>
                        <a:pt x="42" y="92"/>
                      </a:lnTo>
                      <a:lnTo>
                        <a:pt x="37" y="90"/>
                      </a:lnTo>
                      <a:lnTo>
                        <a:pt x="33" y="91"/>
                      </a:lnTo>
                      <a:lnTo>
                        <a:pt x="33" y="92"/>
                      </a:lnTo>
                      <a:lnTo>
                        <a:pt x="29" y="95"/>
                      </a:lnTo>
                      <a:lnTo>
                        <a:pt x="28" y="97"/>
                      </a:lnTo>
                      <a:lnTo>
                        <a:pt x="23" y="98"/>
                      </a:lnTo>
                      <a:lnTo>
                        <a:pt x="21" y="99"/>
                      </a:lnTo>
                      <a:lnTo>
                        <a:pt x="18" y="99"/>
                      </a:lnTo>
                      <a:lnTo>
                        <a:pt x="13" y="99"/>
                      </a:lnTo>
                      <a:lnTo>
                        <a:pt x="8" y="97"/>
                      </a:lnTo>
                      <a:lnTo>
                        <a:pt x="6" y="96"/>
                      </a:lnTo>
                      <a:lnTo>
                        <a:pt x="4" y="94"/>
                      </a:lnTo>
                      <a:lnTo>
                        <a:pt x="2" y="91"/>
                      </a:lnTo>
                      <a:lnTo>
                        <a:pt x="2" y="90"/>
                      </a:lnTo>
                      <a:lnTo>
                        <a:pt x="0" y="88"/>
                      </a:lnTo>
                      <a:lnTo>
                        <a:pt x="0" y="85"/>
                      </a:lnTo>
                      <a:lnTo>
                        <a:pt x="1" y="83"/>
                      </a:lnTo>
                      <a:lnTo>
                        <a:pt x="2" y="80"/>
                      </a:lnTo>
                      <a:lnTo>
                        <a:pt x="6" y="78"/>
                      </a:lnTo>
                      <a:lnTo>
                        <a:pt x="7" y="75"/>
                      </a:lnTo>
                      <a:lnTo>
                        <a:pt x="9" y="74"/>
                      </a:lnTo>
                      <a:lnTo>
                        <a:pt x="13" y="74"/>
                      </a:lnTo>
                      <a:lnTo>
                        <a:pt x="17" y="74"/>
                      </a:lnTo>
                      <a:lnTo>
                        <a:pt x="22" y="74"/>
                      </a:lnTo>
                      <a:lnTo>
                        <a:pt x="24" y="74"/>
                      </a:lnTo>
                      <a:lnTo>
                        <a:pt x="26" y="71"/>
                      </a:lnTo>
                      <a:lnTo>
                        <a:pt x="28" y="68"/>
                      </a:lnTo>
                      <a:lnTo>
                        <a:pt x="10" y="38"/>
                      </a:lnTo>
                      <a:lnTo>
                        <a:pt x="126" y="0"/>
                      </a:lnTo>
                      <a:lnTo>
                        <a:pt x="144" y="30"/>
                      </a:lnTo>
                      <a:lnTo>
                        <a:pt x="150" y="32"/>
                      </a:lnTo>
                      <a:lnTo>
                        <a:pt x="152" y="31"/>
                      </a:lnTo>
                      <a:lnTo>
                        <a:pt x="154" y="31"/>
                      </a:lnTo>
                      <a:lnTo>
                        <a:pt x="158" y="27"/>
                      </a:lnTo>
                      <a:lnTo>
                        <a:pt x="160" y="26"/>
                      </a:lnTo>
                      <a:lnTo>
                        <a:pt x="162" y="25"/>
                      </a:lnTo>
                      <a:lnTo>
                        <a:pt x="167" y="23"/>
                      </a:lnTo>
                      <a:lnTo>
                        <a:pt x="169" y="23"/>
                      </a:lnTo>
                      <a:lnTo>
                        <a:pt x="173" y="24"/>
                      </a:lnTo>
                      <a:lnTo>
                        <a:pt x="178" y="25"/>
                      </a:lnTo>
                      <a:lnTo>
                        <a:pt x="180" y="26"/>
                      </a:lnTo>
                      <a:lnTo>
                        <a:pt x="182" y="29"/>
                      </a:lnTo>
                      <a:lnTo>
                        <a:pt x="183" y="31"/>
                      </a:lnTo>
                      <a:lnTo>
                        <a:pt x="186" y="35"/>
                      </a:lnTo>
                      <a:lnTo>
                        <a:pt x="185" y="36"/>
                      </a:lnTo>
                      <a:lnTo>
                        <a:pt x="185" y="39"/>
                      </a:lnTo>
                      <a:lnTo>
                        <a:pt x="184" y="42"/>
                      </a:lnTo>
                      <a:lnTo>
                        <a:pt x="182" y="45"/>
                      </a:lnTo>
                      <a:lnTo>
                        <a:pt x="179" y="47"/>
                      </a:lnTo>
                      <a:lnTo>
                        <a:pt x="176" y="49"/>
                      </a:lnTo>
                      <a:lnTo>
                        <a:pt x="173" y="49"/>
                      </a:lnTo>
                      <a:lnTo>
                        <a:pt x="169" y="49"/>
                      </a:lnTo>
                      <a:lnTo>
                        <a:pt x="165" y="49"/>
                      </a:lnTo>
                      <a:lnTo>
                        <a:pt x="164" y="49"/>
                      </a:lnTo>
                      <a:lnTo>
                        <a:pt x="160" y="51"/>
                      </a:lnTo>
                      <a:lnTo>
                        <a:pt x="159" y="55"/>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1" name="Freeform 492"/>
                <p:cNvSpPr>
                  <a:spLocks/>
                </p:cNvSpPr>
                <p:nvPr/>
              </p:nvSpPr>
              <p:spPr bwMode="auto">
                <a:xfrm>
                  <a:off x="1840" y="3607"/>
                  <a:ext cx="177" cy="130"/>
                </a:xfrm>
                <a:custGeom>
                  <a:avLst/>
                  <a:gdLst>
                    <a:gd name="T0" fmla="*/ 148 w 177"/>
                    <a:gd name="T1" fmla="*/ 51 h 130"/>
                    <a:gd name="T2" fmla="*/ 154 w 177"/>
                    <a:gd name="T3" fmla="*/ 49 h 130"/>
                    <a:gd name="T4" fmla="*/ 163 w 177"/>
                    <a:gd name="T5" fmla="*/ 50 h 130"/>
                    <a:gd name="T6" fmla="*/ 169 w 177"/>
                    <a:gd name="T7" fmla="*/ 47 h 130"/>
                    <a:gd name="T8" fmla="*/ 173 w 177"/>
                    <a:gd name="T9" fmla="*/ 43 h 130"/>
                    <a:gd name="T10" fmla="*/ 176 w 177"/>
                    <a:gd name="T11" fmla="*/ 36 h 130"/>
                    <a:gd name="T12" fmla="*/ 174 w 177"/>
                    <a:gd name="T13" fmla="*/ 31 h 130"/>
                    <a:gd name="T14" fmla="*/ 170 w 177"/>
                    <a:gd name="T15" fmla="*/ 27 h 130"/>
                    <a:gd name="T16" fmla="*/ 162 w 177"/>
                    <a:gd name="T17" fmla="*/ 24 h 130"/>
                    <a:gd name="T18" fmla="*/ 155 w 177"/>
                    <a:gd name="T19" fmla="*/ 24 h 130"/>
                    <a:gd name="T20" fmla="*/ 149 w 177"/>
                    <a:gd name="T21" fmla="*/ 25 h 130"/>
                    <a:gd name="T22" fmla="*/ 143 w 177"/>
                    <a:gd name="T23" fmla="*/ 30 h 130"/>
                    <a:gd name="T24" fmla="*/ 138 w 177"/>
                    <a:gd name="T25" fmla="*/ 32 h 130"/>
                    <a:gd name="T26" fmla="*/ 115 w 177"/>
                    <a:gd name="T27" fmla="*/ 0 h 130"/>
                    <a:gd name="T28" fmla="*/ 19 w 177"/>
                    <a:gd name="T29" fmla="*/ 70 h 130"/>
                    <a:gd name="T30" fmla="*/ 26 w 177"/>
                    <a:gd name="T31" fmla="*/ 69 h 130"/>
                    <a:gd name="T32" fmla="*/ 32 w 177"/>
                    <a:gd name="T33" fmla="*/ 65 h 130"/>
                    <a:gd name="T34" fmla="*/ 36 w 177"/>
                    <a:gd name="T35" fmla="*/ 63 h 130"/>
                    <a:gd name="T36" fmla="*/ 43 w 177"/>
                    <a:gd name="T37" fmla="*/ 61 h 130"/>
                    <a:gd name="T38" fmla="*/ 50 w 177"/>
                    <a:gd name="T39" fmla="*/ 64 h 130"/>
                    <a:gd name="T40" fmla="*/ 56 w 177"/>
                    <a:gd name="T41" fmla="*/ 67 h 130"/>
                    <a:gd name="T42" fmla="*/ 60 w 177"/>
                    <a:gd name="T43" fmla="*/ 73 h 130"/>
                    <a:gd name="T44" fmla="*/ 59 w 177"/>
                    <a:gd name="T45" fmla="*/ 77 h 130"/>
                    <a:gd name="T46" fmla="*/ 56 w 177"/>
                    <a:gd name="T47" fmla="*/ 83 h 130"/>
                    <a:gd name="T48" fmla="*/ 50 w 177"/>
                    <a:gd name="T49" fmla="*/ 87 h 130"/>
                    <a:gd name="T50" fmla="*/ 43 w 177"/>
                    <a:gd name="T51" fmla="*/ 87 h 130"/>
                    <a:gd name="T52" fmla="*/ 38 w 177"/>
                    <a:gd name="T53" fmla="*/ 87 h 130"/>
                    <a:gd name="T54" fmla="*/ 32 w 177"/>
                    <a:gd name="T55" fmla="*/ 92 h 130"/>
                    <a:gd name="T56" fmla="*/ 89 w 177"/>
                    <a:gd name="T57" fmla="*/ 110 h 130"/>
                    <a:gd name="T58" fmla="*/ 94 w 177"/>
                    <a:gd name="T59" fmla="*/ 110 h 130"/>
                    <a:gd name="T60" fmla="*/ 97 w 177"/>
                    <a:gd name="T61" fmla="*/ 113 h 130"/>
                    <a:gd name="T62" fmla="*/ 97 w 177"/>
                    <a:gd name="T63" fmla="*/ 120 h 130"/>
                    <a:gd name="T64" fmla="*/ 100 w 177"/>
                    <a:gd name="T65" fmla="*/ 124 h 130"/>
                    <a:gd name="T66" fmla="*/ 105 w 177"/>
                    <a:gd name="T67" fmla="*/ 128 h 130"/>
                    <a:gd name="T68" fmla="*/ 112 w 177"/>
                    <a:gd name="T69" fmla="*/ 128 h 130"/>
                    <a:gd name="T70" fmla="*/ 121 w 177"/>
                    <a:gd name="T71" fmla="*/ 128 h 130"/>
                    <a:gd name="T72" fmla="*/ 127 w 177"/>
                    <a:gd name="T73" fmla="*/ 124 h 130"/>
                    <a:gd name="T74" fmla="*/ 131 w 177"/>
                    <a:gd name="T75" fmla="*/ 119 h 130"/>
                    <a:gd name="T76" fmla="*/ 132 w 177"/>
                    <a:gd name="T77" fmla="*/ 113 h 130"/>
                    <a:gd name="T78" fmla="*/ 129 w 177"/>
                    <a:gd name="T79" fmla="*/ 108 h 130"/>
                    <a:gd name="T80" fmla="*/ 123 w 177"/>
                    <a:gd name="T81" fmla="*/ 105 h 130"/>
                    <a:gd name="T82" fmla="*/ 121 w 177"/>
                    <a:gd name="T83" fmla="*/ 101 h 130"/>
                    <a:gd name="T84" fmla="*/ 166 w 177"/>
                    <a:gd name="T85" fmla="*/ 85 h 130"/>
                    <a:gd name="T86" fmla="*/ 147 w 177"/>
                    <a:gd name="T87" fmla="*/ 5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7" h="130">
                      <a:moveTo>
                        <a:pt x="147" y="54"/>
                      </a:moveTo>
                      <a:lnTo>
                        <a:pt x="148" y="51"/>
                      </a:lnTo>
                      <a:lnTo>
                        <a:pt x="152" y="50"/>
                      </a:lnTo>
                      <a:lnTo>
                        <a:pt x="154" y="49"/>
                      </a:lnTo>
                      <a:lnTo>
                        <a:pt x="159" y="50"/>
                      </a:lnTo>
                      <a:lnTo>
                        <a:pt x="163" y="50"/>
                      </a:lnTo>
                      <a:lnTo>
                        <a:pt x="166" y="49"/>
                      </a:lnTo>
                      <a:lnTo>
                        <a:pt x="169" y="47"/>
                      </a:lnTo>
                      <a:lnTo>
                        <a:pt x="170" y="46"/>
                      </a:lnTo>
                      <a:lnTo>
                        <a:pt x="173" y="43"/>
                      </a:lnTo>
                      <a:lnTo>
                        <a:pt x="176" y="39"/>
                      </a:lnTo>
                      <a:lnTo>
                        <a:pt x="176" y="36"/>
                      </a:lnTo>
                      <a:lnTo>
                        <a:pt x="176" y="35"/>
                      </a:lnTo>
                      <a:lnTo>
                        <a:pt x="174" y="31"/>
                      </a:lnTo>
                      <a:lnTo>
                        <a:pt x="171" y="29"/>
                      </a:lnTo>
                      <a:lnTo>
                        <a:pt x="170" y="27"/>
                      </a:lnTo>
                      <a:lnTo>
                        <a:pt x="167" y="25"/>
                      </a:lnTo>
                      <a:lnTo>
                        <a:pt x="162" y="24"/>
                      </a:lnTo>
                      <a:lnTo>
                        <a:pt x="157" y="24"/>
                      </a:lnTo>
                      <a:lnTo>
                        <a:pt x="155" y="24"/>
                      </a:lnTo>
                      <a:lnTo>
                        <a:pt x="151" y="25"/>
                      </a:lnTo>
                      <a:lnTo>
                        <a:pt x="149" y="25"/>
                      </a:lnTo>
                      <a:lnTo>
                        <a:pt x="146" y="28"/>
                      </a:lnTo>
                      <a:lnTo>
                        <a:pt x="143" y="30"/>
                      </a:lnTo>
                      <a:lnTo>
                        <a:pt x="140" y="32"/>
                      </a:lnTo>
                      <a:lnTo>
                        <a:pt x="138" y="32"/>
                      </a:lnTo>
                      <a:lnTo>
                        <a:pt x="133" y="30"/>
                      </a:lnTo>
                      <a:lnTo>
                        <a:pt x="115" y="0"/>
                      </a:lnTo>
                      <a:lnTo>
                        <a:pt x="0" y="38"/>
                      </a:lnTo>
                      <a:lnTo>
                        <a:pt x="19" y="70"/>
                      </a:lnTo>
                      <a:lnTo>
                        <a:pt x="24" y="70"/>
                      </a:lnTo>
                      <a:lnTo>
                        <a:pt x="26" y="69"/>
                      </a:lnTo>
                      <a:lnTo>
                        <a:pt x="28" y="69"/>
                      </a:lnTo>
                      <a:lnTo>
                        <a:pt x="32" y="65"/>
                      </a:lnTo>
                      <a:lnTo>
                        <a:pt x="34" y="64"/>
                      </a:lnTo>
                      <a:lnTo>
                        <a:pt x="36" y="63"/>
                      </a:lnTo>
                      <a:lnTo>
                        <a:pt x="41" y="61"/>
                      </a:lnTo>
                      <a:lnTo>
                        <a:pt x="43" y="61"/>
                      </a:lnTo>
                      <a:lnTo>
                        <a:pt x="47" y="62"/>
                      </a:lnTo>
                      <a:lnTo>
                        <a:pt x="50" y="64"/>
                      </a:lnTo>
                      <a:lnTo>
                        <a:pt x="54" y="64"/>
                      </a:lnTo>
                      <a:lnTo>
                        <a:pt x="56" y="67"/>
                      </a:lnTo>
                      <a:lnTo>
                        <a:pt x="57" y="69"/>
                      </a:lnTo>
                      <a:lnTo>
                        <a:pt x="60" y="73"/>
                      </a:lnTo>
                      <a:lnTo>
                        <a:pt x="59" y="74"/>
                      </a:lnTo>
                      <a:lnTo>
                        <a:pt x="59" y="77"/>
                      </a:lnTo>
                      <a:lnTo>
                        <a:pt x="58" y="80"/>
                      </a:lnTo>
                      <a:lnTo>
                        <a:pt x="56" y="83"/>
                      </a:lnTo>
                      <a:lnTo>
                        <a:pt x="53" y="85"/>
                      </a:lnTo>
                      <a:lnTo>
                        <a:pt x="50" y="87"/>
                      </a:lnTo>
                      <a:lnTo>
                        <a:pt x="47" y="87"/>
                      </a:lnTo>
                      <a:lnTo>
                        <a:pt x="43" y="87"/>
                      </a:lnTo>
                      <a:lnTo>
                        <a:pt x="39" y="87"/>
                      </a:lnTo>
                      <a:lnTo>
                        <a:pt x="38" y="87"/>
                      </a:lnTo>
                      <a:lnTo>
                        <a:pt x="34" y="89"/>
                      </a:lnTo>
                      <a:lnTo>
                        <a:pt x="32" y="92"/>
                      </a:lnTo>
                      <a:lnTo>
                        <a:pt x="49" y="123"/>
                      </a:lnTo>
                      <a:lnTo>
                        <a:pt x="89" y="110"/>
                      </a:lnTo>
                      <a:lnTo>
                        <a:pt x="90" y="109"/>
                      </a:lnTo>
                      <a:lnTo>
                        <a:pt x="94" y="110"/>
                      </a:lnTo>
                      <a:lnTo>
                        <a:pt x="97" y="112"/>
                      </a:lnTo>
                      <a:lnTo>
                        <a:pt x="97" y="113"/>
                      </a:lnTo>
                      <a:lnTo>
                        <a:pt x="97" y="117"/>
                      </a:lnTo>
                      <a:lnTo>
                        <a:pt x="97" y="120"/>
                      </a:lnTo>
                      <a:lnTo>
                        <a:pt x="97" y="121"/>
                      </a:lnTo>
                      <a:lnTo>
                        <a:pt x="100" y="124"/>
                      </a:lnTo>
                      <a:lnTo>
                        <a:pt x="102" y="126"/>
                      </a:lnTo>
                      <a:lnTo>
                        <a:pt x="105" y="128"/>
                      </a:lnTo>
                      <a:lnTo>
                        <a:pt x="110" y="129"/>
                      </a:lnTo>
                      <a:lnTo>
                        <a:pt x="112" y="128"/>
                      </a:lnTo>
                      <a:lnTo>
                        <a:pt x="116" y="128"/>
                      </a:lnTo>
                      <a:lnTo>
                        <a:pt x="121" y="128"/>
                      </a:lnTo>
                      <a:lnTo>
                        <a:pt x="124" y="127"/>
                      </a:lnTo>
                      <a:lnTo>
                        <a:pt x="127" y="124"/>
                      </a:lnTo>
                      <a:lnTo>
                        <a:pt x="129" y="123"/>
                      </a:lnTo>
                      <a:lnTo>
                        <a:pt x="131" y="119"/>
                      </a:lnTo>
                      <a:lnTo>
                        <a:pt x="132" y="116"/>
                      </a:lnTo>
                      <a:lnTo>
                        <a:pt x="132" y="113"/>
                      </a:lnTo>
                      <a:lnTo>
                        <a:pt x="131" y="111"/>
                      </a:lnTo>
                      <a:lnTo>
                        <a:pt x="129" y="108"/>
                      </a:lnTo>
                      <a:lnTo>
                        <a:pt x="126" y="108"/>
                      </a:lnTo>
                      <a:lnTo>
                        <a:pt x="123" y="105"/>
                      </a:lnTo>
                      <a:lnTo>
                        <a:pt x="122" y="104"/>
                      </a:lnTo>
                      <a:lnTo>
                        <a:pt x="121" y="101"/>
                      </a:lnTo>
                      <a:lnTo>
                        <a:pt x="123" y="99"/>
                      </a:lnTo>
                      <a:lnTo>
                        <a:pt x="166" y="85"/>
                      </a:lnTo>
                      <a:lnTo>
                        <a:pt x="148" y="56"/>
                      </a:lnTo>
                      <a:lnTo>
                        <a:pt x="147" y="54"/>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2" name="Freeform 493"/>
                <p:cNvSpPr>
                  <a:spLocks/>
                </p:cNvSpPr>
                <p:nvPr/>
              </p:nvSpPr>
              <p:spPr bwMode="auto">
                <a:xfrm>
                  <a:off x="1955" y="3569"/>
                  <a:ext cx="167" cy="124"/>
                </a:xfrm>
                <a:custGeom>
                  <a:avLst/>
                  <a:gdLst>
                    <a:gd name="T0" fmla="*/ 125 w 167"/>
                    <a:gd name="T1" fmla="*/ 99 h 124"/>
                    <a:gd name="T2" fmla="*/ 166 w 167"/>
                    <a:gd name="T3" fmla="*/ 85 h 124"/>
                    <a:gd name="T4" fmla="*/ 116 w 167"/>
                    <a:gd name="T5" fmla="*/ 0 h 124"/>
                    <a:gd name="T6" fmla="*/ 0 w 167"/>
                    <a:gd name="T7" fmla="*/ 38 h 124"/>
                    <a:gd name="T8" fmla="*/ 18 w 167"/>
                    <a:gd name="T9" fmla="*/ 69 h 124"/>
                    <a:gd name="T10" fmla="*/ 23 w 167"/>
                    <a:gd name="T11" fmla="*/ 70 h 124"/>
                    <a:gd name="T12" fmla="*/ 25 w 167"/>
                    <a:gd name="T13" fmla="*/ 70 h 124"/>
                    <a:gd name="T14" fmla="*/ 27 w 167"/>
                    <a:gd name="T15" fmla="*/ 69 h 124"/>
                    <a:gd name="T16" fmla="*/ 31 w 167"/>
                    <a:gd name="T17" fmla="*/ 66 h 124"/>
                    <a:gd name="T18" fmla="*/ 33 w 167"/>
                    <a:gd name="T19" fmla="*/ 64 h 124"/>
                    <a:gd name="T20" fmla="*/ 36 w 167"/>
                    <a:gd name="T21" fmla="*/ 63 h 124"/>
                    <a:gd name="T22" fmla="*/ 40 w 167"/>
                    <a:gd name="T23" fmla="*/ 62 h 124"/>
                    <a:gd name="T24" fmla="*/ 42 w 167"/>
                    <a:gd name="T25" fmla="*/ 62 h 124"/>
                    <a:gd name="T26" fmla="*/ 47 w 167"/>
                    <a:gd name="T27" fmla="*/ 62 h 124"/>
                    <a:gd name="T28" fmla="*/ 52 w 167"/>
                    <a:gd name="T29" fmla="*/ 63 h 124"/>
                    <a:gd name="T30" fmla="*/ 55 w 167"/>
                    <a:gd name="T31" fmla="*/ 65 h 124"/>
                    <a:gd name="T32" fmla="*/ 56 w 167"/>
                    <a:gd name="T33" fmla="*/ 67 h 124"/>
                    <a:gd name="T34" fmla="*/ 59 w 167"/>
                    <a:gd name="T35" fmla="*/ 69 h 124"/>
                    <a:gd name="T36" fmla="*/ 61 w 167"/>
                    <a:gd name="T37" fmla="*/ 73 h 124"/>
                    <a:gd name="T38" fmla="*/ 61 w 167"/>
                    <a:gd name="T39" fmla="*/ 74 h 124"/>
                    <a:gd name="T40" fmla="*/ 61 w 167"/>
                    <a:gd name="T41" fmla="*/ 77 h 124"/>
                    <a:gd name="T42" fmla="*/ 58 w 167"/>
                    <a:gd name="T43" fmla="*/ 81 h 124"/>
                    <a:gd name="T44" fmla="*/ 55 w 167"/>
                    <a:gd name="T45" fmla="*/ 84 h 124"/>
                    <a:gd name="T46" fmla="*/ 54 w 167"/>
                    <a:gd name="T47" fmla="*/ 85 h 124"/>
                    <a:gd name="T48" fmla="*/ 51 w 167"/>
                    <a:gd name="T49" fmla="*/ 87 h 124"/>
                    <a:gd name="T50" fmla="*/ 47 w 167"/>
                    <a:gd name="T51" fmla="*/ 88 h 124"/>
                    <a:gd name="T52" fmla="*/ 44 w 167"/>
                    <a:gd name="T53" fmla="*/ 88 h 124"/>
                    <a:gd name="T54" fmla="*/ 39 w 167"/>
                    <a:gd name="T55" fmla="*/ 87 h 124"/>
                    <a:gd name="T56" fmla="*/ 37 w 167"/>
                    <a:gd name="T57" fmla="*/ 88 h 124"/>
                    <a:gd name="T58" fmla="*/ 33 w 167"/>
                    <a:gd name="T59" fmla="*/ 89 h 124"/>
                    <a:gd name="T60" fmla="*/ 32 w 167"/>
                    <a:gd name="T61" fmla="*/ 92 h 124"/>
                    <a:gd name="T62" fmla="*/ 51 w 167"/>
                    <a:gd name="T63" fmla="*/ 123 h 124"/>
                    <a:gd name="T64" fmla="*/ 92 w 167"/>
                    <a:gd name="T65" fmla="*/ 109 h 124"/>
                    <a:gd name="T66" fmla="*/ 92 w 167"/>
                    <a:gd name="T67" fmla="*/ 108 h 124"/>
                    <a:gd name="T68" fmla="*/ 93 w 167"/>
                    <a:gd name="T69" fmla="*/ 106 h 124"/>
                    <a:gd name="T70" fmla="*/ 93 w 167"/>
                    <a:gd name="T71" fmla="*/ 103 h 124"/>
                    <a:gd name="T72" fmla="*/ 92 w 167"/>
                    <a:gd name="T73" fmla="*/ 103 h 124"/>
                    <a:gd name="T74" fmla="*/ 87 w 167"/>
                    <a:gd name="T75" fmla="*/ 99 h 124"/>
                    <a:gd name="T76" fmla="*/ 85 w 167"/>
                    <a:gd name="T77" fmla="*/ 97 h 124"/>
                    <a:gd name="T78" fmla="*/ 84 w 167"/>
                    <a:gd name="T79" fmla="*/ 96 h 124"/>
                    <a:gd name="T80" fmla="*/ 83 w 167"/>
                    <a:gd name="T81" fmla="*/ 94 h 124"/>
                    <a:gd name="T82" fmla="*/ 82 w 167"/>
                    <a:gd name="T83" fmla="*/ 90 h 124"/>
                    <a:gd name="T84" fmla="*/ 83 w 167"/>
                    <a:gd name="T85" fmla="*/ 87 h 124"/>
                    <a:gd name="T86" fmla="*/ 86 w 167"/>
                    <a:gd name="T87" fmla="*/ 85 h 124"/>
                    <a:gd name="T88" fmla="*/ 87 w 167"/>
                    <a:gd name="T89" fmla="*/ 82 h 124"/>
                    <a:gd name="T90" fmla="*/ 90 w 167"/>
                    <a:gd name="T91" fmla="*/ 80 h 124"/>
                    <a:gd name="T92" fmla="*/ 94 w 167"/>
                    <a:gd name="T93" fmla="*/ 80 h 124"/>
                    <a:gd name="T94" fmla="*/ 99 w 167"/>
                    <a:gd name="T95" fmla="*/ 78 h 124"/>
                    <a:gd name="T96" fmla="*/ 102 w 167"/>
                    <a:gd name="T97" fmla="*/ 77 h 124"/>
                    <a:gd name="T98" fmla="*/ 104 w 167"/>
                    <a:gd name="T99" fmla="*/ 77 h 124"/>
                    <a:gd name="T100" fmla="*/ 109 w 167"/>
                    <a:gd name="T101" fmla="*/ 79 h 124"/>
                    <a:gd name="T102" fmla="*/ 113 w 167"/>
                    <a:gd name="T103" fmla="*/ 81 h 124"/>
                    <a:gd name="T104" fmla="*/ 115 w 167"/>
                    <a:gd name="T105" fmla="*/ 83 h 124"/>
                    <a:gd name="T106" fmla="*/ 116 w 167"/>
                    <a:gd name="T107" fmla="*/ 85 h 124"/>
                    <a:gd name="T108" fmla="*/ 118 w 167"/>
                    <a:gd name="T109" fmla="*/ 87 h 124"/>
                    <a:gd name="T110" fmla="*/ 118 w 167"/>
                    <a:gd name="T111" fmla="*/ 90 h 124"/>
                    <a:gd name="T112" fmla="*/ 117 w 167"/>
                    <a:gd name="T113" fmla="*/ 94 h 124"/>
                    <a:gd name="T114" fmla="*/ 118 w 167"/>
                    <a:gd name="T115" fmla="*/ 95 h 124"/>
                    <a:gd name="T116" fmla="*/ 120 w 167"/>
                    <a:gd name="T117" fmla="*/ 97 h 124"/>
                    <a:gd name="T118" fmla="*/ 125 w 167"/>
                    <a:gd name="T119" fmla="*/ 98 h 124"/>
                    <a:gd name="T120" fmla="*/ 125 w 167"/>
                    <a:gd name="T121" fmla="*/ 9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7" h="124">
                      <a:moveTo>
                        <a:pt x="125" y="99"/>
                      </a:moveTo>
                      <a:lnTo>
                        <a:pt x="166" y="85"/>
                      </a:lnTo>
                      <a:lnTo>
                        <a:pt x="116" y="0"/>
                      </a:lnTo>
                      <a:lnTo>
                        <a:pt x="0" y="38"/>
                      </a:lnTo>
                      <a:lnTo>
                        <a:pt x="18" y="69"/>
                      </a:lnTo>
                      <a:lnTo>
                        <a:pt x="23" y="70"/>
                      </a:lnTo>
                      <a:lnTo>
                        <a:pt x="25" y="70"/>
                      </a:lnTo>
                      <a:lnTo>
                        <a:pt x="27" y="69"/>
                      </a:lnTo>
                      <a:lnTo>
                        <a:pt x="31" y="66"/>
                      </a:lnTo>
                      <a:lnTo>
                        <a:pt x="33" y="64"/>
                      </a:lnTo>
                      <a:lnTo>
                        <a:pt x="36" y="63"/>
                      </a:lnTo>
                      <a:lnTo>
                        <a:pt x="40" y="62"/>
                      </a:lnTo>
                      <a:lnTo>
                        <a:pt x="42" y="62"/>
                      </a:lnTo>
                      <a:lnTo>
                        <a:pt x="47" y="62"/>
                      </a:lnTo>
                      <a:lnTo>
                        <a:pt x="52" y="63"/>
                      </a:lnTo>
                      <a:lnTo>
                        <a:pt x="55" y="65"/>
                      </a:lnTo>
                      <a:lnTo>
                        <a:pt x="56" y="67"/>
                      </a:lnTo>
                      <a:lnTo>
                        <a:pt x="59" y="69"/>
                      </a:lnTo>
                      <a:lnTo>
                        <a:pt x="61" y="73"/>
                      </a:lnTo>
                      <a:lnTo>
                        <a:pt x="61" y="74"/>
                      </a:lnTo>
                      <a:lnTo>
                        <a:pt x="61" y="77"/>
                      </a:lnTo>
                      <a:lnTo>
                        <a:pt x="58" y="81"/>
                      </a:lnTo>
                      <a:lnTo>
                        <a:pt x="55" y="84"/>
                      </a:lnTo>
                      <a:lnTo>
                        <a:pt x="54" y="85"/>
                      </a:lnTo>
                      <a:lnTo>
                        <a:pt x="51" y="87"/>
                      </a:lnTo>
                      <a:lnTo>
                        <a:pt x="47" y="88"/>
                      </a:lnTo>
                      <a:lnTo>
                        <a:pt x="44" y="88"/>
                      </a:lnTo>
                      <a:lnTo>
                        <a:pt x="39" y="87"/>
                      </a:lnTo>
                      <a:lnTo>
                        <a:pt x="37" y="88"/>
                      </a:lnTo>
                      <a:lnTo>
                        <a:pt x="33" y="89"/>
                      </a:lnTo>
                      <a:lnTo>
                        <a:pt x="32" y="92"/>
                      </a:lnTo>
                      <a:lnTo>
                        <a:pt x="51" y="123"/>
                      </a:lnTo>
                      <a:lnTo>
                        <a:pt x="92" y="109"/>
                      </a:lnTo>
                      <a:lnTo>
                        <a:pt x="92" y="108"/>
                      </a:lnTo>
                      <a:lnTo>
                        <a:pt x="93" y="106"/>
                      </a:lnTo>
                      <a:lnTo>
                        <a:pt x="93" y="103"/>
                      </a:lnTo>
                      <a:lnTo>
                        <a:pt x="92" y="103"/>
                      </a:lnTo>
                      <a:lnTo>
                        <a:pt x="87" y="99"/>
                      </a:lnTo>
                      <a:lnTo>
                        <a:pt x="85" y="97"/>
                      </a:lnTo>
                      <a:lnTo>
                        <a:pt x="84" y="96"/>
                      </a:lnTo>
                      <a:lnTo>
                        <a:pt x="83" y="94"/>
                      </a:lnTo>
                      <a:lnTo>
                        <a:pt x="82" y="90"/>
                      </a:lnTo>
                      <a:lnTo>
                        <a:pt x="83" y="87"/>
                      </a:lnTo>
                      <a:lnTo>
                        <a:pt x="86" y="85"/>
                      </a:lnTo>
                      <a:lnTo>
                        <a:pt x="87" y="82"/>
                      </a:lnTo>
                      <a:lnTo>
                        <a:pt x="90" y="80"/>
                      </a:lnTo>
                      <a:lnTo>
                        <a:pt x="94" y="80"/>
                      </a:lnTo>
                      <a:lnTo>
                        <a:pt x="99" y="78"/>
                      </a:lnTo>
                      <a:lnTo>
                        <a:pt x="102" y="77"/>
                      </a:lnTo>
                      <a:lnTo>
                        <a:pt x="104" y="77"/>
                      </a:lnTo>
                      <a:lnTo>
                        <a:pt x="109" y="79"/>
                      </a:lnTo>
                      <a:lnTo>
                        <a:pt x="113" y="81"/>
                      </a:lnTo>
                      <a:lnTo>
                        <a:pt x="115" y="83"/>
                      </a:lnTo>
                      <a:lnTo>
                        <a:pt x="116" y="85"/>
                      </a:lnTo>
                      <a:lnTo>
                        <a:pt x="118" y="87"/>
                      </a:lnTo>
                      <a:lnTo>
                        <a:pt x="118" y="90"/>
                      </a:lnTo>
                      <a:lnTo>
                        <a:pt x="117" y="94"/>
                      </a:lnTo>
                      <a:lnTo>
                        <a:pt x="118" y="95"/>
                      </a:lnTo>
                      <a:lnTo>
                        <a:pt x="120" y="97"/>
                      </a:lnTo>
                      <a:lnTo>
                        <a:pt x="125" y="98"/>
                      </a:lnTo>
                      <a:lnTo>
                        <a:pt x="125" y="99"/>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3" name="Freeform 494"/>
                <p:cNvSpPr>
                  <a:spLocks/>
                </p:cNvSpPr>
                <p:nvPr/>
              </p:nvSpPr>
              <p:spPr bwMode="auto">
                <a:xfrm>
                  <a:off x="1647" y="3768"/>
                  <a:ext cx="188" cy="127"/>
                </a:xfrm>
                <a:custGeom>
                  <a:avLst/>
                  <a:gdLst>
                    <a:gd name="T0" fmla="*/ 176 w 188"/>
                    <a:gd name="T1" fmla="*/ 81 h 127"/>
                    <a:gd name="T2" fmla="*/ 162 w 188"/>
                    <a:gd name="T3" fmla="*/ 50 h 127"/>
                    <a:gd name="T4" fmla="*/ 165 w 188"/>
                    <a:gd name="T5" fmla="*/ 48 h 127"/>
                    <a:gd name="T6" fmla="*/ 174 w 188"/>
                    <a:gd name="T7" fmla="*/ 49 h 127"/>
                    <a:gd name="T8" fmla="*/ 180 w 188"/>
                    <a:gd name="T9" fmla="*/ 47 h 127"/>
                    <a:gd name="T10" fmla="*/ 185 w 188"/>
                    <a:gd name="T11" fmla="*/ 42 h 127"/>
                    <a:gd name="T12" fmla="*/ 187 w 188"/>
                    <a:gd name="T13" fmla="*/ 36 h 127"/>
                    <a:gd name="T14" fmla="*/ 186 w 188"/>
                    <a:gd name="T15" fmla="*/ 31 h 127"/>
                    <a:gd name="T16" fmla="*/ 181 w 188"/>
                    <a:gd name="T17" fmla="*/ 26 h 127"/>
                    <a:gd name="T18" fmla="*/ 174 w 188"/>
                    <a:gd name="T19" fmla="*/ 23 h 127"/>
                    <a:gd name="T20" fmla="*/ 166 w 188"/>
                    <a:gd name="T21" fmla="*/ 24 h 127"/>
                    <a:gd name="T22" fmla="*/ 160 w 188"/>
                    <a:gd name="T23" fmla="*/ 24 h 127"/>
                    <a:gd name="T24" fmla="*/ 154 w 188"/>
                    <a:gd name="T25" fmla="*/ 31 h 127"/>
                    <a:gd name="T26" fmla="*/ 149 w 188"/>
                    <a:gd name="T27" fmla="*/ 31 h 127"/>
                    <a:gd name="T28" fmla="*/ 127 w 188"/>
                    <a:gd name="T29" fmla="*/ 0 h 127"/>
                    <a:gd name="T30" fmla="*/ 82 w 188"/>
                    <a:gd name="T31" fmla="*/ 16 h 127"/>
                    <a:gd name="T32" fmla="*/ 84 w 188"/>
                    <a:gd name="T33" fmla="*/ 20 h 127"/>
                    <a:gd name="T34" fmla="*/ 91 w 188"/>
                    <a:gd name="T35" fmla="*/ 24 h 127"/>
                    <a:gd name="T36" fmla="*/ 94 w 188"/>
                    <a:gd name="T37" fmla="*/ 28 h 127"/>
                    <a:gd name="T38" fmla="*/ 94 w 188"/>
                    <a:gd name="T39" fmla="*/ 34 h 127"/>
                    <a:gd name="T40" fmla="*/ 89 w 188"/>
                    <a:gd name="T41" fmla="*/ 39 h 127"/>
                    <a:gd name="T42" fmla="*/ 83 w 188"/>
                    <a:gd name="T43" fmla="*/ 43 h 127"/>
                    <a:gd name="T44" fmla="*/ 76 w 188"/>
                    <a:gd name="T45" fmla="*/ 43 h 127"/>
                    <a:gd name="T46" fmla="*/ 67 w 188"/>
                    <a:gd name="T47" fmla="*/ 43 h 127"/>
                    <a:gd name="T48" fmla="*/ 61 w 188"/>
                    <a:gd name="T49" fmla="*/ 40 h 127"/>
                    <a:gd name="T50" fmla="*/ 58 w 188"/>
                    <a:gd name="T51" fmla="*/ 35 h 127"/>
                    <a:gd name="T52" fmla="*/ 60 w 188"/>
                    <a:gd name="T53" fmla="*/ 27 h 127"/>
                    <a:gd name="T54" fmla="*/ 57 w 188"/>
                    <a:gd name="T55" fmla="*/ 25 h 127"/>
                    <a:gd name="T56" fmla="*/ 53 w 188"/>
                    <a:gd name="T57" fmla="*/ 24 h 127"/>
                    <a:gd name="T58" fmla="*/ 29 w 188"/>
                    <a:gd name="T59" fmla="*/ 67 h 127"/>
                    <a:gd name="T60" fmla="*/ 25 w 188"/>
                    <a:gd name="T61" fmla="*/ 71 h 127"/>
                    <a:gd name="T62" fmla="*/ 17 w 188"/>
                    <a:gd name="T63" fmla="*/ 71 h 127"/>
                    <a:gd name="T64" fmla="*/ 11 w 188"/>
                    <a:gd name="T65" fmla="*/ 72 h 127"/>
                    <a:gd name="T66" fmla="*/ 5 w 188"/>
                    <a:gd name="T67" fmla="*/ 75 h 127"/>
                    <a:gd name="T68" fmla="*/ 0 w 188"/>
                    <a:gd name="T69" fmla="*/ 80 h 127"/>
                    <a:gd name="T70" fmla="*/ 1 w 188"/>
                    <a:gd name="T71" fmla="*/ 85 h 127"/>
                    <a:gd name="T72" fmla="*/ 4 w 188"/>
                    <a:gd name="T73" fmla="*/ 91 h 127"/>
                    <a:gd name="T74" fmla="*/ 9 w 188"/>
                    <a:gd name="T75" fmla="*/ 95 h 127"/>
                    <a:gd name="T76" fmla="*/ 19 w 188"/>
                    <a:gd name="T77" fmla="*/ 97 h 127"/>
                    <a:gd name="T78" fmla="*/ 25 w 188"/>
                    <a:gd name="T79" fmla="*/ 96 h 127"/>
                    <a:gd name="T80" fmla="*/ 29 w 188"/>
                    <a:gd name="T81" fmla="*/ 93 h 127"/>
                    <a:gd name="T82" fmla="*/ 35 w 188"/>
                    <a:gd name="T83" fmla="*/ 89 h 127"/>
                    <a:gd name="T84" fmla="*/ 43 w 188"/>
                    <a:gd name="T85" fmla="*/ 90 h 127"/>
                    <a:gd name="T86" fmla="*/ 102 w 188"/>
                    <a:gd name="T87" fmla="*/ 105 h 127"/>
                    <a:gd name="T88" fmla="*/ 109 w 188"/>
                    <a:gd name="T89" fmla="*/ 109 h 127"/>
                    <a:gd name="T90" fmla="*/ 108 w 188"/>
                    <a:gd name="T91" fmla="*/ 114 h 127"/>
                    <a:gd name="T92" fmla="*/ 109 w 188"/>
                    <a:gd name="T93" fmla="*/ 118 h 127"/>
                    <a:gd name="T94" fmla="*/ 113 w 188"/>
                    <a:gd name="T95" fmla="*/ 123 h 127"/>
                    <a:gd name="T96" fmla="*/ 121 w 188"/>
                    <a:gd name="T97" fmla="*/ 126 h 127"/>
                    <a:gd name="T98" fmla="*/ 128 w 188"/>
                    <a:gd name="T99" fmla="*/ 126 h 127"/>
                    <a:gd name="T100" fmla="*/ 136 w 188"/>
                    <a:gd name="T101" fmla="*/ 123 h 127"/>
                    <a:gd name="T102" fmla="*/ 142 w 188"/>
                    <a:gd name="T103" fmla="*/ 119 h 127"/>
                    <a:gd name="T104" fmla="*/ 143 w 188"/>
                    <a:gd name="T105" fmla="*/ 113 h 127"/>
                    <a:gd name="T106" fmla="*/ 142 w 188"/>
                    <a:gd name="T107" fmla="*/ 109 h 127"/>
                    <a:gd name="T108" fmla="*/ 139 w 188"/>
                    <a:gd name="T109" fmla="*/ 104 h 127"/>
                    <a:gd name="T110" fmla="*/ 133 w 188"/>
                    <a:gd name="T111" fmla="*/ 100 h 127"/>
                    <a:gd name="T112" fmla="*/ 134 w 188"/>
                    <a:gd name="T113" fmla="*/ 9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8" h="127">
                      <a:moveTo>
                        <a:pt x="135" y="94"/>
                      </a:moveTo>
                      <a:lnTo>
                        <a:pt x="176" y="81"/>
                      </a:lnTo>
                      <a:lnTo>
                        <a:pt x="158" y="52"/>
                      </a:lnTo>
                      <a:lnTo>
                        <a:pt x="162" y="50"/>
                      </a:lnTo>
                      <a:lnTo>
                        <a:pt x="164" y="48"/>
                      </a:lnTo>
                      <a:lnTo>
                        <a:pt x="165" y="48"/>
                      </a:lnTo>
                      <a:lnTo>
                        <a:pt x="170" y="49"/>
                      </a:lnTo>
                      <a:lnTo>
                        <a:pt x="174" y="49"/>
                      </a:lnTo>
                      <a:lnTo>
                        <a:pt x="179" y="47"/>
                      </a:lnTo>
                      <a:lnTo>
                        <a:pt x="180" y="47"/>
                      </a:lnTo>
                      <a:lnTo>
                        <a:pt x="183" y="45"/>
                      </a:lnTo>
                      <a:lnTo>
                        <a:pt x="185" y="42"/>
                      </a:lnTo>
                      <a:lnTo>
                        <a:pt x="187" y="39"/>
                      </a:lnTo>
                      <a:lnTo>
                        <a:pt x="187" y="36"/>
                      </a:lnTo>
                      <a:lnTo>
                        <a:pt x="187" y="34"/>
                      </a:lnTo>
                      <a:lnTo>
                        <a:pt x="186" y="31"/>
                      </a:lnTo>
                      <a:lnTo>
                        <a:pt x="183" y="27"/>
                      </a:lnTo>
                      <a:lnTo>
                        <a:pt x="181" y="26"/>
                      </a:lnTo>
                      <a:lnTo>
                        <a:pt x="179" y="24"/>
                      </a:lnTo>
                      <a:lnTo>
                        <a:pt x="174" y="23"/>
                      </a:lnTo>
                      <a:lnTo>
                        <a:pt x="169" y="23"/>
                      </a:lnTo>
                      <a:lnTo>
                        <a:pt x="166" y="24"/>
                      </a:lnTo>
                      <a:lnTo>
                        <a:pt x="164" y="24"/>
                      </a:lnTo>
                      <a:lnTo>
                        <a:pt x="160" y="24"/>
                      </a:lnTo>
                      <a:lnTo>
                        <a:pt x="157" y="27"/>
                      </a:lnTo>
                      <a:lnTo>
                        <a:pt x="154" y="31"/>
                      </a:lnTo>
                      <a:lnTo>
                        <a:pt x="153" y="31"/>
                      </a:lnTo>
                      <a:lnTo>
                        <a:pt x="149" y="31"/>
                      </a:lnTo>
                      <a:lnTo>
                        <a:pt x="145" y="31"/>
                      </a:lnTo>
                      <a:lnTo>
                        <a:pt x="127" y="0"/>
                      </a:lnTo>
                      <a:lnTo>
                        <a:pt x="86" y="13"/>
                      </a:lnTo>
                      <a:lnTo>
                        <a:pt x="82" y="16"/>
                      </a:lnTo>
                      <a:lnTo>
                        <a:pt x="83" y="18"/>
                      </a:lnTo>
                      <a:lnTo>
                        <a:pt x="84" y="20"/>
                      </a:lnTo>
                      <a:lnTo>
                        <a:pt x="89" y="22"/>
                      </a:lnTo>
                      <a:lnTo>
                        <a:pt x="91" y="24"/>
                      </a:lnTo>
                      <a:lnTo>
                        <a:pt x="93" y="26"/>
                      </a:lnTo>
                      <a:lnTo>
                        <a:pt x="94" y="28"/>
                      </a:lnTo>
                      <a:lnTo>
                        <a:pt x="94" y="31"/>
                      </a:lnTo>
                      <a:lnTo>
                        <a:pt x="94" y="34"/>
                      </a:lnTo>
                      <a:lnTo>
                        <a:pt x="92" y="36"/>
                      </a:lnTo>
                      <a:lnTo>
                        <a:pt x="89" y="39"/>
                      </a:lnTo>
                      <a:lnTo>
                        <a:pt x="87" y="40"/>
                      </a:lnTo>
                      <a:lnTo>
                        <a:pt x="83" y="43"/>
                      </a:lnTo>
                      <a:lnTo>
                        <a:pt x="79" y="43"/>
                      </a:lnTo>
                      <a:lnTo>
                        <a:pt x="76" y="43"/>
                      </a:lnTo>
                      <a:lnTo>
                        <a:pt x="72" y="43"/>
                      </a:lnTo>
                      <a:lnTo>
                        <a:pt x="67" y="43"/>
                      </a:lnTo>
                      <a:lnTo>
                        <a:pt x="64" y="40"/>
                      </a:lnTo>
                      <a:lnTo>
                        <a:pt x="61" y="40"/>
                      </a:lnTo>
                      <a:lnTo>
                        <a:pt x="60" y="36"/>
                      </a:lnTo>
                      <a:lnTo>
                        <a:pt x="58" y="35"/>
                      </a:lnTo>
                      <a:lnTo>
                        <a:pt x="58" y="33"/>
                      </a:lnTo>
                      <a:lnTo>
                        <a:pt x="60" y="27"/>
                      </a:lnTo>
                      <a:lnTo>
                        <a:pt x="60" y="26"/>
                      </a:lnTo>
                      <a:lnTo>
                        <a:pt x="57" y="25"/>
                      </a:lnTo>
                      <a:lnTo>
                        <a:pt x="52" y="24"/>
                      </a:lnTo>
                      <a:lnTo>
                        <a:pt x="53" y="24"/>
                      </a:lnTo>
                      <a:lnTo>
                        <a:pt x="11" y="38"/>
                      </a:lnTo>
                      <a:lnTo>
                        <a:pt x="29" y="67"/>
                      </a:lnTo>
                      <a:lnTo>
                        <a:pt x="27" y="70"/>
                      </a:lnTo>
                      <a:lnTo>
                        <a:pt x="25" y="71"/>
                      </a:lnTo>
                      <a:lnTo>
                        <a:pt x="23" y="72"/>
                      </a:lnTo>
                      <a:lnTo>
                        <a:pt x="17" y="71"/>
                      </a:lnTo>
                      <a:lnTo>
                        <a:pt x="13" y="71"/>
                      </a:lnTo>
                      <a:lnTo>
                        <a:pt x="11" y="72"/>
                      </a:lnTo>
                      <a:lnTo>
                        <a:pt x="7" y="73"/>
                      </a:lnTo>
                      <a:lnTo>
                        <a:pt x="5" y="75"/>
                      </a:lnTo>
                      <a:lnTo>
                        <a:pt x="2" y="78"/>
                      </a:lnTo>
                      <a:lnTo>
                        <a:pt x="0" y="80"/>
                      </a:lnTo>
                      <a:lnTo>
                        <a:pt x="0" y="83"/>
                      </a:lnTo>
                      <a:lnTo>
                        <a:pt x="1" y="85"/>
                      </a:lnTo>
                      <a:lnTo>
                        <a:pt x="2" y="89"/>
                      </a:lnTo>
                      <a:lnTo>
                        <a:pt x="4" y="91"/>
                      </a:lnTo>
                      <a:lnTo>
                        <a:pt x="6" y="94"/>
                      </a:lnTo>
                      <a:lnTo>
                        <a:pt x="9" y="95"/>
                      </a:lnTo>
                      <a:lnTo>
                        <a:pt x="14" y="96"/>
                      </a:lnTo>
                      <a:lnTo>
                        <a:pt x="19" y="97"/>
                      </a:lnTo>
                      <a:lnTo>
                        <a:pt x="21" y="97"/>
                      </a:lnTo>
                      <a:lnTo>
                        <a:pt x="25" y="96"/>
                      </a:lnTo>
                      <a:lnTo>
                        <a:pt x="27" y="95"/>
                      </a:lnTo>
                      <a:lnTo>
                        <a:pt x="29" y="93"/>
                      </a:lnTo>
                      <a:lnTo>
                        <a:pt x="33" y="89"/>
                      </a:lnTo>
                      <a:lnTo>
                        <a:pt x="35" y="89"/>
                      </a:lnTo>
                      <a:lnTo>
                        <a:pt x="38" y="89"/>
                      </a:lnTo>
                      <a:lnTo>
                        <a:pt x="43" y="90"/>
                      </a:lnTo>
                      <a:lnTo>
                        <a:pt x="60" y="118"/>
                      </a:lnTo>
                      <a:lnTo>
                        <a:pt x="102" y="105"/>
                      </a:lnTo>
                      <a:lnTo>
                        <a:pt x="106" y="107"/>
                      </a:lnTo>
                      <a:lnTo>
                        <a:pt x="109" y="109"/>
                      </a:lnTo>
                      <a:lnTo>
                        <a:pt x="110" y="109"/>
                      </a:lnTo>
                      <a:lnTo>
                        <a:pt x="108" y="114"/>
                      </a:lnTo>
                      <a:lnTo>
                        <a:pt x="109" y="117"/>
                      </a:lnTo>
                      <a:lnTo>
                        <a:pt x="109" y="118"/>
                      </a:lnTo>
                      <a:lnTo>
                        <a:pt x="111" y="121"/>
                      </a:lnTo>
                      <a:lnTo>
                        <a:pt x="113" y="123"/>
                      </a:lnTo>
                      <a:lnTo>
                        <a:pt x="117" y="125"/>
                      </a:lnTo>
                      <a:lnTo>
                        <a:pt x="121" y="126"/>
                      </a:lnTo>
                      <a:lnTo>
                        <a:pt x="126" y="126"/>
                      </a:lnTo>
                      <a:lnTo>
                        <a:pt x="128" y="126"/>
                      </a:lnTo>
                      <a:lnTo>
                        <a:pt x="132" y="124"/>
                      </a:lnTo>
                      <a:lnTo>
                        <a:pt x="136" y="123"/>
                      </a:lnTo>
                      <a:lnTo>
                        <a:pt x="139" y="121"/>
                      </a:lnTo>
                      <a:lnTo>
                        <a:pt x="142" y="119"/>
                      </a:lnTo>
                      <a:lnTo>
                        <a:pt x="142" y="116"/>
                      </a:lnTo>
                      <a:lnTo>
                        <a:pt x="143" y="113"/>
                      </a:lnTo>
                      <a:lnTo>
                        <a:pt x="143" y="110"/>
                      </a:lnTo>
                      <a:lnTo>
                        <a:pt x="142" y="109"/>
                      </a:lnTo>
                      <a:lnTo>
                        <a:pt x="141" y="106"/>
                      </a:lnTo>
                      <a:lnTo>
                        <a:pt x="139" y="104"/>
                      </a:lnTo>
                      <a:lnTo>
                        <a:pt x="133" y="102"/>
                      </a:lnTo>
                      <a:lnTo>
                        <a:pt x="133" y="100"/>
                      </a:lnTo>
                      <a:lnTo>
                        <a:pt x="133" y="98"/>
                      </a:lnTo>
                      <a:lnTo>
                        <a:pt x="134" y="95"/>
                      </a:lnTo>
                      <a:lnTo>
                        <a:pt x="135" y="94"/>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4" name="Freeform 495"/>
                <p:cNvSpPr>
                  <a:spLocks/>
                </p:cNvSpPr>
                <p:nvPr/>
              </p:nvSpPr>
              <p:spPr bwMode="auto">
                <a:xfrm>
                  <a:off x="1774" y="3723"/>
                  <a:ext cx="164" cy="133"/>
                </a:xfrm>
                <a:custGeom>
                  <a:avLst/>
                  <a:gdLst>
                    <a:gd name="T0" fmla="*/ 43 w 164"/>
                    <a:gd name="T1" fmla="*/ 28 h 133"/>
                    <a:gd name="T2" fmla="*/ 42 w 164"/>
                    <a:gd name="T3" fmla="*/ 23 h 133"/>
                    <a:gd name="T4" fmla="*/ 35 w 164"/>
                    <a:gd name="T5" fmla="*/ 20 h 133"/>
                    <a:gd name="T6" fmla="*/ 33 w 164"/>
                    <a:gd name="T7" fmla="*/ 15 h 133"/>
                    <a:gd name="T8" fmla="*/ 34 w 164"/>
                    <a:gd name="T9" fmla="*/ 10 h 133"/>
                    <a:gd name="T10" fmla="*/ 38 w 164"/>
                    <a:gd name="T11" fmla="*/ 5 h 133"/>
                    <a:gd name="T12" fmla="*/ 44 w 164"/>
                    <a:gd name="T13" fmla="*/ 1 h 133"/>
                    <a:gd name="T14" fmla="*/ 52 w 164"/>
                    <a:gd name="T15" fmla="*/ 0 h 133"/>
                    <a:gd name="T16" fmla="*/ 60 w 164"/>
                    <a:gd name="T17" fmla="*/ 2 h 133"/>
                    <a:gd name="T18" fmla="*/ 65 w 164"/>
                    <a:gd name="T19" fmla="*/ 5 h 133"/>
                    <a:gd name="T20" fmla="*/ 68 w 164"/>
                    <a:gd name="T21" fmla="*/ 10 h 133"/>
                    <a:gd name="T22" fmla="*/ 68 w 164"/>
                    <a:gd name="T23" fmla="*/ 16 h 133"/>
                    <a:gd name="T24" fmla="*/ 70 w 164"/>
                    <a:gd name="T25" fmla="*/ 19 h 133"/>
                    <a:gd name="T26" fmla="*/ 115 w 164"/>
                    <a:gd name="T27" fmla="*/ 7 h 133"/>
                    <a:gd name="T28" fmla="*/ 131 w 164"/>
                    <a:gd name="T29" fmla="*/ 40 h 133"/>
                    <a:gd name="T30" fmla="*/ 127 w 164"/>
                    <a:gd name="T31" fmla="*/ 43 h 133"/>
                    <a:gd name="T32" fmla="*/ 118 w 164"/>
                    <a:gd name="T33" fmla="*/ 42 h 133"/>
                    <a:gd name="T34" fmla="*/ 112 w 164"/>
                    <a:gd name="T35" fmla="*/ 44 h 133"/>
                    <a:gd name="T36" fmla="*/ 107 w 164"/>
                    <a:gd name="T37" fmla="*/ 49 h 133"/>
                    <a:gd name="T38" fmla="*/ 106 w 164"/>
                    <a:gd name="T39" fmla="*/ 54 h 133"/>
                    <a:gd name="T40" fmla="*/ 109 w 164"/>
                    <a:gd name="T41" fmla="*/ 59 h 133"/>
                    <a:gd name="T42" fmla="*/ 111 w 164"/>
                    <a:gd name="T43" fmla="*/ 65 h 133"/>
                    <a:gd name="T44" fmla="*/ 118 w 164"/>
                    <a:gd name="T45" fmla="*/ 67 h 133"/>
                    <a:gd name="T46" fmla="*/ 125 w 164"/>
                    <a:gd name="T47" fmla="*/ 67 h 133"/>
                    <a:gd name="T48" fmla="*/ 131 w 164"/>
                    <a:gd name="T49" fmla="*/ 66 h 133"/>
                    <a:gd name="T50" fmla="*/ 137 w 164"/>
                    <a:gd name="T51" fmla="*/ 61 h 133"/>
                    <a:gd name="T52" fmla="*/ 142 w 164"/>
                    <a:gd name="T53" fmla="*/ 59 h 133"/>
                    <a:gd name="T54" fmla="*/ 163 w 164"/>
                    <a:gd name="T55" fmla="*/ 89 h 133"/>
                    <a:gd name="T56" fmla="*/ 123 w 164"/>
                    <a:gd name="T57" fmla="*/ 103 h 133"/>
                    <a:gd name="T58" fmla="*/ 120 w 164"/>
                    <a:gd name="T59" fmla="*/ 110 h 133"/>
                    <a:gd name="T60" fmla="*/ 126 w 164"/>
                    <a:gd name="T61" fmla="*/ 112 h 133"/>
                    <a:gd name="T62" fmla="*/ 130 w 164"/>
                    <a:gd name="T63" fmla="*/ 115 h 133"/>
                    <a:gd name="T64" fmla="*/ 131 w 164"/>
                    <a:gd name="T65" fmla="*/ 119 h 133"/>
                    <a:gd name="T66" fmla="*/ 129 w 164"/>
                    <a:gd name="T67" fmla="*/ 126 h 133"/>
                    <a:gd name="T68" fmla="*/ 124 w 164"/>
                    <a:gd name="T69" fmla="*/ 130 h 133"/>
                    <a:gd name="T70" fmla="*/ 116 w 164"/>
                    <a:gd name="T71" fmla="*/ 132 h 133"/>
                    <a:gd name="T72" fmla="*/ 111 w 164"/>
                    <a:gd name="T73" fmla="*/ 132 h 133"/>
                    <a:gd name="T74" fmla="*/ 103 w 164"/>
                    <a:gd name="T75" fmla="*/ 129 h 133"/>
                    <a:gd name="T76" fmla="*/ 98 w 164"/>
                    <a:gd name="T77" fmla="*/ 126 h 133"/>
                    <a:gd name="T78" fmla="*/ 97 w 164"/>
                    <a:gd name="T79" fmla="*/ 121 h 133"/>
                    <a:gd name="T80" fmla="*/ 98 w 164"/>
                    <a:gd name="T81" fmla="*/ 116 h 133"/>
                    <a:gd name="T82" fmla="*/ 91 w 164"/>
                    <a:gd name="T83" fmla="*/ 112 h 133"/>
                    <a:gd name="T84" fmla="*/ 32 w 164"/>
                    <a:gd name="T85" fmla="*/ 99 h 133"/>
                    <a:gd name="T86" fmla="*/ 35 w 164"/>
                    <a:gd name="T87" fmla="*/ 95 h 133"/>
                    <a:gd name="T88" fmla="*/ 38 w 164"/>
                    <a:gd name="T89" fmla="*/ 93 h 133"/>
                    <a:gd name="T90" fmla="*/ 47 w 164"/>
                    <a:gd name="T91" fmla="*/ 94 h 133"/>
                    <a:gd name="T92" fmla="*/ 53 w 164"/>
                    <a:gd name="T93" fmla="*/ 91 h 133"/>
                    <a:gd name="T94" fmla="*/ 59 w 164"/>
                    <a:gd name="T95" fmla="*/ 87 h 133"/>
                    <a:gd name="T96" fmla="*/ 60 w 164"/>
                    <a:gd name="T97" fmla="*/ 81 h 133"/>
                    <a:gd name="T98" fmla="*/ 59 w 164"/>
                    <a:gd name="T99" fmla="*/ 76 h 133"/>
                    <a:gd name="T100" fmla="*/ 54 w 164"/>
                    <a:gd name="T101" fmla="*/ 71 h 133"/>
                    <a:gd name="T102" fmla="*/ 47 w 164"/>
                    <a:gd name="T103" fmla="*/ 68 h 133"/>
                    <a:gd name="T104" fmla="*/ 40 w 164"/>
                    <a:gd name="T105" fmla="*/ 68 h 133"/>
                    <a:gd name="T106" fmla="*/ 33 w 164"/>
                    <a:gd name="T107" fmla="*/ 69 h 133"/>
                    <a:gd name="T108" fmla="*/ 28 w 164"/>
                    <a:gd name="T109" fmla="*/ 76 h 133"/>
                    <a:gd name="T110" fmla="*/ 22 w 164"/>
                    <a:gd name="T111" fmla="*/ 76 h 133"/>
                    <a:gd name="T112" fmla="*/ 0 w 164"/>
                    <a:gd name="T113" fmla="*/ 45 h 133"/>
                    <a:gd name="T114" fmla="*/ 41 w 164"/>
                    <a:gd name="T115" fmla="*/ 3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4" h="133">
                      <a:moveTo>
                        <a:pt x="41" y="31"/>
                      </a:moveTo>
                      <a:lnTo>
                        <a:pt x="43" y="28"/>
                      </a:lnTo>
                      <a:lnTo>
                        <a:pt x="43" y="26"/>
                      </a:lnTo>
                      <a:lnTo>
                        <a:pt x="42" y="23"/>
                      </a:lnTo>
                      <a:lnTo>
                        <a:pt x="38" y="22"/>
                      </a:lnTo>
                      <a:lnTo>
                        <a:pt x="35" y="20"/>
                      </a:lnTo>
                      <a:lnTo>
                        <a:pt x="34" y="18"/>
                      </a:lnTo>
                      <a:lnTo>
                        <a:pt x="33" y="15"/>
                      </a:lnTo>
                      <a:lnTo>
                        <a:pt x="32" y="12"/>
                      </a:lnTo>
                      <a:lnTo>
                        <a:pt x="34" y="10"/>
                      </a:lnTo>
                      <a:lnTo>
                        <a:pt x="35" y="7"/>
                      </a:lnTo>
                      <a:lnTo>
                        <a:pt x="38" y="5"/>
                      </a:lnTo>
                      <a:lnTo>
                        <a:pt x="39" y="2"/>
                      </a:lnTo>
                      <a:lnTo>
                        <a:pt x="44" y="1"/>
                      </a:lnTo>
                      <a:lnTo>
                        <a:pt x="48" y="0"/>
                      </a:lnTo>
                      <a:lnTo>
                        <a:pt x="52" y="0"/>
                      </a:lnTo>
                      <a:lnTo>
                        <a:pt x="54" y="0"/>
                      </a:lnTo>
                      <a:lnTo>
                        <a:pt x="60" y="2"/>
                      </a:lnTo>
                      <a:lnTo>
                        <a:pt x="62" y="2"/>
                      </a:lnTo>
                      <a:lnTo>
                        <a:pt x="65" y="5"/>
                      </a:lnTo>
                      <a:lnTo>
                        <a:pt x="66" y="7"/>
                      </a:lnTo>
                      <a:lnTo>
                        <a:pt x="68" y="10"/>
                      </a:lnTo>
                      <a:lnTo>
                        <a:pt x="68" y="12"/>
                      </a:lnTo>
                      <a:lnTo>
                        <a:pt x="68" y="16"/>
                      </a:lnTo>
                      <a:lnTo>
                        <a:pt x="68" y="18"/>
                      </a:lnTo>
                      <a:lnTo>
                        <a:pt x="70" y="19"/>
                      </a:lnTo>
                      <a:lnTo>
                        <a:pt x="75" y="21"/>
                      </a:lnTo>
                      <a:lnTo>
                        <a:pt x="115" y="7"/>
                      </a:lnTo>
                      <a:lnTo>
                        <a:pt x="133" y="38"/>
                      </a:lnTo>
                      <a:lnTo>
                        <a:pt x="131" y="40"/>
                      </a:lnTo>
                      <a:lnTo>
                        <a:pt x="128" y="43"/>
                      </a:lnTo>
                      <a:lnTo>
                        <a:pt x="127" y="43"/>
                      </a:lnTo>
                      <a:lnTo>
                        <a:pt x="122" y="42"/>
                      </a:lnTo>
                      <a:lnTo>
                        <a:pt x="118" y="42"/>
                      </a:lnTo>
                      <a:lnTo>
                        <a:pt x="115" y="43"/>
                      </a:lnTo>
                      <a:lnTo>
                        <a:pt x="112" y="44"/>
                      </a:lnTo>
                      <a:lnTo>
                        <a:pt x="110" y="46"/>
                      </a:lnTo>
                      <a:lnTo>
                        <a:pt x="107" y="49"/>
                      </a:lnTo>
                      <a:lnTo>
                        <a:pt x="107" y="52"/>
                      </a:lnTo>
                      <a:lnTo>
                        <a:pt x="106" y="54"/>
                      </a:lnTo>
                      <a:lnTo>
                        <a:pt x="107" y="56"/>
                      </a:lnTo>
                      <a:lnTo>
                        <a:pt x="109" y="59"/>
                      </a:lnTo>
                      <a:lnTo>
                        <a:pt x="111" y="62"/>
                      </a:lnTo>
                      <a:lnTo>
                        <a:pt x="111" y="65"/>
                      </a:lnTo>
                      <a:lnTo>
                        <a:pt x="114" y="66"/>
                      </a:lnTo>
                      <a:lnTo>
                        <a:pt x="118" y="67"/>
                      </a:lnTo>
                      <a:lnTo>
                        <a:pt x="121" y="67"/>
                      </a:lnTo>
                      <a:lnTo>
                        <a:pt x="125" y="67"/>
                      </a:lnTo>
                      <a:lnTo>
                        <a:pt x="128" y="66"/>
                      </a:lnTo>
                      <a:lnTo>
                        <a:pt x="131" y="66"/>
                      </a:lnTo>
                      <a:lnTo>
                        <a:pt x="134" y="64"/>
                      </a:lnTo>
                      <a:lnTo>
                        <a:pt x="137" y="61"/>
                      </a:lnTo>
                      <a:lnTo>
                        <a:pt x="138" y="59"/>
                      </a:lnTo>
                      <a:lnTo>
                        <a:pt x="142" y="59"/>
                      </a:lnTo>
                      <a:lnTo>
                        <a:pt x="145" y="61"/>
                      </a:lnTo>
                      <a:lnTo>
                        <a:pt x="163" y="89"/>
                      </a:lnTo>
                      <a:lnTo>
                        <a:pt x="122" y="102"/>
                      </a:lnTo>
                      <a:lnTo>
                        <a:pt x="123" y="103"/>
                      </a:lnTo>
                      <a:lnTo>
                        <a:pt x="121" y="107"/>
                      </a:lnTo>
                      <a:lnTo>
                        <a:pt x="120" y="110"/>
                      </a:lnTo>
                      <a:lnTo>
                        <a:pt x="121" y="110"/>
                      </a:lnTo>
                      <a:lnTo>
                        <a:pt x="126" y="112"/>
                      </a:lnTo>
                      <a:lnTo>
                        <a:pt x="129" y="114"/>
                      </a:lnTo>
                      <a:lnTo>
                        <a:pt x="130" y="115"/>
                      </a:lnTo>
                      <a:lnTo>
                        <a:pt x="131" y="118"/>
                      </a:lnTo>
                      <a:lnTo>
                        <a:pt x="131" y="119"/>
                      </a:lnTo>
                      <a:lnTo>
                        <a:pt x="130" y="123"/>
                      </a:lnTo>
                      <a:lnTo>
                        <a:pt x="129" y="126"/>
                      </a:lnTo>
                      <a:lnTo>
                        <a:pt x="126" y="128"/>
                      </a:lnTo>
                      <a:lnTo>
                        <a:pt x="124" y="130"/>
                      </a:lnTo>
                      <a:lnTo>
                        <a:pt x="120" y="131"/>
                      </a:lnTo>
                      <a:lnTo>
                        <a:pt x="116" y="132"/>
                      </a:lnTo>
                      <a:lnTo>
                        <a:pt x="113" y="132"/>
                      </a:lnTo>
                      <a:lnTo>
                        <a:pt x="111" y="132"/>
                      </a:lnTo>
                      <a:lnTo>
                        <a:pt x="106" y="132"/>
                      </a:lnTo>
                      <a:lnTo>
                        <a:pt x="103" y="129"/>
                      </a:lnTo>
                      <a:lnTo>
                        <a:pt x="101" y="128"/>
                      </a:lnTo>
                      <a:lnTo>
                        <a:pt x="98" y="126"/>
                      </a:lnTo>
                      <a:lnTo>
                        <a:pt x="98" y="124"/>
                      </a:lnTo>
                      <a:lnTo>
                        <a:pt x="97" y="121"/>
                      </a:lnTo>
                      <a:lnTo>
                        <a:pt x="98" y="117"/>
                      </a:lnTo>
                      <a:lnTo>
                        <a:pt x="98" y="116"/>
                      </a:lnTo>
                      <a:lnTo>
                        <a:pt x="96" y="115"/>
                      </a:lnTo>
                      <a:lnTo>
                        <a:pt x="91" y="112"/>
                      </a:lnTo>
                      <a:lnTo>
                        <a:pt x="49" y="125"/>
                      </a:lnTo>
                      <a:lnTo>
                        <a:pt x="32" y="99"/>
                      </a:lnTo>
                      <a:lnTo>
                        <a:pt x="31" y="98"/>
                      </a:lnTo>
                      <a:lnTo>
                        <a:pt x="35" y="95"/>
                      </a:lnTo>
                      <a:lnTo>
                        <a:pt x="37" y="93"/>
                      </a:lnTo>
                      <a:lnTo>
                        <a:pt x="38" y="93"/>
                      </a:lnTo>
                      <a:lnTo>
                        <a:pt x="44" y="94"/>
                      </a:lnTo>
                      <a:lnTo>
                        <a:pt x="47" y="94"/>
                      </a:lnTo>
                      <a:lnTo>
                        <a:pt x="52" y="92"/>
                      </a:lnTo>
                      <a:lnTo>
                        <a:pt x="53" y="91"/>
                      </a:lnTo>
                      <a:lnTo>
                        <a:pt x="56" y="90"/>
                      </a:lnTo>
                      <a:lnTo>
                        <a:pt x="59" y="87"/>
                      </a:lnTo>
                      <a:lnTo>
                        <a:pt x="60" y="84"/>
                      </a:lnTo>
                      <a:lnTo>
                        <a:pt x="60" y="81"/>
                      </a:lnTo>
                      <a:lnTo>
                        <a:pt x="60" y="79"/>
                      </a:lnTo>
                      <a:lnTo>
                        <a:pt x="59" y="76"/>
                      </a:lnTo>
                      <a:lnTo>
                        <a:pt x="56" y="72"/>
                      </a:lnTo>
                      <a:lnTo>
                        <a:pt x="54" y="71"/>
                      </a:lnTo>
                      <a:lnTo>
                        <a:pt x="52" y="69"/>
                      </a:lnTo>
                      <a:lnTo>
                        <a:pt x="47" y="68"/>
                      </a:lnTo>
                      <a:lnTo>
                        <a:pt x="42" y="68"/>
                      </a:lnTo>
                      <a:lnTo>
                        <a:pt x="40" y="68"/>
                      </a:lnTo>
                      <a:lnTo>
                        <a:pt x="37" y="69"/>
                      </a:lnTo>
                      <a:lnTo>
                        <a:pt x="33" y="69"/>
                      </a:lnTo>
                      <a:lnTo>
                        <a:pt x="30" y="72"/>
                      </a:lnTo>
                      <a:lnTo>
                        <a:pt x="28" y="76"/>
                      </a:lnTo>
                      <a:lnTo>
                        <a:pt x="27" y="76"/>
                      </a:lnTo>
                      <a:lnTo>
                        <a:pt x="22" y="76"/>
                      </a:lnTo>
                      <a:lnTo>
                        <a:pt x="18" y="76"/>
                      </a:lnTo>
                      <a:lnTo>
                        <a:pt x="0" y="45"/>
                      </a:lnTo>
                      <a:lnTo>
                        <a:pt x="40" y="31"/>
                      </a:lnTo>
                      <a:lnTo>
                        <a:pt x="41" y="31"/>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5" name="Freeform 496"/>
                <p:cNvSpPr>
                  <a:spLocks/>
                </p:cNvSpPr>
                <p:nvPr/>
              </p:nvSpPr>
              <p:spPr bwMode="auto">
                <a:xfrm>
                  <a:off x="1880" y="3692"/>
                  <a:ext cx="175" cy="121"/>
                </a:xfrm>
                <a:custGeom>
                  <a:avLst/>
                  <a:gdLst>
                    <a:gd name="T0" fmla="*/ 54 w 175"/>
                    <a:gd name="T1" fmla="*/ 25 h 121"/>
                    <a:gd name="T2" fmla="*/ 57 w 175"/>
                    <a:gd name="T3" fmla="*/ 28 h 121"/>
                    <a:gd name="T4" fmla="*/ 57 w 175"/>
                    <a:gd name="T5" fmla="*/ 35 h 121"/>
                    <a:gd name="T6" fmla="*/ 60 w 175"/>
                    <a:gd name="T7" fmla="*/ 39 h 121"/>
                    <a:gd name="T8" fmla="*/ 65 w 175"/>
                    <a:gd name="T9" fmla="*/ 43 h 121"/>
                    <a:gd name="T10" fmla="*/ 72 w 175"/>
                    <a:gd name="T11" fmla="*/ 43 h 121"/>
                    <a:gd name="T12" fmla="*/ 81 w 175"/>
                    <a:gd name="T13" fmla="*/ 43 h 121"/>
                    <a:gd name="T14" fmla="*/ 87 w 175"/>
                    <a:gd name="T15" fmla="*/ 39 h 121"/>
                    <a:gd name="T16" fmla="*/ 91 w 175"/>
                    <a:gd name="T17" fmla="*/ 34 h 121"/>
                    <a:gd name="T18" fmla="*/ 92 w 175"/>
                    <a:gd name="T19" fmla="*/ 28 h 121"/>
                    <a:gd name="T20" fmla="*/ 89 w 175"/>
                    <a:gd name="T21" fmla="*/ 23 h 121"/>
                    <a:gd name="T22" fmla="*/ 83 w 175"/>
                    <a:gd name="T23" fmla="*/ 20 h 121"/>
                    <a:gd name="T24" fmla="*/ 81 w 175"/>
                    <a:gd name="T25" fmla="*/ 15 h 121"/>
                    <a:gd name="T26" fmla="*/ 83 w 175"/>
                    <a:gd name="T27" fmla="*/ 14 h 121"/>
                    <a:gd name="T28" fmla="*/ 143 w 175"/>
                    <a:gd name="T29" fmla="*/ 29 h 121"/>
                    <a:gd name="T30" fmla="*/ 139 w 175"/>
                    <a:gd name="T31" fmla="*/ 34 h 121"/>
                    <a:gd name="T32" fmla="*/ 131 w 175"/>
                    <a:gd name="T33" fmla="*/ 34 h 121"/>
                    <a:gd name="T34" fmla="*/ 124 w 175"/>
                    <a:gd name="T35" fmla="*/ 36 h 121"/>
                    <a:gd name="T36" fmla="*/ 119 w 175"/>
                    <a:gd name="T37" fmla="*/ 38 h 121"/>
                    <a:gd name="T38" fmla="*/ 115 w 175"/>
                    <a:gd name="T39" fmla="*/ 44 h 121"/>
                    <a:gd name="T40" fmla="*/ 115 w 175"/>
                    <a:gd name="T41" fmla="*/ 49 h 121"/>
                    <a:gd name="T42" fmla="*/ 118 w 175"/>
                    <a:gd name="T43" fmla="*/ 56 h 121"/>
                    <a:gd name="T44" fmla="*/ 124 w 175"/>
                    <a:gd name="T45" fmla="*/ 58 h 121"/>
                    <a:gd name="T46" fmla="*/ 133 w 175"/>
                    <a:gd name="T47" fmla="*/ 60 h 121"/>
                    <a:gd name="T48" fmla="*/ 139 w 175"/>
                    <a:gd name="T49" fmla="*/ 60 h 121"/>
                    <a:gd name="T50" fmla="*/ 145 w 175"/>
                    <a:gd name="T51" fmla="*/ 57 h 121"/>
                    <a:gd name="T52" fmla="*/ 149 w 175"/>
                    <a:gd name="T53" fmla="*/ 52 h 121"/>
                    <a:gd name="T54" fmla="*/ 156 w 175"/>
                    <a:gd name="T55" fmla="*/ 52 h 121"/>
                    <a:gd name="T56" fmla="*/ 131 w 175"/>
                    <a:gd name="T57" fmla="*/ 97 h 121"/>
                    <a:gd name="T58" fmla="*/ 127 w 175"/>
                    <a:gd name="T59" fmla="*/ 96 h 121"/>
                    <a:gd name="T60" fmla="*/ 126 w 175"/>
                    <a:gd name="T61" fmla="*/ 92 h 121"/>
                    <a:gd name="T62" fmla="*/ 125 w 175"/>
                    <a:gd name="T63" fmla="*/ 86 h 121"/>
                    <a:gd name="T64" fmla="*/ 123 w 175"/>
                    <a:gd name="T65" fmla="*/ 81 h 121"/>
                    <a:gd name="T66" fmla="*/ 117 w 175"/>
                    <a:gd name="T67" fmla="*/ 78 h 121"/>
                    <a:gd name="T68" fmla="*/ 109 w 175"/>
                    <a:gd name="T69" fmla="*/ 76 h 121"/>
                    <a:gd name="T70" fmla="*/ 101 w 175"/>
                    <a:gd name="T71" fmla="*/ 78 h 121"/>
                    <a:gd name="T72" fmla="*/ 94 w 175"/>
                    <a:gd name="T73" fmla="*/ 81 h 121"/>
                    <a:gd name="T74" fmla="*/ 91 w 175"/>
                    <a:gd name="T75" fmla="*/ 86 h 121"/>
                    <a:gd name="T76" fmla="*/ 91 w 175"/>
                    <a:gd name="T77" fmla="*/ 92 h 121"/>
                    <a:gd name="T78" fmla="*/ 93 w 175"/>
                    <a:gd name="T79" fmla="*/ 96 h 121"/>
                    <a:gd name="T80" fmla="*/ 99 w 175"/>
                    <a:gd name="T81" fmla="*/ 101 h 121"/>
                    <a:gd name="T82" fmla="*/ 101 w 175"/>
                    <a:gd name="T83" fmla="*/ 104 h 121"/>
                    <a:gd name="T84" fmla="*/ 57 w 175"/>
                    <a:gd name="T85" fmla="*/ 120 h 121"/>
                    <a:gd name="T86" fmla="*/ 36 w 175"/>
                    <a:gd name="T87" fmla="*/ 90 h 121"/>
                    <a:gd name="T88" fmla="*/ 31 w 175"/>
                    <a:gd name="T89" fmla="*/ 92 h 121"/>
                    <a:gd name="T90" fmla="*/ 25 w 175"/>
                    <a:gd name="T91" fmla="*/ 97 h 121"/>
                    <a:gd name="T92" fmla="*/ 19 w 175"/>
                    <a:gd name="T93" fmla="*/ 98 h 121"/>
                    <a:gd name="T94" fmla="*/ 12 w 175"/>
                    <a:gd name="T95" fmla="*/ 98 h 121"/>
                    <a:gd name="T96" fmla="*/ 5 w 175"/>
                    <a:gd name="T97" fmla="*/ 96 h 121"/>
                    <a:gd name="T98" fmla="*/ 3 w 175"/>
                    <a:gd name="T99" fmla="*/ 90 h 121"/>
                    <a:gd name="T100" fmla="*/ 0 w 175"/>
                    <a:gd name="T101" fmla="*/ 85 h 121"/>
                    <a:gd name="T102" fmla="*/ 1 w 175"/>
                    <a:gd name="T103" fmla="*/ 80 h 121"/>
                    <a:gd name="T104" fmla="*/ 6 w 175"/>
                    <a:gd name="T105" fmla="*/ 75 h 121"/>
                    <a:gd name="T106" fmla="*/ 12 w 175"/>
                    <a:gd name="T107" fmla="*/ 73 h 121"/>
                    <a:gd name="T108" fmla="*/ 21 w 175"/>
                    <a:gd name="T109" fmla="*/ 74 h 121"/>
                    <a:gd name="T110" fmla="*/ 25 w 175"/>
                    <a:gd name="T111" fmla="*/ 71 h 121"/>
                    <a:gd name="T112" fmla="*/ 9 w 175"/>
                    <a:gd name="T113" fmla="*/ 38 h 121"/>
                    <a:gd name="T114" fmla="*/ 50 w 175"/>
                    <a:gd name="T115" fmla="*/ 2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5" h="121">
                      <a:moveTo>
                        <a:pt x="50" y="23"/>
                      </a:moveTo>
                      <a:lnTo>
                        <a:pt x="54" y="25"/>
                      </a:lnTo>
                      <a:lnTo>
                        <a:pt x="57" y="27"/>
                      </a:lnTo>
                      <a:lnTo>
                        <a:pt x="57" y="28"/>
                      </a:lnTo>
                      <a:lnTo>
                        <a:pt x="57" y="31"/>
                      </a:lnTo>
                      <a:lnTo>
                        <a:pt x="57" y="35"/>
                      </a:lnTo>
                      <a:lnTo>
                        <a:pt x="57" y="36"/>
                      </a:lnTo>
                      <a:lnTo>
                        <a:pt x="60" y="39"/>
                      </a:lnTo>
                      <a:lnTo>
                        <a:pt x="62" y="41"/>
                      </a:lnTo>
                      <a:lnTo>
                        <a:pt x="65" y="43"/>
                      </a:lnTo>
                      <a:lnTo>
                        <a:pt x="70" y="44"/>
                      </a:lnTo>
                      <a:lnTo>
                        <a:pt x="72" y="43"/>
                      </a:lnTo>
                      <a:lnTo>
                        <a:pt x="76" y="43"/>
                      </a:lnTo>
                      <a:lnTo>
                        <a:pt x="81" y="43"/>
                      </a:lnTo>
                      <a:lnTo>
                        <a:pt x="84" y="42"/>
                      </a:lnTo>
                      <a:lnTo>
                        <a:pt x="87" y="39"/>
                      </a:lnTo>
                      <a:lnTo>
                        <a:pt x="89" y="38"/>
                      </a:lnTo>
                      <a:lnTo>
                        <a:pt x="91" y="34"/>
                      </a:lnTo>
                      <a:lnTo>
                        <a:pt x="92" y="31"/>
                      </a:lnTo>
                      <a:lnTo>
                        <a:pt x="92" y="28"/>
                      </a:lnTo>
                      <a:lnTo>
                        <a:pt x="91" y="26"/>
                      </a:lnTo>
                      <a:lnTo>
                        <a:pt x="89" y="23"/>
                      </a:lnTo>
                      <a:lnTo>
                        <a:pt x="86" y="22"/>
                      </a:lnTo>
                      <a:lnTo>
                        <a:pt x="83" y="20"/>
                      </a:lnTo>
                      <a:lnTo>
                        <a:pt x="82" y="19"/>
                      </a:lnTo>
                      <a:lnTo>
                        <a:pt x="81" y="15"/>
                      </a:lnTo>
                      <a:lnTo>
                        <a:pt x="83" y="13"/>
                      </a:lnTo>
                      <a:lnTo>
                        <a:pt x="83" y="14"/>
                      </a:lnTo>
                      <a:lnTo>
                        <a:pt x="126" y="0"/>
                      </a:lnTo>
                      <a:lnTo>
                        <a:pt x="143" y="29"/>
                      </a:lnTo>
                      <a:lnTo>
                        <a:pt x="141" y="33"/>
                      </a:lnTo>
                      <a:lnTo>
                        <a:pt x="139" y="34"/>
                      </a:lnTo>
                      <a:lnTo>
                        <a:pt x="137" y="35"/>
                      </a:lnTo>
                      <a:lnTo>
                        <a:pt x="131" y="34"/>
                      </a:lnTo>
                      <a:lnTo>
                        <a:pt x="127" y="35"/>
                      </a:lnTo>
                      <a:lnTo>
                        <a:pt x="124" y="36"/>
                      </a:lnTo>
                      <a:lnTo>
                        <a:pt x="121" y="36"/>
                      </a:lnTo>
                      <a:lnTo>
                        <a:pt x="119" y="38"/>
                      </a:lnTo>
                      <a:lnTo>
                        <a:pt x="117" y="42"/>
                      </a:lnTo>
                      <a:lnTo>
                        <a:pt x="115" y="44"/>
                      </a:lnTo>
                      <a:lnTo>
                        <a:pt x="114" y="47"/>
                      </a:lnTo>
                      <a:lnTo>
                        <a:pt x="115" y="49"/>
                      </a:lnTo>
                      <a:lnTo>
                        <a:pt x="117" y="52"/>
                      </a:lnTo>
                      <a:lnTo>
                        <a:pt x="118" y="56"/>
                      </a:lnTo>
                      <a:lnTo>
                        <a:pt x="121" y="57"/>
                      </a:lnTo>
                      <a:lnTo>
                        <a:pt x="124" y="58"/>
                      </a:lnTo>
                      <a:lnTo>
                        <a:pt x="128" y="60"/>
                      </a:lnTo>
                      <a:lnTo>
                        <a:pt x="133" y="60"/>
                      </a:lnTo>
                      <a:lnTo>
                        <a:pt x="136" y="60"/>
                      </a:lnTo>
                      <a:lnTo>
                        <a:pt x="139" y="60"/>
                      </a:lnTo>
                      <a:lnTo>
                        <a:pt x="141" y="58"/>
                      </a:lnTo>
                      <a:lnTo>
                        <a:pt x="145" y="57"/>
                      </a:lnTo>
                      <a:lnTo>
                        <a:pt x="147" y="53"/>
                      </a:lnTo>
                      <a:lnTo>
                        <a:pt x="149" y="52"/>
                      </a:lnTo>
                      <a:lnTo>
                        <a:pt x="152" y="52"/>
                      </a:lnTo>
                      <a:lnTo>
                        <a:pt x="156" y="52"/>
                      </a:lnTo>
                      <a:lnTo>
                        <a:pt x="174" y="83"/>
                      </a:lnTo>
                      <a:lnTo>
                        <a:pt x="131" y="97"/>
                      </a:lnTo>
                      <a:lnTo>
                        <a:pt x="132" y="97"/>
                      </a:lnTo>
                      <a:lnTo>
                        <a:pt x="127" y="96"/>
                      </a:lnTo>
                      <a:lnTo>
                        <a:pt x="125" y="93"/>
                      </a:lnTo>
                      <a:lnTo>
                        <a:pt x="126" y="92"/>
                      </a:lnTo>
                      <a:lnTo>
                        <a:pt x="125" y="88"/>
                      </a:lnTo>
                      <a:lnTo>
                        <a:pt x="125" y="86"/>
                      </a:lnTo>
                      <a:lnTo>
                        <a:pt x="124" y="84"/>
                      </a:lnTo>
                      <a:lnTo>
                        <a:pt x="123" y="81"/>
                      </a:lnTo>
                      <a:lnTo>
                        <a:pt x="121" y="80"/>
                      </a:lnTo>
                      <a:lnTo>
                        <a:pt x="117" y="78"/>
                      </a:lnTo>
                      <a:lnTo>
                        <a:pt x="112" y="77"/>
                      </a:lnTo>
                      <a:lnTo>
                        <a:pt x="109" y="76"/>
                      </a:lnTo>
                      <a:lnTo>
                        <a:pt x="106" y="77"/>
                      </a:lnTo>
                      <a:lnTo>
                        <a:pt x="101" y="78"/>
                      </a:lnTo>
                      <a:lnTo>
                        <a:pt x="97" y="79"/>
                      </a:lnTo>
                      <a:lnTo>
                        <a:pt x="94" y="81"/>
                      </a:lnTo>
                      <a:lnTo>
                        <a:pt x="93" y="83"/>
                      </a:lnTo>
                      <a:lnTo>
                        <a:pt x="91" y="86"/>
                      </a:lnTo>
                      <a:lnTo>
                        <a:pt x="91" y="90"/>
                      </a:lnTo>
                      <a:lnTo>
                        <a:pt x="91" y="92"/>
                      </a:lnTo>
                      <a:lnTo>
                        <a:pt x="92" y="95"/>
                      </a:lnTo>
                      <a:lnTo>
                        <a:pt x="93" y="96"/>
                      </a:lnTo>
                      <a:lnTo>
                        <a:pt x="96" y="98"/>
                      </a:lnTo>
                      <a:lnTo>
                        <a:pt x="99" y="101"/>
                      </a:lnTo>
                      <a:lnTo>
                        <a:pt x="100" y="102"/>
                      </a:lnTo>
                      <a:lnTo>
                        <a:pt x="101" y="104"/>
                      </a:lnTo>
                      <a:lnTo>
                        <a:pt x="99" y="107"/>
                      </a:lnTo>
                      <a:lnTo>
                        <a:pt x="57" y="120"/>
                      </a:lnTo>
                      <a:lnTo>
                        <a:pt x="40" y="92"/>
                      </a:lnTo>
                      <a:lnTo>
                        <a:pt x="36" y="90"/>
                      </a:lnTo>
                      <a:lnTo>
                        <a:pt x="32" y="90"/>
                      </a:lnTo>
                      <a:lnTo>
                        <a:pt x="31" y="92"/>
                      </a:lnTo>
                      <a:lnTo>
                        <a:pt x="28" y="95"/>
                      </a:lnTo>
                      <a:lnTo>
                        <a:pt x="25" y="97"/>
                      </a:lnTo>
                      <a:lnTo>
                        <a:pt x="22" y="97"/>
                      </a:lnTo>
                      <a:lnTo>
                        <a:pt x="19" y="98"/>
                      </a:lnTo>
                      <a:lnTo>
                        <a:pt x="15" y="98"/>
                      </a:lnTo>
                      <a:lnTo>
                        <a:pt x="12" y="98"/>
                      </a:lnTo>
                      <a:lnTo>
                        <a:pt x="8" y="97"/>
                      </a:lnTo>
                      <a:lnTo>
                        <a:pt x="5" y="96"/>
                      </a:lnTo>
                      <a:lnTo>
                        <a:pt x="5" y="93"/>
                      </a:lnTo>
                      <a:lnTo>
                        <a:pt x="3" y="90"/>
                      </a:lnTo>
                      <a:lnTo>
                        <a:pt x="1" y="87"/>
                      </a:lnTo>
                      <a:lnTo>
                        <a:pt x="0" y="85"/>
                      </a:lnTo>
                      <a:lnTo>
                        <a:pt x="1" y="83"/>
                      </a:lnTo>
                      <a:lnTo>
                        <a:pt x="1" y="80"/>
                      </a:lnTo>
                      <a:lnTo>
                        <a:pt x="4" y="77"/>
                      </a:lnTo>
                      <a:lnTo>
                        <a:pt x="6" y="75"/>
                      </a:lnTo>
                      <a:lnTo>
                        <a:pt x="9" y="74"/>
                      </a:lnTo>
                      <a:lnTo>
                        <a:pt x="12" y="73"/>
                      </a:lnTo>
                      <a:lnTo>
                        <a:pt x="16" y="73"/>
                      </a:lnTo>
                      <a:lnTo>
                        <a:pt x="21" y="74"/>
                      </a:lnTo>
                      <a:lnTo>
                        <a:pt x="22" y="74"/>
                      </a:lnTo>
                      <a:lnTo>
                        <a:pt x="25" y="71"/>
                      </a:lnTo>
                      <a:lnTo>
                        <a:pt x="27" y="69"/>
                      </a:lnTo>
                      <a:lnTo>
                        <a:pt x="9" y="38"/>
                      </a:lnTo>
                      <a:lnTo>
                        <a:pt x="49" y="25"/>
                      </a:lnTo>
                      <a:lnTo>
                        <a:pt x="50" y="23"/>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6" name="Freeform 497"/>
                <p:cNvSpPr>
                  <a:spLocks/>
                </p:cNvSpPr>
                <p:nvPr/>
              </p:nvSpPr>
              <p:spPr bwMode="auto">
                <a:xfrm>
                  <a:off x="1994" y="3646"/>
                  <a:ext cx="176" cy="130"/>
                </a:xfrm>
                <a:custGeom>
                  <a:avLst/>
                  <a:gdLst>
                    <a:gd name="T0" fmla="*/ 130 w 176"/>
                    <a:gd name="T1" fmla="*/ 103 h 130"/>
                    <a:gd name="T2" fmla="*/ 128 w 176"/>
                    <a:gd name="T3" fmla="*/ 100 h 130"/>
                    <a:gd name="T4" fmla="*/ 129 w 176"/>
                    <a:gd name="T5" fmla="*/ 93 h 130"/>
                    <a:gd name="T6" fmla="*/ 126 w 176"/>
                    <a:gd name="T7" fmla="*/ 89 h 130"/>
                    <a:gd name="T8" fmla="*/ 120 w 176"/>
                    <a:gd name="T9" fmla="*/ 86 h 130"/>
                    <a:gd name="T10" fmla="*/ 112 w 176"/>
                    <a:gd name="T11" fmla="*/ 84 h 130"/>
                    <a:gd name="T12" fmla="*/ 104 w 176"/>
                    <a:gd name="T13" fmla="*/ 86 h 130"/>
                    <a:gd name="T14" fmla="*/ 97 w 176"/>
                    <a:gd name="T15" fmla="*/ 89 h 130"/>
                    <a:gd name="T16" fmla="*/ 93 w 176"/>
                    <a:gd name="T17" fmla="*/ 94 h 130"/>
                    <a:gd name="T18" fmla="*/ 93 w 176"/>
                    <a:gd name="T19" fmla="*/ 100 h 130"/>
                    <a:gd name="T20" fmla="*/ 96 w 176"/>
                    <a:gd name="T21" fmla="*/ 104 h 130"/>
                    <a:gd name="T22" fmla="*/ 102 w 176"/>
                    <a:gd name="T23" fmla="*/ 109 h 130"/>
                    <a:gd name="T24" fmla="*/ 104 w 176"/>
                    <a:gd name="T25" fmla="*/ 112 h 130"/>
                    <a:gd name="T26" fmla="*/ 60 w 176"/>
                    <a:gd name="T27" fmla="*/ 129 h 130"/>
                    <a:gd name="T28" fmla="*/ 43 w 176"/>
                    <a:gd name="T29" fmla="*/ 100 h 130"/>
                    <a:gd name="T30" fmla="*/ 34 w 176"/>
                    <a:gd name="T31" fmla="*/ 99 h 130"/>
                    <a:gd name="T32" fmla="*/ 31 w 176"/>
                    <a:gd name="T33" fmla="*/ 103 h 130"/>
                    <a:gd name="T34" fmla="*/ 25 w 176"/>
                    <a:gd name="T35" fmla="*/ 106 h 130"/>
                    <a:gd name="T36" fmla="*/ 17 w 176"/>
                    <a:gd name="T37" fmla="*/ 107 h 130"/>
                    <a:gd name="T38" fmla="*/ 10 w 176"/>
                    <a:gd name="T39" fmla="*/ 104 h 130"/>
                    <a:gd name="T40" fmla="*/ 3 w 176"/>
                    <a:gd name="T41" fmla="*/ 102 h 130"/>
                    <a:gd name="T42" fmla="*/ 0 w 176"/>
                    <a:gd name="T43" fmla="*/ 96 h 130"/>
                    <a:gd name="T44" fmla="*/ 1 w 176"/>
                    <a:gd name="T45" fmla="*/ 90 h 130"/>
                    <a:gd name="T46" fmla="*/ 5 w 176"/>
                    <a:gd name="T47" fmla="*/ 84 h 130"/>
                    <a:gd name="T48" fmla="*/ 10 w 176"/>
                    <a:gd name="T49" fmla="*/ 82 h 130"/>
                    <a:gd name="T50" fmla="*/ 17 w 176"/>
                    <a:gd name="T51" fmla="*/ 80 h 130"/>
                    <a:gd name="T52" fmla="*/ 24 w 176"/>
                    <a:gd name="T53" fmla="*/ 82 h 130"/>
                    <a:gd name="T54" fmla="*/ 29 w 176"/>
                    <a:gd name="T55" fmla="*/ 75 h 130"/>
                    <a:gd name="T56" fmla="*/ 53 w 176"/>
                    <a:gd name="T57" fmla="*/ 32 h 130"/>
                    <a:gd name="T58" fmla="*/ 54 w 176"/>
                    <a:gd name="T59" fmla="*/ 26 h 130"/>
                    <a:gd name="T60" fmla="*/ 49 w 176"/>
                    <a:gd name="T61" fmla="*/ 23 h 130"/>
                    <a:gd name="T62" fmla="*/ 45 w 176"/>
                    <a:gd name="T63" fmla="*/ 19 h 130"/>
                    <a:gd name="T64" fmla="*/ 43 w 176"/>
                    <a:gd name="T65" fmla="*/ 13 h 130"/>
                    <a:gd name="T66" fmla="*/ 47 w 176"/>
                    <a:gd name="T67" fmla="*/ 8 h 130"/>
                    <a:gd name="T68" fmla="*/ 51 w 176"/>
                    <a:gd name="T69" fmla="*/ 3 h 130"/>
                    <a:gd name="T70" fmla="*/ 60 w 176"/>
                    <a:gd name="T71" fmla="*/ 1 h 130"/>
                    <a:gd name="T72" fmla="*/ 65 w 176"/>
                    <a:gd name="T73" fmla="*/ 0 h 130"/>
                    <a:gd name="T74" fmla="*/ 74 w 176"/>
                    <a:gd name="T75" fmla="*/ 4 h 130"/>
                    <a:gd name="T76" fmla="*/ 77 w 176"/>
                    <a:gd name="T77" fmla="*/ 8 h 130"/>
                    <a:gd name="T78" fmla="*/ 79 w 176"/>
                    <a:gd name="T79" fmla="*/ 13 h 130"/>
                    <a:gd name="T80" fmla="*/ 79 w 176"/>
                    <a:gd name="T81" fmla="*/ 18 h 130"/>
                    <a:gd name="T82" fmla="*/ 85 w 176"/>
                    <a:gd name="T83" fmla="*/ 22 h 130"/>
                    <a:gd name="T84" fmla="*/ 175 w 176"/>
                    <a:gd name="T85" fmla="*/ 9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130">
                      <a:moveTo>
                        <a:pt x="134" y="104"/>
                      </a:moveTo>
                      <a:lnTo>
                        <a:pt x="130" y="103"/>
                      </a:lnTo>
                      <a:lnTo>
                        <a:pt x="128" y="101"/>
                      </a:lnTo>
                      <a:lnTo>
                        <a:pt x="128" y="100"/>
                      </a:lnTo>
                      <a:lnTo>
                        <a:pt x="128" y="96"/>
                      </a:lnTo>
                      <a:lnTo>
                        <a:pt x="129" y="93"/>
                      </a:lnTo>
                      <a:lnTo>
                        <a:pt x="127" y="92"/>
                      </a:lnTo>
                      <a:lnTo>
                        <a:pt x="126" y="89"/>
                      </a:lnTo>
                      <a:lnTo>
                        <a:pt x="123" y="88"/>
                      </a:lnTo>
                      <a:lnTo>
                        <a:pt x="120" y="86"/>
                      </a:lnTo>
                      <a:lnTo>
                        <a:pt x="115" y="85"/>
                      </a:lnTo>
                      <a:lnTo>
                        <a:pt x="112" y="84"/>
                      </a:lnTo>
                      <a:lnTo>
                        <a:pt x="108" y="85"/>
                      </a:lnTo>
                      <a:lnTo>
                        <a:pt x="104" y="86"/>
                      </a:lnTo>
                      <a:lnTo>
                        <a:pt x="100" y="88"/>
                      </a:lnTo>
                      <a:lnTo>
                        <a:pt x="97" y="89"/>
                      </a:lnTo>
                      <a:lnTo>
                        <a:pt x="96" y="91"/>
                      </a:lnTo>
                      <a:lnTo>
                        <a:pt x="93" y="94"/>
                      </a:lnTo>
                      <a:lnTo>
                        <a:pt x="93" y="97"/>
                      </a:lnTo>
                      <a:lnTo>
                        <a:pt x="93" y="100"/>
                      </a:lnTo>
                      <a:lnTo>
                        <a:pt x="94" y="103"/>
                      </a:lnTo>
                      <a:lnTo>
                        <a:pt x="96" y="104"/>
                      </a:lnTo>
                      <a:lnTo>
                        <a:pt x="99" y="106"/>
                      </a:lnTo>
                      <a:lnTo>
                        <a:pt x="102" y="109"/>
                      </a:lnTo>
                      <a:lnTo>
                        <a:pt x="103" y="110"/>
                      </a:lnTo>
                      <a:lnTo>
                        <a:pt x="104" y="112"/>
                      </a:lnTo>
                      <a:lnTo>
                        <a:pt x="102" y="115"/>
                      </a:lnTo>
                      <a:lnTo>
                        <a:pt x="60" y="129"/>
                      </a:lnTo>
                      <a:lnTo>
                        <a:pt x="42" y="98"/>
                      </a:lnTo>
                      <a:lnTo>
                        <a:pt x="43" y="100"/>
                      </a:lnTo>
                      <a:lnTo>
                        <a:pt x="38" y="98"/>
                      </a:lnTo>
                      <a:lnTo>
                        <a:pt x="34" y="99"/>
                      </a:lnTo>
                      <a:lnTo>
                        <a:pt x="33" y="99"/>
                      </a:lnTo>
                      <a:lnTo>
                        <a:pt x="31" y="103"/>
                      </a:lnTo>
                      <a:lnTo>
                        <a:pt x="27" y="104"/>
                      </a:lnTo>
                      <a:lnTo>
                        <a:pt x="25" y="106"/>
                      </a:lnTo>
                      <a:lnTo>
                        <a:pt x="22" y="106"/>
                      </a:lnTo>
                      <a:lnTo>
                        <a:pt x="17" y="107"/>
                      </a:lnTo>
                      <a:lnTo>
                        <a:pt x="14" y="106"/>
                      </a:lnTo>
                      <a:lnTo>
                        <a:pt x="10" y="104"/>
                      </a:lnTo>
                      <a:lnTo>
                        <a:pt x="7" y="103"/>
                      </a:lnTo>
                      <a:lnTo>
                        <a:pt x="3" y="102"/>
                      </a:lnTo>
                      <a:lnTo>
                        <a:pt x="2" y="98"/>
                      </a:lnTo>
                      <a:lnTo>
                        <a:pt x="0" y="96"/>
                      </a:lnTo>
                      <a:lnTo>
                        <a:pt x="0" y="93"/>
                      </a:lnTo>
                      <a:lnTo>
                        <a:pt x="1" y="90"/>
                      </a:lnTo>
                      <a:lnTo>
                        <a:pt x="3" y="88"/>
                      </a:lnTo>
                      <a:lnTo>
                        <a:pt x="5" y="84"/>
                      </a:lnTo>
                      <a:lnTo>
                        <a:pt x="7" y="82"/>
                      </a:lnTo>
                      <a:lnTo>
                        <a:pt x="10" y="82"/>
                      </a:lnTo>
                      <a:lnTo>
                        <a:pt x="13" y="81"/>
                      </a:lnTo>
                      <a:lnTo>
                        <a:pt x="17" y="80"/>
                      </a:lnTo>
                      <a:lnTo>
                        <a:pt x="23" y="82"/>
                      </a:lnTo>
                      <a:lnTo>
                        <a:pt x="24" y="82"/>
                      </a:lnTo>
                      <a:lnTo>
                        <a:pt x="27" y="79"/>
                      </a:lnTo>
                      <a:lnTo>
                        <a:pt x="29" y="75"/>
                      </a:lnTo>
                      <a:lnTo>
                        <a:pt x="12" y="46"/>
                      </a:lnTo>
                      <a:lnTo>
                        <a:pt x="53" y="32"/>
                      </a:lnTo>
                      <a:lnTo>
                        <a:pt x="54" y="29"/>
                      </a:lnTo>
                      <a:lnTo>
                        <a:pt x="54" y="26"/>
                      </a:lnTo>
                      <a:lnTo>
                        <a:pt x="53" y="26"/>
                      </a:lnTo>
                      <a:lnTo>
                        <a:pt x="49" y="23"/>
                      </a:lnTo>
                      <a:lnTo>
                        <a:pt x="46" y="20"/>
                      </a:lnTo>
                      <a:lnTo>
                        <a:pt x="45" y="19"/>
                      </a:lnTo>
                      <a:lnTo>
                        <a:pt x="44" y="17"/>
                      </a:lnTo>
                      <a:lnTo>
                        <a:pt x="43" y="13"/>
                      </a:lnTo>
                      <a:lnTo>
                        <a:pt x="44" y="10"/>
                      </a:lnTo>
                      <a:lnTo>
                        <a:pt x="47" y="8"/>
                      </a:lnTo>
                      <a:lnTo>
                        <a:pt x="48" y="5"/>
                      </a:lnTo>
                      <a:lnTo>
                        <a:pt x="51" y="3"/>
                      </a:lnTo>
                      <a:lnTo>
                        <a:pt x="55" y="3"/>
                      </a:lnTo>
                      <a:lnTo>
                        <a:pt x="60" y="1"/>
                      </a:lnTo>
                      <a:lnTo>
                        <a:pt x="63" y="0"/>
                      </a:lnTo>
                      <a:lnTo>
                        <a:pt x="65" y="0"/>
                      </a:lnTo>
                      <a:lnTo>
                        <a:pt x="70" y="2"/>
                      </a:lnTo>
                      <a:lnTo>
                        <a:pt x="74" y="4"/>
                      </a:lnTo>
                      <a:lnTo>
                        <a:pt x="76" y="6"/>
                      </a:lnTo>
                      <a:lnTo>
                        <a:pt x="77" y="8"/>
                      </a:lnTo>
                      <a:lnTo>
                        <a:pt x="79" y="10"/>
                      </a:lnTo>
                      <a:lnTo>
                        <a:pt x="79" y="13"/>
                      </a:lnTo>
                      <a:lnTo>
                        <a:pt x="78" y="17"/>
                      </a:lnTo>
                      <a:lnTo>
                        <a:pt x="79" y="18"/>
                      </a:lnTo>
                      <a:lnTo>
                        <a:pt x="81" y="20"/>
                      </a:lnTo>
                      <a:lnTo>
                        <a:pt x="85" y="22"/>
                      </a:lnTo>
                      <a:lnTo>
                        <a:pt x="127" y="8"/>
                      </a:lnTo>
                      <a:lnTo>
                        <a:pt x="175" y="90"/>
                      </a:lnTo>
                      <a:lnTo>
                        <a:pt x="134" y="104"/>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7" name="Freeform 498"/>
                <p:cNvSpPr>
                  <a:spLocks/>
                </p:cNvSpPr>
                <p:nvPr/>
              </p:nvSpPr>
              <p:spPr bwMode="auto">
                <a:xfrm>
                  <a:off x="1591" y="3881"/>
                  <a:ext cx="177" cy="137"/>
                </a:xfrm>
                <a:custGeom>
                  <a:avLst/>
                  <a:gdLst>
                    <a:gd name="T0" fmla="*/ 116 w 177"/>
                    <a:gd name="T1" fmla="*/ 5 h 136"/>
                    <a:gd name="T2" fmla="*/ 138 w 177"/>
                    <a:gd name="T3" fmla="*/ 37 h 136"/>
                    <a:gd name="T4" fmla="*/ 143 w 177"/>
                    <a:gd name="T5" fmla="*/ 36 h 136"/>
                    <a:gd name="T6" fmla="*/ 148 w 177"/>
                    <a:gd name="T7" fmla="*/ 31 h 136"/>
                    <a:gd name="T8" fmla="*/ 155 w 177"/>
                    <a:gd name="T9" fmla="*/ 29 h 136"/>
                    <a:gd name="T10" fmla="*/ 163 w 177"/>
                    <a:gd name="T11" fmla="*/ 29 h 136"/>
                    <a:gd name="T12" fmla="*/ 170 w 177"/>
                    <a:gd name="T13" fmla="*/ 32 h 136"/>
                    <a:gd name="T14" fmla="*/ 174 w 177"/>
                    <a:gd name="T15" fmla="*/ 37 h 136"/>
                    <a:gd name="T16" fmla="*/ 176 w 177"/>
                    <a:gd name="T17" fmla="*/ 42 h 136"/>
                    <a:gd name="T18" fmla="*/ 174 w 177"/>
                    <a:gd name="T19" fmla="*/ 48 h 136"/>
                    <a:gd name="T20" fmla="*/ 168 w 177"/>
                    <a:gd name="T21" fmla="*/ 52 h 136"/>
                    <a:gd name="T22" fmla="*/ 163 w 177"/>
                    <a:gd name="T23" fmla="*/ 55 h 136"/>
                    <a:gd name="T24" fmla="*/ 154 w 177"/>
                    <a:gd name="T25" fmla="*/ 54 h 136"/>
                    <a:gd name="T26" fmla="*/ 149 w 177"/>
                    <a:gd name="T27" fmla="*/ 56 h 136"/>
                    <a:gd name="T28" fmla="*/ 166 w 177"/>
                    <a:gd name="T29" fmla="*/ 90 h 136"/>
                    <a:gd name="T30" fmla="*/ 123 w 177"/>
                    <a:gd name="T31" fmla="*/ 103 h 136"/>
                    <a:gd name="T32" fmla="*/ 122 w 177"/>
                    <a:gd name="T33" fmla="*/ 110 h 136"/>
                    <a:gd name="T34" fmla="*/ 127 w 177"/>
                    <a:gd name="T35" fmla="*/ 113 h 136"/>
                    <a:gd name="T36" fmla="*/ 132 w 177"/>
                    <a:gd name="T37" fmla="*/ 117 h 136"/>
                    <a:gd name="T38" fmla="*/ 132 w 177"/>
                    <a:gd name="T39" fmla="*/ 122 h 136"/>
                    <a:gd name="T40" fmla="*/ 130 w 177"/>
                    <a:gd name="T41" fmla="*/ 128 h 136"/>
                    <a:gd name="T42" fmla="*/ 125 w 177"/>
                    <a:gd name="T43" fmla="*/ 133 h 136"/>
                    <a:gd name="T44" fmla="*/ 117 w 177"/>
                    <a:gd name="T45" fmla="*/ 135 h 136"/>
                    <a:gd name="T46" fmla="*/ 110 w 177"/>
                    <a:gd name="T47" fmla="*/ 135 h 136"/>
                    <a:gd name="T48" fmla="*/ 102 w 177"/>
                    <a:gd name="T49" fmla="*/ 132 h 136"/>
                    <a:gd name="T50" fmla="*/ 98 w 177"/>
                    <a:gd name="T51" fmla="*/ 128 h 136"/>
                    <a:gd name="T52" fmla="*/ 97 w 177"/>
                    <a:gd name="T53" fmla="*/ 122 h 136"/>
                    <a:gd name="T54" fmla="*/ 97 w 177"/>
                    <a:gd name="T55" fmla="*/ 117 h 136"/>
                    <a:gd name="T56" fmla="*/ 91 w 177"/>
                    <a:gd name="T57" fmla="*/ 113 h 136"/>
                    <a:gd name="T58" fmla="*/ 0 w 177"/>
                    <a:gd name="T59" fmla="*/ 43 h 136"/>
                    <a:gd name="T60" fmla="*/ 42 w 177"/>
                    <a:gd name="T61" fmla="*/ 31 h 136"/>
                    <a:gd name="T62" fmla="*/ 43 w 177"/>
                    <a:gd name="T63" fmla="*/ 25 h 136"/>
                    <a:gd name="T64" fmla="*/ 37 w 177"/>
                    <a:gd name="T65" fmla="*/ 21 h 136"/>
                    <a:gd name="T66" fmla="*/ 33 w 177"/>
                    <a:gd name="T67" fmla="*/ 18 h 136"/>
                    <a:gd name="T68" fmla="*/ 32 w 177"/>
                    <a:gd name="T69" fmla="*/ 14 h 136"/>
                    <a:gd name="T70" fmla="*/ 35 w 177"/>
                    <a:gd name="T71" fmla="*/ 6 h 136"/>
                    <a:gd name="T72" fmla="*/ 39 w 177"/>
                    <a:gd name="T73" fmla="*/ 3 h 136"/>
                    <a:gd name="T74" fmla="*/ 44 w 177"/>
                    <a:gd name="T75" fmla="*/ 1 h 136"/>
                    <a:gd name="T76" fmla="*/ 51 w 177"/>
                    <a:gd name="T77" fmla="*/ 1 h 136"/>
                    <a:gd name="T78" fmla="*/ 59 w 177"/>
                    <a:gd name="T79" fmla="*/ 0 h 136"/>
                    <a:gd name="T80" fmla="*/ 66 w 177"/>
                    <a:gd name="T81" fmla="*/ 5 h 136"/>
                    <a:gd name="T82" fmla="*/ 69 w 177"/>
                    <a:gd name="T83" fmla="*/ 10 h 136"/>
                    <a:gd name="T84" fmla="*/ 67 w 177"/>
                    <a:gd name="T85" fmla="*/ 15 h 136"/>
                    <a:gd name="T86" fmla="*/ 69 w 177"/>
                    <a:gd name="T87" fmla="*/ 18 h 136"/>
                    <a:gd name="T88" fmla="*/ 75 w 177"/>
                    <a:gd name="T89" fmla="*/ 1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7" h="136">
                      <a:moveTo>
                        <a:pt x="75" y="19"/>
                      </a:moveTo>
                      <a:lnTo>
                        <a:pt x="116" y="5"/>
                      </a:lnTo>
                      <a:lnTo>
                        <a:pt x="134" y="36"/>
                      </a:lnTo>
                      <a:lnTo>
                        <a:pt x="138" y="37"/>
                      </a:lnTo>
                      <a:lnTo>
                        <a:pt x="142" y="37"/>
                      </a:lnTo>
                      <a:lnTo>
                        <a:pt x="143" y="36"/>
                      </a:lnTo>
                      <a:lnTo>
                        <a:pt x="147" y="33"/>
                      </a:lnTo>
                      <a:lnTo>
                        <a:pt x="148" y="31"/>
                      </a:lnTo>
                      <a:lnTo>
                        <a:pt x="152" y="30"/>
                      </a:lnTo>
                      <a:lnTo>
                        <a:pt x="155" y="29"/>
                      </a:lnTo>
                      <a:lnTo>
                        <a:pt x="159" y="30"/>
                      </a:lnTo>
                      <a:lnTo>
                        <a:pt x="163" y="29"/>
                      </a:lnTo>
                      <a:lnTo>
                        <a:pt x="167" y="30"/>
                      </a:lnTo>
                      <a:lnTo>
                        <a:pt x="170" y="32"/>
                      </a:lnTo>
                      <a:lnTo>
                        <a:pt x="172" y="33"/>
                      </a:lnTo>
                      <a:lnTo>
                        <a:pt x="174" y="37"/>
                      </a:lnTo>
                      <a:lnTo>
                        <a:pt x="175" y="39"/>
                      </a:lnTo>
                      <a:lnTo>
                        <a:pt x="176" y="42"/>
                      </a:lnTo>
                      <a:lnTo>
                        <a:pt x="176" y="44"/>
                      </a:lnTo>
                      <a:lnTo>
                        <a:pt x="174" y="48"/>
                      </a:lnTo>
                      <a:lnTo>
                        <a:pt x="171" y="51"/>
                      </a:lnTo>
                      <a:lnTo>
                        <a:pt x="168" y="52"/>
                      </a:lnTo>
                      <a:lnTo>
                        <a:pt x="166" y="53"/>
                      </a:lnTo>
                      <a:lnTo>
                        <a:pt x="163" y="55"/>
                      </a:lnTo>
                      <a:lnTo>
                        <a:pt x="159" y="55"/>
                      </a:lnTo>
                      <a:lnTo>
                        <a:pt x="154" y="54"/>
                      </a:lnTo>
                      <a:lnTo>
                        <a:pt x="152" y="55"/>
                      </a:lnTo>
                      <a:lnTo>
                        <a:pt x="149" y="56"/>
                      </a:lnTo>
                      <a:lnTo>
                        <a:pt x="147" y="59"/>
                      </a:lnTo>
                      <a:lnTo>
                        <a:pt x="166" y="90"/>
                      </a:lnTo>
                      <a:lnTo>
                        <a:pt x="123" y="104"/>
                      </a:lnTo>
                      <a:lnTo>
                        <a:pt x="123" y="103"/>
                      </a:lnTo>
                      <a:lnTo>
                        <a:pt x="122" y="106"/>
                      </a:lnTo>
                      <a:lnTo>
                        <a:pt x="122" y="110"/>
                      </a:lnTo>
                      <a:lnTo>
                        <a:pt x="123" y="112"/>
                      </a:lnTo>
                      <a:lnTo>
                        <a:pt x="127" y="113"/>
                      </a:lnTo>
                      <a:lnTo>
                        <a:pt x="130" y="114"/>
                      </a:lnTo>
                      <a:lnTo>
                        <a:pt x="132" y="117"/>
                      </a:lnTo>
                      <a:lnTo>
                        <a:pt x="133" y="119"/>
                      </a:lnTo>
                      <a:lnTo>
                        <a:pt x="132" y="122"/>
                      </a:lnTo>
                      <a:lnTo>
                        <a:pt x="132" y="125"/>
                      </a:lnTo>
                      <a:lnTo>
                        <a:pt x="130" y="128"/>
                      </a:lnTo>
                      <a:lnTo>
                        <a:pt x="127" y="130"/>
                      </a:lnTo>
                      <a:lnTo>
                        <a:pt x="125" y="133"/>
                      </a:lnTo>
                      <a:lnTo>
                        <a:pt x="122" y="134"/>
                      </a:lnTo>
                      <a:lnTo>
                        <a:pt x="117" y="135"/>
                      </a:lnTo>
                      <a:lnTo>
                        <a:pt x="114" y="135"/>
                      </a:lnTo>
                      <a:lnTo>
                        <a:pt x="110" y="135"/>
                      </a:lnTo>
                      <a:lnTo>
                        <a:pt x="107" y="134"/>
                      </a:lnTo>
                      <a:lnTo>
                        <a:pt x="102" y="132"/>
                      </a:lnTo>
                      <a:lnTo>
                        <a:pt x="100" y="130"/>
                      </a:lnTo>
                      <a:lnTo>
                        <a:pt x="98" y="128"/>
                      </a:lnTo>
                      <a:lnTo>
                        <a:pt x="97" y="125"/>
                      </a:lnTo>
                      <a:lnTo>
                        <a:pt x="97" y="122"/>
                      </a:lnTo>
                      <a:lnTo>
                        <a:pt x="98" y="119"/>
                      </a:lnTo>
                      <a:lnTo>
                        <a:pt x="97" y="117"/>
                      </a:lnTo>
                      <a:lnTo>
                        <a:pt x="94" y="116"/>
                      </a:lnTo>
                      <a:lnTo>
                        <a:pt x="91" y="113"/>
                      </a:lnTo>
                      <a:lnTo>
                        <a:pt x="49" y="128"/>
                      </a:lnTo>
                      <a:lnTo>
                        <a:pt x="0" y="43"/>
                      </a:lnTo>
                      <a:lnTo>
                        <a:pt x="39" y="30"/>
                      </a:lnTo>
                      <a:lnTo>
                        <a:pt x="42" y="31"/>
                      </a:lnTo>
                      <a:lnTo>
                        <a:pt x="44" y="27"/>
                      </a:lnTo>
                      <a:lnTo>
                        <a:pt x="43" y="25"/>
                      </a:lnTo>
                      <a:lnTo>
                        <a:pt x="42" y="24"/>
                      </a:lnTo>
                      <a:lnTo>
                        <a:pt x="37" y="21"/>
                      </a:lnTo>
                      <a:lnTo>
                        <a:pt x="35" y="20"/>
                      </a:lnTo>
                      <a:lnTo>
                        <a:pt x="33" y="18"/>
                      </a:lnTo>
                      <a:lnTo>
                        <a:pt x="32" y="15"/>
                      </a:lnTo>
                      <a:lnTo>
                        <a:pt x="32" y="14"/>
                      </a:lnTo>
                      <a:lnTo>
                        <a:pt x="33" y="9"/>
                      </a:lnTo>
                      <a:lnTo>
                        <a:pt x="35" y="6"/>
                      </a:lnTo>
                      <a:lnTo>
                        <a:pt x="38" y="4"/>
                      </a:lnTo>
                      <a:lnTo>
                        <a:pt x="39" y="3"/>
                      </a:lnTo>
                      <a:lnTo>
                        <a:pt x="43" y="1"/>
                      </a:lnTo>
                      <a:lnTo>
                        <a:pt x="44" y="1"/>
                      </a:lnTo>
                      <a:lnTo>
                        <a:pt x="47" y="0"/>
                      </a:lnTo>
                      <a:lnTo>
                        <a:pt x="51" y="1"/>
                      </a:lnTo>
                      <a:lnTo>
                        <a:pt x="54" y="0"/>
                      </a:lnTo>
                      <a:lnTo>
                        <a:pt x="59" y="0"/>
                      </a:lnTo>
                      <a:lnTo>
                        <a:pt x="62" y="3"/>
                      </a:lnTo>
                      <a:lnTo>
                        <a:pt x="66" y="5"/>
                      </a:lnTo>
                      <a:lnTo>
                        <a:pt x="67" y="6"/>
                      </a:lnTo>
                      <a:lnTo>
                        <a:pt x="69" y="10"/>
                      </a:lnTo>
                      <a:lnTo>
                        <a:pt x="67" y="12"/>
                      </a:lnTo>
                      <a:lnTo>
                        <a:pt x="67" y="15"/>
                      </a:lnTo>
                      <a:lnTo>
                        <a:pt x="67" y="17"/>
                      </a:lnTo>
                      <a:lnTo>
                        <a:pt x="69" y="18"/>
                      </a:lnTo>
                      <a:lnTo>
                        <a:pt x="75" y="20"/>
                      </a:lnTo>
                      <a:lnTo>
                        <a:pt x="75" y="19"/>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8" name="Freeform 499"/>
                <p:cNvSpPr>
                  <a:spLocks/>
                </p:cNvSpPr>
                <p:nvPr/>
              </p:nvSpPr>
              <p:spPr bwMode="auto">
                <a:xfrm>
                  <a:off x="1707" y="3848"/>
                  <a:ext cx="166" cy="124"/>
                </a:xfrm>
                <a:custGeom>
                  <a:avLst/>
                  <a:gdLst>
                    <a:gd name="T0" fmla="*/ 165 w 166"/>
                    <a:gd name="T1" fmla="*/ 85 h 124"/>
                    <a:gd name="T2" fmla="*/ 143 w 166"/>
                    <a:gd name="T3" fmla="*/ 53 h 124"/>
                    <a:gd name="T4" fmla="*/ 138 w 166"/>
                    <a:gd name="T5" fmla="*/ 54 h 124"/>
                    <a:gd name="T6" fmla="*/ 133 w 166"/>
                    <a:gd name="T7" fmla="*/ 60 h 124"/>
                    <a:gd name="T8" fmla="*/ 126 w 166"/>
                    <a:gd name="T9" fmla="*/ 62 h 124"/>
                    <a:gd name="T10" fmla="*/ 118 w 166"/>
                    <a:gd name="T11" fmla="*/ 62 h 124"/>
                    <a:gd name="T12" fmla="*/ 112 w 166"/>
                    <a:gd name="T13" fmla="*/ 58 h 124"/>
                    <a:gd name="T14" fmla="*/ 107 w 166"/>
                    <a:gd name="T15" fmla="*/ 53 h 124"/>
                    <a:gd name="T16" fmla="*/ 105 w 166"/>
                    <a:gd name="T17" fmla="*/ 48 h 124"/>
                    <a:gd name="T18" fmla="*/ 107 w 166"/>
                    <a:gd name="T19" fmla="*/ 43 h 124"/>
                    <a:gd name="T20" fmla="*/ 112 w 166"/>
                    <a:gd name="T21" fmla="*/ 38 h 124"/>
                    <a:gd name="T22" fmla="*/ 119 w 166"/>
                    <a:gd name="T23" fmla="*/ 36 h 124"/>
                    <a:gd name="T24" fmla="*/ 128 w 166"/>
                    <a:gd name="T25" fmla="*/ 37 h 124"/>
                    <a:gd name="T26" fmla="*/ 133 w 166"/>
                    <a:gd name="T27" fmla="*/ 34 h 124"/>
                    <a:gd name="T28" fmla="*/ 116 w 166"/>
                    <a:gd name="T29" fmla="*/ 0 h 124"/>
                    <a:gd name="T30" fmla="*/ 74 w 166"/>
                    <a:gd name="T31" fmla="*/ 15 h 124"/>
                    <a:gd name="T32" fmla="*/ 73 w 166"/>
                    <a:gd name="T33" fmla="*/ 20 h 124"/>
                    <a:gd name="T34" fmla="*/ 79 w 166"/>
                    <a:gd name="T35" fmla="*/ 24 h 124"/>
                    <a:gd name="T36" fmla="*/ 82 w 166"/>
                    <a:gd name="T37" fmla="*/ 29 h 124"/>
                    <a:gd name="T38" fmla="*/ 83 w 166"/>
                    <a:gd name="T39" fmla="*/ 33 h 124"/>
                    <a:gd name="T40" fmla="*/ 82 w 166"/>
                    <a:gd name="T41" fmla="*/ 39 h 124"/>
                    <a:gd name="T42" fmla="*/ 76 w 166"/>
                    <a:gd name="T43" fmla="*/ 42 h 124"/>
                    <a:gd name="T44" fmla="*/ 68 w 166"/>
                    <a:gd name="T45" fmla="*/ 46 h 124"/>
                    <a:gd name="T46" fmla="*/ 61 w 166"/>
                    <a:gd name="T47" fmla="*/ 46 h 124"/>
                    <a:gd name="T48" fmla="*/ 53 w 166"/>
                    <a:gd name="T49" fmla="*/ 43 h 124"/>
                    <a:gd name="T50" fmla="*/ 49 w 166"/>
                    <a:gd name="T51" fmla="*/ 38 h 124"/>
                    <a:gd name="T52" fmla="*/ 48 w 166"/>
                    <a:gd name="T53" fmla="*/ 34 h 124"/>
                    <a:gd name="T54" fmla="*/ 49 w 166"/>
                    <a:gd name="T55" fmla="*/ 29 h 124"/>
                    <a:gd name="T56" fmla="*/ 42 w 166"/>
                    <a:gd name="T57" fmla="*/ 26 h 124"/>
                    <a:gd name="T58" fmla="*/ 0 w 166"/>
                    <a:gd name="T59" fmla="*/ 38 h 124"/>
                    <a:gd name="T60" fmla="*/ 22 w 166"/>
                    <a:gd name="T61" fmla="*/ 70 h 124"/>
                    <a:gd name="T62" fmla="*/ 27 w 166"/>
                    <a:gd name="T63" fmla="*/ 69 h 124"/>
                    <a:gd name="T64" fmla="*/ 32 w 166"/>
                    <a:gd name="T65" fmla="*/ 64 h 124"/>
                    <a:gd name="T66" fmla="*/ 39 w 166"/>
                    <a:gd name="T67" fmla="*/ 62 h 124"/>
                    <a:gd name="T68" fmla="*/ 47 w 166"/>
                    <a:gd name="T69" fmla="*/ 62 h 124"/>
                    <a:gd name="T70" fmla="*/ 53 w 166"/>
                    <a:gd name="T71" fmla="*/ 65 h 124"/>
                    <a:gd name="T72" fmla="*/ 58 w 166"/>
                    <a:gd name="T73" fmla="*/ 70 h 124"/>
                    <a:gd name="T74" fmla="*/ 59 w 166"/>
                    <a:gd name="T75" fmla="*/ 75 h 124"/>
                    <a:gd name="T76" fmla="*/ 58 w 166"/>
                    <a:gd name="T77" fmla="*/ 81 h 124"/>
                    <a:gd name="T78" fmla="*/ 52 w 166"/>
                    <a:gd name="T79" fmla="*/ 85 h 124"/>
                    <a:gd name="T80" fmla="*/ 47 w 166"/>
                    <a:gd name="T81" fmla="*/ 88 h 124"/>
                    <a:gd name="T82" fmla="*/ 38 w 166"/>
                    <a:gd name="T83" fmla="*/ 87 h 124"/>
                    <a:gd name="T84" fmla="*/ 33 w 166"/>
                    <a:gd name="T85" fmla="*/ 89 h 124"/>
                    <a:gd name="T86" fmla="*/ 50 w 166"/>
                    <a:gd name="T87" fmla="*/ 123 h 124"/>
                    <a:gd name="T88" fmla="*/ 93 w 166"/>
                    <a:gd name="T89" fmla="*/ 107 h 124"/>
                    <a:gd name="T90" fmla="*/ 92 w 166"/>
                    <a:gd name="T91" fmla="*/ 103 h 124"/>
                    <a:gd name="T92" fmla="*/ 85 w 166"/>
                    <a:gd name="T93" fmla="*/ 98 h 124"/>
                    <a:gd name="T94" fmla="*/ 83 w 166"/>
                    <a:gd name="T95" fmla="*/ 94 h 124"/>
                    <a:gd name="T96" fmla="*/ 83 w 166"/>
                    <a:gd name="T97" fmla="*/ 89 h 124"/>
                    <a:gd name="T98" fmla="*/ 88 w 166"/>
                    <a:gd name="T99" fmla="*/ 84 h 124"/>
                    <a:gd name="T100" fmla="*/ 94 w 166"/>
                    <a:gd name="T101" fmla="*/ 80 h 124"/>
                    <a:gd name="T102" fmla="*/ 100 w 166"/>
                    <a:gd name="T103" fmla="*/ 78 h 124"/>
                    <a:gd name="T104" fmla="*/ 109 w 166"/>
                    <a:gd name="T105" fmla="*/ 80 h 124"/>
                    <a:gd name="T106" fmla="*/ 115 w 166"/>
                    <a:gd name="T107" fmla="*/ 84 h 124"/>
                    <a:gd name="T108" fmla="*/ 119 w 166"/>
                    <a:gd name="T109" fmla="*/ 87 h 124"/>
                    <a:gd name="T110" fmla="*/ 116 w 166"/>
                    <a:gd name="T111" fmla="*/ 95 h 124"/>
                    <a:gd name="T112" fmla="*/ 120 w 166"/>
                    <a:gd name="T113" fmla="*/ 98 h 124"/>
                    <a:gd name="T114" fmla="*/ 126 w 166"/>
                    <a:gd name="T115" fmla="*/ 9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6" h="124">
                      <a:moveTo>
                        <a:pt x="126" y="98"/>
                      </a:moveTo>
                      <a:lnTo>
                        <a:pt x="165" y="85"/>
                      </a:lnTo>
                      <a:lnTo>
                        <a:pt x="147" y="54"/>
                      </a:lnTo>
                      <a:lnTo>
                        <a:pt x="143" y="53"/>
                      </a:lnTo>
                      <a:lnTo>
                        <a:pt x="139" y="54"/>
                      </a:lnTo>
                      <a:lnTo>
                        <a:pt x="138" y="54"/>
                      </a:lnTo>
                      <a:lnTo>
                        <a:pt x="135" y="57"/>
                      </a:lnTo>
                      <a:lnTo>
                        <a:pt x="133" y="60"/>
                      </a:lnTo>
                      <a:lnTo>
                        <a:pt x="129" y="61"/>
                      </a:lnTo>
                      <a:lnTo>
                        <a:pt x="126" y="62"/>
                      </a:lnTo>
                      <a:lnTo>
                        <a:pt x="123" y="62"/>
                      </a:lnTo>
                      <a:lnTo>
                        <a:pt x="118" y="62"/>
                      </a:lnTo>
                      <a:lnTo>
                        <a:pt x="114" y="60"/>
                      </a:lnTo>
                      <a:lnTo>
                        <a:pt x="112" y="58"/>
                      </a:lnTo>
                      <a:lnTo>
                        <a:pt x="109" y="57"/>
                      </a:lnTo>
                      <a:lnTo>
                        <a:pt x="107" y="53"/>
                      </a:lnTo>
                      <a:lnTo>
                        <a:pt x="105" y="50"/>
                      </a:lnTo>
                      <a:lnTo>
                        <a:pt x="105" y="48"/>
                      </a:lnTo>
                      <a:lnTo>
                        <a:pt x="106" y="46"/>
                      </a:lnTo>
                      <a:lnTo>
                        <a:pt x="107" y="43"/>
                      </a:lnTo>
                      <a:lnTo>
                        <a:pt x="111" y="40"/>
                      </a:lnTo>
                      <a:lnTo>
                        <a:pt x="112" y="38"/>
                      </a:lnTo>
                      <a:lnTo>
                        <a:pt x="116" y="38"/>
                      </a:lnTo>
                      <a:lnTo>
                        <a:pt x="119" y="36"/>
                      </a:lnTo>
                      <a:lnTo>
                        <a:pt x="122" y="36"/>
                      </a:lnTo>
                      <a:lnTo>
                        <a:pt x="128" y="37"/>
                      </a:lnTo>
                      <a:lnTo>
                        <a:pt x="128" y="36"/>
                      </a:lnTo>
                      <a:lnTo>
                        <a:pt x="133" y="34"/>
                      </a:lnTo>
                      <a:lnTo>
                        <a:pt x="134" y="32"/>
                      </a:lnTo>
                      <a:lnTo>
                        <a:pt x="116" y="0"/>
                      </a:lnTo>
                      <a:lnTo>
                        <a:pt x="75" y="14"/>
                      </a:lnTo>
                      <a:lnTo>
                        <a:pt x="74" y="15"/>
                      </a:lnTo>
                      <a:lnTo>
                        <a:pt x="73" y="18"/>
                      </a:lnTo>
                      <a:lnTo>
                        <a:pt x="73" y="20"/>
                      </a:lnTo>
                      <a:lnTo>
                        <a:pt x="73" y="22"/>
                      </a:lnTo>
                      <a:lnTo>
                        <a:pt x="79" y="24"/>
                      </a:lnTo>
                      <a:lnTo>
                        <a:pt x="81" y="26"/>
                      </a:lnTo>
                      <a:lnTo>
                        <a:pt x="82" y="29"/>
                      </a:lnTo>
                      <a:lnTo>
                        <a:pt x="83" y="30"/>
                      </a:lnTo>
                      <a:lnTo>
                        <a:pt x="83" y="33"/>
                      </a:lnTo>
                      <a:lnTo>
                        <a:pt x="82" y="36"/>
                      </a:lnTo>
                      <a:lnTo>
                        <a:pt x="82" y="39"/>
                      </a:lnTo>
                      <a:lnTo>
                        <a:pt x="79" y="41"/>
                      </a:lnTo>
                      <a:lnTo>
                        <a:pt x="76" y="42"/>
                      </a:lnTo>
                      <a:lnTo>
                        <a:pt x="71" y="44"/>
                      </a:lnTo>
                      <a:lnTo>
                        <a:pt x="68" y="46"/>
                      </a:lnTo>
                      <a:lnTo>
                        <a:pt x="66" y="46"/>
                      </a:lnTo>
                      <a:lnTo>
                        <a:pt x="61" y="46"/>
                      </a:lnTo>
                      <a:lnTo>
                        <a:pt x="57" y="45"/>
                      </a:lnTo>
                      <a:lnTo>
                        <a:pt x="53" y="43"/>
                      </a:lnTo>
                      <a:lnTo>
                        <a:pt x="51" y="41"/>
                      </a:lnTo>
                      <a:lnTo>
                        <a:pt x="49" y="38"/>
                      </a:lnTo>
                      <a:lnTo>
                        <a:pt x="49" y="37"/>
                      </a:lnTo>
                      <a:lnTo>
                        <a:pt x="48" y="34"/>
                      </a:lnTo>
                      <a:lnTo>
                        <a:pt x="50" y="29"/>
                      </a:lnTo>
                      <a:lnTo>
                        <a:pt x="49" y="29"/>
                      </a:lnTo>
                      <a:lnTo>
                        <a:pt x="46" y="27"/>
                      </a:lnTo>
                      <a:lnTo>
                        <a:pt x="42" y="26"/>
                      </a:lnTo>
                      <a:lnTo>
                        <a:pt x="40" y="25"/>
                      </a:lnTo>
                      <a:lnTo>
                        <a:pt x="0" y="38"/>
                      </a:lnTo>
                      <a:lnTo>
                        <a:pt x="18" y="69"/>
                      </a:lnTo>
                      <a:lnTo>
                        <a:pt x="22" y="70"/>
                      </a:lnTo>
                      <a:lnTo>
                        <a:pt x="25" y="70"/>
                      </a:lnTo>
                      <a:lnTo>
                        <a:pt x="27" y="69"/>
                      </a:lnTo>
                      <a:lnTo>
                        <a:pt x="31" y="66"/>
                      </a:lnTo>
                      <a:lnTo>
                        <a:pt x="32" y="64"/>
                      </a:lnTo>
                      <a:lnTo>
                        <a:pt x="36" y="63"/>
                      </a:lnTo>
                      <a:lnTo>
                        <a:pt x="39" y="62"/>
                      </a:lnTo>
                      <a:lnTo>
                        <a:pt x="43" y="63"/>
                      </a:lnTo>
                      <a:lnTo>
                        <a:pt x="47" y="62"/>
                      </a:lnTo>
                      <a:lnTo>
                        <a:pt x="51" y="63"/>
                      </a:lnTo>
                      <a:lnTo>
                        <a:pt x="53" y="65"/>
                      </a:lnTo>
                      <a:lnTo>
                        <a:pt x="56" y="66"/>
                      </a:lnTo>
                      <a:lnTo>
                        <a:pt x="58" y="70"/>
                      </a:lnTo>
                      <a:lnTo>
                        <a:pt x="59" y="72"/>
                      </a:lnTo>
                      <a:lnTo>
                        <a:pt x="59" y="75"/>
                      </a:lnTo>
                      <a:lnTo>
                        <a:pt x="60" y="77"/>
                      </a:lnTo>
                      <a:lnTo>
                        <a:pt x="58" y="81"/>
                      </a:lnTo>
                      <a:lnTo>
                        <a:pt x="55" y="84"/>
                      </a:lnTo>
                      <a:lnTo>
                        <a:pt x="52" y="85"/>
                      </a:lnTo>
                      <a:lnTo>
                        <a:pt x="50" y="86"/>
                      </a:lnTo>
                      <a:lnTo>
                        <a:pt x="47" y="88"/>
                      </a:lnTo>
                      <a:lnTo>
                        <a:pt x="43" y="88"/>
                      </a:lnTo>
                      <a:lnTo>
                        <a:pt x="38" y="87"/>
                      </a:lnTo>
                      <a:lnTo>
                        <a:pt x="36" y="88"/>
                      </a:lnTo>
                      <a:lnTo>
                        <a:pt x="33" y="89"/>
                      </a:lnTo>
                      <a:lnTo>
                        <a:pt x="31" y="92"/>
                      </a:lnTo>
                      <a:lnTo>
                        <a:pt x="50" y="123"/>
                      </a:lnTo>
                      <a:lnTo>
                        <a:pt x="92" y="109"/>
                      </a:lnTo>
                      <a:lnTo>
                        <a:pt x="93" y="107"/>
                      </a:lnTo>
                      <a:lnTo>
                        <a:pt x="93" y="104"/>
                      </a:lnTo>
                      <a:lnTo>
                        <a:pt x="92" y="103"/>
                      </a:lnTo>
                      <a:lnTo>
                        <a:pt x="87" y="100"/>
                      </a:lnTo>
                      <a:lnTo>
                        <a:pt x="85" y="98"/>
                      </a:lnTo>
                      <a:lnTo>
                        <a:pt x="83" y="97"/>
                      </a:lnTo>
                      <a:lnTo>
                        <a:pt x="83" y="94"/>
                      </a:lnTo>
                      <a:lnTo>
                        <a:pt x="82" y="92"/>
                      </a:lnTo>
                      <a:lnTo>
                        <a:pt x="83" y="89"/>
                      </a:lnTo>
                      <a:lnTo>
                        <a:pt x="85" y="85"/>
                      </a:lnTo>
                      <a:lnTo>
                        <a:pt x="88" y="84"/>
                      </a:lnTo>
                      <a:lnTo>
                        <a:pt x="90" y="82"/>
                      </a:lnTo>
                      <a:lnTo>
                        <a:pt x="94" y="80"/>
                      </a:lnTo>
                      <a:lnTo>
                        <a:pt x="98" y="79"/>
                      </a:lnTo>
                      <a:lnTo>
                        <a:pt x="100" y="78"/>
                      </a:lnTo>
                      <a:lnTo>
                        <a:pt x="104" y="79"/>
                      </a:lnTo>
                      <a:lnTo>
                        <a:pt x="109" y="80"/>
                      </a:lnTo>
                      <a:lnTo>
                        <a:pt x="112" y="82"/>
                      </a:lnTo>
                      <a:lnTo>
                        <a:pt x="115" y="84"/>
                      </a:lnTo>
                      <a:lnTo>
                        <a:pt x="116" y="86"/>
                      </a:lnTo>
                      <a:lnTo>
                        <a:pt x="119" y="87"/>
                      </a:lnTo>
                      <a:lnTo>
                        <a:pt x="118" y="90"/>
                      </a:lnTo>
                      <a:lnTo>
                        <a:pt x="116" y="95"/>
                      </a:lnTo>
                      <a:lnTo>
                        <a:pt x="118" y="96"/>
                      </a:lnTo>
                      <a:lnTo>
                        <a:pt x="120" y="98"/>
                      </a:lnTo>
                      <a:lnTo>
                        <a:pt x="124" y="99"/>
                      </a:lnTo>
                      <a:lnTo>
                        <a:pt x="126" y="98"/>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9" name="Freeform 500"/>
                <p:cNvSpPr>
                  <a:spLocks/>
                </p:cNvSpPr>
                <p:nvPr/>
              </p:nvSpPr>
              <p:spPr bwMode="auto">
                <a:xfrm>
                  <a:off x="1812" y="3812"/>
                  <a:ext cx="176" cy="129"/>
                </a:xfrm>
                <a:custGeom>
                  <a:avLst/>
                  <a:gdLst>
                    <a:gd name="T0" fmla="*/ 125 w 176"/>
                    <a:gd name="T1" fmla="*/ 0 h 129"/>
                    <a:gd name="T2" fmla="*/ 142 w 176"/>
                    <a:gd name="T3" fmla="*/ 32 h 129"/>
                    <a:gd name="T4" fmla="*/ 137 w 176"/>
                    <a:gd name="T5" fmla="*/ 34 h 129"/>
                    <a:gd name="T6" fmla="*/ 128 w 176"/>
                    <a:gd name="T7" fmla="*/ 34 h 129"/>
                    <a:gd name="T8" fmla="*/ 122 w 176"/>
                    <a:gd name="T9" fmla="*/ 36 h 129"/>
                    <a:gd name="T10" fmla="*/ 116 w 176"/>
                    <a:gd name="T11" fmla="*/ 41 h 129"/>
                    <a:gd name="T12" fmla="*/ 114 w 176"/>
                    <a:gd name="T13" fmla="*/ 46 h 129"/>
                    <a:gd name="T14" fmla="*/ 117 w 176"/>
                    <a:gd name="T15" fmla="*/ 51 h 129"/>
                    <a:gd name="T16" fmla="*/ 121 w 176"/>
                    <a:gd name="T17" fmla="*/ 56 h 129"/>
                    <a:gd name="T18" fmla="*/ 127 w 176"/>
                    <a:gd name="T19" fmla="*/ 59 h 129"/>
                    <a:gd name="T20" fmla="*/ 136 w 176"/>
                    <a:gd name="T21" fmla="*/ 59 h 129"/>
                    <a:gd name="T22" fmla="*/ 142 w 176"/>
                    <a:gd name="T23" fmla="*/ 58 h 129"/>
                    <a:gd name="T24" fmla="*/ 148 w 176"/>
                    <a:gd name="T25" fmla="*/ 52 h 129"/>
                    <a:gd name="T26" fmla="*/ 153 w 176"/>
                    <a:gd name="T27" fmla="*/ 51 h 129"/>
                    <a:gd name="T28" fmla="*/ 175 w 176"/>
                    <a:gd name="T29" fmla="*/ 83 h 129"/>
                    <a:gd name="T30" fmla="*/ 133 w 176"/>
                    <a:gd name="T31" fmla="*/ 97 h 129"/>
                    <a:gd name="T32" fmla="*/ 133 w 176"/>
                    <a:gd name="T33" fmla="*/ 102 h 129"/>
                    <a:gd name="T34" fmla="*/ 138 w 176"/>
                    <a:gd name="T35" fmla="*/ 105 h 129"/>
                    <a:gd name="T36" fmla="*/ 142 w 176"/>
                    <a:gd name="T37" fmla="*/ 110 h 129"/>
                    <a:gd name="T38" fmla="*/ 142 w 176"/>
                    <a:gd name="T39" fmla="*/ 115 h 129"/>
                    <a:gd name="T40" fmla="*/ 140 w 176"/>
                    <a:gd name="T41" fmla="*/ 121 h 129"/>
                    <a:gd name="T42" fmla="*/ 136 w 176"/>
                    <a:gd name="T43" fmla="*/ 125 h 129"/>
                    <a:gd name="T44" fmla="*/ 131 w 176"/>
                    <a:gd name="T45" fmla="*/ 127 h 129"/>
                    <a:gd name="T46" fmla="*/ 123 w 176"/>
                    <a:gd name="T47" fmla="*/ 128 h 129"/>
                    <a:gd name="T48" fmla="*/ 116 w 176"/>
                    <a:gd name="T49" fmla="*/ 127 h 129"/>
                    <a:gd name="T50" fmla="*/ 110 w 176"/>
                    <a:gd name="T51" fmla="*/ 123 h 129"/>
                    <a:gd name="T52" fmla="*/ 107 w 176"/>
                    <a:gd name="T53" fmla="*/ 118 h 129"/>
                    <a:gd name="T54" fmla="*/ 109 w 176"/>
                    <a:gd name="T55" fmla="*/ 112 h 129"/>
                    <a:gd name="T56" fmla="*/ 105 w 176"/>
                    <a:gd name="T57" fmla="*/ 108 h 129"/>
                    <a:gd name="T58" fmla="*/ 60 w 176"/>
                    <a:gd name="T59" fmla="*/ 121 h 129"/>
                    <a:gd name="T60" fmla="*/ 38 w 176"/>
                    <a:gd name="T61" fmla="*/ 89 h 129"/>
                    <a:gd name="T62" fmla="*/ 33 w 176"/>
                    <a:gd name="T63" fmla="*/ 90 h 129"/>
                    <a:gd name="T64" fmla="*/ 28 w 176"/>
                    <a:gd name="T65" fmla="*/ 96 h 129"/>
                    <a:gd name="T66" fmla="*/ 21 w 176"/>
                    <a:gd name="T67" fmla="*/ 98 h 129"/>
                    <a:gd name="T68" fmla="*/ 14 w 176"/>
                    <a:gd name="T69" fmla="*/ 97 h 129"/>
                    <a:gd name="T70" fmla="*/ 7 w 176"/>
                    <a:gd name="T71" fmla="*/ 94 h 129"/>
                    <a:gd name="T72" fmla="*/ 2 w 176"/>
                    <a:gd name="T73" fmla="*/ 89 h 129"/>
                    <a:gd name="T74" fmla="*/ 0 w 176"/>
                    <a:gd name="T75" fmla="*/ 84 h 129"/>
                    <a:gd name="T76" fmla="*/ 3 w 176"/>
                    <a:gd name="T77" fmla="*/ 79 h 129"/>
                    <a:gd name="T78" fmla="*/ 7 w 176"/>
                    <a:gd name="T79" fmla="*/ 74 h 129"/>
                    <a:gd name="T80" fmla="*/ 14 w 176"/>
                    <a:gd name="T81" fmla="*/ 72 h 129"/>
                    <a:gd name="T82" fmla="*/ 23 w 176"/>
                    <a:gd name="T83" fmla="*/ 73 h 129"/>
                    <a:gd name="T84" fmla="*/ 28 w 176"/>
                    <a:gd name="T85" fmla="*/ 70 h 129"/>
                    <a:gd name="T86" fmla="*/ 11 w 176"/>
                    <a:gd name="T87" fmla="*/ 36 h 129"/>
                    <a:gd name="T88" fmla="*/ 53 w 176"/>
                    <a:gd name="T89" fmla="*/ 24 h 129"/>
                    <a:gd name="T90" fmla="*/ 60 w 176"/>
                    <a:gd name="T91" fmla="*/ 27 h 129"/>
                    <a:gd name="T92" fmla="*/ 59 w 176"/>
                    <a:gd name="T93" fmla="*/ 32 h 129"/>
                    <a:gd name="T94" fmla="*/ 60 w 176"/>
                    <a:gd name="T95" fmla="*/ 37 h 129"/>
                    <a:gd name="T96" fmla="*/ 65 w 176"/>
                    <a:gd name="T97" fmla="*/ 40 h 129"/>
                    <a:gd name="T98" fmla="*/ 73 w 176"/>
                    <a:gd name="T99" fmla="*/ 43 h 129"/>
                    <a:gd name="T100" fmla="*/ 78 w 176"/>
                    <a:gd name="T101" fmla="*/ 43 h 129"/>
                    <a:gd name="T102" fmla="*/ 86 w 176"/>
                    <a:gd name="T103" fmla="*/ 40 h 129"/>
                    <a:gd name="T104" fmla="*/ 91 w 176"/>
                    <a:gd name="T105" fmla="*/ 37 h 129"/>
                    <a:gd name="T106" fmla="*/ 93 w 176"/>
                    <a:gd name="T107" fmla="*/ 30 h 129"/>
                    <a:gd name="T108" fmla="*/ 92 w 176"/>
                    <a:gd name="T109" fmla="*/ 26 h 129"/>
                    <a:gd name="T110" fmla="*/ 88 w 176"/>
                    <a:gd name="T111" fmla="*/ 23 h 129"/>
                    <a:gd name="T112" fmla="*/ 82 w 176"/>
                    <a:gd name="T113" fmla="*/ 21 h 129"/>
                    <a:gd name="T114" fmla="*/ 85 w 176"/>
                    <a:gd name="T115" fmla="*/ 1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6" h="129">
                      <a:moveTo>
                        <a:pt x="84" y="13"/>
                      </a:moveTo>
                      <a:lnTo>
                        <a:pt x="125" y="0"/>
                      </a:lnTo>
                      <a:lnTo>
                        <a:pt x="143" y="30"/>
                      </a:lnTo>
                      <a:lnTo>
                        <a:pt x="142" y="32"/>
                      </a:lnTo>
                      <a:lnTo>
                        <a:pt x="138" y="34"/>
                      </a:lnTo>
                      <a:lnTo>
                        <a:pt x="137" y="34"/>
                      </a:lnTo>
                      <a:lnTo>
                        <a:pt x="132" y="34"/>
                      </a:lnTo>
                      <a:lnTo>
                        <a:pt x="128" y="34"/>
                      </a:lnTo>
                      <a:lnTo>
                        <a:pt x="125" y="34"/>
                      </a:lnTo>
                      <a:lnTo>
                        <a:pt x="122" y="36"/>
                      </a:lnTo>
                      <a:lnTo>
                        <a:pt x="120" y="38"/>
                      </a:lnTo>
                      <a:lnTo>
                        <a:pt x="116" y="41"/>
                      </a:lnTo>
                      <a:lnTo>
                        <a:pt x="115" y="43"/>
                      </a:lnTo>
                      <a:lnTo>
                        <a:pt x="114" y="46"/>
                      </a:lnTo>
                      <a:lnTo>
                        <a:pt x="116" y="49"/>
                      </a:lnTo>
                      <a:lnTo>
                        <a:pt x="117" y="51"/>
                      </a:lnTo>
                      <a:lnTo>
                        <a:pt x="119" y="54"/>
                      </a:lnTo>
                      <a:lnTo>
                        <a:pt x="121" y="56"/>
                      </a:lnTo>
                      <a:lnTo>
                        <a:pt x="124" y="58"/>
                      </a:lnTo>
                      <a:lnTo>
                        <a:pt x="127" y="59"/>
                      </a:lnTo>
                      <a:lnTo>
                        <a:pt x="131" y="59"/>
                      </a:lnTo>
                      <a:lnTo>
                        <a:pt x="136" y="59"/>
                      </a:lnTo>
                      <a:lnTo>
                        <a:pt x="139" y="59"/>
                      </a:lnTo>
                      <a:lnTo>
                        <a:pt x="142" y="58"/>
                      </a:lnTo>
                      <a:lnTo>
                        <a:pt x="145" y="56"/>
                      </a:lnTo>
                      <a:lnTo>
                        <a:pt x="148" y="52"/>
                      </a:lnTo>
                      <a:lnTo>
                        <a:pt x="149" y="52"/>
                      </a:lnTo>
                      <a:lnTo>
                        <a:pt x="153" y="51"/>
                      </a:lnTo>
                      <a:lnTo>
                        <a:pt x="156" y="52"/>
                      </a:lnTo>
                      <a:lnTo>
                        <a:pt x="175" y="83"/>
                      </a:lnTo>
                      <a:lnTo>
                        <a:pt x="135" y="96"/>
                      </a:lnTo>
                      <a:lnTo>
                        <a:pt x="133" y="97"/>
                      </a:lnTo>
                      <a:lnTo>
                        <a:pt x="132" y="100"/>
                      </a:lnTo>
                      <a:lnTo>
                        <a:pt x="133" y="102"/>
                      </a:lnTo>
                      <a:lnTo>
                        <a:pt x="133" y="104"/>
                      </a:lnTo>
                      <a:lnTo>
                        <a:pt x="138" y="105"/>
                      </a:lnTo>
                      <a:lnTo>
                        <a:pt x="140" y="108"/>
                      </a:lnTo>
                      <a:lnTo>
                        <a:pt x="142" y="110"/>
                      </a:lnTo>
                      <a:lnTo>
                        <a:pt x="143" y="112"/>
                      </a:lnTo>
                      <a:lnTo>
                        <a:pt x="142" y="115"/>
                      </a:lnTo>
                      <a:lnTo>
                        <a:pt x="142" y="118"/>
                      </a:lnTo>
                      <a:lnTo>
                        <a:pt x="140" y="121"/>
                      </a:lnTo>
                      <a:lnTo>
                        <a:pt x="138" y="123"/>
                      </a:lnTo>
                      <a:lnTo>
                        <a:pt x="136" y="125"/>
                      </a:lnTo>
                      <a:lnTo>
                        <a:pt x="132" y="127"/>
                      </a:lnTo>
                      <a:lnTo>
                        <a:pt x="131" y="127"/>
                      </a:lnTo>
                      <a:lnTo>
                        <a:pt x="128" y="128"/>
                      </a:lnTo>
                      <a:lnTo>
                        <a:pt x="123" y="128"/>
                      </a:lnTo>
                      <a:lnTo>
                        <a:pt x="121" y="128"/>
                      </a:lnTo>
                      <a:lnTo>
                        <a:pt x="116" y="127"/>
                      </a:lnTo>
                      <a:lnTo>
                        <a:pt x="113" y="125"/>
                      </a:lnTo>
                      <a:lnTo>
                        <a:pt x="110" y="123"/>
                      </a:lnTo>
                      <a:lnTo>
                        <a:pt x="109" y="121"/>
                      </a:lnTo>
                      <a:lnTo>
                        <a:pt x="107" y="118"/>
                      </a:lnTo>
                      <a:lnTo>
                        <a:pt x="107" y="116"/>
                      </a:lnTo>
                      <a:lnTo>
                        <a:pt x="109" y="112"/>
                      </a:lnTo>
                      <a:lnTo>
                        <a:pt x="107" y="111"/>
                      </a:lnTo>
                      <a:lnTo>
                        <a:pt x="105" y="108"/>
                      </a:lnTo>
                      <a:lnTo>
                        <a:pt x="102" y="106"/>
                      </a:lnTo>
                      <a:lnTo>
                        <a:pt x="60" y="121"/>
                      </a:lnTo>
                      <a:lnTo>
                        <a:pt x="42" y="90"/>
                      </a:lnTo>
                      <a:lnTo>
                        <a:pt x="38" y="89"/>
                      </a:lnTo>
                      <a:lnTo>
                        <a:pt x="35" y="90"/>
                      </a:lnTo>
                      <a:lnTo>
                        <a:pt x="33" y="90"/>
                      </a:lnTo>
                      <a:lnTo>
                        <a:pt x="30" y="93"/>
                      </a:lnTo>
                      <a:lnTo>
                        <a:pt x="28" y="96"/>
                      </a:lnTo>
                      <a:lnTo>
                        <a:pt x="24" y="97"/>
                      </a:lnTo>
                      <a:lnTo>
                        <a:pt x="21" y="98"/>
                      </a:lnTo>
                      <a:lnTo>
                        <a:pt x="18" y="98"/>
                      </a:lnTo>
                      <a:lnTo>
                        <a:pt x="14" y="97"/>
                      </a:lnTo>
                      <a:lnTo>
                        <a:pt x="9" y="96"/>
                      </a:lnTo>
                      <a:lnTo>
                        <a:pt x="7" y="94"/>
                      </a:lnTo>
                      <a:lnTo>
                        <a:pt x="4" y="93"/>
                      </a:lnTo>
                      <a:lnTo>
                        <a:pt x="2" y="89"/>
                      </a:lnTo>
                      <a:lnTo>
                        <a:pt x="0" y="86"/>
                      </a:lnTo>
                      <a:lnTo>
                        <a:pt x="0" y="84"/>
                      </a:lnTo>
                      <a:lnTo>
                        <a:pt x="1" y="82"/>
                      </a:lnTo>
                      <a:lnTo>
                        <a:pt x="3" y="79"/>
                      </a:lnTo>
                      <a:lnTo>
                        <a:pt x="6" y="76"/>
                      </a:lnTo>
                      <a:lnTo>
                        <a:pt x="7" y="74"/>
                      </a:lnTo>
                      <a:lnTo>
                        <a:pt x="11" y="74"/>
                      </a:lnTo>
                      <a:lnTo>
                        <a:pt x="14" y="72"/>
                      </a:lnTo>
                      <a:lnTo>
                        <a:pt x="17" y="72"/>
                      </a:lnTo>
                      <a:lnTo>
                        <a:pt x="23" y="73"/>
                      </a:lnTo>
                      <a:lnTo>
                        <a:pt x="24" y="72"/>
                      </a:lnTo>
                      <a:lnTo>
                        <a:pt x="28" y="70"/>
                      </a:lnTo>
                      <a:lnTo>
                        <a:pt x="29" y="68"/>
                      </a:lnTo>
                      <a:lnTo>
                        <a:pt x="11" y="36"/>
                      </a:lnTo>
                      <a:lnTo>
                        <a:pt x="52" y="24"/>
                      </a:lnTo>
                      <a:lnTo>
                        <a:pt x="53" y="24"/>
                      </a:lnTo>
                      <a:lnTo>
                        <a:pt x="58" y="26"/>
                      </a:lnTo>
                      <a:lnTo>
                        <a:pt x="60" y="27"/>
                      </a:lnTo>
                      <a:lnTo>
                        <a:pt x="60" y="28"/>
                      </a:lnTo>
                      <a:lnTo>
                        <a:pt x="59" y="32"/>
                      </a:lnTo>
                      <a:lnTo>
                        <a:pt x="60" y="35"/>
                      </a:lnTo>
                      <a:lnTo>
                        <a:pt x="60" y="37"/>
                      </a:lnTo>
                      <a:lnTo>
                        <a:pt x="63" y="39"/>
                      </a:lnTo>
                      <a:lnTo>
                        <a:pt x="65" y="40"/>
                      </a:lnTo>
                      <a:lnTo>
                        <a:pt x="68" y="43"/>
                      </a:lnTo>
                      <a:lnTo>
                        <a:pt x="73" y="43"/>
                      </a:lnTo>
                      <a:lnTo>
                        <a:pt x="75" y="43"/>
                      </a:lnTo>
                      <a:lnTo>
                        <a:pt x="78" y="43"/>
                      </a:lnTo>
                      <a:lnTo>
                        <a:pt x="81" y="42"/>
                      </a:lnTo>
                      <a:lnTo>
                        <a:pt x="86" y="40"/>
                      </a:lnTo>
                      <a:lnTo>
                        <a:pt x="88" y="39"/>
                      </a:lnTo>
                      <a:lnTo>
                        <a:pt x="91" y="37"/>
                      </a:lnTo>
                      <a:lnTo>
                        <a:pt x="92" y="34"/>
                      </a:lnTo>
                      <a:lnTo>
                        <a:pt x="93" y="30"/>
                      </a:lnTo>
                      <a:lnTo>
                        <a:pt x="93" y="29"/>
                      </a:lnTo>
                      <a:lnTo>
                        <a:pt x="92" y="26"/>
                      </a:lnTo>
                      <a:lnTo>
                        <a:pt x="91" y="25"/>
                      </a:lnTo>
                      <a:lnTo>
                        <a:pt x="88" y="23"/>
                      </a:lnTo>
                      <a:lnTo>
                        <a:pt x="83" y="21"/>
                      </a:lnTo>
                      <a:lnTo>
                        <a:pt x="82" y="21"/>
                      </a:lnTo>
                      <a:lnTo>
                        <a:pt x="83" y="18"/>
                      </a:lnTo>
                      <a:lnTo>
                        <a:pt x="85" y="14"/>
                      </a:lnTo>
                      <a:lnTo>
                        <a:pt x="84" y="13"/>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0" name="Freeform 501"/>
                <p:cNvSpPr>
                  <a:spLocks/>
                </p:cNvSpPr>
                <p:nvPr/>
              </p:nvSpPr>
              <p:spPr bwMode="auto">
                <a:xfrm>
                  <a:off x="1926" y="3769"/>
                  <a:ext cx="189" cy="134"/>
                </a:xfrm>
                <a:custGeom>
                  <a:avLst/>
                  <a:gdLst>
                    <a:gd name="T0" fmla="*/ 128 w 189"/>
                    <a:gd name="T1" fmla="*/ 6 h 134"/>
                    <a:gd name="T2" fmla="*/ 150 w 189"/>
                    <a:gd name="T3" fmla="*/ 37 h 134"/>
                    <a:gd name="T4" fmla="*/ 155 w 189"/>
                    <a:gd name="T5" fmla="*/ 35 h 134"/>
                    <a:gd name="T6" fmla="*/ 160 w 189"/>
                    <a:gd name="T7" fmla="*/ 30 h 134"/>
                    <a:gd name="T8" fmla="*/ 167 w 189"/>
                    <a:gd name="T9" fmla="*/ 29 h 134"/>
                    <a:gd name="T10" fmla="*/ 175 w 189"/>
                    <a:gd name="T11" fmla="*/ 29 h 134"/>
                    <a:gd name="T12" fmla="*/ 182 w 189"/>
                    <a:gd name="T13" fmla="*/ 32 h 134"/>
                    <a:gd name="T14" fmla="*/ 186 w 189"/>
                    <a:gd name="T15" fmla="*/ 37 h 134"/>
                    <a:gd name="T16" fmla="*/ 188 w 189"/>
                    <a:gd name="T17" fmla="*/ 41 h 134"/>
                    <a:gd name="T18" fmla="*/ 185 w 189"/>
                    <a:gd name="T19" fmla="*/ 48 h 134"/>
                    <a:gd name="T20" fmla="*/ 181 w 189"/>
                    <a:gd name="T21" fmla="*/ 52 h 134"/>
                    <a:gd name="T22" fmla="*/ 174 w 189"/>
                    <a:gd name="T23" fmla="*/ 55 h 134"/>
                    <a:gd name="T24" fmla="*/ 165 w 189"/>
                    <a:gd name="T25" fmla="*/ 55 h 134"/>
                    <a:gd name="T26" fmla="*/ 161 w 189"/>
                    <a:gd name="T27" fmla="*/ 56 h 134"/>
                    <a:gd name="T28" fmla="*/ 177 w 189"/>
                    <a:gd name="T29" fmla="*/ 89 h 134"/>
                    <a:gd name="T30" fmla="*/ 136 w 189"/>
                    <a:gd name="T31" fmla="*/ 102 h 134"/>
                    <a:gd name="T32" fmla="*/ 135 w 189"/>
                    <a:gd name="T33" fmla="*/ 108 h 134"/>
                    <a:gd name="T34" fmla="*/ 140 w 189"/>
                    <a:gd name="T35" fmla="*/ 111 h 134"/>
                    <a:gd name="T36" fmla="*/ 144 w 189"/>
                    <a:gd name="T37" fmla="*/ 115 h 134"/>
                    <a:gd name="T38" fmla="*/ 145 w 189"/>
                    <a:gd name="T39" fmla="*/ 120 h 134"/>
                    <a:gd name="T40" fmla="*/ 142 w 189"/>
                    <a:gd name="T41" fmla="*/ 126 h 134"/>
                    <a:gd name="T42" fmla="*/ 137 w 189"/>
                    <a:gd name="T43" fmla="*/ 131 h 134"/>
                    <a:gd name="T44" fmla="*/ 134 w 189"/>
                    <a:gd name="T45" fmla="*/ 132 h 134"/>
                    <a:gd name="T46" fmla="*/ 126 w 189"/>
                    <a:gd name="T47" fmla="*/ 133 h 134"/>
                    <a:gd name="T48" fmla="*/ 119 w 189"/>
                    <a:gd name="T49" fmla="*/ 132 h 134"/>
                    <a:gd name="T50" fmla="*/ 112 w 189"/>
                    <a:gd name="T51" fmla="*/ 128 h 134"/>
                    <a:gd name="T52" fmla="*/ 109 w 189"/>
                    <a:gd name="T53" fmla="*/ 123 h 134"/>
                    <a:gd name="T54" fmla="*/ 110 w 189"/>
                    <a:gd name="T55" fmla="*/ 117 h 134"/>
                    <a:gd name="T56" fmla="*/ 107 w 189"/>
                    <a:gd name="T57" fmla="*/ 114 h 134"/>
                    <a:gd name="T58" fmla="*/ 61 w 189"/>
                    <a:gd name="T59" fmla="*/ 126 h 134"/>
                    <a:gd name="T60" fmla="*/ 43 w 189"/>
                    <a:gd name="T61" fmla="*/ 96 h 134"/>
                    <a:gd name="T62" fmla="*/ 35 w 189"/>
                    <a:gd name="T63" fmla="*/ 95 h 134"/>
                    <a:gd name="T64" fmla="*/ 31 w 189"/>
                    <a:gd name="T65" fmla="*/ 99 h 134"/>
                    <a:gd name="T66" fmla="*/ 25 w 189"/>
                    <a:gd name="T67" fmla="*/ 102 h 134"/>
                    <a:gd name="T68" fmla="*/ 17 w 189"/>
                    <a:gd name="T69" fmla="*/ 102 h 134"/>
                    <a:gd name="T70" fmla="*/ 10 w 189"/>
                    <a:gd name="T71" fmla="*/ 101 h 134"/>
                    <a:gd name="T72" fmla="*/ 5 w 189"/>
                    <a:gd name="T73" fmla="*/ 97 h 134"/>
                    <a:gd name="T74" fmla="*/ 2 w 189"/>
                    <a:gd name="T75" fmla="*/ 92 h 134"/>
                    <a:gd name="T76" fmla="*/ 1 w 189"/>
                    <a:gd name="T77" fmla="*/ 86 h 134"/>
                    <a:gd name="T78" fmla="*/ 6 w 189"/>
                    <a:gd name="T79" fmla="*/ 81 h 134"/>
                    <a:gd name="T80" fmla="*/ 11 w 189"/>
                    <a:gd name="T81" fmla="*/ 77 h 134"/>
                    <a:gd name="T82" fmla="*/ 18 w 189"/>
                    <a:gd name="T83" fmla="*/ 77 h 134"/>
                    <a:gd name="T84" fmla="*/ 24 w 189"/>
                    <a:gd name="T85" fmla="*/ 77 h 134"/>
                    <a:gd name="T86" fmla="*/ 29 w 189"/>
                    <a:gd name="T87" fmla="*/ 73 h 134"/>
                    <a:gd name="T88" fmla="*/ 53 w 189"/>
                    <a:gd name="T89" fmla="*/ 30 h 134"/>
                    <a:gd name="T90" fmla="*/ 54 w 189"/>
                    <a:gd name="T91" fmla="*/ 28 h 134"/>
                    <a:gd name="T92" fmla="*/ 53 w 189"/>
                    <a:gd name="T93" fmla="*/ 24 h 134"/>
                    <a:gd name="T94" fmla="*/ 47 w 189"/>
                    <a:gd name="T95" fmla="*/ 19 h 134"/>
                    <a:gd name="T96" fmla="*/ 45 w 189"/>
                    <a:gd name="T97" fmla="*/ 15 h 134"/>
                    <a:gd name="T98" fmla="*/ 45 w 189"/>
                    <a:gd name="T99" fmla="*/ 9 h 134"/>
                    <a:gd name="T100" fmla="*/ 49 w 189"/>
                    <a:gd name="T101" fmla="*/ 5 h 134"/>
                    <a:gd name="T102" fmla="*/ 55 w 189"/>
                    <a:gd name="T103" fmla="*/ 1 h 134"/>
                    <a:gd name="T104" fmla="*/ 64 w 189"/>
                    <a:gd name="T105" fmla="*/ 0 h 134"/>
                    <a:gd name="T106" fmla="*/ 71 w 189"/>
                    <a:gd name="T107" fmla="*/ 1 h 134"/>
                    <a:gd name="T108" fmla="*/ 77 w 189"/>
                    <a:gd name="T109" fmla="*/ 4 h 134"/>
                    <a:gd name="T110" fmla="*/ 79 w 189"/>
                    <a:gd name="T111" fmla="*/ 9 h 134"/>
                    <a:gd name="T112" fmla="*/ 80 w 189"/>
                    <a:gd name="T113" fmla="*/ 15 h 134"/>
                    <a:gd name="T114" fmla="*/ 82 w 189"/>
                    <a:gd name="T115" fmla="*/ 19 h 134"/>
                    <a:gd name="T116" fmla="*/ 85 w 189"/>
                    <a:gd name="T117" fmla="*/ 2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134">
                      <a:moveTo>
                        <a:pt x="85" y="20"/>
                      </a:moveTo>
                      <a:lnTo>
                        <a:pt x="128" y="6"/>
                      </a:lnTo>
                      <a:lnTo>
                        <a:pt x="145" y="35"/>
                      </a:lnTo>
                      <a:lnTo>
                        <a:pt x="150" y="37"/>
                      </a:lnTo>
                      <a:lnTo>
                        <a:pt x="153" y="37"/>
                      </a:lnTo>
                      <a:lnTo>
                        <a:pt x="155" y="35"/>
                      </a:lnTo>
                      <a:lnTo>
                        <a:pt x="159" y="33"/>
                      </a:lnTo>
                      <a:lnTo>
                        <a:pt x="160" y="30"/>
                      </a:lnTo>
                      <a:lnTo>
                        <a:pt x="164" y="30"/>
                      </a:lnTo>
                      <a:lnTo>
                        <a:pt x="167" y="29"/>
                      </a:lnTo>
                      <a:lnTo>
                        <a:pt x="170" y="29"/>
                      </a:lnTo>
                      <a:lnTo>
                        <a:pt x="175" y="29"/>
                      </a:lnTo>
                      <a:lnTo>
                        <a:pt x="179" y="30"/>
                      </a:lnTo>
                      <a:lnTo>
                        <a:pt x="182" y="32"/>
                      </a:lnTo>
                      <a:lnTo>
                        <a:pt x="183" y="34"/>
                      </a:lnTo>
                      <a:lnTo>
                        <a:pt x="186" y="37"/>
                      </a:lnTo>
                      <a:lnTo>
                        <a:pt x="188" y="40"/>
                      </a:lnTo>
                      <a:lnTo>
                        <a:pt x="188" y="41"/>
                      </a:lnTo>
                      <a:lnTo>
                        <a:pt x="188" y="44"/>
                      </a:lnTo>
                      <a:lnTo>
                        <a:pt x="185" y="48"/>
                      </a:lnTo>
                      <a:lnTo>
                        <a:pt x="183" y="51"/>
                      </a:lnTo>
                      <a:lnTo>
                        <a:pt x="181" y="52"/>
                      </a:lnTo>
                      <a:lnTo>
                        <a:pt x="178" y="54"/>
                      </a:lnTo>
                      <a:lnTo>
                        <a:pt x="174" y="55"/>
                      </a:lnTo>
                      <a:lnTo>
                        <a:pt x="171" y="55"/>
                      </a:lnTo>
                      <a:lnTo>
                        <a:pt x="165" y="55"/>
                      </a:lnTo>
                      <a:lnTo>
                        <a:pt x="164" y="55"/>
                      </a:lnTo>
                      <a:lnTo>
                        <a:pt x="161" y="56"/>
                      </a:lnTo>
                      <a:lnTo>
                        <a:pt x="159" y="58"/>
                      </a:lnTo>
                      <a:lnTo>
                        <a:pt x="177" y="89"/>
                      </a:lnTo>
                      <a:lnTo>
                        <a:pt x="137" y="101"/>
                      </a:lnTo>
                      <a:lnTo>
                        <a:pt x="136" y="102"/>
                      </a:lnTo>
                      <a:lnTo>
                        <a:pt x="134" y="105"/>
                      </a:lnTo>
                      <a:lnTo>
                        <a:pt x="135" y="108"/>
                      </a:lnTo>
                      <a:lnTo>
                        <a:pt x="136" y="110"/>
                      </a:lnTo>
                      <a:lnTo>
                        <a:pt x="140" y="111"/>
                      </a:lnTo>
                      <a:lnTo>
                        <a:pt x="142" y="113"/>
                      </a:lnTo>
                      <a:lnTo>
                        <a:pt x="144" y="115"/>
                      </a:lnTo>
                      <a:lnTo>
                        <a:pt x="144" y="118"/>
                      </a:lnTo>
                      <a:lnTo>
                        <a:pt x="145" y="120"/>
                      </a:lnTo>
                      <a:lnTo>
                        <a:pt x="144" y="123"/>
                      </a:lnTo>
                      <a:lnTo>
                        <a:pt x="142" y="126"/>
                      </a:lnTo>
                      <a:lnTo>
                        <a:pt x="141" y="128"/>
                      </a:lnTo>
                      <a:lnTo>
                        <a:pt x="137" y="131"/>
                      </a:lnTo>
                      <a:lnTo>
                        <a:pt x="135" y="132"/>
                      </a:lnTo>
                      <a:lnTo>
                        <a:pt x="134" y="132"/>
                      </a:lnTo>
                      <a:lnTo>
                        <a:pt x="129" y="133"/>
                      </a:lnTo>
                      <a:lnTo>
                        <a:pt x="126" y="133"/>
                      </a:lnTo>
                      <a:lnTo>
                        <a:pt x="122" y="133"/>
                      </a:lnTo>
                      <a:lnTo>
                        <a:pt x="119" y="132"/>
                      </a:lnTo>
                      <a:lnTo>
                        <a:pt x="114" y="130"/>
                      </a:lnTo>
                      <a:lnTo>
                        <a:pt x="112" y="128"/>
                      </a:lnTo>
                      <a:lnTo>
                        <a:pt x="111" y="126"/>
                      </a:lnTo>
                      <a:lnTo>
                        <a:pt x="109" y="123"/>
                      </a:lnTo>
                      <a:lnTo>
                        <a:pt x="109" y="121"/>
                      </a:lnTo>
                      <a:lnTo>
                        <a:pt x="110" y="117"/>
                      </a:lnTo>
                      <a:lnTo>
                        <a:pt x="109" y="116"/>
                      </a:lnTo>
                      <a:lnTo>
                        <a:pt x="107" y="114"/>
                      </a:lnTo>
                      <a:lnTo>
                        <a:pt x="103" y="112"/>
                      </a:lnTo>
                      <a:lnTo>
                        <a:pt x="61" y="126"/>
                      </a:lnTo>
                      <a:lnTo>
                        <a:pt x="42" y="95"/>
                      </a:lnTo>
                      <a:lnTo>
                        <a:pt x="43" y="96"/>
                      </a:lnTo>
                      <a:lnTo>
                        <a:pt x="39" y="94"/>
                      </a:lnTo>
                      <a:lnTo>
                        <a:pt x="35" y="95"/>
                      </a:lnTo>
                      <a:lnTo>
                        <a:pt x="34" y="95"/>
                      </a:lnTo>
                      <a:lnTo>
                        <a:pt x="31" y="99"/>
                      </a:lnTo>
                      <a:lnTo>
                        <a:pt x="28" y="101"/>
                      </a:lnTo>
                      <a:lnTo>
                        <a:pt x="25" y="102"/>
                      </a:lnTo>
                      <a:lnTo>
                        <a:pt x="22" y="102"/>
                      </a:lnTo>
                      <a:lnTo>
                        <a:pt x="17" y="102"/>
                      </a:lnTo>
                      <a:lnTo>
                        <a:pt x="13" y="102"/>
                      </a:lnTo>
                      <a:lnTo>
                        <a:pt x="10" y="101"/>
                      </a:lnTo>
                      <a:lnTo>
                        <a:pt x="7" y="99"/>
                      </a:lnTo>
                      <a:lnTo>
                        <a:pt x="5" y="97"/>
                      </a:lnTo>
                      <a:lnTo>
                        <a:pt x="3" y="94"/>
                      </a:lnTo>
                      <a:lnTo>
                        <a:pt x="2" y="92"/>
                      </a:lnTo>
                      <a:lnTo>
                        <a:pt x="0" y="89"/>
                      </a:lnTo>
                      <a:lnTo>
                        <a:pt x="1" y="86"/>
                      </a:lnTo>
                      <a:lnTo>
                        <a:pt x="2" y="84"/>
                      </a:lnTo>
                      <a:lnTo>
                        <a:pt x="6" y="81"/>
                      </a:lnTo>
                      <a:lnTo>
                        <a:pt x="8" y="79"/>
                      </a:lnTo>
                      <a:lnTo>
                        <a:pt x="11" y="77"/>
                      </a:lnTo>
                      <a:lnTo>
                        <a:pt x="14" y="77"/>
                      </a:lnTo>
                      <a:lnTo>
                        <a:pt x="18" y="77"/>
                      </a:lnTo>
                      <a:lnTo>
                        <a:pt x="23" y="77"/>
                      </a:lnTo>
                      <a:lnTo>
                        <a:pt x="24" y="77"/>
                      </a:lnTo>
                      <a:lnTo>
                        <a:pt x="28" y="75"/>
                      </a:lnTo>
                      <a:lnTo>
                        <a:pt x="29" y="73"/>
                      </a:lnTo>
                      <a:lnTo>
                        <a:pt x="11" y="43"/>
                      </a:lnTo>
                      <a:lnTo>
                        <a:pt x="53" y="30"/>
                      </a:lnTo>
                      <a:lnTo>
                        <a:pt x="53" y="31"/>
                      </a:lnTo>
                      <a:lnTo>
                        <a:pt x="54" y="28"/>
                      </a:lnTo>
                      <a:lnTo>
                        <a:pt x="54" y="25"/>
                      </a:lnTo>
                      <a:lnTo>
                        <a:pt x="53" y="24"/>
                      </a:lnTo>
                      <a:lnTo>
                        <a:pt x="50" y="21"/>
                      </a:lnTo>
                      <a:lnTo>
                        <a:pt x="47" y="19"/>
                      </a:lnTo>
                      <a:lnTo>
                        <a:pt x="46" y="18"/>
                      </a:lnTo>
                      <a:lnTo>
                        <a:pt x="45" y="15"/>
                      </a:lnTo>
                      <a:lnTo>
                        <a:pt x="45" y="13"/>
                      </a:lnTo>
                      <a:lnTo>
                        <a:pt x="45" y="9"/>
                      </a:lnTo>
                      <a:lnTo>
                        <a:pt x="47" y="6"/>
                      </a:lnTo>
                      <a:lnTo>
                        <a:pt x="49" y="5"/>
                      </a:lnTo>
                      <a:lnTo>
                        <a:pt x="51" y="2"/>
                      </a:lnTo>
                      <a:lnTo>
                        <a:pt x="55" y="1"/>
                      </a:lnTo>
                      <a:lnTo>
                        <a:pt x="60" y="0"/>
                      </a:lnTo>
                      <a:lnTo>
                        <a:pt x="64" y="0"/>
                      </a:lnTo>
                      <a:lnTo>
                        <a:pt x="66" y="0"/>
                      </a:lnTo>
                      <a:lnTo>
                        <a:pt x="71" y="1"/>
                      </a:lnTo>
                      <a:lnTo>
                        <a:pt x="75" y="3"/>
                      </a:lnTo>
                      <a:lnTo>
                        <a:pt x="77" y="4"/>
                      </a:lnTo>
                      <a:lnTo>
                        <a:pt x="78" y="7"/>
                      </a:lnTo>
                      <a:lnTo>
                        <a:pt x="79" y="9"/>
                      </a:lnTo>
                      <a:lnTo>
                        <a:pt x="79" y="11"/>
                      </a:lnTo>
                      <a:lnTo>
                        <a:pt x="80" y="15"/>
                      </a:lnTo>
                      <a:lnTo>
                        <a:pt x="79" y="16"/>
                      </a:lnTo>
                      <a:lnTo>
                        <a:pt x="82" y="19"/>
                      </a:lnTo>
                      <a:lnTo>
                        <a:pt x="86" y="20"/>
                      </a:lnTo>
                      <a:lnTo>
                        <a:pt x="85" y="20"/>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1" name="Freeform 502"/>
                <p:cNvSpPr>
                  <a:spLocks/>
                </p:cNvSpPr>
                <p:nvPr/>
              </p:nvSpPr>
              <p:spPr bwMode="auto">
                <a:xfrm>
                  <a:off x="2054" y="3730"/>
                  <a:ext cx="166" cy="129"/>
                </a:xfrm>
                <a:custGeom>
                  <a:avLst/>
                  <a:gdLst>
                    <a:gd name="T0" fmla="*/ 49 w 166"/>
                    <a:gd name="T1" fmla="*/ 128 h 129"/>
                    <a:gd name="T2" fmla="*/ 93 w 166"/>
                    <a:gd name="T3" fmla="*/ 111 h 129"/>
                    <a:gd name="T4" fmla="*/ 92 w 166"/>
                    <a:gd name="T5" fmla="*/ 108 h 129"/>
                    <a:gd name="T6" fmla="*/ 85 w 166"/>
                    <a:gd name="T7" fmla="*/ 103 h 129"/>
                    <a:gd name="T8" fmla="*/ 83 w 166"/>
                    <a:gd name="T9" fmla="*/ 100 h 129"/>
                    <a:gd name="T10" fmla="*/ 83 w 166"/>
                    <a:gd name="T11" fmla="*/ 95 h 129"/>
                    <a:gd name="T12" fmla="*/ 86 w 166"/>
                    <a:gd name="T13" fmla="*/ 89 h 129"/>
                    <a:gd name="T14" fmla="*/ 94 w 166"/>
                    <a:gd name="T15" fmla="*/ 86 h 129"/>
                    <a:gd name="T16" fmla="*/ 101 w 166"/>
                    <a:gd name="T17" fmla="*/ 84 h 129"/>
                    <a:gd name="T18" fmla="*/ 109 w 166"/>
                    <a:gd name="T19" fmla="*/ 86 h 129"/>
                    <a:gd name="T20" fmla="*/ 115 w 166"/>
                    <a:gd name="T21" fmla="*/ 89 h 129"/>
                    <a:gd name="T22" fmla="*/ 117 w 166"/>
                    <a:gd name="T23" fmla="*/ 94 h 129"/>
                    <a:gd name="T24" fmla="*/ 116 w 166"/>
                    <a:gd name="T25" fmla="*/ 100 h 129"/>
                    <a:gd name="T26" fmla="*/ 119 w 166"/>
                    <a:gd name="T27" fmla="*/ 103 h 129"/>
                    <a:gd name="T28" fmla="*/ 165 w 166"/>
                    <a:gd name="T29" fmla="*/ 91 h 129"/>
                    <a:gd name="T30" fmla="*/ 74 w 166"/>
                    <a:gd name="T31" fmla="*/ 20 h 129"/>
                    <a:gd name="T32" fmla="*/ 70 w 166"/>
                    <a:gd name="T33" fmla="*/ 19 h 129"/>
                    <a:gd name="T34" fmla="*/ 68 w 166"/>
                    <a:gd name="T35" fmla="*/ 16 h 129"/>
                    <a:gd name="T36" fmla="*/ 69 w 166"/>
                    <a:gd name="T37" fmla="*/ 9 h 129"/>
                    <a:gd name="T38" fmla="*/ 66 w 166"/>
                    <a:gd name="T39" fmla="*/ 5 h 129"/>
                    <a:gd name="T40" fmla="*/ 60 w 166"/>
                    <a:gd name="T41" fmla="*/ 2 h 129"/>
                    <a:gd name="T42" fmla="*/ 52 w 166"/>
                    <a:gd name="T43" fmla="*/ 0 h 129"/>
                    <a:gd name="T44" fmla="*/ 44 w 166"/>
                    <a:gd name="T45" fmla="*/ 2 h 129"/>
                    <a:gd name="T46" fmla="*/ 37 w 166"/>
                    <a:gd name="T47" fmla="*/ 5 h 129"/>
                    <a:gd name="T48" fmla="*/ 33 w 166"/>
                    <a:gd name="T49" fmla="*/ 10 h 129"/>
                    <a:gd name="T50" fmla="*/ 33 w 166"/>
                    <a:gd name="T51" fmla="*/ 16 h 129"/>
                    <a:gd name="T52" fmla="*/ 36 w 166"/>
                    <a:gd name="T53" fmla="*/ 20 h 129"/>
                    <a:gd name="T54" fmla="*/ 42 w 166"/>
                    <a:gd name="T55" fmla="*/ 25 h 129"/>
                    <a:gd name="T56" fmla="*/ 44 w 166"/>
                    <a:gd name="T57" fmla="*/ 28 h 129"/>
                    <a:gd name="T58" fmla="*/ 42 w 166"/>
                    <a:gd name="T59" fmla="*/ 31 h 129"/>
                    <a:gd name="T60" fmla="*/ 17 w 166"/>
                    <a:gd name="T61" fmla="*/ 75 h 129"/>
                    <a:gd name="T62" fmla="*/ 25 w 166"/>
                    <a:gd name="T63" fmla="*/ 76 h 129"/>
                    <a:gd name="T64" fmla="*/ 31 w 166"/>
                    <a:gd name="T65" fmla="*/ 72 h 129"/>
                    <a:gd name="T66" fmla="*/ 36 w 166"/>
                    <a:gd name="T67" fmla="*/ 69 h 129"/>
                    <a:gd name="T68" fmla="*/ 42 w 166"/>
                    <a:gd name="T69" fmla="*/ 68 h 129"/>
                    <a:gd name="T70" fmla="*/ 51 w 166"/>
                    <a:gd name="T71" fmla="*/ 69 h 129"/>
                    <a:gd name="T72" fmla="*/ 55 w 166"/>
                    <a:gd name="T73" fmla="*/ 73 h 129"/>
                    <a:gd name="T74" fmla="*/ 60 w 166"/>
                    <a:gd name="T75" fmla="*/ 79 h 129"/>
                    <a:gd name="T76" fmla="*/ 60 w 166"/>
                    <a:gd name="T77" fmla="*/ 83 h 129"/>
                    <a:gd name="T78" fmla="*/ 55 w 166"/>
                    <a:gd name="T79" fmla="*/ 90 h 129"/>
                    <a:gd name="T80" fmla="*/ 50 w 166"/>
                    <a:gd name="T81" fmla="*/ 93 h 129"/>
                    <a:gd name="T82" fmla="*/ 43 w 166"/>
                    <a:gd name="T83" fmla="*/ 94 h 129"/>
                    <a:gd name="T84" fmla="*/ 36 w 166"/>
                    <a:gd name="T85" fmla="*/ 94 h 129"/>
                    <a:gd name="T86" fmla="*/ 31 w 166"/>
                    <a:gd name="T87" fmla="*/ 9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129">
                      <a:moveTo>
                        <a:pt x="32" y="100"/>
                      </a:moveTo>
                      <a:lnTo>
                        <a:pt x="49" y="128"/>
                      </a:lnTo>
                      <a:lnTo>
                        <a:pt x="92" y="114"/>
                      </a:lnTo>
                      <a:lnTo>
                        <a:pt x="93" y="111"/>
                      </a:lnTo>
                      <a:lnTo>
                        <a:pt x="93" y="109"/>
                      </a:lnTo>
                      <a:lnTo>
                        <a:pt x="92" y="108"/>
                      </a:lnTo>
                      <a:lnTo>
                        <a:pt x="88" y="105"/>
                      </a:lnTo>
                      <a:lnTo>
                        <a:pt x="85" y="103"/>
                      </a:lnTo>
                      <a:lnTo>
                        <a:pt x="84" y="102"/>
                      </a:lnTo>
                      <a:lnTo>
                        <a:pt x="83" y="100"/>
                      </a:lnTo>
                      <a:lnTo>
                        <a:pt x="82" y="97"/>
                      </a:lnTo>
                      <a:lnTo>
                        <a:pt x="83" y="95"/>
                      </a:lnTo>
                      <a:lnTo>
                        <a:pt x="86" y="90"/>
                      </a:lnTo>
                      <a:lnTo>
                        <a:pt x="86" y="89"/>
                      </a:lnTo>
                      <a:lnTo>
                        <a:pt x="90" y="87"/>
                      </a:lnTo>
                      <a:lnTo>
                        <a:pt x="94" y="86"/>
                      </a:lnTo>
                      <a:lnTo>
                        <a:pt x="98" y="85"/>
                      </a:lnTo>
                      <a:lnTo>
                        <a:pt x="101" y="84"/>
                      </a:lnTo>
                      <a:lnTo>
                        <a:pt x="105" y="84"/>
                      </a:lnTo>
                      <a:lnTo>
                        <a:pt x="109" y="86"/>
                      </a:lnTo>
                      <a:lnTo>
                        <a:pt x="112" y="88"/>
                      </a:lnTo>
                      <a:lnTo>
                        <a:pt x="115" y="89"/>
                      </a:lnTo>
                      <a:lnTo>
                        <a:pt x="116" y="92"/>
                      </a:lnTo>
                      <a:lnTo>
                        <a:pt x="117" y="94"/>
                      </a:lnTo>
                      <a:lnTo>
                        <a:pt x="117" y="96"/>
                      </a:lnTo>
                      <a:lnTo>
                        <a:pt x="116" y="100"/>
                      </a:lnTo>
                      <a:lnTo>
                        <a:pt x="117" y="102"/>
                      </a:lnTo>
                      <a:lnTo>
                        <a:pt x="119" y="103"/>
                      </a:lnTo>
                      <a:lnTo>
                        <a:pt x="123" y="104"/>
                      </a:lnTo>
                      <a:lnTo>
                        <a:pt x="165" y="91"/>
                      </a:lnTo>
                      <a:lnTo>
                        <a:pt x="115" y="6"/>
                      </a:lnTo>
                      <a:lnTo>
                        <a:pt x="74" y="20"/>
                      </a:lnTo>
                      <a:lnTo>
                        <a:pt x="76" y="21"/>
                      </a:lnTo>
                      <a:lnTo>
                        <a:pt x="70" y="19"/>
                      </a:lnTo>
                      <a:lnTo>
                        <a:pt x="68" y="17"/>
                      </a:lnTo>
                      <a:lnTo>
                        <a:pt x="68" y="16"/>
                      </a:lnTo>
                      <a:lnTo>
                        <a:pt x="68" y="12"/>
                      </a:lnTo>
                      <a:lnTo>
                        <a:pt x="69" y="9"/>
                      </a:lnTo>
                      <a:lnTo>
                        <a:pt x="67" y="8"/>
                      </a:lnTo>
                      <a:lnTo>
                        <a:pt x="66" y="5"/>
                      </a:lnTo>
                      <a:lnTo>
                        <a:pt x="63" y="4"/>
                      </a:lnTo>
                      <a:lnTo>
                        <a:pt x="60" y="2"/>
                      </a:lnTo>
                      <a:lnTo>
                        <a:pt x="55" y="1"/>
                      </a:lnTo>
                      <a:lnTo>
                        <a:pt x="52" y="0"/>
                      </a:lnTo>
                      <a:lnTo>
                        <a:pt x="48" y="1"/>
                      </a:lnTo>
                      <a:lnTo>
                        <a:pt x="44" y="2"/>
                      </a:lnTo>
                      <a:lnTo>
                        <a:pt x="40" y="4"/>
                      </a:lnTo>
                      <a:lnTo>
                        <a:pt x="37" y="5"/>
                      </a:lnTo>
                      <a:lnTo>
                        <a:pt x="36" y="7"/>
                      </a:lnTo>
                      <a:lnTo>
                        <a:pt x="33" y="10"/>
                      </a:lnTo>
                      <a:lnTo>
                        <a:pt x="33" y="13"/>
                      </a:lnTo>
                      <a:lnTo>
                        <a:pt x="33" y="16"/>
                      </a:lnTo>
                      <a:lnTo>
                        <a:pt x="34" y="19"/>
                      </a:lnTo>
                      <a:lnTo>
                        <a:pt x="36" y="20"/>
                      </a:lnTo>
                      <a:lnTo>
                        <a:pt x="39" y="22"/>
                      </a:lnTo>
                      <a:lnTo>
                        <a:pt x="42" y="25"/>
                      </a:lnTo>
                      <a:lnTo>
                        <a:pt x="43" y="26"/>
                      </a:lnTo>
                      <a:lnTo>
                        <a:pt x="44" y="28"/>
                      </a:lnTo>
                      <a:lnTo>
                        <a:pt x="43" y="31"/>
                      </a:lnTo>
                      <a:lnTo>
                        <a:pt x="42" y="31"/>
                      </a:lnTo>
                      <a:lnTo>
                        <a:pt x="0" y="45"/>
                      </a:lnTo>
                      <a:lnTo>
                        <a:pt x="17" y="75"/>
                      </a:lnTo>
                      <a:lnTo>
                        <a:pt x="22" y="76"/>
                      </a:lnTo>
                      <a:lnTo>
                        <a:pt x="25" y="76"/>
                      </a:lnTo>
                      <a:lnTo>
                        <a:pt x="26" y="75"/>
                      </a:lnTo>
                      <a:lnTo>
                        <a:pt x="31" y="72"/>
                      </a:lnTo>
                      <a:lnTo>
                        <a:pt x="32" y="69"/>
                      </a:lnTo>
                      <a:lnTo>
                        <a:pt x="36" y="69"/>
                      </a:lnTo>
                      <a:lnTo>
                        <a:pt x="39" y="68"/>
                      </a:lnTo>
                      <a:lnTo>
                        <a:pt x="42" y="68"/>
                      </a:lnTo>
                      <a:lnTo>
                        <a:pt x="47" y="68"/>
                      </a:lnTo>
                      <a:lnTo>
                        <a:pt x="51" y="69"/>
                      </a:lnTo>
                      <a:lnTo>
                        <a:pt x="54" y="71"/>
                      </a:lnTo>
                      <a:lnTo>
                        <a:pt x="55" y="73"/>
                      </a:lnTo>
                      <a:lnTo>
                        <a:pt x="58" y="76"/>
                      </a:lnTo>
                      <a:lnTo>
                        <a:pt x="60" y="79"/>
                      </a:lnTo>
                      <a:lnTo>
                        <a:pt x="60" y="80"/>
                      </a:lnTo>
                      <a:lnTo>
                        <a:pt x="60" y="83"/>
                      </a:lnTo>
                      <a:lnTo>
                        <a:pt x="57" y="87"/>
                      </a:lnTo>
                      <a:lnTo>
                        <a:pt x="55" y="90"/>
                      </a:lnTo>
                      <a:lnTo>
                        <a:pt x="52" y="91"/>
                      </a:lnTo>
                      <a:lnTo>
                        <a:pt x="50" y="93"/>
                      </a:lnTo>
                      <a:lnTo>
                        <a:pt x="46" y="94"/>
                      </a:lnTo>
                      <a:lnTo>
                        <a:pt x="43" y="94"/>
                      </a:lnTo>
                      <a:lnTo>
                        <a:pt x="37" y="94"/>
                      </a:lnTo>
                      <a:lnTo>
                        <a:pt x="36" y="94"/>
                      </a:lnTo>
                      <a:lnTo>
                        <a:pt x="33" y="95"/>
                      </a:lnTo>
                      <a:lnTo>
                        <a:pt x="31" y="97"/>
                      </a:lnTo>
                      <a:lnTo>
                        <a:pt x="32" y="100"/>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 name="Freeform 503"/>
                <p:cNvSpPr>
                  <a:spLocks/>
                </p:cNvSpPr>
                <p:nvPr/>
              </p:nvSpPr>
              <p:spPr bwMode="auto">
                <a:xfrm>
                  <a:off x="1640" y="3971"/>
                  <a:ext cx="179" cy="123"/>
                </a:xfrm>
                <a:custGeom>
                  <a:avLst/>
                  <a:gdLst>
                    <a:gd name="T0" fmla="*/ 117 w 179"/>
                    <a:gd name="T1" fmla="*/ 0 h 123"/>
                    <a:gd name="T2" fmla="*/ 134 w 179"/>
                    <a:gd name="T3" fmla="*/ 30 h 123"/>
                    <a:gd name="T4" fmla="*/ 138 w 179"/>
                    <a:gd name="T5" fmla="*/ 31 h 123"/>
                    <a:gd name="T6" fmla="*/ 142 w 179"/>
                    <a:gd name="T7" fmla="*/ 31 h 123"/>
                    <a:gd name="T8" fmla="*/ 143 w 179"/>
                    <a:gd name="T9" fmla="*/ 31 h 123"/>
                    <a:gd name="T10" fmla="*/ 147 w 179"/>
                    <a:gd name="T11" fmla="*/ 28 h 123"/>
                    <a:gd name="T12" fmla="*/ 150 w 179"/>
                    <a:gd name="T13" fmla="*/ 26 h 123"/>
                    <a:gd name="T14" fmla="*/ 152 w 179"/>
                    <a:gd name="T15" fmla="*/ 24 h 123"/>
                    <a:gd name="T16" fmla="*/ 156 w 179"/>
                    <a:gd name="T17" fmla="*/ 23 h 123"/>
                    <a:gd name="T18" fmla="*/ 159 w 179"/>
                    <a:gd name="T19" fmla="*/ 23 h 123"/>
                    <a:gd name="T20" fmla="*/ 163 w 179"/>
                    <a:gd name="T21" fmla="*/ 24 h 123"/>
                    <a:gd name="T22" fmla="*/ 168 w 179"/>
                    <a:gd name="T23" fmla="*/ 25 h 123"/>
                    <a:gd name="T24" fmla="*/ 171 w 179"/>
                    <a:gd name="T25" fmla="*/ 26 h 123"/>
                    <a:gd name="T26" fmla="*/ 173 w 179"/>
                    <a:gd name="T27" fmla="*/ 29 h 123"/>
                    <a:gd name="T28" fmla="*/ 175 w 179"/>
                    <a:gd name="T29" fmla="*/ 31 h 123"/>
                    <a:gd name="T30" fmla="*/ 177 w 179"/>
                    <a:gd name="T31" fmla="*/ 33 h 123"/>
                    <a:gd name="T32" fmla="*/ 178 w 179"/>
                    <a:gd name="T33" fmla="*/ 37 h 123"/>
                    <a:gd name="T34" fmla="*/ 176 w 179"/>
                    <a:gd name="T35" fmla="*/ 40 h 123"/>
                    <a:gd name="T36" fmla="*/ 175 w 179"/>
                    <a:gd name="T37" fmla="*/ 42 h 123"/>
                    <a:gd name="T38" fmla="*/ 172 w 179"/>
                    <a:gd name="T39" fmla="*/ 45 h 123"/>
                    <a:gd name="T40" fmla="*/ 170 w 179"/>
                    <a:gd name="T41" fmla="*/ 47 h 123"/>
                    <a:gd name="T42" fmla="*/ 166 w 179"/>
                    <a:gd name="T43" fmla="*/ 47 h 123"/>
                    <a:gd name="T44" fmla="*/ 164 w 179"/>
                    <a:gd name="T45" fmla="*/ 49 h 123"/>
                    <a:gd name="T46" fmla="*/ 160 w 179"/>
                    <a:gd name="T47" fmla="*/ 49 h 123"/>
                    <a:gd name="T48" fmla="*/ 155 w 179"/>
                    <a:gd name="T49" fmla="*/ 48 h 123"/>
                    <a:gd name="T50" fmla="*/ 153 w 179"/>
                    <a:gd name="T51" fmla="*/ 49 h 123"/>
                    <a:gd name="T52" fmla="*/ 150 w 179"/>
                    <a:gd name="T53" fmla="*/ 50 h 123"/>
                    <a:gd name="T54" fmla="*/ 149 w 179"/>
                    <a:gd name="T55" fmla="*/ 55 h 123"/>
                    <a:gd name="T56" fmla="*/ 165 w 179"/>
                    <a:gd name="T57" fmla="*/ 85 h 123"/>
                    <a:gd name="T58" fmla="*/ 49 w 179"/>
                    <a:gd name="T59" fmla="*/ 122 h 123"/>
                    <a:gd name="T60" fmla="*/ 0 w 179"/>
                    <a:gd name="T61" fmla="*/ 38 h 123"/>
                    <a:gd name="T62" fmla="*/ 41 w 179"/>
                    <a:gd name="T63" fmla="*/ 24 h 123"/>
                    <a:gd name="T64" fmla="*/ 42 w 179"/>
                    <a:gd name="T65" fmla="*/ 24 h 123"/>
                    <a:gd name="T66" fmla="*/ 46 w 179"/>
                    <a:gd name="T67" fmla="*/ 25 h 123"/>
                    <a:gd name="T68" fmla="*/ 48 w 179"/>
                    <a:gd name="T69" fmla="*/ 27 h 123"/>
                    <a:gd name="T70" fmla="*/ 49 w 179"/>
                    <a:gd name="T71" fmla="*/ 29 h 123"/>
                    <a:gd name="T72" fmla="*/ 49 w 179"/>
                    <a:gd name="T73" fmla="*/ 33 h 123"/>
                    <a:gd name="T74" fmla="*/ 49 w 179"/>
                    <a:gd name="T75" fmla="*/ 35 h 123"/>
                    <a:gd name="T76" fmla="*/ 50 w 179"/>
                    <a:gd name="T77" fmla="*/ 38 h 123"/>
                    <a:gd name="T78" fmla="*/ 51 w 179"/>
                    <a:gd name="T79" fmla="*/ 40 h 123"/>
                    <a:gd name="T80" fmla="*/ 54 w 179"/>
                    <a:gd name="T81" fmla="*/ 42 h 123"/>
                    <a:gd name="T82" fmla="*/ 58 w 179"/>
                    <a:gd name="T83" fmla="*/ 44 h 123"/>
                    <a:gd name="T84" fmla="*/ 62 w 179"/>
                    <a:gd name="T85" fmla="*/ 45 h 123"/>
                    <a:gd name="T86" fmla="*/ 65 w 179"/>
                    <a:gd name="T87" fmla="*/ 45 h 123"/>
                    <a:gd name="T88" fmla="*/ 68 w 179"/>
                    <a:gd name="T89" fmla="*/ 45 h 123"/>
                    <a:gd name="T90" fmla="*/ 73 w 179"/>
                    <a:gd name="T91" fmla="*/ 44 h 123"/>
                    <a:gd name="T92" fmla="*/ 76 w 179"/>
                    <a:gd name="T93" fmla="*/ 43 h 123"/>
                    <a:gd name="T94" fmla="*/ 79 w 179"/>
                    <a:gd name="T95" fmla="*/ 40 h 123"/>
                    <a:gd name="T96" fmla="*/ 81 w 179"/>
                    <a:gd name="T97" fmla="*/ 38 h 123"/>
                    <a:gd name="T98" fmla="*/ 83 w 179"/>
                    <a:gd name="T99" fmla="*/ 35 h 123"/>
                    <a:gd name="T100" fmla="*/ 83 w 179"/>
                    <a:gd name="T101" fmla="*/ 32 h 123"/>
                    <a:gd name="T102" fmla="*/ 84 w 179"/>
                    <a:gd name="T103" fmla="*/ 29 h 123"/>
                    <a:gd name="T104" fmla="*/ 83 w 179"/>
                    <a:gd name="T105" fmla="*/ 27 h 123"/>
                    <a:gd name="T106" fmla="*/ 81 w 179"/>
                    <a:gd name="T107" fmla="*/ 24 h 123"/>
                    <a:gd name="T108" fmla="*/ 78 w 179"/>
                    <a:gd name="T109" fmla="*/ 23 h 123"/>
                    <a:gd name="T110" fmla="*/ 74 w 179"/>
                    <a:gd name="T111" fmla="*/ 21 h 123"/>
                    <a:gd name="T112" fmla="*/ 73 w 179"/>
                    <a:gd name="T113" fmla="*/ 20 h 123"/>
                    <a:gd name="T114" fmla="*/ 73 w 179"/>
                    <a:gd name="T115" fmla="*/ 16 h 123"/>
                    <a:gd name="T116" fmla="*/ 74 w 179"/>
                    <a:gd name="T117" fmla="*/ 13 h 123"/>
                    <a:gd name="T118" fmla="*/ 117 w 179"/>
                    <a:gd name="T11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9" h="123">
                      <a:moveTo>
                        <a:pt x="117" y="0"/>
                      </a:moveTo>
                      <a:lnTo>
                        <a:pt x="134" y="30"/>
                      </a:lnTo>
                      <a:lnTo>
                        <a:pt x="138" y="31"/>
                      </a:lnTo>
                      <a:lnTo>
                        <a:pt x="142" y="31"/>
                      </a:lnTo>
                      <a:lnTo>
                        <a:pt x="143" y="31"/>
                      </a:lnTo>
                      <a:lnTo>
                        <a:pt x="147" y="28"/>
                      </a:lnTo>
                      <a:lnTo>
                        <a:pt x="150" y="26"/>
                      </a:lnTo>
                      <a:lnTo>
                        <a:pt x="152" y="24"/>
                      </a:lnTo>
                      <a:lnTo>
                        <a:pt x="156" y="23"/>
                      </a:lnTo>
                      <a:lnTo>
                        <a:pt x="159" y="23"/>
                      </a:lnTo>
                      <a:lnTo>
                        <a:pt x="163" y="24"/>
                      </a:lnTo>
                      <a:lnTo>
                        <a:pt x="168" y="25"/>
                      </a:lnTo>
                      <a:lnTo>
                        <a:pt x="171" y="26"/>
                      </a:lnTo>
                      <a:lnTo>
                        <a:pt x="173" y="29"/>
                      </a:lnTo>
                      <a:lnTo>
                        <a:pt x="175" y="31"/>
                      </a:lnTo>
                      <a:lnTo>
                        <a:pt x="177" y="33"/>
                      </a:lnTo>
                      <a:lnTo>
                        <a:pt x="178" y="37"/>
                      </a:lnTo>
                      <a:lnTo>
                        <a:pt x="176" y="40"/>
                      </a:lnTo>
                      <a:lnTo>
                        <a:pt x="175" y="42"/>
                      </a:lnTo>
                      <a:lnTo>
                        <a:pt x="172" y="45"/>
                      </a:lnTo>
                      <a:lnTo>
                        <a:pt x="170" y="47"/>
                      </a:lnTo>
                      <a:lnTo>
                        <a:pt x="166" y="47"/>
                      </a:lnTo>
                      <a:lnTo>
                        <a:pt x="164" y="49"/>
                      </a:lnTo>
                      <a:lnTo>
                        <a:pt x="160" y="49"/>
                      </a:lnTo>
                      <a:lnTo>
                        <a:pt x="155" y="48"/>
                      </a:lnTo>
                      <a:lnTo>
                        <a:pt x="153" y="49"/>
                      </a:lnTo>
                      <a:lnTo>
                        <a:pt x="150" y="50"/>
                      </a:lnTo>
                      <a:lnTo>
                        <a:pt x="149" y="55"/>
                      </a:lnTo>
                      <a:lnTo>
                        <a:pt x="165" y="85"/>
                      </a:lnTo>
                      <a:lnTo>
                        <a:pt x="49" y="122"/>
                      </a:lnTo>
                      <a:lnTo>
                        <a:pt x="0" y="38"/>
                      </a:lnTo>
                      <a:lnTo>
                        <a:pt x="41" y="24"/>
                      </a:lnTo>
                      <a:lnTo>
                        <a:pt x="42" y="24"/>
                      </a:lnTo>
                      <a:lnTo>
                        <a:pt x="46" y="25"/>
                      </a:lnTo>
                      <a:lnTo>
                        <a:pt x="48" y="27"/>
                      </a:lnTo>
                      <a:lnTo>
                        <a:pt x="49" y="29"/>
                      </a:lnTo>
                      <a:lnTo>
                        <a:pt x="49" y="33"/>
                      </a:lnTo>
                      <a:lnTo>
                        <a:pt x="49" y="35"/>
                      </a:lnTo>
                      <a:lnTo>
                        <a:pt x="50" y="38"/>
                      </a:lnTo>
                      <a:lnTo>
                        <a:pt x="51" y="40"/>
                      </a:lnTo>
                      <a:lnTo>
                        <a:pt x="54" y="42"/>
                      </a:lnTo>
                      <a:lnTo>
                        <a:pt x="58" y="44"/>
                      </a:lnTo>
                      <a:lnTo>
                        <a:pt x="62" y="45"/>
                      </a:lnTo>
                      <a:lnTo>
                        <a:pt x="65" y="45"/>
                      </a:lnTo>
                      <a:lnTo>
                        <a:pt x="68" y="45"/>
                      </a:lnTo>
                      <a:lnTo>
                        <a:pt x="73" y="44"/>
                      </a:lnTo>
                      <a:lnTo>
                        <a:pt x="76" y="43"/>
                      </a:lnTo>
                      <a:lnTo>
                        <a:pt x="79" y="40"/>
                      </a:lnTo>
                      <a:lnTo>
                        <a:pt x="81" y="38"/>
                      </a:lnTo>
                      <a:lnTo>
                        <a:pt x="83" y="35"/>
                      </a:lnTo>
                      <a:lnTo>
                        <a:pt x="83" y="32"/>
                      </a:lnTo>
                      <a:lnTo>
                        <a:pt x="84" y="29"/>
                      </a:lnTo>
                      <a:lnTo>
                        <a:pt x="83" y="27"/>
                      </a:lnTo>
                      <a:lnTo>
                        <a:pt x="81" y="24"/>
                      </a:lnTo>
                      <a:lnTo>
                        <a:pt x="78" y="23"/>
                      </a:lnTo>
                      <a:lnTo>
                        <a:pt x="74" y="21"/>
                      </a:lnTo>
                      <a:lnTo>
                        <a:pt x="73" y="20"/>
                      </a:lnTo>
                      <a:lnTo>
                        <a:pt x="73" y="16"/>
                      </a:lnTo>
                      <a:lnTo>
                        <a:pt x="74" y="13"/>
                      </a:lnTo>
                      <a:lnTo>
                        <a:pt x="117" y="0"/>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3" name="Freeform 504"/>
                <p:cNvSpPr>
                  <a:spLocks/>
                </p:cNvSpPr>
                <p:nvPr/>
              </p:nvSpPr>
              <p:spPr bwMode="auto">
                <a:xfrm>
                  <a:off x="1757" y="3926"/>
                  <a:ext cx="163" cy="131"/>
                </a:xfrm>
                <a:custGeom>
                  <a:avLst/>
                  <a:gdLst>
                    <a:gd name="T0" fmla="*/ 115 w 163"/>
                    <a:gd name="T1" fmla="*/ 7 h 131"/>
                    <a:gd name="T2" fmla="*/ 130 w 163"/>
                    <a:gd name="T3" fmla="*/ 40 h 131"/>
                    <a:gd name="T4" fmla="*/ 127 w 163"/>
                    <a:gd name="T5" fmla="*/ 44 h 131"/>
                    <a:gd name="T6" fmla="*/ 118 w 163"/>
                    <a:gd name="T7" fmla="*/ 42 h 131"/>
                    <a:gd name="T8" fmla="*/ 112 w 163"/>
                    <a:gd name="T9" fmla="*/ 44 h 131"/>
                    <a:gd name="T10" fmla="*/ 108 w 163"/>
                    <a:gd name="T11" fmla="*/ 49 h 131"/>
                    <a:gd name="T12" fmla="*/ 105 w 163"/>
                    <a:gd name="T13" fmla="*/ 54 h 131"/>
                    <a:gd name="T14" fmla="*/ 107 w 163"/>
                    <a:gd name="T15" fmla="*/ 60 h 131"/>
                    <a:gd name="T16" fmla="*/ 110 w 163"/>
                    <a:gd name="T17" fmla="*/ 65 h 131"/>
                    <a:gd name="T18" fmla="*/ 119 w 163"/>
                    <a:gd name="T19" fmla="*/ 68 h 131"/>
                    <a:gd name="T20" fmla="*/ 126 w 163"/>
                    <a:gd name="T21" fmla="*/ 68 h 131"/>
                    <a:gd name="T22" fmla="*/ 131 w 163"/>
                    <a:gd name="T23" fmla="*/ 66 h 131"/>
                    <a:gd name="T24" fmla="*/ 136 w 163"/>
                    <a:gd name="T25" fmla="*/ 61 h 131"/>
                    <a:gd name="T26" fmla="*/ 141 w 163"/>
                    <a:gd name="T27" fmla="*/ 60 h 131"/>
                    <a:gd name="T28" fmla="*/ 162 w 163"/>
                    <a:gd name="T29" fmla="*/ 91 h 131"/>
                    <a:gd name="T30" fmla="*/ 32 w 163"/>
                    <a:gd name="T31" fmla="*/ 100 h 131"/>
                    <a:gd name="T32" fmla="*/ 32 w 163"/>
                    <a:gd name="T33" fmla="*/ 96 h 131"/>
                    <a:gd name="T34" fmla="*/ 38 w 163"/>
                    <a:gd name="T35" fmla="*/ 93 h 131"/>
                    <a:gd name="T36" fmla="*/ 47 w 163"/>
                    <a:gd name="T37" fmla="*/ 94 h 131"/>
                    <a:gd name="T38" fmla="*/ 52 w 163"/>
                    <a:gd name="T39" fmla="*/ 91 h 131"/>
                    <a:gd name="T40" fmla="*/ 58 w 163"/>
                    <a:gd name="T41" fmla="*/ 87 h 131"/>
                    <a:gd name="T42" fmla="*/ 59 w 163"/>
                    <a:gd name="T43" fmla="*/ 82 h 131"/>
                    <a:gd name="T44" fmla="*/ 58 w 163"/>
                    <a:gd name="T45" fmla="*/ 76 h 131"/>
                    <a:gd name="T46" fmla="*/ 54 w 163"/>
                    <a:gd name="T47" fmla="*/ 71 h 131"/>
                    <a:gd name="T48" fmla="*/ 46 w 163"/>
                    <a:gd name="T49" fmla="*/ 69 h 131"/>
                    <a:gd name="T50" fmla="*/ 39 w 163"/>
                    <a:gd name="T51" fmla="*/ 68 h 131"/>
                    <a:gd name="T52" fmla="*/ 32 w 163"/>
                    <a:gd name="T53" fmla="*/ 70 h 131"/>
                    <a:gd name="T54" fmla="*/ 26 w 163"/>
                    <a:gd name="T55" fmla="*/ 76 h 131"/>
                    <a:gd name="T56" fmla="*/ 21 w 163"/>
                    <a:gd name="T57" fmla="*/ 76 h 131"/>
                    <a:gd name="T58" fmla="*/ 0 w 163"/>
                    <a:gd name="T59" fmla="*/ 45 h 131"/>
                    <a:gd name="T60" fmla="*/ 43 w 163"/>
                    <a:gd name="T61" fmla="*/ 29 h 131"/>
                    <a:gd name="T62" fmla="*/ 42 w 163"/>
                    <a:gd name="T63" fmla="*/ 25 h 131"/>
                    <a:gd name="T64" fmla="*/ 35 w 163"/>
                    <a:gd name="T65" fmla="*/ 20 h 131"/>
                    <a:gd name="T66" fmla="*/ 33 w 163"/>
                    <a:gd name="T67" fmla="*/ 16 h 131"/>
                    <a:gd name="T68" fmla="*/ 33 w 163"/>
                    <a:gd name="T69" fmla="*/ 11 h 131"/>
                    <a:gd name="T70" fmla="*/ 38 w 163"/>
                    <a:gd name="T71" fmla="*/ 6 h 131"/>
                    <a:gd name="T72" fmla="*/ 44 w 163"/>
                    <a:gd name="T73" fmla="*/ 2 h 131"/>
                    <a:gd name="T74" fmla="*/ 50 w 163"/>
                    <a:gd name="T75" fmla="*/ 0 h 131"/>
                    <a:gd name="T76" fmla="*/ 59 w 163"/>
                    <a:gd name="T77" fmla="*/ 2 h 131"/>
                    <a:gd name="T78" fmla="*/ 65 w 163"/>
                    <a:gd name="T79" fmla="*/ 6 h 131"/>
                    <a:gd name="T80" fmla="*/ 69 w 163"/>
                    <a:gd name="T81" fmla="*/ 9 h 131"/>
                    <a:gd name="T82" fmla="*/ 66 w 163"/>
                    <a:gd name="T83" fmla="*/ 17 h 131"/>
                    <a:gd name="T84" fmla="*/ 70 w 163"/>
                    <a:gd name="T85" fmla="*/ 20 h 131"/>
                    <a:gd name="T86" fmla="*/ 76 w 163"/>
                    <a:gd name="T87" fmla="*/ 2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3" h="131">
                      <a:moveTo>
                        <a:pt x="76" y="20"/>
                      </a:moveTo>
                      <a:lnTo>
                        <a:pt x="115" y="7"/>
                      </a:lnTo>
                      <a:lnTo>
                        <a:pt x="132" y="38"/>
                      </a:lnTo>
                      <a:lnTo>
                        <a:pt x="130" y="40"/>
                      </a:lnTo>
                      <a:lnTo>
                        <a:pt x="128" y="42"/>
                      </a:lnTo>
                      <a:lnTo>
                        <a:pt x="127" y="44"/>
                      </a:lnTo>
                      <a:lnTo>
                        <a:pt x="121" y="42"/>
                      </a:lnTo>
                      <a:lnTo>
                        <a:pt x="118" y="42"/>
                      </a:lnTo>
                      <a:lnTo>
                        <a:pt x="114" y="44"/>
                      </a:lnTo>
                      <a:lnTo>
                        <a:pt x="112" y="44"/>
                      </a:lnTo>
                      <a:lnTo>
                        <a:pt x="109" y="46"/>
                      </a:lnTo>
                      <a:lnTo>
                        <a:pt x="108" y="49"/>
                      </a:lnTo>
                      <a:lnTo>
                        <a:pt x="106" y="52"/>
                      </a:lnTo>
                      <a:lnTo>
                        <a:pt x="105" y="54"/>
                      </a:lnTo>
                      <a:lnTo>
                        <a:pt x="106" y="57"/>
                      </a:lnTo>
                      <a:lnTo>
                        <a:pt x="107" y="60"/>
                      </a:lnTo>
                      <a:lnTo>
                        <a:pt x="109" y="63"/>
                      </a:lnTo>
                      <a:lnTo>
                        <a:pt x="110" y="65"/>
                      </a:lnTo>
                      <a:lnTo>
                        <a:pt x="114" y="66"/>
                      </a:lnTo>
                      <a:lnTo>
                        <a:pt x="119" y="68"/>
                      </a:lnTo>
                      <a:lnTo>
                        <a:pt x="122" y="68"/>
                      </a:lnTo>
                      <a:lnTo>
                        <a:pt x="126" y="68"/>
                      </a:lnTo>
                      <a:lnTo>
                        <a:pt x="128" y="67"/>
                      </a:lnTo>
                      <a:lnTo>
                        <a:pt x="131" y="66"/>
                      </a:lnTo>
                      <a:lnTo>
                        <a:pt x="133" y="63"/>
                      </a:lnTo>
                      <a:lnTo>
                        <a:pt x="136" y="61"/>
                      </a:lnTo>
                      <a:lnTo>
                        <a:pt x="137" y="60"/>
                      </a:lnTo>
                      <a:lnTo>
                        <a:pt x="141" y="60"/>
                      </a:lnTo>
                      <a:lnTo>
                        <a:pt x="146" y="61"/>
                      </a:lnTo>
                      <a:lnTo>
                        <a:pt x="162" y="91"/>
                      </a:lnTo>
                      <a:lnTo>
                        <a:pt x="48" y="130"/>
                      </a:lnTo>
                      <a:lnTo>
                        <a:pt x="32" y="100"/>
                      </a:lnTo>
                      <a:lnTo>
                        <a:pt x="31" y="99"/>
                      </a:lnTo>
                      <a:lnTo>
                        <a:pt x="32" y="96"/>
                      </a:lnTo>
                      <a:lnTo>
                        <a:pt x="36" y="94"/>
                      </a:lnTo>
                      <a:lnTo>
                        <a:pt x="38" y="93"/>
                      </a:lnTo>
                      <a:lnTo>
                        <a:pt x="43" y="94"/>
                      </a:lnTo>
                      <a:lnTo>
                        <a:pt x="47" y="94"/>
                      </a:lnTo>
                      <a:lnTo>
                        <a:pt x="49" y="92"/>
                      </a:lnTo>
                      <a:lnTo>
                        <a:pt x="52" y="91"/>
                      </a:lnTo>
                      <a:lnTo>
                        <a:pt x="55" y="90"/>
                      </a:lnTo>
                      <a:lnTo>
                        <a:pt x="58" y="87"/>
                      </a:lnTo>
                      <a:lnTo>
                        <a:pt x="59" y="84"/>
                      </a:lnTo>
                      <a:lnTo>
                        <a:pt x="59" y="82"/>
                      </a:lnTo>
                      <a:lnTo>
                        <a:pt x="60" y="78"/>
                      </a:lnTo>
                      <a:lnTo>
                        <a:pt x="58" y="76"/>
                      </a:lnTo>
                      <a:lnTo>
                        <a:pt x="56" y="74"/>
                      </a:lnTo>
                      <a:lnTo>
                        <a:pt x="54" y="71"/>
                      </a:lnTo>
                      <a:lnTo>
                        <a:pt x="51" y="70"/>
                      </a:lnTo>
                      <a:lnTo>
                        <a:pt x="46" y="69"/>
                      </a:lnTo>
                      <a:lnTo>
                        <a:pt x="42" y="68"/>
                      </a:lnTo>
                      <a:lnTo>
                        <a:pt x="39" y="68"/>
                      </a:lnTo>
                      <a:lnTo>
                        <a:pt x="35" y="69"/>
                      </a:lnTo>
                      <a:lnTo>
                        <a:pt x="32" y="70"/>
                      </a:lnTo>
                      <a:lnTo>
                        <a:pt x="30" y="73"/>
                      </a:lnTo>
                      <a:lnTo>
                        <a:pt x="26" y="76"/>
                      </a:lnTo>
                      <a:lnTo>
                        <a:pt x="25" y="76"/>
                      </a:lnTo>
                      <a:lnTo>
                        <a:pt x="21" y="76"/>
                      </a:lnTo>
                      <a:lnTo>
                        <a:pt x="17" y="75"/>
                      </a:lnTo>
                      <a:lnTo>
                        <a:pt x="0" y="45"/>
                      </a:lnTo>
                      <a:lnTo>
                        <a:pt x="42" y="31"/>
                      </a:lnTo>
                      <a:lnTo>
                        <a:pt x="43" y="29"/>
                      </a:lnTo>
                      <a:lnTo>
                        <a:pt x="43" y="26"/>
                      </a:lnTo>
                      <a:lnTo>
                        <a:pt x="42" y="25"/>
                      </a:lnTo>
                      <a:lnTo>
                        <a:pt x="37" y="22"/>
                      </a:lnTo>
                      <a:lnTo>
                        <a:pt x="35" y="20"/>
                      </a:lnTo>
                      <a:lnTo>
                        <a:pt x="33" y="19"/>
                      </a:lnTo>
                      <a:lnTo>
                        <a:pt x="33" y="16"/>
                      </a:lnTo>
                      <a:lnTo>
                        <a:pt x="32" y="14"/>
                      </a:lnTo>
                      <a:lnTo>
                        <a:pt x="33" y="11"/>
                      </a:lnTo>
                      <a:lnTo>
                        <a:pt x="35" y="7"/>
                      </a:lnTo>
                      <a:lnTo>
                        <a:pt x="38" y="6"/>
                      </a:lnTo>
                      <a:lnTo>
                        <a:pt x="40" y="4"/>
                      </a:lnTo>
                      <a:lnTo>
                        <a:pt x="44" y="2"/>
                      </a:lnTo>
                      <a:lnTo>
                        <a:pt x="48" y="1"/>
                      </a:lnTo>
                      <a:lnTo>
                        <a:pt x="50" y="0"/>
                      </a:lnTo>
                      <a:lnTo>
                        <a:pt x="54" y="1"/>
                      </a:lnTo>
                      <a:lnTo>
                        <a:pt x="59" y="2"/>
                      </a:lnTo>
                      <a:lnTo>
                        <a:pt x="62" y="4"/>
                      </a:lnTo>
                      <a:lnTo>
                        <a:pt x="65" y="6"/>
                      </a:lnTo>
                      <a:lnTo>
                        <a:pt x="66" y="8"/>
                      </a:lnTo>
                      <a:lnTo>
                        <a:pt x="69" y="9"/>
                      </a:lnTo>
                      <a:lnTo>
                        <a:pt x="68" y="12"/>
                      </a:lnTo>
                      <a:lnTo>
                        <a:pt x="66" y="17"/>
                      </a:lnTo>
                      <a:lnTo>
                        <a:pt x="68" y="18"/>
                      </a:lnTo>
                      <a:lnTo>
                        <a:pt x="70" y="20"/>
                      </a:lnTo>
                      <a:lnTo>
                        <a:pt x="74" y="21"/>
                      </a:lnTo>
                      <a:lnTo>
                        <a:pt x="76" y="20"/>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4" name="Freeform 505"/>
                <p:cNvSpPr>
                  <a:spLocks/>
                </p:cNvSpPr>
                <p:nvPr/>
              </p:nvSpPr>
              <p:spPr bwMode="auto">
                <a:xfrm>
                  <a:off x="1862" y="3895"/>
                  <a:ext cx="175" cy="123"/>
                </a:xfrm>
                <a:custGeom>
                  <a:avLst/>
                  <a:gdLst>
                    <a:gd name="T0" fmla="*/ 125 w 175"/>
                    <a:gd name="T1" fmla="*/ 0 h 123"/>
                    <a:gd name="T2" fmla="*/ 141 w 175"/>
                    <a:gd name="T3" fmla="*/ 34 h 123"/>
                    <a:gd name="T4" fmla="*/ 137 w 175"/>
                    <a:gd name="T5" fmla="*/ 36 h 123"/>
                    <a:gd name="T6" fmla="*/ 128 w 175"/>
                    <a:gd name="T7" fmla="*/ 35 h 123"/>
                    <a:gd name="T8" fmla="*/ 122 w 175"/>
                    <a:gd name="T9" fmla="*/ 38 h 123"/>
                    <a:gd name="T10" fmla="*/ 117 w 175"/>
                    <a:gd name="T11" fmla="*/ 42 h 123"/>
                    <a:gd name="T12" fmla="*/ 114 w 175"/>
                    <a:gd name="T13" fmla="*/ 47 h 123"/>
                    <a:gd name="T14" fmla="*/ 116 w 175"/>
                    <a:gd name="T15" fmla="*/ 53 h 123"/>
                    <a:gd name="T16" fmla="*/ 120 w 175"/>
                    <a:gd name="T17" fmla="*/ 58 h 123"/>
                    <a:gd name="T18" fmla="*/ 128 w 175"/>
                    <a:gd name="T19" fmla="*/ 61 h 123"/>
                    <a:gd name="T20" fmla="*/ 135 w 175"/>
                    <a:gd name="T21" fmla="*/ 60 h 123"/>
                    <a:gd name="T22" fmla="*/ 142 w 175"/>
                    <a:gd name="T23" fmla="*/ 60 h 123"/>
                    <a:gd name="T24" fmla="*/ 148 w 175"/>
                    <a:gd name="T25" fmla="*/ 53 h 123"/>
                    <a:gd name="T26" fmla="*/ 152 w 175"/>
                    <a:gd name="T27" fmla="*/ 53 h 123"/>
                    <a:gd name="T28" fmla="*/ 174 w 175"/>
                    <a:gd name="T29" fmla="*/ 84 h 123"/>
                    <a:gd name="T30" fmla="*/ 41 w 175"/>
                    <a:gd name="T31" fmla="*/ 92 h 123"/>
                    <a:gd name="T32" fmla="*/ 32 w 175"/>
                    <a:gd name="T33" fmla="*/ 91 h 123"/>
                    <a:gd name="T34" fmla="*/ 28 w 175"/>
                    <a:gd name="T35" fmla="*/ 94 h 123"/>
                    <a:gd name="T36" fmla="*/ 23 w 175"/>
                    <a:gd name="T37" fmla="*/ 98 h 123"/>
                    <a:gd name="T38" fmla="*/ 17 w 175"/>
                    <a:gd name="T39" fmla="*/ 99 h 123"/>
                    <a:gd name="T40" fmla="*/ 9 w 175"/>
                    <a:gd name="T41" fmla="*/ 97 h 123"/>
                    <a:gd name="T42" fmla="*/ 4 w 175"/>
                    <a:gd name="T43" fmla="*/ 94 h 123"/>
                    <a:gd name="T44" fmla="*/ 1 w 175"/>
                    <a:gd name="T45" fmla="*/ 88 h 123"/>
                    <a:gd name="T46" fmla="*/ 1 w 175"/>
                    <a:gd name="T47" fmla="*/ 83 h 123"/>
                    <a:gd name="T48" fmla="*/ 4 w 175"/>
                    <a:gd name="T49" fmla="*/ 77 h 123"/>
                    <a:gd name="T50" fmla="*/ 9 w 175"/>
                    <a:gd name="T51" fmla="*/ 75 h 123"/>
                    <a:gd name="T52" fmla="*/ 16 w 175"/>
                    <a:gd name="T53" fmla="*/ 73 h 123"/>
                    <a:gd name="T54" fmla="*/ 23 w 175"/>
                    <a:gd name="T55" fmla="*/ 73 h 123"/>
                    <a:gd name="T56" fmla="*/ 27 w 175"/>
                    <a:gd name="T57" fmla="*/ 69 h 123"/>
                    <a:gd name="T58" fmla="*/ 52 w 175"/>
                    <a:gd name="T59" fmla="*/ 23 h 123"/>
                    <a:gd name="T60" fmla="*/ 55 w 175"/>
                    <a:gd name="T61" fmla="*/ 25 h 123"/>
                    <a:gd name="T62" fmla="*/ 59 w 175"/>
                    <a:gd name="T63" fmla="*/ 29 h 123"/>
                    <a:gd name="T64" fmla="*/ 57 w 175"/>
                    <a:gd name="T65" fmla="*/ 35 h 123"/>
                    <a:gd name="T66" fmla="*/ 60 w 175"/>
                    <a:gd name="T67" fmla="*/ 40 h 123"/>
                    <a:gd name="T68" fmla="*/ 66 w 175"/>
                    <a:gd name="T69" fmla="*/ 44 h 123"/>
                    <a:gd name="T70" fmla="*/ 73 w 175"/>
                    <a:gd name="T71" fmla="*/ 45 h 123"/>
                    <a:gd name="T72" fmla="*/ 81 w 175"/>
                    <a:gd name="T73" fmla="*/ 44 h 123"/>
                    <a:gd name="T74" fmla="*/ 86 w 175"/>
                    <a:gd name="T75" fmla="*/ 42 h 123"/>
                    <a:gd name="T76" fmla="*/ 90 w 175"/>
                    <a:gd name="T77" fmla="*/ 38 h 123"/>
                    <a:gd name="T78" fmla="*/ 92 w 175"/>
                    <a:gd name="T79" fmla="*/ 32 h 123"/>
                    <a:gd name="T80" fmla="*/ 92 w 175"/>
                    <a:gd name="T81" fmla="*/ 27 h 123"/>
                    <a:gd name="T82" fmla="*/ 88 w 175"/>
                    <a:gd name="T83" fmla="*/ 22 h 123"/>
                    <a:gd name="T84" fmla="*/ 83 w 175"/>
                    <a:gd name="T85" fmla="*/ 19 h 123"/>
                    <a:gd name="T86" fmla="*/ 83 w 175"/>
                    <a:gd name="T87" fmla="*/ 1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5" h="123">
                      <a:moveTo>
                        <a:pt x="85" y="13"/>
                      </a:moveTo>
                      <a:lnTo>
                        <a:pt x="125" y="0"/>
                      </a:lnTo>
                      <a:lnTo>
                        <a:pt x="143" y="30"/>
                      </a:lnTo>
                      <a:lnTo>
                        <a:pt x="141" y="34"/>
                      </a:lnTo>
                      <a:lnTo>
                        <a:pt x="139" y="35"/>
                      </a:lnTo>
                      <a:lnTo>
                        <a:pt x="137" y="36"/>
                      </a:lnTo>
                      <a:lnTo>
                        <a:pt x="131" y="35"/>
                      </a:lnTo>
                      <a:lnTo>
                        <a:pt x="128" y="35"/>
                      </a:lnTo>
                      <a:lnTo>
                        <a:pt x="125" y="36"/>
                      </a:lnTo>
                      <a:lnTo>
                        <a:pt x="122" y="38"/>
                      </a:lnTo>
                      <a:lnTo>
                        <a:pt x="118" y="39"/>
                      </a:lnTo>
                      <a:lnTo>
                        <a:pt x="117" y="42"/>
                      </a:lnTo>
                      <a:lnTo>
                        <a:pt x="115" y="46"/>
                      </a:lnTo>
                      <a:lnTo>
                        <a:pt x="114" y="47"/>
                      </a:lnTo>
                      <a:lnTo>
                        <a:pt x="115" y="51"/>
                      </a:lnTo>
                      <a:lnTo>
                        <a:pt x="116" y="53"/>
                      </a:lnTo>
                      <a:lnTo>
                        <a:pt x="118" y="56"/>
                      </a:lnTo>
                      <a:lnTo>
                        <a:pt x="120" y="58"/>
                      </a:lnTo>
                      <a:lnTo>
                        <a:pt x="123" y="58"/>
                      </a:lnTo>
                      <a:lnTo>
                        <a:pt x="128" y="61"/>
                      </a:lnTo>
                      <a:lnTo>
                        <a:pt x="132" y="61"/>
                      </a:lnTo>
                      <a:lnTo>
                        <a:pt x="135" y="60"/>
                      </a:lnTo>
                      <a:lnTo>
                        <a:pt x="139" y="60"/>
                      </a:lnTo>
                      <a:lnTo>
                        <a:pt x="142" y="60"/>
                      </a:lnTo>
                      <a:lnTo>
                        <a:pt x="144" y="57"/>
                      </a:lnTo>
                      <a:lnTo>
                        <a:pt x="148" y="53"/>
                      </a:lnTo>
                      <a:lnTo>
                        <a:pt x="149" y="53"/>
                      </a:lnTo>
                      <a:lnTo>
                        <a:pt x="152" y="53"/>
                      </a:lnTo>
                      <a:lnTo>
                        <a:pt x="157" y="54"/>
                      </a:lnTo>
                      <a:lnTo>
                        <a:pt x="174" y="84"/>
                      </a:lnTo>
                      <a:lnTo>
                        <a:pt x="57" y="122"/>
                      </a:lnTo>
                      <a:lnTo>
                        <a:pt x="41" y="92"/>
                      </a:lnTo>
                      <a:lnTo>
                        <a:pt x="36" y="91"/>
                      </a:lnTo>
                      <a:lnTo>
                        <a:pt x="32" y="91"/>
                      </a:lnTo>
                      <a:lnTo>
                        <a:pt x="31" y="92"/>
                      </a:lnTo>
                      <a:lnTo>
                        <a:pt x="28" y="94"/>
                      </a:lnTo>
                      <a:lnTo>
                        <a:pt x="26" y="97"/>
                      </a:lnTo>
                      <a:lnTo>
                        <a:pt x="23" y="98"/>
                      </a:lnTo>
                      <a:lnTo>
                        <a:pt x="21" y="99"/>
                      </a:lnTo>
                      <a:lnTo>
                        <a:pt x="17" y="99"/>
                      </a:lnTo>
                      <a:lnTo>
                        <a:pt x="14" y="99"/>
                      </a:lnTo>
                      <a:lnTo>
                        <a:pt x="9" y="97"/>
                      </a:lnTo>
                      <a:lnTo>
                        <a:pt x="5" y="96"/>
                      </a:lnTo>
                      <a:lnTo>
                        <a:pt x="4" y="94"/>
                      </a:lnTo>
                      <a:lnTo>
                        <a:pt x="2" y="91"/>
                      </a:lnTo>
                      <a:lnTo>
                        <a:pt x="1" y="88"/>
                      </a:lnTo>
                      <a:lnTo>
                        <a:pt x="0" y="85"/>
                      </a:lnTo>
                      <a:lnTo>
                        <a:pt x="1" y="83"/>
                      </a:lnTo>
                      <a:lnTo>
                        <a:pt x="3" y="80"/>
                      </a:lnTo>
                      <a:lnTo>
                        <a:pt x="4" y="77"/>
                      </a:lnTo>
                      <a:lnTo>
                        <a:pt x="6" y="76"/>
                      </a:lnTo>
                      <a:lnTo>
                        <a:pt x="9" y="75"/>
                      </a:lnTo>
                      <a:lnTo>
                        <a:pt x="13" y="73"/>
                      </a:lnTo>
                      <a:lnTo>
                        <a:pt x="16" y="73"/>
                      </a:lnTo>
                      <a:lnTo>
                        <a:pt x="22" y="75"/>
                      </a:lnTo>
                      <a:lnTo>
                        <a:pt x="23" y="73"/>
                      </a:lnTo>
                      <a:lnTo>
                        <a:pt x="25" y="71"/>
                      </a:lnTo>
                      <a:lnTo>
                        <a:pt x="27" y="69"/>
                      </a:lnTo>
                      <a:lnTo>
                        <a:pt x="10" y="38"/>
                      </a:lnTo>
                      <a:lnTo>
                        <a:pt x="52" y="23"/>
                      </a:lnTo>
                      <a:lnTo>
                        <a:pt x="51" y="24"/>
                      </a:lnTo>
                      <a:lnTo>
                        <a:pt x="55" y="25"/>
                      </a:lnTo>
                      <a:lnTo>
                        <a:pt x="57" y="28"/>
                      </a:lnTo>
                      <a:lnTo>
                        <a:pt x="59" y="29"/>
                      </a:lnTo>
                      <a:lnTo>
                        <a:pt x="57" y="33"/>
                      </a:lnTo>
                      <a:lnTo>
                        <a:pt x="57" y="35"/>
                      </a:lnTo>
                      <a:lnTo>
                        <a:pt x="59" y="38"/>
                      </a:lnTo>
                      <a:lnTo>
                        <a:pt x="60" y="40"/>
                      </a:lnTo>
                      <a:lnTo>
                        <a:pt x="63" y="42"/>
                      </a:lnTo>
                      <a:lnTo>
                        <a:pt x="66" y="44"/>
                      </a:lnTo>
                      <a:lnTo>
                        <a:pt x="71" y="45"/>
                      </a:lnTo>
                      <a:lnTo>
                        <a:pt x="73" y="45"/>
                      </a:lnTo>
                      <a:lnTo>
                        <a:pt x="78" y="45"/>
                      </a:lnTo>
                      <a:lnTo>
                        <a:pt x="81" y="44"/>
                      </a:lnTo>
                      <a:lnTo>
                        <a:pt x="82" y="44"/>
                      </a:lnTo>
                      <a:lnTo>
                        <a:pt x="86" y="42"/>
                      </a:lnTo>
                      <a:lnTo>
                        <a:pt x="88" y="40"/>
                      </a:lnTo>
                      <a:lnTo>
                        <a:pt x="90" y="38"/>
                      </a:lnTo>
                      <a:lnTo>
                        <a:pt x="92" y="35"/>
                      </a:lnTo>
                      <a:lnTo>
                        <a:pt x="92" y="32"/>
                      </a:lnTo>
                      <a:lnTo>
                        <a:pt x="93" y="29"/>
                      </a:lnTo>
                      <a:lnTo>
                        <a:pt x="92" y="27"/>
                      </a:lnTo>
                      <a:lnTo>
                        <a:pt x="90" y="25"/>
                      </a:lnTo>
                      <a:lnTo>
                        <a:pt x="88" y="22"/>
                      </a:lnTo>
                      <a:lnTo>
                        <a:pt x="83" y="21"/>
                      </a:lnTo>
                      <a:lnTo>
                        <a:pt x="83" y="19"/>
                      </a:lnTo>
                      <a:lnTo>
                        <a:pt x="82" y="17"/>
                      </a:lnTo>
                      <a:lnTo>
                        <a:pt x="83" y="14"/>
                      </a:lnTo>
                      <a:lnTo>
                        <a:pt x="85" y="13"/>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5" name="Freeform 506"/>
                <p:cNvSpPr>
                  <a:spLocks/>
                </p:cNvSpPr>
                <p:nvPr/>
              </p:nvSpPr>
              <p:spPr bwMode="auto">
                <a:xfrm>
                  <a:off x="1976" y="3858"/>
                  <a:ext cx="185" cy="119"/>
                </a:xfrm>
                <a:custGeom>
                  <a:avLst/>
                  <a:gdLst>
                    <a:gd name="T0" fmla="*/ 127 w 188"/>
                    <a:gd name="T1" fmla="*/ 0 h 122"/>
                    <a:gd name="T2" fmla="*/ 149 w 188"/>
                    <a:gd name="T3" fmla="*/ 31 h 122"/>
                    <a:gd name="T4" fmla="*/ 154 w 188"/>
                    <a:gd name="T5" fmla="*/ 30 h 122"/>
                    <a:gd name="T6" fmla="*/ 161 w 188"/>
                    <a:gd name="T7" fmla="*/ 24 h 122"/>
                    <a:gd name="T8" fmla="*/ 166 w 188"/>
                    <a:gd name="T9" fmla="*/ 24 h 122"/>
                    <a:gd name="T10" fmla="*/ 173 w 188"/>
                    <a:gd name="T11" fmla="*/ 23 h 122"/>
                    <a:gd name="T12" fmla="*/ 182 w 188"/>
                    <a:gd name="T13" fmla="*/ 26 h 122"/>
                    <a:gd name="T14" fmla="*/ 185 w 188"/>
                    <a:gd name="T15" fmla="*/ 29 h 122"/>
                    <a:gd name="T16" fmla="*/ 187 w 188"/>
                    <a:gd name="T17" fmla="*/ 36 h 122"/>
                    <a:gd name="T18" fmla="*/ 186 w 188"/>
                    <a:gd name="T19" fmla="*/ 41 h 122"/>
                    <a:gd name="T20" fmla="*/ 180 w 188"/>
                    <a:gd name="T21" fmla="*/ 46 h 122"/>
                    <a:gd name="T22" fmla="*/ 174 w 188"/>
                    <a:gd name="T23" fmla="*/ 49 h 122"/>
                    <a:gd name="T24" fmla="*/ 164 w 188"/>
                    <a:gd name="T25" fmla="*/ 48 h 122"/>
                    <a:gd name="T26" fmla="*/ 161 w 188"/>
                    <a:gd name="T27" fmla="*/ 50 h 122"/>
                    <a:gd name="T28" fmla="*/ 177 w 188"/>
                    <a:gd name="T29" fmla="*/ 84 h 122"/>
                    <a:gd name="T30" fmla="*/ 43 w 188"/>
                    <a:gd name="T31" fmla="*/ 91 h 122"/>
                    <a:gd name="T32" fmla="*/ 35 w 188"/>
                    <a:gd name="T33" fmla="*/ 90 h 122"/>
                    <a:gd name="T34" fmla="*/ 30 w 188"/>
                    <a:gd name="T35" fmla="*/ 94 h 122"/>
                    <a:gd name="T36" fmla="*/ 25 w 188"/>
                    <a:gd name="T37" fmla="*/ 97 h 122"/>
                    <a:gd name="T38" fmla="*/ 18 w 188"/>
                    <a:gd name="T39" fmla="*/ 98 h 122"/>
                    <a:gd name="T40" fmla="*/ 9 w 188"/>
                    <a:gd name="T41" fmla="*/ 95 h 122"/>
                    <a:gd name="T42" fmla="*/ 4 w 188"/>
                    <a:gd name="T43" fmla="*/ 93 h 122"/>
                    <a:gd name="T44" fmla="*/ 1 w 188"/>
                    <a:gd name="T45" fmla="*/ 88 h 122"/>
                    <a:gd name="T46" fmla="*/ 1 w 188"/>
                    <a:gd name="T47" fmla="*/ 83 h 122"/>
                    <a:gd name="T48" fmla="*/ 4 w 188"/>
                    <a:gd name="T49" fmla="*/ 76 h 122"/>
                    <a:gd name="T50" fmla="*/ 11 w 188"/>
                    <a:gd name="T51" fmla="*/ 73 h 122"/>
                    <a:gd name="T52" fmla="*/ 17 w 188"/>
                    <a:gd name="T53" fmla="*/ 72 h 122"/>
                    <a:gd name="T54" fmla="*/ 25 w 188"/>
                    <a:gd name="T55" fmla="*/ 72 h 122"/>
                    <a:gd name="T56" fmla="*/ 29 w 188"/>
                    <a:gd name="T57" fmla="*/ 67 h 122"/>
                    <a:gd name="T58" fmla="*/ 52 w 188"/>
                    <a:gd name="T59" fmla="*/ 24 h 122"/>
                    <a:gd name="T60" fmla="*/ 57 w 188"/>
                    <a:gd name="T61" fmla="*/ 25 h 122"/>
                    <a:gd name="T62" fmla="*/ 60 w 188"/>
                    <a:gd name="T63" fmla="*/ 28 h 122"/>
                    <a:gd name="T64" fmla="*/ 59 w 188"/>
                    <a:gd name="T65" fmla="*/ 34 h 122"/>
                    <a:gd name="T66" fmla="*/ 62 w 188"/>
                    <a:gd name="T67" fmla="*/ 39 h 122"/>
                    <a:gd name="T68" fmla="*/ 69 w 188"/>
                    <a:gd name="T69" fmla="*/ 43 h 122"/>
                    <a:gd name="T70" fmla="*/ 76 w 188"/>
                    <a:gd name="T71" fmla="*/ 44 h 122"/>
                    <a:gd name="T72" fmla="*/ 84 w 188"/>
                    <a:gd name="T73" fmla="*/ 43 h 122"/>
                    <a:gd name="T74" fmla="*/ 87 w 188"/>
                    <a:gd name="T75" fmla="*/ 42 h 122"/>
                    <a:gd name="T76" fmla="*/ 92 w 188"/>
                    <a:gd name="T77" fmla="*/ 37 h 122"/>
                    <a:gd name="T78" fmla="*/ 95 w 188"/>
                    <a:gd name="T79" fmla="*/ 31 h 122"/>
                    <a:gd name="T80" fmla="*/ 94 w 188"/>
                    <a:gd name="T81" fmla="*/ 26 h 122"/>
                    <a:gd name="T82" fmla="*/ 90 w 188"/>
                    <a:gd name="T83" fmla="*/ 22 h 122"/>
                    <a:gd name="T84" fmla="*/ 85 w 188"/>
                    <a:gd name="T85" fmla="*/ 19 h 122"/>
                    <a:gd name="T86" fmla="*/ 86 w 188"/>
                    <a:gd name="T87" fmla="*/ 1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8" h="122">
                      <a:moveTo>
                        <a:pt x="87" y="12"/>
                      </a:moveTo>
                      <a:lnTo>
                        <a:pt x="127" y="0"/>
                      </a:lnTo>
                      <a:lnTo>
                        <a:pt x="146" y="29"/>
                      </a:lnTo>
                      <a:lnTo>
                        <a:pt x="149" y="31"/>
                      </a:lnTo>
                      <a:lnTo>
                        <a:pt x="153" y="31"/>
                      </a:lnTo>
                      <a:lnTo>
                        <a:pt x="154" y="30"/>
                      </a:lnTo>
                      <a:lnTo>
                        <a:pt x="158" y="26"/>
                      </a:lnTo>
                      <a:lnTo>
                        <a:pt x="161" y="24"/>
                      </a:lnTo>
                      <a:lnTo>
                        <a:pt x="163" y="24"/>
                      </a:lnTo>
                      <a:lnTo>
                        <a:pt x="166" y="24"/>
                      </a:lnTo>
                      <a:lnTo>
                        <a:pt x="170" y="22"/>
                      </a:lnTo>
                      <a:lnTo>
                        <a:pt x="173" y="23"/>
                      </a:lnTo>
                      <a:lnTo>
                        <a:pt x="179" y="24"/>
                      </a:lnTo>
                      <a:lnTo>
                        <a:pt x="182" y="26"/>
                      </a:lnTo>
                      <a:lnTo>
                        <a:pt x="184" y="28"/>
                      </a:lnTo>
                      <a:lnTo>
                        <a:pt x="185" y="29"/>
                      </a:lnTo>
                      <a:lnTo>
                        <a:pt x="187" y="34"/>
                      </a:lnTo>
                      <a:lnTo>
                        <a:pt x="187" y="36"/>
                      </a:lnTo>
                      <a:lnTo>
                        <a:pt x="187" y="38"/>
                      </a:lnTo>
                      <a:lnTo>
                        <a:pt x="186" y="41"/>
                      </a:lnTo>
                      <a:lnTo>
                        <a:pt x="183" y="44"/>
                      </a:lnTo>
                      <a:lnTo>
                        <a:pt x="180" y="46"/>
                      </a:lnTo>
                      <a:lnTo>
                        <a:pt x="178" y="47"/>
                      </a:lnTo>
                      <a:lnTo>
                        <a:pt x="174" y="49"/>
                      </a:lnTo>
                      <a:lnTo>
                        <a:pt x="171" y="48"/>
                      </a:lnTo>
                      <a:lnTo>
                        <a:pt x="164" y="48"/>
                      </a:lnTo>
                      <a:lnTo>
                        <a:pt x="163" y="48"/>
                      </a:lnTo>
                      <a:lnTo>
                        <a:pt x="161" y="50"/>
                      </a:lnTo>
                      <a:lnTo>
                        <a:pt x="160" y="54"/>
                      </a:lnTo>
                      <a:lnTo>
                        <a:pt x="177" y="84"/>
                      </a:lnTo>
                      <a:lnTo>
                        <a:pt x="60" y="121"/>
                      </a:lnTo>
                      <a:lnTo>
                        <a:pt x="43" y="91"/>
                      </a:lnTo>
                      <a:lnTo>
                        <a:pt x="38" y="90"/>
                      </a:lnTo>
                      <a:lnTo>
                        <a:pt x="35" y="90"/>
                      </a:lnTo>
                      <a:lnTo>
                        <a:pt x="34" y="90"/>
                      </a:lnTo>
                      <a:lnTo>
                        <a:pt x="30" y="94"/>
                      </a:lnTo>
                      <a:lnTo>
                        <a:pt x="28" y="97"/>
                      </a:lnTo>
                      <a:lnTo>
                        <a:pt x="25" y="97"/>
                      </a:lnTo>
                      <a:lnTo>
                        <a:pt x="21" y="97"/>
                      </a:lnTo>
                      <a:lnTo>
                        <a:pt x="18" y="98"/>
                      </a:lnTo>
                      <a:lnTo>
                        <a:pt x="14" y="98"/>
                      </a:lnTo>
                      <a:lnTo>
                        <a:pt x="9" y="95"/>
                      </a:lnTo>
                      <a:lnTo>
                        <a:pt x="6" y="95"/>
                      </a:lnTo>
                      <a:lnTo>
                        <a:pt x="4" y="93"/>
                      </a:lnTo>
                      <a:lnTo>
                        <a:pt x="2" y="90"/>
                      </a:lnTo>
                      <a:lnTo>
                        <a:pt x="1" y="88"/>
                      </a:lnTo>
                      <a:lnTo>
                        <a:pt x="0" y="84"/>
                      </a:lnTo>
                      <a:lnTo>
                        <a:pt x="1" y="83"/>
                      </a:lnTo>
                      <a:lnTo>
                        <a:pt x="3" y="79"/>
                      </a:lnTo>
                      <a:lnTo>
                        <a:pt x="4" y="76"/>
                      </a:lnTo>
                      <a:lnTo>
                        <a:pt x="8" y="75"/>
                      </a:lnTo>
                      <a:lnTo>
                        <a:pt x="11" y="73"/>
                      </a:lnTo>
                      <a:lnTo>
                        <a:pt x="14" y="72"/>
                      </a:lnTo>
                      <a:lnTo>
                        <a:pt x="17" y="72"/>
                      </a:lnTo>
                      <a:lnTo>
                        <a:pt x="23" y="73"/>
                      </a:lnTo>
                      <a:lnTo>
                        <a:pt x="25" y="72"/>
                      </a:lnTo>
                      <a:lnTo>
                        <a:pt x="27" y="71"/>
                      </a:lnTo>
                      <a:lnTo>
                        <a:pt x="29" y="67"/>
                      </a:lnTo>
                      <a:lnTo>
                        <a:pt x="11" y="37"/>
                      </a:lnTo>
                      <a:lnTo>
                        <a:pt x="52" y="24"/>
                      </a:lnTo>
                      <a:lnTo>
                        <a:pt x="54" y="23"/>
                      </a:lnTo>
                      <a:lnTo>
                        <a:pt x="57" y="25"/>
                      </a:lnTo>
                      <a:lnTo>
                        <a:pt x="59" y="27"/>
                      </a:lnTo>
                      <a:lnTo>
                        <a:pt x="60" y="28"/>
                      </a:lnTo>
                      <a:lnTo>
                        <a:pt x="59" y="32"/>
                      </a:lnTo>
                      <a:lnTo>
                        <a:pt x="59" y="34"/>
                      </a:lnTo>
                      <a:lnTo>
                        <a:pt x="61" y="37"/>
                      </a:lnTo>
                      <a:lnTo>
                        <a:pt x="62" y="39"/>
                      </a:lnTo>
                      <a:lnTo>
                        <a:pt x="64" y="41"/>
                      </a:lnTo>
                      <a:lnTo>
                        <a:pt x="69" y="43"/>
                      </a:lnTo>
                      <a:lnTo>
                        <a:pt x="72" y="44"/>
                      </a:lnTo>
                      <a:lnTo>
                        <a:pt x="76" y="44"/>
                      </a:lnTo>
                      <a:lnTo>
                        <a:pt x="79" y="44"/>
                      </a:lnTo>
                      <a:lnTo>
                        <a:pt x="84" y="43"/>
                      </a:lnTo>
                      <a:lnTo>
                        <a:pt x="85" y="43"/>
                      </a:lnTo>
                      <a:lnTo>
                        <a:pt x="87" y="42"/>
                      </a:lnTo>
                      <a:lnTo>
                        <a:pt x="91" y="39"/>
                      </a:lnTo>
                      <a:lnTo>
                        <a:pt x="92" y="37"/>
                      </a:lnTo>
                      <a:lnTo>
                        <a:pt x="94" y="34"/>
                      </a:lnTo>
                      <a:lnTo>
                        <a:pt x="95" y="31"/>
                      </a:lnTo>
                      <a:lnTo>
                        <a:pt x="94" y="29"/>
                      </a:lnTo>
                      <a:lnTo>
                        <a:pt x="94" y="26"/>
                      </a:lnTo>
                      <a:lnTo>
                        <a:pt x="92" y="24"/>
                      </a:lnTo>
                      <a:lnTo>
                        <a:pt x="90" y="22"/>
                      </a:lnTo>
                      <a:lnTo>
                        <a:pt x="86" y="21"/>
                      </a:lnTo>
                      <a:lnTo>
                        <a:pt x="85" y="19"/>
                      </a:lnTo>
                      <a:lnTo>
                        <a:pt x="84" y="16"/>
                      </a:lnTo>
                      <a:lnTo>
                        <a:pt x="86" y="13"/>
                      </a:lnTo>
                      <a:lnTo>
                        <a:pt x="87" y="12"/>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6" name="Freeform 507"/>
                <p:cNvSpPr>
                  <a:spLocks/>
                </p:cNvSpPr>
                <p:nvPr/>
              </p:nvSpPr>
              <p:spPr bwMode="auto">
                <a:xfrm>
                  <a:off x="2103" y="3814"/>
                  <a:ext cx="167" cy="129"/>
                </a:xfrm>
                <a:custGeom>
                  <a:avLst/>
                  <a:gdLst>
                    <a:gd name="T0" fmla="*/ 74 w 167"/>
                    <a:gd name="T1" fmla="*/ 20 h 129"/>
                    <a:gd name="T2" fmla="*/ 116 w 167"/>
                    <a:gd name="T3" fmla="*/ 7 h 129"/>
                    <a:gd name="T4" fmla="*/ 166 w 167"/>
                    <a:gd name="T5" fmla="*/ 89 h 129"/>
                    <a:gd name="T6" fmla="*/ 50 w 167"/>
                    <a:gd name="T7" fmla="*/ 128 h 129"/>
                    <a:gd name="T8" fmla="*/ 33 w 167"/>
                    <a:gd name="T9" fmla="*/ 98 h 129"/>
                    <a:gd name="T10" fmla="*/ 34 w 167"/>
                    <a:gd name="T11" fmla="*/ 94 h 129"/>
                    <a:gd name="T12" fmla="*/ 36 w 167"/>
                    <a:gd name="T13" fmla="*/ 92 h 129"/>
                    <a:gd name="T14" fmla="*/ 37 w 167"/>
                    <a:gd name="T15" fmla="*/ 92 h 129"/>
                    <a:gd name="T16" fmla="*/ 44 w 167"/>
                    <a:gd name="T17" fmla="*/ 92 h 129"/>
                    <a:gd name="T18" fmla="*/ 47 w 167"/>
                    <a:gd name="T19" fmla="*/ 93 h 129"/>
                    <a:gd name="T20" fmla="*/ 51 w 167"/>
                    <a:gd name="T21" fmla="*/ 91 h 129"/>
                    <a:gd name="T22" fmla="*/ 53 w 167"/>
                    <a:gd name="T23" fmla="*/ 90 h 129"/>
                    <a:gd name="T24" fmla="*/ 56 w 167"/>
                    <a:gd name="T25" fmla="*/ 88 h 129"/>
                    <a:gd name="T26" fmla="*/ 59 w 167"/>
                    <a:gd name="T27" fmla="*/ 85 h 129"/>
                    <a:gd name="T28" fmla="*/ 60 w 167"/>
                    <a:gd name="T29" fmla="*/ 82 h 129"/>
                    <a:gd name="T30" fmla="*/ 61 w 167"/>
                    <a:gd name="T31" fmla="*/ 80 h 129"/>
                    <a:gd name="T32" fmla="*/ 60 w 167"/>
                    <a:gd name="T33" fmla="*/ 78 h 129"/>
                    <a:gd name="T34" fmla="*/ 58 w 167"/>
                    <a:gd name="T35" fmla="*/ 73 h 129"/>
                    <a:gd name="T36" fmla="*/ 57 w 167"/>
                    <a:gd name="T37" fmla="*/ 72 h 129"/>
                    <a:gd name="T38" fmla="*/ 55 w 167"/>
                    <a:gd name="T39" fmla="*/ 69 h 129"/>
                    <a:gd name="T40" fmla="*/ 52 w 167"/>
                    <a:gd name="T41" fmla="*/ 68 h 129"/>
                    <a:gd name="T42" fmla="*/ 46 w 167"/>
                    <a:gd name="T43" fmla="*/ 67 h 129"/>
                    <a:gd name="T44" fmla="*/ 43 w 167"/>
                    <a:gd name="T45" fmla="*/ 66 h 129"/>
                    <a:gd name="T46" fmla="*/ 39 w 167"/>
                    <a:gd name="T47" fmla="*/ 68 h 129"/>
                    <a:gd name="T48" fmla="*/ 36 w 167"/>
                    <a:gd name="T49" fmla="*/ 68 h 129"/>
                    <a:gd name="T50" fmla="*/ 34 w 167"/>
                    <a:gd name="T51" fmla="*/ 68 h 129"/>
                    <a:gd name="T52" fmla="*/ 31 w 167"/>
                    <a:gd name="T53" fmla="*/ 70 h 129"/>
                    <a:gd name="T54" fmla="*/ 28 w 167"/>
                    <a:gd name="T55" fmla="*/ 74 h 129"/>
                    <a:gd name="T56" fmla="*/ 26 w 167"/>
                    <a:gd name="T57" fmla="*/ 75 h 129"/>
                    <a:gd name="T58" fmla="*/ 22 w 167"/>
                    <a:gd name="T59" fmla="*/ 75 h 129"/>
                    <a:gd name="T60" fmla="*/ 19 w 167"/>
                    <a:gd name="T61" fmla="*/ 73 h 129"/>
                    <a:gd name="T62" fmla="*/ 0 w 167"/>
                    <a:gd name="T63" fmla="*/ 44 h 129"/>
                    <a:gd name="T64" fmla="*/ 43 w 167"/>
                    <a:gd name="T65" fmla="*/ 30 h 129"/>
                    <a:gd name="T66" fmla="*/ 45 w 167"/>
                    <a:gd name="T67" fmla="*/ 27 h 129"/>
                    <a:gd name="T68" fmla="*/ 45 w 167"/>
                    <a:gd name="T69" fmla="*/ 25 h 129"/>
                    <a:gd name="T70" fmla="*/ 43 w 167"/>
                    <a:gd name="T71" fmla="*/ 24 h 129"/>
                    <a:gd name="T72" fmla="*/ 39 w 167"/>
                    <a:gd name="T73" fmla="*/ 21 h 129"/>
                    <a:gd name="T74" fmla="*/ 36 w 167"/>
                    <a:gd name="T75" fmla="*/ 19 h 129"/>
                    <a:gd name="T76" fmla="*/ 35 w 167"/>
                    <a:gd name="T77" fmla="*/ 18 h 129"/>
                    <a:gd name="T78" fmla="*/ 34 w 167"/>
                    <a:gd name="T79" fmla="*/ 16 h 129"/>
                    <a:gd name="T80" fmla="*/ 33 w 167"/>
                    <a:gd name="T81" fmla="*/ 13 h 129"/>
                    <a:gd name="T82" fmla="*/ 34 w 167"/>
                    <a:gd name="T83" fmla="*/ 11 h 129"/>
                    <a:gd name="T84" fmla="*/ 37 w 167"/>
                    <a:gd name="T85" fmla="*/ 6 h 129"/>
                    <a:gd name="T86" fmla="*/ 37 w 167"/>
                    <a:gd name="T87" fmla="*/ 5 h 129"/>
                    <a:gd name="T88" fmla="*/ 41 w 167"/>
                    <a:gd name="T89" fmla="*/ 3 h 129"/>
                    <a:gd name="T90" fmla="*/ 45 w 167"/>
                    <a:gd name="T91" fmla="*/ 2 h 129"/>
                    <a:gd name="T92" fmla="*/ 49 w 167"/>
                    <a:gd name="T93" fmla="*/ 1 h 129"/>
                    <a:gd name="T94" fmla="*/ 52 w 167"/>
                    <a:gd name="T95" fmla="*/ 0 h 129"/>
                    <a:gd name="T96" fmla="*/ 56 w 167"/>
                    <a:gd name="T97" fmla="*/ 0 h 129"/>
                    <a:gd name="T98" fmla="*/ 60 w 167"/>
                    <a:gd name="T99" fmla="*/ 2 h 129"/>
                    <a:gd name="T100" fmla="*/ 63 w 167"/>
                    <a:gd name="T101" fmla="*/ 4 h 129"/>
                    <a:gd name="T102" fmla="*/ 66 w 167"/>
                    <a:gd name="T103" fmla="*/ 5 h 129"/>
                    <a:gd name="T104" fmla="*/ 67 w 167"/>
                    <a:gd name="T105" fmla="*/ 8 h 129"/>
                    <a:gd name="T106" fmla="*/ 68 w 167"/>
                    <a:gd name="T107" fmla="*/ 10 h 129"/>
                    <a:gd name="T108" fmla="*/ 68 w 167"/>
                    <a:gd name="T109" fmla="*/ 12 h 129"/>
                    <a:gd name="T110" fmla="*/ 68 w 167"/>
                    <a:gd name="T111" fmla="*/ 16 h 129"/>
                    <a:gd name="T112" fmla="*/ 69 w 167"/>
                    <a:gd name="T113" fmla="*/ 17 h 129"/>
                    <a:gd name="T114" fmla="*/ 70 w 167"/>
                    <a:gd name="T115" fmla="*/ 19 h 129"/>
                    <a:gd name="T116" fmla="*/ 74 w 167"/>
                    <a:gd name="T117" fmla="*/ 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7" h="129">
                      <a:moveTo>
                        <a:pt x="74" y="20"/>
                      </a:moveTo>
                      <a:lnTo>
                        <a:pt x="116" y="7"/>
                      </a:lnTo>
                      <a:lnTo>
                        <a:pt x="166" y="89"/>
                      </a:lnTo>
                      <a:lnTo>
                        <a:pt x="50" y="128"/>
                      </a:lnTo>
                      <a:lnTo>
                        <a:pt x="33" y="98"/>
                      </a:lnTo>
                      <a:lnTo>
                        <a:pt x="34" y="94"/>
                      </a:lnTo>
                      <a:lnTo>
                        <a:pt x="36" y="92"/>
                      </a:lnTo>
                      <a:lnTo>
                        <a:pt x="37" y="92"/>
                      </a:lnTo>
                      <a:lnTo>
                        <a:pt x="44" y="92"/>
                      </a:lnTo>
                      <a:lnTo>
                        <a:pt x="47" y="93"/>
                      </a:lnTo>
                      <a:lnTo>
                        <a:pt x="51" y="91"/>
                      </a:lnTo>
                      <a:lnTo>
                        <a:pt x="53" y="90"/>
                      </a:lnTo>
                      <a:lnTo>
                        <a:pt x="56" y="88"/>
                      </a:lnTo>
                      <a:lnTo>
                        <a:pt x="59" y="85"/>
                      </a:lnTo>
                      <a:lnTo>
                        <a:pt x="60" y="82"/>
                      </a:lnTo>
                      <a:lnTo>
                        <a:pt x="61" y="80"/>
                      </a:lnTo>
                      <a:lnTo>
                        <a:pt x="60" y="78"/>
                      </a:lnTo>
                      <a:lnTo>
                        <a:pt x="58" y="73"/>
                      </a:lnTo>
                      <a:lnTo>
                        <a:pt x="57" y="72"/>
                      </a:lnTo>
                      <a:lnTo>
                        <a:pt x="55" y="69"/>
                      </a:lnTo>
                      <a:lnTo>
                        <a:pt x="52" y="68"/>
                      </a:lnTo>
                      <a:lnTo>
                        <a:pt x="46" y="67"/>
                      </a:lnTo>
                      <a:lnTo>
                        <a:pt x="43" y="66"/>
                      </a:lnTo>
                      <a:lnTo>
                        <a:pt x="39" y="68"/>
                      </a:lnTo>
                      <a:lnTo>
                        <a:pt x="36" y="68"/>
                      </a:lnTo>
                      <a:lnTo>
                        <a:pt x="34" y="68"/>
                      </a:lnTo>
                      <a:lnTo>
                        <a:pt x="31" y="70"/>
                      </a:lnTo>
                      <a:lnTo>
                        <a:pt x="28" y="74"/>
                      </a:lnTo>
                      <a:lnTo>
                        <a:pt x="26" y="75"/>
                      </a:lnTo>
                      <a:lnTo>
                        <a:pt x="22" y="75"/>
                      </a:lnTo>
                      <a:lnTo>
                        <a:pt x="19" y="73"/>
                      </a:lnTo>
                      <a:lnTo>
                        <a:pt x="0" y="44"/>
                      </a:lnTo>
                      <a:lnTo>
                        <a:pt x="43" y="30"/>
                      </a:lnTo>
                      <a:lnTo>
                        <a:pt x="45" y="27"/>
                      </a:lnTo>
                      <a:lnTo>
                        <a:pt x="45" y="25"/>
                      </a:lnTo>
                      <a:lnTo>
                        <a:pt x="43" y="24"/>
                      </a:lnTo>
                      <a:lnTo>
                        <a:pt x="39" y="21"/>
                      </a:lnTo>
                      <a:lnTo>
                        <a:pt x="36" y="19"/>
                      </a:lnTo>
                      <a:lnTo>
                        <a:pt x="35" y="18"/>
                      </a:lnTo>
                      <a:lnTo>
                        <a:pt x="34" y="16"/>
                      </a:lnTo>
                      <a:lnTo>
                        <a:pt x="33" y="13"/>
                      </a:lnTo>
                      <a:lnTo>
                        <a:pt x="34" y="11"/>
                      </a:lnTo>
                      <a:lnTo>
                        <a:pt x="37" y="6"/>
                      </a:lnTo>
                      <a:lnTo>
                        <a:pt x="37" y="5"/>
                      </a:lnTo>
                      <a:lnTo>
                        <a:pt x="41" y="3"/>
                      </a:lnTo>
                      <a:lnTo>
                        <a:pt x="45" y="2"/>
                      </a:lnTo>
                      <a:lnTo>
                        <a:pt x="49" y="1"/>
                      </a:lnTo>
                      <a:lnTo>
                        <a:pt x="52" y="0"/>
                      </a:lnTo>
                      <a:lnTo>
                        <a:pt x="56" y="0"/>
                      </a:lnTo>
                      <a:lnTo>
                        <a:pt x="60" y="2"/>
                      </a:lnTo>
                      <a:lnTo>
                        <a:pt x="63" y="4"/>
                      </a:lnTo>
                      <a:lnTo>
                        <a:pt x="66" y="5"/>
                      </a:lnTo>
                      <a:lnTo>
                        <a:pt x="67" y="8"/>
                      </a:lnTo>
                      <a:lnTo>
                        <a:pt x="68" y="10"/>
                      </a:lnTo>
                      <a:lnTo>
                        <a:pt x="68" y="12"/>
                      </a:lnTo>
                      <a:lnTo>
                        <a:pt x="68" y="16"/>
                      </a:lnTo>
                      <a:lnTo>
                        <a:pt x="69" y="17"/>
                      </a:lnTo>
                      <a:lnTo>
                        <a:pt x="70" y="19"/>
                      </a:lnTo>
                      <a:lnTo>
                        <a:pt x="74" y="20"/>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sp>
          <p:nvSpPr>
            <p:cNvPr id="122" name="TextBox 121"/>
            <p:cNvSpPr txBox="1"/>
            <p:nvPr/>
          </p:nvSpPr>
          <p:spPr>
            <a:xfrm rot="20553002">
              <a:off x="4493619" y="4534262"/>
              <a:ext cx="1061365" cy="707886"/>
            </a:xfrm>
            <a:prstGeom prst="rect">
              <a:avLst/>
            </a:prstGeom>
            <a:noFill/>
          </p:spPr>
          <p:txBody>
            <a:bodyPr wrap="square" rtlCol="0">
              <a:spAutoFit/>
            </a:bodyPr>
            <a:lstStyle/>
            <a:p>
              <a:pPr algn="ctr"/>
              <a:r>
                <a:rPr lang="en-US" sz="2000" b="1" dirty="0" smtClean="0"/>
                <a:t>Project plan</a:t>
              </a:r>
              <a:endParaRPr lang="en-US" sz="2000" b="1" dirty="0"/>
            </a:p>
          </p:txBody>
        </p:sp>
      </p:grpSp>
      <p:grpSp>
        <p:nvGrpSpPr>
          <p:cNvPr id="9" name="Group 8"/>
          <p:cNvGrpSpPr/>
          <p:nvPr/>
        </p:nvGrpSpPr>
        <p:grpSpPr>
          <a:xfrm>
            <a:off x="1267935" y="3872613"/>
            <a:ext cx="3301566" cy="2284454"/>
            <a:chOff x="1267935" y="3872613"/>
            <a:chExt cx="3301566" cy="2284454"/>
          </a:xfrm>
        </p:grpSpPr>
        <p:grpSp>
          <p:nvGrpSpPr>
            <p:cNvPr id="8" name="Group 7"/>
            <p:cNvGrpSpPr/>
            <p:nvPr/>
          </p:nvGrpSpPr>
          <p:grpSpPr>
            <a:xfrm>
              <a:off x="1267935" y="3872613"/>
              <a:ext cx="3301566" cy="2284454"/>
              <a:chOff x="1267935" y="3872613"/>
              <a:chExt cx="3301566" cy="2284454"/>
            </a:xfrm>
          </p:grpSpPr>
          <p:grpSp>
            <p:nvGrpSpPr>
              <p:cNvPr id="18" name="Group 212"/>
              <p:cNvGrpSpPr>
                <a:grpSpLocks/>
              </p:cNvGrpSpPr>
              <p:nvPr/>
            </p:nvGrpSpPr>
            <p:grpSpPr bwMode="auto">
              <a:xfrm>
                <a:off x="3698805" y="4509503"/>
                <a:ext cx="862361" cy="722897"/>
                <a:chOff x="3530" y="2975"/>
                <a:chExt cx="263" cy="219"/>
              </a:xfrm>
            </p:grpSpPr>
            <p:sp>
              <p:nvSpPr>
                <p:cNvPr id="69" name="Freeform 213"/>
                <p:cNvSpPr>
                  <a:spLocks/>
                </p:cNvSpPr>
                <p:nvPr/>
              </p:nvSpPr>
              <p:spPr bwMode="auto">
                <a:xfrm>
                  <a:off x="3531" y="3037"/>
                  <a:ext cx="262" cy="154"/>
                </a:xfrm>
                <a:custGeom>
                  <a:avLst/>
                  <a:gdLst>
                    <a:gd name="T0" fmla="*/ 151 w 262"/>
                    <a:gd name="T1" fmla="*/ 7 h 157"/>
                    <a:gd name="T2" fmla="*/ 119 w 262"/>
                    <a:gd name="T3" fmla="*/ 19 h 157"/>
                    <a:gd name="T4" fmla="*/ 102 w 262"/>
                    <a:gd name="T5" fmla="*/ 22 h 157"/>
                    <a:gd name="T6" fmla="*/ 96 w 262"/>
                    <a:gd name="T7" fmla="*/ 20 h 157"/>
                    <a:gd name="T8" fmla="*/ 95 w 262"/>
                    <a:gd name="T9" fmla="*/ 11 h 157"/>
                    <a:gd name="T10" fmla="*/ 91 w 262"/>
                    <a:gd name="T11" fmla="*/ 6 h 157"/>
                    <a:gd name="T12" fmla="*/ 84 w 262"/>
                    <a:gd name="T13" fmla="*/ 3 h 157"/>
                    <a:gd name="T14" fmla="*/ 74 w 262"/>
                    <a:gd name="T15" fmla="*/ 1 h 157"/>
                    <a:gd name="T16" fmla="*/ 66 w 262"/>
                    <a:gd name="T17" fmla="*/ 0 h 157"/>
                    <a:gd name="T18" fmla="*/ 55 w 262"/>
                    <a:gd name="T19" fmla="*/ 4 h 157"/>
                    <a:gd name="T20" fmla="*/ 48 w 262"/>
                    <a:gd name="T21" fmla="*/ 11 h 157"/>
                    <a:gd name="T22" fmla="*/ 48 w 262"/>
                    <a:gd name="T23" fmla="*/ 20 h 157"/>
                    <a:gd name="T24" fmla="*/ 51 w 262"/>
                    <a:gd name="T25" fmla="*/ 27 h 157"/>
                    <a:gd name="T26" fmla="*/ 58 w 262"/>
                    <a:gd name="T27" fmla="*/ 29 h 157"/>
                    <a:gd name="T28" fmla="*/ 66 w 262"/>
                    <a:gd name="T29" fmla="*/ 32 h 157"/>
                    <a:gd name="T30" fmla="*/ 65 w 262"/>
                    <a:gd name="T31" fmla="*/ 36 h 157"/>
                    <a:gd name="T32" fmla="*/ 46 w 262"/>
                    <a:gd name="T33" fmla="*/ 43 h 157"/>
                    <a:gd name="T34" fmla="*/ 16 w 262"/>
                    <a:gd name="T35" fmla="*/ 54 h 157"/>
                    <a:gd name="T36" fmla="*/ 1 w 262"/>
                    <a:gd name="T37" fmla="*/ 60 h 157"/>
                    <a:gd name="T38" fmla="*/ 13 w 262"/>
                    <a:gd name="T39" fmla="*/ 72 h 157"/>
                    <a:gd name="T40" fmla="*/ 31 w 262"/>
                    <a:gd name="T41" fmla="*/ 87 h 157"/>
                    <a:gd name="T42" fmla="*/ 36 w 262"/>
                    <a:gd name="T43" fmla="*/ 96 h 157"/>
                    <a:gd name="T44" fmla="*/ 26 w 262"/>
                    <a:gd name="T45" fmla="*/ 100 h 157"/>
                    <a:gd name="T46" fmla="*/ 15 w 262"/>
                    <a:gd name="T47" fmla="*/ 102 h 157"/>
                    <a:gd name="T48" fmla="*/ 4 w 262"/>
                    <a:gd name="T49" fmla="*/ 105 h 157"/>
                    <a:gd name="T50" fmla="*/ 0 w 262"/>
                    <a:gd name="T51" fmla="*/ 117 h 157"/>
                    <a:gd name="T52" fmla="*/ 1 w 262"/>
                    <a:gd name="T53" fmla="*/ 124 h 157"/>
                    <a:gd name="T54" fmla="*/ 6 w 262"/>
                    <a:gd name="T55" fmla="*/ 128 h 157"/>
                    <a:gd name="T56" fmla="*/ 13 w 262"/>
                    <a:gd name="T57" fmla="*/ 131 h 157"/>
                    <a:gd name="T58" fmla="*/ 21 w 262"/>
                    <a:gd name="T59" fmla="*/ 133 h 157"/>
                    <a:gd name="T60" fmla="*/ 31 w 262"/>
                    <a:gd name="T61" fmla="*/ 133 h 157"/>
                    <a:gd name="T62" fmla="*/ 41 w 262"/>
                    <a:gd name="T63" fmla="*/ 129 h 157"/>
                    <a:gd name="T64" fmla="*/ 49 w 262"/>
                    <a:gd name="T65" fmla="*/ 121 h 157"/>
                    <a:gd name="T66" fmla="*/ 58 w 262"/>
                    <a:gd name="T67" fmla="*/ 119 h 157"/>
                    <a:gd name="T68" fmla="*/ 64 w 262"/>
                    <a:gd name="T69" fmla="*/ 124 h 157"/>
                    <a:gd name="T70" fmla="*/ 73 w 262"/>
                    <a:gd name="T71" fmla="*/ 133 h 157"/>
                    <a:gd name="T72" fmla="*/ 86 w 262"/>
                    <a:gd name="T73" fmla="*/ 149 h 157"/>
                    <a:gd name="T74" fmla="*/ 99 w 262"/>
                    <a:gd name="T75" fmla="*/ 156 h 157"/>
                    <a:gd name="T76" fmla="*/ 113 w 262"/>
                    <a:gd name="T77" fmla="*/ 151 h 157"/>
                    <a:gd name="T78" fmla="*/ 137 w 262"/>
                    <a:gd name="T79" fmla="*/ 144 h 157"/>
                    <a:gd name="T80" fmla="*/ 156 w 262"/>
                    <a:gd name="T81" fmla="*/ 137 h 157"/>
                    <a:gd name="T82" fmla="*/ 181 w 262"/>
                    <a:gd name="T83" fmla="*/ 129 h 157"/>
                    <a:gd name="T84" fmla="*/ 206 w 262"/>
                    <a:gd name="T85" fmla="*/ 122 h 157"/>
                    <a:gd name="T86" fmla="*/ 225 w 262"/>
                    <a:gd name="T87" fmla="*/ 115 h 157"/>
                    <a:gd name="T88" fmla="*/ 249 w 262"/>
                    <a:gd name="T89" fmla="*/ 107 h 157"/>
                    <a:gd name="T90" fmla="*/ 261 w 262"/>
                    <a:gd name="T91" fmla="*/ 100 h 157"/>
                    <a:gd name="T92" fmla="*/ 249 w 262"/>
                    <a:gd name="T93" fmla="*/ 90 h 157"/>
                    <a:gd name="T94" fmla="*/ 232 w 262"/>
                    <a:gd name="T95" fmla="*/ 72 h 157"/>
                    <a:gd name="T96" fmla="*/ 218 w 262"/>
                    <a:gd name="T97" fmla="*/ 58 h 157"/>
                    <a:gd name="T98" fmla="*/ 203 w 262"/>
                    <a:gd name="T99" fmla="*/ 41 h 157"/>
                    <a:gd name="T100" fmla="*/ 188 w 262"/>
                    <a:gd name="T101" fmla="*/ 24 h 157"/>
                    <a:gd name="T102" fmla="*/ 179 w 262"/>
                    <a:gd name="T103" fmla="*/ 15 h 157"/>
                    <a:gd name="T104" fmla="*/ 172 w 262"/>
                    <a:gd name="T105" fmla="*/ 8 h 157"/>
                    <a:gd name="T106" fmla="*/ 167 w 262"/>
                    <a:gd name="T107" fmla="*/ 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 h="157">
                      <a:moveTo>
                        <a:pt x="167" y="2"/>
                      </a:moveTo>
                      <a:lnTo>
                        <a:pt x="165" y="3"/>
                      </a:lnTo>
                      <a:lnTo>
                        <a:pt x="163" y="4"/>
                      </a:lnTo>
                      <a:lnTo>
                        <a:pt x="160" y="5"/>
                      </a:lnTo>
                      <a:lnTo>
                        <a:pt x="156" y="5"/>
                      </a:lnTo>
                      <a:lnTo>
                        <a:pt x="151" y="7"/>
                      </a:lnTo>
                      <a:lnTo>
                        <a:pt x="146" y="10"/>
                      </a:lnTo>
                      <a:lnTo>
                        <a:pt x="140" y="11"/>
                      </a:lnTo>
                      <a:lnTo>
                        <a:pt x="137" y="12"/>
                      </a:lnTo>
                      <a:lnTo>
                        <a:pt x="131" y="14"/>
                      </a:lnTo>
                      <a:lnTo>
                        <a:pt x="125" y="17"/>
                      </a:lnTo>
                      <a:lnTo>
                        <a:pt x="119" y="19"/>
                      </a:lnTo>
                      <a:lnTo>
                        <a:pt x="115" y="20"/>
                      </a:lnTo>
                      <a:lnTo>
                        <a:pt x="111" y="22"/>
                      </a:lnTo>
                      <a:lnTo>
                        <a:pt x="108" y="22"/>
                      </a:lnTo>
                      <a:lnTo>
                        <a:pt x="105" y="23"/>
                      </a:lnTo>
                      <a:lnTo>
                        <a:pt x="104" y="22"/>
                      </a:lnTo>
                      <a:lnTo>
                        <a:pt x="102" y="22"/>
                      </a:lnTo>
                      <a:lnTo>
                        <a:pt x="101" y="22"/>
                      </a:lnTo>
                      <a:lnTo>
                        <a:pt x="99" y="22"/>
                      </a:lnTo>
                      <a:lnTo>
                        <a:pt x="99" y="21"/>
                      </a:lnTo>
                      <a:lnTo>
                        <a:pt x="97" y="21"/>
                      </a:lnTo>
                      <a:lnTo>
                        <a:pt x="97" y="20"/>
                      </a:lnTo>
                      <a:lnTo>
                        <a:pt x="96" y="20"/>
                      </a:lnTo>
                      <a:lnTo>
                        <a:pt x="96" y="18"/>
                      </a:lnTo>
                      <a:lnTo>
                        <a:pt x="95" y="18"/>
                      </a:lnTo>
                      <a:lnTo>
                        <a:pt x="95" y="17"/>
                      </a:lnTo>
                      <a:lnTo>
                        <a:pt x="95" y="15"/>
                      </a:lnTo>
                      <a:lnTo>
                        <a:pt x="95" y="13"/>
                      </a:lnTo>
                      <a:lnTo>
                        <a:pt x="95" y="11"/>
                      </a:lnTo>
                      <a:lnTo>
                        <a:pt x="96" y="9"/>
                      </a:lnTo>
                      <a:lnTo>
                        <a:pt x="94" y="9"/>
                      </a:lnTo>
                      <a:lnTo>
                        <a:pt x="93" y="9"/>
                      </a:lnTo>
                      <a:lnTo>
                        <a:pt x="93" y="7"/>
                      </a:lnTo>
                      <a:lnTo>
                        <a:pt x="91" y="7"/>
                      </a:lnTo>
                      <a:lnTo>
                        <a:pt x="91" y="6"/>
                      </a:lnTo>
                      <a:lnTo>
                        <a:pt x="89" y="6"/>
                      </a:lnTo>
                      <a:lnTo>
                        <a:pt x="89" y="4"/>
                      </a:lnTo>
                      <a:lnTo>
                        <a:pt x="87" y="4"/>
                      </a:lnTo>
                      <a:lnTo>
                        <a:pt x="86" y="4"/>
                      </a:lnTo>
                      <a:lnTo>
                        <a:pt x="86" y="3"/>
                      </a:lnTo>
                      <a:lnTo>
                        <a:pt x="84" y="3"/>
                      </a:lnTo>
                      <a:lnTo>
                        <a:pt x="82" y="3"/>
                      </a:lnTo>
                      <a:lnTo>
                        <a:pt x="82" y="1"/>
                      </a:lnTo>
                      <a:lnTo>
                        <a:pt x="80" y="1"/>
                      </a:lnTo>
                      <a:lnTo>
                        <a:pt x="78" y="1"/>
                      </a:lnTo>
                      <a:lnTo>
                        <a:pt x="76" y="1"/>
                      </a:lnTo>
                      <a:lnTo>
                        <a:pt x="74" y="1"/>
                      </a:lnTo>
                      <a:lnTo>
                        <a:pt x="74" y="0"/>
                      </a:lnTo>
                      <a:lnTo>
                        <a:pt x="72" y="0"/>
                      </a:lnTo>
                      <a:lnTo>
                        <a:pt x="71" y="0"/>
                      </a:lnTo>
                      <a:lnTo>
                        <a:pt x="70" y="0"/>
                      </a:lnTo>
                      <a:lnTo>
                        <a:pt x="68" y="0"/>
                      </a:lnTo>
                      <a:lnTo>
                        <a:pt x="66" y="0"/>
                      </a:lnTo>
                      <a:lnTo>
                        <a:pt x="64" y="2"/>
                      </a:lnTo>
                      <a:lnTo>
                        <a:pt x="63" y="2"/>
                      </a:lnTo>
                      <a:lnTo>
                        <a:pt x="61" y="2"/>
                      </a:lnTo>
                      <a:lnTo>
                        <a:pt x="58" y="2"/>
                      </a:lnTo>
                      <a:lnTo>
                        <a:pt x="57" y="4"/>
                      </a:lnTo>
                      <a:lnTo>
                        <a:pt x="55" y="4"/>
                      </a:lnTo>
                      <a:lnTo>
                        <a:pt x="53" y="5"/>
                      </a:lnTo>
                      <a:lnTo>
                        <a:pt x="52" y="5"/>
                      </a:lnTo>
                      <a:lnTo>
                        <a:pt x="50" y="7"/>
                      </a:lnTo>
                      <a:lnTo>
                        <a:pt x="50" y="8"/>
                      </a:lnTo>
                      <a:lnTo>
                        <a:pt x="48" y="10"/>
                      </a:lnTo>
                      <a:lnTo>
                        <a:pt x="48" y="11"/>
                      </a:lnTo>
                      <a:lnTo>
                        <a:pt x="47" y="13"/>
                      </a:lnTo>
                      <a:lnTo>
                        <a:pt x="47" y="14"/>
                      </a:lnTo>
                      <a:lnTo>
                        <a:pt x="47" y="17"/>
                      </a:lnTo>
                      <a:lnTo>
                        <a:pt x="48" y="17"/>
                      </a:lnTo>
                      <a:lnTo>
                        <a:pt x="48" y="19"/>
                      </a:lnTo>
                      <a:lnTo>
                        <a:pt x="48" y="20"/>
                      </a:lnTo>
                      <a:lnTo>
                        <a:pt x="48" y="22"/>
                      </a:lnTo>
                      <a:lnTo>
                        <a:pt x="48" y="24"/>
                      </a:lnTo>
                      <a:lnTo>
                        <a:pt x="49" y="24"/>
                      </a:lnTo>
                      <a:lnTo>
                        <a:pt x="49" y="26"/>
                      </a:lnTo>
                      <a:lnTo>
                        <a:pt x="51" y="26"/>
                      </a:lnTo>
                      <a:lnTo>
                        <a:pt x="51" y="27"/>
                      </a:lnTo>
                      <a:lnTo>
                        <a:pt x="52" y="27"/>
                      </a:lnTo>
                      <a:lnTo>
                        <a:pt x="54" y="27"/>
                      </a:lnTo>
                      <a:lnTo>
                        <a:pt x="54" y="28"/>
                      </a:lnTo>
                      <a:lnTo>
                        <a:pt x="56" y="28"/>
                      </a:lnTo>
                      <a:lnTo>
                        <a:pt x="58" y="28"/>
                      </a:lnTo>
                      <a:lnTo>
                        <a:pt x="58" y="29"/>
                      </a:lnTo>
                      <a:lnTo>
                        <a:pt x="60" y="29"/>
                      </a:lnTo>
                      <a:lnTo>
                        <a:pt x="62" y="29"/>
                      </a:lnTo>
                      <a:lnTo>
                        <a:pt x="62" y="30"/>
                      </a:lnTo>
                      <a:lnTo>
                        <a:pt x="64" y="30"/>
                      </a:lnTo>
                      <a:lnTo>
                        <a:pt x="66" y="30"/>
                      </a:lnTo>
                      <a:lnTo>
                        <a:pt x="66" y="32"/>
                      </a:lnTo>
                      <a:lnTo>
                        <a:pt x="66" y="33"/>
                      </a:lnTo>
                      <a:lnTo>
                        <a:pt x="68" y="33"/>
                      </a:lnTo>
                      <a:lnTo>
                        <a:pt x="68" y="35"/>
                      </a:lnTo>
                      <a:lnTo>
                        <a:pt x="69" y="35"/>
                      </a:lnTo>
                      <a:lnTo>
                        <a:pt x="67" y="36"/>
                      </a:lnTo>
                      <a:lnTo>
                        <a:pt x="65" y="36"/>
                      </a:lnTo>
                      <a:lnTo>
                        <a:pt x="63" y="38"/>
                      </a:lnTo>
                      <a:lnTo>
                        <a:pt x="62" y="38"/>
                      </a:lnTo>
                      <a:lnTo>
                        <a:pt x="58" y="40"/>
                      </a:lnTo>
                      <a:lnTo>
                        <a:pt x="54" y="41"/>
                      </a:lnTo>
                      <a:lnTo>
                        <a:pt x="49" y="43"/>
                      </a:lnTo>
                      <a:lnTo>
                        <a:pt x="46" y="43"/>
                      </a:lnTo>
                      <a:lnTo>
                        <a:pt x="40" y="45"/>
                      </a:lnTo>
                      <a:lnTo>
                        <a:pt x="35" y="48"/>
                      </a:lnTo>
                      <a:lnTo>
                        <a:pt x="30" y="49"/>
                      </a:lnTo>
                      <a:lnTo>
                        <a:pt x="26" y="50"/>
                      </a:lnTo>
                      <a:lnTo>
                        <a:pt x="20" y="52"/>
                      </a:lnTo>
                      <a:lnTo>
                        <a:pt x="16" y="54"/>
                      </a:lnTo>
                      <a:lnTo>
                        <a:pt x="11" y="56"/>
                      </a:lnTo>
                      <a:lnTo>
                        <a:pt x="8" y="56"/>
                      </a:lnTo>
                      <a:lnTo>
                        <a:pt x="5" y="58"/>
                      </a:lnTo>
                      <a:lnTo>
                        <a:pt x="3" y="58"/>
                      </a:lnTo>
                      <a:lnTo>
                        <a:pt x="2" y="58"/>
                      </a:lnTo>
                      <a:lnTo>
                        <a:pt x="1" y="60"/>
                      </a:lnTo>
                      <a:lnTo>
                        <a:pt x="2" y="61"/>
                      </a:lnTo>
                      <a:lnTo>
                        <a:pt x="3" y="63"/>
                      </a:lnTo>
                      <a:lnTo>
                        <a:pt x="5" y="65"/>
                      </a:lnTo>
                      <a:lnTo>
                        <a:pt x="7" y="68"/>
                      </a:lnTo>
                      <a:lnTo>
                        <a:pt x="10" y="70"/>
                      </a:lnTo>
                      <a:lnTo>
                        <a:pt x="13" y="72"/>
                      </a:lnTo>
                      <a:lnTo>
                        <a:pt x="17" y="74"/>
                      </a:lnTo>
                      <a:lnTo>
                        <a:pt x="19" y="78"/>
                      </a:lnTo>
                      <a:lnTo>
                        <a:pt x="23" y="80"/>
                      </a:lnTo>
                      <a:lnTo>
                        <a:pt x="25" y="83"/>
                      </a:lnTo>
                      <a:lnTo>
                        <a:pt x="29" y="85"/>
                      </a:lnTo>
                      <a:lnTo>
                        <a:pt x="31" y="87"/>
                      </a:lnTo>
                      <a:lnTo>
                        <a:pt x="33" y="89"/>
                      </a:lnTo>
                      <a:lnTo>
                        <a:pt x="35" y="91"/>
                      </a:lnTo>
                      <a:lnTo>
                        <a:pt x="38" y="92"/>
                      </a:lnTo>
                      <a:lnTo>
                        <a:pt x="37" y="94"/>
                      </a:lnTo>
                      <a:lnTo>
                        <a:pt x="37" y="95"/>
                      </a:lnTo>
                      <a:lnTo>
                        <a:pt x="36" y="96"/>
                      </a:lnTo>
                      <a:lnTo>
                        <a:pt x="34" y="98"/>
                      </a:lnTo>
                      <a:lnTo>
                        <a:pt x="34" y="99"/>
                      </a:lnTo>
                      <a:lnTo>
                        <a:pt x="32" y="100"/>
                      </a:lnTo>
                      <a:lnTo>
                        <a:pt x="30" y="100"/>
                      </a:lnTo>
                      <a:lnTo>
                        <a:pt x="28" y="100"/>
                      </a:lnTo>
                      <a:lnTo>
                        <a:pt x="26" y="100"/>
                      </a:lnTo>
                      <a:lnTo>
                        <a:pt x="25" y="100"/>
                      </a:lnTo>
                      <a:lnTo>
                        <a:pt x="23" y="100"/>
                      </a:lnTo>
                      <a:lnTo>
                        <a:pt x="20" y="100"/>
                      </a:lnTo>
                      <a:lnTo>
                        <a:pt x="19" y="100"/>
                      </a:lnTo>
                      <a:lnTo>
                        <a:pt x="17" y="102"/>
                      </a:lnTo>
                      <a:lnTo>
                        <a:pt x="15" y="102"/>
                      </a:lnTo>
                      <a:lnTo>
                        <a:pt x="13" y="102"/>
                      </a:lnTo>
                      <a:lnTo>
                        <a:pt x="12" y="102"/>
                      </a:lnTo>
                      <a:lnTo>
                        <a:pt x="10" y="103"/>
                      </a:lnTo>
                      <a:lnTo>
                        <a:pt x="8" y="103"/>
                      </a:lnTo>
                      <a:lnTo>
                        <a:pt x="6" y="103"/>
                      </a:lnTo>
                      <a:lnTo>
                        <a:pt x="4" y="105"/>
                      </a:lnTo>
                      <a:lnTo>
                        <a:pt x="4" y="107"/>
                      </a:lnTo>
                      <a:lnTo>
                        <a:pt x="2" y="109"/>
                      </a:lnTo>
                      <a:lnTo>
                        <a:pt x="0" y="111"/>
                      </a:lnTo>
                      <a:lnTo>
                        <a:pt x="0" y="112"/>
                      </a:lnTo>
                      <a:lnTo>
                        <a:pt x="0" y="114"/>
                      </a:lnTo>
                      <a:lnTo>
                        <a:pt x="0" y="117"/>
                      </a:lnTo>
                      <a:lnTo>
                        <a:pt x="0" y="118"/>
                      </a:lnTo>
                      <a:lnTo>
                        <a:pt x="0" y="119"/>
                      </a:lnTo>
                      <a:lnTo>
                        <a:pt x="1" y="119"/>
                      </a:lnTo>
                      <a:lnTo>
                        <a:pt x="1" y="121"/>
                      </a:lnTo>
                      <a:lnTo>
                        <a:pt x="1" y="122"/>
                      </a:lnTo>
                      <a:lnTo>
                        <a:pt x="1" y="124"/>
                      </a:lnTo>
                      <a:lnTo>
                        <a:pt x="3" y="124"/>
                      </a:lnTo>
                      <a:lnTo>
                        <a:pt x="3" y="125"/>
                      </a:lnTo>
                      <a:lnTo>
                        <a:pt x="3" y="126"/>
                      </a:lnTo>
                      <a:lnTo>
                        <a:pt x="4" y="126"/>
                      </a:lnTo>
                      <a:lnTo>
                        <a:pt x="4" y="128"/>
                      </a:lnTo>
                      <a:lnTo>
                        <a:pt x="6" y="128"/>
                      </a:lnTo>
                      <a:lnTo>
                        <a:pt x="8" y="128"/>
                      </a:lnTo>
                      <a:lnTo>
                        <a:pt x="8" y="130"/>
                      </a:lnTo>
                      <a:lnTo>
                        <a:pt x="9" y="130"/>
                      </a:lnTo>
                      <a:lnTo>
                        <a:pt x="11" y="130"/>
                      </a:lnTo>
                      <a:lnTo>
                        <a:pt x="11" y="131"/>
                      </a:lnTo>
                      <a:lnTo>
                        <a:pt x="13" y="131"/>
                      </a:lnTo>
                      <a:lnTo>
                        <a:pt x="15" y="131"/>
                      </a:lnTo>
                      <a:lnTo>
                        <a:pt x="15" y="133"/>
                      </a:lnTo>
                      <a:lnTo>
                        <a:pt x="16" y="133"/>
                      </a:lnTo>
                      <a:lnTo>
                        <a:pt x="18" y="133"/>
                      </a:lnTo>
                      <a:lnTo>
                        <a:pt x="20" y="133"/>
                      </a:lnTo>
                      <a:lnTo>
                        <a:pt x="21" y="133"/>
                      </a:lnTo>
                      <a:lnTo>
                        <a:pt x="23" y="133"/>
                      </a:lnTo>
                      <a:lnTo>
                        <a:pt x="25" y="133"/>
                      </a:lnTo>
                      <a:lnTo>
                        <a:pt x="26" y="133"/>
                      </a:lnTo>
                      <a:lnTo>
                        <a:pt x="28" y="133"/>
                      </a:lnTo>
                      <a:lnTo>
                        <a:pt x="30" y="133"/>
                      </a:lnTo>
                      <a:lnTo>
                        <a:pt x="31" y="133"/>
                      </a:lnTo>
                      <a:lnTo>
                        <a:pt x="33" y="133"/>
                      </a:lnTo>
                      <a:lnTo>
                        <a:pt x="35" y="133"/>
                      </a:lnTo>
                      <a:lnTo>
                        <a:pt x="36" y="133"/>
                      </a:lnTo>
                      <a:lnTo>
                        <a:pt x="38" y="131"/>
                      </a:lnTo>
                      <a:lnTo>
                        <a:pt x="39" y="131"/>
                      </a:lnTo>
                      <a:lnTo>
                        <a:pt x="41" y="129"/>
                      </a:lnTo>
                      <a:lnTo>
                        <a:pt x="42" y="129"/>
                      </a:lnTo>
                      <a:lnTo>
                        <a:pt x="44" y="127"/>
                      </a:lnTo>
                      <a:lnTo>
                        <a:pt x="45" y="126"/>
                      </a:lnTo>
                      <a:lnTo>
                        <a:pt x="47" y="124"/>
                      </a:lnTo>
                      <a:lnTo>
                        <a:pt x="49" y="122"/>
                      </a:lnTo>
                      <a:lnTo>
                        <a:pt x="49" y="121"/>
                      </a:lnTo>
                      <a:lnTo>
                        <a:pt x="51" y="119"/>
                      </a:lnTo>
                      <a:lnTo>
                        <a:pt x="53" y="119"/>
                      </a:lnTo>
                      <a:lnTo>
                        <a:pt x="54" y="119"/>
                      </a:lnTo>
                      <a:lnTo>
                        <a:pt x="55" y="119"/>
                      </a:lnTo>
                      <a:lnTo>
                        <a:pt x="57" y="119"/>
                      </a:lnTo>
                      <a:lnTo>
                        <a:pt x="58" y="119"/>
                      </a:lnTo>
                      <a:lnTo>
                        <a:pt x="61" y="119"/>
                      </a:lnTo>
                      <a:lnTo>
                        <a:pt x="61" y="121"/>
                      </a:lnTo>
                      <a:lnTo>
                        <a:pt x="62" y="121"/>
                      </a:lnTo>
                      <a:lnTo>
                        <a:pt x="62" y="122"/>
                      </a:lnTo>
                      <a:lnTo>
                        <a:pt x="64" y="122"/>
                      </a:lnTo>
                      <a:lnTo>
                        <a:pt x="64" y="124"/>
                      </a:lnTo>
                      <a:lnTo>
                        <a:pt x="65" y="124"/>
                      </a:lnTo>
                      <a:lnTo>
                        <a:pt x="65" y="125"/>
                      </a:lnTo>
                      <a:lnTo>
                        <a:pt x="68" y="125"/>
                      </a:lnTo>
                      <a:lnTo>
                        <a:pt x="69" y="128"/>
                      </a:lnTo>
                      <a:lnTo>
                        <a:pt x="71" y="130"/>
                      </a:lnTo>
                      <a:lnTo>
                        <a:pt x="73" y="133"/>
                      </a:lnTo>
                      <a:lnTo>
                        <a:pt x="75" y="134"/>
                      </a:lnTo>
                      <a:lnTo>
                        <a:pt x="77" y="138"/>
                      </a:lnTo>
                      <a:lnTo>
                        <a:pt x="79" y="140"/>
                      </a:lnTo>
                      <a:lnTo>
                        <a:pt x="80" y="143"/>
                      </a:lnTo>
                      <a:lnTo>
                        <a:pt x="84" y="145"/>
                      </a:lnTo>
                      <a:lnTo>
                        <a:pt x="86" y="149"/>
                      </a:lnTo>
                      <a:lnTo>
                        <a:pt x="87" y="150"/>
                      </a:lnTo>
                      <a:lnTo>
                        <a:pt x="89" y="152"/>
                      </a:lnTo>
                      <a:lnTo>
                        <a:pt x="93" y="154"/>
                      </a:lnTo>
                      <a:lnTo>
                        <a:pt x="95" y="156"/>
                      </a:lnTo>
                      <a:lnTo>
                        <a:pt x="96" y="156"/>
                      </a:lnTo>
                      <a:lnTo>
                        <a:pt x="99" y="156"/>
                      </a:lnTo>
                      <a:lnTo>
                        <a:pt x="101" y="155"/>
                      </a:lnTo>
                      <a:lnTo>
                        <a:pt x="102" y="155"/>
                      </a:lnTo>
                      <a:lnTo>
                        <a:pt x="104" y="155"/>
                      </a:lnTo>
                      <a:lnTo>
                        <a:pt x="107" y="153"/>
                      </a:lnTo>
                      <a:lnTo>
                        <a:pt x="109" y="153"/>
                      </a:lnTo>
                      <a:lnTo>
                        <a:pt x="113" y="151"/>
                      </a:lnTo>
                      <a:lnTo>
                        <a:pt x="117" y="150"/>
                      </a:lnTo>
                      <a:lnTo>
                        <a:pt x="121" y="149"/>
                      </a:lnTo>
                      <a:lnTo>
                        <a:pt x="125" y="149"/>
                      </a:lnTo>
                      <a:lnTo>
                        <a:pt x="129" y="147"/>
                      </a:lnTo>
                      <a:lnTo>
                        <a:pt x="133" y="146"/>
                      </a:lnTo>
                      <a:lnTo>
                        <a:pt x="137" y="144"/>
                      </a:lnTo>
                      <a:lnTo>
                        <a:pt x="140" y="144"/>
                      </a:lnTo>
                      <a:lnTo>
                        <a:pt x="144" y="142"/>
                      </a:lnTo>
                      <a:lnTo>
                        <a:pt x="146" y="141"/>
                      </a:lnTo>
                      <a:lnTo>
                        <a:pt x="150" y="139"/>
                      </a:lnTo>
                      <a:lnTo>
                        <a:pt x="152" y="139"/>
                      </a:lnTo>
                      <a:lnTo>
                        <a:pt x="156" y="137"/>
                      </a:lnTo>
                      <a:lnTo>
                        <a:pt x="160" y="137"/>
                      </a:lnTo>
                      <a:lnTo>
                        <a:pt x="164" y="135"/>
                      </a:lnTo>
                      <a:lnTo>
                        <a:pt x="168" y="135"/>
                      </a:lnTo>
                      <a:lnTo>
                        <a:pt x="171" y="133"/>
                      </a:lnTo>
                      <a:lnTo>
                        <a:pt x="175" y="131"/>
                      </a:lnTo>
                      <a:lnTo>
                        <a:pt x="181" y="129"/>
                      </a:lnTo>
                      <a:lnTo>
                        <a:pt x="185" y="129"/>
                      </a:lnTo>
                      <a:lnTo>
                        <a:pt x="189" y="127"/>
                      </a:lnTo>
                      <a:lnTo>
                        <a:pt x="193" y="126"/>
                      </a:lnTo>
                      <a:lnTo>
                        <a:pt x="199" y="124"/>
                      </a:lnTo>
                      <a:lnTo>
                        <a:pt x="202" y="124"/>
                      </a:lnTo>
                      <a:lnTo>
                        <a:pt x="206" y="122"/>
                      </a:lnTo>
                      <a:lnTo>
                        <a:pt x="209" y="121"/>
                      </a:lnTo>
                      <a:lnTo>
                        <a:pt x="213" y="119"/>
                      </a:lnTo>
                      <a:lnTo>
                        <a:pt x="215" y="119"/>
                      </a:lnTo>
                      <a:lnTo>
                        <a:pt x="218" y="118"/>
                      </a:lnTo>
                      <a:lnTo>
                        <a:pt x="222" y="117"/>
                      </a:lnTo>
                      <a:lnTo>
                        <a:pt x="225" y="115"/>
                      </a:lnTo>
                      <a:lnTo>
                        <a:pt x="230" y="114"/>
                      </a:lnTo>
                      <a:lnTo>
                        <a:pt x="233" y="112"/>
                      </a:lnTo>
                      <a:lnTo>
                        <a:pt x="237" y="111"/>
                      </a:lnTo>
                      <a:lnTo>
                        <a:pt x="242" y="109"/>
                      </a:lnTo>
                      <a:lnTo>
                        <a:pt x="245" y="109"/>
                      </a:lnTo>
                      <a:lnTo>
                        <a:pt x="249" y="107"/>
                      </a:lnTo>
                      <a:lnTo>
                        <a:pt x="251" y="105"/>
                      </a:lnTo>
                      <a:lnTo>
                        <a:pt x="255" y="103"/>
                      </a:lnTo>
                      <a:lnTo>
                        <a:pt x="257" y="103"/>
                      </a:lnTo>
                      <a:lnTo>
                        <a:pt x="259" y="102"/>
                      </a:lnTo>
                      <a:lnTo>
                        <a:pt x="260" y="102"/>
                      </a:lnTo>
                      <a:lnTo>
                        <a:pt x="261" y="100"/>
                      </a:lnTo>
                      <a:lnTo>
                        <a:pt x="259" y="100"/>
                      </a:lnTo>
                      <a:lnTo>
                        <a:pt x="258" y="99"/>
                      </a:lnTo>
                      <a:lnTo>
                        <a:pt x="256" y="97"/>
                      </a:lnTo>
                      <a:lnTo>
                        <a:pt x="254" y="95"/>
                      </a:lnTo>
                      <a:lnTo>
                        <a:pt x="251" y="93"/>
                      </a:lnTo>
                      <a:lnTo>
                        <a:pt x="249" y="90"/>
                      </a:lnTo>
                      <a:lnTo>
                        <a:pt x="246" y="88"/>
                      </a:lnTo>
                      <a:lnTo>
                        <a:pt x="244" y="84"/>
                      </a:lnTo>
                      <a:lnTo>
                        <a:pt x="240" y="82"/>
                      </a:lnTo>
                      <a:lnTo>
                        <a:pt x="238" y="79"/>
                      </a:lnTo>
                      <a:lnTo>
                        <a:pt x="234" y="76"/>
                      </a:lnTo>
                      <a:lnTo>
                        <a:pt x="232" y="72"/>
                      </a:lnTo>
                      <a:lnTo>
                        <a:pt x="229" y="70"/>
                      </a:lnTo>
                      <a:lnTo>
                        <a:pt x="227" y="67"/>
                      </a:lnTo>
                      <a:lnTo>
                        <a:pt x="225" y="65"/>
                      </a:lnTo>
                      <a:lnTo>
                        <a:pt x="224" y="62"/>
                      </a:lnTo>
                      <a:lnTo>
                        <a:pt x="220" y="60"/>
                      </a:lnTo>
                      <a:lnTo>
                        <a:pt x="218" y="58"/>
                      </a:lnTo>
                      <a:lnTo>
                        <a:pt x="216" y="56"/>
                      </a:lnTo>
                      <a:lnTo>
                        <a:pt x="214" y="52"/>
                      </a:lnTo>
                      <a:lnTo>
                        <a:pt x="210" y="51"/>
                      </a:lnTo>
                      <a:lnTo>
                        <a:pt x="208" y="47"/>
                      </a:lnTo>
                      <a:lnTo>
                        <a:pt x="206" y="44"/>
                      </a:lnTo>
                      <a:lnTo>
                        <a:pt x="203" y="41"/>
                      </a:lnTo>
                      <a:lnTo>
                        <a:pt x="200" y="38"/>
                      </a:lnTo>
                      <a:lnTo>
                        <a:pt x="198" y="35"/>
                      </a:lnTo>
                      <a:lnTo>
                        <a:pt x="194" y="33"/>
                      </a:lnTo>
                      <a:lnTo>
                        <a:pt x="193" y="29"/>
                      </a:lnTo>
                      <a:lnTo>
                        <a:pt x="190" y="27"/>
                      </a:lnTo>
                      <a:lnTo>
                        <a:pt x="188" y="24"/>
                      </a:lnTo>
                      <a:lnTo>
                        <a:pt x="186" y="22"/>
                      </a:lnTo>
                      <a:lnTo>
                        <a:pt x="184" y="19"/>
                      </a:lnTo>
                      <a:lnTo>
                        <a:pt x="182" y="19"/>
                      </a:lnTo>
                      <a:lnTo>
                        <a:pt x="181" y="17"/>
                      </a:lnTo>
                      <a:lnTo>
                        <a:pt x="179" y="17"/>
                      </a:lnTo>
                      <a:lnTo>
                        <a:pt x="179" y="15"/>
                      </a:lnTo>
                      <a:lnTo>
                        <a:pt x="177" y="15"/>
                      </a:lnTo>
                      <a:lnTo>
                        <a:pt x="177" y="13"/>
                      </a:lnTo>
                      <a:lnTo>
                        <a:pt x="175" y="12"/>
                      </a:lnTo>
                      <a:lnTo>
                        <a:pt x="175" y="10"/>
                      </a:lnTo>
                      <a:lnTo>
                        <a:pt x="173" y="10"/>
                      </a:lnTo>
                      <a:lnTo>
                        <a:pt x="172" y="8"/>
                      </a:lnTo>
                      <a:lnTo>
                        <a:pt x="170" y="8"/>
                      </a:lnTo>
                      <a:lnTo>
                        <a:pt x="170" y="6"/>
                      </a:lnTo>
                      <a:lnTo>
                        <a:pt x="168" y="6"/>
                      </a:lnTo>
                      <a:lnTo>
                        <a:pt x="168" y="4"/>
                      </a:lnTo>
                      <a:lnTo>
                        <a:pt x="167" y="4"/>
                      </a:lnTo>
                      <a:lnTo>
                        <a:pt x="167" y="2"/>
                      </a:lnTo>
                    </a:path>
                  </a:pathLst>
                </a:custGeom>
                <a:solidFill>
                  <a:srgbClr val="0000A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0" name="Freeform 214"/>
                <p:cNvSpPr>
                  <a:spLocks/>
                </p:cNvSpPr>
                <p:nvPr/>
              </p:nvSpPr>
              <p:spPr bwMode="auto">
                <a:xfrm>
                  <a:off x="3530" y="3073"/>
                  <a:ext cx="263" cy="75"/>
                </a:xfrm>
                <a:custGeom>
                  <a:avLst/>
                  <a:gdLst>
                    <a:gd name="T0" fmla="*/ 0 w 263"/>
                    <a:gd name="T1" fmla="*/ 19 h 74"/>
                    <a:gd name="T2" fmla="*/ 0 w 263"/>
                    <a:gd name="T3" fmla="*/ 31 h 74"/>
                    <a:gd name="T4" fmla="*/ 5 w 263"/>
                    <a:gd name="T5" fmla="*/ 41 h 74"/>
                    <a:gd name="T6" fmla="*/ 15 w 263"/>
                    <a:gd name="T7" fmla="*/ 47 h 74"/>
                    <a:gd name="T8" fmla="*/ 28 w 263"/>
                    <a:gd name="T9" fmla="*/ 48 h 74"/>
                    <a:gd name="T10" fmla="*/ 38 w 263"/>
                    <a:gd name="T11" fmla="*/ 47 h 74"/>
                    <a:gd name="T12" fmla="*/ 45 w 263"/>
                    <a:gd name="T13" fmla="*/ 44 h 74"/>
                    <a:gd name="T14" fmla="*/ 49 w 263"/>
                    <a:gd name="T15" fmla="*/ 41 h 74"/>
                    <a:gd name="T16" fmla="*/ 52 w 263"/>
                    <a:gd name="T17" fmla="*/ 37 h 74"/>
                    <a:gd name="T18" fmla="*/ 59 w 263"/>
                    <a:gd name="T19" fmla="*/ 35 h 74"/>
                    <a:gd name="T20" fmla="*/ 65 w 263"/>
                    <a:gd name="T21" fmla="*/ 37 h 74"/>
                    <a:gd name="T22" fmla="*/ 99 w 263"/>
                    <a:gd name="T23" fmla="*/ 73 h 74"/>
                    <a:gd name="T24" fmla="*/ 259 w 263"/>
                    <a:gd name="T25" fmla="*/ 17 h 74"/>
                    <a:gd name="T26" fmla="*/ 262 w 263"/>
                    <a:gd name="T27" fmla="*/ 0 h 74"/>
                    <a:gd name="T28" fmla="*/ 101 w 263"/>
                    <a:gd name="T29" fmla="*/ 55 h 74"/>
                    <a:gd name="T30" fmla="*/ 67 w 263"/>
                    <a:gd name="T31" fmla="*/ 24 h 74"/>
                    <a:gd name="T32" fmla="*/ 64 w 263"/>
                    <a:gd name="T33" fmla="*/ 20 h 74"/>
                    <a:gd name="T34" fmla="*/ 59 w 263"/>
                    <a:gd name="T35" fmla="*/ 17 h 74"/>
                    <a:gd name="T36" fmla="*/ 55 w 263"/>
                    <a:gd name="T37" fmla="*/ 17 h 74"/>
                    <a:gd name="T38" fmla="*/ 48 w 263"/>
                    <a:gd name="T39" fmla="*/ 21 h 74"/>
                    <a:gd name="T40" fmla="*/ 46 w 263"/>
                    <a:gd name="T41" fmla="*/ 24 h 74"/>
                    <a:gd name="T42" fmla="*/ 42 w 263"/>
                    <a:gd name="T43" fmla="*/ 29 h 74"/>
                    <a:gd name="T44" fmla="*/ 38 w 263"/>
                    <a:gd name="T45" fmla="*/ 29 h 74"/>
                    <a:gd name="T46" fmla="*/ 32 w 263"/>
                    <a:gd name="T47" fmla="*/ 30 h 74"/>
                    <a:gd name="T48" fmla="*/ 20 w 263"/>
                    <a:gd name="T49" fmla="*/ 30 h 74"/>
                    <a:gd name="T50" fmla="*/ 12 w 263"/>
                    <a:gd name="T51" fmla="*/ 29 h 74"/>
                    <a:gd name="T52" fmla="*/ 7 w 263"/>
                    <a:gd name="T53" fmla="*/ 26 h 74"/>
                    <a:gd name="T54" fmla="*/ 3 w 263"/>
                    <a:gd name="T55" fmla="*/ 22 h 74"/>
                    <a:gd name="T56" fmla="*/ 0 w 263"/>
                    <a:gd name="T57"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3" h="74">
                      <a:moveTo>
                        <a:pt x="0" y="19"/>
                      </a:moveTo>
                      <a:lnTo>
                        <a:pt x="0" y="31"/>
                      </a:lnTo>
                      <a:lnTo>
                        <a:pt x="5" y="41"/>
                      </a:lnTo>
                      <a:lnTo>
                        <a:pt x="15" y="47"/>
                      </a:lnTo>
                      <a:lnTo>
                        <a:pt x="28" y="48"/>
                      </a:lnTo>
                      <a:lnTo>
                        <a:pt x="38" y="47"/>
                      </a:lnTo>
                      <a:lnTo>
                        <a:pt x="45" y="44"/>
                      </a:lnTo>
                      <a:lnTo>
                        <a:pt x="49" y="41"/>
                      </a:lnTo>
                      <a:lnTo>
                        <a:pt x="52" y="37"/>
                      </a:lnTo>
                      <a:lnTo>
                        <a:pt x="59" y="35"/>
                      </a:lnTo>
                      <a:lnTo>
                        <a:pt x="65" y="37"/>
                      </a:lnTo>
                      <a:lnTo>
                        <a:pt x="99" y="73"/>
                      </a:lnTo>
                      <a:lnTo>
                        <a:pt x="259" y="17"/>
                      </a:lnTo>
                      <a:lnTo>
                        <a:pt x="262" y="0"/>
                      </a:lnTo>
                      <a:lnTo>
                        <a:pt x="101" y="55"/>
                      </a:lnTo>
                      <a:lnTo>
                        <a:pt x="67" y="24"/>
                      </a:lnTo>
                      <a:lnTo>
                        <a:pt x="64" y="20"/>
                      </a:lnTo>
                      <a:lnTo>
                        <a:pt x="59" y="17"/>
                      </a:lnTo>
                      <a:lnTo>
                        <a:pt x="55" y="17"/>
                      </a:lnTo>
                      <a:lnTo>
                        <a:pt x="48" y="21"/>
                      </a:lnTo>
                      <a:lnTo>
                        <a:pt x="46" y="24"/>
                      </a:lnTo>
                      <a:lnTo>
                        <a:pt x="42" y="29"/>
                      </a:lnTo>
                      <a:lnTo>
                        <a:pt x="38" y="29"/>
                      </a:lnTo>
                      <a:lnTo>
                        <a:pt x="32" y="30"/>
                      </a:lnTo>
                      <a:lnTo>
                        <a:pt x="20" y="30"/>
                      </a:lnTo>
                      <a:lnTo>
                        <a:pt x="12" y="29"/>
                      </a:lnTo>
                      <a:lnTo>
                        <a:pt x="7" y="26"/>
                      </a:lnTo>
                      <a:lnTo>
                        <a:pt x="3" y="22"/>
                      </a:lnTo>
                      <a:lnTo>
                        <a:pt x="0" y="19"/>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1" name="Freeform 215"/>
                <p:cNvSpPr>
                  <a:spLocks/>
                </p:cNvSpPr>
                <p:nvPr/>
              </p:nvSpPr>
              <p:spPr bwMode="auto">
                <a:xfrm>
                  <a:off x="3532" y="3033"/>
                  <a:ext cx="39" cy="42"/>
                </a:xfrm>
                <a:custGeom>
                  <a:avLst/>
                  <a:gdLst>
                    <a:gd name="T0" fmla="*/ 0 w 39"/>
                    <a:gd name="T1" fmla="*/ 2 h 42"/>
                    <a:gd name="T2" fmla="*/ 0 w 39"/>
                    <a:gd name="T3" fmla="*/ 5 h 42"/>
                    <a:gd name="T4" fmla="*/ 0 w 39"/>
                    <a:gd name="T5" fmla="*/ 8 h 42"/>
                    <a:gd name="T6" fmla="*/ 0 w 39"/>
                    <a:gd name="T7" fmla="*/ 11 h 42"/>
                    <a:gd name="T8" fmla="*/ 0 w 39"/>
                    <a:gd name="T9" fmla="*/ 15 h 42"/>
                    <a:gd name="T10" fmla="*/ 1 w 39"/>
                    <a:gd name="T11" fmla="*/ 16 h 42"/>
                    <a:gd name="T12" fmla="*/ 2 w 39"/>
                    <a:gd name="T13" fmla="*/ 17 h 42"/>
                    <a:gd name="T14" fmla="*/ 4 w 39"/>
                    <a:gd name="T15" fmla="*/ 20 h 42"/>
                    <a:gd name="T16" fmla="*/ 6 w 39"/>
                    <a:gd name="T17" fmla="*/ 22 h 42"/>
                    <a:gd name="T18" fmla="*/ 8 w 39"/>
                    <a:gd name="T19" fmla="*/ 25 h 42"/>
                    <a:gd name="T20" fmla="*/ 10 w 39"/>
                    <a:gd name="T21" fmla="*/ 27 h 42"/>
                    <a:gd name="T22" fmla="*/ 11 w 39"/>
                    <a:gd name="T23" fmla="*/ 28 h 42"/>
                    <a:gd name="T24" fmla="*/ 13 w 39"/>
                    <a:gd name="T25" fmla="*/ 30 h 42"/>
                    <a:gd name="T26" fmla="*/ 14 w 39"/>
                    <a:gd name="T27" fmla="*/ 31 h 42"/>
                    <a:gd name="T28" fmla="*/ 16 w 39"/>
                    <a:gd name="T29" fmla="*/ 33 h 42"/>
                    <a:gd name="T30" fmla="*/ 19 w 39"/>
                    <a:gd name="T31" fmla="*/ 35 h 42"/>
                    <a:gd name="T32" fmla="*/ 22 w 39"/>
                    <a:gd name="T33" fmla="*/ 38 h 42"/>
                    <a:gd name="T34" fmla="*/ 25 w 39"/>
                    <a:gd name="T35" fmla="*/ 40 h 42"/>
                    <a:gd name="T36" fmla="*/ 26 w 39"/>
                    <a:gd name="T37" fmla="*/ 41 h 42"/>
                    <a:gd name="T38" fmla="*/ 29 w 39"/>
                    <a:gd name="T39" fmla="*/ 40 h 42"/>
                    <a:gd name="T40" fmla="*/ 32 w 39"/>
                    <a:gd name="T41" fmla="*/ 40 h 42"/>
                    <a:gd name="T42" fmla="*/ 35 w 39"/>
                    <a:gd name="T43" fmla="*/ 39 h 42"/>
                    <a:gd name="T44" fmla="*/ 36 w 39"/>
                    <a:gd name="T45" fmla="*/ 37 h 42"/>
                    <a:gd name="T46" fmla="*/ 38 w 39"/>
                    <a:gd name="T47" fmla="*/ 33 h 42"/>
                    <a:gd name="T48" fmla="*/ 36 w 39"/>
                    <a:gd name="T49" fmla="*/ 32 h 42"/>
                    <a:gd name="T50" fmla="*/ 35 w 39"/>
                    <a:gd name="T51" fmla="*/ 30 h 42"/>
                    <a:gd name="T52" fmla="*/ 32 w 39"/>
                    <a:gd name="T53" fmla="*/ 30 h 42"/>
                    <a:gd name="T54" fmla="*/ 30 w 39"/>
                    <a:gd name="T55" fmla="*/ 28 h 42"/>
                    <a:gd name="T56" fmla="*/ 28 w 39"/>
                    <a:gd name="T57" fmla="*/ 26 h 42"/>
                    <a:gd name="T58" fmla="*/ 24 w 39"/>
                    <a:gd name="T59" fmla="*/ 22 h 42"/>
                    <a:gd name="T60" fmla="*/ 18 w 39"/>
                    <a:gd name="T61" fmla="*/ 18 h 42"/>
                    <a:gd name="T62" fmla="*/ 14 w 39"/>
                    <a:gd name="T63" fmla="*/ 14 h 42"/>
                    <a:gd name="T64" fmla="*/ 9 w 39"/>
                    <a:gd name="T65" fmla="*/ 9 h 42"/>
                    <a:gd name="T66" fmla="*/ 5 w 39"/>
                    <a:gd name="T67" fmla="*/ 6 h 42"/>
                    <a:gd name="T68" fmla="*/ 2 w 39"/>
                    <a:gd name="T69" fmla="*/ 4 h 42"/>
                    <a:gd name="T70" fmla="*/ 1 w 39"/>
                    <a:gd name="T7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 h="42">
                      <a:moveTo>
                        <a:pt x="1" y="0"/>
                      </a:moveTo>
                      <a:lnTo>
                        <a:pt x="0" y="2"/>
                      </a:lnTo>
                      <a:lnTo>
                        <a:pt x="0" y="3"/>
                      </a:lnTo>
                      <a:lnTo>
                        <a:pt x="0" y="5"/>
                      </a:lnTo>
                      <a:lnTo>
                        <a:pt x="0" y="6"/>
                      </a:lnTo>
                      <a:lnTo>
                        <a:pt x="0" y="8"/>
                      </a:lnTo>
                      <a:lnTo>
                        <a:pt x="0" y="9"/>
                      </a:lnTo>
                      <a:lnTo>
                        <a:pt x="0" y="11"/>
                      </a:lnTo>
                      <a:lnTo>
                        <a:pt x="0" y="13"/>
                      </a:lnTo>
                      <a:lnTo>
                        <a:pt x="0" y="15"/>
                      </a:lnTo>
                      <a:lnTo>
                        <a:pt x="1" y="15"/>
                      </a:lnTo>
                      <a:lnTo>
                        <a:pt x="1" y="16"/>
                      </a:lnTo>
                      <a:lnTo>
                        <a:pt x="1" y="17"/>
                      </a:lnTo>
                      <a:lnTo>
                        <a:pt x="2" y="17"/>
                      </a:lnTo>
                      <a:lnTo>
                        <a:pt x="2" y="19"/>
                      </a:lnTo>
                      <a:lnTo>
                        <a:pt x="4" y="20"/>
                      </a:lnTo>
                      <a:lnTo>
                        <a:pt x="4" y="22"/>
                      </a:lnTo>
                      <a:lnTo>
                        <a:pt x="6" y="22"/>
                      </a:lnTo>
                      <a:lnTo>
                        <a:pt x="6" y="24"/>
                      </a:lnTo>
                      <a:lnTo>
                        <a:pt x="8" y="25"/>
                      </a:lnTo>
                      <a:lnTo>
                        <a:pt x="8" y="27"/>
                      </a:lnTo>
                      <a:lnTo>
                        <a:pt x="10" y="27"/>
                      </a:lnTo>
                      <a:lnTo>
                        <a:pt x="10" y="28"/>
                      </a:lnTo>
                      <a:lnTo>
                        <a:pt x="11" y="28"/>
                      </a:lnTo>
                      <a:lnTo>
                        <a:pt x="13" y="28"/>
                      </a:lnTo>
                      <a:lnTo>
                        <a:pt x="13" y="30"/>
                      </a:lnTo>
                      <a:lnTo>
                        <a:pt x="13" y="31"/>
                      </a:lnTo>
                      <a:lnTo>
                        <a:pt x="14" y="31"/>
                      </a:lnTo>
                      <a:lnTo>
                        <a:pt x="14" y="33"/>
                      </a:lnTo>
                      <a:lnTo>
                        <a:pt x="16" y="33"/>
                      </a:lnTo>
                      <a:lnTo>
                        <a:pt x="18" y="35"/>
                      </a:lnTo>
                      <a:lnTo>
                        <a:pt x="19" y="35"/>
                      </a:lnTo>
                      <a:lnTo>
                        <a:pt x="19" y="37"/>
                      </a:lnTo>
                      <a:lnTo>
                        <a:pt x="22" y="38"/>
                      </a:lnTo>
                      <a:lnTo>
                        <a:pt x="23" y="40"/>
                      </a:lnTo>
                      <a:lnTo>
                        <a:pt x="25" y="40"/>
                      </a:lnTo>
                      <a:lnTo>
                        <a:pt x="25" y="41"/>
                      </a:lnTo>
                      <a:lnTo>
                        <a:pt x="26" y="41"/>
                      </a:lnTo>
                      <a:lnTo>
                        <a:pt x="28" y="40"/>
                      </a:lnTo>
                      <a:lnTo>
                        <a:pt x="29" y="40"/>
                      </a:lnTo>
                      <a:lnTo>
                        <a:pt x="31" y="40"/>
                      </a:lnTo>
                      <a:lnTo>
                        <a:pt x="32" y="40"/>
                      </a:lnTo>
                      <a:lnTo>
                        <a:pt x="34" y="40"/>
                      </a:lnTo>
                      <a:lnTo>
                        <a:pt x="35" y="39"/>
                      </a:lnTo>
                      <a:lnTo>
                        <a:pt x="35" y="38"/>
                      </a:lnTo>
                      <a:lnTo>
                        <a:pt x="36" y="37"/>
                      </a:lnTo>
                      <a:lnTo>
                        <a:pt x="36" y="35"/>
                      </a:lnTo>
                      <a:lnTo>
                        <a:pt x="38" y="33"/>
                      </a:lnTo>
                      <a:lnTo>
                        <a:pt x="36" y="33"/>
                      </a:lnTo>
                      <a:lnTo>
                        <a:pt x="36" y="32"/>
                      </a:lnTo>
                      <a:lnTo>
                        <a:pt x="35" y="32"/>
                      </a:lnTo>
                      <a:lnTo>
                        <a:pt x="35" y="30"/>
                      </a:lnTo>
                      <a:lnTo>
                        <a:pt x="33" y="30"/>
                      </a:lnTo>
                      <a:lnTo>
                        <a:pt x="32" y="30"/>
                      </a:lnTo>
                      <a:lnTo>
                        <a:pt x="32" y="28"/>
                      </a:lnTo>
                      <a:lnTo>
                        <a:pt x="30" y="28"/>
                      </a:lnTo>
                      <a:lnTo>
                        <a:pt x="30" y="26"/>
                      </a:lnTo>
                      <a:lnTo>
                        <a:pt x="28" y="26"/>
                      </a:lnTo>
                      <a:lnTo>
                        <a:pt x="26" y="24"/>
                      </a:lnTo>
                      <a:lnTo>
                        <a:pt x="24" y="22"/>
                      </a:lnTo>
                      <a:lnTo>
                        <a:pt x="22" y="20"/>
                      </a:lnTo>
                      <a:lnTo>
                        <a:pt x="18" y="18"/>
                      </a:lnTo>
                      <a:lnTo>
                        <a:pt x="16" y="16"/>
                      </a:lnTo>
                      <a:lnTo>
                        <a:pt x="14" y="14"/>
                      </a:lnTo>
                      <a:lnTo>
                        <a:pt x="12" y="11"/>
                      </a:lnTo>
                      <a:lnTo>
                        <a:pt x="9" y="9"/>
                      </a:lnTo>
                      <a:lnTo>
                        <a:pt x="7" y="8"/>
                      </a:lnTo>
                      <a:lnTo>
                        <a:pt x="5" y="6"/>
                      </a:lnTo>
                      <a:lnTo>
                        <a:pt x="4" y="4"/>
                      </a:lnTo>
                      <a:lnTo>
                        <a:pt x="2" y="4"/>
                      </a:lnTo>
                      <a:lnTo>
                        <a:pt x="2" y="2"/>
                      </a:lnTo>
                      <a:lnTo>
                        <a:pt x="1" y="2"/>
                      </a:lnTo>
                      <a:lnTo>
                        <a:pt x="1"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2" name="Freeform 216"/>
                <p:cNvSpPr>
                  <a:spLocks/>
                </p:cNvSpPr>
                <p:nvPr/>
              </p:nvSpPr>
              <p:spPr bwMode="auto">
                <a:xfrm>
                  <a:off x="3579" y="2989"/>
                  <a:ext cx="23" cy="28"/>
                </a:xfrm>
                <a:custGeom>
                  <a:avLst/>
                  <a:gdLst>
                    <a:gd name="T0" fmla="*/ 0 w 23"/>
                    <a:gd name="T1" fmla="*/ 0 h 28"/>
                    <a:gd name="T2" fmla="*/ 0 w 23"/>
                    <a:gd name="T3" fmla="*/ 1 h 28"/>
                    <a:gd name="T4" fmla="*/ 0 w 23"/>
                    <a:gd name="T5" fmla="*/ 2 h 28"/>
                    <a:gd name="T6" fmla="*/ 0 w 23"/>
                    <a:gd name="T7" fmla="*/ 4 h 28"/>
                    <a:gd name="T8" fmla="*/ 0 w 23"/>
                    <a:gd name="T9" fmla="*/ 5 h 28"/>
                    <a:gd name="T10" fmla="*/ 0 w 23"/>
                    <a:gd name="T11" fmla="*/ 6 h 28"/>
                    <a:gd name="T12" fmla="*/ 0 w 23"/>
                    <a:gd name="T13" fmla="*/ 8 h 28"/>
                    <a:gd name="T14" fmla="*/ 0 w 23"/>
                    <a:gd name="T15" fmla="*/ 10 h 28"/>
                    <a:gd name="T16" fmla="*/ 2 w 23"/>
                    <a:gd name="T17" fmla="*/ 10 h 28"/>
                    <a:gd name="T18" fmla="*/ 2 w 23"/>
                    <a:gd name="T19" fmla="*/ 12 h 28"/>
                    <a:gd name="T20" fmla="*/ 3 w 23"/>
                    <a:gd name="T21" fmla="*/ 12 h 28"/>
                    <a:gd name="T22" fmla="*/ 5 w 23"/>
                    <a:gd name="T23" fmla="*/ 12 h 28"/>
                    <a:gd name="T24" fmla="*/ 6 w 23"/>
                    <a:gd name="T25" fmla="*/ 12 h 28"/>
                    <a:gd name="T26" fmla="*/ 8 w 23"/>
                    <a:gd name="T27" fmla="*/ 12 h 28"/>
                    <a:gd name="T28" fmla="*/ 8 w 23"/>
                    <a:gd name="T29" fmla="*/ 13 h 28"/>
                    <a:gd name="T30" fmla="*/ 9 w 23"/>
                    <a:gd name="T31" fmla="*/ 13 h 28"/>
                    <a:gd name="T32" fmla="*/ 11 w 23"/>
                    <a:gd name="T33" fmla="*/ 13 h 28"/>
                    <a:gd name="T34" fmla="*/ 13 w 23"/>
                    <a:gd name="T35" fmla="*/ 13 h 28"/>
                    <a:gd name="T36" fmla="*/ 15 w 23"/>
                    <a:gd name="T37" fmla="*/ 13 h 28"/>
                    <a:gd name="T38" fmla="*/ 15 w 23"/>
                    <a:gd name="T39" fmla="*/ 15 h 28"/>
                    <a:gd name="T40" fmla="*/ 16 w 23"/>
                    <a:gd name="T41" fmla="*/ 15 h 28"/>
                    <a:gd name="T42" fmla="*/ 16 w 23"/>
                    <a:gd name="T43" fmla="*/ 16 h 28"/>
                    <a:gd name="T44" fmla="*/ 17 w 23"/>
                    <a:gd name="T45" fmla="*/ 16 h 28"/>
                    <a:gd name="T46" fmla="*/ 20 w 23"/>
                    <a:gd name="T47" fmla="*/ 16 h 28"/>
                    <a:gd name="T48" fmla="*/ 20 w 23"/>
                    <a:gd name="T49" fmla="*/ 17 h 28"/>
                    <a:gd name="T50" fmla="*/ 20 w 23"/>
                    <a:gd name="T51" fmla="*/ 18 h 28"/>
                    <a:gd name="T52" fmla="*/ 22 w 23"/>
                    <a:gd name="T53" fmla="*/ 18 h 28"/>
                    <a:gd name="T54" fmla="*/ 22 w 23"/>
                    <a:gd name="T55" fmla="*/ 20 h 28"/>
                    <a:gd name="T56" fmla="*/ 20 w 23"/>
                    <a:gd name="T57" fmla="*/ 21 h 28"/>
                    <a:gd name="T58" fmla="*/ 20 w 23"/>
                    <a:gd name="T59" fmla="*/ 22 h 28"/>
                    <a:gd name="T60" fmla="*/ 17 w 23"/>
                    <a:gd name="T61" fmla="*/ 23 h 28"/>
                    <a:gd name="T62" fmla="*/ 16 w 23"/>
                    <a:gd name="T63" fmla="*/ 23 h 28"/>
                    <a:gd name="T64" fmla="*/ 15 w 23"/>
                    <a:gd name="T65" fmla="*/ 23 h 28"/>
                    <a:gd name="T66" fmla="*/ 13 w 23"/>
                    <a:gd name="T67" fmla="*/ 25 h 28"/>
                    <a:gd name="T68" fmla="*/ 11 w 23"/>
                    <a:gd name="T69" fmla="*/ 25 h 28"/>
                    <a:gd name="T70" fmla="*/ 9 w 23"/>
                    <a:gd name="T71" fmla="*/ 26 h 28"/>
                    <a:gd name="T72" fmla="*/ 7 w 23"/>
                    <a:gd name="T73" fmla="*/ 27 h 28"/>
                    <a:gd name="T74" fmla="*/ 5 w 23"/>
                    <a:gd name="T75" fmla="*/ 27 h 28"/>
                    <a:gd name="T76" fmla="*/ 3 w 23"/>
                    <a:gd name="T77" fmla="*/ 27 h 28"/>
                    <a:gd name="T78" fmla="*/ 3 w 23"/>
                    <a:gd name="T79" fmla="*/ 26 h 28"/>
                    <a:gd name="T80" fmla="*/ 2 w 23"/>
                    <a:gd name="T81" fmla="*/ 26 h 28"/>
                    <a:gd name="T82" fmla="*/ 2 w 23"/>
                    <a:gd name="T83" fmla="*/ 24 h 28"/>
                    <a:gd name="T84" fmla="*/ 1 w 23"/>
                    <a:gd name="T85" fmla="*/ 24 h 28"/>
                    <a:gd name="T86" fmla="*/ 1 w 23"/>
                    <a:gd name="T87" fmla="*/ 22 h 28"/>
                    <a:gd name="T88" fmla="*/ 0 w 23"/>
                    <a:gd name="T89" fmla="*/ 22 h 28"/>
                    <a:gd name="T90" fmla="*/ 0 w 23"/>
                    <a:gd name="T91" fmla="*/ 21 h 28"/>
                    <a:gd name="T92" fmla="*/ 0 w 23"/>
                    <a:gd name="T93" fmla="*/ 19 h 28"/>
                    <a:gd name="T94" fmla="*/ 0 w 23"/>
                    <a:gd name="T95" fmla="*/ 17 h 28"/>
                    <a:gd name="T96" fmla="*/ 0 w 23"/>
                    <a:gd name="T97" fmla="*/ 15 h 28"/>
                    <a:gd name="T98" fmla="*/ 0 w 23"/>
                    <a:gd name="T99" fmla="*/ 13 h 28"/>
                    <a:gd name="T100" fmla="*/ 0 w 23"/>
                    <a:gd name="T101" fmla="*/ 11 h 28"/>
                    <a:gd name="T102" fmla="*/ 0 w 23"/>
                    <a:gd name="T103" fmla="*/ 9 h 28"/>
                    <a:gd name="T104" fmla="*/ 0 w 23"/>
                    <a:gd name="T105" fmla="*/ 7 h 28"/>
                    <a:gd name="T106" fmla="*/ 0 w 23"/>
                    <a:gd name="T107" fmla="*/ 6 h 28"/>
                    <a:gd name="T108" fmla="*/ 0 w 23"/>
                    <a:gd name="T109" fmla="*/ 4 h 28"/>
                    <a:gd name="T110" fmla="*/ 0 w 23"/>
                    <a:gd name="T111" fmla="*/ 2 h 28"/>
                    <a:gd name="T112" fmla="*/ 0 w 23"/>
                    <a:gd name="T113"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 h="28">
                      <a:moveTo>
                        <a:pt x="0" y="0"/>
                      </a:moveTo>
                      <a:lnTo>
                        <a:pt x="0" y="1"/>
                      </a:lnTo>
                      <a:lnTo>
                        <a:pt x="0" y="2"/>
                      </a:lnTo>
                      <a:lnTo>
                        <a:pt x="0" y="4"/>
                      </a:lnTo>
                      <a:lnTo>
                        <a:pt x="0" y="5"/>
                      </a:lnTo>
                      <a:lnTo>
                        <a:pt x="0" y="6"/>
                      </a:lnTo>
                      <a:lnTo>
                        <a:pt x="0" y="8"/>
                      </a:lnTo>
                      <a:lnTo>
                        <a:pt x="0" y="10"/>
                      </a:lnTo>
                      <a:lnTo>
                        <a:pt x="2" y="10"/>
                      </a:lnTo>
                      <a:lnTo>
                        <a:pt x="2" y="12"/>
                      </a:lnTo>
                      <a:lnTo>
                        <a:pt x="3" y="12"/>
                      </a:lnTo>
                      <a:lnTo>
                        <a:pt x="5" y="12"/>
                      </a:lnTo>
                      <a:lnTo>
                        <a:pt x="6" y="12"/>
                      </a:lnTo>
                      <a:lnTo>
                        <a:pt x="8" y="12"/>
                      </a:lnTo>
                      <a:lnTo>
                        <a:pt x="8" y="13"/>
                      </a:lnTo>
                      <a:lnTo>
                        <a:pt x="9" y="13"/>
                      </a:lnTo>
                      <a:lnTo>
                        <a:pt x="11" y="13"/>
                      </a:lnTo>
                      <a:lnTo>
                        <a:pt x="13" y="13"/>
                      </a:lnTo>
                      <a:lnTo>
                        <a:pt x="15" y="13"/>
                      </a:lnTo>
                      <a:lnTo>
                        <a:pt x="15" y="15"/>
                      </a:lnTo>
                      <a:lnTo>
                        <a:pt x="16" y="15"/>
                      </a:lnTo>
                      <a:lnTo>
                        <a:pt x="16" y="16"/>
                      </a:lnTo>
                      <a:lnTo>
                        <a:pt x="17" y="16"/>
                      </a:lnTo>
                      <a:lnTo>
                        <a:pt x="20" y="16"/>
                      </a:lnTo>
                      <a:lnTo>
                        <a:pt x="20" y="17"/>
                      </a:lnTo>
                      <a:lnTo>
                        <a:pt x="20" y="18"/>
                      </a:lnTo>
                      <a:lnTo>
                        <a:pt x="22" y="18"/>
                      </a:lnTo>
                      <a:lnTo>
                        <a:pt x="22" y="20"/>
                      </a:lnTo>
                      <a:lnTo>
                        <a:pt x="20" y="21"/>
                      </a:lnTo>
                      <a:lnTo>
                        <a:pt x="20" y="22"/>
                      </a:lnTo>
                      <a:lnTo>
                        <a:pt x="17" y="23"/>
                      </a:lnTo>
                      <a:lnTo>
                        <a:pt x="16" y="23"/>
                      </a:lnTo>
                      <a:lnTo>
                        <a:pt x="15" y="23"/>
                      </a:lnTo>
                      <a:lnTo>
                        <a:pt x="13" y="25"/>
                      </a:lnTo>
                      <a:lnTo>
                        <a:pt x="11" y="25"/>
                      </a:lnTo>
                      <a:lnTo>
                        <a:pt x="9" y="26"/>
                      </a:lnTo>
                      <a:lnTo>
                        <a:pt x="7" y="27"/>
                      </a:lnTo>
                      <a:lnTo>
                        <a:pt x="5" y="27"/>
                      </a:lnTo>
                      <a:lnTo>
                        <a:pt x="3" y="27"/>
                      </a:lnTo>
                      <a:lnTo>
                        <a:pt x="3" y="26"/>
                      </a:lnTo>
                      <a:lnTo>
                        <a:pt x="2" y="26"/>
                      </a:lnTo>
                      <a:lnTo>
                        <a:pt x="2" y="24"/>
                      </a:lnTo>
                      <a:lnTo>
                        <a:pt x="1" y="24"/>
                      </a:lnTo>
                      <a:lnTo>
                        <a:pt x="1" y="22"/>
                      </a:lnTo>
                      <a:lnTo>
                        <a:pt x="0" y="22"/>
                      </a:lnTo>
                      <a:lnTo>
                        <a:pt x="0" y="21"/>
                      </a:lnTo>
                      <a:lnTo>
                        <a:pt x="0" y="19"/>
                      </a:lnTo>
                      <a:lnTo>
                        <a:pt x="0" y="17"/>
                      </a:lnTo>
                      <a:lnTo>
                        <a:pt x="0" y="15"/>
                      </a:lnTo>
                      <a:lnTo>
                        <a:pt x="0" y="13"/>
                      </a:lnTo>
                      <a:lnTo>
                        <a:pt x="0" y="11"/>
                      </a:lnTo>
                      <a:lnTo>
                        <a:pt x="0" y="9"/>
                      </a:lnTo>
                      <a:lnTo>
                        <a:pt x="0" y="7"/>
                      </a:lnTo>
                      <a:lnTo>
                        <a:pt x="0" y="6"/>
                      </a:lnTo>
                      <a:lnTo>
                        <a:pt x="0" y="4"/>
                      </a:lnTo>
                      <a:lnTo>
                        <a:pt x="0" y="2"/>
                      </a:lnTo>
                      <a:lnTo>
                        <a:pt x="0"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3" name="Freeform 217"/>
                <p:cNvSpPr>
                  <a:spLocks/>
                </p:cNvSpPr>
                <p:nvPr/>
              </p:nvSpPr>
              <p:spPr bwMode="auto">
                <a:xfrm>
                  <a:off x="3531" y="2975"/>
                  <a:ext cx="262" cy="155"/>
                </a:xfrm>
                <a:custGeom>
                  <a:avLst/>
                  <a:gdLst>
                    <a:gd name="T0" fmla="*/ 156 w 262"/>
                    <a:gd name="T1" fmla="*/ 5 h 155"/>
                    <a:gd name="T2" fmla="*/ 131 w 262"/>
                    <a:gd name="T3" fmla="*/ 14 h 155"/>
                    <a:gd name="T4" fmla="*/ 108 w 262"/>
                    <a:gd name="T5" fmla="*/ 22 h 155"/>
                    <a:gd name="T6" fmla="*/ 99 w 262"/>
                    <a:gd name="T7" fmla="*/ 22 h 155"/>
                    <a:gd name="T8" fmla="*/ 96 w 262"/>
                    <a:gd name="T9" fmla="*/ 17 h 155"/>
                    <a:gd name="T10" fmla="*/ 95 w 262"/>
                    <a:gd name="T11" fmla="*/ 10 h 155"/>
                    <a:gd name="T12" fmla="*/ 91 w 262"/>
                    <a:gd name="T13" fmla="*/ 6 h 155"/>
                    <a:gd name="T14" fmla="*/ 86 w 262"/>
                    <a:gd name="T15" fmla="*/ 3 h 155"/>
                    <a:gd name="T16" fmla="*/ 78 w 262"/>
                    <a:gd name="T17" fmla="*/ 0 h 155"/>
                    <a:gd name="T18" fmla="*/ 70 w 262"/>
                    <a:gd name="T19" fmla="*/ 0 h 155"/>
                    <a:gd name="T20" fmla="*/ 61 w 262"/>
                    <a:gd name="T21" fmla="*/ 2 h 155"/>
                    <a:gd name="T22" fmla="*/ 52 w 262"/>
                    <a:gd name="T23" fmla="*/ 4 h 155"/>
                    <a:gd name="T24" fmla="*/ 47 w 262"/>
                    <a:gd name="T25" fmla="*/ 13 h 155"/>
                    <a:gd name="T26" fmla="*/ 48 w 262"/>
                    <a:gd name="T27" fmla="*/ 20 h 155"/>
                    <a:gd name="T28" fmla="*/ 51 w 262"/>
                    <a:gd name="T29" fmla="*/ 26 h 155"/>
                    <a:gd name="T30" fmla="*/ 58 w 262"/>
                    <a:gd name="T31" fmla="*/ 27 h 155"/>
                    <a:gd name="T32" fmla="*/ 66 w 262"/>
                    <a:gd name="T33" fmla="*/ 29 h 155"/>
                    <a:gd name="T34" fmla="*/ 67 w 262"/>
                    <a:gd name="T35" fmla="*/ 35 h 155"/>
                    <a:gd name="T36" fmla="*/ 54 w 262"/>
                    <a:gd name="T37" fmla="*/ 41 h 155"/>
                    <a:gd name="T38" fmla="*/ 30 w 262"/>
                    <a:gd name="T39" fmla="*/ 49 h 155"/>
                    <a:gd name="T40" fmla="*/ 8 w 262"/>
                    <a:gd name="T41" fmla="*/ 55 h 155"/>
                    <a:gd name="T42" fmla="*/ 2 w 262"/>
                    <a:gd name="T43" fmla="*/ 60 h 155"/>
                    <a:gd name="T44" fmla="*/ 13 w 262"/>
                    <a:gd name="T45" fmla="*/ 71 h 155"/>
                    <a:gd name="T46" fmla="*/ 29 w 262"/>
                    <a:gd name="T47" fmla="*/ 84 h 155"/>
                    <a:gd name="T48" fmla="*/ 37 w 262"/>
                    <a:gd name="T49" fmla="*/ 92 h 155"/>
                    <a:gd name="T50" fmla="*/ 30 w 262"/>
                    <a:gd name="T51" fmla="*/ 98 h 155"/>
                    <a:gd name="T52" fmla="*/ 20 w 262"/>
                    <a:gd name="T53" fmla="*/ 98 h 155"/>
                    <a:gd name="T54" fmla="*/ 12 w 262"/>
                    <a:gd name="T55" fmla="*/ 100 h 155"/>
                    <a:gd name="T56" fmla="*/ 4 w 262"/>
                    <a:gd name="T57" fmla="*/ 105 h 155"/>
                    <a:gd name="T58" fmla="*/ 0 w 262"/>
                    <a:gd name="T59" fmla="*/ 114 h 155"/>
                    <a:gd name="T60" fmla="*/ 1 w 262"/>
                    <a:gd name="T61" fmla="*/ 122 h 155"/>
                    <a:gd name="T62" fmla="*/ 6 w 262"/>
                    <a:gd name="T63" fmla="*/ 126 h 155"/>
                    <a:gd name="T64" fmla="*/ 13 w 262"/>
                    <a:gd name="T65" fmla="*/ 128 h 155"/>
                    <a:gd name="T66" fmla="*/ 20 w 262"/>
                    <a:gd name="T67" fmla="*/ 130 h 155"/>
                    <a:gd name="T68" fmla="*/ 26 w 262"/>
                    <a:gd name="T69" fmla="*/ 131 h 155"/>
                    <a:gd name="T70" fmla="*/ 35 w 262"/>
                    <a:gd name="T71" fmla="*/ 131 h 155"/>
                    <a:gd name="T72" fmla="*/ 42 w 262"/>
                    <a:gd name="T73" fmla="*/ 127 h 155"/>
                    <a:gd name="T74" fmla="*/ 51 w 262"/>
                    <a:gd name="T75" fmla="*/ 118 h 155"/>
                    <a:gd name="T76" fmla="*/ 58 w 262"/>
                    <a:gd name="T77" fmla="*/ 117 h 155"/>
                    <a:gd name="T78" fmla="*/ 64 w 262"/>
                    <a:gd name="T79" fmla="*/ 120 h 155"/>
                    <a:gd name="T80" fmla="*/ 69 w 262"/>
                    <a:gd name="T81" fmla="*/ 126 h 155"/>
                    <a:gd name="T82" fmla="*/ 79 w 262"/>
                    <a:gd name="T83" fmla="*/ 138 h 155"/>
                    <a:gd name="T84" fmla="*/ 89 w 262"/>
                    <a:gd name="T85" fmla="*/ 150 h 155"/>
                    <a:gd name="T86" fmla="*/ 101 w 262"/>
                    <a:gd name="T87" fmla="*/ 153 h 155"/>
                    <a:gd name="T88" fmla="*/ 113 w 262"/>
                    <a:gd name="T89" fmla="*/ 149 h 155"/>
                    <a:gd name="T90" fmla="*/ 133 w 262"/>
                    <a:gd name="T91" fmla="*/ 144 h 155"/>
                    <a:gd name="T92" fmla="*/ 150 w 262"/>
                    <a:gd name="T93" fmla="*/ 137 h 155"/>
                    <a:gd name="T94" fmla="*/ 168 w 262"/>
                    <a:gd name="T95" fmla="*/ 133 h 155"/>
                    <a:gd name="T96" fmla="*/ 189 w 262"/>
                    <a:gd name="T97" fmla="*/ 126 h 155"/>
                    <a:gd name="T98" fmla="*/ 209 w 262"/>
                    <a:gd name="T99" fmla="*/ 119 h 155"/>
                    <a:gd name="T100" fmla="*/ 225 w 262"/>
                    <a:gd name="T101" fmla="*/ 113 h 155"/>
                    <a:gd name="T102" fmla="*/ 245 w 262"/>
                    <a:gd name="T103" fmla="*/ 107 h 155"/>
                    <a:gd name="T104" fmla="*/ 259 w 262"/>
                    <a:gd name="T105" fmla="*/ 100 h 155"/>
                    <a:gd name="T106" fmla="*/ 256 w 262"/>
                    <a:gd name="T107" fmla="*/ 96 h 155"/>
                    <a:gd name="T108" fmla="*/ 244 w 262"/>
                    <a:gd name="T109" fmla="*/ 82 h 155"/>
                    <a:gd name="T110" fmla="*/ 229 w 262"/>
                    <a:gd name="T111" fmla="*/ 68 h 155"/>
                    <a:gd name="T112" fmla="*/ 218 w 262"/>
                    <a:gd name="T113" fmla="*/ 57 h 155"/>
                    <a:gd name="T114" fmla="*/ 206 w 262"/>
                    <a:gd name="T115" fmla="*/ 44 h 155"/>
                    <a:gd name="T116" fmla="*/ 193 w 262"/>
                    <a:gd name="T117" fmla="*/ 28 h 155"/>
                    <a:gd name="T118" fmla="*/ 182 w 262"/>
                    <a:gd name="T119" fmla="*/ 18 h 155"/>
                    <a:gd name="T120" fmla="*/ 177 w 262"/>
                    <a:gd name="T121" fmla="*/ 13 h 155"/>
                    <a:gd name="T122" fmla="*/ 170 w 262"/>
                    <a:gd name="T123" fmla="*/ 8 h 155"/>
                    <a:gd name="T124" fmla="*/ 167 w 262"/>
                    <a:gd name="T125" fmla="*/ 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2" h="155">
                      <a:moveTo>
                        <a:pt x="167" y="2"/>
                      </a:moveTo>
                      <a:lnTo>
                        <a:pt x="165" y="3"/>
                      </a:lnTo>
                      <a:lnTo>
                        <a:pt x="163" y="3"/>
                      </a:lnTo>
                      <a:lnTo>
                        <a:pt x="160" y="5"/>
                      </a:lnTo>
                      <a:lnTo>
                        <a:pt x="156" y="5"/>
                      </a:lnTo>
                      <a:lnTo>
                        <a:pt x="151" y="7"/>
                      </a:lnTo>
                      <a:lnTo>
                        <a:pt x="146" y="9"/>
                      </a:lnTo>
                      <a:lnTo>
                        <a:pt x="140" y="11"/>
                      </a:lnTo>
                      <a:lnTo>
                        <a:pt x="137" y="12"/>
                      </a:lnTo>
                      <a:lnTo>
                        <a:pt x="131" y="14"/>
                      </a:lnTo>
                      <a:lnTo>
                        <a:pt x="125" y="16"/>
                      </a:lnTo>
                      <a:lnTo>
                        <a:pt x="119" y="18"/>
                      </a:lnTo>
                      <a:lnTo>
                        <a:pt x="115" y="19"/>
                      </a:lnTo>
                      <a:lnTo>
                        <a:pt x="111" y="21"/>
                      </a:lnTo>
                      <a:lnTo>
                        <a:pt x="108" y="22"/>
                      </a:lnTo>
                      <a:lnTo>
                        <a:pt x="105" y="22"/>
                      </a:lnTo>
                      <a:lnTo>
                        <a:pt x="104" y="22"/>
                      </a:lnTo>
                      <a:lnTo>
                        <a:pt x="102" y="22"/>
                      </a:lnTo>
                      <a:lnTo>
                        <a:pt x="101" y="22"/>
                      </a:lnTo>
                      <a:lnTo>
                        <a:pt x="99" y="22"/>
                      </a:lnTo>
                      <a:lnTo>
                        <a:pt x="99" y="20"/>
                      </a:lnTo>
                      <a:lnTo>
                        <a:pt x="97" y="20"/>
                      </a:lnTo>
                      <a:lnTo>
                        <a:pt x="97" y="19"/>
                      </a:lnTo>
                      <a:lnTo>
                        <a:pt x="96" y="19"/>
                      </a:lnTo>
                      <a:lnTo>
                        <a:pt x="96" y="17"/>
                      </a:lnTo>
                      <a:lnTo>
                        <a:pt x="95" y="17"/>
                      </a:lnTo>
                      <a:lnTo>
                        <a:pt x="95" y="15"/>
                      </a:lnTo>
                      <a:lnTo>
                        <a:pt x="95" y="13"/>
                      </a:lnTo>
                      <a:lnTo>
                        <a:pt x="95" y="12"/>
                      </a:lnTo>
                      <a:lnTo>
                        <a:pt x="95" y="10"/>
                      </a:lnTo>
                      <a:lnTo>
                        <a:pt x="96" y="8"/>
                      </a:lnTo>
                      <a:lnTo>
                        <a:pt x="94" y="8"/>
                      </a:lnTo>
                      <a:lnTo>
                        <a:pt x="93" y="8"/>
                      </a:lnTo>
                      <a:lnTo>
                        <a:pt x="93" y="6"/>
                      </a:lnTo>
                      <a:lnTo>
                        <a:pt x="91" y="6"/>
                      </a:lnTo>
                      <a:lnTo>
                        <a:pt x="89" y="6"/>
                      </a:lnTo>
                      <a:lnTo>
                        <a:pt x="89" y="4"/>
                      </a:lnTo>
                      <a:lnTo>
                        <a:pt x="87" y="4"/>
                      </a:lnTo>
                      <a:lnTo>
                        <a:pt x="86" y="4"/>
                      </a:lnTo>
                      <a:lnTo>
                        <a:pt x="86" y="3"/>
                      </a:lnTo>
                      <a:lnTo>
                        <a:pt x="84" y="3"/>
                      </a:lnTo>
                      <a:lnTo>
                        <a:pt x="82" y="3"/>
                      </a:lnTo>
                      <a:lnTo>
                        <a:pt x="82" y="0"/>
                      </a:lnTo>
                      <a:lnTo>
                        <a:pt x="80" y="0"/>
                      </a:lnTo>
                      <a:lnTo>
                        <a:pt x="78" y="0"/>
                      </a:lnTo>
                      <a:lnTo>
                        <a:pt x="76" y="0"/>
                      </a:lnTo>
                      <a:lnTo>
                        <a:pt x="74" y="0"/>
                      </a:lnTo>
                      <a:lnTo>
                        <a:pt x="72" y="0"/>
                      </a:lnTo>
                      <a:lnTo>
                        <a:pt x="71" y="0"/>
                      </a:lnTo>
                      <a:lnTo>
                        <a:pt x="70" y="0"/>
                      </a:lnTo>
                      <a:lnTo>
                        <a:pt x="68" y="0"/>
                      </a:lnTo>
                      <a:lnTo>
                        <a:pt x="66" y="0"/>
                      </a:lnTo>
                      <a:lnTo>
                        <a:pt x="64" y="1"/>
                      </a:lnTo>
                      <a:lnTo>
                        <a:pt x="63" y="1"/>
                      </a:lnTo>
                      <a:lnTo>
                        <a:pt x="61" y="2"/>
                      </a:lnTo>
                      <a:lnTo>
                        <a:pt x="58" y="2"/>
                      </a:lnTo>
                      <a:lnTo>
                        <a:pt x="57" y="4"/>
                      </a:lnTo>
                      <a:lnTo>
                        <a:pt x="55" y="4"/>
                      </a:lnTo>
                      <a:lnTo>
                        <a:pt x="53" y="4"/>
                      </a:lnTo>
                      <a:lnTo>
                        <a:pt x="52" y="4"/>
                      </a:lnTo>
                      <a:lnTo>
                        <a:pt x="50" y="6"/>
                      </a:lnTo>
                      <a:lnTo>
                        <a:pt x="50" y="7"/>
                      </a:lnTo>
                      <a:lnTo>
                        <a:pt x="48" y="10"/>
                      </a:lnTo>
                      <a:lnTo>
                        <a:pt x="48" y="11"/>
                      </a:lnTo>
                      <a:lnTo>
                        <a:pt x="47" y="13"/>
                      </a:lnTo>
                      <a:lnTo>
                        <a:pt x="47" y="14"/>
                      </a:lnTo>
                      <a:lnTo>
                        <a:pt x="47" y="17"/>
                      </a:lnTo>
                      <a:lnTo>
                        <a:pt x="48" y="17"/>
                      </a:lnTo>
                      <a:lnTo>
                        <a:pt x="48" y="19"/>
                      </a:lnTo>
                      <a:lnTo>
                        <a:pt x="48" y="20"/>
                      </a:lnTo>
                      <a:lnTo>
                        <a:pt x="48" y="22"/>
                      </a:lnTo>
                      <a:lnTo>
                        <a:pt x="48" y="24"/>
                      </a:lnTo>
                      <a:lnTo>
                        <a:pt x="49" y="24"/>
                      </a:lnTo>
                      <a:lnTo>
                        <a:pt x="51" y="24"/>
                      </a:lnTo>
                      <a:lnTo>
                        <a:pt x="51" y="26"/>
                      </a:lnTo>
                      <a:lnTo>
                        <a:pt x="52" y="26"/>
                      </a:lnTo>
                      <a:lnTo>
                        <a:pt x="54" y="26"/>
                      </a:lnTo>
                      <a:lnTo>
                        <a:pt x="54" y="27"/>
                      </a:lnTo>
                      <a:lnTo>
                        <a:pt x="56" y="27"/>
                      </a:lnTo>
                      <a:lnTo>
                        <a:pt x="58" y="27"/>
                      </a:lnTo>
                      <a:lnTo>
                        <a:pt x="58" y="29"/>
                      </a:lnTo>
                      <a:lnTo>
                        <a:pt x="60" y="29"/>
                      </a:lnTo>
                      <a:lnTo>
                        <a:pt x="62" y="29"/>
                      </a:lnTo>
                      <a:lnTo>
                        <a:pt x="64" y="29"/>
                      </a:lnTo>
                      <a:lnTo>
                        <a:pt x="66" y="29"/>
                      </a:lnTo>
                      <a:lnTo>
                        <a:pt x="66" y="31"/>
                      </a:lnTo>
                      <a:lnTo>
                        <a:pt x="68" y="31"/>
                      </a:lnTo>
                      <a:lnTo>
                        <a:pt x="68" y="34"/>
                      </a:lnTo>
                      <a:lnTo>
                        <a:pt x="69" y="34"/>
                      </a:lnTo>
                      <a:lnTo>
                        <a:pt x="67" y="35"/>
                      </a:lnTo>
                      <a:lnTo>
                        <a:pt x="65" y="36"/>
                      </a:lnTo>
                      <a:lnTo>
                        <a:pt x="63" y="38"/>
                      </a:lnTo>
                      <a:lnTo>
                        <a:pt x="62" y="38"/>
                      </a:lnTo>
                      <a:lnTo>
                        <a:pt x="58" y="40"/>
                      </a:lnTo>
                      <a:lnTo>
                        <a:pt x="54" y="41"/>
                      </a:lnTo>
                      <a:lnTo>
                        <a:pt x="49" y="43"/>
                      </a:lnTo>
                      <a:lnTo>
                        <a:pt x="46" y="43"/>
                      </a:lnTo>
                      <a:lnTo>
                        <a:pt x="40" y="45"/>
                      </a:lnTo>
                      <a:lnTo>
                        <a:pt x="35" y="47"/>
                      </a:lnTo>
                      <a:lnTo>
                        <a:pt x="30" y="49"/>
                      </a:lnTo>
                      <a:lnTo>
                        <a:pt x="26" y="49"/>
                      </a:lnTo>
                      <a:lnTo>
                        <a:pt x="20" y="51"/>
                      </a:lnTo>
                      <a:lnTo>
                        <a:pt x="16" y="53"/>
                      </a:lnTo>
                      <a:lnTo>
                        <a:pt x="11" y="55"/>
                      </a:lnTo>
                      <a:lnTo>
                        <a:pt x="8" y="55"/>
                      </a:lnTo>
                      <a:lnTo>
                        <a:pt x="5" y="57"/>
                      </a:lnTo>
                      <a:lnTo>
                        <a:pt x="3" y="57"/>
                      </a:lnTo>
                      <a:lnTo>
                        <a:pt x="2" y="58"/>
                      </a:lnTo>
                      <a:lnTo>
                        <a:pt x="1" y="60"/>
                      </a:lnTo>
                      <a:lnTo>
                        <a:pt x="2" y="60"/>
                      </a:lnTo>
                      <a:lnTo>
                        <a:pt x="3" y="62"/>
                      </a:lnTo>
                      <a:lnTo>
                        <a:pt x="5" y="64"/>
                      </a:lnTo>
                      <a:lnTo>
                        <a:pt x="7" y="67"/>
                      </a:lnTo>
                      <a:lnTo>
                        <a:pt x="10" y="69"/>
                      </a:lnTo>
                      <a:lnTo>
                        <a:pt x="13" y="71"/>
                      </a:lnTo>
                      <a:lnTo>
                        <a:pt x="17" y="73"/>
                      </a:lnTo>
                      <a:lnTo>
                        <a:pt x="19" y="76"/>
                      </a:lnTo>
                      <a:lnTo>
                        <a:pt x="23" y="79"/>
                      </a:lnTo>
                      <a:lnTo>
                        <a:pt x="25" y="82"/>
                      </a:lnTo>
                      <a:lnTo>
                        <a:pt x="29" y="84"/>
                      </a:lnTo>
                      <a:lnTo>
                        <a:pt x="31" y="86"/>
                      </a:lnTo>
                      <a:lnTo>
                        <a:pt x="33" y="88"/>
                      </a:lnTo>
                      <a:lnTo>
                        <a:pt x="35" y="89"/>
                      </a:lnTo>
                      <a:lnTo>
                        <a:pt x="38" y="90"/>
                      </a:lnTo>
                      <a:lnTo>
                        <a:pt x="37" y="92"/>
                      </a:lnTo>
                      <a:lnTo>
                        <a:pt x="37" y="93"/>
                      </a:lnTo>
                      <a:lnTo>
                        <a:pt x="36" y="95"/>
                      </a:lnTo>
                      <a:lnTo>
                        <a:pt x="34" y="97"/>
                      </a:lnTo>
                      <a:lnTo>
                        <a:pt x="32" y="98"/>
                      </a:lnTo>
                      <a:lnTo>
                        <a:pt x="30" y="98"/>
                      </a:lnTo>
                      <a:lnTo>
                        <a:pt x="28" y="98"/>
                      </a:lnTo>
                      <a:lnTo>
                        <a:pt x="26" y="98"/>
                      </a:lnTo>
                      <a:lnTo>
                        <a:pt x="25" y="98"/>
                      </a:lnTo>
                      <a:lnTo>
                        <a:pt x="23" y="98"/>
                      </a:lnTo>
                      <a:lnTo>
                        <a:pt x="20" y="98"/>
                      </a:lnTo>
                      <a:lnTo>
                        <a:pt x="19" y="98"/>
                      </a:lnTo>
                      <a:lnTo>
                        <a:pt x="17" y="100"/>
                      </a:lnTo>
                      <a:lnTo>
                        <a:pt x="15" y="100"/>
                      </a:lnTo>
                      <a:lnTo>
                        <a:pt x="13" y="100"/>
                      </a:lnTo>
                      <a:lnTo>
                        <a:pt x="12" y="100"/>
                      </a:lnTo>
                      <a:lnTo>
                        <a:pt x="10" y="102"/>
                      </a:lnTo>
                      <a:lnTo>
                        <a:pt x="8" y="102"/>
                      </a:lnTo>
                      <a:lnTo>
                        <a:pt x="6" y="103"/>
                      </a:lnTo>
                      <a:lnTo>
                        <a:pt x="4" y="104"/>
                      </a:lnTo>
                      <a:lnTo>
                        <a:pt x="4" y="105"/>
                      </a:lnTo>
                      <a:lnTo>
                        <a:pt x="2" y="107"/>
                      </a:lnTo>
                      <a:lnTo>
                        <a:pt x="0" y="110"/>
                      </a:lnTo>
                      <a:lnTo>
                        <a:pt x="0" y="111"/>
                      </a:lnTo>
                      <a:lnTo>
                        <a:pt x="0" y="113"/>
                      </a:lnTo>
                      <a:lnTo>
                        <a:pt x="0" y="114"/>
                      </a:lnTo>
                      <a:lnTo>
                        <a:pt x="0" y="116"/>
                      </a:lnTo>
                      <a:lnTo>
                        <a:pt x="0" y="118"/>
                      </a:lnTo>
                      <a:lnTo>
                        <a:pt x="1" y="118"/>
                      </a:lnTo>
                      <a:lnTo>
                        <a:pt x="1" y="120"/>
                      </a:lnTo>
                      <a:lnTo>
                        <a:pt x="1" y="122"/>
                      </a:lnTo>
                      <a:lnTo>
                        <a:pt x="3" y="122"/>
                      </a:lnTo>
                      <a:lnTo>
                        <a:pt x="3" y="124"/>
                      </a:lnTo>
                      <a:lnTo>
                        <a:pt x="4" y="124"/>
                      </a:lnTo>
                      <a:lnTo>
                        <a:pt x="4" y="126"/>
                      </a:lnTo>
                      <a:lnTo>
                        <a:pt x="6" y="126"/>
                      </a:lnTo>
                      <a:lnTo>
                        <a:pt x="8" y="126"/>
                      </a:lnTo>
                      <a:lnTo>
                        <a:pt x="8" y="128"/>
                      </a:lnTo>
                      <a:lnTo>
                        <a:pt x="9" y="128"/>
                      </a:lnTo>
                      <a:lnTo>
                        <a:pt x="11" y="128"/>
                      </a:lnTo>
                      <a:lnTo>
                        <a:pt x="13" y="128"/>
                      </a:lnTo>
                      <a:lnTo>
                        <a:pt x="15" y="128"/>
                      </a:lnTo>
                      <a:lnTo>
                        <a:pt x="15" y="130"/>
                      </a:lnTo>
                      <a:lnTo>
                        <a:pt x="16" y="130"/>
                      </a:lnTo>
                      <a:lnTo>
                        <a:pt x="18" y="130"/>
                      </a:lnTo>
                      <a:lnTo>
                        <a:pt x="20" y="130"/>
                      </a:lnTo>
                      <a:lnTo>
                        <a:pt x="21" y="130"/>
                      </a:lnTo>
                      <a:lnTo>
                        <a:pt x="23" y="130"/>
                      </a:lnTo>
                      <a:lnTo>
                        <a:pt x="23" y="131"/>
                      </a:lnTo>
                      <a:lnTo>
                        <a:pt x="25" y="131"/>
                      </a:lnTo>
                      <a:lnTo>
                        <a:pt x="26" y="131"/>
                      </a:lnTo>
                      <a:lnTo>
                        <a:pt x="28" y="131"/>
                      </a:lnTo>
                      <a:lnTo>
                        <a:pt x="30" y="131"/>
                      </a:lnTo>
                      <a:lnTo>
                        <a:pt x="31" y="131"/>
                      </a:lnTo>
                      <a:lnTo>
                        <a:pt x="33" y="131"/>
                      </a:lnTo>
                      <a:lnTo>
                        <a:pt x="35" y="131"/>
                      </a:lnTo>
                      <a:lnTo>
                        <a:pt x="36" y="131"/>
                      </a:lnTo>
                      <a:lnTo>
                        <a:pt x="38" y="129"/>
                      </a:lnTo>
                      <a:lnTo>
                        <a:pt x="39" y="129"/>
                      </a:lnTo>
                      <a:lnTo>
                        <a:pt x="41" y="127"/>
                      </a:lnTo>
                      <a:lnTo>
                        <a:pt x="42" y="127"/>
                      </a:lnTo>
                      <a:lnTo>
                        <a:pt x="44" y="126"/>
                      </a:lnTo>
                      <a:lnTo>
                        <a:pt x="45" y="124"/>
                      </a:lnTo>
                      <a:lnTo>
                        <a:pt x="47" y="122"/>
                      </a:lnTo>
                      <a:lnTo>
                        <a:pt x="49" y="120"/>
                      </a:lnTo>
                      <a:lnTo>
                        <a:pt x="51" y="118"/>
                      </a:lnTo>
                      <a:lnTo>
                        <a:pt x="53" y="118"/>
                      </a:lnTo>
                      <a:lnTo>
                        <a:pt x="54" y="118"/>
                      </a:lnTo>
                      <a:lnTo>
                        <a:pt x="55" y="117"/>
                      </a:lnTo>
                      <a:lnTo>
                        <a:pt x="57" y="117"/>
                      </a:lnTo>
                      <a:lnTo>
                        <a:pt x="58" y="117"/>
                      </a:lnTo>
                      <a:lnTo>
                        <a:pt x="61" y="117"/>
                      </a:lnTo>
                      <a:lnTo>
                        <a:pt x="61" y="119"/>
                      </a:lnTo>
                      <a:lnTo>
                        <a:pt x="62" y="119"/>
                      </a:lnTo>
                      <a:lnTo>
                        <a:pt x="62" y="120"/>
                      </a:lnTo>
                      <a:lnTo>
                        <a:pt x="64" y="120"/>
                      </a:lnTo>
                      <a:lnTo>
                        <a:pt x="64" y="122"/>
                      </a:lnTo>
                      <a:lnTo>
                        <a:pt x="65" y="122"/>
                      </a:lnTo>
                      <a:lnTo>
                        <a:pt x="65" y="123"/>
                      </a:lnTo>
                      <a:lnTo>
                        <a:pt x="68" y="123"/>
                      </a:lnTo>
                      <a:lnTo>
                        <a:pt x="69" y="126"/>
                      </a:lnTo>
                      <a:lnTo>
                        <a:pt x="71" y="128"/>
                      </a:lnTo>
                      <a:lnTo>
                        <a:pt x="73" y="131"/>
                      </a:lnTo>
                      <a:lnTo>
                        <a:pt x="75" y="133"/>
                      </a:lnTo>
                      <a:lnTo>
                        <a:pt x="77" y="136"/>
                      </a:lnTo>
                      <a:lnTo>
                        <a:pt x="79" y="138"/>
                      </a:lnTo>
                      <a:lnTo>
                        <a:pt x="80" y="141"/>
                      </a:lnTo>
                      <a:lnTo>
                        <a:pt x="84" y="143"/>
                      </a:lnTo>
                      <a:lnTo>
                        <a:pt x="86" y="146"/>
                      </a:lnTo>
                      <a:lnTo>
                        <a:pt x="87" y="148"/>
                      </a:lnTo>
                      <a:lnTo>
                        <a:pt x="89" y="150"/>
                      </a:lnTo>
                      <a:lnTo>
                        <a:pt x="93" y="151"/>
                      </a:lnTo>
                      <a:lnTo>
                        <a:pt x="95" y="153"/>
                      </a:lnTo>
                      <a:lnTo>
                        <a:pt x="96" y="154"/>
                      </a:lnTo>
                      <a:lnTo>
                        <a:pt x="99" y="154"/>
                      </a:lnTo>
                      <a:lnTo>
                        <a:pt x="101" y="153"/>
                      </a:lnTo>
                      <a:lnTo>
                        <a:pt x="102" y="153"/>
                      </a:lnTo>
                      <a:lnTo>
                        <a:pt x="104" y="153"/>
                      </a:lnTo>
                      <a:lnTo>
                        <a:pt x="107" y="151"/>
                      </a:lnTo>
                      <a:lnTo>
                        <a:pt x="109" y="151"/>
                      </a:lnTo>
                      <a:lnTo>
                        <a:pt x="113" y="149"/>
                      </a:lnTo>
                      <a:lnTo>
                        <a:pt x="117" y="149"/>
                      </a:lnTo>
                      <a:lnTo>
                        <a:pt x="121" y="147"/>
                      </a:lnTo>
                      <a:lnTo>
                        <a:pt x="125" y="147"/>
                      </a:lnTo>
                      <a:lnTo>
                        <a:pt x="129" y="145"/>
                      </a:lnTo>
                      <a:lnTo>
                        <a:pt x="133" y="144"/>
                      </a:lnTo>
                      <a:lnTo>
                        <a:pt x="137" y="142"/>
                      </a:lnTo>
                      <a:lnTo>
                        <a:pt x="140" y="142"/>
                      </a:lnTo>
                      <a:lnTo>
                        <a:pt x="144" y="141"/>
                      </a:lnTo>
                      <a:lnTo>
                        <a:pt x="146" y="139"/>
                      </a:lnTo>
                      <a:lnTo>
                        <a:pt x="150" y="137"/>
                      </a:lnTo>
                      <a:lnTo>
                        <a:pt x="152" y="137"/>
                      </a:lnTo>
                      <a:lnTo>
                        <a:pt x="156" y="135"/>
                      </a:lnTo>
                      <a:lnTo>
                        <a:pt x="160" y="135"/>
                      </a:lnTo>
                      <a:lnTo>
                        <a:pt x="164" y="133"/>
                      </a:lnTo>
                      <a:lnTo>
                        <a:pt x="168" y="133"/>
                      </a:lnTo>
                      <a:lnTo>
                        <a:pt x="171" y="131"/>
                      </a:lnTo>
                      <a:lnTo>
                        <a:pt x="175" y="129"/>
                      </a:lnTo>
                      <a:lnTo>
                        <a:pt x="181" y="127"/>
                      </a:lnTo>
                      <a:lnTo>
                        <a:pt x="185" y="127"/>
                      </a:lnTo>
                      <a:lnTo>
                        <a:pt x="189" y="126"/>
                      </a:lnTo>
                      <a:lnTo>
                        <a:pt x="193" y="124"/>
                      </a:lnTo>
                      <a:lnTo>
                        <a:pt x="199" y="122"/>
                      </a:lnTo>
                      <a:lnTo>
                        <a:pt x="202" y="122"/>
                      </a:lnTo>
                      <a:lnTo>
                        <a:pt x="206" y="120"/>
                      </a:lnTo>
                      <a:lnTo>
                        <a:pt x="209" y="119"/>
                      </a:lnTo>
                      <a:lnTo>
                        <a:pt x="213" y="117"/>
                      </a:lnTo>
                      <a:lnTo>
                        <a:pt x="215" y="117"/>
                      </a:lnTo>
                      <a:lnTo>
                        <a:pt x="218" y="115"/>
                      </a:lnTo>
                      <a:lnTo>
                        <a:pt x="222" y="114"/>
                      </a:lnTo>
                      <a:lnTo>
                        <a:pt x="225" y="113"/>
                      </a:lnTo>
                      <a:lnTo>
                        <a:pt x="230" y="113"/>
                      </a:lnTo>
                      <a:lnTo>
                        <a:pt x="233" y="111"/>
                      </a:lnTo>
                      <a:lnTo>
                        <a:pt x="237" y="109"/>
                      </a:lnTo>
                      <a:lnTo>
                        <a:pt x="242" y="107"/>
                      </a:lnTo>
                      <a:lnTo>
                        <a:pt x="245" y="107"/>
                      </a:lnTo>
                      <a:lnTo>
                        <a:pt x="249" y="105"/>
                      </a:lnTo>
                      <a:lnTo>
                        <a:pt x="251" y="104"/>
                      </a:lnTo>
                      <a:lnTo>
                        <a:pt x="255" y="102"/>
                      </a:lnTo>
                      <a:lnTo>
                        <a:pt x="257" y="102"/>
                      </a:lnTo>
                      <a:lnTo>
                        <a:pt x="259" y="100"/>
                      </a:lnTo>
                      <a:lnTo>
                        <a:pt x="260" y="100"/>
                      </a:lnTo>
                      <a:lnTo>
                        <a:pt x="261" y="98"/>
                      </a:lnTo>
                      <a:lnTo>
                        <a:pt x="259" y="98"/>
                      </a:lnTo>
                      <a:lnTo>
                        <a:pt x="258" y="98"/>
                      </a:lnTo>
                      <a:lnTo>
                        <a:pt x="256" y="96"/>
                      </a:lnTo>
                      <a:lnTo>
                        <a:pt x="254" y="94"/>
                      </a:lnTo>
                      <a:lnTo>
                        <a:pt x="251" y="92"/>
                      </a:lnTo>
                      <a:lnTo>
                        <a:pt x="249" y="89"/>
                      </a:lnTo>
                      <a:lnTo>
                        <a:pt x="246" y="86"/>
                      </a:lnTo>
                      <a:lnTo>
                        <a:pt x="244" y="82"/>
                      </a:lnTo>
                      <a:lnTo>
                        <a:pt x="240" y="81"/>
                      </a:lnTo>
                      <a:lnTo>
                        <a:pt x="238" y="76"/>
                      </a:lnTo>
                      <a:lnTo>
                        <a:pt x="234" y="74"/>
                      </a:lnTo>
                      <a:lnTo>
                        <a:pt x="232" y="70"/>
                      </a:lnTo>
                      <a:lnTo>
                        <a:pt x="229" y="68"/>
                      </a:lnTo>
                      <a:lnTo>
                        <a:pt x="227" y="66"/>
                      </a:lnTo>
                      <a:lnTo>
                        <a:pt x="225" y="64"/>
                      </a:lnTo>
                      <a:lnTo>
                        <a:pt x="224" y="60"/>
                      </a:lnTo>
                      <a:lnTo>
                        <a:pt x="220" y="58"/>
                      </a:lnTo>
                      <a:lnTo>
                        <a:pt x="218" y="57"/>
                      </a:lnTo>
                      <a:lnTo>
                        <a:pt x="216" y="55"/>
                      </a:lnTo>
                      <a:lnTo>
                        <a:pt x="214" y="51"/>
                      </a:lnTo>
                      <a:lnTo>
                        <a:pt x="210" y="50"/>
                      </a:lnTo>
                      <a:lnTo>
                        <a:pt x="208" y="45"/>
                      </a:lnTo>
                      <a:lnTo>
                        <a:pt x="206" y="44"/>
                      </a:lnTo>
                      <a:lnTo>
                        <a:pt x="203" y="40"/>
                      </a:lnTo>
                      <a:lnTo>
                        <a:pt x="200" y="38"/>
                      </a:lnTo>
                      <a:lnTo>
                        <a:pt x="198" y="34"/>
                      </a:lnTo>
                      <a:lnTo>
                        <a:pt x="194" y="32"/>
                      </a:lnTo>
                      <a:lnTo>
                        <a:pt x="193" y="28"/>
                      </a:lnTo>
                      <a:lnTo>
                        <a:pt x="190" y="26"/>
                      </a:lnTo>
                      <a:lnTo>
                        <a:pt x="188" y="23"/>
                      </a:lnTo>
                      <a:lnTo>
                        <a:pt x="186" y="21"/>
                      </a:lnTo>
                      <a:lnTo>
                        <a:pt x="184" y="18"/>
                      </a:lnTo>
                      <a:lnTo>
                        <a:pt x="182" y="18"/>
                      </a:lnTo>
                      <a:lnTo>
                        <a:pt x="181" y="17"/>
                      </a:lnTo>
                      <a:lnTo>
                        <a:pt x="179" y="17"/>
                      </a:lnTo>
                      <a:lnTo>
                        <a:pt x="179" y="14"/>
                      </a:lnTo>
                      <a:lnTo>
                        <a:pt x="177" y="14"/>
                      </a:lnTo>
                      <a:lnTo>
                        <a:pt x="177" y="13"/>
                      </a:lnTo>
                      <a:lnTo>
                        <a:pt x="175" y="12"/>
                      </a:lnTo>
                      <a:lnTo>
                        <a:pt x="175" y="10"/>
                      </a:lnTo>
                      <a:lnTo>
                        <a:pt x="173" y="10"/>
                      </a:lnTo>
                      <a:lnTo>
                        <a:pt x="172" y="8"/>
                      </a:lnTo>
                      <a:lnTo>
                        <a:pt x="170" y="8"/>
                      </a:lnTo>
                      <a:lnTo>
                        <a:pt x="170" y="6"/>
                      </a:lnTo>
                      <a:lnTo>
                        <a:pt x="168" y="6"/>
                      </a:lnTo>
                      <a:lnTo>
                        <a:pt x="168" y="4"/>
                      </a:lnTo>
                      <a:lnTo>
                        <a:pt x="167" y="4"/>
                      </a:lnTo>
                      <a:lnTo>
                        <a:pt x="167" y="2"/>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19" name="Group 218"/>
              <p:cNvGrpSpPr>
                <a:grpSpLocks/>
              </p:cNvGrpSpPr>
              <p:nvPr/>
            </p:nvGrpSpPr>
            <p:grpSpPr bwMode="auto">
              <a:xfrm>
                <a:off x="1315017" y="4776876"/>
                <a:ext cx="855803" cy="722897"/>
                <a:chOff x="2803" y="3056"/>
                <a:chExt cx="261" cy="219"/>
              </a:xfrm>
            </p:grpSpPr>
            <p:sp>
              <p:nvSpPr>
                <p:cNvPr id="64" name="Freeform 219"/>
                <p:cNvSpPr>
                  <a:spLocks/>
                </p:cNvSpPr>
                <p:nvPr/>
              </p:nvSpPr>
              <p:spPr bwMode="auto">
                <a:xfrm>
                  <a:off x="2803" y="3119"/>
                  <a:ext cx="261" cy="156"/>
                </a:xfrm>
                <a:custGeom>
                  <a:avLst/>
                  <a:gdLst>
                    <a:gd name="T0" fmla="*/ 13 w 261"/>
                    <a:gd name="T1" fmla="*/ 70 h 156"/>
                    <a:gd name="T2" fmla="*/ 31 w 261"/>
                    <a:gd name="T3" fmla="*/ 90 h 156"/>
                    <a:gd name="T4" fmla="*/ 32 w 261"/>
                    <a:gd name="T5" fmla="*/ 99 h 156"/>
                    <a:gd name="T6" fmla="*/ 22 w 261"/>
                    <a:gd name="T7" fmla="*/ 99 h 156"/>
                    <a:gd name="T8" fmla="*/ 8 w 261"/>
                    <a:gd name="T9" fmla="*/ 104 h 156"/>
                    <a:gd name="T10" fmla="*/ 1 w 261"/>
                    <a:gd name="T11" fmla="*/ 112 h 156"/>
                    <a:gd name="T12" fmla="*/ 2 w 261"/>
                    <a:gd name="T13" fmla="*/ 123 h 156"/>
                    <a:gd name="T14" fmla="*/ 9 w 261"/>
                    <a:gd name="T15" fmla="*/ 128 h 156"/>
                    <a:gd name="T16" fmla="*/ 19 w 261"/>
                    <a:gd name="T17" fmla="*/ 130 h 156"/>
                    <a:gd name="T18" fmla="*/ 30 w 261"/>
                    <a:gd name="T19" fmla="*/ 130 h 156"/>
                    <a:gd name="T20" fmla="*/ 44 w 261"/>
                    <a:gd name="T21" fmla="*/ 127 h 156"/>
                    <a:gd name="T22" fmla="*/ 53 w 261"/>
                    <a:gd name="T23" fmla="*/ 120 h 156"/>
                    <a:gd name="T24" fmla="*/ 62 w 261"/>
                    <a:gd name="T25" fmla="*/ 121 h 156"/>
                    <a:gd name="T26" fmla="*/ 76 w 261"/>
                    <a:gd name="T27" fmla="*/ 136 h 156"/>
                    <a:gd name="T28" fmla="*/ 92 w 261"/>
                    <a:gd name="T29" fmla="*/ 153 h 156"/>
                    <a:gd name="T30" fmla="*/ 103 w 261"/>
                    <a:gd name="T31" fmla="*/ 154 h 156"/>
                    <a:gd name="T32" fmla="*/ 117 w 261"/>
                    <a:gd name="T33" fmla="*/ 149 h 156"/>
                    <a:gd name="T34" fmla="*/ 131 w 261"/>
                    <a:gd name="T35" fmla="*/ 144 h 156"/>
                    <a:gd name="T36" fmla="*/ 145 w 261"/>
                    <a:gd name="T37" fmla="*/ 138 h 156"/>
                    <a:gd name="T38" fmla="*/ 156 w 261"/>
                    <a:gd name="T39" fmla="*/ 134 h 156"/>
                    <a:gd name="T40" fmla="*/ 159 w 261"/>
                    <a:gd name="T41" fmla="*/ 129 h 156"/>
                    <a:gd name="T42" fmla="*/ 151 w 261"/>
                    <a:gd name="T43" fmla="*/ 126 h 156"/>
                    <a:gd name="T44" fmla="*/ 144 w 261"/>
                    <a:gd name="T45" fmla="*/ 121 h 156"/>
                    <a:gd name="T46" fmla="*/ 140 w 261"/>
                    <a:gd name="T47" fmla="*/ 115 h 156"/>
                    <a:gd name="T48" fmla="*/ 146 w 261"/>
                    <a:gd name="T49" fmla="*/ 101 h 156"/>
                    <a:gd name="T50" fmla="*/ 159 w 261"/>
                    <a:gd name="T51" fmla="*/ 96 h 156"/>
                    <a:gd name="T52" fmla="*/ 172 w 261"/>
                    <a:gd name="T53" fmla="*/ 96 h 156"/>
                    <a:gd name="T54" fmla="*/ 181 w 261"/>
                    <a:gd name="T55" fmla="*/ 100 h 156"/>
                    <a:gd name="T56" fmla="*/ 187 w 261"/>
                    <a:gd name="T57" fmla="*/ 104 h 156"/>
                    <a:gd name="T58" fmla="*/ 191 w 261"/>
                    <a:gd name="T59" fmla="*/ 111 h 156"/>
                    <a:gd name="T60" fmla="*/ 194 w 261"/>
                    <a:gd name="T61" fmla="*/ 119 h 156"/>
                    <a:gd name="T62" fmla="*/ 205 w 261"/>
                    <a:gd name="T63" fmla="*/ 118 h 156"/>
                    <a:gd name="T64" fmla="*/ 217 w 261"/>
                    <a:gd name="T65" fmla="*/ 114 h 156"/>
                    <a:gd name="T66" fmla="*/ 228 w 261"/>
                    <a:gd name="T67" fmla="*/ 111 h 156"/>
                    <a:gd name="T68" fmla="*/ 241 w 261"/>
                    <a:gd name="T69" fmla="*/ 106 h 156"/>
                    <a:gd name="T70" fmla="*/ 253 w 261"/>
                    <a:gd name="T71" fmla="*/ 101 h 156"/>
                    <a:gd name="T72" fmla="*/ 257 w 261"/>
                    <a:gd name="T73" fmla="*/ 94 h 156"/>
                    <a:gd name="T74" fmla="*/ 240 w 261"/>
                    <a:gd name="T75" fmla="*/ 78 h 156"/>
                    <a:gd name="T76" fmla="*/ 230 w 261"/>
                    <a:gd name="T77" fmla="*/ 67 h 156"/>
                    <a:gd name="T78" fmla="*/ 220 w 261"/>
                    <a:gd name="T79" fmla="*/ 57 h 156"/>
                    <a:gd name="T80" fmla="*/ 208 w 261"/>
                    <a:gd name="T81" fmla="*/ 46 h 156"/>
                    <a:gd name="T82" fmla="*/ 199 w 261"/>
                    <a:gd name="T83" fmla="*/ 36 h 156"/>
                    <a:gd name="T84" fmla="*/ 189 w 261"/>
                    <a:gd name="T85" fmla="*/ 25 h 156"/>
                    <a:gd name="T86" fmla="*/ 179 w 261"/>
                    <a:gd name="T87" fmla="*/ 17 h 156"/>
                    <a:gd name="T88" fmla="*/ 174 w 261"/>
                    <a:gd name="T89" fmla="*/ 10 h 156"/>
                    <a:gd name="T90" fmla="*/ 168 w 261"/>
                    <a:gd name="T91" fmla="*/ 4 h 156"/>
                    <a:gd name="T92" fmla="*/ 161 w 261"/>
                    <a:gd name="T93" fmla="*/ 4 h 156"/>
                    <a:gd name="T94" fmla="*/ 148 w 261"/>
                    <a:gd name="T95" fmla="*/ 7 h 156"/>
                    <a:gd name="T96" fmla="*/ 130 w 261"/>
                    <a:gd name="T97" fmla="*/ 14 h 156"/>
                    <a:gd name="T98" fmla="*/ 101 w 261"/>
                    <a:gd name="T99" fmla="*/ 23 h 156"/>
                    <a:gd name="T100" fmla="*/ 75 w 261"/>
                    <a:gd name="T101" fmla="*/ 32 h 156"/>
                    <a:gd name="T102" fmla="*/ 46 w 261"/>
                    <a:gd name="T103" fmla="*/ 42 h 156"/>
                    <a:gd name="T104" fmla="*/ 26 w 261"/>
                    <a:gd name="T105" fmla="*/ 49 h 156"/>
                    <a:gd name="T106" fmla="*/ 13 w 261"/>
                    <a:gd name="T107" fmla="*/ 5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156">
                      <a:moveTo>
                        <a:pt x="3" y="58"/>
                      </a:moveTo>
                      <a:lnTo>
                        <a:pt x="3" y="59"/>
                      </a:lnTo>
                      <a:lnTo>
                        <a:pt x="5" y="61"/>
                      </a:lnTo>
                      <a:lnTo>
                        <a:pt x="7" y="63"/>
                      </a:lnTo>
                      <a:lnTo>
                        <a:pt x="8" y="65"/>
                      </a:lnTo>
                      <a:lnTo>
                        <a:pt x="10" y="68"/>
                      </a:lnTo>
                      <a:lnTo>
                        <a:pt x="13" y="70"/>
                      </a:lnTo>
                      <a:lnTo>
                        <a:pt x="15" y="73"/>
                      </a:lnTo>
                      <a:lnTo>
                        <a:pt x="19" y="75"/>
                      </a:lnTo>
                      <a:lnTo>
                        <a:pt x="21" y="79"/>
                      </a:lnTo>
                      <a:lnTo>
                        <a:pt x="23" y="82"/>
                      </a:lnTo>
                      <a:lnTo>
                        <a:pt x="25" y="85"/>
                      </a:lnTo>
                      <a:lnTo>
                        <a:pt x="29" y="87"/>
                      </a:lnTo>
                      <a:lnTo>
                        <a:pt x="31" y="90"/>
                      </a:lnTo>
                      <a:lnTo>
                        <a:pt x="33" y="92"/>
                      </a:lnTo>
                      <a:lnTo>
                        <a:pt x="35" y="94"/>
                      </a:lnTo>
                      <a:lnTo>
                        <a:pt x="37" y="96"/>
                      </a:lnTo>
                      <a:lnTo>
                        <a:pt x="36" y="96"/>
                      </a:lnTo>
                      <a:lnTo>
                        <a:pt x="35" y="98"/>
                      </a:lnTo>
                      <a:lnTo>
                        <a:pt x="33" y="99"/>
                      </a:lnTo>
                      <a:lnTo>
                        <a:pt x="32" y="99"/>
                      </a:lnTo>
                      <a:lnTo>
                        <a:pt x="31" y="99"/>
                      </a:lnTo>
                      <a:lnTo>
                        <a:pt x="29" y="99"/>
                      </a:lnTo>
                      <a:lnTo>
                        <a:pt x="28" y="99"/>
                      </a:lnTo>
                      <a:lnTo>
                        <a:pt x="26" y="99"/>
                      </a:lnTo>
                      <a:lnTo>
                        <a:pt x="25" y="99"/>
                      </a:lnTo>
                      <a:lnTo>
                        <a:pt x="23" y="99"/>
                      </a:lnTo>
                      <a:lnTo>
                        <a:pt x="22" y="99"/>
                      </a:lnTo>
                      <a:lnTo>
                        <a:pt x="20" y="99"/>
                      </a:lnTo>
                      <a:lnTo>
                        <a:pt x="18" y="99"/>
                      </a:lnTo>
                      <a:lnTo>
                        <a:pt x="16" y="99"/>
                      </a:lnTo>
                      <a:lnTo>
                        <a:pt x="15" y="99"/>
                      </a:lnTo>
                      <a:lnTo>
                        <a:pt x="13" y="101"/>
                      </a:lnTo>
                      <a:lnTo>
                        <a:pt x="10" y="101"/>
                      </a:lnTo>
                      <a:lnTo>
                        <a:pt x="8" y="104"/>
                      </a:lnTo>
                      <a:lnTo>
                        <a:pt x="7" y="104"/>
                      </a:lnTo>
                      <a:lnTo>
                        <a:pt x="6" y="105"/>
                      </a:lnTo>
                      <a:lnTo>
                        <a:pt x="3" y="106"/>
                      </a:lnTo>
                      <a:lnTo>
                        <a:pt x="1" y="109"/>
                      </a:lnTo>
                      <a:lnTo>
                        <a:pt x="1" y="110"/>
                      </a:lnTo>
                      <a:lnTo>
                        <a:pt x="1" y="111"/>
                      </a:lnTo>
                      <a:lnTo>
                        <a:pt x="1" y="112"/>
                      </a:lnTo>
                      <a:lnTo>
                        <a:pt x="0" y="114"/>
                      </a:lnTo>
                      <a:lnTo>
                        <a:pt x="0" y="116"/>
                      </a:lnTo>
                      <a:lnTo>
                        <a:pt x="0" y="118"/>
                      </a:lnTo>
                      <a:lnTo>
                        <a:pt x="0" y="120"/>
                      </a:lnTo>
                      <a:lnTo>
                        <a:pt x="0" y="121"/>
                      </a:lnTo>
                      <a:lnTo>
                        <a:pt x="0" y="123"/>
                      </a:lnTo>
                      <a:lnTo>
                        <a:pt x="2" y="123"/>
                      </a:lnTo>
                      <a:lnTo>
                        <a:pt x="2" y="125"/>
                      </a:lnTo>
                      <a:lnTo>
                        <a:pt x="3" y="125"/>
                      </a:lnTo>
                      <a:lnTo>
                        <a:pt x="6" y="125"/>
                      </a:lnTo>
                      <a:lnTo>
                        <a:pt x="6" y="127"/>
                      </a:lnTo>
                      <a:lnTo>
                        <a:pt x="6" y="128"/>
                      </a:lnTo>
                      <a:lnTo>
                        <a:pt x="7" y="128"/>
                      </a:lnTo>
                      <a:lnTo>
                        <a:pt x="9" y="128"/>
                      </a:lnTo>
                      <a:lnTo>
                        <a:pt x="11" y="128"/>
                      </a:lnTo>
                      <a:lnTo>
                        <a:pt x="11" y="130"/>
                      </a:lnTo>
                      <a:lnTo>
                        <a:pt x="13" y="130"/>
                      </a:lnTo>
                      <a:lnTo>
                        <a:pt x="14" y="130"/>
                      </a:lnTo>
                      <a:lnTo>
                        <a:pt x="16" y="130"/>
                      </a:lnTo>
                      <a:lnTo>
                        <a:pt x="18" y="130"/>
                      </a:lnTo>
                      <a:lnTo>
                        <a:pt x="19" y="130"/>
                      </a:lnTo>
                      <a:lnTo>
                        <a:pt x="21" y="130"/>
                      </a:lnTo>
                      <a:lnTo>
                        <a:pt x="22" y="130"/>
                      </a:lnTo>
                      <a:lnTo>
                        <a:pt x="24" y="130"/>
                      </a:lnTo>
                      <a:lnTo>
                        <a:pt x="25" y="130"/>
                      </a:lnTo>
                      <a:lnTo>
                        <a:pt x="27" y="130"/>
                      </a:lnTo>
                      <a:lnTo>
                        <a:pt x="29" y="130"/>
                      </a:lnTo>
                      <a:lnTo>
                        <a:pt x="30" y="130"/>
                      </a:lnTo>
                      <a:lnTo>
                        <a:pt x="32" y="130"/>
                      </a:lnTo>
                      <a:lnTo>
                        <a:pt x="34" y="130"/>
                      </a:lnTo>
                      <a:lnTo>
                        <a:pt x="36" y="130"/>
                      </a:lnTo>
                      <a:lnTo>
                        <a:pt x="38" y="130"/>
                      </a:lnTo>
                      <a:lnTo>
                        <a:pt x="40" y="128"/>
                      </a:lnTo>
                      <a:lnTo>
                        <a:pt x="41" y="128"/>
                      </a:lnTo>
                      <a:lnTo>
                        <a:pt x="44" y="127"/>
                      </a:lnTo>
                      <a:lnTo>
                        <a:pt x="45" y="127"/>
                      </a:lnTo>
                      <a:lnTo>
                        <a:pt x="46" y="125"/>
                      </a:lnTo>
                      <a:lnTo>
                        <a:pt x="47" y="123"/>
                      </a:lnTo>
                      <a:lnTo>
                        <a:pt x="47" y="121"/>
                      </a:lnTo>
                      <a:lnTo>
                        <a:pt x="49" y="120"/>
                      </a:lnTo>
                      <a:lnTo>
                        <a:pt x="51" y="120"/>
                      </a:lnTo>
                      <a:lnTo>
                        <a:pt x="53" y="120"/>
                      </a:lnTo>
                      <a:lnTo>
                        <a:pt x="55" y="120"/>
                      </a:lnTo>
                      <a:lnTo>
                        <a:pt x="57" y="118"/>
                      </a:lnTo>
                      <a:lnTo>
                        <a:pt x="57" y="120"/>
                      </a:lnTo>
                      <a:lnTo>
                        <a:pt x="59" y="120"/>
                      </a:lnTo>
                      <a:lnTo>
                        <a:pt x="61" y="120"/>
                      </a:lnTo>
                      <a:lnTo>
                        <a:pt x="61" y="121"/>
                      </a:lnTo>
                      <a:lnTo>
                        <a:pt x="62" y="121"/>
                      </a:lnTo>
                      <a:lnTo>
                        <a:pt x="64" y="121"/>
                      </a:lnTo>
                      <a:lnTo>
                        <a:pt x="65" y="124"/>
                      </a:lnTo>
                      <a:lnTo>
                        <a:pt x="67" y="126"/>
                      </a:lnTo>
                      <a:lnTo>
                        <a:pt x="69" y="128"/>
                      </a:lnTo>
                      <a:lnTo>
                        <a:pt x="72" y="130"/>
                      </a:lnTo>
                      <a:lnTo>
                        <a:pt x="74" y="134"/>
                      </a:lnTo>
                      <a:lnTo>
                        <a:pt x="76" y="136"/>
                      </a:lnTo>
                      <a:lnTo>
                        <a:pt x="78" y="139"/>
                      </a:lnTo>
                      <a:lnTo>
                        <a:pt x="82" y="141"/>
                      </a:lnTo>
                      <a:lnTo>
                        <a:pt x="84" y="144"/>
                      </a:lnTo>
                      <a:lnTo>
                        <a:pt x="86" y="147"/>
                      </a:lnTo>
                      <a:lnTo>
                        <a:pt x="88" y="149"/>
                      </a:lnTo>
                      <a:lnTo>
                        <a:pt x="91" y="151"/>
                      </a:lnTo>
                      <a:lnTo>
                        <a:pt x="92" y="153"/>
                      </a:lnTo>
                      <a:lnTo>
                        <a:pt x="94" y="154"/>
                      </a:lnTo>
                      <a:lnTo>
                        <a:pt x="94" y="155"/>
                      </a:lnTo>
                      <a:lnTo>
                        <a:pt x="96" y="155"/>
                      </a:lnTo>
                      <a:lnTo>
                        <a:pt x="98" y="155"/>
                      </a:lnTo>
                      <a:lnTo>
                        <a:pt x="100" y="154"/>
                      </a:lnTo>
                      <a:lnTo>
                        <a:pt x="101" y="154"/>
                      </a:lnTo>
                      <a:lnTo>
                        <a:pt x="103" y="154"/>
                      </a:lnTo>
                      <a:lnTo>
                        <a:pt x="105" y="154"/>
                      </a:lnTo>
                      <a:lnTo>
                        <a:pt x="107" y="152"/>
                      </a:lnTo>
                      <a:lnTo>
                        <a:pt x="109" y="152"/>
                      </a:lnTo>
                      <a:lnTo>
                        <a:pt x="111" y="151"/>
                      </a:lnTo>
                      <a:lnTo>
                        <a:pt x="113" y="151"/>
                      </a:lnTo>
                      <a:lnTo>
                        <a:pt x="115" y="149"/>
                      </a:lnTo>
                      <a:lnTo>
                        <a:pt x="117" y="149"/>
                      </a:lnTo>
                      <a:lnTo>
                        <a:pt x="119" y="148"/>
                      </a:lnTo>
                      <a:lnTo>
                        <a:pt x="121" y="148"/>
                      </a:lnTo>
                      <a:lnTo>
                        <a:pt x="122" y="146"/>
                      </a:lnTo>
                      <a:lnTo>
                        <a:pt x="125" y="146"/>
                      </a:lnTo>
                      <a:lnTo>
                        <a:pt x="127" y="144"/>
                      </a:lnTo>
                      <a:lnTo>
                        <a:pt x="129" y="144"/>
                      </a:lnTo>
                      <a:lnTo>
                        <a:pt x="131" y="144"/>
                      </a:lnTo>
                      <a:lnTo>
                        <a:pt x="133" y="143"/>
                      </a:lnTo>
                      <a:lnTo>
                        <a:pt x="135" y="143"/>
                      </a:lnTo>
                      <a:lnTo>
                        <a:pt x="137" y="143"/>
                      </a:lnTo>
                      <a:lnTo>
                        <a:pt x="139" y="141"/>
                      </a:lnTo>
                      <a:lnTo>
                        <a:pt x="141" y="140"/>
                      </a:lnTo>
                      <a:lnTo>
                        <a:pt x="143" y="140"/>
                      </a:lnTo>
                      <a:lnTo>
                        <a:pt x="145" y="138"/>
                      </a:lnTo>
                      <a:lnTo>
                        <a:pt x="146" y="138"/>
                      </a:lnTo>
                      <a:lnTo>
                        <a:pt x="148" y="138"/>
                      </a:lnTo>
                      <a:lnTo>
                        <a:pt x="150" y="136"/>
                      </a:lnTo>
                      <a:lnTo>
                        <a:pt x="151" y="136"/>
                      </a:lnTo>
                      <a:lnTo>
                        <a:pt x="152" y="136"/>
                      </a:lnTo>
                      <a:lnTo>
                        <a:pt x="153" y="136"/>
                      </a:lnTo>
                      <a:lnTo>
                        <a:pt x="156" y="134"/>
                      </a:lnTo>
                      <a:lnTo>
                        <a:pt x="158" y="134"/>
                      </a:lnTo>
                      <a:lnTo>
                        <a:pt x="159" y="134"/>
                      </a:lnTo>
                      <a:lnTo>
                        <a:pt x="160" y="132"/>
                      </a:lnTo>
                      <a:lnTo>
                        <a:pt x="160" y="131"/>
                      </a:lnTo>
                      <a:lnTo>
                        <a:pt x="160" y="130"/>
                      </a:lnTo>
                      <a:lnTo>
                        <a:pt x="159" y="130"/>
                      </a:lnTo>
                      <a:lnTo>
                        <a:pt x="159" y="129"/>
                      </a:lnTo>
                      <a:lnTo>
                        <a:pt x="158" y="129"/>
                      </a:lnTo>
                      <a:lnTo>
                        <a:pt x="158" y="127"/>
                      </a:lnTo>
                      <a:lnTo>
                        <a:pt x="156" y="127"/>
                      </a:lnTo>
                      <a:lnTo>
                        <a:pt x="154" y="127"/>
                      </a:lnTo>
                      <a:lnTo>
                        <a:pt x="152" y="127"/>
                      </a:lnTo>
                      <a:lnTo>
                        <a:pt x="152" y="126"/>
                      </a:lnTo>
                      <a:lnTo>
                        <a:pt x="151" y="126"/>
                      </a:lnTo>
                      <a:lnTo>
                        <a:pt x="149" y="126"/>
                      </a:lnTo>
                      <a:lnTo>
                        <a:pt x="149" y="125"/>
                      </a:lnTo>
                      <a:lnTo>
                        <a:pt x="147" y="125"/>
                      </a:lnTo>
                      <a:lnTo>
                        <a:pt x="147" y="123"/>
                      </a:lnTo>
                      <a:lnTo>
                        <a:pt x="145" y="123"/>
                      </a:lnTo>
                      <a:lnTo>
                        <a:pt x="144" y="123"/>
                      </a:lnTo>
                      <a:lnTo>
                        <a:pt x="144" y="121"/>
                      </a:lnTo>
                      <a:lnTo>
                        <a:pt x="142" y="121"/>
                      </a:lnTo>
                      <a:lnTo>
                        <a:pt x="142" y="119"/>
                      </a:lnTo>
                      <a:lnTo>
                        <a:pt x="141" y="119"/>
                      </a:lnTo>
                      <a:lnTo>
                        <a:pt x="141" y="118"/>
                      </a:lnTo>
                      <a:lnTo>
                        <a:pt x="141" y="116"/>
                      </a:lnTo>
                      <a:lnTo>
                        <a:pt x="140" y="116"/>
                      </a:lnTo>
                      <a:lnTo>
                        <a:pt x="140" y="115"/>
                      </a:lnTo>
                      <a:lnTo>
                        <a:pt x="140" y="113"/>
                      </a:lnTo>
                      <a:lnTo>
                        <a:pt x="140" y="111"/>
                      </a:lnTo>
                      <a:lnTo>
                        <a:pt x="140" y="109"/>
                      </a:lnTo>
                      <a:lnTo>
                        <a:pt x="141" y="106"/>
                      </a:lnTo>
                      <a:lnTo>
                        <a:pt x="143" y="105"/>
                      </a:lnTo>
                      <a:lnTo>
                        <a:pt x="144" y="104"/>
                      </a:lnTo>
                      <a:lnTo>
                        <a:pt x="146" y="101"/>
                      </a:lnTo>
                      <a:lnTo>
                        <a:pt x="148" y="101"/>
                      </a:lnTo>
                      <a:lnTo>
                        <a:pt x="149" y="101"/>
                      </a:lnTo>
                      <a:lnTo>
                        <a:pt x="151" y="99"/>
                      </a:lnTo>
                      <a:lnTo>
                        <a:pt x="153" y="98"/>
                      </a:lnTo>
                      <a:lnTo>
                        <a:pt x="155" y="98"/>
                      </a:lnTo>
                      <a:lnTo>
                        <a:pt x="157" y="96"/>
                      </a:lnTo>
                      <a:lnTo>
                        <a:pt x="159" y="96"/>
                      </a:lnTo>
                      <a:lnTo>
                        <a:pt x="161" y="96"/>
                      </a:lnTo>
                      <a:lnTo>
                        <a:pt x="163" y="96"/>
                      </a:lnTo>
                      <a:lnTo>
                        <a:pt x="165" y="96"/>
                      </a:lnTo>
                      <a:lnTo>
                        <a:pt x="167" y="96"/>
                      </a:lnTo>
                      <a:lnTo>
                        <a:pt x="168" y="96"/>
                      </a:lnTo>
                      <a:lnTo>
                        <a:pt x="170" y="96"/>
                      </a:lnTo>
                      <a:lnTo>
                        <a:pt x="172" y="96"/>
                      </a:lnTo>
                      <a:lnTo>
                        <a:pt x="173" y="96"/>
                      </a:lnTo>
                      <a:lnTo>
                        <a:pt x="175" y="96"/>
                      </a:lnTo>
                      <a:lnTo>
                        <a:pt x="175" y="98"/>
                      </a:lnTo>
                      <a:lnTo>
                        <a:pt x="177" y="98"/>
                      </a:lnTo>
                      <a:lnTo>
                        <a:pt x="179" y="98"/>
                      </a:lnTo>
                      <a:lnTo>
                        <a:pt x="181" y="98"/>
                      </a:lnTo>
                      <a:lnTo>
                        <a:pt x="181" y="100"/>
                      </a:lnTo>
                      <a:lnTo>
                        <a:pt x="182" y="100"/>
                      </a:lnTo>
                      <a:lnTo>
                        <a:pt x="182" y="101"/>
                      </a:lnTo>
                      <a:lnTo>
                        <a:pt x="184" y="101"/>
                      </a:lnTo>
                      <a:lnTo>
                        <a:pt x="184" y="102"/>
                      </a:lnTo>
                      <a:lnTo>
                        <a:pt x="185" y="102"/>
                      </a:lnTo>
                      <a:lnTo>
                        <a:pt x="187" y="102"/>
                      </a:lnTo>
                      <a:lnTo>
                        <a:pt x="187" y="104"/>
                      </a:lnTo>
                      <a:lnTo>
                        <a:pt x="189" y="104"/>
                      </a:lnTo>
                      <a:lnTo>
                        <a:pt x="189" y="105"/>
                      </a:lnTo>
                      <a:lnTo>
                        <a:pt x="190" y="105"/>
                      </a:lnTo>
                      <a:lnTo>
                        <a:pt x="190" y="107"/>
                      </a:lnTo>
                      <a:lnTo>
                        <a:pt x="190" y="109"/>
                      </a:lnTo>
                      <a:lnTo>
                        <a:pt x="191" y="109"/>
                      </a:lnTo>
                      <a:lnTo>
                        <a:pt x="191" y="111"/>
                      </a:lnTo>
                      <a:lnTo>
                        <a:pt x="191" y="112"/>
                      </a:lnTo>
                      <a:lnTo>
                        <a:pt x="191" y="114"/>
                      </a:lnTo>
                      <a:lnTo>
                        <a:pt x="191" y="116"/>
                      </a:lnTo>
                      <a:lnTo>
                        <a:pt x="191" y="117"/>
                      </a:lnTo>
                      <a:lnTo>
                        <a:pt x="193" y="117"/>
                      </a:lnTo>
                      <a:lnTo>
                        <a:pt x="193" y="119"/>
                      </a:lnTo>
                      <a:lnTo>
                        <a:pt x="194" y="119"/>
                      </a:lnTo>
                      <a:lnTo>
                        <a:pt x="195" y="119"/>
                      </a:lnTo>
                      <a:lnTo>
                        <a:pt x="197" y="119"/>
                      </a:lnTo>
                      <a:lnTo>
                        <a:pt x="198" y="119"/>
                      </a:lnTo>
                      <a:lnTo>
                        <a:pt x="199" y="119"/>
                      </a:lnTo>
                      <a:lnTo>
                        <a:pt x="201" y="119"/>
                      </a:lnTo>
                      <a:lnTo>
                        <a:pt x="203" y="119"/>
                      </a:lnTo>
                      <a:lnTo>
                        <a:pt x="205" y="118"/>
                      </a:lnTo>
                      <a:lnTo>
                        <a:pt x="207" y="118"/>
                      </a:lnTo>
                      <a:lnTo>
                        <a:pt x="208" y="118"/>
                      </a:lnTo>
                      <a:lnTo>
                        <a:pt x="210" y="116"/>
                      </a:lnTo>
                      <a:lnTo>
                        <a:pt x="211" y="116"/>
                      </a:lnTo>
                      <a:lnTo>
                        <a:pt x="213" y="116"/>
                      </a:lnTo>
                      <a:lnTo>
                        <a:pt x="215" y="116"/>
                      </a:lnTo>
                      <a:lnTo>
                        <a:pt x="217" y="114"/>
                      </a:lnTo>
                      <a:lnTo>
                        <a:pt x="218" y="114"/>
                      </a:lnTo>
                      <a:lnTo>
                        <a:pt x="220" y="113"/>
                      </a:lnTo>
                      <a:lnTo>
                        <a:pt x="222" y="113"/>
                      </a:lnTo>
                      <a:lnTo>
                        <a:pt x="224" y="111"/>
                      </a:lnTo>
                      <a:lnTo>
                        <a:pt x="225" y="111"/>
                      </a:lnTo>
                      <a:lnTo>
                        <a:pt x="227" y="111"/>
                      </a:lnTo>
                      <a:lnTo>
                        <a:pt x="228" y="111"/>
                      </a:lnTo>
                      <a:lnTo>
                        <a:pt x="230" y="109"/>
                      </a:lnTo>
                      <a:lnTo>
                        <a:pt x="232" y="109"/>
                      </a:lnTo>
                      <a:lnTo>
                        <a:pt x="234" y="108"/>
                      </a:lnTo>
                      <a:lnTo>
                        <a:pt x="235" y="108"/>
                      </a:lnTo>
                      <a:lnTo>
                        <a:pt x="237" y="106"/>
                      </a:lnTo>
                      <a:lnTo>
                        <a:pt x="239" y="106"/>
                      </a:lnTo>
                      <a:lnTo>
                        <a:pt x="241" y="106"/>
                      </a:lnTo>
                      <a:lnTo>
                        <a:pt x="243" y="105"/>
                      </a:lnTo>
                      <a:lnTo>
                        <a:pt x="245" y="104"/>
                      </a:lnTo>
                      <a:lnTo>
                        <a:pt x="247" y="104"/>
                      </a:lnTo>
                      <a:lnTo>
                        <a:pt x="249" y="102"/>
                      </a:lnTo>
                      <a:lnTo>
                        <a:pt x="250" y="102"/>
                      </a:lnTo>
                      <a:lnTo>
                        <a:pt x="251" y="102"/>
                      </a:lnTo>
                      <a:lnTo>
                        <a:pt x="253" y="101"/>
                      </a:lnTo>
                      <a:lnTo>
                        <a:pt x="255" y="101"/>
                      </a:lnTo>
                      <a:lnTo>
                        <a:pt x="256" y="101"/>
                      </a:lnTo>
                      <a:lnTo>
                        <a:pt x="258" y="99"/>
                      </a:lnTo>
                      <a:lnTo>
                        <a:pt x="259" y="99"/>
                      </a:lnTo>
                      <a:lnTo>
                        <a:pt x="260" y="98"/>
                      </a:lnTo>
                      <a:lnTo>
                        <a:pt x="259" y="96"/>
                      </a:lnTo>
                      <a:lnTo>
                        <a:pt x="257" y="94"/>
                      </a:lnTo>
                      <a:lnTo>
                        <a:pt x="255" y="92"/>
                      </a:lnTo>
                      <a:lnTo>
                        <a:pt x="253" y="90"/>
                      </a:lnTo>
                      <a:lnTo>
                        <a:pt x="249" y="89"/>
                      </a:lnTo>
                      <a:lnTo>
                        <a:pt x="247" y="86"/>
                      </a:lnTo>
                      <a:lnTo>
                        <a:pt x="245" y="84"/>
                      </a:lnTo>
                      <a:lnTo>
                        <a:pt x="243" y="80"/>
                      </a:lnTo>
                      <a:lnTo>
                        <a:pt x="240" y="78"/>
                      </a:lnTo>
                      <a:lnTo>
                        <a:pt x="238" y="76"/>
                      </a:lnTo>
                      <a:lnTo>
                        <a:pt x="236" y="74"/>
                      </a:lnTo>
                      <a:lnTo>
                        <a:pt x="234" y="72"/>
                      </a:lnTo>
                      <a:lnTo>
                        <a:pt x="232" y="71"/>
                      </a:lnTo>
                      <a:lnTo>
                        <a:pt x="231" y="69"/>
                      </a:lnTo>
                      <a:lnTo>
                        <a:pt x="230" y="68"/>
                      </a:lnTo>
                      <a:lnTo>
                        <a:pt x="230" y="67"/>
                      </a:lnTo>
                      <a:lnTo>
                        <a:pt x="228" y="67"/>
                      </a:lnTo>
                      <a:lnTo>
                        <a:pt x="228" y="66"/>
                      </a:lnTo>
                      <a:lnTo>
                        <a:pt x="226" y="65"/>
                      </a:lnTo>
                      <a:lnTo>
                        <a:pt x="226" y="63"/>
                      </a:lnTo>
                      <a:lnTo>
                        <a:pt x="224" y="61"/>
                      </a:lnTo>
                      <a:lnTo>
                        <a:pt x="222" y="59"/>
                      </a:lnTo>
                      <a:lnTo>
                        <a:pt x="220" y="57"/>
                      </a:lnTo>
                      <a:lnTo>
                        <a:pt x="219" y="55"/>
                      </a:lnTo>
                      <a:lnTo>
                        <a:pt x="217" y="54"/>
                      </a:lnTo>
                      <a:lnTo>
                        <a:pt x="215" y="52"/>
                      </a:lnTo>
                      <a:lnTo>
                        <a:pt x="213" y="50"/>
                      </a:lnTo>
                      <a:lnTo>
                        <a:pt x="212" y="48"/>
                      </a:lnTo>
                      <a:lnTo>
                        <a:pt x="210" y="48"/>
                      </a:lnTo>
                      <a:lnTo>
                        <a:pt x="208" y="46"/>
                      </a:lnTo>
                      <a:lnTo>
                        <a:pt x="207" y="45"/>
                      </a:lnTo>
                      <a:lnTo>
                        <a:pt x="207" y="43"/>
                      </a:lnTo>
                      <a:lnTo>
                        <a:pt x="205" y="43"/>
                      </a:lnTo>
                      <a:lnTo>
                        <a:pt x="203" y="41"/>
                      </a:lnTo>
                      <a:lnTo>
                        <a:pt x="201" y="39"/>
                      </a:lnTo>
                      <a:lnTo>
                        <a:pt x="201" y="37"/>
                      </a:lnTo>
                      <a:lnTo>
                        <a:pt x="199" y="36"/>
                      </a:lnTo>
                      <a:lnTo>
                        <a:pt x="197" y="35"/>
                      </a:lnTo>
                      <a:lnTo>
                        <a:pt x="195" y="32"/>
                      </a:lnTo>
                      <a:lnTo>
                        <a:pt x="195" y="30"/>
                      </a:lnTo>
                      <a:lnTo>
                        <a:pt x="193" y="30"/>
                      </a:lnTo>
                      <a:lnTo>
                        <a:pt x="191" y="29"/>
                      </a:lnTo>
                      <a:lnTo>
                        <a:pt x="189" y="27"/>
                      </a:lnTo>
                      <a:lnTo>
                        <a:pt x="189" y="25"/>
                      </a:lnTo>
                      <a:lnTo>
                        <a:pt x="187" y="23"/>
                      </a:lnTo>
                      <a:lnTo>
                        <a:pt x="185" y="21"/>
                      </a:lnTo>
                      <a:lnTo>
                        <a:pt x="183" y="20"/>
                      </a:lnTo>
                      <a:lnTo>
                        <a:pt x="183" y="18"/>
                      </a:lnTo>
                      <a:lnTo>
                        <a:pt x="181" y="18"/>
                      </a:lnTo>
                      <a:lnTo>
                        <a:pt x="181" y="17"/>
                      </a:lnTo>
                      <a:lnTo>
                        <a:pt x="179" y="17"/>
                      </a:lnTo>
                      <a:lnTo>
                        <a:pt x="179" y="15"/>
                      </a:lnTo>
                      <a:lnTo>
                        <a:pt x="177" y="15"/>
                      </a:lnTo>
                      <a:lnTo>
                        <a:pt x="177" y="13"/>
                      </a:lnTo>
                      <a:lnTo>
                        <a:pt x="176" y="13"/>
                      </a:lnTo>
                      <a:lnTo>
                        <a:pt x="176" y="11"/>
                      </a:lnTo>
                      <a:lnTo>
                        <a:pt x="174" y="11"/>
                      </a:lnTo>
                      <a:lnTo>
                        <a:pt x="174" y="10"/>
                      </a:lnTo>
                      <a:lnTo>
                        <a:pt x="173" y="10"/>
                      </a:lnTo>
                      <a:lnTo>
                        <a:pt x="173" y="8"/>
                      </a:lnTo>
                      <a:lnTo>
                        <a:pt x="171" y="8"/>
                      </a:lnTo>
                      <a:lnTo>
                        <a:pt x="171" y="6"/>
                      </a:lnTo>
                      <a:lnTo>
                        <a:pt x="171" y="4"/>
                      </a:lnTo>
                      <a:lnTo>
                        <a:pt x="169" y="4"/>
                      </a:lnTo>
                      <a:lnTo>
                        <a:pt x="168" y="4"/>
                      </a:lnTo>
                      <a:lnTo>
                        <a:pt x="168" y="3"/>
                      </a:lnTo>
                      <a:lnTo>
                        <a:pt x="167" y="3"/>
                      </a:lnTo>
                      <a:lnTo>
                        <a:pt x="167" y="1"/>
                      </a:lnTo>
                      <a:lnTo>
                        <a:pt x="167" y="0"/>
                      </a:lnTo>
                      <a:lnTo>
                        <a:pt x="165" y="1"/>
                      </a:lnTo>
                      <a:lnTo>
                        <a:pt x="163" y="2"/>
                      </a:lnTo>
                      <a:lnTo>
                        <a:pt x="161" y="4"/>
                      </a:lnTo>
                      <a:lnTo>
                        <a:pt x="159" y="4"/>
                      </a:lnTo>
                      <a:lnTo>
                        <a:pt x="158" y="4"/>
                      </a:lnTo>
                      <a:lnTo>
                        <a:pt x="156" y="6"/>
                      </a:lnTo>
                      <a:lnTo>
                        <a:pt x="153" y="6"/>
                      </a:lnTo>
                      <a:lnTo>
                        <a:pt x="152" y="6"/>
                      </a:lnTo>
                      <a:lnTo>
                        <a:pt x="151" y="6"/>
                      </a:lnTo>
                      <a:lnTo>
                        <a:pt x="148" y="7"/>
                      </a:lnTo>
                      <a:lnTo>
                        <a:pt x="146" y="9"/>
                      </a:lnTo>
                      <a:lnTo>
                        <a:pt x="145" y="9"/>
                      </a:lnTo>
                      <a:lnTo>
                        <a:pt x="143" y="10"/>
                      </a:lnTo>
                      <a:lnTo>
                        <a:pt x="141" y="10"/>
                      </a:lnTo>
                      <a:lnTo>
                        <a:pt x="137" y="12"/>
                      </a:lnTo>
                      <a:lnTo>
                        <a:pt x="134" y="13"/>
                      </a:lnTo>
                      <a:lnTo>
                        <a:pt x="130" y="14"/>
                      </a:lnTo>
                      <a:lnTo>
                        <a:pt x="126" y="14"/>
                      </a:lnTo>
                      <a:lnTo>
                        <a:pt x="121" y="16"/>
                      </a:lnTo>
                      <a:lnTo>
                        <a:pt x="117" y="18"/>
                      </a:lnTo>
                      <a:lnTo>
                        <a:pt x="113" y="20"/>
                      </a:lnTo>
                      <a:lnTo>
                        <a:pt x="109" y="20"/>
                      </a:lnTo>
                      <a:lnTo>
                        <a:pt x="105" y="22"/>
                      </a:lnTo>
                      <a:lnTo>
                        <a:pt x="101" y="23"/>
                      </a:lnTo>
                      <a:lnTo>
                        <a:pt x="98" y="24"/>
                      </a:lnTo>
                      <a:lnTo>
                        <a:pt x="96" y="24"/>
                      </a:lnTo>
                      <a:lnTo>
                        <a:pt x="92" y="26"/>
                      </a:lnTo>
                      <a:lnTo>
                        <a:pt x="89" y="28"/>
                      </a:lnTo>
                      <a:lnTo>
                        <a:pt x="84" y="30"/>
                      </a:lnTo>
                      <a:lnTo>
                        <a:pt x="81" y="30"/>
                      </a:lnTo>
                      <a:lnTo>
                        <a:pt x="75" y="32"/>
                      </a:lnTo>
                      <a:lnTo>
                        <a:pt x="71" y="34"/>
                      </a:lnTo>
                      <a:lnTo>
                        <a:pt x="67" y="36"/>
                      </a:lnTo>
                      <a:lnTo>
                        <a:pt x="63" y="36"/>
                      </a:lnTo>
                      <a:lnTo>
                        <a:pt x="58" y="37"/>
                      </a:lnTo>
                      <a:lnTo>
                        <a:pt x="54" y="39"/>
                      </a:lnTo>
                      <a:lnTo>
                        <a:pt x="50" y="42"/>
                      </a:lnTo>
                      <a:lnTo>
                        <a:pt x="46" y="42"/>
                      </a:lnTo>
                      <a:lnTo>
                        <a:pt x="42" y="43"/>
                      </a:lnTo>
                      <a:lnTo>
                        <a:pt x="38" y="44"/>
                      </a:lnTo>
                      <a:lnTo>
                        <a:pt x="34" y="46"/>
                      </a:lnTo>
                      <a:lnTo>
                        <a:pt x="32" y="46"/>
                      </a:lnTo>
                      <a:lnTo>
                        <a:pt x="30" y="48"/>
                      </a:lnTo>
                      <a:lnTo>
                        <a:pt x="28" y="48"/>
                      </a:lnTo>
                      <a:lnTo>
                        <a:pt x="26" y="49"/>
                      </a:lnTo>
                      <a:lnTo>
                        <a:pt x="25" y="49"/>
                      </a:lnTo>
                      <a:lnTo>
                        <a:pt x="23" y="51"/>
                      </a:lnTo>
                      <a:lnTo>
                        <a:pt x="21" y="51"/>
                      </a:lnTo>
                      <a:lnTo>
                        <a:pt x="19" y="52"/>
                      </a:lnTo>
                      <a:lnTo>
                        <a:pt x="17" y="52"/>
                      </a:lnTo>
                      <a:lnTo>
                        <a:pt x="14" y="54"/>
                      </a:lnTo>
                      <a:lnTo>
                        <a:pt x="13" y="54"/>
                      </a:lnTo>
                      <a:lnTo>
                        <a:pt x="10" y="56"/>
                      </a:lnTo>
                      <a:lnTo>
                        <a:pt x="8" y="56"/>
                      </a:lnTo>
                      <a:lnTo>
                        <a:pt x="7" y="57"/>
                      </a:lnTo>
                      <a:lnTo>
                        <a:pt x="5" y="57"/>
                      </a:lnTo>
                      <a:lnTo>
                        <a:pt x="3" y="57"/>
                      </a:lnTo>
                      <a:lnTo>
                        <a:pt x="3" y="58"/>
                      </a:lnTo>
                    </a:path>
                  </a:pathLst>
                </a:custGeom>
                <a:solidFill>
                  <a:srgbClr val="0000A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5" name="Freeform 220"/>
                <p:cNvSpPr>
                  <a:spLocks/>
                </p:cNvSpPr>
                <p:nvPr/>
              </p:nvSpPr>
              <p:spPr bwMode="auto">
                <a:xfrm>
                  <a:off x="2943" y="3150"/>
                  <a:ext cx="121" cy="42"/>
                </a:xfrm>
                <a:custGeom>
                  <a:avLst/>
                  <a:gdLst>
                    <a:gd name="T0" fmla="*/ 9 w 121"/>
                    <a:gd name="T1" fmla="*/ 21 h 40"/>
                    <a:gd name="T2" fmla="*/ 15 w 121"/>
                    <a:gd name="T3" fmla="*/ 18 h 40"/>
                    <a:gd name="T4" fmla="*/ 22 w 121"/>
                    <a:gd name="T5" fmla="*/ 17 h 40"/>
                    <a:gd name="T6" fmla="*/ 28 w 121"/>
                    <a:gd name="T7" fmla="*/ 17 h 40"/>
                    <a:gd name="T8" fmla="*/ 33 w 121"/>
                    <a:gd name="T9" fmla="*/ 18 h 40"/>
                    <a:gd name="T10" fmla="*/ 40 w 121"/>
                    <a:gd name="T11" fmla="*/ 18 h 40"/>
                    <a:gd name="T12" fmla="*/ 44 w 121"/>
                    <a:gd name="T13" fmla="*/ 20 h 40"/>
                    <a:gd name="T14" fmla="*/ 47 w 121"/>
                    <a:gd name="T15" fmla="*/ 23 h 40"/>
                    <a:gd name="T16" fmla="*/ 50 w 121"/>
                    <a:gd name="T17" fmla="*/ 27 h 40"/>
                    <a:gd name="T18" fmla="*/ 50 w 121"/>
                    <a:gd name="T19" fmla="*/ 32 h 40"/>
                    <a:gd name="T20" fmla="*/ 53 w 121"/>
                    <a:gd name="T21" fmla="*/ 35 h 40"/>
                    <a:gd name="T22" fmla="*/ 56 w 121"/>
                    <a:gd name="T23" fmla="*/ 38 h 40"/>
                    <a:gd name="T24" fmla="*/ 62 w 121"/>
                    <a:gd name="T25" fmla="*/ 38 h 40"/>
                    <a:gd name="T26" fmla="*/ 69 w 121"/>
                    <a:gd name="T27" fmla="*/ 37 h 40"/>
                    <a:gd name="T28" fmla="*/ 77 w 121"/>
                    <a:gd name="T29" fmla="*/ 35 h 40"/>
                    <a:gd name="T30" fmla="*/ 85 w 121"/>
                    <a:gd name="T31" fmla="*/ 32 h 40"/>
                    <a:gd name="T32" fmla="*/ 93 w 121"/>
                    <a:gd name="T33" fmla="*/ 29 h 40"/>
                    <a:gd name="T34" fmla="*/ 101 w 121"/>
                    <a:gd name="T35" fmla="*/ 25 h 40"/>
                    <a:gd name="T36" fmla="*/ 107 w 121"/>
                    <a:gd name="T37" fmla="*/ 23 h 40"/>
                    <a:gd name="T38" fmla="*/ 115 w 121"/>
                    <a:gd name="T39" fmla="*/ 19 h 40"/>
                    <a:gd name="T40" fmla="*/ 120 w 121"/>
                    <a:gd name="T41" fmla="*/ 16 h 40"/>
                    <a:gd name="T42" fmla="*/ 119 w 121"/>
                    <a:gd name="T43" fmla="*/ 10 h 40"/>
                    <a:gd name="T44" fmla="*/ 119 w 121"/>
                    <a:gd name="T45" fmla="*/ 3 h 40"/>
                    <a:gd name="T46" fmla="*/ 117 w 121"/>
                    <a:gd name="T47" fmla="*/ 3 h 40"/>
                    <a:gd name="T48" fmla="*/ 111 w 121"/>
                    <a:gd name="T49" fmla="*/ 5 h 40"/>
                    <a:gd name="T50" fmla="*/ 104 w 121"/>
                    <a:gd name="T51" fmla="*/ 7 h 40"/>
                    <a:gd name="T52" fmla="*/ 97 w 121"/>
                    <a:gd name="T53" fmla="*/ 11 h 40"/>
                    <a:gd name="T54" fmla="*/ 90 w 121"/>
                    <a:gd name="T55" fmla="*/ 12 h 40"/>
                    <a:gd name="T56" fmla="*/ 83 w 121"/>
                    <a:gd name="T57" fmla="*/ 15 h 40"/>
                    <a:gd name="T58" fmla="*/ 77 w 121"/>
                    <a:gd name="T59" fmla="*/ 17 h 40"/>
                    <a:gd name="T60" fmla="*/ 71 w 121"/>
                    <a:gd name="T61" fmla="*/ 21 h 40"/>
                    <a:gd name="T62" fmla="*/ 64 w 121"/>
                    <a:gd name="T63" fmla="*/ 23 h 40"/>
                    <a:gd name="T64" fmla="*/ 57 w 121"/>
                    <a:gd name="T65" fmla="*/ 23 h 40"/>
                    <a:gd name="T66" fmla="*/ 54 w 121"/>
                    <a:gd name="T67" fmla="*/ 20 h 40"/>
                    <a:gd name="T68" fmla="*/ 51 w 121"/>
                    <a:gd name="T69" fmla="*/ 16 h 40"/>
                    <a:gd name="T70" fmla="*/ 51 w 121"/>
                    <a:gd name="T71" fmla="*/ 9 h 40"/>
                    <a:gd name="T72" fmla="*/ 48 w 121"/>
                    <a:gd name="T73" fmla="*/ 6 h 40"/>
                    <a:gd name="T74" fmla="*/ 43 w 121"/>
                    <a:gd name="T75" fmla="*/ 4 h 40"/>
                    <a:gd name="T76" fmla="*/ 37 w 121"/>
                    <a:gd name="T77" fmla="*/ 3 h 40"/>
                    <a:gd name="T78" fmla="*/ 33 w 121"/>
                    <a:gd name="T79" fmla="*/ 0 h 40"/>
                    <a:gd name="T80" fmla="*/ 26 w 121"/>
                    <a:gd name="T81" fmla="*/ 0 h 40"/>
                    <a:gd name="T82" fmla="*/ 19 w 121"/>
                    <a:gd name="T83" fmla="*/ 1 h 40"/>
                    <a:gd name="T84" fmla="*/ 13 w 121"/>
                    <a:gd name="T85" fmla="*/ 2 h 40"/>
                    <a:gd name="T86" fmla="*/ 7 w 121"/>
                    <a:gd name="T87" fmla="*/ 5 h 40"/>
                    <a:gd name="T88" fmla="*/ 0 w 121"/>
                    <a:gd name="T89" fmla="*/ 12 h 40"/>
                    <a:gd name="T90" fmla="*/ 0 w 121"/>
                    <a:gd name="T91" fmla="*/ 18 h 40"/>
                    <a:gd name="T92" fmla="*/ 1 w 121"/>
                    <a:gd name="T93" fmla="*/ 23 h 40"/>
                    <a:gd name="T94" fmla="*/ 4 w 121"/>
                    <a:gd name="T95" fmla="*/ 2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1" h="40">
                      <a:moveTo>
                        <a:pt x="6" y="26"/>
                      </a:moveTo>
                      <a:lnTo>
                        <a:pt x="6" y="25"/>
                      </a:lnTo>
                      <a:lnTo>
                        <a:pt x="8" y="23"/>
                      </a:lnTo>
                      <a:lnTo>
                        <a:pt x="9" y="21"/>
                      </a:lnTo>
                      <a:lnTo>
                        <a:pt x="11" y="20"/>
                      </a:lnTo>
                      <a:lnTo>
                        <a:pt x="12" y="18"/>
                      </a:lnTo>
                      <a:lnTo>
                        <a:pt x="13" y="18"/>
                      </a:lnTo>
                      <a:lnTo>
                        <a:pt x="15" y="18"/>
                      </a:lnTo>
                      <a:lnTo>
                        <a:pt x="17" y="18"/>
                      </a:lnTo>
                      <a:lnTo>
                        <a:pt x="19" y="18"/>
                      </a:lnTo>
                      <a:lnTo>
                        <a:pt x="20" y="18"/>
                      </a:lnTo>
                      <a:lnTo>
                        <a:pt x="22" y="17"/>
                      </a:lnTo>
                      <a:lnTo>
                        <a:pt x="23" y="17"/>
                      </a:lnTo>
                      <a:lnTo>
                        <a:pt x="25" y="17"/>
                      </a:lnTo>
                      <a:lnTo>
                        <a:pt x="27" y="17"/>
                      </a:lnTo>
                      <a:lnTo>
                        <a:pt x="28" y="17"/>
                      </a:lnTo>
                      <a:lnTo>
                        <a:pt x="28" y="18"/>
                      </a:lnTo>
                      <a:lnTo>
                        <a:pt x="30" y="18"/>
                      </a:lnTo>
                      <a:lnTo>
                        <a:pt x="31" y="18"/>
                      </a:lnTo>
                      <a:lnTo>
                        <a:pt x="33" y="18"/>
                      </a:lnTo>
                      <a:lnTo>
                        <a:pt x="35" y="18"/>
                      </a:lnTo>
                      <a:lnTo>
                        <a:pt x="37" y="18"/>
                      </a:lnTo>
                      <a:lnTo>
                        <a:pt x="38" y="18"/>
                      </a:lnTo>
                      <a:lnTo>
                        <a:pt x="40" y="18"/>
                      </a:lnTo>
                      <a:lnTo>
                        <a:pt x="40" y="20"/>
                      </a:lnTo>
                      <a:lnTo>
                        <a:pt x="41" y="20"/>
                      </a:lnTo>
                      <a:lnTo>
                        <a:pt x="43" y="20"/>
                      </a:lnTo>
                      <a:lnTo>
                        <a:pt x="44" y="20"/>
                      </a:lnTo>
                      <a:lnTo>
                        <a:pt x="44" y="22"/>
                      </a:lnTo>
                      <a:lnTo>
                        <a:pt x="45" y="22"/>
                      </a:lnTo>
                      <a:lnTo>
                        <a:pt x="45" y="23"/>
                      </a:lnTo>
                      <a:lnTo>
                        <a:pt x="47" y="23"/>
                      </a:lnTo>
                      <a:lnTo>
                        <a:pt x="47" y="25"/>
                      </a:lnTo>
                      <a:lnTo>
                        <a:pt x="48" y="25"/>
                      </a:lnTo>
                      <a:lnTo>
                        <a:pt x="48" y="27"/>
                      </a:lnTo>
                      <a:lnTo>
                        <a:pt x="50" y="27"/>
                      </a:lnTo>
                      <a:lnTo>
                        <a:pt x="50" y="28"/>
                      </a:lnTo>
                      <a:lnTo>
                        <a:pt x="50" y="29"/>
                      </a:lnTo>
                      <a:lnTo>
                        <a:pt x="50" y="31"/>
                      </a:lnTo>
                      <a:lnTo>
                        <a:pt x="50" y="32"/>
                      </a:lnTo>
                      <a:lnTo>
                        <a:pt x="51" y="32"/>
                      </a:lnTo>
                      <a:lnTo>
                        <a:pt x="51" y="34"/>
                      </a:lnTo>
                      <a:lnTo>
                        <a:pt x="51" y="35"/>
                      </a:lnTo>
                      <a:lnTo>
                        <a:pt x="53" y="35"/>
                      </a:lnTo>
                      <a:lnTo>
                        <a:pt x="53" y="37"/>
                      </a:lnTo>
                      <a:lnTo>
                        <a:pt x="54" y="37"/>
                      </a:lnTo>
                      <a:lnTo>
                        <a:pt x="54" y="38"/>
                      </a:lnTo>
                      <a:lnTo>
                        <a:pt x="56" y="38"/>
                      </a:lnTo>
                      <a:lnTo>
                        <a:pt x="56" y="39"/>
                      </a:lnTo>
                      <a:lnTo>
                        <a:pt x="58" y="39"/>
                      </a:lnTo>
                      <a:lnTo>
                        <a:pt x="60" y="38"/>
                      </a:lnTo>
                      <a:lnTo>
                        <a:pt x="62" y="38"/>
                      </a:lnTo>
                      <a:lnTo>
                        <a:pt x="64" y="38"/>
                      </a:lnTo>
                      <a:lnTo>
                        <a:pt x="65" y="38"/>
                      </a:lnTo>
                      <a:lnTo>
                        <a:pt x="67" y="37"/>
                      </a:lnTo>
                      <a:lnTo>
                        <a:pt x="69" y="37"/>
                      </a:lnTo>
                      <a:lnTo>
                        <a:pt x="71" y="36"/>
                      </a:lnTo>
                      <a:lnTo>
                        <a:pt x="73" y="36"/>
                      </a:lnTo>
                      <a:lnTo>
                        <a:pt x="75" y="35"/>
                      </a:lnTo>
                      <a:lnTo>
                        <a:pt x="77" y="35"/>
                      </a:lnTo>
                      <a:lnTo>
                        <a:pt x="79" y="35"/>
                      </a:lnTo>
                      <a:lnTo>
                        <a:pt x="81" y="32"/>
                      </a:lnTo>
                      <a:lnTo>
                        <a:pt x="83" y="32"/>
                      </a:lnTo>
                      <a:lnTo>
                        <a:pt x="85" y="32"/>
                      </a:lnTo>
                      <a:lnTo>
                        <a:pt x="87" y="30"/>
                      </a:lnTo>
                      <a:lnTo>
                        <a:pt x="89" y="30"/>
                      </a:lnTo>
                      <a:lnTo>
                        <a:pt x="91" y="29"/>
                      </a:lnTo>
                      <a:lnTo>
                        <a:pt x="93" y="29"/>
                      </a:lnTo>
                      <a:lnTo>
                        <a:pt x="95" y="27"/>
                      </a:lnTo>
                      <a:lnTo>
                        <a:pt x="97" y="27"/>
                      </a:lnTo>
                      <a:lnTo>
                        <a:pt x="99" y="25"/>
                      </a:lnTo>
                      <a:lnTo>
                        <a:pt x="101" y="25"/>
                      </a:lnTo>
                      <a:lnTo>
                        <a:pt x="102" y="25"/>
                      </a:lnTo>
                      <a:lnTo>
                        <a:pt x="104" y="23"/>
                      </a:lnTo>
                      <a:lnTo>
                        <a:pt x="106" y="23"/>
                      </a:lnTo>
                      <a:lnTo>
                        <a:pt x="107" y="23"/>
                      </a:lnTo>
                      <a:lnTo>
                        <a:pt x="109" y="22"/>
                      </a:lnTo>
                      <a:lnTo>
                        <a:pt x="111" y="21"/>
                      </a:lnTo>
                      <a:lnTo>
                        <a:pt x="113" y="21"/>
                      </a:lnTo>
                      <a:lnTo>
                        <a:pt x="115" y="19"/>
                      </a:lnTo>
                      <a:lnTo>
                        <a:pt x="116" y="19"/>
                      </a:lnTo>
                      <a:lnTo>
                        <a:pt x="117" y="18"/>
                      </a:lnTo>
                      <a:lnTo>
                        <a:pt x="119" y="17"/>
                      </a:lnTo>
                      <a:lnTo>
                        <a:pt x="120" y="16"/>
                      </a:lnTo>
                      <a:lnTo>
                        <a:pt x="119" y="16"/>
                      </a:lnTo>
                      <a:lnTo>
                        <a:pt x="119" y="14"/>
                      </a:lnTo>
                      <a:lnTo>
                        <a:pt x="119" y="12"/>
                      </a:lnTo>
                      <a:lnTo>
                        <a:pt x="119" y="10"/>
                      </a:lnTo>
                      <a:lnTo>
                        <a:pt x="119" y="8"/>
                      </a:lnTo>
                      <a:lnTo>
                        <a:pt x="119" y="6"/>
                      </a:lnTo>
                      <a:lnTo>
                        <a:pt x="119" y="5"/>
                      </a:lnTo>
                      <a:lnTo>
                        <a:pt x="119" y="3"/>
                      </a:lnTo>
                      <a:lnTo>
                        <a:pt x="119" y="1"/>
                      </a:lnTo>
                      <a:lnTo>
                        <a:pt x="120" y="1"/>
                      </a:lnTo>
                      <a:lnTo>
                        <a:pt x="119" y="3"/>
                      </a:lnTo>
                      <a:lnTo>
                        <a:pt x="117" y="3"/>
                      </a:lnTo>
                      <a:lnTo>
                        <a:pt x="116" y="5"/>
                      </a:lnTo>
                      <a:lnTo>
                        <a:pt x="114" y="5"/>
                      </a:lnTo>
                      <a:lnTo>
                        <a:pt x="112" y="5"/>
                      </a:lnTo>
                      <a:lnTo>
                        <a:pt x="111" y="5"/>
                      </a:lnTo>
                      <a:lnTo>
                        <a:pt x="110" y="6"/>
                      </a:lnTo>
                      <a:lnTo>
                        <a:pt x="108" y="6"/>
                      </a:lnTo>
                      <a:lnTo>
                        <a:pt x="106" y="7"/>
                      </a:lnTo>
                      <a:lnTo>
                        <a:pt x="104" y="7"/>
                      </a:lnTo>
                      <a:lnTo>
                        <a:pt x="103" y="8"/>
                      </a:lnTo>
                      <a:lnTo>
                        <a:pt x="101" y="8"/>
                      </a:lnTo>
                      <a:lnTo>
                        <a:pt x="99" y="8"/>
                      </a:lnTo>
                      <a:lnTo>
                        <a:pt x="97" y="11"/>
                      </a:lnTo>
                      <a:lnTo>
                        <a:pt x="95" y="11"/>
                      </a:lnTo>
                      <a:lnTo>
                        <a:pt x="93" y="12"/>
                      </a:lnTo>
                      <a:lnTo>
                        <a:pt x="92" y="12"/>
                      </a:lnTo>
                      <a:lnTo>
                        <a:pt x="90" y="12"/>
                      </a:lnTo>
                      <a:lnTo>
                        <a:pt x="88" y="14"/>
                      </a:lnTo>
                      <a:lnTo>
                        <a:pt x="87" y="14"/>
                      </a:lnTo>
                      <a:lnTo>
                        <a:pt x="85" y="14"/>
                      </a:lnTo>
                      <a:lnTo>
                        <a:pt x="83" y="15"/>
                      </a:lnTo>
                      <a:lnTo>
                        <a:pt x="82" y="15"/>
                      </a:lnTo>
                      <a:lnTo>
                        <a:pt x="80" y="17"/>
                      </a:lnTo>
                      <a:lnTo>
                        <a:pt x="79" y="17"/>
                      </a:lnTo>
                      <a:lnTo>
                        <a:pt x="77" y="17"/>
                      </a:lnTo>
                      <a:lnTo>
                        <a:pt x="75" y="19"/>
                      </a:lnTo>
                      <a:lnTo>
                        <a:pt x="73" y="19"/>
                      </a:lnTo>
                      <a:lnTo>
                        <a:pt x="72" y="21"/>
                      </a:lnTo>
                      <a:lnTo>
                        <a:pt x="71" y="21"/>
                      </a:lnTo>
                      <a:lnTo>
                        <a:pt x="69" y="21"/>
                      </a:lnTo>
                      <a:lnTo>
                        <a:pt x="67" y="21"/>
                      </a:lnTo>
                      <a:lnTo>
                        <a:pt x="66" y="21"/>
                      </a:lnTo>
                      <a:lnTo>
                        <a:pt x="64" y="23"/>
                      </a:lnTo>
                      <a:lnTo>
                        <a:pt x="63" y="23"/>
                      </a:lnTo>
                      <a:lnTo>
                        <a:pt x="61" y="23"/>
                      </a:lnTo>
                      <a:lnTo>
                        <a:pt x="59" y="23"/>
                      </a:lnTo>
                      <a:lnTo>
                        <a:pt x="57" y="23"/>
                      </a:lnTo>
                      <a:lnTo>
                        <a:pt x="57" y="22"/>
                      </a:lnTo>
                      <a:lnTo>
                        <a:pt x="56" y="22"/>
                      </a:lnTo>
                      <a:lnTo>
                        <a:pt x="54" y="22"/>
                      </a:lnTo>
                      <a:lnTo>
                        <a:pt x="54" y="20"/>
                      </a:lnTo>
                      <a:lnTo>
                        <a:pt x="51" y="20"/>
                      </a:lnTo>
                      <a:lnTo>
                        <a:pt x="51" y="19"/>
                      </a:lnTo>
                      <a:lnTo>
                        <a:pt x="51" y="17"/>
                      </a:lnTo>
                      <a:lnTo>
                        <a:pt x="51" y="16"/>
                      </a:lnTo>
                      <a:lnTo>
                        <a:pt x="51" y="14"/>
                      </a:lnTo>
                      <a:lnTo>
                        <a:pt x="51" y="12"/>
                      </a:lnTo>
                      <a:lnTo>
                        <a:pt x="51" y="11"/>
                      </a:lnTo>
                      <a:lnTo>
                        <a:pt x="51" y="9"/>
                      </a:lnTo>
                      <a:lnTo>
                        <a:pt x="49" y="9"/>
                      </a:lnTo>
                      <a:lnTo>
                        <a:pt x="49" y="8"/>
                      </a:lnTo>
                      <a:lnTo>
                        <a:pt x="48" y="8"/>
                      </a:lnTo>
                      <a:lnTo>
                        <a:pt x="48" y="6"/>
                      </a:lnTo>
                      <a:lnTo>
                        <a:pt x="46" y="6"/>
                      </a:lnTo>
                      <a:lnTo>
                        <a:pt x="44" y="6"/>
                      </a:lnTo>
                      <a:lnTo>
                        <a:pt x="44" y="4"/>
                      </a:lnTo>
                      <a:lnTo>
                        <a:pt x="43" y="4"/>
                      </a:lnTo>
                      <a:lnTo>
                        <a:pt x="41" y="4"/>
                      </a:lnTo>
                      <a:lnTo>
                        <a:pt x="39" y="4"/>
                      </a:lnTo>
                      <a:lnTo>
                        <a:pt x="39" y="3"/>
                      </a:lnTo>
                      <a:lnTo>
                        <a:pt x="37" y="3"/>
                      </a:lnTo>
                      <a:lnTo>
                        <a:pt x="37" y="2"/>
                      </a:lnTo>
                      <a:lnTo>
                        <a:pt x="35" y="2"/>
                      </a:lnTo>
                      <a:lnTo>
                        <a:pt x="35" y="0"/>
                      </a:lnTo>
                      <a:lnTo>
                        <a:pt x="33" y="0"/>
                      </a:lnTo>
                      <a:lnTo>
                        <a:pt x="32" y="0"/>
                      </a:lnTo>
                      <a:lnTo>
                        <a:pt x="30" y="0"/>
                      </a:lnTo>
                      <a:lnTo>
                        <a:pt x="28" y="0"/>
                      </a:lnTo>
                      <a:lnTo>
                        <a:pt x="26" y="0"/>
                      </a:lnTo>
                      <a:lnTo>
                        <a:pt x="24" y="1"/>
                      </a:lnTo>
                      <a:lnTo>
                        <a:pt x="23" y="1"/>
                      </a:lnTo>
                      <a:lnTo>
                        <a:pt x="20" y="1"/>
                      </a:lnTo>
                      <a:lnTo>
                        <a:pt x="19" y="1"/>
                      </a:lnTo>
                      <a:lnTo>
                        <a:pt x="18" y="1"/>
                      </a:lnTo>
                      <a:lnTo>
                        <a:pt x="17" y="1"/>
                      </a:lnTo>
                      <a:lnTo>
                        <a:pt x="15" y="2"/>
                      </a:lnTo>
                      <a:lnTo>
                        <a:pt x="13" y="2"/>
                      </a:lnTo>
                      <a:lnTo>
                        <a:pt x="12" y="3"/>
                      </a:lnTo>
                      <a:lnTo>
                        <a:pt x="10" y="5"/>
                      </a:lnTo>
                      <a:lnTo>
                        <a:pt x="8" y="5"/>
                      </a:lnTo>
                      <a:lnTo>
                        <a:pt x="7" y="5"/>
                      </a:lnTo>
                      <a:lnTo>
                        <a:pt x="5" y="6"/>
                      </a:lnTo>
                      <a:lnTo>
                        <a:pt x="3" y="8"/>
                      </a:lnTo>
                      <a:lnTo>
                        <a:pt x="1" y="11"/>
                      </a:lnTo>
                      <a:lnTo>
                        <a:pt x="0" y="12"/>
                      </a:lnTo>
                      <a:lnTo>
                        <a:pt x="0" y="14"/>
                      </a:lnTo>
                      <a:lnTo>
                        <a:pt x="0" y="15"/>
                      </a:lnTo>
                      <a:lnTo>
                        <a:pt x="0" y="17"/>
                      </a:lnTo>
                      <a:lnTo>
                        <a:pt x="0" y="18"/>
                      </a:lnTo>
                      <a:lnTo>
                        <a:pt x="0" y="20"/>
                      </a:lnTo>
                      <a:lnTo>
                        <a:pt x="0" y="22"/>
                      </a:lnTo>
                      <a:lnTo>
                        <a:pt x="1" y="22"/>
                      </a:lnTo>
                      <a:lnTo>
                        <a:pt x="1" y="23"/>
                      </a:lnTo>
                      <a:lnTo>
                        <a:pt x="1" y="25"/>
                      </a:lnTo>
                      <a:lnTo>
                        <a:pt x="3" y="25"/>
                      </a:lnTo>
                      <a:lnTo>
                        <a:pt x="3" y="26"/>
                      </a:lnTo>
                      <a:lnTo>
                        <a:pt x="4" y="26"/>
                      </a:lnTo>
                      <a:lnTo>
                        <a:pt x="6" y="26"/>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6" name="Freeform 221"/>
                <p:cNvSpPr>
                  <a:spLocks/>
                </p:cNvSpPr>
                <p:nvPr/>
              </p:nvSpPr>
              <p:spPr bwMode="auto">
                <a:xfrm>
                  <a:off x="2803" y="3171"/>
                  <a:ext cx="163" cy="54"/>
                </a:xfrm>
                <a:custGeom>
                  <a:avLst/>
                  <a:gdLst>
                    <a:gd name="T0" fmla="*/ 2 w 163"/>
                    <a:gd name="T1" fmla="*/ 6 h 54"/>
                    <a:gd name="T2" fmla="*/ 6 w 163"/>
                    <a:gd name="T3" fmla="*/ 10 h 54"/>
                    <a:gd name="T4" fmla="*/ 11 w 163"/>
                    <a:gd name="T5" fmla="*/ 12 h 54"/>
                    <a:gd name="T6" fmla="*/ 20 w 163"/>
                    <a:gd name="T7" fmla="*/ 12 h 54"/>
                    <a:gd name="T8" fmla="*/ 29 w 163"/>
                    <a:gd name="T9" fmla="*/ 12 h 54"/>
                    <a:gd name="T10" fmla="*/ 38 w 163"/>
                    <a:gd name="T11" fmla="*/ 12 h 54"/>
                    <a:gd name="T12" fmla="*/ 46 w 163"/>
                    <a:gd name="T13" fmla="*/ 4 h 54"/>
                    <a:gd name="T14" fmla="*/ 54 w 163"/>
                    <a:gd name="T15" fmla="*/ 0 h 54"/>
                    <a:gd name="T16" fmla="*/ 61 w 163"/>
                    <a:gd name="T17" fmla="*/ 1 h 54"/>
                    <a:gd name="T18" fmla="*/ 65 w 163"/>
                    <a:gd name="T19" fmla="*/ 4 h 54"/>
                    <a:gd name="T20" fmla="*/ 69 w 163"/>
                    <a:gd name="T21" fmla="*/ 10 h 54"/>
                    <a:gd name="T22" fmla="*/ 74 w 163"/>
                    <a:gd name="T23" fmla="*/ 14 h 54"/>
                    <a:gd name="T24" fmla="*/ 79 w 163"/>
                    <a:gd name="T25" fmla="*/ 20 h 54"/>
                    <a:gd name="T26" fmla="*/ 84 w 163"/>
                    <a:gd name="T27" fmla="*/ 28 h 54"/>
                    <a:gd name="T28" fmla="*/ 90 w 163"/>
                    <a:gd name="T29" fmla="*/ 33 h 54"/>
                    <a:gd name="T30" fmla="*/ 96 w 163"/>
                    <a:gd name="T31" fmla="*/ 37 h 54"/>
                    <a:gd name="T32" fmla="*/ 104 w 163"/>
                    <a:gd name="T33" fmla="*/ 36 h 54"/>
                    <a:gd name="T34" fmla="*/ 114 w 163"/>
                    <a:gd name="T35" fmla="*/ 31 h 54"/>
                    <a:gd name="T36" fmla="*/ 122 w 163"/>
                    <a:gd name="T37" fmla="*/ 28 h 54"/>
                    <a:gd name="T38" fmla="*/ 131 w 163"/>
                    <a:gd name="T39" fmla="*/ 24 h 54"/>
                    <a:gd name="T40" fmla="*/ 140 w 163"/>
                    <a:gd name="T41" fmla="*/ 22 h 54"/>
                    <a:gd name="T42" fmla="*/ 150 w 163"/>
                    <a:gd name="T43" fmla="*/ 17 h 54"/>
                    <a:gd name="T44" fmla="*/ 159 w 163"/>
                    <a:gd name="T45" fmla="*/ 14 h 54"/>
                    <a:gd name="T46" fmla="*/ 160 w 163"/>
                    <a:gd name="T47" fmla="*/ 21 h 54"/>
                    <a:gd name="T48" fmla="*/ 161 w 163"/>
                    <a:gd name="T49" fmla="*/ 28 h 54"/>
                    <a:gd name="T50" fmla="*/ 153 w 163"/>
                    <a:gd name="T51" fmla="*/ 33 h 54"/>
                    <a:gd name="T52" fmla="*/ 145 w 163"/>
                    <a:gd name="T53" fmla="*/ 36 h 54"/>
                    <a:gd name="T54" fmla="*/ 135 w 163"/>
                    <a:gd name="T55" fmla="*/ 41 h 54"/>
                    <a:gd name="T56" fmla="*/ 126 w 163"/>
                    <a:gd name="T57" fmla="*/ 42 h 54"/>
                    <a:gd name="T58" fmla="*/ 115 w 163"/>
                    <a:gd name="T59" fmla="*/ 47 h 54"/>
                    <a:gd name="T60" fmla="*/ 105 w 163"/>
                    <a:gd name="T61" fmla="*/ 50 h 54"/>
                    <a:gd name="T62" fmla="*/ 96 w 163"/>
                    <a:gd name="T63" fmla="*/ 53 h 54"/>
                    <a:gd name="T64" fmla="*/ 90 w 163"/>
                    <a:gd name="T65" fmla="*/ 49 h 54"/>
                    <a:gd name="T66" fmla="*/ 85 w 163"/>
                    <a:gd name="T67" fmla="*/ 46 h 54"/>
                    <a:gd name="T68" fmla="*/ 83 w 163"/>
                    <a:gd name="T69" fmla="*/ 40 h 54"/>
                    <a:gd name="T70" fmla="*/ 79 w 163"/>
                    <a:gd name="T71" fmla="*/ 35 h 54"/>
                    <a:gd name="T72" fmla="*/ 74 w 163"/>
                    <a:gd name="T73" fmla="*/ 32 h 54"/>
                    <a:gd name="T74" fmla="*/ 70 w 163"/>
                    <a:gd name="T75" fmla="*/ 27 h 54"/>
                    <a:gd name="T76" fmla="*/ 67 w 163"/>
                    <a:gd name="T77" fmla="*/ 22 h 54"/>
                    <a:gd name="T78" fmla="*/ 62 w 163"/>
                    <a:gd name="T79" fmla="*/ 18 h 54"/>
                    <a:gd name="T80" fmla="*/ 58 w 163"/>
                    <a:gd name="T81" fmla="*/ 16 h 54"/>
                    <a:gd name="T82" fmla="*/ 51 w 163"/>
                    <a:gd name="T83" fmla="*/ 18 h 54"/>
                    <a:gd name="T84" fmla="*/ 44 w 163"/>
                    <a:gd name="T85" fmla="*/ 23 h 54"/>
                    <a:gd name="T86" fmla="*/ 35 w 163"/>
                    <a:gd name="T87" fmla="*/ 28 h 54"/>
                    <a:gd name="T88" fmla="*/ 27 w 163"/>
                    <a:gd name="T89" fmla="*/ 29 h 54"/>
                    <a:gd name="T90" fmla="*/ 20 w 163"/>
                    <a:gd name="T91" fmla="*/ 29 h 54"/>
                    <a:gd name="T92" fmla="*/ 15 w 163"/>
                    <a:gd name="T93" fmla="*/ 28 h 54"/>
                    <a:gd name="T94" fmla="*/ 8 w 163"/>
                    <a:gd name="T95" fmla="*/ 27 h 54"/>
                    <a:gd name="T96" fmla="*/ 3 w 163"/>
                    <a:gd name="T97" fmla="*/ 23 h 54"/>
                    <a:gd name="T98" fmla="*/ 1 w 163"/>
                    <a:gd name="T99" fmla="*/ 18 h 54"/>
                    <a:gd name="T100" fmla="*/ 0 w 163"/>
                    <a:gd name="T101" fmla="*/ 11 h 54"/>
                    <a:gd name="T102" fmla="*/ 0 w 163"/>
                    <a:gd name="T103"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 h="54">
                      <a:moveTo>
                        <a:pt x="0" y="0"/>
                      </a:moveTo>
                      <a:lnTo>
                        <a:pt x="0" y="2"/>
                      </a:lnTo>
                      <a:lnTo>
                        <a:pt x="0" y="4"/>
                      </a:lnTo>
                      <a:lnTo>
                        <a:pt x="2" y="4"/>
                      </a:lnTo>
                      <a:lnTo>
                        <a:pt x="2" y="6"/>
                      </a:lnTo>
                      <a:lnTo>
                        <a:pt x="2" y="7"/>
                      </a:lnTo>
                      <a:lnTo>
                        <a:pt x="4" y="7"/>
                      </a:lnTo>
                      <a:lnTo>
                        <a:pt x="4" y="8"/>
                      </a:lnTo>
                      <a:lnTo>
                        <a:pt x="6" y="8"/>
                      </a:lnTo>
                      <a:lnTo>
                        <a:pt x="6" y="10"/>
                      </a:lnTo>
                      <a:lnTo>
                        <a:pt x="8" y="10"/>
                      </a:lnTo>
                      <a:lnTo>
                        <a:pt x="8" y="11"/>
                      </a:lnTo>
                      <a:lnTo>
                        <a:pt x="9" y="11"/>
                      </a:lnTo>
                      <a:lnTo>
                        <a:pt x="11" y="11"/>
                      </a:lnTo>
                      <a:lnTo>
                        <a:pt x="11" y="12"/>
                      </a:lnTo>
                      <a:lnTo>
                        <a:pt x="13" y="12"/>
                      </a:lnTo>
                      <a:lnTo>
                        <a:pt x="14" y="12"/>
                      </a:lnTo>
                      <a:lnTo>
                        <a:pt x="16" y="12"/>
                      </a:lnTo>
                      <a:lnTo>
                        <a:pt x="18" y="12"/>
                      </a:lnTo>
                      <a:lnTo>
                        <a:pt x="20" y="12"/>
                      </a:lnTo>
                      <a:lnTo>
                        <a:pt x="22" y="12"/>
                      </a:lnTo>
                      <a:lnTo>
                        <a:pt x="23" y="12"/>
                      </a:lnTo>
                      <a:lnTo>
                        <a:pt x="25" y="12"/>
                      </a:lnTo>
                      <a:lnTo>
                        <a:pt x="27" y="12"/>
                      </a:lnTo>
                      <a:lnTo>
                        <a:pt x="29" y="12"/>
                      </a:lnTo>
                      <a:lnTo>
                        <a:pt x="30" y="12"/>
                      </a:lnTo>
                      <a:lnTo>
                        <a:pt x="32" y="12"/>
                      </a:lnTo>
                      <a:lnTo>
                        <a:pt x="34" y="12"/>
                      </a:lnTo>
                      <a:lnTo>
                        <a:pt x="36" y="12"/>
                      </a:lnTo>
                      <a:lnTo>
                        <a:pt x="38" y="12"/>
                      </a:lnTo>
                      <a:lnTo>
                        <a:pt x="40" y="10"/>
                      </a:lnTo>
                      <a:lnTo>
                        <a:pt x="41" y="9"/>
                      </a:lnTo>
                      <a:lnTo>
                        <a:pt x="44" y="7"/>
                      </a:lnTo>
                      <a:lnTo>
                        <a:pt x="45" y="6"/>
                      </a:lnTo>
                      <a:lnTo>
                        <a:pt x="46" y="4"/>
                      </a:lnTo>
                      <a:lnTo>
                        <a:pt x="48" y="2"/>
                      </a:lnTo>
                      <a:lnTo>
                        <a:pt x="49" y="2"/>
                      </a:lnTo>
                      <a:lnTo>
                        <a:pt x="50" y="2"/>
                      </a:lnTo>
                      <a:lnTo>
                        <a:pt x="52" y="0"/>
                      </a:lnTo>
                      <a:lnTo>
                        <a:pt x="54" y="0"/>
                      </a:lnTo>
                      <a:lnTo>
                        <a:pt x="56" y="0"/>
                      </a:lnTo>
                      <a:lnTo>
                        <a:pt x="58" y="0"/>
                      </a:lnTo>
                      <a:lnTo>
                        <a:pt x="58" y="1"/>
                      </a:lnTo>
                      <a:lnTo>
                        <a:pt x="59" y="1"/>
                      </a:lnTo>
                      <a:lnTo>
                        <a:pt x="61" y="1"/>
                      </a:lnTo>
                      <a:lnTo>
                        <a:pt x="61" y="2"/>
                      </a:lnTo>
                      <a:lnTo>
                        <a:pt x="62" y="2"/>
                      </a:lnTo>
                      <a:lnTo>
                        <a:pt x="64" y="2"/>
                      </a:lnTo>
                      <a:lnTo>
                        <a:pt x="64" y="4"/>
                      </a:lnTo>
                      <a:lnTo>
                        <a:pt x="65" y="4"/>
                      </a:lnTo>
                      <a:lnTo>
                        <a:pt x="65" y="6"/>
                      </a:lnTo>
                      <a:lnTo>
                        <a:pt x="67" y="6"/>
                      </a:lnTo>
                      <a:lnTo>
                        <a:pt x="67" y="8"/>
                      </a:lnTo>
                      <a:lnTo>
                        <a:pt x="69" y="8"/>
                      </a:lnTo>
                      <a:lnTo>
                        <a:pt x="69" y="10"/>
                      </a:lnTo>
                      <a:lnTo>
                        <a:pt x="71" y="10"/>
                      </a:lnTo>
                      <a:lnTo>
                        <a:pt x="71" y="12"/>
                      </a:lnTo>
                      <a:lnTo>
                        <a:pt x="72" y="12"/>
                      </a:lnTo>
                      <a:lnTo>
                        <a:pt x="72" y="14"/>
                      </a:lnTo>
                      <a:lnTo>
                        <a:pt x="74" y="14"/>
                      </a:lnTo>
                      <a:lnTo>
                        <a:pt x="74" y="16"/>
                      </a:lnTo>
                      <a:lnTo>
                        <a:pt x="76" y="16"/>
                      </a:lnTo>
                      <a:lnTo>
                        <a:pt x="78" y="16"/>
                      </a:lnTo>
                      <a:lnTo>
                        <a:pt x="78" y="18"/>
                      </a:lnTo>
                      <a:lnTo>
                        <a:pt x="79" y="20"/>
                      </a:lnTo>
                      <a:lnTo>
                        <a:pt x="79" y="22"/>
                      </a:lnTo>
                      <a:lnTo>
                        <a:pt x="82" y="22"/>
                      </a:lnTo>
                      <a:lnTo>
                        <a:pt x="82" y="23"/>
                      </a:lnTo>
                      <a:lnTo>
                        <a:pt x="83" y="26"/>
                      </a:lnTo>
                      <a:lnTo>
                        <a:pt x="84" y="28"/>
                      </a:lnTo>
                      <a:lnTo>
                        <a:pt x="86" y="28"/>
                      </a:lnTo>
                      <a:lnTo>
                        <a:pt x="86" y="30"/>
                      </a:lnTo>
                      <a:lnTo>
                        <a:pt x="88" y="31"/>
                      </a:lnTo>
                      <a:lnTo>
                        <a:pt x="89" y="33"/>
                      </a:lnTo>
                      <a:lnTo>
                        <a:pt x="90" y="33"/>
                      </a:lnTo>
                      <a:lnTo>
                        <a:pt x="90" y="35"/>
                      </a:lnTo>
                      <a:lnTo>
                        <a:pt x="92" y="35"/>
                      </a:lnTo>
                      <a:lnTo>
                        <a:pt x="94" y="36"/>
                      </a:lnTo>
                      <a:lnTo>
                        <a:pt x="96" y="36"/>
                      </a:lnTo>
                      <a:lnTo>
                        <a:pt x="96" y="37"/>
                      </a:lnTo>
                      <a:lnTo>
                        <a:pt x="98" y="37"/>
                      </a:lnTo>
                      <a:lnTo>
                        <a:pt x="99" y="37"/>
                      </a:lnTo>
                      <a:lnTo>
                        <a:pt x="101" y="36"/>
                      </a:lnTo>
                      <a:lnTo>
                        <a:pt x="102" y="36"/>
                      </a:lnTo>
                      <a:lnTo>
                        <a:pt x="104" y="36"/>
                      </a:lnTo>
                      <a:lnTo>
                        <a:pt x="106" y="36"/>
                      </a:lnTo>
                      <a:lnTo>
                        <a:pt x="108" y="34"/>
                      </a:lnTo>
                      <a:lnTo>
                        <a:pt x="110" y="33"/>
                      </a:lnTo>
                      <a:lnTo>
                        <a:pt x="112" y="33"/>
                      </a:lnTo>
                      <a:lnTo>
                        <a:pt x="114" y="31"/>
                      </a:lnTo>
                      <a:lnTo>
                        <a:pt x="115" y="31"/>
                      </a:lnTo>
                      <a:lnTo>
                        <a:pt x="117" y="30"/>
                      </a:lnTo>
                      <a:lnTo>
                        <a:pt x="119" y="30"/>
                      </a:lnTo>
                      <a:lnTo>
                        <a:pt x="121" y="28"/>
                      </a:lnTo>
                      <a:lnTo>
                        <a:pt x="122" y="28"/>
                      </a:lnTo>
                      <a:lnTo>
                        <a:pt x="123" y="28"/>
                      </a:lnTo>
                      <a:lnTo>
                        <a:pt x="125" y="26"/>
                      </a:lnTo>
                      <a:lnTo>
                        <a:pt x="127" y="26"/>
                      </a:lnTo>
                      <a:lnTo>
                        <a:pt x="129" y="26"/>
                      </a:lnTo>
                      <a:lnTo>
                        <a:pt x="131" y="24"/>
                      </a:lnTo>
                      <a:lnTo>
                        <a:pt x="133" y="24"/>
                      </a:lnTo>
                      <a:lnTo>
                        <a:pt x="135" y="24"/>
                      </a:lnTo>
                      <a:lnTo>
                        <a:pt x="137" y="22"/>
                      </a:lnTo>
                      <a:lnTo>
                        <a:pt x="139" y="22"/>
                      </a:lnTo>
                      <a:lnTo>
                        <a:pt x="140" y="22"/>
                      </a:lnTo>
                      <a:lnTo>
                        <a:pt x="142" y="21"/>
                      </a:lnTo>
                      <a:lnTo>
                        <a:pt x="144" y="21"/>
                      </a:lnTo>
                      <a:lnTo>
                        <a:pt x="146" y="19"/>
                      </a:lnTo>
                      <a:lnTo>
                        <a:pt x="148" y="19"/>
                      </a:lnTo>
                      <a:lnTo>
                        <a:pt x="150" y="17"/>
                      </a:lnTo>
                      <a:lnTo>
                        <a:pt x="152" y="16"/>
                      </a:lnTo>
                      <a:lnTo>
                        <a:pt x="153" y="16"/>
                      </a:lnTo>
                      <a:lnTo>
                        <a:pt x="156" y="15"/>
                      </a:lnTo>
                      <a:lnTo>
                        <a:pt x="157" y="15"/>
                      </a:lnTo>
                      <a:lnTo>
                        <a:pt x="159" y="14"/>
                      </a:lnTo>
                      <a:lnTo>
                        <a:pt x="160" y="12"/>
                      </a:lnTo>
                      <a:lnTo>
                        <a:pt x="160" y="14"/>
                      </a:lnTo>
                      <a:lnTo>
                        <a:pt x="160" y="16"/>
                      </a:lnTo>
                      <a:lnTo>
                        <a:pt x="160" y="18"/>
                      </a:lnTo>
                      <a:lnTo>
                        <a:pt x="160" y="21"/>
                      </a:lnTo>
                      <a:lnTo>
                        <a:pt x="162" y="21"/>
                      </a:lnTo>
                      <a:lnTo>
                        <a:pt x="162" y="22"/>
                      </a:lnTo>
                      <a:lnTo>
                        <a:pt x="162" y="23"/>
                      </a:lnTo>
                      <a:lnTo>
                        <a:pt x="162" y="26"/>
                      </a:lnTo>
                      <a:lnTo>
                        <a:pt x="161" y="28"/>
                      </a:lnTo>
                      <a:lnTo>
                        <a:pt x="159" y="30"/>
                      </a:lnTo>
                      <a:lnTo>
                        <a:pt x="158" y="30"/>
                      </a:lnTo>
                      <a:lnTo>
                        <a:pt x="156" y="31"/>
                      </a:lnTo>
                      <a:lnTo>
                        <a:pt x="155" y="31"/>
                      </a:lnTo>
                      <a:lnTo>
                        <a:pt x="153" y="33"/>
                      </a:lnTo>
                      <a:lnTo>
                        <a:pt x="151" y="33"/>
                      </a:lnTo>
                      <a:lnTo>
                        <a:pt x="149" y="34"/>
                      </a:lnTo>
                      <a:lnTo>
                        <a:pt x="148" y="34"/>
                      </a:lnTo>
                      <a:lnTo>
                        <a:pt x="146" y="36"/>
                      </a:lnTo>
                      <a:lnTo>
                        <a:pt x="145" y="36"/>
                      </a:lnTo>
                      <a:lnTo>
                        <a:pt x="143" y="37"/>
                      </a:lnTo>
                      <a:lnTo>
                        <a:pt x="141" y="39"/>
                      </a:lnTo>
                      <a:lnTo>
                        <a:pt x="139" y="39"/>
                      </a:lnTo>
                      <a:lnTo>
                        <a:pt x="137" y="39"/>
                      </a:lnTo>
                      <a:lnTo>
                        <a:pt x="135" y="41"/>
                      </a:lnTo>
                      <a:lnTo>
                        <a:pt x="133" y="41"/>
                      </a:lnTo>
                      <a:lnTo>
                        <a:pt x="131" y="41"/>
                      </a:lnTo>
                      <a:lnTo>
                        <a:pt x="130" y="41"/>
                      </a:lnTo>
                      <a:lnTo>
                        <a:pt x="128" y="42"/>
                      </a:lnTo>
                      <a:lnTo>
                        <a:pt x="126" y="42"/>
                      </a:lnTo>
                      <a:lnTo>
                        <a:pt x="124" y="44"/>
                      </a:lnTo>
                      <a:lnTo>
                        <a:pt x="122" y="44"/>
                      </a:lnTo>
                      <a:lnTo>
                        <a:pt x="120" y="46"/>
                      </a:lnTo>
                      <a:lnTo>
                        <a:pt x="118" y="46"/>
                      </a:lnTo>
                      <a:lnTo>
                        <a:pt x="115" y="47"/>
                      </a:lnTo>
                      <a:lnTo>
                        <a:pt x="114" y="47"/>
                      </a:lnTo>
                      <a:lnTo>
                        <a:pt x="112" y="48"/>
                      </a:lnTo>
                      <a:lnTo>
                        <a:pt x="110" y="48"/>
                      </a:lnTo>
                      <a:lnTo>
                        <a:pt x="107" y="50"/>
                      </a:lnTo>
                      <a:lnTo>
                        <a:pt x="105" y="50"/>
                      </a:lnTo>
                      <a:lnTo>
                        <a:pt x="103" y="52"/>
                      </a:lnTo>
                      <a:lnTo>
                        <a:pt x="101" y="52"/>
                      </a:lnTo>
                      <a:lnTo>
                        <a:pt x="99" y="53"/>
                      </a:lnTo>
                      <a:lnTo>
                        <a:pt x="98" y="53"/>
                      </a:lnTo>
                      <a:lnTo>
                        <a:pt x="96" y="53"/>
                      </a:lnTo>
                      <a:lnTo>
                        <a:pt x="94" y="53"/>
                      </a:lnTo>
                      <a:lnTo>
                        <a:pt x="92" y="53"/>
                      </a:lnTo>
                      <a:lnTo>
                        <a:pt x="92" y="52"/>
                      </a:lnTo>
                      <a:lnTo>
                        <a:pt x="90" y="52"/>
                      </a:lnTo>
                      <a:lnTo>
                        <a:pt x="90" y="49"/>
                      </a:lnTo>
                      <a:lnTo>
                        <a:pt x="90" y="47"/>
                      </a:lnTo>
                      <a:lnTo>
                        <a:pt x="89" y="47"/>
                      </a:lnTo>
                      <a:lnTo>
                        <a:pt x="87" y="47"/>
                      </a:lnTo>
                      <a:lnTo>
                        <a:pt x="87" y="46"/>
                      </a:lnTo>
                      <a:lnTo>
                        <a:pt x="85" y="46"/>
                      </a:lnTo>
                      <a:lnTo>
                        <a:pt x="85" y="44"/>
                      </a:lnTo>
                      <a:lnTo>
                        <a:pt x="84" y="44"/>
                      </a:lnTo>
                      <a:lnTo>
                        <a:pt x="84" y="42"/>
                      </a:lnTo>
                      <a:lnTo>
                        <a:pt x="83" y="42"/>
                      </a:lnTo>
                      <a:lnTo>
                        <a:pt x="83" y="40"/>
                      </a:lnTo>
                      <a:lnTo>
                        <a:pt x="82" y="40"/>
                      </a:lnTo>
                      <a:lnTo>
                        <a:pt x="82" y="38"/>
                      </a:lnTo>
                      <a:lnTo>
                        <a:pt x="79" y="38"/>
                      </a:lnTo>
                      <a:lnTo>
                        <a:pt x="79" y="37"/>
                      </a:lnTo>
                      <a:lnTo>
                        <a:pt x="79" y="35"/>
                      </a:lnTo>
                      <a:lnTo>
                        <a:pt x="77" y="35"/>
                      </a:lnTo>
                      <a:lnTo>
                        <a:pt x="76" y="35"/>
                      </a:lnTo>
                      <a:lnTo>
                        <a:pt x="76" y="33"/>
                      </a:lnTo>
                      <a:lnTo>
                        <a:pt x="74" y="33"/>
                      </a:lnTo>
                      <a:lnTo>
                        <a:pt x="74" y="32"/>
                      </a:lnTo>
                      <a:lnTo>
                        <a:pt x="74" y="30"/>
                      </a:lnTo>
                      <a:lnTo>
                        <a:pt x="72" y="30"/>
                      </a:lnTo>
                      <a:lnTo>
                        <a:pt x="72" y="28"/>
                      </a:lnTo>
                      <a:lnTo>
                        <a:pt x="70" y="28"/>
                      </a:lnTo>
                      <a:lnTo>
                        <a:pt x="70" y="27"/>
                      </a:lnTo>
                      <a:lnTo>
                        <a:pt x="70" y="25"/>
                      </a:lnTo>
                      <a:lnTo>
                        <a:pt x="68" y="25"/>
                      </a:lnTo>
                      <a:lnTo>
                        <a:pt x="68" y="24"/>
                      </a:lnTo>
                      <a:lnTo>
                        <a:pt x="67" y="24"/>
                      </a:lnTo>
                      <a:lnTo>
                        <a:pt x="67" y="22"/>
                      </a:lnTo>
                      <a:lnTo>
                        <a:pt x="65" y="22"/>
                      </a:lnTo>
                      <a:lnTo>
                        <a:pt x="65" y="21"/>
                      </a:lnTo>
                      <a:lnTo>
                        <a:pt x="64" y="21"/>
                      </a:lnTo>
                      <a:lnTo>
                        <a:pt x="64" y="18"/>
                      </a:lnTo>
                      <a:lnTo>
                        <a:pt x="62" y="18"/>
                      </a:lnTo>
                      <a:lnTo>
                        <a:pt x="61" y="18"/>
                      </a:lnTo>
                      <a:lnTo>
                        <a:pt x="61" y="17"/>
                      </a:lnTo>
                      <a:lnTo>
                        <a:pt x="60" y="17"/>
                      </a:lnTo>
                      <a:lnTo>
                        <a:pt x="60" y="16"/>
                      </a:lnTo>
                      <a:lnTo>
                        <a:pt x="58" y="16"/>
                      </a:lnTo>
                      <a:lnTo>
                        <a:pt x="57" y="16"/>
                      </a:lnTo>
                      <a:lnTo>
                        <a:pt x="56" y="16"/>
                      </a:lnTo>
                      <a:lnTo>
                        <a:pt x="54" y="18"/>
                      </a:lnTo>
                      <a:lnTo>
                        <a:pt x="52" y="18"/>
                      </a:lnTo>
                      <a:lnTo>
                        <a:pt x="51" y="18"/>
                      </a:lnTo>
                      <a:lnTo>
                        <a:pt x="50" y="18"/>
                      </a:lnTo>
                      <a:lnTo>
                        <a:pt x="48" y="21"/>
                      </a:lnTo>
                      <a:lnTo>
                        <a:pt x="46" y="22"/>
                      </a:lnTo>
                      <a:lnTo>
                        <a:pt x="45" y="23"/>
                      </a:lnTo>
                      <a:lnTo>
                        <a:pt x="44" y="23"/>
                      </a:lnTo>
                      <a:lnTo>
                        <a:pt x="41" y="26"/>
                      </a:lnTo>
                      <a:lnTo>
                        <a:pt x="39" y="26"/>
                      </a:lnTo>
                      <a:lnTo>
                        <a:pt x="38" y="26"/>
                      </a:lnTo>
                      <a:lnTo>
                        <a:pt x="36" y="28"/>
                      </a:lnTo>
                      <a:lnTo>
                        <a:pt x="35" y="28"/>
                      </a:lnTo>
                      <a:lnTo>
                        <a:pt x="34" y="28"/>
                      </a:lnTo>
                      <a:lnTo>
                        <a:pt x="32" y="28"/>
                      </a:lnTo>
                      <a:lnTo>
                        <a:pt x="31" y="28"/>
                      </a:lnTo>
                      <a:lnTo>
                        <a:pt x="29" y="28"/>
                      </a:lnTo>
                      <a:lnTo>
                        <a:pt x="27" y="29"/>
                      </a:lnTo>
                      <a:lnTo>
                        <a:pt x="26" y="29"/>
                      </a:lnTo>
                      <a:lnTo>
                        <a:pt x="25" y="29"/>
                      </a:lnTo>
                      <a:lnTo>
                        <a:pt x="24" y="29"/>
                      </a:lnTo>
                      <a:lnTo>
                        <a:pt x="22" y="29"/>
                      </a:lnTo>
                      <a:lnTo>
                        <a:pt x="20" y="29"/>
                      </a:lnTo>
                      <a:lnTo>
                        <a:pt x="19" y="29"/>
                      </a:lnTo>
                      <a:lnTo>
                        <a:pt x="18" y="29"/>
                      </a:lnTo>
                      <a:lnTo>
                        <a:pt x="18" y="28"/>
                      </a:lnTo>
                      <a:lnTo>
                        <a:pt x="17" y="28"/>
                      </a:lnTo>
                      <a:lnTo>
                        <a:pt x="15" y="28"/>
                      </a:lnTo>
                      <a:lnTo>
                        <a:pt x="14" y="28"/>
                      </a:lnTo>
                      <a:lnTo>
                        <a:pt x="12" y="28"/>
                      </a:lnTo>
                      <a:lnTo>
                        <a:pt x="12" y="27"/>
                      </a:lnTo>
                      <a:lnTo>
                        <a:pt x="10" y="27"/>
                      </a:lnTo>
                      <a:lnTo>
                        <a:pt x="8" y="27"/>
                      </a:lnTo>
                      <a:lnTo>
                        <a:pt x="8" y="26"/>
                      </a:lnTo>
                      <a:lnTo>
                        <a:pt x="6" y="26"/>
                      </a:lnTo>
                      <a:lnTo>
                        <a:pt x="6" y="25"/>
                      </a:lnTo>
                      <a:lnTo>
                        <a:pt x="6" y="23"/>
                      </a:lnTo>
                      <a:lnTo>
                        <a:pt x="3" y="23"/>
                      </a:lnTo>
                      <a:lnTo>
                        <a:pt x="2" y="23"/>
                      </a:lnTo>
                      <a:lnTo>
                        <a:pt x="2" y="22"/>
                      </a:lnTo>
                      <a:lnTo>
                        <a:pt x="1" y="22"/>
                      </a:lnTo>
                      <a:lnTo>
                        <a:pt x="1" y="21"/>
                      </a:lnTo>
                      <a:lnTo>
                        <a:pt x="1" y="18"/>
                      </a:lnTo>
                      <a:lnTo>
                        <a:pt x="0" y="18"/>
                      </a:lnTo>
                      <a:lnTo>
                        <a:pt x="0" y="16"/>
                      </a:lnTo>
                      <a:lnTo>
                        <a:pt x="0" y="14"/>
                      </a:lnTo>
                      <a:lnTo>
                        <a:pt x="0" y="12"/>
                      </a:lnTo>
                      <a:lnTo>
                        <a:pt x="0" y="11"/>
                      </a:lnTo>
                      <a:lnTo>
                        <a:pt x="0" y="9"/>
                      </a:lnTo>
                      <a:lnTo>
                        <a:pt x="0" y="7"/>
                      </a:lnTo>
                      <a:lnTo>
                        <a:pt x="0" y="6"/>
                      </a:lnTo>
                      <a:lnTo>
                        <a:pt x="0" y="4"/>
                      </a:lnTo>
                      <a:lnTo>
                        <a:pt x="0" y="2"/>
                      </a:lnTo>
                      <a:lnTo>
                        <a:pt x="0"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7" name="Freeform 222"/>
                <p:cNvSpPr>
                  <a:spLocks/>
                </p:cNvSpPr>
                <p:nvPr/>
              </p:nvSpPr>
              <p:spPr bwMode="auto">
                <a:xfrm>
                  <a:off x="2803" y="3056"/>
                  <a:ext cx="261" cy="154"/>
                </a:xfrm>
                <a:custGeom>
                  <a:avLst/>
                  <a:gdLst>
                    <a:gd name="T0" fmla="*/ 10 w 261"/>
                    <a:gd name="T1" fmla="*/ 68 h 153"/>
                    <a:gd name="T2" fmla="*/ 25 w 261"/>
                    <a:gd name="T3" fmla="*/ 83 h 153"/>
                    <a:gd name="T4" fmla="*/ 36 w 261"/>
                    <a:gd name="T5" fmla="*/ 95 h 153"/>
                    <a:gd name="T6" fmla="*/ 28 w 261"/>
                    <a:gd name="T7" fmla="*/ 98 h 153"/>
                    <a:gd name="T8" fmla="*/ 18 w 261"/>
                    <a:gd name="T9" fmla="*/ 98 h 153"/>
                    <a:gd name="T10" fmla="*/ 7 w 261"/>
                    <a:gd name="T11" fmla="*/ 101 h 153"/>
                    <a:gd name="T12" fmla="*/ 0 w 261"/>
                    <a:gd name="T13" fmla="*/ 112 h 153"/>
                    <a:gd name="T14" fmla="*/ 2 w 261"/>
                    <a:gd name="T15" fmla="*/ 121 h 153"/>
                    <a:gd name="T16" fmla="*/ 7 w 261"/>
                    <a:gd name="T17" fmla="*/ 125 h 153"/>
                    <a:gd name="T18" fmla="*/ 14 w 261"/>
                    <a:gd name="T19" fmla="*/ 129 h 153"/>
                    <a:gd name="T20" fmla="*/ 24 w 261"/>
                    <a:gd name="T21" fmla="*/ 129 h 153"/>
                    <a:gd name="T22" fmla="*/ 34 w 261"/>
                    <a:gd name="T23" fmla="*/ 129 h 153"/>
                    <a:gd name="T24" fmla="*/ 45 w 261"/>
                    <a:gd name="T25" fmla="*/ 124 h 153"/>
                    <a:gd name="T26" fmla="*/ 53 w 261"/>
                    <a:gd name="T27" fmla="*/ 117 h 153"/>
                    <a:gd name="T28" fmla="*/ 61 w 261"/>
                    <a:gd name="T29" fmla="*/ 119 h 153"/>
                    <a:gd name="T30" fmla="*/ 72 w 261"/>
                    <a:gd name="T31" fmla="*/ 128 h 153"/>
                    <a:gd name="T32" fmla="*/ 86 w 261"/>
                    <a:gd name="T33" fmla="*/ 145 h 153"/>
                    <a:gd name="T34" fmla="*/ 98 w 261"/>
                    <a:gd name="T35" fmla="*/ 152 h 153"/>
                    <a:gd name="T36" fmla="*/ 109 w 261"/>
                    <a:gd name="T37" fmla="*/ 149 h 153"/>
                    <a:gd name="T38" fmla="*/ 121 w 261"/>
                    <a:gd name="T39" fmla="*/ 145 h 153"/>
                    <a:gd name="T40" fmla="*/ 133 w 261"/>
                    <a:gd name="T41" fmla="*/ 140 h 153"/>
                    <a:gd name="T42" fmla="*/ 145 w 261"/>
                    <a:gd name="T43" fmla="*/ 136 h 153"/>
                    <a:gd name="T44" fmla="*/ 153 w 261"/>
                    <a:gd name="T45" fmla="*/ 134 h 153"/>
                    <a:gd name="T46" fmla="*/ 159 w 261"/>
                    <a:gd name="T47" fmla="*/ 127 h 153"/>
                    <a:gd name="T48" fmla="*/ 152 w 261"/>
                    <a:gd name="T49" fmla="*/ 123 h 153"/>
                    <a:gd name="T50" fmla="*/ 145 w 261"/>
                    <a:gd name="T51" fmla="*/ 121 h 153"/>
                    <a:gd name="T52" fmla="*/ 141 w 261"/>
                    <a:gd name="T53" fmla="*/ 115 h 153"/>
                    <a:gd name="T54" fmla="*/ 140 w 261"/>
                    <a:gd name="T55" fmla="*/ 106 h 153"/>
                    <a:gd name="T56" fmla="*/ 149 w 261"/>
                    <a:gd name="T57" fmla="*/ 99 h 153"/>
                    <a:gd name="T58" fmla="*/ 161 w 261"/>
                    <a:gd name="T59" fmla="*/ 95 h 153"/>
                    <a:gd name="T60" fmla="*/ 172 w 261"/>
                    <a:gd name="T61" fmla="*/ 94 h 153"/>
                    <a:gd name="T62" fmla="*/ 181 w 261"/>
                    <a:gd name="T63" fmla="*/ 96 h 153"/>
                    <a:gd name="T64" fmla="*/ 185 w 261"/>
                    <a:gd name="T65" fmla="*/ 100 h 153"/>
                    <a:gd name="T66" fmla="*/ 190 w 261"/>
                    <a:gd name="T67" fmla="*/ 105 h 153"/>
                    <a:gd name="T68" fmla="*/ 191 w 261"/>
                    <a:gd name="T69" fmla="*/ 114 h 153"/>
                    <a:gd name="T70" fmla="*/ 197 w 261"/>
                    <a:gd name="T71" fmla="*/ 117 h 153"/>
                    <a:gd name="T72" fmla="*/ 207 w 261"/>
                    <a:gd name="T73" fmla="*/ 115 h 153"/>
                    <a:gd name="T74" fmla="*/ 217 w 261"/>
                    <a:gd name="T75" fmla="*/ 112 h 153"/>
                    <a:gd name="T76" fmla="*/ 227 w 261"/>
                    <a:gd name="T77" fmla="*/ 109 h 153"/>
                    <a:gd name="T78" fmla="*/ 237 w 261"/>
                    <a:gd name="T79" fmla="*/ 105 h 153"/>
                    <a:gd name="T80" fmla="*/ 249 w 261"/>
                    <a:gd name="T81" fmla="*/ 100 h 153"/>
                    <a:gd name="T82" fmla="*/ 258 w 261"/>
                    <a:gd name="T83" fmla="*/ 98 h 153"/>
                    <a:gd name="T84" fmla="*/ 253 w 261"/>
                    <a:gd name="T85" fmla="*/ 88 h 153"/>
                    <a:gd name="T86" fmla="*/ 238 w 261"/>
                    <a:gd name="T87" fmla="*/ 75 h 153"/>
                    <a:gd name="T88" fmla="*/ 230 w 261"/>
                    <a:gd name="T89" fmla="*/ 66 h 153"/>
                    <a:gd name="T90" fmla="*/ 222 w 261"/>
                    <a:gd name="T91" fmla="*/ 57 h 153"/>
                    <a:gd name="T92" fmla="*/ 212 w 261"/>
                    <a:gd name="T93" fmla="*/ 46 h 153"/>
                    <a:gd name="T94" fmla="*/ 203 w 261"/>
                    <a:gd name="T95" fmla="*/ 39 h 153"/>
                    <a:gd name="T96" fmla="*/ 195 w 261"/>
                    <a:gd name="T97" fmla="*/ 30 h 153"/>
                    <a:gd name="T98" fmla="*/ 185 w 261"/>
                    <a:gd name="T99" fmla="*/ 21 h 153"/>
                    <a:gd name="T100" fmla="*/ 177 w 261"/>
                    <a:gd name="T101" fmla="*/ 15 h 153"/>
                    <a:gd name="T102" fmla="*/ 173 w 261"/>
                    <a:gd name="T103" fmla="*/ 10 h 153"/>
                    <a:gd name="T104" fmla="*/ 168 w 261"/>
                    <a:gd name="T105" fmla="*/ 4 h 153"/>
                    <a:gd name="T106" fmla="*/ 163 w 261"/>
                    <a:gd name="T107" fmla="*/ 1 h 153"/>
                    <a:gd name="T108" fmla="*/ 152 w 261"/>
                    <a:gd name="T109" fmla="*/ 5 h 153"/>
                    <a:gd name="T110" fmla="*/ 141 w 261"/>
                    <a:gd name="T111" fmla="*/ 9 h 153"/>
                    <a:gd name="T112" fmla="*/ 117 w 261"/>
                    <a:gd name="T113" fmla="*/ 18 h 153"/>
                    <a:gd name="T114" fmla="*/ 96 w 261"/>
                    <a:gd name="T115" fmla="*/ 24 h 153"/>
                    <a:gd name="T116" fmla="*/ 71 w 261"/>
                    <a:gd name="T117" fmla="*/ 33 h 153"/>
                    <a:gd name="T118" fmla="*/ 46 w 261"/>
                    <a:gd name="T119" fmla="*/ 41 h 153"/>
                    <a:gd name="T120" fmla="*/ 28 w 261"/>
                    <a:gd name="T121" fmla="*/ 47 h 153"/>
                    <a:gd name="T122" fmla="*/ 17 w 261"/>
                    <a:gd name="T123" fmla="*/ 52 h 153"/>
                    <a:gd name="T124" fmla="*/ 5 w 261"/>
                    <a:gd name="T125" fmla="*/ 5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1" h="153">
                      <a:moveTo>
                        <a:pt x="3" y="57"/>
                      </a:moveTo>
                      <a:lnTo>
                        <a:pt x="3" y="59"/>
                      </a:lnTo>
                      <a:lnTo>
                        <a:pt x="5" y="60"/>
                      </a:lnTo>
                      <a:lnTo>
                        <a:pt x="7" y="62"/>
                      </a:lnTo>
                      <a:lnTo>
                        <a:pt x="8" y="64"/>
                      </a:lnTo>
                      <a:lnTo>
                        <a:pt x="10" y="68"/>
                      </a:lnTo>
                      <a:lnTo>
                        <a:pt x="13" y="70"/>
                      </a:lnTo>
                      <a:lnTo>
                        <a:pt x="15" y="72"/>
                      </a:lnTo>
                      <a:lnTo>
                        <a:pt x="19" y="74"/>
                      </a:lnTo>
                      <a:lnTo>
                        <a:pt x="21" y="78"/>
                      </a:lnTo>
                      <a:lnTo>
                        <a:pt x="23" y="80"/>
                      </a:lnTo>
                      <a:lnTo>
                        <a:pt x="25" y="83"/>
                      </a:lnTo>
                      <a:lnTo>
                        <a:pt x="29" y="85"/>
                      </a:lnTo>
                      <a:lnTo>
                        <a:pt x="31" y="88"/>
                      </a:lnTo>
                      <a:lnTo>
                        <a:pt x="33" y="90"/>
                      </a:lnTo>
                      <a:lnTo>
                        <a:pt x="35" y="92"/>
                      </a:lnTo>
                      <a:lnTo>
                        <a:pt x="37" y="93"/>
                      </a:lnTo>
                      <a:lnTo>
                        <a:pt x="36" y="95"/>
                      </a:lnTo>
                      <a:lnTo>
                        <a:pt x="35" y="96"/>
                      </a:lnTo>
                      <a:lnTo>
                        <a:pt x="33" y="98"/>
                      </a:lnTo>
                      <a:lnTo>
                        <a:pt x="32" y="98"/>
                      </a:lnTo>
                      <a:lnTo>
                        <a:pt x="31" y="98"/>
                      </a:lnTo>
                      <a:lnTo>
                        <a:pt x="29" y="98"/>
                      </a:lnTo>
                      <a:lnTo>
                        <a:pt x="28" y="98"/>
                      </a:lnTo>
                      <a:lnTo>
                        <a:pt x="26" y="98"/>
                      </a:lnTo>
                      <a:lnTo>
                        <a:pt x="25" y="98"/>
                      </a:lnTo>
                      <a:lnTo>
                        <a:pt x="23" y="98"/>
                      </a:lnTo>
                      <a:lnTo>
                        <a:pt x="22" y="98"/>
                      </a:lnTo>
                      <a:lnTo>
                        <a:pt x="20" y="98"/>
                      </a:lnTo>
                      <a:lnTo>
                        <a:pt x="18" y="98"/>
                      </a:lnTo>
                      <a:lnTo>
                        <a:pt x="16" y="98"/>
                      </a:lnTo>
                      <a:lnTo>
                        <a:pt x="15" y="98"/>
                      </a:lnTo>
                      <a:lnTo>
                        <a:pt x="13" y="99"/>
                      </a:lnTo>
                      <a:lnTo>
                        <a:pt x="10" y="100"/>
                      </a:lnTo>
                      <a:lnTo>
                        <a:pt x="8" y="101"/>
                      </a:lnTo>
                      <a:lnTo>
                        <a:pt x="7" y="101"/>
                      </a:lnTo>
                      <a:lnTo>
                        <a:pt x="6" y="102"/>
                      </a:lnTo>
                      <a:lnTo>
                        <a:pt x="3" y="105"/>
                      </a:lnTo>
                      <a:lnTo>
                        <a:pt x="1" y="106"/>
                      </a:lnTo>
                      <a:lnTo>
                        <a:pt x="1" y="108"/>
                      </a:lnTo>
                      <a:lnTo>
                        <a:pt x="1" y="110"/>
                      </a:lnTo>
                      <a:lnTo>
                        <a:pt x="0" y="112"/>
                      </a:lnTo>
                      <a:lnTo>
                        <a:pt x="0" y="114"/>
                      </a:lnTo>
                      <a:lnTo>
                        <a:pt x="0" y="116"/>
                      </a:lnTo>
                      <a:lnTo>
                        <a:pt x="0" y="117"/>
                      </a:lnTo>
                      <a:lnTo>
                        <a:pt x="0" y="119"/>
                      </a:lnTo>
                      <a:lnTo>
                        <a:pt x="0" y="121"/>
                      </a:lnTo>
                      <a:lnTo>
                        <a:pt x="2" y="121"/>
                      </a:lnTo>
                      <a:lnTo>
                        <a:pt x="2" y="122"/>
                      </a:lnTo>
                      <a:lnTo>
                        <a:pt x="3" y="122"/>
                      </a:lnTo>
                      <a:lnTo>
                        <a:pt x="3" y="123"/>
                      </a:lnTo>
                      <a:lnTo>
                        <a:pt x="6" y="123"/>
                      </a:lnTo>
                      <a:lnTo>
                        <a:pt x="6" y="125"/>
                      </a:lnTo>
                      <a:lnTo>
                        <a:pt x="7" y="125"/>
                      </a:lnTo>
                      <a:lnTo>
                        <a:pt x="7" y="126"/>
                      </a:lnTo>
                      <a:lnTo>
                        <a:pt x="9" y="126"/>
                      </a:lnTo>
                      <a:lnTo>
                        <a:pt x="11" y="126"/>
                      </a:lnTo>
                      <a:lnTo>
                        <a:pt x="11" y="129"/>
                      </a:lnTo>
                      <a:lnTo>
                        <a:pt x="13" y="129"/>
                      </a:lnTo>
                      <a:lnTo>
                        <a:pt x="14" y="129"/>
                      </a:lnTo>
                      <a:lnTo>
                        <a:pt x="16" y="129"/>
                      </a:lnTo>
                      <a:lnTo>
                        <a:pt x="18" y="129"/>
                      </a:lnTo>
                      <a:lnTo>
                        <a:pt x="19" y="129"/>
                      </a:lnTo>
                      <a:lnTo>
                        <a:pt x="21" y="129"/>
                      </a:lnTo>
                      <a:lnTo>
                        <a:pt x="22" y="129"/>
                      </a:lnTo>
                      <a:lnTo>
                        <a:pt x="24" y="129"/>
                      </a:lnTo>
                      <a:lnTo>
                        <a:pt x="25" y="129"/>
                      </a:lnTo>
                      <a:lnTo>
                        <a:pt x="27" y="129"/>
                      </a:lnTo>
                      <a:lnTo>
                        <a:pt x="29" y="129"/>
                      </a:lnTo>
                      <a:lnTo>
                        <a:pt x="30" y="129"/>
                      </a:lnTo>
                      <a:lnTo>
                        <a:pt x="32" y="129"/>
                      </a:lnTo>
                      <a:lnTo>
                        <a:pt x="34" y="129"/>
                      </a:lnTo>
                      <a:lnTo>
                        <a:pt x="36" y="128"/>
                      </a:lnTo>
                      <a:lnTo>
                        <a:pt x="38" y="128"/>
                      </a:lnTo>
                      <a:lnTo>
                        <a:pt x="40" y="126"/>
                      </a:lnTo>
                      <a:lnTo>
                        <a:pt x="41" y="126"/>
                      </a:lnTo>
                      <a:lnTo>
                        <a:pt x="44" y="124"/>
                      </a:lnTo>
                      <a:lnTo>
                        <a:pt x="45" y="124"/>
                      </a:lnTo>
                      <a:lnTo>
                        <a:pt x="46" y="122"/>
                      </a:lnTo>
                      <a:lnTo>
                        <a:pt x="47" y="121"/>
                      </a:lnTo>
                      <a:lnTo>
                        <a:pt x="47" y="120"/>
                      </a:lnTo>
                      <a:lnTo>
                        <a:pt x="49" y="118"/>
                      </a:lnTo>
                      <a:lnTo>
                        <a:pt x="51" y="118"/>
                      </a:lnTo>
                      <a:lnTo>
                        <a:pt x="53" y="117"/>
                      </a:lnTo>
                      <a:lnTo>
                        <a:pt x="55" y="117"/>
                      </a:lnTo>
                      <a:lnTo>
                        <a:pt x="57" y="116"/>
                      </a:lnTo>
                      <a:lnTo>
                        <a:pt x="57" y="117"/>
                      </a:lnTo>
                      <a:lnTo>
                        <a:pt x="59" y="117"/>
                      </a:lnTo>
                      <a:lnTo>
                        <a:pt x="61" y="117"/>
                      </a:lnTo>
                      <a:lnTo>
                        <a:pt x="61" y="119"/>
                      </a:lnTo>
                      <a:lnTo>
                        <a:pt x="62" y="119"/>
                      </a:lnTo>
                      <a:lnTo>
                        <a:pt x="64" y="119"/>
                      </a:lnTo>
                      <a:lnTo>
                        <a:pt x="65" y="122"/>
                      </a:lnTo>
                      <a:lnTo>
                        <a:pt x="67" y="124"/>
                      </a:lnTo>
                      <a:lnTo>
                        <a:pt x="69" y="126"/>
                      </a:lnTo>
                      <a:lnTo>
                        <a:pt x="72" y="128"/>
                      </a:lnTo>
                      <a:lnTo>
                        <a:pt x="74" y="131"/>
                      </a:lnTo>
                      <a:lnTo>
                        <a:pt x="76" y="133"/>
                      </a:lnTo>
                      <a:lnTo>
                        <a:pt x="78" y="137"/>
                      </a:lnTo>
                      <a:lnTo>
                        <a:pt x="82" y="138"/>
                      </a:lnTo>
                      <a:lnTo>
                        <a:pt x="84" y="143"/>
                      </a:lnTo>
                      <a:lnTo>
                        <a:pt x="86" y="145"/>
                      </a:lnTo>
                      <a:lnTo>
                        <a:pt x="88" y="146"/>
                      </a:lnTo>
                      <a:lnTo>
                        <a:pt x="91" y="148"/>
                      </a:lnTo>
                      <a:lnTo>
                        <a:pt x="92" y="150"/>
                      </a:lnTo>
                      <a:lnTo>
                        <a:pt x="94" y="152"/>
                      </a:lnTo>
                      <a:lnTo>
                        <a:pt x="96" y="152"/>
                      </a:lnTo>
                      <a:lnTo>
                        <a:pt x="98" y="152"/>
                      </a:lnTo>
                      <a:lnTo>
                        <a:pt x="100" y="152"/>
                      </a:lnTo>
                      <a:lnTo>
                        <a:pt x="101" y="152"/>
                      </a:lnTo>
                      <a:lnTo>
                        <a:pt x="103" y="151"/>
                      </a:lnTo>
                      <a:lnTo>
                        <a:pt x="105" y="151"/>
                      </a:lnTo>
                      <a:lnTo>
                        <a:pt x="107" y="149"/>
                      </a:lnTo>
                      <a:lnTo>
                        <a:pt x="109" y="149"/>
                      </a:lnTo>
                      <a:lnTo>
                        <a:pt x="111" y="148"/>
                      </a:lnTo>
                      <a:lnTo>
                        <a:pt x="113" y="148"/>
                      </a:lnTo>
                      <a:lnTo>
                        <a:pt x="115" y="146"/>
                      </a:lnTo>
                      <a:lnTo>
                        <a:pt x="117" y="146"/>
                      </a:lnTo>
                      <a:lnTo>
                        <a:pt x="119" y="145"/>
                      </a:lnTo>
                      <a:lnTo>
                        <a:pt x="121" y="145"/>
                      </a:lnTo>
                      <a:lnTo>
                        <a:pt x="122" y="143"/>
                      </a:lnTo>
                      <a:lnTo>
                        <a:pt x="125" y="143"/>
                      </a:lnTo>
                      <a:lnTo>
                        <a:pt x="127" y="142"/>
                      </a:lnTo>
                      <a:lnTo>
                        <a:pt x="129" y="142"/>
                      </a:lnTo>
                      <a:lnTo>
                        <a:pt x="131" y="142"/>
                      </a:lnTo>
                      <a:lnTo>
                        <a:pt x="133" y="140"/>
                      </a:lnTo>
                      <a:lnTo>
                        <a:pt x="135" y="140"/>
                      </a:lnTo>
                      <a:lnTo>
                        <a:pt x="137" y="140"/>
                      </a:lnTo>
                      <a:lnTo>
                        <a:pt x="139" y="138"/>
                      </a:lnTo>
                      <a:lnTo>
                        <a:pt x="141" y="137"/>
                      </a:lnTo>
                      <a:lnTo>
                        <a:pt x="143" y="137"/>
                      </a:lnTo>
                      <a:lnTo>
                        <a:pt x="145" y="136"/>
                      </a:lnTo>
                      <a:lnTo>
                        <a:pt x="146" y="136"/>
                      </a:lnTo>
                      <a:lnTo>
                        <a:pt x="148" y="136"/>
                      </a:lnTo>
                      <a:lnTo>
                        <a:pt x="150" y="134"/>
                      </a:lnTo>
                      <a:lnTo>
                        <a:pt x="151" y="134"/>
                      </a:lnTo>
                      <a:lnTo>
                        <a:pt x="152" y="134"/>
                      </a:lnTo>
                      <a:lnTo>
                        <a:pt x="153" y="134"/>
                      </a:lnTo>
                      <a:lnTo>
                        <a:pt x="156" y="132"/>
                      </a:lnTo>
                      <a:lnTo>
                        <a:pt x="158" y="131"/>
                      </a:lnTo>
                      <a:lnTo>
                        <a:pt x="159" y="131"/>
                      </a:lnTo>
                      <a:lnTo>
                        <a:pt x="160" y="129"/>
                      </a:lnTo>
                      <a:lnTo>
                        <a:pt x="160" y="127"/>
                      </a:lnTo>
                      <a:lnTo>
                        <a:pt x="159" y="127"/>
                      </a:lnTo>
                      <a:lnTo>
                        <a:pt x="158" y="127"/>
                      </a:lnTo>
                      <a:lnTo>
                        <a:pt x="158" y="125"/>
                      </a:lnTo>
                      <a:lnTo>
                        <a:pt x="156" y="125"/>
                      </a:lnTo>
                      <a:lnTo>
                        <a:pt x="154" y="125"/>
                      </a:lnTo>
                      <a:lnTo>
                        <a:pt x="152" y="125"/>
                      </a:lnTo>
                      <a:lnTo>
                        <a:pt x="152" y="123"/>
                      </a:lnTo>
                      <a:lnTo>
                        <a:pt x="151" y="123"/>
                      </a:lnTo>
                      <a:lnTo>
                        <a:pt x="149" y="123"/>
                      </a:lnTo>
                      <a:lnTo>
                        <a:pt x="149" y="122"/>
                      </a:lnTo>
                      <a:lnTo>
                        <a:pt x="147" y="122"/>
                      </a:lnTo>
                      <a:lnTo>
                        <a:pt x="147" y="121"/>
                      </a:lnTo>
                      <a:lnTo>
                        <a:pt x="145" y="121"/>
                      </a:lnTo>
                      <a:lnTo>
                        <a:pt x="144" y="121"/>
                      </a:lnTo>
                      <a:lnTo>
                        <a:pt x="144" y="119"/>
                      </a:lnTo>
                      <a:lnTo>
                        <a:pt x="142" y="119"/>
                      </a:lnTo>
                      <a:lnTo>
                        <a:pt x="142" y="117"/>
                      </a:lnTo>
                      <a:lnTo>
                        <a:pt x="141" y="117"/>
                      </a:lnTo>
                      <a:lnTo>
                        <a:pt x="141" y="115"/>
                      </a:lnTo>
                      <a:lnTo>
                        <a:pt x="140" y="115"/>
                      </a:lnTo>
                      <a:lnTo>
                        <a:pt x="140" y="113"/>
                      </a:lnTo>
                      <a:lnTo>
                        <a:pt x="140" y="111"/>
                      </a:lnTo>
                      <a:lnTo>
                        <a:pt x="140" y="109"/>
                      </a:lnTo>
                      <a:lnTo>
                        <a:pt x="140" y="108"/>
                      </a:lnTo>
                      <a:lnTo>
                        <a:pt x="140" y="106"/>
                      </a:lnTo>
                      <a:lnTo>
                        <a:pt x="141" y="105"/>
                      </a:lnTo>
                      <a:lnTo>
                        <a:pt x="143" y="103"/>
                      </a:lnTo>
                      <a:lnTo>
                        <a:pt x="144" y="102"/>
                      </a:lnTo>
                      <a:lnTo>
                        <a:pt x="146" y="100"/>
                      </a:lnTo>
                      <a:lnTo>
                        <a:pt x="148" y="99"/>
                      </a:lnTo>
                      <a:lnTo>
                        <a:pt x="149" y="99"/>
                      </a:lnTo>
                      <a:lnTo>
                        <a:pt x="151" y="97"/>
                      </a:lnTo>
                      <a:lnTo>
                        <a:pt x="153" y="96"/>
                      </a:lnTo>
                      <a:lnTo>
                        <a:pt x="155" y="96"/>
                      </a:lnTo>
                      <a:lnTo>
                        <a:pt x="157" y="95"/>
                      </a:lnTo>
                      <a:lnTo>
                        <a:pt x="159" y="95"/>
                      </a:lnTo>
                      <a:lnTo>
                        <a:pt x="161" y="95"/>
                      </a:lnTo>
                      <a:lnTo>
                        <a:pt x="163" y="95"/>
                      </a:lnTo>
                      <a:lnTo>
                        <a:pt x="165" y="95"/>
                      </a:lnTo>
                      <a:lnTo>
                        <a:pt x="167" y="94"/>
                      </a:lnTo>
                      <a:lnTo>
                        <a:pt x="168" y="94"/>
                      </a:lnTo>
                      <a:lnTo>
                        <a:pt x="170" y="94"/>
                      </a:lnTo>
                      <a:lnTo>
                        <a:pt x="172" y="94"/>
                      </a:lnTo>
                      <a:lnTo>
                        <a:pt x="173" y="94"/>
                      </a:lnTo>
                      <a:lnTo>
                        <a:pt x="175" y="94"/>
                      </a:lnTo>
                      <a:lnTo>
                        <a:pt x="175" y="96"/>
                      </a:lnTo>
                      <a:lnTo>
                        <a:pt x="177" y="96"/>
                      </a:lnTo>
                      <a:lnTo>
                        <a:pt x="179" y="96"/>
                      </a:lnTo>
                      <a:lnTo>
                        <a:pt x="181" y="96"/>
                      </a:lnTo>
                      <a:lnTo>
                        <a:pt x="181" y="98"/>
                      </a:lnTo>
                      <a:lnTo>
                        <a:pt x="182" y="98"/>
                      </a:lnTo>
                      <a:lnTo>
                        <a:pt x="182" y="99"/>
                      </a:lnTo>
                      <a:lnTo>
                        <a:pt x="184" y="99"/>
                      </a:lnTo>
                      <a:lnTo>
                        <a:pt x="184" y="100"/>
                      </a:lnTo>
                      <a:lnTo>
                        <a:pt x="185" y="100"/>
                      </a:lnTo>
                      <a:lnTo>
                        <a:pt x="187" y="100"/>
                      </a:lnTo>
                      <a:lnTo>
                        <a:pt x="187" y="102"/>
                      </a:lnTo>
                      <a:lnTo>
                        <a:pt x="189" y="102"/>
                      </a:lnTo>
                      <a:lnTo>
                        <a:pt x="189" y="104"/>
                      </a:lnTo>
                      <a:lnTo>
                        <a:pt x="190" y="104"/>
                      </a:lnTo>
                      <a:lnTo>
                        <a:pt x="190" y="105"/>
                      </a:lnTo>
                      <a:lnTo>
                        <a:pt x="190" y="106"/>
                      </a:lnTo>
                      <a:lnTo>
                        <a:pt x="191" y="106"/>
                      </a:lnTo>
                      <a:lnTo>
                        <a:pt x="191" y="108"/>
                      </a:lnTo>
                      <a:lnTo>
                        <a:pt x="191" y="110"/>
                      </a:lnTo>
                      <a:lnTo>
                        <a:pt x="191" y="112"/>
                      </a:lnTo>
                      <a:lnTo>
                        <a:pt x="191" y="114"/>
                      </a:lnTo>
                      <a:lnTo>
                        <a:pt x="191" y="115"/>
                      </a:lnTo>
                      <a:lnTo>
                        <a:pt x="193" y="115"/>
                      </a:lnTo>
                      <a:lnTo>
                        <a:pt x="193" y="117"/>
                      </a:lnTo>
                      <a:lnTo>
                        <a:pt x="194" y="117"/>
                      </a:lnTo>
                      <a:lnTo>
                        <a:pt x="195" y="117"/>
                      </a:lnTo>
                      <a:lnTo>
                        <a:pt x="197" y="117"/>
                      </a:lnTo>
                      <a:lnTo>
                        <a:pt x="198" y="117"/>
                      </a:lnTo>
                      <a:lnTo>
                        <a:pt x="199" y="117"/>
                      </a:lnTo>
                      <a:lnTo>
                        <a:pt x="201" y="117"/>
                      </a:lnTo>
                      <a:lnTo>
                        <a:pt x="203" y="117"/>
                      </a:lnTo>
                      <a:lnTo>
                        <a:pt x="205" y="115"/>
                      </a:lnTo>
                      <a:lnTo>
                        <a:pt x="207" y="115"/>
                      </a:lnTo>
                      <a:lnTo>
                        <a:pt x="208" y="115"/>
                      </a:lnTo>
                      <a:lnTo>
                        <a:pt x="210" y="114"/>
                      </a:lnTo>
                      <a:lnTo>
                        <a:pt x="211" y="114"/>
                      </a:lnTo>
                      <a:lnTo>
                        <a:pt x="213" y="114"/>
                      </a:lnTo>
                      <a:lnTo>
                        <a:pt x="215" y="114"/>
                      </a:lnTo>
                      <a:lnTo>
                        <a:pt x="217" y="112"/>
                      </a:lnTo>
                      <a:lnTo>
                        <a:pt x="218" y="112"/>
                      </a:lnTo>
                      <a:lnTo>
                        <a:pt x="220" y="111"/>
                      </a:lnTo>
                      <a:lnTo>
                        <a:pt x="222" y="111"/>
                      </a:lnTo>
                      <a:lnTo>
                        <a:pt x="224" y="109"/>
                      </a:lnTo>
                      <a:lnTo>
                        <a:pt x="225" y="109"/>
                      </a:lnTo>
                      <a:lnTo>
                        <a:pt x="227" y="109"/>
                      </a:lnTo>
                      <a:lnTo>
                        <a:pt x="228" y="109"/>
                      </a:lnTo>
                      <a:lnTo>
                        <a:pt x="230" y="108"/>
                      </a:lnTo>
                      <a:lnTo>
                        <a:pt x="232" y="108"/>
                      </a:lnTo>
                      <a:lnTo>
                        <a:pt x="234" y="106"/>
                      </a:lnTo>
                      <a:lnTo>
                        <a:pt x="235" y="106"/>
                      </a:lnTo>
                      <a:lnTo>
                        <a:pt x="237" y="105"/>
                      </a:lnTo>
                      <a:lnTo>
                        <a:pt x="239" y="105"/>
                      </a:lnTo>
                      <a:lnTo>
                        <a:pt x="241" y="105"/>
                      </a:lnTo>
                      <a:lnTo>
                        <a:pt x="243" y="102"/>
                      </a:lnTo>
                      <a:lnTo>
                        <a:pt x="245" y="102"/>
                      </a:lnTo>
                      <a:lnTo>
                        <a:pt x="247" y="102"/>
                      </a:lnTo>
                      <a:lnTo>
                        <a:pt x="249" y="100"/>
                      </a:lnTo>
                      <a:lnTo>
                        <a:pt x="250" y="100"/>
                      </a:lnTo>
                      <a:lnTo>
                        <a:pt x="251" y="100"/>
                      </a:lnTo>
                      <a:lnTo>
                        <a:pt x="253" y="99"/>
                      </a:lnTo>
                      <a:lnTo>
                        <a:pt x="255" y="99"/>
                      </a:lnTo>
                      <a:lnTo>
                        <a:pt x="256" y="99"/>
                      </a:lnTo>
                      <a:lnTo>
                        <a:pt x="258" y="98"/>
                      </a:lnTo>
                      <a:lnTo>
                        <a:pt x="259" y="97"/>
                      </a:lnTo>
                      <a:lnTo>
                        <a:pt x="260" y="95"/>
                      </a:lnTo>
                      <a:lnTo>
                        <a:pt x="259" y="94"/>
                      </a:lnTo>
                      <a:lnTo>
                        <a:pt x="257" y="92"/>
                      </a:lnTo>
                      <a:lnTo>
                        <a:pt x="255" y="90"/>
                      </a:lnTo>
                      <a:lnTo>
                        <a:pt x="253" y="88"/>
                      </a:lnTo>
                      <a:lnTo>
                        <a:pt x="249" y="86"/>
                      </a:lnTo>
                      <a:lnTo>
                        <a:pt x="247" y="84"/>
                      </a:lnTo>
                      <a:lnTo>
                        <a:pt x="245" y="83"/>
                      </a:lnTo>
                      <a:lnTo>
                        <a:pt x="243" y="79"/>
                      </a:lnTo>
                      <a:lnTo>
                        <a:pt x="240" y="77"/>
                      </a:lnTo>
                      <a:lnTo>
                        <a:pt x="238" y="75"/>
                      </a:lnTo>
                      <a:lnTo>
                        <a:pt x="236" y="73"/>
                      </a:lnTo>
                      <a:lnTo>
                        <a:pt x="234" y="71"/>
                      </a:lnTo>
                      <a:lnTo>
                        <a:pt x="232" y="70"/>
                      </a:lnTo>
                      <a:lnTo>
                        <a:pt x="231" y="68"/>
                      </a:lnTo>
                      <a:lnTo>
                        <a:pt x="230" y="68"/>
                      </a:lnTo>
                      <a:lnTo>
                        <a:pt x="230" y="66"/>
                      </a:lnTo>
                      <a:lnTo>
                        <a:pt x="228" y="66"/>
                      </a:lnTo>
                      <a:lnTo>
                        <a:pt x="228" y="64"/>
                      </a:lnTo>
                      <a:lnTo>
                        <a:pt x="226" y="63"/>
                      </a:lnTo>
                      <a:lnTo>
                        <a:pt x="226" y="61"/>
                      </a:lnTo>
                      <a:lnTo>
                        <a:pt x="224" y="60"/>
                      </a:lnTo>
                      <a:lnTo>
                        <a:pt x="222" y="57"/>
                      </a:lnTo>
                      <a:lnTo>
                        <a:pt x="220" y="55"/>
                      </a:lnTo>
                      <a:lnTo>
                        <a:pt x="219" y="54"/>
                      </a:lnTo>
                      <a:lnTo>
                        <a:pt x="217" y="52"/>
                      </a:lnTo>
                      <a:lnTo>
                        <a:pt x="215" y="50"/>
                      </a:lnTo>
                      <a:lnTo>
                        <a:pt x="213" y="48"/>
                      </a:lnTo>
                      <a:lnTo>
                        <a:pt x="212" y="46"/>
                      </a:lnTo>
                      <a:lnTo>
                        <a:pt x="210" y="46"/>
                      </a:lnTo>
                      <a:lnTo>
                        <a:pt x="208" y="45"/>
                      </a:lnTo>
                      <a:lnTo>
                        <a:pt x="207" y="43"/>
                      </a:lnTo>
                      <a:lnTo>
                        <a:pt x="207" y="41"/>
                      </a:lnTo>
                      <a:lnTo>
                        <a:pt x="205" y="41"/>
                      </a:lnTo>
                      <a:lnTo>
                        <a:pt x="203" y="39"/>
                      </a:lnTo>
                      <a:lnTo>
                        <a:pt x="201" y="38"/>
                      </a:lnTo>
                      <a:lnTo>
                        <a:pt x="201" y="36"/>
                      </a:lnTo>
                      <a:lnTo>
                        <a:pt x="199" y="36"/>
                      </a:lnTo>
                      <a:lnTo>
                        <a:pt x="197" y="33"/>
                      </a:lnTo>
                      <a:lnTo>
                        <a:pt x="195" y="32"/>
                      </a:lnTo>
                      <a:lnTo>
                        <a:pt x="195" y="30"/>
                      </a:lnTo>
                      <a:lnTo>
                        <a:pt x="193" y="30"/>
                      </a:lnTo>
                      <a:lnTo>
                        <a:pt x="191" y="28"/>
                      </a:lnTo>
                      <a:lnTo>
                        <a:pt x="189" y="26"/>
                      </a:lnTo>
                      <a:lnTo>
                        <a:pt x="189" y="24"/>
                      </a:lnTo>
                      <a:lnTo>
                        <a:pt x="187" y="23"/>
                      </a:lnTo>
                      <a:lnTo>
                        <a:pt x="185" y="21"/>
                      </a:lnTo>
                      <a:lnTo>
                        <a:pt x="183" y="19"/>
                      </a:lnTo>
                      <a:lnTo>
                        <a:pt x="183" y="17"/>
                      </a:lnTo>
                      <a:lnTo>
                        <a:pt x="181" y="17"/>
                      </a:lnTo>
                      <a:lnTo>
                        <a:pt x="179" y="17"/>
                      </a:lnTo>
                      <a:lnTo>
                        <a:pt x="179" y="15"/>
                      </a:lnTo>
                      <a:lnTo>
                        <a:pt x="177" y="15"/>
                      </a:lnTo>
                      <a:lnTo>
                        <a:pt x="177" y="13"/>
                      </a:lnTo>
                      <a:lnTo>
                        <a:pt x="176" y="13"/>
                      </a:lnTo>
                      <a:lnTo>
                        <a:pt x="176" y="11"/>
                      </a:lnTo>
                      <a:lnTo>
                        <a:pt x="174" y="11"/>
                      </a:lnTo>
                      <a:lnTo>
                        <a:pt x="174" y="10"/>
                      </a:lnTo>
                      <a:lnTo>
                        <a:pt x="173" y="10"/>
                      </a:lnTo>
                      <a:lnTo>
                        <a:pt x="173" y="8"/>
                      </a:lnTo>
                      <a:lnTo>
                        <a:pt x="171" y="8"/>
                      </a:lnTo>
                      <a:lnTo>
                        <a:pt x="171" y="6"/>
                      </a:lnTo>
                      <a:lnTo>
                        <a:pt x="171" y="4"/>
                      </a:lnTo>
                      <a:lnTo>
                        <a:pt x="169" y="4"/>
                      </a:lnTo>
                      <a:lnTo>
                        <a:pt x="168" y="4"/>
                      </a:lnTo>
                      <a:lnTo>
                        <a:pt x="168" y="3"/>
                      </a:lnTo>
                      <a:lnTo>
                        <a:pt x="167" y="3"/>
                      </a:lnTo>
                      <a:lnTo>
                        <a:pt x="167" y="1"/>
                      </a:lnTo>
                      <a:lnTo>
                        <a:pt x="167" y="0"/>
                      </a:lnTo>
                      <a:lnTo>
                        <a:pt x="165" y="1"/>
                      </a:lnTo>
                      <a:lnTo>
                        <a:pt x="163" y="1"/>
                      </a:lnTo>
                      <a:lnTo>
                        <a:pt x="161" y="3"/>
                      </a:lnTo>
                      <a:lnTo>
                        <a:pt x="159" y="3"/>
                      </a:lnTo>
                      <a:lnTo>
                        <a:pt x="158" y="3"/>
                      </a:lnTo>
                      <a:lnTo>
                        <a:pt x="156" y="5"/>
                      </a:lnTo>
                      <a:lnTo>
                        <a:pt x="153" y="5"/>
                      </a:lnTo>
                      <a:lnTo>
                        <a:pt x="152" y="5"/>
                      </a:lnTo>
                      <a:lnTo>
                        <a:pt x="151" y="5"/>
                      </a:lnTo>
                      <a:lnTo>
                        <a:pt x="148" y="6"/>
                      </a:lnTo>
                      <a:lnTo>
                        <a:pt x="146" y="8"/>
                      </a:lnTo>
                      <a:lnTo>
                        <a:pt x="145" y="8"/>
                      </a:lnTo>
                      <a:lnTo>
                        <a:pt x="143" y="9"/>
                      </a:lnTo>
                      <a:lnTo>
                        <a:pt x="141" y="9"/>
                      </a:lnTo>
                      <a:lnTo>
                        <a:pt x="137" y="11"/>
                      </a:lnTo>
                      <a:lnTo>
                        <a:pt x="134" y="12"/>
                      </a:lnTo>
                      <a:lnTo>
                        <a:pt x="130" y="14"/>
                      </a:lnTo>
                      <a:lnTo>
                        <a:pt x="126" y="14"/>
                      </a:lnTo>
                      <a:lnTo>
                        <a:pt x="121" y="16"/>
                      </a:lnTo>
                      <a:lnTo>
                        <a:pt x="117" y="18"/>
                      </a:lnTo>
                      <a:lnTo>
                        <a:pt x="113" y="20"/>
                      </a:lnTo>
                      <a:lnTo>
                        <a:pt x="109" y="20"/>
                      </a:lnTo>
                      <a:lnTo>
                        <a:pt x="105" y="22"/>
                      </a:lnTo>
                      <a:lnTo>
                        <a:pt x="101" y="23"/>
                      </a:lnTo>
                      <a:lnTo>
                        <a:pt x="98" y="24"/>
                      </a:lnTo>
                      <a:lnTo>
                        <a:pt x="96" y="24"/>
                      </a:lnTo>
                      <a:lnTo>
                        <a:pt x="92" y="26"/>
                      </a:lnTo>
                      <a:lnTo>
                        <a:pt x="89" y="28"/>
                      </a:lnTo>
                      <a:lnTo>
                        <a:pt x="84" y="30"/>
                      </a:lnTo>
                      <a:lnTo>
                        <a:pt x="81" y="30"/>
                      </a:lnTo>
                      <a:lnTo>
                        <a:pt x="75" y="32"/>
                      </a:lnTo>
                      <a:lnTo>
                        <a:pt x="71" y="33"/>
                      </a:lnTo>
                      <a:lnTo>
                        <a:pt x="67" y="35"/>
                      </a:lnTo>
                      <a:lnTo>
                        <a:pt x="63" y="35"/>
                      </a:lnTo>
                      <a:lnTo>
                        <a:pt x="58" y="37"/>
                      </a:lnTo>
                      <a:lnTo>
                        <a:pt x="54" y="39"/>
                      </a:lnTo>
                      <a:lnTo>
                        <a:pt x="50" y="41"/>
                      </a:lnTo>
                      <a:lnTo>
                        <a:pt x="46" y="41"/>
                      </a:lnTo>
                      <a:lnTo>
                        <a:pt x="42" y="43"/>
                      </a:lnTo>
                      <a:lnTo>
                        <a:pt x="38" y="43"/>
                      </a:lnTo>
                      <a:lnTo>
                        <a:pt x="34" y="45"/>
                      </a:lnTo>
                      <a:lnTo>
                        <a:pt x="32" y="45"/>
                      </a:lnTo>
                      <a:lnTo>
                        <a:pt x="30" y="47"/>
                      </a:lnTo>
                      <a:lnTo>
                        <a:pt x="28" y="47"/>
                      </a:lnTo>
                      <a:lnTo>
                        <a:pt x="26" y="48"/>
                      </a:lnTo>
                      <a:lnTo>
                        <a:pt x="25" y="48"/>
                      </a:lnTo>
                      <a:lnTo>
                        <a:pt x="23" y="50"/>
                      </a:lnTo>
                      <a:lnTo>
                        <a:pt x="21" y="50"/>
                      </a:lnTo>
                      <a:lnTo>
                        <a:pt x="19" y="52"/>
                      </a:lnTo>
                      <a:lnTo>
                        <a:pt x="17" y="52"/>
                      </a:lnTo>
                      <a:lnTo>
                        <a:pt x="14" y="54"/>
                      </a:lnTo>
                      <a:lnTo>
                        <a:pt x="13" y="54"/>
                      </a:lnTo>
                      <a:lnTo>
                        <a:pt x="10" y="55"/>
                      </a:lnTo>
                      <a:lnTo>
                        <a:pt x="8" y="55"/>
                      </a:lnTo>
                      <a:lnTo>
                        <a:pt x="7" y="56"/>
                      </a:lnTo>
                      <a:lnTo>
                        <a:pt x="5" y="56"/>
                      </a:lnTo>
                      <a:lnTo>
                        <a:pt x="3" y="56"/>
                      </a:lnTo>
                      <a:lnTo>
                        <a:pt x="3" y="57"/>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8" name="Freeform 223"/>
                <p:cNvSpPr>
                  <a:spLocks/>
                </p:cNvSpPr>
                <p:nvPr/>
              </p:nvSpPr>
              <p:spPr bwMode="auto">
                <a:xfrm>
                  <a:off x="2805" y="3112"/>
                  <a:ext cx="36" cy="43"/>
                </a:xfrm>
                <a:custGeom>
                  <a:avLst/>
                  <a:gdLst>
                    <a:gd name="T0" fmla="*/ 24 w 36"/>
                    <a:gd name="T1" fmla="*/ 41 h 42"/>
                    <a:gd name="T2" fmla="*/ 29 w 36"/>
                    <a:gd name="T3" fmla="*/ 41 h 42"/>
                    <a:gd name="T4" fmla="*/ 33 w 36"/>
                    <a:gd name="T5" fmla="*/ 39 h 42"/>
                    <a:gd name="T6" fmla="*/ 35 w 36"/>
                    <a:gd name="T7" fmla="*/ 37 h 42"/>
                    <a:gd name="T8" fmla="*/ 34 w 36"/>
                    <a:gd name="T9" fmla="*/ 36 h 42"/>
                    <a:gd name="T10" fmla="*/ 0 w 36"/>
                    <a:gd name="T11" fmla="*/ 0 h 42"/>
                    <a:gd name="T12" fmla="*/ 0 w 36"/>
                    <a:gd name="T13" fmla="*/ 15 h 42"/>
                    <a:gd name="T14" fmla="*/ 23 w 36"/>
                    <a:gd name="T15" fmla="*/ 38 h 42"/>
                    <a:gd name="T16" fmla="*/ 24 w 36"/>
                    <a:gd name="T17" fmla="*/ 4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42">
                      <a:moveTo>
                        <a:pt x="24" y="41"/>
                      </a:moveTo>
                      <a:lnTo>
                        <a:pt x="29" y="41"/>
                      </a:lnTo>
                      <a:lnTo>
                        <a:pt x="33" y="39"/>
                      </a:lnTo>
                      <a:lnTo>
                        <a:pt x="35" y="37"/>
                      </a:lnTo>
                      <a:lnTo>
                        <a:pt x="34" y="36"/>
                      </a:lnTo>
                      <a:lnTo>
                        <a:pt x="0" y="0"/>
                      </a:lnTo>
                      <a:lnTo>
                        <a:pt x="0" y="15"/>
                      </a:lnTo>
                      <a:lnTo>
                        <a:pt x="23" y="38"/>
                      </a:lnTo>
                      <a:lnTo>
                        <a:pt x="24" y="41"/>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20" name="Group 224"/>
              <p:cNvGrpSpPr>
                <a:grpSpLocks/>
              </p:cNvGrpSpPr>
              <p:nvPr/>
            </p:nvGrpSpPr>
            <p:grpSpPr bwMode="auto">
              <a:xfrm>
                <a:off x="2702008" y="3888934"/>
                <a:ext cx="875477" cy="709694"/>
                <a:chOff x="3226" y="2787"/>
                <a:chExt cx="267" cy="215"/>
              </a:xfrm>
            </p:grpSpPr>
            <p:sp>
              <p:nvSpPr>
                <p:cNvPr id="58" name="Freeform 225"/>
                <p:cNvSpPr>
                  <a:spLocks/>
                </p:cNvSpPr>
                <p:nvPr/>
              </p:nvSpPr>
              <p:spPr bwMode="auto">
                <a:xfrm>
                  <a:off x="3228" y="2846"/>
                  <a:ext cx="265" cy="156"/>
                </a:xfrm>
                <a:custGeom>
                  <a:avLst/>
                  <a:gdLst>
                    <a:gd name="T0" fmla="*/ 153 w 265"/>
                    <a:gd name="T1" fmla="*/ 6 h 156"/>
                    <a:gd name="T2" fmla="*/ 125 w 265"/>
                    <a:gd name="T3" fmla="*/ 15 h 156"/>
                    <a:gd name="T4" fmla="*/ 106 w 265"/>
                    <a:gd name="T5" fmla="*/ 20 h 156"/>
                    <a:gd name="T6" fmla="*/ 105 w 265"/>
                    <a:gd name="T7" fmla="*/ 28 h 156"/>
                    <a:gd name="T8" fmla="*/ 109 w 265"/>
                    <a:gd name="T9" fmla="*/ 30 h 156"/>
                    <a:gd name="T10" fmla="*/ 116 w 265"/>
                    <a:gd name="T11" fmla="*/ 32 h 156"/>
                    <a:gd name="T12" fmla="*/ 122 w 265"/>
                    <a:gd name="T13" fmla="*/ 38 h 156"/>
                    <a:gd name="T14" fmla="*/ 121 w 265"/>
                    <a:gd name="T15" fmla="*/ 48 h 156"/>
                    <a:gd name="T16" fmla="*/ 110 w 265"/>
                    <a:gd name="T17" fmla="*/ 55 h 156"/>
                    <a:gd name="T18" fmla="*/ 100 w 265"/>
                    <a:gd name="T19" fmla="*/ 57 h 156"/>
                    <a:gd name="T20" fmla="*/ 90 w 265"/>
                    <a:gd name="T21" fmla="*/ 57 h 156"/>
                    <a:gd name="T22" fmla="*/ 81 w 265"/>
                    <a:gd name="T23" fmla="*/ 55 h 156"/>
                    <a:gd name="T24" fmla="*/ 75 w 265"/>
                    <a:gd name="T25" fmla="*/ 51 h 156"/>
                    <a:gd name="T26" fmla="*/ 73 w 265"/>
                    <a:gd name="T27" fmla="*/ 45 h 156"/>
                    <a:gd name="T28" fmla="*/ 70 w 265"/>
                    <a:gd name="T29" fmla="*/ 39 h 156"/>
                    <a:gd name="T30" fmla="*/ 63 w 265"/>
                    <a:gd name="T31" fmla="*/ 36 h 156"/>
                    <a:gd name="T32" fmla="*/ 34 w 265"/>
                    <a:gd name="T33" fmla="*/ 45 h 156"/>
                    <a:gd name="T34" fmla="*/ 9 w 265"/>
                    <a:gd name="T35" fmla="*/ 55 h 156"/>
                    <a:gd name="T36" fmla="*/ 9 w 265"/>
                    <a:gd name="T37" fmla="*/ 65 h 156"/>
                    <a:gd name="T38" fmla="*/ 26 w 265"/>
                    <a:gd name="T39" fmla="*/ 83 h 156"/>
                    <a:gd name="T40" fmla="*/ 38 w 265"/>
                    <a:gd name="T41" fmla="*/ 95 h 156"/>
                    <a:gd name="T42" fmla="*/ 31 w 265"/>
                    <a:gd name="T43" fmla="*/ 100 h 156"/>
                    <a:gd name="T44" fmla="*/ 22 w 265"/>
                    <a:gd name="T45" fmla="*/ 99 h 156"/>
                    <a:gd name="T46" fmla="*/ 11 w 265"/>
                    <a:gd name="T47" fmla="*/ 101 h 156"/>
                    <a:gd name="T48" fmla="*/ 2 w 265"/>
                    <a:gd name="T49" fmla="*/ 108 h 156"/>
                    <a:gd name="T50" fmla="*/ 0 w 265"/>
                    <a:gd name="T51" fmla="*/ 119 h 156"/>
                    <a:gd name="T52" fmla="*/ 3 w 265"/>
                    <a:gd name="T53" fmla="*/ 125 h 156"/>
                    <a:gd name="T54" fmla="*/ 9 w 265"/>
                    <a:gd name="T55" fmla="*/ 128 h 156"/>
                    <a:gd name="T56" fmla="*/ 18 w 265"/>
                    <a:gd name="T57" fmla="*/ 131 h 156"/>
                    <a:gd name="T58" fmla="*/ 26 w 265"/>
                    <a:gd name="T59" fmla="*/ 132 h 156"/>
                    <a:gd name="T60" fmla="*/ 38 w 265"/>
                    <a:gd name="T61" fmla="*/ 129 h 156"/>
                    <a:gd name="T62" fmla="*/ 48 w 265"/>
                    <a:gd name="T63" fmla="*/ 123 h 156"/>
                    <a:gd name="T64" fmla="*/ 57 w 265"/>
                    <a:gd name="T65" fmla="*/ 120 h 156"/>
                    <a:gd name="T66" fmla="*/ 63 w 265"/>
                    <a:gd name="T67" fmla="*/ 123 h 156"/>
                    <a:gd name="T68" fmla="*/ 71 w 265"/>
                    <a:gd name="T69" fmla="*/ 129 h 156"/>
                    <a:gd name="T70" fmla="*/ 84 w 265"/>
                    <a:gd name="T71" fmla="*/ 142 h 156"/>
                    <a:gd name="T72" fmla="*/ 95 w 265"/>
                    <a:gd name="T73" fmla="*/ 154 h 156"/>
                    <a:gd name="T74" fmla="*/ 124 w 265"/>
                    <a:gd name="T75" fmla="*/ 147 h 156"/>
                    <a:gd name="T76" fmla="*/ 209 w 265"/>
                    <a:gd name="T77" fmla="*/ 119 h 156"/>
                    <a:gd name="T78" fmla="*/ 261 w 265"/>
                    <a:gd name="T79" fmla="*/ 98 h 156"/>
                    <a:gd name="T80" fmla="*/ 251 w 265"/>
                    <a:gd name="T81" fmla="*/ 89 h 156"/>
                    <a:gd name="T82" fmla="*/ 234 w 265"/>
                    <a:gd name="T83" fmla="*/ 71 h 156"/>
                    <a:gd name="T84" fmla="*/ 228 w 265"/>
                    <a:gd name="T85" fmla="*/ 56 h 156"/>
                    <a:gd name="T86" fmla="*/ 236 w 265"/>
                    <a:gd name="T87" fmla="*/ 55 h 156"/>
                    <a:gd name="T88" fmla="*/ 246 w 265"/>
                    <a:gd name="T89" fmla="*/ 55 h 156"/>
                    <a:gd name="T90" fmla="*/ 257 w 265"/>
                    <a:gd name="T91" fmla="*/ 51 h 156"/>
                    <a:gd name="T92" fmla="*/ 263 w 265"/>
                    <a:gd name="T93" fmla="*/ 43 h 156"/>
                    <a:gd name="T94" fmla="*/ 262 w 265"/>
                    <a:gd name="T95" fmla="*/ 35 h 156"/>
                    <a:gd name="T96" fmla="*/ 257 w 265"/>
                    <a:gd name="T97" fmla="*/ 29 h 156"/>
                    <a:gd name="T98" fmla="*/ 252 w 265"/>
                    <a:gd name="T99" fmla="*/ 25 h 156"/>
                    <a:gd name="T100" fmla="*/ 244 w 265"/>
                    <a:gd name="T101" fmla="*/ 24 h 156"/>
                    <a:gd name="T102" fmla="*/ 235 w 265"/>
                    <a:gd name="T103" fmla="*/ 22 h 156"/>
                    <a:gd name="T104" fmla="*/ 225 w 265"/>
                    <a:gd name="T105" fmla="*/ 24 h 156"/>
                    <a:gd name="T106" fmla="*/ 216 w 265"/>
                    <a:gd name="T107" fmla="*/ 29 h 156"/>
                    <a:gd name="T108" fmla="*/ 197 w 265"/>
                    <a:gd name="T109" fmla="*/ 24 h 156"/>
                    <a:gd name="T110" fmla="*/ 175 w 265"/>
                    <a:gd name="T111" fmla="*/ 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5" h="156">
                      <a:moveTo>
                        <a:pt x="168" y="0"/>
                      </a:moveTo>
                      <a:lnTo>
                        <a:pt x="166" y="2"/>
                      </a:lnTo>
                      <a:lnTo>
                        <a:pt x="164" y="2"/>
                      </a:lnTo>
                      <a:lnTo>
                        <a:pt x="161" y="4"/>
                      </a:lnTo>
                      <a:lnTo>
                        <a:pt x="158" y="4"/>
                      </a:lnTo>
                      <a:lnTo>
                        <a:pt x="153" y="6"/>
                      </a:lnTo>
                      <a:lnTo>
                        <a:pt x="149" y="7"/>
                      </a:lnTo>
                      <a:lnTo>
                        <a:pt x="145" y="9"/>
                      </a:lnTo>
                      <a:lnTo>
                        <a:pt x="140" y="9"/>
                      </a:lnTo>
                      <a:lnTo>
                        <a:pt x="135" y="11"/>
                      </a:lnTo>
                      <a:lnTo>
                        <a:pt x="130" y="13"/>
                      </a:lnTo>
                      <a:lnTo>
                        <a:pt x="125" y="15"/>
                      </a:lnTo>
                      <a:lnTo>
                        <a:pt x="121" y="15"/>
                      </a:lnTo>
                      <a:lnTo>
                        <a:pt x="116" y="17"/>
                      </a:lnTo>
                      <a:lnTo>
                        <a:pt x="113" y="17"/>
                      </a:lnTo>
                      <a:lnTo>
                        <a:pt x="109" y="19"/>
                      </a:lnTo>
                      <a:lnTo>
                        <a:pt x="108" y="19"/>
                      </a:lnTo>
                      <a:lnTo>
                        <a:pt x="106" y="20"/>
                      </a:lnTo>
                      <a:lnTo>
                        <a:pt x="104" y="22"/>
                      </a:lnTo>
                      <a:lnTo>
                        <a:pt x="104" y="24"/>
                      </a:lnTo>
                      <a:lnTo>
                        <a:pt x="104" y="25"/>
                      </a:lnTo>
                      <a:lnTo>
                        <a:pt x="105" y="25"/>
                      </a:lnTo>
                      <a:lnTo>
                        <a:pt x="105" y="27"/>
                      </a:lnTo>
                      <a:lnTo>
                        <a:pt x="105" y="28"/>
                      </a:lnTo>
                      <a:lnTo>
                        <a:pt x="106" y="28"/>
                      </a:lnTo>
                      <a:lnTo>
                        <a:pt x="106" y="29"/>
                      </a:lnTo>
                      <a:lnTo>
                        <a:pt x="107" y="29"/>
                      </a:lnTo>
                      <a:lnTo>
                        <a:pt x="108" y="29"/>
                      </a:lnTo>
                      <a:lnTo>
                        <a:pt x="109" y="29"/>
                      </a:lnTo>
                      <a:lnTo>
                        <a:pt x="109" y="30"/>
                      </a:lnTo>
                      <a:lnTo>
                        <a:pt x="110" y="30"/>
                      </a:lnTo>
                      <a:lnTo>
                        <a:pt x="112" y="30"/>
                      </a:lnTo>
                      <a:lnTo>
                        <a:pt x="114" y="30"/>
                      </a:lnTo>
                      <a:lnTo>
                        <a:pt x="115" y="30"/>
                      </a:lnTo>
                      <a:lnTo>
                        <a:pt x="115" y="32"/>
                      </a:lnTo>
                      <a:lnTo>
                        <a:pt x="116" y="32"/>
                      </a:lnTo>
                      <a:lnTo>
                        <a:pt x="116" y="34"/>
                      </a:lnTo>
                      <a:lnTo>
                        <a:pt x="119" y="34"/>
                      </a:lnTo>
                      <a:lnTo>
                        <a:pt x="119" y="36"/>
                      </a:lnTo>
                      <a:lnTo>
                        <a:pt x="120" y="36"/>
                      </a:lnTo>
                      <a:lnTo>
                        <a:pt x="120" y="38"/>
                      </a:lnTo>
                      <a:lnTo>
                        <a:pt x="122" y="38"/>
                      </a:lnTo>
                      <a:lnTo>
                        <a:pt x="122" y="40"/>
                      </a:lnTo>
                      <a:lnTo>
                        <a:pt x="122" y="41"/>
                      </a:lnTo>
                      <a:lnTo>
                        <a:pt x="122" y="43"/>
                      </a:lnTo>
                      <a:lnTo>
                        <a:pt x="121" y="45"/>
                      </a:lnTo>
                      <a:lnTo>
                        <a:pt x="121" y="46"/>
                      </a:lnTo>
                      <a:lnTo>
                        <a:pt x="121" y="48"/>
                      </a:lnTo>
                      <a:lnTo>
                        <a:pt x="119" y="50"/>
                      </a:lnTo>
                      <a:lnTo>
                        <a:pt x="117" y="51"/>
                      </a:lnTo>
                      <a:lnTo>
                        <a:pt x="115" y="53"/>
                      </a:lnTo>
                      <a:lnTo>
                        <a:pt x="114" y="53"/>
                      </a:lnTo>
                      <a:lnTo>
                        <a:pt x="111" y="55"/>
                      </a:lnTo>
                      <a:lnTo>
                        <a:pt x="110" y="55"/>
                      </a:lnTo>
                      <a:lnTo>
                        <a:pt x="108" y="55"/>
                      </a:lnTo>
                      <a:lnTo>
                        <a:pt x="106" y="56"/>
                      </a:lnTo>
                      <a:lnTo>
                        <a:pt x="105" y="56"/>
                      </a:lnTo>
                      <a:lnTo>
                        <a:pt x="103" y="57"/>
                      </a:lnTo>
                      <a:lnTo>
                        <a:pt x="102" y="57"/>
                      </a:lnTo>
                      <a:lnTo>
                        <a:pt x="100" y="57"/>
                      </a:lnTo>
                      <a:lnTo>
                        <a:pt x="99" y="57"/>
                      </a:lnTo>
                      <a:lnTo>
                        <a:pt x="97" y="57"/>
                      </a:lnTo>
                      <a:lnTo>
                        <a:pt x="95" y="57"/>
                      </a:lnTo>
                      <a:lnTo>
                        <a:pt x="93" y="57"/>
                      </a:lnTo>
                      <a:lnTo>
                        <a:pt x="91" y="57"/>
                      </a:lnTo>
                      <a:lnTo>
                        <a:pt x="90" y="57"/>
                      </a:lnTo>
                      <a:lnTo>
                        <a:pt x="88" y="57"/>
                      </a:lnTo>
                      <a:lnTo>
                        <a:pt x="87" y="57"/>
                      </a:lnTo>
                      <a:lnTo>
                        <a:pt x="85" y="57"/>
                      </a:lnTo>
                      <a:lnTo>
                        <a:pt x="83" y="57"/>
                      </a:lnTo>
                      <a:lnTo>
                        <a:pt x="81" y="57"/>
                      </a:lnTo>
                      <a:lnTo>
                        <a:pt x="81" y="55"/>
                      </a:lnTo>
                      <a:lnTo>
                        <a:pt x="79" y="55"/>
                      </a:lnTo>
                      <a:lnTo>
                        <a:pt x="78" y="55"/>
                      </a:lnTo>
                      <a:lnTo>
                        <a:pt x="78" y="53"/>
                      </a:lnTo>
                      <a:lnTo>
                        <a:pt x="77" y="53"/>
                      </a:lnTo>
                      <a:lnTo>
                        <a:pt x="77" y="51"/>
                      </a:lnTo>
                      <a:lnTo>
                        <a:pt x="75" y="51"/>
                      </a:lnTo>
                      <a:lnTo>
                        <a:pt x="75" y="50"/>
                      </a:lnTo>
                      <a:lnTo>
                        <a:pt x="74" y="50"/>
                      </a:lnTo>
                      <a:lnTo>
                        <a:pt x="74" y="49"/>
                      </a:lnTo>
                      <a:lnTo>
                        <a:pt x="74" y="47"/>
                      </a:lnTo>
                      <a:lnTo>
                        <a:pt x="73" y="47"/>
                      </a:lnTo>
                      <a:lnTo>
                        <a:pt x="73" y="45"/>
                      </a:lnTo>
                      <a:lnTo>
                        <a:pt x="73" y="44"/>
                      </a:lnTo>
                      <a:lnTo>
                        <a:pt x="74" y="42"/>
                      </a:lnTo>
                      <a:lnTo>
                        <a:pt x="72" y="42"/>
                      </a:lnTo>
                      <a:lnTo>
                        <a:pt x="72" y="41"/>
                      </a:lnTo>
                      <a:lnTo>
                        <a:pt x="72" y="39"/>
                      </a:lnTo>
                      <a:lnTo>
                        <a:pt x="70" y="39"/>
                      </a:lnTo>
                      <a:lnTo>
                        <a:pt x="70" y="36"/>
                      </a:lnTo>
                      <a:lnTo>
                        <a:pt x="70" y="35"/>
                      </a:lnTo>
                      <a:lnTo>
                        <a:pt x="69" y="35"/>
                      </a:lnTo>
                      <a:lnTo>
                        <a:pt x="68" y="35"/>
                      </a:lnTo>
                      <a:lnTo>
                        <a:pt x="67" y="35"/>
                      </a:lnTo>
                      <a:lnTo>
                        <a:pt x="63" y="36"/>
                      </a:lnTo>
                      <a:lnTo>
                        <a:pt x="59" y="37"/>
                      </a:lnTo>
                      <a:lnTo>
                        <a:pt x="54" y="39"/>
                      </a:lnTo>
                      <a:lnTo>
                        <a:pt x="50" y="39"/>
                      </a:lnTo>
                      <a:lnTo>
                        <a:pt x="45" y="41"/>
                      </a:lnTo>
                      <a:lnTo>
                        <a:pt x="40" y="43"/>
                      </a:lnTo>
                      <a:lnTo>
                        <a:pt x="34" y="45"/>
                      </a:lnTo>
                      <a:lnTo>
                        <a:pt x="30" y="46"/>
                      </a:lnTo>
                      <a:lnTo>
                        <a:pt x="24" y="48"/>
                      </a:lnTo>
                      <a:lnTo>
                        <a:pt x="21" y="50"/>
                      </a:lnTo>
                      <a:lnTo>
                        <a:pt x="16" y="52"/>
                      </a:lnTo>
                      <a:lnTo>
                        <a:pt x="13" y="53"/>
                      </a:lnTo>
                      <a:lnTo>
                        <a:pt x="9" y="55"/>
                      </a:lnTo>
                      <a:lnTo>
                        <a:pt x="7" y="55"/>
                      </a:lnTo>
                      <a:lnTo>
                        <a:pt x="4" y="56"/>
                      </a:lnTo>
                      <a:lnTo>
                        <a:pt x="4" y="58"/>
                      </a:lnTo>
                      <a:lnTo>
                        <a:pt x="6" y="60"/>
                      </a:lnTo>
                      <a:lnTo>
                        <a:pt x="8" y="62"/>
                      </a:lnTo>
                      <a:lnTo>
                        <a:pt x="9" y="65"/>
                      </a:lnTo>
                      <a:lnTo>
                        <a:pt x="12" y="67"/>
                      </a:lnTo>
                      <a:lnTo>
                        <a:pt x="14" y="70"/>
                      </a:lnTo>
                      <a:lnTo>
                        <a:pt x="18" y="72"/>
                      </a:lnTo>
                      <a:lnTo>
                        <a:pt x="20" y="76"/>
                      </a:lnTo>
                      <a:lnTo>
                        <a:pt x="24" y="79"/>
                      </a:lnTo>
                      <a:lnTo>
                        <a:pt x="26" y="83"/>
                      </a:lnTo>
                      <a:lnTo>
                        <a:pt x="30" y="85"/>
                      </a:lnTo>
                      <a:lnTo>
                        <a:pt x="32" y="89"/>
                      </a:lnTo>
                      <a:lnTo>
                        <a:pt x="34" y="91"/>
                      </a:lnTo>
                      <a:lnTo>
                        <a:pt x="36" y="93"/>
                      </a:lnTo>
                      <a:lnTo>
                        <a:pt x="39" y="94"/>
                      </a:lnTo>
                      <a:lnTo>
                        <a:pt x="38" y="95"/>
                      </a:lnTo>
                      <a:lnTo>
                        <a:pt x="38" y="96"/>
                      </a:lnTo>
                      <a:lnTo>
                        <a:pt x="38" y="97"/>
                      </a:lnTo>
                      <a:lnTo>
                        <a:pt x="35" y="99"/>
                      </a:lnTo>
                      <a:lnTo>
                        <a:pt x="33" y="99"/>
                      </a:lnTo>
                      <a:lnTo>
                        <a:pt x="32" y="100"/>
                      </a:lnTo>
                      <a:lnTo>
                        <a:pt x="31" y="100"/>
                      </a:lnTo>
                      <a:lnTo>
                        <a:pt x="29" y="100"/>
                      </a:lnTo>
                      <a:lnTo>
                        <a:pt x="28" y="100"/>
                      </a:lnTo>
                      <a:lnTo>
                        <a:pt x="26" y="100"/>
                      </a:lnTo>
                      <a:lnTo>
                        <a:pt x="24" y="100"/>
                      </a:lnTo>
                      <a:lnTo>
                        <a:pt x="24" y="99"/>
                      </a:lnTo>
                      <a:lnTo>
                        <a:pt x="22" y="99"/>
                      </a:lnTo>
                      <a:lnTo>
                        <a:pt x="20" y="99"/>
                      </a:lnTo>
                      <a:lnTo>
                        <a:pt x="18" y="99"/>
                      </a:lnTo>
                      <a:lnTo>
                        <a:pt x="18" y="98"/>
                      </a:lnTo>
                      <a:lnTo>
                        <a:pt x="16" y="100"/>
                      </a:lnTo>
                      <a:lnTo>
                        <a:pt x="14" y="100"/>
                      </a:lnTo>
                      <a:lnTo>
                        <a:pt x="11" y="101"/>
                      </a:lnTo>
                      <a:lnTo>
                        <a:pt x="9" y="101"/>
                      </a:lnTo>
                      <a:lnTo>
                        <a:pt x="8" y="103"/>
                      </a:lnTo>
                      <a:lnTo>
                        <a:pt x="6" y="103"/>
                      </a:lnTo>
                      <a:lnTo>
                        <a:pt x="4" y="104"/>
                      </a:lnTo>
                      <a:lnTo>
                        <a:pt x="2" y="106"/>
                      </a:lnTo>
                      <a:lnTo>
                        <a:pt x="2" y="108"/>
                      </a:lnTo>
                      <a:lnTo>
                        <a:pt x="1" y="110"/>
                      </a:lnTo>
                      <a:lnTo>
                        <a:pt x="1" y="111"/>
                      </a:lnTo>
                      <a:lnTo>
                        <a:pt x="0" y="113"/>
                      </a:lnTo>
                      <a:lnTo>
                        <a:pt x="0" y="115"/>
                      </a:lnTo>
                      <a:lnTo>
                        <a:pt x="0" y="117"/>
                      </a:lnTo>
                      <a:lnTo>
                        <a:pt x="0" y="119"/>
                      </a:lnTo>
                      <a:lnTo>
                        <a:pt x="0" y="120"/>
                      </a:lnTo>
                      <a:lnTo>
                        <a:pt x="1" y="120"/>
                      </a:lnTo>
                      <a:lnTo>
                        <a:pt x="1" y="122"/>
                      </a:lnTo>
                      <a:lnTo>
                        <a:pt x="1" y="123"/>
                      </a:lnTo>
                      <a:lnTo>
                        <a:pt x="3" y="123"/>
                      </a:lnTo>
                      <a:lnTo>
                        <a:pt x="3" y="125"/>
                      </a:lnTo>
                      <a:lnTo>
                        <a:pt x="4" y="125"/>
                      </a:lnTo>
                      <a:lnTo>
                        <a:pt x="4" y="126"/>
                      </a:lnTo>
                      <a:lnTo>
                        <a:pt x="6" y="126"/>
                      </a:lnTo>
                      <a:lnTo>
                        <a:pt x="6" y="128"/>
                      </a:lnTo>
                      <a:lnTo>
                        <a:pt x="8" y="128"/>
                      </a:lnTo>
                      <a:lnTo>
                        <a:pt x="9" y="128"/>
                      </a:lnTo>
                      <a:lnTo>
                        <a:pt x="9" y="130"/>
                      </a:lnTo>
                      <a:lnTo>
                        <a:pt x="11" y="130"/>
                      </a:lnTo>
                      <a:lnTo>
                        <a:pt x="14" y="130"/>
                      </a:lnTo>
                      <a:lnTo>
                        <a:pt x="14" y="131"/>
                      </a:lnTo>
                      <a:lnTo>
                        <a:pt x="16" y="131"/>
                      </a:lnTo>
                      <a:lnTo>
                        <a:pt x="18" y="131"/>
                      </a:lnTo>
                      <a:lnTo>
                        <a:pt x="18" y="132"/>
                      </a:lnTo>
                      <a:lnTo>
                        <a:pt x="19" y="132"/>
                      </a:lnTo>
                      <a:lnTo>
                        <a:pt x="21" y="132"/>
                      </a:lnTo>
                      <a:lnTo>
                        <a:pt x="23" y="132"/>
                      </a:lnTo>
                      <a:lnTo>
                        <a:pt x="24" y="132"/>
                      </a:lnTo>
                      <a:lnTo>
                        <a:pt x="26" y="132"/>
                      </a:lnTo>
                      <a:lnTo>
                        <a:pt x="28" y="132"/>
                      </a:lnTo>
                      <a:lnTo>
                        <a:pt x="30" y="132"/>
                      </a:lnTo>
                      <a:lnTo>
                        <a:pt x="32" y="132"/>
                      </a:lnTo>
                      <a:lnTo>
                        <a:pt x="34" y="130"/>
                      </a:lnTo>
                      <a:lnTo>
                        <a:pt x="36" y="130"/>
                      </a:lnTo>
                      <a:lnTo>
                        <a:pt x="38" y="129"/>
                      </a:lnTo>
                      <a:lnTo>
                        <a:pt x="40" y="129"/>
                      </a:lnTo>
                      <a:lnTo>
                        <a:pt x="42" y="127"/>
                      </a:lnTo>
                      <a:lnTo>
                        <a:pt x="43" y="127"/>
                      </a:lnTo>
                      <a:lnTo>
                        <a:pt x="45" y="126"/>
                      </a:lnTo>
                      <a:lnTo>
                        <a:pt x="46" y="125"/>
                      </a:lnTo>
                      <a:lnTo>
                        <a:pt x="48" y="123"/>
                      </a:lnTo>
                      <a:lnTo>
                        <a:pt x="49" y="122"/>
                      </a:lnTo>
                      <a:lnTo>
                        <a:pt x="52" y="120"/>
                      </a:lnTo>
                      <a:lnTo>
                        <a:pt x="54" y="120"/>
                      </a:lnTo>
                      <a:lnTo>
                        <a:pt x="55" y="120"/>
                      </a:lnTo>
                      <a:lnTo>
                        <a:pt x="57" y="119"/>
                      </a:lnTo>
                      <a:lnTo>
                        <a:pt x="57" y="120"/>
                      </a:lnTo>
                      <a:lnTo>
                        <a:pt x="58" y="120"/>
                      </a:lnTo>
                      <a:lnTo>
                        <a:pt x="60" y="120"/>
                      </a:lnTo>
                      <a:lnTo>
                        <a:pt x="61" y="120"/>
                      </a:lnTo>
                      <a:lnTo>
                        <a:pt x="63" y="120"/>
                      </a:lnTo>
                      <a:lnTo>
                        <a:pt x="63" y="122"/>
                      </a:lnTo>
                      <a:lnTo>
                        <a:pt x="63" y="123"/>
                      </a:lnTo>
                      <a:lnTo>
                        <a:pt x="65" y="123"/>
                      </a:lnTo>
                      <a:lnTo>
                        <a:pt x="65" y="125"/>
                      </a:lnTo>
                      <a:lnTo>
                        <a:pt x="66" y="125"/>
                      </a:lnTo>
                      <a:lnTo>
                        <a:pt x="68" y="125"/>
                      </a:lnTo>
                      <a:lnTo>
                        <a:pt x="70" y="127"/>
                      </a:lnTo>
                      <a:lnTo>
                        <a:pt x="71" y="129"/>
                      </a:lnTo>
                      <a:lnTo>
                        <a:pt x="73" y="131"/>
                      </a:lnTo>
                      <a:lnTo>
                        <a:pt x="76" y="133"/>
                      </a:lnTo>
                      <a:lnTo>
                        <a:pt x="77" y="136"/>
                      </a:lnTo>
                      <a:lnTo>
                        <a:pt x="79" y="139"/>
                      </a:lnTo>
                      <a:lnTo>
                        <a:pt x="81" y="141"/>
                      </a:lnTo>
                      <a:lnTo>
                        <a:pt x="84" y="142"/>
                      </a:lnTo>
                      <a:lnTo>
                        <a:pt x="86" y="146"/>
                      </a:lnTo>
                      <a:lnTo>
                        <a:pt x="88" y="148"/>
                      </a:lnTo>
                      <a:lnTo>
                        <a:pt x="90" y="149"/>
                      </a:lnTo>
                      <a:lnTo>
                        <a:pt x="92" y="151"/>
                      </a:lnTo>
                      <a:lnTo>
                        <a:pt x="93" y="153"/>
                      </a:lnTo>
                      <a:lnTo>
                        <a:pt x="95" y="154"/>
                      </a:lnTo>
                      <a:lnTo>
                        <a:pt x="96" y="155"/>
                      </a:lnTo>
                      <a:lnTo>
                        <a:pt x="98" y="155"/>
                      </a:lnTo>
                      <a:lnTo>
                        <a:pt x="99" y="155"/>
                      </a:lnTo>
                      <a:lnTo>
                        <a:pt x="105" y="153"/>
                      </a:lnTo>
                      <a:lnTo>
                        <a:pt x="113" y="151"/>
                      </a:lnTo>
                      <a:lnTo>
                        <a:pt x="124" y="147"/>
                      </a:lnTo>
                      <a:lnTo>
                        <a:pt x="136" y="143"/>
                      </a:lnTo>
                      <a:lnTo>
                        <a:pt x="150" y="139"/>
                      </a:lnTo>
                      <a:lnTo>
                        <a:pt x="165" y="134"/>
                      </a:lnTo>
                      <a:lnTo>
                        <a:pt x="180" y="128"/>
                      </a:lnTo>
                      <a:lnTo>
                        <a:pt x="194" y="124"/>
                      </a:lnTo>
                      <a:lnTo>
                        <a:pt x="209" y="119"/>
                      </a:lnTo>
                      <a:lnTo>
                        <a:pt x="222" y="115"/>
                      </a:lnTo>
                      <a:lnTo>
                        <a:pt x="235" y="110"/>
                      </a:lnTo>
                      <a:lnTo>
                        <a:pt x="245" y="106"/>
                      </a:lnTo>
                      <a:lnTo>
                        <a:pt x="254" y="103"/>
                      </a:lnTo>
                      <a:lnTo>
                        <a:pt x="259" y="101"/>
                      </a:lnTo>
                      <a:lnTo>
                        <a:pt x="261" y="98"/>
                      </a:lnTo>
                      <a:lnTo>
                        <a:pt x="260" y="98"/>
                      </a:lnTo>
                      <a:lnTo>
                        <a:pt x="259" y="98"/>
                      </a:lnTo>
                      <a:lnTo>
                        <a:pt x="257" y="96"/>
                      </a:lnTo>
                      <a:lnTo>
                        <a:pt x="256" y="94"/>
                      </a:lnTo>
                      <a:lnTo>
                        <a:pt x="253" y="92"/>
                      </a:lnTo>
                      <a:lnTo>
                        <a:pt x="251" y="89"/>
                      </a:lnTo>
                      <a:lnTo>
                        <a:pt x="247" y="87"/>
                      </a:lnTo>
                      <a:lnTo>
                        <a:pt x="245" y="83"/>
                      </a:lnTo>
                      <a:lnTo>
                        <a:pt x="242" y="81"/>
                      </a:lnTo>
                      <a:lnTo>
                        <a:pt x="239" y="77"/>
                      </a:lnTo>
                      <a:lnTo>
                        <a:pt x="236" y="74"/>
                      </a:lnTo>
                      <a:lnTo>
                        <a:pt x="234" y="71"/>
                      </a:lnTo>
                      <a:lnTo>
                        <a:pt x="231" y="69"/>
                      </a:lnTo>
                      <a:lnTo>
                        <a:pt x="229" y="65"/>
                      </a:lnTo>
                      <a:lnTo>
                        <a:pt x="228" y="63"/>
                      </a:lnTo>
                      <a:lnTo>
                        <a:pt x="227" y="59"/>
                      </a:lnTo>
                      <a:lnTo>
                        <a:pt x="227" y="58"/>
                      </a:lnTo>
                      <a:lnTo>
                        <a:pt x="228" y="56"/>
                      </a:lnTo>
                      <a:lnTo>
                        <a:pt x="229" y="56"/>
                      </a:lnTo>
                      <a:lnTo>
                        <a:pt x="231" y="55"/>
                      </a:lnTo>
                      <a:lnTo>
                        <a:pt x="232" y="55"/>
                      </a:lnTo>
                      <a:lnTo>
                        <a:pt x="233" y="55"/>
                      </a:lnTo>
                      <a:lnTo>
                        <a:pt x="235" y="55"/>
                      </a:lnTo>
                      <a:lnTo>
                        <a:pt x="236" y="55"/>
                      </a:lnTo>
                      <a:lnTo>
                        <a:pt x="238" y="55"/>
                      </a:lnTo>
                      <a:lnTo>
                        <a:pt x="239" y="55"/>
                      </a:lnTo>
                      <a:lnTo>
                        <a:pt x="241" y="55"/>
                      </a:lnTo>
                      <a:lnTo>
                        <a:pt x="243" y="55"/>
                      </a:lnTo>
                      <a:lnTo>
                        <a:pt x="244" y="55"/>
                      </a:lnTo>
                      <a:lnTo>
                        <a:pt x="246" y="55"/>
                      </a:lnTo>
                      <a:lnTo>
                        <a:pt x="247" y="55"/>
                      </a:lnTo>
                      <a:lnTo>
                        <a:pt x="249" y="55"/>
                      </a:lnTo>
                      <a:lnTo>
                        <a:pt x="251" y="55"/>
                      </a:lnTo>
                      <a:lnTo>
                        <a:pt x="253" y="53"/>
                      </a:lnTo>
                      <a:lnTo>
                        <a:pt x="255" y="52"/>
                      </a:lnTo>
                      <a:lnTo>
                        <a:pt x="257" y="51"/>
                      </a:lnTo>
                      <a:lnTo>
                        <a:pt x="259" y="50"/>
                      </a:lnTo>
                      <a:lnTo>
                        <a:pt x="259" y="49"/>
                      </a:lnTo>
                      <a:lnTo>
                        <a:pt x="261" y="47"/>
                      </a:lnTo>
                      <a:lnTo>
                        <a:pt x="261" y="45"/>
                      </a:lnTo>
                      <a:lnTo>
                        <a:pt x="264" y="43"/>
                      </a:lnTo>
                      <a:lnTo>
                        <a:pt x="263" y="43"/>
                      </a:lnTo>
                      <a:lnTo>
                        <a:pt x="263" y="42"/>
                      </a:lnTo>
                      <a:lnTo>
                        <a:pt x="263" y="41"/>
                      </a:lnTo>
                      <a:lnTo>
                        <a:pt x="263" y="39"/>
                      </a:lnTo>
                      <a:lnTo>
                        <a:pt x="262" y="39"/>
                      </a:lnTo>
                      <a:lnTo>
                        <a:pt x="262" y="36"/>
                      </a:lnTo>
                      <a:lnTo>
                        <a:pt x="262" y="35"/>
                      </a:lnTo>
                      <a:lnTo>
                        <a:pt x="262" y="34"/>
                      </a:lnTo>
                      <a:lnTo>
                        <a:pt x="260" y="34"/>
                      </a:lnTo>
                      <a:lnTo>
                        <a:pt x="260" y="32"/>
                      </a:lnTo>
                      <a:lnTo>
                        <a:pt x="259" y="32"/>
                      </a:lnTo>
                      <a:lnTo>
                        <a:pt x="259" y="29"/>
                      </a:lnTo>
                      <a:lnTo>
                        <a:pt x="257" y="29"/>
                      </a:lnTo>
                      <a:lnTo>
                        <a:pt x="257" y="28"/>
                      </a:lnTo>
                      <a:lnTo>
                        <a:pt x="255" y="28"/>
                      </a:lnTo>
                      <a:lnTo>
                        <a:pt x="255" y="27"/>
                      </a:lnTo>
                      <a:lnTo>
                        <a:pt x="255" y="25"/>
                      </a:lnTo>
                      <a:lnTo>
                        <a:pt x="253" y="25"/>
                      </a:lnTo>
                      <a:lnTo>
                        <a:pt x="252" y="25"/>
                      </a:lnTo>
                      <a:lnTo>
                        <a:pt x="250" y="25"/>
                      </a:lnTo>
                      <a:lnTo>
                        <a:pt x="249" y="25"/>
                      </a:lnTo>
                      <a:lnTo>
                        <a:pt x="249" y="24"/>
                      </a:lnTo>
                      <a:lnTo>
                        <a:pt x="247" y="24"/>
                      </a:lnTo>
                      <a:lnTo>
                        <a:pt x="246" y="24"/>
                      </a:lnTo>
                      <a:lnTo>
                        <a:pt x="244" y="24"/>
                      </a:lnTo>
                      <a:lnTo>
                        <a:pt x="244" y="22"/>
                      </a:lnTo>
                      <a:lnTo>
                        <a:pt x="242" y="22"/>
                      </a:lnTo>
                      <a:lnTo>
                        <a:pt x="241" y="22"/>
                      </a:lnTo>
                      <a:lnTo>
                        <a:pt x="239" y="22"/>
                      </a:lnTo>
                      <a:lnTo>
                        <a:pt x="237" y="22"/>
                      </a:lnTo>
                      <a:lnTo>
                        <a:pt x="235" y="22"/>
                      </a:lnTo>
                      <a:lnTo>
                        <a:pt x="233" y="23"/>
                      </a:lnTo>
                      <a:lnTo>
                        <a:pt x="232" y="23"/>
                      </a:lnTo>
                      <a:lnTo>
                        <a:pt x="230" y="23"/>
                      </a:lnTo>
                      <a:lnTo>
                        <a:pt x="228" y="24"/>
                      </a:lnTo>
                      <a:lnTo>
                        <a:pt x="227" y="24"/>
                      </a:lnTo>
                      <a:lnTo>
                        <a:pt x="225" y="24"/>
                      </a:lnTo>
                      <a:lnTo>
                        <a:pt x="223" y="26"/>
                      </a:lnTo>
                      <a:lnTo>
                        <a:pt x="222" y="26"/>
                      </a:lnTo>
                      <a:lnTo>
                        <a:pt x="221" y="28"/>
                      </a:lnTo>
                      <a:lnTo>
                        <a:pt x="220" y="28"/>
                      </a:lnTo>
                      <a:lnTo>
                        <a:pt x="218" y="29"/>
                      </a:lnTo>
                      <a:lnTo>
                        <a:pt x="216" y="29"/>
                      </a:lnTo>
                      <a:lnTo>
                        <a:pt x="215" y="30"/>
                      </a:lnTo>
                      <a:lnTo>
                        <a:pt x="211" y="31"/>
                      </a:lnTo>
                      <a:lnTo>
                        <a:pt x="208" y="30"/>
                      </a:lnTo>
                      <a:lnTo>
                        <a:pt x="204" y="28"/>
                      </a:lnTo>
                      <a:lnTo>
                        <a:pt x="201" y="26"/>
                      </a:lnTo>
                      <a:lnTo>
                        <a:pt x="197" y="24"/>
                      </a:lnTo>
                      <a:lnTo>
                        <a:pt x="193" y="21"/>
                      </a:lnTo>
                      <a:lnTo>
                        <a:pt x="190" y="19"/>
                      </a:lnTo>
                      <a:lnTo>
                        <a:pt x="186" y="15"/>
                      </a:lnTo>
                      <a:lnTo>
                        <a:pt x="183" y="13"/>
                      </a:lnTo>
                      <a:lnTo>
                        <a:pt x="178" y="10"/>
                      </a:lnTo>
                      <a:lnTo>
                        <a:pt x="175" y="8"/>
                      </a:lnTo>
                      <a:lnTo>
                        <a:pt x="173" y="5"/>
                      </a:lnTo>
                      <a:lnTo>
                        <a:pt x="171" y="4"/>
                      </a:lnTo>
                      <a:lnTo>
                        <a:pt x="169" y="2"/>
                      </a:lnTo>
                      <a:lnTo>
                        <a:pt x="168" y="1"/>
                      </a:lnTo>
                      <a:lnTo>
                        <a:pt x="168" y="0"/>
                      </a:lnTo>
                    </a:path>
                  </a:pathLst>
                </a:custGeom>
                <a:solidFill>
                  <a:srgbClr val="0000A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9" name="Freeform 226"/>
                <p:cNvSpPr>
                  <a:spLocks/>
                </p:cNvSpPr>
                <p:nvPr/>
              </p:nvSpPr>
              <p:spPr bwMode="auto">
                <a:xfrm>
                  <a:off x="3332" y="2809"/>
                  <a:ext cx="19" cy="29"/>
                </a:xfrm>
                <a:custGeom>
                  <a:avLst/>
                  <a:gdLst>
                    <a:gd name="T0" fmla="*/ 0 w 19"/>
                    <a:gd name="T1" fmla="*/ 1 h 30"/>
                    <a:gd name="T2" fmla="*/ 1 w 19"/>
                    <a:gd name="T3" fmla="*/ 3 h 30"/>
                    <a:gd name="T4" fmla="*/ 1 w 19"/>
                    <a:gd name="T5" fmla="*/ 6 h 30"/>
                    <a:gd name="T6" fmla="*/ 2 w 19"/>
                    <a:gd name="T7" fmla="*/ 7 h 30"/>
                    <a:gd name="T8" fmla="*/ 6 w 19"/>
                    <a:gd name="T9" fmla="*/ 7 h 30"/>
                    <a:gd name="T10" fmla="*/ 8 w 19"/>
                    <a:gd name="T11" fmla="*/ 8 h 30"/>
                    <a:gd name="T12" fmla="*/ 11 w 19"/>
                    <a:gd name="T13" fmla="*/ 8 h 30"/>
                    <a:gd name="T14" fmla="*/ 12 w 19"/>
                    <a:gd name="T15" fmla="*/ 10 h 30"/>
                    <a:gd name="T16" fmla="*/ 13 w 19"/>
                    <a:gd name="T17" fmla="*/ 12 h 30"/>
                    <a:gd name="T18" fmla="*/ 15 w 19"/>
                    <a:gd name="T19" fmla="*/ 13 h 30"/>
                    <a:gd name="T20" fmla="*/ 16 w 19"/>
                    <a:gd name="T21" fmla="*/ 15 h 30"/>
                    <a:gd name="T22" fmla="*/ 17 w 19"/>
                    <a:gd name="T23" fmla="*/ 16 h 30"/>
                    <a:gd name="T24" fmla="*/ 18 w 19"/>
                    <a:gd name="T25" fmla="*/ 17 h 30"/>
                    <a:gd name="T26" fmla="*/ 18 w 19"/>
                    <a:gd name="T27" fmla="*/ 20 h 30"/>
                    <a:gd name="T28" fmla="*/ 18 w 19"/>
                    <a:gd name="T29" fmla="*/ 23 h 30"/>
                    <a:gd name="T30" fmla="*/ 17 w 19"/>
                    <a:gd name="T31" fmla="*/ 26 h 30"/>
                    <a:gd name="T32" fmla="*/ 13 w 19"/>
                    <a:gd name="T33" fmla="*/ 29 h 30"/>
                    <a:gd name="T34" fmla="*/ 12 w 19"/>
                    <a:gd name="T35" fmla="*/ 28 h 30"/>
                    <a:gd name="T36" fmla="*/ 11 w 19"/>
                    <a:gd name="T37" fmla="*/ 27 h 30"/>
                    <a:gd name="T38" fmla="*/ 10 w 19"/>
                    <a:gd name="T39" fmla="*/ 25 h 30"/>
                    <a:gd name="T40" fmla="*/ 8 w 19"/>
                    <a:gd name="T41" fmla="*/ 24 h 30"/>
                    <a:gd name="T42" fmla="*/ 6 w 19"/>
                    <a:gd name="T43" fmla="*/ 24 h 30"/>
                    <a:gd name="T44" fmla="*/ 5 w 19"/>
                    <a:gd name="T45" fmla="*/ 23 h 30"/>
                    <a:gd name="T46" fmla="*/ 4 w 19"/>
                    <a:gd name="T47" fmla="*/ 22 h 30"/>
                    <a:gd name="T48" fmla="*/ 1 w 19"/>
                    <a:gd name="T49" fmla="*/ 22 h 30"/>
                    <a:gd name="T50" fmla="*/ 0 w 19"/>
                    <a:gd name="T51" fmla="*/ 20 h 30"/>
                    <a:gd name="T52" fmla="*/ 0 w 19"/>
                    <a:gd name="T53" fmla="*/ 17 h 30"/>
                    <a:gd name="T54" fmla="*/ 0 w 19"/>
                    <a:gd name="T55" fmla="*/ 13 h 30"/>
                    <a:gd name="T56" fmla="*/ 0 w 19"/>
                    <a:gd name="T57" fmla="*/ 9 h 30"/>
                    <a:gd name="T58" fmla="*/ 0 w 19"/>
                    <a:gd name="T59" fmla="*/ 5 h 30"/>
                    <a:gd name="T60" fmla="*/ 0 w 19"/>
                    <a:gd name="T61" fmla="*/ 3 h 30"/>
                    <a:gd name="T62" fmla="*/ 0 w 19"/>
                    <a:gd name="T6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30">
                      <a:moveTo>
                        <a:pt x="0" y="0"/>
                      </a:moveTo>
                      <a:lnTo>
                        <a:pt x="0" y="1"/>
                      </a:lnTo>
                      <a:lnTo>
                        <a:pt x="0" y="3"/>
                      </a:lnTo>
                      <a:lnTo>
                        <a:pt x="1" y="3"/>
                      </a:lnTo>
                      <a:lnTo>
                        <a:pt x="1" y="4"/>
                      </a:lnTo>
                      <a:lnTo>
                        <a:pt x="1" y="6"/>
                      </a:lnTo>
                      <a:lnTo>
                        <a:pt x="2" y="6"/>
                      </a:lnTo>
                      <a:lnTo>
                        <a:pt x="2" y="7"/>
                      </a:lnTo>
                      <a:lnTo>
                        <a:pt x="4" y="7"/>
                      </a:lnTo>
                      <a:lnTo>
                        <a:pt x="6" y="7"/>
                      </a:lnTo>
                      <a:lnTo>
                        <a:pt x="6" y="8"/>
                      </a:lnTo>
                      <a:lnTo>
                        <a:pt x="8" y="8"/>
                      </a:lnTo>
                      <a:lnTo>
                        <a:pt x="10" y="8"/>
                      </a:lnTo>
                      <a:lnTo>
                        <a:pt x="11" y="8"/>
                      </a:lnTo>
                      <a:lnTo>
                        <a:pt x="11" y="10"/>
                      </a:lnTo>
                      <a:lnTo>
                        <a:pt x="12" y="10"/>
                      </a:lnTo>
                      <a:lnTo>
                        <a:pt x="13" y="10"/>
                      </a:lnTo>
                      <a:lnTo>
                        <a:pt x="13" y="12"/>
                      </a:lnTo>
                      <a:lnTo>
                        <a:pt x="15" y="12"/>
                      </a:lnTo>
                      <a:lnTo>
                        <a:pt x="15" y="13"/>
                      </a:lnTo>
                      <a:lnTo>
                        <a:pt x="16" y="13"/>
                      </a:lnTo>
                      <a:lnTo>
                        <a:pt x="16" y="15"/>
                      </a:lnTo>
                      <a:lnTo>
                        <a:pt x="17" y="15"/>
                      </a:lnTo>
                      <a:lnTo>
                        <a:pt x="17" y="16"/>
                      </a:lnTo>
                      <a:lnTo>
                        <a:pt x="17" y="17"/>
                      </a:lnTo>
                      <a:lnTo>
                        <a:pt x="18" y="17"/>
                      </a:lnTo>
                      <a:lnTo>
                        <a:pt x="18" y="19"/>
                      </a:lnTo>
                      <a:lnTo>
                        <a:pt x="18" y="20"/>
                      </a:lnTo>
                      <a:lnTo>
                        <a:pt x="18" y="22"/>
                      </a:lnTo>
                      <a:lnTo>
                        <a:pt x="18" y="23"/>
                      </a:lnTo>
                      <a:lnTo>
                        <a:pt x="17" y="25"/>
                      </a:lnTo>
                      <a:lnTo>
                        <a:pt x="17" y="26"/>
                      </a:lnTo>
                      <a:lnTo>
                        <a:pt x="15" y="28"/>
                      </a:lnTo>
                      <a:lnTo>
                        <a:pt x="13" y="29"/>
                      </a:lnTo>
                      <a:lnTo>
                        <a:pt x="12" y="29"/>
                      </a:lnTo>
                      <a:lnTo>
                        <a:pt x="12" y="28"/>
                      </a:lnTo>
                      <a:lnTo>
                        <a:pt x="12" y="27"/>
                      </a:lnTo>
                      <a:lnTo>
                        <a:pt x="11" y="27"/>
                      </a:lnTo>
                      <a:lnTo>
                        <a:pt x="11" y="25"/>
                      </a:lnTo>
                      <a:lnTo>
                        <a:pt x="10" y="25"/>
                      </a:lnTo>
                      <a:lnTo>
                        <a:pt x="10" y="24"/>
                      </a:lnTo>
                      <a:lnTo>
                        <a:pt x="8" y="24"/>
                      </a:lnTo>
                      <a:lnTo>
                        <a:pt x="7" y="24"/>
                      </a:lnTo>
                      <a:lnTo>
                        <a:pt x="6" y="24"/>
                      </a:lnTo>
                      <a:lnTo>
                        <a:pt x="6" y="23"/>
                      </a:lnTo>
                      <a:lnTo>
                        <a:pt x="5" y="23"/>
                      </a:lnTo>
                      <a:lnTo>
                        <a:pt x="4" y="23"/>
                      </a:lnTo>
                      <a:lnTo>
                        <a:pt x="4" y="22"/>
                      </a:lnTo>
                      <a:lnTo>
                        <a:pt x="2" y="22"/>
                      </a:lnTo>
                      <a:lnTo>
                        <a:pt x="1" y="22"/>
                      </a:lnTo>
                      <a:lnTo>
                        <a:pt x="0" y="22"/>
                      </a:lnTo>
                      <a:lnTo>
                        <a:pt x="0" y="20"/>
                      </a:lnTo>
                      <a:lnTo>
                        <a:pt x="0" y="19"/>
                      </a:lnTo>
                      <a:lnTo>
                        <a:pt x="0" y="17"/>
                      </a:lnTo>
                      <a:lnTo>
                        <a:pt x="0" y="15"/>
                      </a:lnTo>
                      <a:lnTo>
                        <a:pt x="0" y="13"/>
                      </a:lnTo>
                      <a:lnTo>
                        <a:pt x="0" y="11"/>
                      </a:lnTo>
                      <a:lnTo>
                        <a:pt x="0" y="9"/>
                      </a:lnTo>
                      <a:lnTo>
                        <a:pt x="0" y="7"/>
                      </a:lnTo>
                      <a:lnTo>
                        <a:pt x="0" y="5"/>
                      </a:lnTo>
                      <a:lnTo>
                        <a:pt x="0" y="4"/>
                      </a:lnTo>
                      <a:lnTo>
                        <a:pt x="0" y="3"/>
                      </a:lnTo>
                      <a:lnTo>
                        <a:pt x="0" y="1"/>
                      </a:lnTo>
                      <a:lnTo>
                        <a:pt x="0"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0" name="Freeform 227"/>
                <p:cNvSpPr>
                  <a:spLocks/>
                </p:cNvSpPr>
                <p:nvPr/>
              </p:nvSpPr>
              <p:spPr bwMode="auto">
                <a:xfrm>
                  <a:off x="3228" y="2787"/>
                  <a:ext cx="265" cy="153"/>
                </a:xfrm>
                <a:custGeom>
                  <a:avLst/>
                  <a:gdLst>
                    <a:gd name="T0" fmla="*/ 153 w 265"/>
                    <a:gd name="T1" fmla="*/ 5 h 153"/>
                    <a:gd name="T2" fmla="*/ 125 w 265"/>
                    <a:gd name="T3" fmla="*/ 14 h 153"/>
                    <a:gd name="T4" fmla="*/ 106 w 265"/>
                    <a:gd name="T5" fmla="*/ 19 h 153"/>
                    <a:gd name="T6" fmla="*/ 106 w 265"/>
                    <a:gd name="T7" fmla="*/ 27 h 153"/>
                    <a:gd name="T8" fmla="*/ 112 w 265"/>
                    <a:gd name="T9" fmla="*/ 29 h 153"/>
                    <a:gd name="T10" fmla="*/ 116 w 265"/>
                    <a:gd name="T11" fmla="*/ 34 h 153"/>
                    <a:gd name="T12" fmla="*/ 122 w 265"/>
                    <a:gd name="T13" fmla="*/ 39 h 153"/>
                    <a:gd name="T14" fmla="*/ 119 w 265"/>
                    <a:gd name="T15" fmla="*/ 49 h 153"/>
                    <a:gd name="T16" fmla="*/ 108 w 265"/>
                    <a:gd name="T17" fmla="*/ 55 h 153"/>
                    <a:gd name="T18" fmla="*/ 99 w 265"/>
                    <a:gd name="T19" fmla="*/ 56 h 153"/>
                    <a:gd name="T20" fmla="*/ 88 w 265"/>
                    <a:gd name="T21" fmla="*/ 56 h 153"/>
                    <a:gd name="T22" fmla="*/ 79 w 265"/>
                    <a:gd name="T23" fmla="*/ 54 h 153"/>
                    <a:gd name="T24" fmla="*/ 75 w 265"/>
                    <a:gd name="T25" fmla="*/ 49 h 153"/>
                    <a:gd name="T26" fmla="*/ 73 w 265"/>
                    <a:gd name="T27" fmla="*/ 43 h 153"/>
                    <a:gd name="T28" fmla="*/ 70 w 265"/>
                    <a:gd name="T29" fmla="*/ 36 h 153"/>
                    <a:gd name="T30" fmla="*/ 59 w 265"/>
                    <a:gd name="T31" fmla="*/ 36 h 153"/>
                    <a:gd name="T32" fmla="*/ 30 w 265"/>
                    <a:gd name="T33" fmla="*/ 45 h 153"/>
                    <a:gd name="T34" fmla="*/ 7 w 265"/>
                    <a:gd name="T35" fmla="*/ 55 h 153"/>
                    <a:gd name="T36" fmla="*/ 12 w 265"/>
                    <a:gd name="T37" fmla="*/ 66 h 153"/>
                    <a:gd name="T38" fmla="*/ 30 w 265"/>
                    <a:gd name="T39" fmla="*/ 83 h 153"/>
                    <a:gd name="T40" fmla="*/ 38 w 265"/>
                    <a:gd name="T41" fmla="*/ 95 h 153"/>
                    <a:gd name="T42" fmla="*/ 28 w 265"/>
                    <a:gd name="T43" fmla="*/ 98 h 153"/>
                    <a:gd name="T44" fmla="*/ 18 w 265"/>
                    <a:gd name="T45" fmla="*/ 97 h 153"/>
                    <a:gd name="T46" fmla="*/ 8 w 265"/>
                    <a:gd name="T47" fmla="*/ 101 h 153"/>
                    <a:gd name="T48" fmla="*/ 1 w 265"/>
                    <a:gd name="T49" fmla="*/ 109 h 153"/>
                    <a:gd name="T50" fmla="*/ 1 w 265"/>
                    <a:gd name="T51" fmla="*/ 118 h 153"/>
                    <a:gd name="T52" fmla="*/ 4 w 265"/>
                    <a:gd name="T53" fmla="*/ 124 h 153"/>
                    <a:gd name="T54" fmla="*/ 11 w 265"/>
                    <a:gd name="T55" fmla="*/ 127 h 153"/>
                    <a:gd name="T56" fmla="*/ 19 w 265"/>
                    <a:gd name="T57" fmla="*/ 129 h 153"/>
                    <a:gd name="T58" fmla="*/ 30 w 265"/>
                    <a:gd name="T59" fmla="*/ 129 h 153"/>
                    <a:gd name="T60" fmla="*/ 42 w 265"/>
                    <a:gd name="T61" fmla="*/ 125 h 153"/>
                    <a:gd name="T62" fmla="*/ 52 w 265"/>
                    <a:gd name="T63" fmla="*/ 117 h 153"/>
                    <a:gd name="T64" fmla="*/ 61 w 265"/>
                    <a:gd name="T65" fmla="*/ 117 h 153"/>
                    <a:gd name="T66" fmla="*/ 66 w 265"/>
                    <a:gd name="T67" fmla="*/ 123 h 153"/>
                    <a:gd name="T68" fmla="*/ 77 w 265"/>
                    <a:gd name="T69" fmla="*/ 134 h 153"/>
                    <a:gd name="T70" fmla="*/ 90 w 265"/>
                    <a:gd name="T71" fmla="*/ 147 h 153"/>
                    <a:gd name="T72" fmla="*/ 99 w 265"/>
                    <a:gd name="T73" fmla="*/ 152 h 153"/>
                    <a:gd name="T74" fmla="*/ 165 w 265"/>
                    <a:gd name="T75" fmla="*/ 132 h 153"/>
                    <a:gd name="T76" fmla="*/ 245 w 265"/>
                    <a:gd name="T77" fmla="*/ 105 h 153"/>
                    <a:gd name="T78" fmla="*/ 257 w 265"/>
                    <a:gd name="T79" fmla="*/ 94 h 153"/>
                    <a:gd name="T80" fmla="*/ 242 w 265"/>
                    <a:gd name="T81" fmla="*/ 79 h 153"/>
                    <a:gd name="T82" fmla="*/ 228 w 265"/>
                    <a:gd name="T83" fmla="*/ 62 h 153"/>
                    <a:gd name="T84" fmla="*/ 231 w 265"/>
                    <a:gd name="T85" fmla="*/ 54 h 153"/>
                    <a:gd name="T86" fmla="*/ 239 w 265"/>
                    <a:gd name="T87" fmla="*/ 54 h 153"/>
                    <a:gd name="T88" fmla="*/ 249 w 265"/>
                    <a:gd name="T89" fmla="*/ 54 h 153"/>
                    <a:gd name="T90" fmla="*/ 259 w 265"/>
                    <a:gd name="T91" fmla="*/ 47 h 153"/>
                    <a:gd name="T92" fmla="*/ 263 w 265"/>
                    <a:gd name="T93" fmla="*/ 38 h 153"/>
                    <a:gd name="T94" fmla="*/ 260 w 265"/>
                    <a:gd name="T95" fmla="*/ 31 h 153"/>
                    <a:gd name="T96" fmla="*/ 255 w 265"/>
                    <a:gd name="T97" fmla="*/ 26 h 153"/>
                    <a:gd name="T98" fmla="*/ 249 w 265"/>
                    <a:gd name="T99" fmla="*/ 23 h 153"/>
                    <a:gd name="T100" fmla="*/ 241 w 265"/>
                    <a:gd name="T101" fmla="*/ 22 h 153"/>
                    <a:gd name="T102" fmla="*/ 232 w 265"/>
                    <a:gd name="T103" fmla="*/ 22 h 153"/>
                    <a:gd name="T104" fmla="*/ 222 w 265"/>
                    <a:gd name="T105" fmla="*/ 25 h 153"/>
                    <a:gd name="T106" fmla="*/ 211 w 265"/>
                    <a:gd name="T107" fmla="*/ 30 h 153"/>
                    <a:gd name="T108" fmla="*/ 190 w 265"/>
                    <a:gd name="T109" fmla="*/ 19 h 153"/>
                    <a:gd name="T110" fmla="*/ 171 w 265"/>
                    <a:gd name="T111" fmla="*/ 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5" h="153">
                      <a:moveTo>
                        <a:pt x="168" y="0"/>
                      </a:moveTo>
                      <a:lnTo>
                        <a:pt x="166" y="2"/>
                      </a:lnTo>
                      <a:lnTo>
                        <a:pt x="164" y="2"/>
                      </a:lnTo>
                      <a:lnTo>
                        <a:pt x="161" y="3"/>
                      </a:lnTo>
                      <a:lnTo>
                        <a:pt x="158" y="3"/>
                      </a:lnTo>
                      <a:lnTo>
                        <a:pt x="153" y="5"/>
                      </a:lnTo>
                      <a:lnTo>
                        <a:pt x="149" y="6"/>
                      </a:lnTo>
                      <a:lnTo>
                        <a:pt x="145" y="8"/>
                      </a:lnTo>
                      <a:lnTo>
                        <a:pt x="140" y="8"/>
                      </a:lnTo>
                      <a:lnTo>
                        <a:pt x="135" y="10"/>
                      </a:lnTo>
                      <a:lnTo>
                        <a:pt x="130" y="12"/>
                      </a:lnTo>
                      <a:lnTo>
                        <a:pt x="125" y="14"/>
                      </a:lnTo>
                      <a:lnTo>
                        <a:pt x="121" y="14"/>
                      </a:lnTo>
                      <a:lnTo>
                        <a:pt x="116" y="17"/>
                      </a:lnTo>
                      <a:lnTo>
                        <a:pt x="113" y="17"/>
                      </a:lnTo>
                      <a:lnTo>
                        <a:pt x="109" y="18"/>
                      </a:lnTo>
                      <a:lnTo>
                        <a:pt x="108" y="18"/>
                      </a:lnTo>
                      <a:lnTo>
                        <a:pt x="106" y="19"/>
                      </a:lnTo>
                      <a:lnTo>
                        <a:pt x="104" y="21"/>
                      </a:lnTo>
                      <a:lnTo>
                        <a:pt x="104" y="23"/>
                      </a:lnTo>
                      <a:lnTo>
                        <a:pt x="104" y="25"/>
                      </a:lnTo>
                      <a:lnTo>
                        <a:pt x="105" y="25"/>
                      </a:lnTo>
                      <a:lnTo>
                        <a:pt x="105" y="27"/>
                      </a:lnTo>
                      <a:lnTo>
                        <a:pt x="106" y="27"/>
                      </a:lnTo>
                      <a:lnTo>
                        <a:pt x="106" y="29"/>
                      </a:lnTo>
                      <a:lnTo>
                        <a:pt x="107" y="29"/>
                      </a:lnTo>
                      <a:lnTo>
                        <a:pt x="108" y="29"/>
                      </a:lnTo>
                      <a:lnTo>
                        <a:pt x="109" y="29"/>
                      </a:lnTo>
                      <a:lnTo>
                        <a:pt x="110" y="29"/>
                      </a:lnTo>
                      <a:lnTo>
                        <a:pt x="112" y="29"/>
                      </a:lnTo>
                      <a:lnTo>
                        <a:pt x="114" y="29"/>
                      </a:lnTo>
                      <a:lnTo>
                        <a:pt x="115" y="29"/>
                      </a:lnTo>
                      <a:lnTo>
                        <a:pt x="115" y="31"/>
                      </a:lnTo>
                      <a:lnTo>
                        <a:pt x="115" y="32"/>
                      </a:lnTo>
                      <a:lnTo>
                        <a:pt x="116" y="32"/>
                      </a:lnTo>
                      <a:lnTo>
                        <a:pt x="116" y="34"/>
                      </a:lnTo>
                      <a:lnTo>
                        <a:pt x="119" y="34"/>
                      </a:lnTo>
                      <a:lnTo>
                        <a:pt x="119" y="36"/>
                      </a:lnTo>
                      <a:lnTo>
                        <a:pt x="120" y="36"/>
                      </a:lnTo>
                      <a:lnTo>
                        <a:pt x="120" y="37"/>
                      </a:lnTo>
                      <a:lnTo>
                        <a:pt x="122" y="37"/>
                      </a:lnTo>
                      <a:lnTo>
                        <a:pt x="122" y="39"/>
                      </a:lnTo>
                      <a:lnTo>
                        <a:pt x="122" y="40"/>
                      </a:lnTo>
                      <a:lnTo>
                        <a:pt x="122" y="42"/>
                      </a:lnTo>
                      <a:lnTo>
                        <a:pt x="121" y="44"/>
                      </a:lnTo>
                      <a:lnTo>
                        <a:pt x="121" y="45"/>
                      </a:lnTo>
                      <a:lnTo>
                        <a:pt x="121" y="47"/>
                      </a:lnTo>
                      <a:lnTo>
                        <a:pt x="119" y="49"/>
                      </a:lnTo>
                      <a:lnTo>
                        <a:pt x="117" y="50"/>
                      </a:lnTo>
                      <a:lnTo>
                        <a:pt x="115" y="53"/>
                      </a:lnTo>
                      <a:lnTo>
                        <a:pt x="114" y="53"/>
                      </a:lnTo>
                      <a:lnTo>
                        <a:pt x="111" y="55"/>
                      </a:lnTo>
                      <a:lnTo>
                        <a:pt x="110" y="55"/>
                      </a:lnTo>
                      <a:lnTo>
                        <a:pt x="108" y="55"/>
                      </a:lnTo>
                      <a:lnTo>
                        <a:pt x="106" y="55"/>
                      </a:lnTo>
                      <a:lnTo>
                        <a:pt x="105" y="55"/>
                      </a:lnTo>
                      <a:lnTo>
                        <a:pt x="103" y="56"/>
                      </a:lnTo>
                      <a:lnTo>
                        <a:pt x="102" y="56"/>
                      </a:lnTo>
                      <a:lnTo>
                        <a:pt x="100" y="56"/>
                      </a:lnTo>
                      <a:lnTo>
                        <a:pt x="99" y="56"/>
                      </a:lnTo>
                      <a:lnTo>
                        <a:pt x="97" y="56"/>
                      </a:lnTo>
                      <a:lnTo>
                        <a:pt x="95" y="56"/>
                      </a:lnTo>
                      <a:lnTo>
                        <a:pt x="93" y="56"/>
                      </a:lnTo>
                      <a:lnTo>
                        <a:pt x="91" y="56"/>
                      </a:lnTo>
                      <a:lnTo>
                        <a:pt x="90" y="56"/>
                      </a:lnTo>
                      <a:lnTo>
                        <a:pt x="88" y="56"/>
                      </a:lnTo>
                      <a:lnTo>
                        <a:pt x="87" y="56"/>
                      </a:lnTo>
                      <a:lnTo>
                        <a:pt x="85" y="56"/>
                      </a:lnTo>
                      <a:lnTo>
                        <a:pt x="83" y="56"/>
                      </a:lnTo>
                      <a:lnTo>
                        <a:pt x="81" y="56"/>
                      </a:lnTo>
                      <a:lnTo>
                        <a:pt x="81" y="54"/>
                      </a:lnTo>
                      <a:lnTo>
                        <a:pt x="79" y="54"/>
                      </a:lnTo>
                      <a:lnTo>
                        <a:pt x="78" y="54"/>
                      </a:lnTo>
                      <a:lnTo>
                        <a:pt x="78" y="53"/>
                      </a:lnTo>
                      <a:lnTo>
                        <a:pt x="77" y="53"/>
                      </a:lnTo>
                      <a:lnTo>
                        <a:pt x="77" y="50"/>
                      </a:lnTo>
                      <a:lnTo>
                        <a:pt x="75" y="50"/>
                      </a:lnTo>
                      <a:lnTo>
                        <a:pt x="75" y="49"/>
                      </a:lnTo>
                      <a:lnTo>
                        <a:pt x="74" y="49"/>
                      </a:lnTo>
                      <a:lnTo>
                        <a:pt x="74" y="48"/>
                      </a:lnTo>
                      <a:lnTo>
                        <a:pt x="74" y="46"/>
                      </a:lnTo>
                      <a:lnTo>
                        <a:pt x="73" y="46"/>
                      </a:lnTo>
                      <a:lnTo>
                        <a:pt x="73" y="44"/>
                      </a:lnTo>
                      <a:lnTo>
                        <a:pt x="73" y="43"/>
                      </a:lnTo>
                      <a:lnTo>
                        <a:pt x="74" y="41"/>
                      </a:lnTo>
                      <a:lnTo>
                        <a:pt x="72" y="41"/>
                      </a:lnTo>
                      <a:lnTo>
                        <a:pt x="72" y="40"/>
                      </a:lnTo>
                      <a:lnTo>
                        <a:pt x="72" y="38"/>
                      </a:lnTo>
                      <a:lnTo>
                        <a:pt x="70" y="38"/>
                      </a:lnTo>
                      <a:lnTo>
                        <a:pt x="70" y="36"/>
                      </a:lnTo>
                      <a:lnTo>
                        <a:pt x="70" y="34"/>
                      </a:lnTo>
                      <a:lnTo>
                        <a:pt x="69" y="34"/>
                      </a:lnTo>
                      <a:lnTo>
                        <a:pt x="68" y="34"/>
                      </a:lnTo>
                      <a:lnTo>
                        <a:pt x="67" y="34"/>
                      </a:lnTo>
                      <a:lnTo>
                        <a:pt x="63" y="36"/>
                      </a:lnTo>
                      <a:lnTo>
                        <a:pt x="59" y="36"/>
                      </a:lnTo>
                      <a:lnTo>
                        <a:pt x="54" y="38"/>
                      </a:lnTo>
                      <a:lnTo>
                        <a:pt x="50" y="38"/>
                      </a:lnTo>
                      <a:lnTo>
                        <a:pt x="45" y="40"/>
                      </a:lnTo>
                      <a:lnTo>
                        <a:pt x="40" y="42"/>
                      </a:lnTo>
                      <a:lnTo>
                        <a:pt x="34" y="44"/>
                      </a:lnTo>
                      <a:lnTo>
                        <a:pt x="30" y="45"/>
                      </a:lnTo>
                      <a:lnTo>
                        <a:pt x="24" y="47"/>
                      </a:lnTo>
                      <a:lnTo>
                        <a:pt x="21" y="49"/>
                      </a:lnTo>
                      <a:lnTo>
                        <a:pt x="16" y="51"/>
                      </a:lnTo>
                      <a:lnTo>
                        <a:pt x="13" y="53"/>
                      </a:lnTo>
                      <a:lnTo>
                        <a:pt x="9" y="55"/>
                      </a:lnTo>
                      <a:lnTo>
                        <a:pt x="7" y="55"/>
                      </a:lnTo>
                      <a:lnTo>
                        <a:pt x="4" y="55"/>
                      </a:lnTo>
                      <a:lnTo>
                        <a:pt x="4" y="57"/>
                      </a:lnTo>
                      <a:lnTo>
                        <a:pt x="6" y="60"/>
                      </a:lnTo>
                      <a:lnTo>
                        <a:pt x="8" y="61"/>
                      </a:lnTo>
                      <a:lnTo>
                        <a:pt x="9" y="64"/>
                      </a:lnTo>
                      <a:lnTo>
                        <a:pt x="12" y="66"/>
                      </a:lnTo>
                      <a:lnTo>
                        <a:pt x="14" y="69"/>
                      </a:lnTo>
                      <a:lnTo>
                        <a:pt x="18" y="71"/>
                      </a:lnTo>
                      <a:lnTo>
                        <a:pt x="20" y="75"/>
                      </a:lnTo>
                      <a:lnTo>
                        <a:pt x="24" y="78"/>
                      </a:lnTo>
                      <a:lnTo>
                        <a:pt x="26" y="81"/>
                      </a:lnTo>
                      <a:lnTo>
                        <a:pt x="30" y="83"/>
                      </a:lnTo>
                      <a:lnTo>
                        <a:pt x="32" y="87"/>
                      </a:lnTo>
                      <a:lnTo>
                        <a:pt x="34" y="89"/>
                      </a:lnTo>
                      <a:lnTo>
                        <a:pt x="36" y="91"/>
                      </a:lnTo>
                      <a:lnTo>
                        <a:pt x="39" y="93"/>
                      </a:lnTo>
                      <a:lnTo>
                        <a:pt x="38" y="94"/>
                      </a:lnTo>
                      <a:lnTo>
                        <a:pt x="38" y="95"/>
                      </a:lnTo>
                      <a:lnTo>
                        <a:pt x="35" y="97"/>
                      </a:lnTo>
                      <a:lnTo>
                        <a:pt x="33" y="98"/>
                      </a:lnTo>
                      <a:lnTo>
                        <a:pt x="32" y="98"/>
                      </a:lnTo>
                      <a:lnTo>
                        <a:pt x="31" y="98"/>
                      </a:lnTo>
                      <a:lnTo>
                        <a:pt x="29" y="98"/>
                      </a:lnTo>
                      <a:lnTo>
                        <a:pt x="28" y="98"/>
                      </a:lnTo>
                      <a:lnTo>
                        <a:pt x="26" y="98"/>
                      </a:lnTo>
                      <a:lnTo>
                        <a:pt x="24" y="98"/>
                      </a:lnTo>
                      <a:lnTo>
                        <a:pt x="24" y="97"/>
                      </a:lnTo>
                      <a:lnTo>
                        <a:pt x="22" y="97"/>
                      </a:lnTo>
                      <a:lnTo>
                        <a:pt x="20" y="97"/>
                      </a:lnTo>
                      <a:lnTo>
                        <a:pt x="18" y="97"/>
                      </a:lnTo>
                      <a:lnTo>
                        <a:pt x="18" y="95"/>
                      </a:lnTo>
                      <a:lnTo>
                        <a:pt x="16" y="98"/>
                      </a:lnTo>
                      <a:lnTo>
                        <a:pt x="14" y="98"/>
                      </a:lnTo>
                      <a:lnTo>
                        <a:pt x="11" y="99"/>
                      </a:lnTo>
                      <a:lnTo>
                        <a:pt x="9" y="99"/>
                      </a:lnTo>
                      <a:lnTo>
                        <a:pt x="8" y="101"/>
                      </a:lnTo>
                      <a:lnTo>
                        <a:pt x="6" y="101"/>
                      </a:lnTo>
                      <a:lnTo>
                        <a:pt x="4" y="103"/>
                      </a:lnTo>
                      <a:lnTo>
                        <a:pt x="2" y="105"/>
                      </a:lnTo>
                      <a:lnTo>
                        <a:pt x="2" y="106"/>
                      </a:lnTo>
                      <a:lnTo>
                        <a:pt x="1" y="108"/>
                      </a:lnTo>
                      <a:lnTo>
                        <a:pt x="1" y="109"/>
                      </a:lnTo>
                      <a:lnTo>
                        <a:pt x="0" y="110"/>
                      </a:lnTo>
                      <a:lnTo>
                        <a:pt x="0" y="112"/>
                      </a:lnTo>
                      <a:lnTo>
                        <a:pt x="0" y="114"/>
                      </a:lnTo>
                      <a:lnTo>
                        <a:pt x="0" y="116"/>
                      </a:lnTo>
                      <a:lnTo>
                        <a:pt x="0" y="118"/>
                      </a:lnTo>
                      <a:lnTo>
                        <a:pt x="1" y="118"/>
                      </a:lnTo>
                      <a:lnTo>
                        <a:pt x="1" y="120"/>
                      </a:lnTo>
                      <a:lnTo>
                        <a:pt x="1" y="121"/>
                      </a:lnTo>
                      <a:lnTo>
                        <a:pt x="3" y="121"/>
                      </a:lnTo>
                      <a:lnTo>
                        <a:pt x="3" y="123"/>
                      </a:lnTo>
                      <a:lnTo>
                        <a:pt x="4" y="123"/>
                      </a:lnTo>
                      <a:lnTo>
                        <a:pt x="4" y="124"/>
                      </a:lnTo>
                      <a:lnTo>
                        <a:pt x="6" y="124"/>
                      </a:lnTo>
                      <a:lnTo>
                        <a:pt x="6" y="125"/>
                      </a:lnTo>
                      <a:lnTo>
                        <a:pt x="8" y="125"/>
                      </a:lnTo>
                      <a:lnTo>
                        <a:pt x="9" y="125"/>
                      </a:lnTo>
                      <a:lnTo>
                        <a:pt x="9" y="127"/>
                      </a:lnTo>
                      <a:lnTo>
                        <a:pt x="11" y="127"/>
                      </a:lnTo>
                      <a:lnTo>
                        <a:pt x="14" y="127"/>
                      </a:lnTo>
                      <a:lnTo>
                        <a:pt x="14" y="128"/>
                      </a:lnTo>
                      <a:lnTo>
                        <a:pt x="16" y="128"/>
                      </a:lnTo>
                      <a:lnTo>
                        <a:pt x="18" y="128"/>
                      </a:lnTo>
                      <a:lnTo>
                        <a:pt x="18" y="129"/>
                      </a:lnTo>
                      <a:lnTo>
                        <a:pt x="19" y="129"/>
                      </a:lnTo>
                      <a:lnTo>
                        <a:pt x="21" y="129"/>
                      </a:lnTo>
                      <a:lnTo>
                        <a:pt x="23" y="129"/>
                      </a:lnTo>
                      <a:lnTo>
                        <a:pt x="24" y="129"/>
                      </a:lnTo>
                      <a:lnTo>
                        <a:pt x="26" y="129"/>
                      </a:lnTo>
                      <a:lnTo>
                        <a:pt x="28" y="129"/>
                      </a:lnTo>
                      <a:lnTo>
                        <a:pt x="30" y="129"/>
                      </a:lnTo>
                      <a:lnTo>
                        <a:pt x="32" y="129"/>
                      </a:lnTo>
                      <a:lnTo>
                        <a:pt x="34" y="128"/>
                      </a:lnTo>
                      <a:lnTo>
                        <a:pt x="36" y="128"/>
                      </a:lnTo>
                      <a:lnTo>
                        <a:pt x="38" y="127"/>
                      </a:lnTo>
                      <a:lnTo>
                        <a:pt x="40" y="127"/>
                      </a:lnTo>
                      <a:lnTo>
                        <a:pt x="42" y="125"/>
                      </a:lnTo>
                      <a:lnTo>
                        <a:pt x="43" y="125"/>
                      </a:lnTo>
                      <a:lnTo>
                        <a:pt x="45" y="124"/>
                      </a:lnTo>
                      <a:lnTo>
                        <a:pt x="46" y="123"/>
                      </a:lnTo>
                      <a:lnTo>
                        <a:pt x="48" y="121"/>
                      </a:lnTo>
                      <a:lnTo>
                        <a:pt x="49" y="119"/>
                      </a:lnTo>
                      <a:lnTo>
                        <a:pt x="52" y="117"/>
                      </a:lnTo>
                      <a:lnTo>
                        <a:pt x="54" y="117"/>
                      </a:lnTo>
                      <a:lnTo>
                        <a:pt x="55" y="117"/>
                      </a:lnTo>
                      <a:lnTo>
                        <a:pt x="57" y="117"/>
                      </a:lnTo>
                      <a:lnTo>
                        <a:pt x="58" y="117"/>
                      </a:lnTo>
                      <a:lnTo>
                        <a:pt x="60" y="117"/>
                      </a:lnTo>
                      <a:lnTo>
                        <a:pt x="61" y="117"/>
                      </a:lnTo>
                      <a:lnTo>
                        <a:pt x="63" y="117"/>
                      </a:lnTo>
                      <a:lnTo>
                        <a:pt x="63" y="119"/>
                      </a:lnTo>
                      <a:lnTo>
                        <a:pt x="63" y="121"/>
                      </a:lnTo>
                      <a:lnTo>
                        <a:pt x="65" y="121"/>
                      </a:lnTo>
                      <a:lnTo>
                        <a:pt x="65" y="123"/>
                      </a:lnTo>
                      <a:lnTo>
                        <a:pt x="66" y="123"/>
                      </a:lnTo>
                      <a:lnTo>
                        <a:pt x="68" y="123"/>
                      </a:lnTo>
                      <a:lnTo>
                        <a:pt x="70" y="125"/>
                      </a:lnTo>
                      <a:lnTo>
                        <a:pt x="71" y="126"/>
                      </a:lnTo>
                      <a:lnTo>
                        <a:pt x="73" y="129"/>
                      </a:lnTo>
                      <a:lnTo>
                        <a:pt x="76" y="131"/>
                      </a:lnTo>
                      <a:lnTo>
                        <a:pt x="77" y="134"/>
                      </a:lnTo>
                      <a:lnTo>
                        <a:pt x="79" y="136"/>
                      </a:lnTo>
                      <a:lnTo>
                        <a:pt x="81" y="138"/>
                      </a:lnTo>
                      <a:lnTo>
                        <a:pt x="84" y="140"/>
                      </a:lnTo>
                      <a:lnTo>
                        <a:pt x="86" y="143"/>
                      </a:lnTo>
                      <a:lnTo>
                        <a:pt x="88" y="145"/>
                      </a:lnTo>
                      <a:lnTo>
                        <a:pt x="90" y="147"/>
                      </a:lnTo>
                      <a:lnTo>
                        <a:pt x="92" y="148"/>
                      </a:lnTo>
                      <a:lnTo>
                        <a:pt x="93" y="150"/>
                      </a:lnTo>
                      <a:lnTo>
                        <a:pt x="95" y="151"/>
                      </a:lnTo>
                      <a:lnTo>
                        <a:pt x="96" y="152"/>
                      </a:lnTo>
                      <a:lnTo>
                        <a:pt x="98" y="152"/>
                      </a:lnTo>
                      <a:lnTo>
                        <a:pt x="99" y="152"/>
                      </a:lnTo>
                      <a:lnTo>
                        <a:pt x="105" y="150"/>
                      </a:lnTo>
                      <a:lnTo>
                        <a:pt x="113" y="148"/>
                      </a:lnTo>
                      <a:lnTo>
                        <a:pt x="124" y="144"/>
                      </a:lnTo>
                      <a:lnTo>
                        <a:pt x="136" y="140"/>
                      </a:lnTo>
                      <a:lnTo>
                        <a:pt x="150" y="136"/>
                      </a:lnTo>
                      <a:lnTo>
                        <a:pt x="165" y="132"/>
                      </a:lnTo>
                      <a:lnTo>
                        <a:pt x="180" y="126"/>
                      </a:lnTo>
                      <a:lnTo>
                        <a:pt x="194" y="122"/>
                      </a:lnTo>
                      <a:lnTo>
                        <a:pt x="209" y="117"/>
                      </a:lnTo>
                      <a:lnTo>
                        <a:pt x="222" y="113"/>
                      </a:lnTo>
                      <a:lnTo>
                        <a:pt x="235" y="108"/>
                      </a:lnTo>
                      <a:lnTo>
                        <a:pt x="245" y="105"/>
                      </a:lnTo>
                      <a:lnTo>
                        <a:pt x="254" y="101"/>
                      </a:lnTo>
                      <a:lnTo>
                        <a:pt x="259" y="99"/>
                      </a:lnTo>
                      <a:lnTo>
                        <a:pt x="261" y="97"/>
                      </a:lnTo>
                      <a:lnTo>
                        <a:pt x="260" y="97"/>
                      </a:lnTo>
                      <a:lnTo>
                        <a:pt x="259" y="96"/>
                      </a:lnTo>
                      <a:lnTo>
                        <a:pt x="257" y="94"/>
                      </a:lnTo>
                      <a:lnTo>
                        <a:pt x="256" y="93"/>
                      </a:lnTo>
                      <a:lnTo>
                        <a:pt x="253" y="91"/>
                      </a:lnTo>
                      <a:lnTo>
                        <a:pt x="251" y="87"/>
                      </a:lnTo>
                      <a:lnTo>
                        <a:pt x="247" y="85"/>
                      </a:lnTo>
                      <a:lnTo>
                        <a:pt x="245" y="81"/>
                      </a:lnTo>
                      <a:lnTo>
                        <a:pt x="242" y="79"/>
                      </a:lnTo>
                      <a:lnTo>
                        <a:pt x="239" y="76"/>
                      </a:lnTo>
                      <a:lnTo>
                        <a:pt x="236" y="73"/>
                      </a:lnTo>
                      <a:lnTo>
                        <a:pt x="234" y="69"/>
                      </a:lnTo>
                      <a:lnTo>
                        <a:pt x="231" y="67"/>
                      </a:lnTo>
                      <a:lnTo>
                        <a:pt x="229" y="64"/>
                      </a:lnTo>
                      <a:lnTo>
                        <a:pt x="228" y="62"/>
                      </a:lnTo>
                      <a:lnTo>
                        <a:pt x="227" y="58"/>
                      </a:lnTo>
                      <a:lnTo>
                        <a:pt x="227" y="57"/>
                      </a:lnTo>
                      <a:lnTo>
                        <a:pt x="228" y="55"/>
                      </a:lnTo>
                      <a:lnTo>
                        <a:pt x="229" y="55"/>
                      </a:lnTo>
                      <a:lnTo>
                        <a:pt x="231" y="53"/>
                      </a:lnTo>
                      <a:lnTo>
                        <a:pt x="231" y="54"/>
                      </a:lnTo>
                      <a:lnTo>
                        <a:pt x="232" y="54"/>
                      </a:lnTo>
                      <a:lnTo>
                        <a:pt x="233" y="54"/>
                      </a:lnTo>
                      <a:lnTo>
                        <a:pt x="235" y="54"/>
                      </a:lnTo>
                      <a:lnTo>
                        <a:pt x="236" y="54"/>
                      </a:lnTo>
                      <a:lnTo>
                        <a:pt x="238" y="54"/>
                      </a:lnTo>
                      <a:lnTo>
                        <a:pt x="239" y="54"/>
                      </a:lnTo>
                      <a:lnTo>
                        <a:pt x="241" y="54"/>
                      </a:lnTo>
                      <a:lnTo>
                        <a:pt x="243" y="54"/>
                      </a:lnTo>
                      <a:lnTo>
                        <a:pt x="244" y="54"/>
                      </a:lnTo>
                      <a:lnTo>
                        <a:pt x="246" y="54"/>
                      </a:lnTo>
                      <a:lnTo>
                        <a:pt x="247" y="54"/>
                      </a:lnTo>
                      <a:lnTo>
                        <a:pt x="249" y="54"/>
                      </a:lnTo>
                      <a:lnTo>
                        <a:pt x="251" y="54"/>
                      </a:lnTo>
                      <a:lnTo>
                        <a:pt x="253" y="52"/>
                      </a:lnTo>
                      <a:lnTo>
                        <a:pt x="255" y="50"/>
                      </a:lnTo>
                      <a:lnTo>
                        <a:pt x="257" y="50"/>
                      </a:lnTo>
                      <a:lnTo>
                        <a:pt x="259" y="48"/>
                      </a:lnTo>
                      <a:lnTo>
                        <a:pt x="259" y="47"/>
                      </a:lnTo>
                      <a:lnTo>
                        <a:pt x="261" y="45"/>
                      </a:lnTo>
                      <a:lnTo>
                        <a:pt x="261" y="44"/>
                      </a:lnTo>
                      <a:lnTo>
                        <a:pt x="264" y="42"/>
                      </a:lnTo>
                      <a:lnTo>
                        <a:pt x="263" y="42"/>
                      </a:lnTo>
                      <a:lnTo>
                        <a:pt x="263" y="40"/>
                      </a:lnTo>
                      <a:lnTo>
                        <a:pt x="263" y="38"/>
                      </a:lnTo>
                      <a:lnTo>
                        <a:pt x="262" y="38"/>
                      </a:lnTo>
                      <a:lnTo>
                        <a:pt x="262" y="36"/>
                      </a:lnTo>
                      <a:lnTo>
                        <a:pt x="262" y="34"/>
                      </a:lnTo>
                      <a:lnTo>
                        <a:pt x="262" y="33"/>
                      </a:lnTo>
                      <a:lnTo>
                        <a:pt x="260" y="33"/>
                      </a:lnTo>
                      <a:lnTo>
                        <a:pt x="260" y="31"/>
                      </a:lnTo>
                      <a:lnTo>
                        <a:pt x="259" y="31"/>
                      </a:lnTo>
                      <a:lnTo>
                        <a:pt x="259" y="29"/>
                      </a:lnTo>
                      <a:lnTo>
                        <a:pt x="257" y="29"/>
                      </a:lnTo>
                      <a:lnTo>
                        <a:pt x="257" y="27"/>
                      </a:lnTo>
                      <a:lnTo>
                        <a:pt x="255" y="27"/>
                      </a:lnTo>
                      <a:lnTo>
                        <a:pt x="255" y="26"/>
                      </a:lnTo>
                      <a:lnTo>
                        <a:pt x="255" y="24"/>
                      </a:lnTo>
                      <a:lnTo>
                        <a:pt x="253" y="24"/>
                      </a:lnTo>
                      <a:lnTo>
                        <a:pt x="252" y="24"/>
                      </a:lnTo>
                      <a:lnTo>
                        <a:pt x="250" y="24"/>
                      </a:lnTo>
                      <a:lnTo>
                        <a:pt x="249" y="24"/>
                      </a:lnTo>
                      <a:lnTo>
                        <a:pt x="249" y="23"/>
                      </a:lnTo>
                      <a:lnTo>
                        <a:pt x="247" y="23"/>
                      </a:lnTo>
                      <a:lnTo>
                        <a:pt x="246" y="23"/>
                      </a:lnTo>
                      <a:lnTo>
                        <a:pt x="244" y="23"/>
                      </a:lnTo>
                      <a:lnTo>
                        <a:pt x="244" y="22"/>
                      </a:lnTo>
                      <a:lnTo>
                        <a:pt x="242" y="22"/>
                      </a:lnTo>
                      <a:lnTo>
                        <a:pt x="241" y="22"/>
                      </a:lnTo>
                      <a:lnTo>
                        <a:pt x="239" y="22"/>
                      </a:lnTo>
                      <a:lnTo>
                        <a:pt x="237" y="22"/>
                      </a:lnTo>
                      <a:lnTo>
                        <a:pt x="235" y="22"/>
                      </a:lnTo>
                      <a:lnTo>
                        <a:pt x="235" y="21"/>
                      </a:lnTo>
                      <a:lnTo>
                        <a:pt x="233" y="22"/>
                      </a:lnTo>
                      <a:lnTo>
                        <a:pt x="232" y="22"/>
                      </a:lnTo>
                      <a:lnTo>
                        <a:pt x="230" y="22"/>
                      </a:lnTo>
                      <a:lnTo>
                        <a:pt x="228" y="24"/>
                      </a:lnTo>
                      <a:lnTo>
                        <a:pt x="227" y="24"/>
                      </a:lnTo>
                      <a:lnTo>
                        <a:pt x="225" y="24"/>
                      </a:lnTo>
                      <a:lnTo>
                        <a:pt x="223" y="25"/>
                      </a:lnTo>
                      <a:lnTo>
                        <a:pt x="222" y="25"/>
                      </a:lnTo>
                      <a:lnTo>
                        <a:pt x="221" y="27"/>
                      </a:lnTo>
                      <a:lnTo>
                        <a:pt x="220" y="27"/>
                      </a:lnTo>
                      <a:lnTo>
                        <a:pt x="218" y="29"/>
                      </a:lnTo>
                      <a:lnTo>
                        <a:pt x="216" y="29"/>
                      </a:lnTo>
                      <a:lnTo>
                        <a:pt x="215" y="29"/>
                      </a:lnTo>
                      <a:lnTo>
                        <a:pt x="211" y="30"/>
                      </a:lnTo>
                      <a:lnTo>
                        <a:pt x="208" y="29"/>
                      </a:lnTo>
                      <a:lnTo>
                        <a:pt x="204" y="28"/>
                      </a:lnTo>
                      <a:lnTo>
                        <a:pt x="201" y="26"/>
                      </a:lnTo>
                      <a:lnTo>
                        <a:pt x="197" y="24"/>
                      </a:lnTo>
                      <a:lnTo>
                        <a:pt x="193" y="21"/>
                      </a:lnTo>
                      <a:lnTo>
                        <a:pt x="190" y="19"/>
                      </a:lnTo>
                      <a:lnTo>
                        <a:pt x="186" y="15"/>
                      </a:lnTo>
                      <a:lnTo>
                        <a:pt x="183" y="13"/>
                      </a:lnTo>
                      <a:lnTo>
                        <a:pt x="178" y="10"/>
                      </a:lnTo>
                      <a:lnTo>
                        <a:pt x="175" y="8"/>
                      </a:lnTo>
                      <a:lnTo>
                        <a:pt x="173" y="5"/>
                      </a:lnTo>
                      <a:lnTo>
                        <a:pt x="171" y="3"/>
                      </a:lnTo>
                      <a:lnTo>
                        <a:pt x="169" y="2"/>
                      </a:lnTo>
                      <a:lnTo>
                        <a:pt x="168" y="1"/>
                      </a:lnTo>
                      <a:lnTo>
                        <a:pt x="168" y="0"/>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1" name="Freeform 228"/>
                <p:cNvSpPr>
                  <a:spLocks/>
                </p:cNvSpPr>
                <p:nvPr/>
              </p:nvSpPr>
              <p:spPr bwMode="auto">
                <a:xfrm>
                  <a:off x="3231" y="2843"/>
                  <a:ext cx="37" cy="43"/>
                </a:xfrm>
                <a:custGeom>
                  <a:avLst/>
                  <a:gdLst>
                    <a:gd name="T0" fmla="*/ 0 w 37"/>
                    <a:gd name="T1" fmla="*/ 1 h 44"/>
                    <a:gd name="T2" fmla="*/ 0 w 37"/>
                    <a:gd name="T3" fmla="*/ 4 h 44"/>
                    <a:gd name="T4" fmla="*/ 0 w 37"/>
                    <a:gd name="T5" fmla="*/ 8 h 44"/>
                    <a:gd name="T6" fmla="*/ 0 w 37"/>
                    <a:gd name="T7" fmla="*/ 12 h 44"/>
                    <a:gd name="T8" fmla="*/ 1 w 37"/>
                    <a:gd name="T9" fmla="*/ 14 h 44"/>
                    <a:gd name="T10" fmla="*/ 1 w 37"/>
                    <a:gd name="T11" fmla="*/ 16 h 44"/>
                    <a:gd name="T12" fmla="*/ 4 w 37"/>
                    <a:gd name="T13" fmla="*/ 18 h 44"/>
                    <a:gd name="T14" fmla="*/ 6 w 37"/>
                    <a:gd name="T15" fmla="*/ 23 h 44"/>
                    <a:gd name="T16" fmla="*/ 11 w 37"/>
                    <a:gd name="T17" fmla="*/ 26 h 44"/>
                    <a:gd name="T18" fmla="*/ 15 w 37"/>
                    <a:gd name="T19" fmla="*/ 32 h 44"/>
                    <a:gd name="T20" fmla="*/ 20 w 37"/>
                    <a:gd name="T21" fmla="*/ 37 h 44"/>
                    <a:gd name="T22" fmla="*/ 23 w 37"/>
                    <a:gd name="T23" fmla="*/ 40 h 44"/>
                    <a:gd name="T24" fmla="*/ 27 w 37"/>
                    <a:gd name="T25" fmla="*/ 43 h 44"/>
                    <a:gd name="T26" fmla="*/ 29 w 37"/>
                    <a:gd name="T27" fmla="*/ 43 h 44"/>
                    <a:gd name="T28" fmla="*/ 32 w 37"/>
                    <a:gd name="T29" fmla="*/ 43 h 44"/>
                    <a:gd name="T30" fmla="*/ 35 w 37"/>
                    <a:gd name="T31" fmla="*/ 39 h 44"/>
                    <a:gd name="T32" fmla="*/ 35 w 37"/>
                    <a:gd name="T33" fmla="*/ 38 h 44"/>
                    <a:gd name="T34" fmla="*/ 35 w 37"/>
                    <a:gd name="T35" fmla="*/ 36 h 44"/>
                    <a:gd name="T36" fmla="*/ 32 w 37"/>
                    <a:gd name="T37" fmla="*/ 33 h 44"/>
                    <a:gd name="T38" fmla="*/ 30 w 37"/>
                    <a:gd name="T39" fmla="*/ 32 h 44"/>
                    <a:gd name="T40" fmla="*/ 27 w 37"/>
                    <a:gd name="T41" fmla="*/ 30 h 44"/>
                    <a:gd name="T42" fmla="*/ 25 w 37"/>
                    <a:gd name="T43" fmla="*/ 26 h 44"/>
                    <a:gd name="T44" fmla="*/ 21 w 37"/>
                    <a:gd name="T45" fmla="*/ 24 h 44"/>
                    <a:gd name="T46" fmla="*/ 19 w 37"/>
                    <a:gd name="T47" fmla="*/ 21 h 44"/>
                    <a:gd name="T48" fmla="*/ 17 w 37"/>
                    <a:gd name="T49" fmla="*/ 19 h 44"/>
                    <a:gd name="T50" fmla="*/ 16 w 37"/>
                    <a:gd name="T51" fmla="*/ 16 h 44"/>
                    <a:gd name="T52" fmla="*/ 13 w 37"/>
                    <a:gd name="T53" fmla="*/ 15 h 44"/>
                    <a:gd name="T54" fmla="*/ 11 w 37"/>
                    <a:gd name="T55" fmla="*/ 13 h 44"/>
                    <a:gd name="T56" fmla="*/ 9 w 37"/>
                    <a:gd name="T57" fmla="*/ 11 h 44"/>
                    <a:gd name="T58" fmla="*/ 7 w 37"/>
                    <a:gd name="T59" fmla="*/ 8 h 44"/>
                    <a:gd name="T60" fmla="*/ 5 w 37"/>
                    <a:gd name="T61" fmla="*/ 7 h 44"/>
                    <a:gd name="T62" fmla="*/ 4 w 37"/>
                    <a:gd name="T63" fmla="*/ 5 h 44"/>
                    <a:gd name="T64" fmla="*/ 2 w 37"/>
                    <a:gd name="T65" fmla="*/ 3 h 44"/>
                    <a:gd name="T66" fmla="*/ 1 w 37"/>
                    <a:gd name="T67"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 h="44">
                      <a:moveTo>
                        <a:pt x="1" y="0"/>
                      </a:moveTo>
                      <a:lnTo>
                        <a:pt x="0" y="1"/>
                      </a:lnTo>
                      <a:lnTo>
                        <a:pt x="0" y="2"/>
                      </a:lnTo>
                      <a:lnTo>
                        <a:pt x="0" y="4"/>
                      </a:lnTo>
                      <a:lnTo>
                        <a:pt x="0" y="6"/>
                      </a:lnTo>
                      <a:lnTo>
                        <a:pt x="0" y="8"/>
                      </a:lnTo>
                      <a:lnTo>
                        <a:pt x="0" y="10"/>
                      </a:lnTo>
                      <a:lnTo>
                        <a:pt x="0" y="12"/>
                      </a:lnTo>
                      <a:lnTo>
                        <a:pt x="0" y="14"/>
                      </a:lnTo>
                      <a:lnTo>
                        <a:pt x="1" y="14"/>
                      </a:lnTo>
                      <a:lnTo>
                        <a:pt x="1" y="15"/>
                      </a:lnTo>
                      <a:lnTo>
                        <a:pt x="1" y="16"/>
                      </a:lnTo>
                      <a:lnTo>
                        <a:pt x="1" y="17"/>
                      </a:lnTo>
                      <a:lnTo>
                        <a:pt x="4" y="18"/>
                      </a:lnTo>
                      <a:lnTo>
                        <a:pt x="5" y="21"/>
                      </a:lnTo>
                      <a:lnTo>
                        <a:pt x="6" y="23"/>
                      </a:lnTo>
                      <a:lnTo>
                        <a:pt x="8" y="24"/>
                      </a:lnTo>
                      <a:lnTo>
                        <a:pt x="11" y="26"/>
                      </a:lnTo>
                      <a:lnTo>
                        <a:pt x="13" y="30"/>
                      </a:lnTo>
                      <a:lnTo>
                        <a:pt x="15" y="32"/>
                      </a:lnTo>
                      <a:lnTo>
                        <a:pt x="17" y="35"/>
                      </a:lnTo>
                      <a:lnTo>
                        <a:pt x="20" y="37"/>
                      </a:lnTo>
                      <a:lnTo>
                        <a:pt x="21" y="39"/>
                      </a:lnTo>
                      <a:lnTo>
                        <a:pt x="23" y="40"/>
                      </a:lnTo>
                      <a:lnTo>
                        <a:pt x="25" y="43"/>
                      </a:lnTo>
                      <a:lnTo>
                        <a:pt x="27" y="43"/>
                      </a:lnTo>
                      <a:lnTo>
                        <a:pt x="28" y="43"/>
                      </a:lnTo>
                      <a:lnTo>
                        <a:pt x="29" y="43"/>
                      </a:lnTo>
                      <a:lnTo>
                        <a:pt x="30" y="43"/>
                      </a:lnTo>
                      <a:lnTo>
                        <a:pt x="32" y="43"/>
                      </a:lnTo>
                      <a:lnTo>
                        <a:pt x="34" y="40"/>
                      </a:lnTo>
                      <a:lnTo>
                        <a:pt x="35" y="39"/>
                      </a:lnTo>
                      <a:lnTo>
                        <a:pt x="36" y="38"/>
                      </a:lnTo>
                      <a:lnTo>
                        <a:pt x="35" y="38"/>
                      </a:lnTo>
                      <a:lnTo>
                        <a:pt x="35" y="37"/>
                      </a:lnTo>
                      <a:lnTo>
                        <a:pt x="35" y="36"/>
                      </a:lnTo>
                      <a:lnTo>
                        <a:pt x="32" y="36"/>
                      </a:lnTo>
                      <a:lnTo>
                        <a:pt x="32" y="33"/>
                      </a:lnTo>
                      <a:lnTo>
                        <a:pt x="30" y="33"/>
                      </a:lnTo>
                      <a:lnTo>
                        <a:pt x="30" y="32"/>
                      </a:lnTo>
                      <a:lnTo>
                        <a:pt x="28" y="32"/>
                      </a:lnTo>
                      <a:lnTo>
                        <a:pt x="27" y="30"/>
                      </a:lnTo>
                      <a:lnTo>
                        <a:pt x="25" y="28"/>
                      </a:lnTo>
                      <a:lnTo>
                        <a:pt x="25" y="26"/>
                      </a:lnTo>
                      <a:lnTo>
                        <a:pt x="23" y="26"/>
                      </a:lnTo>
                      <a:lnTo>
                        <a:pt x="21" y="24"/>
                      </a:lnTo>
                      <a:lnTo>
                        <a:pt x="19" y="23"/>
                      </a:lnTo>
                      <a:lnTo>
                        <a:pt x="19" y="21"/>
                      </a:lnTo>
                      <a:lnTo>
                        <a:pt x="17" y="21"/>
                      </a:lnTo>
                      <a:lnTo>
                        <a:pt x="17" y="19"/>
                      </a:lnTo>
                      <a:lnTo>
                        <a:pt x="16" y="18"/>
                      </a:lnTo>
                      <a:lnTo>
                        <a:pt x="16" y="16"/>
                      </a:lnTo>
                      <a:lnTo>
                        <a:pt x="14" y="16"/>
                      </a:lnTo>
                      <a:lnTo>
                        <a:pt x="13" y="15"/>
                      </a:lnTo>
                      <a:lnTo>
                        <a:pt x="11" y="15"/>
                      </a:lnTo>
                      <a:lnTo>
                        <a:pt x="11" y="13"/>
                      </a:lnTo>
                      <a:lnTo>
                        <a:pt x="9" y="13"/>
                      </a:lnTo>
                      <a:lnTo>
                        <a:pt x="9" y="11"/>
                      </a:lnTo>
                      <a:lnTo>
                        <a:pt x="7" y="10"/>
                      </a:lnTo>
                      <a:lnTo>
                        <a:pt x="7" y="8"/>
                      </a:lnTo>
                      <a:lnTo>
                        <a:pt x="5" y="8"/>
                      </a:lnTo>
                      <a:lnTo>
                        <a:pt x="5" y="7"/>
                      </a:lnTo>
                      <a:lnTo>
                        <a:pt x="4" y="7"/>
                      </a:lnTo>
                      <a:lnTo>
                        <a:pt x="4" y="5"/>
                      </a:lnTo>
                      <a:lnTo>
                        <a:pt x="2" y="5"/>
                      </a:lnTo>
                      <a:lnTo>
                        <a:pt x="2" y="3"/>
                      </a:lnTo>
                      <a:lnTo>
                        <a:pt x="2" y="1"/>
                      </a:lnTo>
                      <a:lnTo>
                        <a:pt x="1" y="1"/>
                      </a:lnTo>
                      <a:lnTo>
                        <a:pt x="1"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2" name="Freeform 229"/>
                <p:cNvSpPr>
                  <a:spLocks/>
                </p:cNvSpPr>
                <p:nvPr/>
              </p:nvSpPr>
              <p:spPr bwMode="auto">
                <a:xfrm>
                  <a:off x="3226" y="2882"/>
                  <a:ext cx="263" cy="73"/>
                </a:xfrm>
                <a:custGeom>
                  <a:avLst/>
                  <a:gdLst>
                    <a:gd name="T0" fmla="*/ 2 w 263"/>
                    <a:gd name="T1" fmla="*/ 24 h 73"/>
                    <a:gd name="T2" fmla="*/ 5 w 263"/>
                    <a:gd name="T3" fmla="*/ 28 h 73"/>
                    <a:gd name="T4" fmla="*/ 10 w 263"/>
                    <a:gd name="T5" fmla="*/ 30 h 73"/>
                    <a:gd name="T6" fmla="*/ 16 w 263"/>
                    <a:gd name="T7" fmla="*/ 32 h 73"/>
                    <a:gd name="T8" fmla="*/ 23 w 263"/>
                    <a:gd name="T9" fmla="*/ 33 h 73"/>
                    <a:gd name="T10" fmla="*/ 31 w 263"/>
                    <a:gd name="T11" fmla="*/ 33 h 73"/>
                    <a:gd name="T12" fmla="*/ 39 w 263"/>
                    <a:gd name="T13" fmla="*/ 33 h 73"/>
                    <a:gd name="T14" fmla="*/ 48 w 263"/>
                    <a:gd name="T15" fmla="*/ 28 h 73"/>
                    <a:gd name="T16" fmla="*/ 57 w 263"/>
                    <a:gd name="T17" fmla="*/ 22 h 73"/>
                    <a:gd name="T18" fmla="*/ 65 w 263"/>
                    <a:gd name="T19" fmla="*/ 25 h 73"/>
                    <a:gd name="T20" fmla="*/ 78 w 263"/>
                    <a:gd name="T21" fmla="*/ 37 h 73"/>
                    <a:gd name="T22" fmla="*/ 91 w 263"/>
                    <a:gd name="T23" fmla="*/ 51 h 73"/>
                    <a:gd name="T24" fmla="*/ 99 w 263"/>
                    <a:gd name="T25" fmla="*/ 57 h 73"/>
                    <a:gd name="T26" fmla="*/ 115 w 263"/>
                    <a:gd name="T27" fmla="*/ 52 h 73"/>
                    <a:gd name="T28" fmla="*/ 140 w 263"/>
                    <a:gd name="T29" fmla="*/ 43 h 73"/>
                    <a:gd name="T30" fmla="*/ 163 w 263"/>
                    <a:gd name="T31" fmla="*/ 35 h 73"/>
                    <a:gd name="T32" fmla="*/ 179 w 263"/>
                    <a:gd name="T33" fmla="*/ 31 h 73"/>
                    <a:gd name="T34" fmla="*/ 200 w 263"/>
                    <a:gd name="T35" fmla="*/ 23 h 73"/>
                    <a:gd name="T36" fmla="*/ 218 w 263"/>
                    <a:gd name="T37" fmla="*/ 17 h 73"/>
                    <a:gd name="T38" fmla="*/ 231 w 263"/>
                    <a:gd name="T39" fmla="*/ 12 h 73"/>
                    <a:gd name="T40" fmla="*/ 247 w 263"/>
                    <a:gd name="T41" fmla="*/ 7 h 73"/>
                    <a:gd name="T42" fmla="*/ 261 w 263"/>
                    <a:gd name="T43" fmla="*/ 3 h 73"/>
                    <a:gd name="T44" fmla="*/ 262 w 263"/>
                    <a:gd name="T45" fmla="*/ 6 h 73"/>
                    <a:gd name="T46" fmla="*/ 262 w 263"/>
                    <a:gd name="T47" fmla="*/ 16 h 73"/>
                    <a:gd name="T48" fmla="*/ 253 w 263"/>
                    <a:gd name="T49" fmla="*/ 20 h 73"/>
                    <a:gd name="T50" fmla="*/ 243 w 263"/>
                    <a:gd name="T51" fmla="*/ 22 h 73"/>
                    <a:gd name="T52" fmla="*/ 231 w 263"/>
                    <a:gd name="T53" fmla="*/ 27 h 73"/>
                    <a:gd name="T54" fmla="*/ 216 w 263"/>
                    <a:gd name="T55" fmla="*/ 32 h 73"/>
                    <a:gd name="T56" fmla="*/ 202 w 263"/>
                    <a:gd name="T57" fmla="*/ 36 h 73"/>
                    <a:gd name="T58" fmla="*/ 190 w 263"/>
                    <a:gd name="T59" fmla="*/ 41 h 73"/>
                    <a:gd name="T60" fmla="*/ 179 w 263"/>
                    <a:gd name="T61" fmla="*/ 45 h 73"/>
                    <a:gd name="T62" fmla="*/ 167 w 263"/>
                    <a:gd name="T63" fmla="*/ 49 h 73"/>
                    <a:gd name="T64" fmla="*/ 158 w 263"/>
                    <a:gd name="T65" fmla="*/ 51 h 73"/>
                    <a:gd name="T66" fmla="*/ 148 w 263"/>
                    <a:gd name="T67" fmla="*/ 56 h 73"/>
                    <a:gd name="T68" fmla="*/ 137 w 263"/>
                    <a:gd name="T69" fmla="*/ 58 h 73"/>
                    <a:gd name="T70" fmla="*/ 128 w 263"/>
                    <a:gd name="T71" fmla="*/ 61 h 73"/>
                    <a:gd name="T72" fmla="*/ 118 w 263"/>
                    <a:gd name="T73" fmla="*/ 65 h 73"/>
                    <a:gd name="T74" fmla="*/ 107 w 263"/>
                    <a:gd name="T75" fmla="*/ 69 h 73"/>
                    <a:gd name="T76" fmla="*/ 97 w 263"/>
                    <a:gd name="T77" fmla="*/ 72 h 73"/>
                    <a:gd name="T78" fmla="*/ 93 w 263"/>
                    <a:gd name="T79" fmla="*/ 69 h 73"/>
                    <a:gd name="T80" fmla="*/ 86 w 263"/>
                    <a:gd name="T81" fmla="*/ 61 h 73"/>
                    <a:gd name="T82" fmla="*/ 79 w 263"/>
                    <a:gd name="T83" fmla="*/ 53 h 73"/>
                    <a:gd name="T84" fmla="*/ 74 w 263"/>
                    <a:gd name="T85" fmla="*/ 48 h 73"/>
                    <a:gd name="T86" fmla="*/ 68 w 263"/>
                    <a:gd name="T87" fmla="*/ 45 h 73"/>
                    <a:gd name="T88" fmla="*/ 64 w 263"/>
                    <a:gd name="T89" fmla="*/ 38 h 73"/>
                    <a:gd name="T90" fmla="*/ 60 w 263"/>
                    <a:gd name="T91" fmla="*/ 36 h 73"/>
                    <a:gd name="T92" fmla="*/ 54 w 263"/>
                    <a:gd name="T93" fmla="*/ 37 h 73"/>
                    <a:gd name="T94" fmla="*/ 46 w 263"/>
                    <a:gd name="T95" fmla="*/ 43 h 73"/>
                    <a:gd name="T96" fmla="*/ 38 w 263"/>
                    <a:gd name="T97" fmla="*/ 46 h 73"/>
                    <a:gd name="T98" fmla="*/ 30 w 263"/>
                    <a:gd name="T99" fmla="*/ 48 h 73"/>
                    <a:gd name="T100" fmla="*/ 21 w 263"/>
                    <a:gd name="T101" fmla="*/ 48 h 73"/>
                    <a:gd name="T102" fmla="*/ 13 w 263"/>
                    <a:gd name="T103" fmla="*/ 46 h 73"/>
                    <a:gd name="T104" fmla="*/ 8 w 263"/>
                    <a:gd name="T105" fmla="*/ 43 h 73"/>
                    <a:gd name="T106" fmla="*/ 3 w 263"/>
                    <a:gd name="T107" fmla="*/ 40 h 73"/>
                    <a:gd name="T108" fmla="*/ 1 w 263"/>
                    <a:gd name="T109" fmla="*/ 36 h 73"/>
                    <a:gd name="T110" fmla="*/ 0 w 263"/>
                    <a:gd name="T111" fmla="*/ 30 h 73"/>
                    <a:gd name="T112" fmla="*/ 0 w 263"/>
                    <a:gd name="T113" fmla="*/ 2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3" h="73">
                      <a:moveTo>
                        <a:pt x="2" y="17"/>
                      </a:moveTo>
                      <a:lnTo>
                        <a:pt x="2" y="19"/>
                      </a:lnTo>
                      <a:lnTo>
                        <a:pt x="2" y="21"/>
                      </a:lnTo>
                      <a:lnTo>
                        <a:pt x="2" y="22"/>
                      </a:lnTo>
                      <a:lnTo>
                        <a:pt x="2" y="24"/>
                      </a:lnTo>
                      <a:lnTo>
                        <a:pt x="3" y="24"/>
                      </a:lnTo>
                      <a:lnTo>
                        <a:pt x="3" y="26"/>
                      </a:lnTo>
                      <a:lnTo>
                        <a:pt x="4" y="26"/>
                      </a:lnTo>
                      <a:lnTo>
                        <a:pt x="4" y="28"/>
                      </a:lnTo>
                      <a:lnTo>
                        <a:pt x="5" y="28"/>
                      </a:lnTo>
                      <a:lnTo>
                        <a:pt x="5" y="29"/>
                      </a:lnTo>
                      <a:lnTo>
                        <a:pt x="7" y="29"/>
                      </a:lnTo>
                      <a:lnTo>
                        <a:pt x="7" y="30"/>
                      </a:lnTo>
                      <a:lnTo>
                        <a:pt x="9" y="30"/>
                      </a:lnTo>
                      <a:lnTo>
                        <a:pt x="10" y="30"/>
                      </a:lnTo>
                      <a:lnTo>
                        <a:pt x="10" y="31"/>
                      </a:lnTo>
                      <a:lnTo>
                        <a:pt x="11" y="31"/>
                      </a:lnTo>
                      <a:lnTo>
                        <a:pt x="13" y="31"/>
                      </a:lnTo>
                      <a:lnTo>
                        <a:pt x="13" y="32"/>
                      </a:lnTo>
                      <a:lnTo>
                        <a:pt x="16" y="32"/>
                      </a:lnTo>
                      <a:lnTo>
                        <a:pt x="18" y="32"/>
                      </a:lnTo>
                      <a:lnTo>
                        <a:pt x="18" y="33"/>
                      </a:lnTo>
                      <a:lnTo>
                        <a:pt x="19" y="33"/>
                      </a:lnTo>
                      <a:lnTo>
                        <a:pt x="21" y="33"/>
                      </a:lnTo>
                      <a:lnTo>
                        <a:pt x="23" y="33"/>
                      </a:lnTo>
                      <a:lnTo>
                        <a:pt x="24" y="33"/>
                      </a:lnTo>
                      <a:lnTo>
                        <a:pt x="26" y="33"/>
                      </a:lnTo>
                      <a:lnTo>
                        <a:pt x="27" y="33"/>
                      </a:lnTo>
                      <a:lnTo>
                        <a:pt x="29" y="33"/>
                      </a:lnTo>
                      <a:lnTo>
                        <a:pt x="31" y="33"/>
                      </a:lnTo>
                      <a:lnTo>
                        <a:pt x="32" y="33"/>
                      </a:lnTo>
                      <a:lnTo>
                        <a:pt x="34" y="33"/>
                      </a:lnTo>
                      <a:lnTo>
                        <a:pt x="35" y="33"/>
                      </a:lnTo>
                      <a:lnTo>
                        <a:pt x="37" y="33"/>
                      </a:lnTo>
                      <a:lnTo>
                        <a:pt x="39" y="33"/>
                      </a:lnTo>
                      <a:lnTo>
                        <a:pt x="41" y="31"/>
                      </a:lnTo>
                      <a:lnTo>
                        <a:pt x="43" y="30"/>
                      </a:lnTo>
                      <a:lnTo>
                        <a:pt x="44" y="30"/>
                      </a:lnTo>
                      <a:lnTo>
                        <a:pt x="46" y="29"/>
                      </a:lnTo>
                      <a:lnTo>
                        <a:pt x="48" y="28"/>
                      </a:lnTo>
                      <a:lnTo>
                        <a:pt x="50" y="26"/>
                      </a:lnTo>
                      <a:lnTo>
                        <a:pt x="51" y="24"/>
                      </a:lnTo>
                      <a:lnTo>
                        <a:pt x="54" y="22"/>
                      </a:lnTo>
                      <a:lnTo>
                        <a:pt x="56" y="22"/>
                      </a:lnTo>
                      <a:lnTo>
                        <a:pt x="57" y="22"/>
                      </a:lnTo>
                      <a:lnTo>
                        <a:pt x="59" y="22"/>
                      </a:lnTo>
                      <a:lnTo>
                        <a:pt x="61" y="22"/>
                      </a:lnTo>
                      <a:lnTo>
                        <a:pt x="62" y="22"/>
                      </a:lnTo>
                      <a:lnTo>
                        <a:pt x="64" y="22"/>
                      </a:lnTo>
                      <a:lnTo>
                        <a:pt x="65" y="25"/>
                      </a:lnTo>
                      <a:lnTo>
                        <a:pt x="67" y="27"/>
                      </a:lnTo>
                      <a:lnTo>
                        <a:pt x="69" y="30"/>
                      </a:lnTo>
                      <a:lnTo>
                        <a:pt x="72" y="31"/>
                      </a:lnTo>
                      <a:lnTo>
                        <a:pt x="74" y="36"/>
                      </a:lnTo>
                      <a:lnTo>
                        <a:pt x="78" y="37"/>
                      </a:lnTo>
                      <a:lnTo>
                        <a:pt x="80" y="41"/>
                      </a:lnTo>
                      <a:lnTo>
                        <a:pt x="85" y="43"/>
                      </a:lnTo>
                      <a:lnTo>
                        <a:pt x="86" y="46"/>
                      </a:lnTo>
                      <a:lnTo>
                        <a:pt x="89" y="48"/>
                      </a:lnTo>
                      <a:lnTo>
                        <a:pt x="91" y="51"/>
                      </a:lnTo>
                      <a:lnTo>
                        <a:pt x="94" y="53"/>
                      </a:lnTo>
                      <a:lnTo>
                        <a:pt x="95" y="55"/>
                      </a:lnTo>
                      <a:lnTo>
                        <a:pt x="97" y="56"/>
                      </a:lnTo>
                      <a:lnTo>
                        <a:pt x="97" y="57"/>
                      </a:lnTo>
                      <a:lnTo>
                        <a:pt x="99" y="57"/>
                      </a:lnTo>
                      <a:lnTo>
                        <a:pt x="101" y="57"/>
                      </a:lnTo>
                      <a:lnTo>
                        <a:pt x="102" y="57"/>
                      </a:lnTo>
                      <a:lnTo>
                        <a:pt x="106" y="55"/>
                      </a:lnTo>
                      <a:lnTo>
                        <a:pt x="110" y="54"/>
                      </a:lnTo>
                      <a:lnTo>
                        <a:pt x="115" y="52"/>
                      </a:lnTo>
                      <a:lnTo>
                        <a:pt x="119" y="50"/>
                      </a:lnTo>
                      <a:lnTo>
                        <a:pt x="125" y="48"/>
                      </a:lnTo>
                      <a:lnTo>
                        <a:pt x="129" y="47"/>
                      </a:lnTo>
                      <a:lnTo>
                        <a:pt x="135" y="45"/>
                      </a:lnTo>
                      <a:lnTo>
                        <a:pt x="140" y="43"/>
                      </a:lnTo>
                      <a:lnTo>
                        <a:pt x="146" y="41"/>
                      </a:lnTo>
                      <a:lnTo>
                        <a:pt x="149" y="40"/>
                      </a:lnTo>
                      <a:lnTo>
                        <a:pt x="155" y="38"/>
                      </a:lnTo>
                      <a:lnTo>
                        <a:pt x="159" y="37"/>
                      </a:lnTo>
                      <a:lnTo>
                        <a:pt x="163" y="35"/>
                      </a:lnTo>
                      <a:lnTo>
                        <a:pt x="165" y="35"/>
                      </a:lnTo>
                      <a:lnTo>
                        <a:pt x="168" y="34"/>
                      </a:lnTo>
                      <a:lnTo>
                        <a:pt x="171" y="33"/>
                      </a:lnTo>
                      <a:lnTo>
                        <a:pt x="175" y="31"/>
                      </a:lnTo>
                      <a:lnTo>
                        <a:pt x="179" y="31"/>
                      </a:lnTo>
                      <a:lnTo>
                        <a:pt x="183" y="29"/>
                      </a:lnTo>
                      <a:lnTo>
                        <a:pt x="187" y="27"/>
                      </a:lnTo>
                      <a:lnTo>
                        <a:pt x="192" y="25"/>
                      </a:lnTo>
                      <a:lnTo>
                        <a:pt x="196" y="25"/>
                      </a:lnTo>
                      <a:lnTo>
                        <a:pt x="200" y="23"/>
                      </a:lnTo>
                      <a:lnTo>
                        <a:pt x="204" y="22"/>
                      </a:lnTo>
                      <a:lnTo>
                        <a:pt x="208" y="20"/>
                      </a:lnTo>
                      <a:lnTo>
                        <a:pt x="211" y="20"/>
                      </a:lnTo>
                      <a:lnTo>
                        <a:pt x="215" y="18"/>
                      </a:lnTo>
                      <a:lnTo>
                        <a:pt x="218" y="17"/>
                      </a:lnTo>
                      <a:lnTo>
                        <a:pt x="222" y="15"/>
                      </a:lnTo>
                      <a:lnTo>
                        <a:pt x="224" y="15"/>
                      </a:lnTo>
                      <a:lnTo>
                        <a:pt x="225" y="14"/>
                      </a:lnTo>
                      <a:lnTo>
                        <a:pt x="228" y="14"/>
                      </a:lnTo>
                      <a:lnTo>
                        <a:pt x="231" y="12"/>
                      </a:lnTo>
                      <a:lnTo>
                        <a:pt x="234" y="12"/>
                      </a:lnTo>
                      <a:lnTo>
                        <a:pt x="238" y="10"/>
                      </a:lnTo>
                      <a:lnTo>
                        <a:pt x="242" y="9"/>
                      </a:lnTo>
                      <a:lnTo>
                        <a:pt x="246" y="7"/>
                      </a:lnTo>
                      <a:lnTo>
                        <a:pt x="247" y="7"/>
                      </a:lnTo>
                      <a:lnTo>
                        <a:pt x="251" y="5"/>
                      </a:lnTo>
                      <a:lnTo>
                        <a:pt x="253" y="5"/>
                      </a:lnTo>
                      <a:lnTo>
                        <a:pt x="257" y="3"/>
                      </a:lnTo>
                      <a:lnTo>
                        <a:pt x="259" y="3"/>
                      </a:lnTo>
                      <a:lnTo>
                        <a:pt x="261" y="3"/>
                      </a:lnTo>
                      <a:lnTo>
                        <a:pt x="262" y="0"/>
                      </a:lnTo>
                      <a:lnTo>
                        <a:pt x="262" y="2"/>
                      </a:lnTo>
                      <a:lnTo>
                        <a:pt x="262" y="3"/>
                      </a:lnTo>
                      <a:lnTo>
                        <a:pt x="262" y="5"/>
                      </a:lnTo>
                      <a:lnTo>
                        <a:pt x="262" y="6"/>
                      </a:lnTo>
                      <a:lnTo>
                        <a:pt x="262" y="8"/>
                      </a:lnTo>
                      <a:lnTo>
                        <a:pt x="262" y="10"/>
                      </a:lnTo>
                      <a:lnTo>
                        <a:pt x="262" y="12"/>
                      </a:lnTo>
                      <a:lnTo>
                        <a:pt x="262" y="14"/>
                      </a:lnTo>
                      <a:lnTo>
                        <a:pt x="262" y="16"/>
                      </a:lnTo>
                      <a:lnTo>
                        <a:pt x="261" y="17"/>
                      </a:lnTo>
                      <a:lnTo>
                        <a:pt x="259" y="18"/>
                      </a:lnTo>
                      <a:lnTo>
                        <a:pt x="256" y="20"/>
                      </a:lnTo>
                      <a:lnTo>
                        <a:pt x="255" y="20"/>
                      </a:lnTo>
                      <a:lnTo>
                        <a:pt x="253" y="20"/>
                      </a:lnTo>
                      <a:lnTo>
                        <a:pt x="251" y="20"/>
                      </a:lnTo>
                      <a:lnTo>
                        <a:pt x="249" y="22"/>
                      </a:lnTo>
                      <a:lnTo>
                        <a:pt x="247" y="22"/>
                      </a:lnTo>
                      <a:lnTo>
                        <a:pt x="245" y="22"/>
                      </a:lnTo>
                      <a:lnTo>
                        <a:pt x="243" y="22"/>
                      </a:lnTo>
                      <a:lnTo>
                        <a:pt x="241" y="24"/>
                      </a:lnTo>
                      <a:lnTo>
                        <a:pt x="239" y="24"/>
                      </a:lnTo>
                      <a:lnTo>
                        <a:pt x="237" y="24"/>
                      </a:lnTo>
                      <a:lnTo>
                        <a:pt x="233" y="27"/>
                      </a:lnTo>
                      <a:lnTo>
                        <a:pt x="231" y="27"/>
                      </a:lnTo>
                      <a:lnTo>
                        <a:pt x="228" y="29"/>
                      </a:lnTo>
                      <a:lnTo>
                        <a:pt x="225" y="29"/>
                      </a:lnTo>
                      <a:lnTo>
                        <a:pt x="222" y="30"/>
                      </a:lnTo>
                      <a:lnTo>
                        <a:pt x="220" y="30"/>
                      </a:lnTo>
                      <a:lnTo>
                        <a:pt x="216" y="32"/>
                      </a:lnTo>
                      <a:lnTo>
                        <a:pt x="214" y="32"/>
                      </a:lnTo>
                      <a:lnTo>
                        <a:pt x="210" y="34"/>
                      </a:lnTo>
                      <a:lnTo>
                        <a:pt x="208" y="34"/>
                      </a:lnTo>
                      <a:lnTo>
                        <a:pt x="204" y="36"/>
                      </a:lnTo>
                      <a:lnTo>
                        <a:pt x="202" y="36"/>
                      </a:lnTo>
                      <a:lnTo>
                        <a:pt x="199" y="38"/>
                      </a:lnTo>
                      <a:lnTo>
                        <a:pt x="197" y="38"/>
                      </a:lnTo>
                      <a:lnTo>
                        <a:pt x="195" y="39"/>
                      </a:lnTo>
                      <a:lnTo>
                        <a:pt x="193" y="39"/>
                      </a:lnTo>
                      <a:lnTo>
                        <a:pt x="190" y="41"/>
                      </a:lnTo>
                      <a:lnTo>
                        <a:pt x="188" y="41"/>
                      </a:lnTo>
                      <a:lnTo>
                        <a:pt x="186" y="43"/>
                      </a:lnTo>
                      <a:lnTo>
                        <a:pt x="185" y="43"/>
                      </a:lnTo>
                      <a:lnTo>
                        <a:pt x="180" y="45"/>
                      </a:lnTo>
                      <a:lnTo>
                        <a:pt x="179" y="45"/>
                      </a:lnTo>
                      <a:lnTo>
                        <a:pt x="177" y="46"/>
                      </a:lnTo>
                      <a:lnTo>
                        <a:pt x="175" y="46"/>
                      </a:lnTo>
                      <a:lnTo>
                        <a:pt x="171" y="48"/>
                      </a:lnTo>
                      <a:lnTo>
                        <a:pt x="169" y="48"/>
                      </a:lnTo>
                      <a:lnTo>
                        <a:pt x="167" y="49"/>
                      </a:lnTo>
                      <a:lnTo>
                        <a:pt x="165" y="49"/>
                      </a:lnTo>
                      <a:lnTo>
                        <a:pt x="163" y="51"/>
                      </a:lnTo>
                      <a:lnTo>
                        <a:pt x="161" y="51"/>
                      </a:lnTo>
                      <a:lnTo>
                        <a:pt x="159" y="51"/>
                      </a:lnTo>
                      <a:lnTo>
                        <a:pt x="158" y="51"/>
                      </a:lnTo>
                      <a:lnTo>
                        <a:pt x="156" y="53"/>
                      </a:lnTo>
                      <a:lnTo>
                        <a:pt x="154" y="53"/>
                      </a:lnTo>
                      <a:lnTo>
                        <a:pt x="152" y="54"/>
                      </a:lnTo>
                      <a:lnTo>
                        <a:pt x="150" y="54"/>
                      </a:lnTo>
                      <a:lnTo>
                        <a:pt x="148" y="56"/>
                      </a:lnTo>
                      <a:lnTo>
                        <a:pt x="147" y="56"/>
                      </a:lnTo>
                      <a:lnTo>
                        <a:pt x="144" y="56"/>
                      </a:lnTo>
                      <a:lnTo>
                        <a:pt x="142" y="56"/>
                      </a:lnTo>
                      <a:lnTo>
                        <a:pt x="139" y="58"/>
                      </a:lnTo>
                      <a:lnTo>
                        <a:pt x="137" y="58"/>
                      </a:lnTo>
                      <a:lnTo>
                        <a:pt x="135" y="59"/>
                      </a:lnTo>
                      <a:lnTo>
                        <a:pt x="133" y="59"/>
                      </a:lnTo>
                      <a:lnTo>
                        <a:pt x="132" y="61"/>
                      </a:lnTo>
                      <a:lnTo>
                        <a:pt x="130" y="61"/>
                      </a:lnTo>
                      <a:lnTo>
                        <a:pt x="128" y="61"/>
                      </a:lnTo>
                      <a:lnTo>
                        <a:pt x="127" y="61"/>
                      </a:lnTo>
                      <a:lnTo>
                        <a:pt x="124" y="63"/>
                      </a:lnTo>
                      <a:lnTo>
                        <a:pt x="123" y="63"/>
                      </a:lnTo>
                      <a:lnTo>
                        <a:pt x="121" y="65"/>
                      </a:lnTo>
                      <a:lnTo>
                        <a:pt x="118" y="65"/>
                      </a:lnTo>
                      <a:lnTo>
                        <a:pt x="116" y="67"/>
                      </a:lnTo>
                      <a:lnTo>
                        <a:pt x="113" y="67"/>
                      </a:lnTo>
                      <a:lnTo>
                        <a:pt x="111" y="68"/>
                      </a:lnTo>
                      <a:lnTo>
                        <a:pt x="110" y="68"/>
                      </a:lnTo>
                      <a:lnTo>
                        <a:pt x="107" y="69"/>
                      </a:lnTo>
                      <a:lnTo>
                        <a:pt x="105" y="69"/>
                      </a:lnTo>
                      <a:lnTo>
                        <a:pt x="103" y="71"/>
                      </a:lnTo>
                      <a:lnTo>
                        <a:pt x="101" y="71"/>
                      </a:lnTo>
                      <a:lnTo>
                        <a:pt x="99" y="72"/>
                      </a:lnTo>
                      <a:lnTo>
                        <a:pt x="97" y="72"/>
                      </a:lnTo>
                      <a:lnTo>
                        <a:pt x="97" y="71"/>
                      </a:lnTo>
                      <a:lnTo>
                        <a:pt x="96" y="71"/>
                      </a:lnTo>
                      <a:lnTo>
                        <a:pt x="95" y="71"/>
                      </a:lnTo>
                      <a:lnTo>
                        <a:pt x="95" y="69"/>
                      </a:lnTo>
                      <a:lnTo>
                        <a:pt x="93" y="69"/>
                      </a:lnTo>
                      <a:lnTo>
                        <a:pt x="92" y="67"/>
                      </a:lnTo>
                      <a:lnTo>
                        <a:pt x="90" y="65"/>
                      </a:lnTo>
                      <a:lnTo>
                        <a:pt x="90" y="63"/>
                      </a:lnTo>
                      <a:lnTo>
                        <a:pt x="88" y="62"/>
                      </a:lnTo>
                      <a:lnTo>
                        <a:pt x="86" y="61"/>
                      </a:lnTo>
                      <a:lnTo>
                        <a:pt x="84" y="59"/>
                      </a:lnTo>
                      <a:lnTo>
                        <a:pt x="83" y="57"/>
                      </a:lnTo>
                      <a:lnTo>
                        <a:pt x="81" y="56"/>
                      </a:lnTo>
                      <a:lnTo>
                        <a:pt x="80" y="54"/>
                      </a:lnTo>
                      <a:lnTo>
                        <a:pt x="79" y="53"/>
                      </a:lnTo>
                      <a:lnTo>
                        <a:pt x="79" y="51"/>
                      </a:lnTo>
                      <a:lnTo>
                        <a:pt x="77" y="51"/>
                      </a:lnTo>
                      <a:lnTo>
                        <a:pt x="76" y="50"/>
                      </a:lnTo>
                      <a:lnTo>
                        <a:pt x="74" y="50"/>
                      </a:lnTo>
                      <a:lnTo>
                        <a:pt x="74" y="48"/>
                      </a:lnTo>
                      <a:lnTo>
                        <a:pt x="72" y="48"/>
                      </a:lnTo>
                      <a:lnTo>
                        <a:pt x="72" y="46"/>
                      </a:lnTo>
                      <a:lnTo>
                        <a:pt x="70" y="46"/>
                      </a:lnTo>
                      <a:lnTo>
                        <a:pt x="70" y="45"/>
                      </a:lnTo>
                      <a:lnTo>
                        <a:pt x="68" y="45"/>
                      </a:lnTo>
                      <a:lnTo>
                        <a:pt x="68" y="43"/>
                      </a:lnTo>
                      <a:lnTo>
                        <a:pt x="66" y="43"/>
                      </a:lnTo>
                      <a:lnTo>
                        <a:pt x="66" y="41"/>
                      </a:lnTo>
                      <a:lnTo>
                        <a:pt x="64" y="41"/>
                      </a:lnTo>
                      <a:lnTo>
                        <a:pt x="64" y="38"/>
                      </a:lnTo>
                      <a:lnTo>
                        <a:pt x="63" y="38"/>
                      </a:lnTo>
                      <a:lnTo>
                        <a:pt x="63" y="37"/>
                      </a:lnTo>
                      <a:lnTo>
                        <a:pt x="61" y="37"/>
                      </a:lnTo>
                      <a:lnTo>
                        <a:pt x="60" y="37"/>
                      </a:lnTo>
                      <a:lnTo>
                        <a:pt x="60" y="36"/>
                      </a:lnTo>
                      <a:lnTo>
                        <a:pt x="59" y="36"/>
                      </a:lnTo>
                      <a:lnTo>
                        <a:pt x="59" y="35"/>
                      </a:lnTo>
                      <a:lnTo>
                        <a:pt x="57" y="36"/>
                      </a:lnTo>
                      <a:lnTo>
                        <a:pt x="56" y="36"/>
                      </a:lnTo>
                      <a:lnTo>
                        <a:pt x="54" y="37"/>
                      </a:lnTo>
                      <a:lnTo>
                        <a:pt x="52" y="38"/>
                      </a:lnTo>
                      <a:lnTo>
                        <a:pt x="50" y="40"/>
                      </a:lnTo>
                      <a:lnTo>
                        <a:pt x="49" y="41"/>
                      </a:lnTo>
                      <a:lnTo>
                        <a:pt x="47" y="43"/>
                      </a:lnTo>
                      <a:lnTo>
                        <a:pt x="46" y="43"/>
                      </a:lnTo>
                      <a:lnTo>
                        <a:pt x="44" y="45"/>
                      </a:lnTo>
                      <a:lnTo>
                        <a:pt x="43" y="45"/>
                      </a:lnTo>
                      <a:lnTo>
                        <a:pt x="41" y="45"/>
                      </a:lnTo>
                      <a:lnTo>
                        <a:pt x="40" y="46"/>
                      </a:lnTo>
                      <a:lnTo>
                        <a:pt x="38" y="46"/>
                      </a:lnTo>
                      <a:lnTo>
                        <a:pt x="36" y="48"/>
                      </a:lnTo>
                      <a:lnTo>
                        <a:pt x="35" y="48"/>
                      </a:lnTo>
                      <a:lnTo>
                        <a:pt x="33" y="48"/>
                      </a:lnTo>
                      <a:lnTo>
                        <a:pt x="32" y="48"/>
                      </a:lnTo>
                      <a:lnTo>
                        <a:pt x="30" y="48"/>
                      </a:lnTo>
                      <a:lnTo>
                        <a:pt x="28" y="48"/>
                      </a:lnTo>
                      <a:lnTo>
                        <a:pt x="26" y="48"/>
                      </a:lnTo>
                      <a:lnTo>
                        <a:pt x="24" y="48"/>
                      </a:lnTo>
                      <a:lnTo>
                        <a:pt x="23" y="48"/>
                      </a:lnTo>
                      <a:lnTo>
                        <a:pt x="21" y="48"/>
                      </a:lnTo>
                      <a:lnTo>
                        <a:pt x="19" y="48"/>
                      </a:lnTo>
                      <a:lnTo>
                        <a:pt x="18" y="48"/>
                      </a:lnTo>
                      <a:lnTo>
                        <a:pt x="16" y="48"/>
                      </a:lnTo>
                      <a:lnTo>
                        <a:pt x="16" y="46"/>
                      </a:lnTo>
                      <a:lnTo>
                        <a:pt x="13" y="46"/>
                      </a:lnTo>
                      <a:lnTo>
                        <a:pt x="11" y="46"/>
                      </a:lnTo>
                      <a:lnTo>
                        <a:pt x="11" y="45"/>
                      </a:lnTo>
                      <a:lnTo>
                        <a:pt x="10" y="45"/>
                      </a:lnTo>
                      <a:lnTo>
                        <a:pt x="8" y="45"/>
                      </a:lnTo>
                      <a:lnTo>
                        <a:pt x="8" y="43"/>
                      </a:lnTo>
                      <a:lnTo>
                        <a:pt x="6" y="43"/>
                      </a:lnTo>
                      <a:lnTo>
                        <a:pt x="4" y="43"/>
                      </a:lnTo>
                      <a:lnTo>
                        <a:pt x="4" y="41"/>
                      </a:lnTo>
                      <a:lnTo>
                        <a:pt x="3" y="41"/>
                      </a:lnTo>
                      <a:lnTo>
                        <a:pt x="3" y="40"/>
                      </a:lnTo>
                      <a:lnTo>
                        <a:pt x="3" y="38"/>
                      </a:lnTo>
                      <a:lnTo>
                        <a:pt x="2" y="38"/>
                      </a:lnTo>
                      <a:lnTo>
                        <a:pt x="2" y="37"/>
                      </a:lnTo>
                      <a:lnTo>
                        <a:pt x="1" y="37"/>
                      </a:lnTo>
                      <a:lnTo>
                        <a:pt x="1" y="36"/>
                      </a:lnTo>
                      <a:lnTo>
                        <a:pt x="0" y="36"/>
                      </a:lnTo>
                      <a:lnTo>
                        <a:pt x="0" y="34"/>
                      </a:lnTo>
                      <a:lnTo>
                        <a:pt x="0" y="33"/>
                      </a:lnTo>
                      <a:lnTo>
                        <a:pt x="0" y="31"/>
                      </a:lnTo>
                      <a:lnTo>
                        <a:pt x="0" y="30"/>
                      </a:lnTo>
                      <a:lnTo>
                        <a:pt x="0" y="29"/>
                      </a:lnTo>
                      <a:lnTo>
                        <a:pt x="0" y="27"/>
                      </a:lnTo>
                      <a:lnTo>
                        <a:pt x="0" y="24"/>
                      </a:lnTo>
                      <a:lnTo>
                        <a:pt x="0" y="22"/>
                      </a:lnTo>
                      <a:lnTo>
                        <a:pt x="0" y="21"/>
                      </a:lnTo>
                      <a:lnTo>
                        <a:pt x="0" y="19"/>
                      </a:lnTo>
                      <a:lnTo>
                        <a:pt x="0" y="18"/>
                      </a:lnTo>
                      <a:lnTo>
                        <a:pt x="2" y="17"/>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3" name="Freeform 230"/>
                <p:cNvSpPr>
                  <a:spLocks/>
                </p:cNvSpPr>
                <p:nvPr/>
              </p:nvSpPr>
              <p:spPr bwMode="auto">
                <a:xfrm>
                  <a:off x="3457" y="2826"/>
                  <a:ext cx="38" cy="34"/>
                </a:xfrm>
                <a:custGeom>
                  <a:avLst/>
                  <a:gdLst>
                    <a:gd name="T0" fmla="*/ 37 w 38"/>
                    <a:gd name="T1" fmla="*/ 1 h 31"/>
                    <a:gd name="T2" fmla="*/ 37 w 38"/>
                    <a:gd name="T3" fmla="*/ 4 h 31"/>
                    <a:gd name="T4" fmla="*/ 37 w 38"/>
                    <a:gd name="T5" fmla="*/ 7 h 31"/>
                    <a:gd name="T6" fmla="*/ 37 w 38"/>
                    <a:gd name="T7" fmla="*/ 11 h 31"/>
                    <a:gd name="T8" fmla="*/ 37 w 38"/>
                    <a:gd name="T9" fmla="*/ 14 h 31"/>
                    <a:gd name="T10" fmla="*/ 37 w 38"/>
                    <a:gd name="T11" fmla="*/ 17 h 31"/>
                    <a:gd name="T12" fmla="*/ 35 w 38"/>
                    <a:gd name="T13" fmla="*/ 19 h 31"/>
                    <a:gd name="T14" fmla="*/ 34 w 38"/>
                    <a:gd name="T15" fmla="*/ 23 h 31"/>
                    <a:gd name="T16" fmla="*/ 30 w 38"/>
                    <a:gd name="T17" fmla="*/ 25 h 31"/>
                    <a:gd name="T18" fmla="*/ 27 w 38"/>
                    <a:gd name="T19" fmla="*/ 27 h 31"/>
                    <a:gd name="T20" fmla="*/ 23 w 38"/>
                    <a:gd name="T21" fmla="*/ 28 h 31"/>
                    <a:gd name="T22" fmla="*/ 19 w 38"/>
                    <a:gd name="T23" fmla="*/ 29 h 31"/>
                    <a:gd name="T24" fmla="*/ 17 w 38"/>
                    <a:gd name="T25" fmla="*/ 30 h 31"/>
                    <a:gd name="T26" fmla="*/ 13 w 38"/>
                    <a:gd name="T27" fmla="*/ 30 h 31"/>
                    <a:gd name="T28" fmla="*/ 12 w 38"/>
                    <a:gd name="T29" fmla="*/ 29 h 31"/>
                    <a:gd name="T30" fmla="*/ 8 w 38"/>
                    <a:gd name="T31" fmla="*/ 29 h 31"/>
                    <a:gd name="T32" fmla="*/ 7 w 38"/>
                    <a:gd name="T33" fmla="*/ 28 h 31"/>
                    <a:gd name="T34" fmla="*/ 5 w 38"/>
                    <a:gd name="T35" fmla="*/ 26 h 31"/>
                    <a:gd name="T36" fmla="*/ 3 w 38"/>
                    <a:gd name="T37" fmla="*/ 24 h 31"/>
                    <a:gd name="T38" fmla="*/ 1 w 38"/>
                    <a:gd name="T39" fmla="*/ 23 h 31"/>
                    <a:gd name="T40" fmla="*/ 0 w 38"/>
                    <a:gd name="T41" fmla="*/ 21 h 31"/>
                    <a:gd name="T42" fmla="*/ 0 w 38"/>
                    <a:gd name="T43" fmla="*/ 18 h 31"/>
                    <a:gd name="T44" fmla="*/ 2 w 38"/>
                    <a:gd name="T45" fmla="*/ 16 h 31"/>
                    <a:gd name="T46" fmla="*/ 5 w 38"/>
                    <a:gd name="T47" fmla="*/ 14 h 31"/>
                    <a:gd name="T48" fmla="*/ 6 w 38"/>
                    <a:gd name="T49" fmla="*/ 15 h 31"/>
                    <a:gd name="T50" fmla="*/ 10 w 38"/>
                    <a:gd name="T51" fmla="*/ 15 h 31"/>
                    <a:gd name="T52" fmla="*/ 12 w 38"/>
                    <a:gd name="T53" fmla="*/ 15 h 31"/>
                    <a:gd name="T54" fmla="*/ 16 w 38"/>
                    <a:gd name="T55" fmla="*/ 15 h 31"/>
                    <a:gd name="T56" fmla="*/ 19 w 38"/>
                    <a:gd name="T57" fmla="*/ 15 h 31"/>
                    <a:gd name="T58" fmla="*/ 23 w 38"/>
                    <a:gd name="T59" fmla="*/ 15 h 31"/>
                    <a:gd name="T60" fmla="*/ 27 w 38"/>
                    <a:gd name="T61" fmla="*/ 13 h 31"/>
                    <a:gd name="T62" fmla="*/ 29 w 38"/>
                    <a:gd name="T63" fmla="*/ 11 h 31"/>
                    <a:gd name="T64" fmla="*/ 33 w 38"/>
                    <a:gd name="T65" fmla="*/ 8 h 31"/>
                    <a:gd name="T66" fmla="*/ 35 w 38"/>
                    <a:gd name="T67" fmla="*/ 5 h 31"/>
                    <a:gd name="T68" fmla="*/ 37 w 38"/>
                    <a:gd name="T69" fmla="*/ 3 h 31"/>
                    <a:gd name="T70" fmla="*/ 37 w 3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8" h="31">
                      <a:moveTo>
                        <a:pt x="37" y="0"/>
                      </a:moveTo>
                      <a:lnTo>
                        <a:pt x="37" y="1"/>
                      </a:lnTo>
                      <a:lnTo>
                        <a:pt x="37" y="2"/>
                      </a:lnTo>
                      <a:lnTo>
                        <a:pt x="37" y="4"/>
                      </a:lnTo>
                      <a:lnTo>
                        <a:pt x="37" y="5"/>
                      </a:lnTo>
                      <a:lnTo>
                        <a:pt x="37" y="7"/>
                      </a:lnTo>
                      <a:lnTo>
                        <a:pt x="37" y="9"/>
                      </a:lnTo>
                      <a:lnTo>
                        <a:pt x="37" y="11"/>
                      </a:lnTo>
                      <a:lnTo>
                        <a:pt x="37" y="13"/>
                      </a:lnTo>
                      <a:lnTo>
                        <a:pt x="37" y="14"/>
                      </a:lnTo>
                      <a:lnTo>
                        <a:pt x="37" y="16"/>
                      </a:lnTo>
                      <a:lnTo>
                        <a:pt x="37" y="17"/>
                      </a:lnTo>
                      <a:lnTo>
                        <a:pt x="35" y="18"/>
                      </a:lnTo>
                      <a:lnTo>
                        <a:pt x="35" y="19"/>
                      </a:lnTo>
                      <a:lnTo>
                        <a:pt x="34" y="21"/>
                      </a:lnTo>
                      <a:lnTo>
                        <a:pt x="34" y="23"/>
                      </a:lnTo>
                      <a:lnTo>
                        <a:pt x="32" y="24"/>
                      </a:lnTo>
                      <a:lnTo>
                        <a:pt x="30" y="25"/>
                      </a:lnTo>
                      <a:lnTo>
                        <a:pt x="28" y="27"/>
                      </a:lnTo>
                      <a:lnTo>
                        <a:pt x="27" y="27"/>
                      </a:lnTo>
                      <a:lnTo>
                        <a:pt x="25" y="28"/>
                      </a:lnTo>
                      <a:lnTo>
                        <a:pt x="23" y="28"/>
                      </a:lnTo>
                      <a:lnTo>
                        <a:pt x="21" y="29"/>
                      </a:lnTo>
                      <a:lnTo>
                        <a:pt x="19" y="29"/>
                      </a:lnTo>
                      <a:lnTo>
                        <a:pt x="18" y="30"/>
                      </a:lnTo>
                      <a:lnTo>
                        <a:pt x="17" y="30"/>
                      </a:lnTo>
                      <a:lnTo>
                        <a:pt x="15" y="30"/>
                      </a:lnTo>
                      <a:lnTo>
                        <a:pt x="13" y="30"/>
                      </a:lnTo>
                      <a:lnTo>
                        <a:pt x="12" y="30"/>
                      </a:lnTo>
                      <a:lnTo>
                        <a:pt x="12" y="29"/>
                      </a:lnTo>
                      <a:lnTo>
                        <a:pt x="10" y="29"/>
                      </a:lnTo>
                      <a:lnTo>
                        <a:pt x="8" y="29"/>
                      </a:lnTo>
                      <a:lnTo>
                        <a:pt x="7" y="29"/>
                      </a:lnTo>
                      <a:lnTo>
                        <a:pt x="7" y="28"/>
                      </a:lnTo>
                      <a:lnTo>
                        <a:pt x="5" y="28"/>
                      </a:lnTo>
                      <a:lnTo>
                        <a:pt x="5" y="26"/>
                      </a:lnTo>
                      <a:lnTo>
                        <a:pt x="3" y="26"/>
                      </a:lnTo>
                      <a:lnTo>
                        <a:pt x="3" y="24"/>
                      </a:lnTo>
                      <a:lnTo>
                        <a:pt x="1" y="24"/>
                      </a:lnTo>
                      <a:lnTo>
                        <a:pt x="1" y="23"/>
                      </a:lnTo>
                      <a:lnTo>
                        <a:pt x="1" y="21"/>
                      </a:lnTo>
                      <a:lnTo>
                        <a:pt x="0" y="21"/>
                      </a:lnTo>
                      <a:lnTo>
                        <a:pt x="0" y="20"/>
                      </a:lnTo>
                      <a:lnTo>
                        <a:pt x="0" y="18"/>
                      </a:lnTo>
                      <a:lnTo>
                        <a:pt x="0" y="17"/>
                      </a:lnTo>
                      <a:lnTo>
                        <a:pt x="2" y="16"/>
                      </a:lnTo>
                      <a:lnTo>
                        <a:pt x="3" y="16"/>
                      </a:lnTo>
                      <a:lnTo>
                        <a:pt x="5" y="14"/>
                      </a:lnTo>
                      <a:lnTo>
                        <a:pt x="5" y="15"/>
                      </a:lnTo>
                      <a:lnTo>
                        <a:pt x="6" y="15"/>
                      </a:lnTo>
                      <a:lnTo>
                        <a:pt x="8" y="15"/>
                      </a:lnTo>
                      <a:lnTo>
                        <a:pt x="10" y="15"/>
                      </a:lnTo>
                      <a:lnTo>
                        <a:pt x="11" y="15"/>
                      </a:lnTo>
                      <a:lnTo>
                        <a:pt x="12" y="15"/>
                      </a:lnTo>
                      <a:lnTo>
                        <a:pt x="14" y="15"/>
                      </a:lnTo>
                      <a:lnTo>
                        <a:pt x="16" y="15"/>
                      </a:lnTo>
                      <a:lnTo>
                        <a:pt x="18" y="15"/>
                      </a:lnTo>
                      <a:lnTo>
                        <a:pt x="19" y="15"/>
                      </a:lnTo>
                      <a:lnTo>
                        <a:pt x="21" y="15"/>
                      </a:lnTo>
                      <a:lnTo>
                        <a:pt x="23" y="15"/>
                      </a:lnTo>
                      <a:lnTo>
                        <a:pt x="25" y="15"/>
                      </a:lnTo>
                      <a:lnTo>
                        <a:pt x="27" y="13"/>
                      </a:lnTo>
                      <a:lnTo>
                        <a:pt x="28" y="11"/>
                      </a:lnTo>
                      <a:lnTo>
                        <a:pt x="29" y="11"/>
                      </a:lnTo>
                      <a:lnTo>
                        <a:pt x="31" y="10"/>
                      </a:lnTo>
                      <a:lnTo>
                        <a:pt x="33" y="8"/>
                      </a:lnTo>
                      <a:lnTo>
                        <a:pt x="34" y="6"/>
                      </a:lnTo>
                      <a:lnTo>
                        <a:pt x="35" y="5"/>
                      </a:lnTo>
                      <a:lnTo>
                        <a:pt x="35" y="4"/>
                      </a:lnTo>
                      <a:lnTo>
                        <a:pt x="37" y="3"/>
                      </a:lnTo>
                      <a:lnTo>
                        <a:pt x="37" y="2"/>
                      </a:lnTo>
                      <a:lnTo>
                        <a:pt x="37" y="1"/>
                      </a:lnTo>
                      <a:lnTo>
                        <a:pt x="37"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21" name="Group 231"/>
              <p:cNvGrpSpPr>
                <a:grpSpLocks/>
              </p:cNvGrpSpPr>
              <p:nvPr/>
            </p:nvGrpSpPr>
            <p:grpSpPr bwMode="auto">
              <a:xfrm>
                <a:off x="1780626" y="4199219"/>
                <a:ext cx="865640" cy="712995"/>
                <a:chOff x="2945" y="2881"/>
                <a:chExt cx="264" cy="216"/>
              </a:xfrm>
            </p:grpSpPr>
            <p:sp>
              <p:nvSpPr>
                <p:cNvPr id="52" name="Freeform 232"/>
                <p:cNvSpPr>
                  <a:spLocks/>
                </p:cNvSpPr>
                <p:nvPr/>
              </p:nvSpPr>
              <p:spPr bwMode="auto">
                <a:xfrm>
                  <a:off x="2945" y="2941"/>
                  <a:ext cx="263" cy="156"/>
                </a:xfrm>
                <a:custGeom>
                  <a:avLst/>
                  <a:gdLst>
                    <a:gd name="T0" fmla="*/ 92 w 263"/>
                    <a:gd name="T1" fmla="*/ 25 h 156"/>
                    <a:gd name="T2" fmla="*/ 114 w 263"/>
                    <a:gd name="T3" fmla="*/ 18 h 156"/>
                    <a:gd name="T4" fmla="*/ 131 w 263"/>
                    <a:gd name="T5" fmla="*/ 12 h 156"/>
                    <a:gd name="T6" fmla="*/ 144 w 263"/>
                    <a:gd name="T7" fmla="*/ 7 h 156"/>
                    <a:gd name="T8" fmla="*/ 159 w 263"/>
                    <a:gd name="T9" fmla="*/ 2 h 156"/>
                    <a:gd name="T10" fmla="*/ 165 w 263"/>
                    <a:gd name="T11" fmla="*/ 6 h 156"/>
                    <a:gd name="T12" fmla="*/ 175 w 263"/>
                    <a:gd name="T13" fmla="*/ 15 h 156"/>
                    <a:gd name="T14" fmla="*/ 182 w 263"/>
                    <a:gd name="T15" fmla="*/ 20 h 156"/>
                    <a:gd name="T16" fmla="*/ 187 w 263"/>
                    <a:gd name="T17" fmla="*/ 25 h 156"/>
                    <a:gd name="T18" fmla="*/ 192 w 263"/>
                    <a:gd name="T19" fmla="*/ 30 h 156"/>
                    <a:gd name="T20" fmla="*/ 198 w 263"/>
                    <a:gd name="T21" fmla="*/ 34 h 156"/>
                    <a:gd name="T22" fmla="*/ 204 w 263"/>
                    <a:gd name="T23" fmla="*/ 37 h 156"/>
                    <a:gd name="T24" fmla="*/ 213 w 263"/>
                    <a:gd name="T25" fmla="*/ 36 h 156"/>
                    <a:gd name="T26" fmla="*/ 222 w 263"/>
                    <a:gd name="T27" fmla="*/ 28 h 156"/>
                    <a:gd name="T28" fmla="*/ 233 w 263"/>
                    <a:gd name="T29" fmla="*/ 27 h 156"/>
                    <a:gd name="T30" fmla="*/ 241 w 263"/>
                    <a:gd name="T31" fmla="*/ 27 h 156"/>
                    <a:gd name="T32" fmla="*/ 249 w 263"/>
                    <a:gd name="T33" fmla="*/ 29 h 156"/>
                    <a:gd name="T34" fmla="*/ 256 w 263"/>
                    <a:gd name="T35" fmla="*/ 31 h 156"/>
                    <a:gd name="T36" fmla="*/ 260 w 263"/>
                    <a:gd name="T37" fmla="*/ 38 h 156"/>
                    <a:gd name="T38" fmla="*/ 262 w 263"/>
                    <a:gd name="T39" fmla="*/ 45 h 156"/>
                    <a:gd name="T40" fmla="*/ 253 w 263"/>
                    <a:gd name="T41" fmla="*/ 56 h 156"/>
                    <a:gd name="T42" fmla="*/ 243 w 263"/>
                    <a:gd name="T43" fmla="*/ 58 h 156"/>
                    <a:gd name="T44" fmla="*/ 235 w 263"/>
                    <a:gd name="T45" fmla="*/ 59 h 156"/>
                    <a:gd name="T46" fmla="*/ 228 w 263"/>
                    <a:gd name="T47" fmla="*/ 61 h 156"/>
                    <a:gd name="T48" fmla="*/ 229 w 263"/>
                    <a:gd name="T49" fmla="*/ 68 h 156"/>
                    <a:gd name="T50" fmla="*/ 233 w 263"/>
                    <a:gd name="T51" fmla="*/ 76 h 156"/>
                    <a:gd name="T52" fmla="*/ 240 w 263"/>
                    <a:gd name="T53" fmla="*/ 83 h 156"/>
                    <a:gd name="T54" fmla="*/ 249 w 263"/>
                    <a:gd name="T55" fmla="*/ 90 h 156"/>
                    <a:gd name="T56" fmla="*/ 254 w 263"/>
                    <a:gd name="T57" fmla="*/ 95 h 156"/>
                    <a:gd name="T58" fmla="*/ 256 w 263"/>
                    <a:gd name="T59" fmla="*/ 100 h 156"/>
                    <a:gd name="T60" fmla="*/ 245 w 263"/>
                    <a:gd name="T61" fmla="*/ 103 h 156"/>
                    <a:gd name="T62" fmla="*/ 237 w 263"/>
                    <a:gd name="T63" fmla="*/ 107 h 156"/>
                    <a:gd name="T64" fmla="*/ 226 w 263"/>
                    <a:gd name="T65" fmla="*/ 108 h 156"/>
                    <a:gd name="T66" fmla="*/ 215 w 263"/>
                    <a:gd name="T67" fmla="*/ 114 h 156"/>
                    <a:gd name="T68" fmla="*/ 204 w 263"/>
                    <a:gd name="T69" fmla="*/ 117 h 156"/>
                    <a:gd name="T70" fmla="*/ 193 w 263"/>
                    <a:gd name="T71" fmla="*/ 120 h 156"/>
                    <a:gd name="T72" fmla="*/ 186 w 263"/>
                    <a:gd name="T73" fmla="*/ 117 h 156"/>
                    <a:gd name="T74" fmla="*/ 185 w 263"/>
                    <a:gd name="T75" fmla="*/ 109 h 156"/>
                    <a:gd name="T76" fmla="*/ 180 w 263"/>
                    <a:gd name="T77" fmla="*/ 106 h 156"/>
                    <a:gd name="T78" fmla="*/ 175 w 263"/>
                    <a:gd name="T79" fmla="*/ 99 h 156"/>
                    <a:gd name="T80" fmla="*/ 167 w 263"/>
                    <a:gd name="T81" fmla="*/ 98 h 156"/>
                    <a:gd name="T82" fmla="*/ 159 w 263"/>
                    <a:gd name="T83" fmla="*/ 98 h 156"/>
                    <a:gd name="T84" fmla="*/ 149 w 263"/>
                    <a:gd name="T85" fmla="*/ 100 h 156"/>
                    <a:gd name="T86" fmla="*/ 139 w 263"/>
                    <a:gd name="T87" fmla="*/ 106 h 156"/>
                    <a:gd name="T88" fmla="*/ 137 w 263"/>
                    <a:gd name="T89" fmla="*/ 115 h 156"/>
                    <a:gd name="T90" fmla="*/ 140 w 263"/>
                    <a:gd name="T91" fmla="*/ 122 h 156"/>
                    <a:gd name="T92" fmla="*/ 147 w 263"/>
                    <a:gd name="T93" fmla="*/ 125 h 156"/>
                    <a:gd name="T94" fmla="*/ 154 w 263"/>
                    <a:gd name="T95" fmla="*/ 129 h 156"/>
                    <a:gd name="T96" fmla="*/ 152 w 263"/>
                    <a:gd name="T97" fmla="*/ 134 h 156"/>
                    <a:gd name="T98" fmla="*/ 136 w 263"/>
                    <a:gd name="T99" fmla="*/ 140 h 156"/>
                    <a:gd name="T100" fmla="*/ 111 w 263"/>
                    <a:gd name="T101" fmla="*/ 149 h 156"/>
                    <a:gd name="T102" fmla="*/ 96 w 263"/>
                    <a:gd name="T103" fmla="*/ 155 h 156"/>
                    <a:gd name="T104" fmla="*/ 82 w 263"/>
                    <a:gd name="T105" fmla="*/ 143 h 156"/>
                    <a:gd name="T106" fmla="*/ 59 w 263"/>
                    <a:gd name="T107" fmla="*/ 119 h 156"/>
                    <a:gd name="T108" fmla="*/ 45 w 263"/>
                    <a:gd name="T109" fmla="*/ 105 h 156"/>
                    <a:gd name="T110" fmla="*/ 37 w 263"/>
                    <a:gd name="T111" fmla="*/ 96 h 156"/>
                    <a:gd name="T112" fmla="*/ 29 w 263"/>
                    <a:gd name="T113" fmla="*/ 88 h 156"/>
                    <a:gd name="T114" fmla="*/ 19 w 263"/>
                    <a:gd name="T115" fmla="*/ 77 h 156"/>
                    <a:gd name="T116" fmla="*/ 6 w 263"/>
                    <a:gd name="T117" fmla="*/ 65 h 156"/>
                    <a:gd name="T118" fmla="*/ 0 w 263"/>
                    <a:gd name="T119" fmla="*/ 59 h 156"/>
                    <a:gd name="T120" fmla="*/ 17 w 263"/>
                    <a:gd name="T121" fmla="*/ 54 h 156"/>
                    <a:gd name="T122" fmla="*/ 78 w 263"/>
                    <a:gd name="T123" fmla="*/ 2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 h="156">
                      <a:moveTo>
                        <a:pt x="78" y="29"/>
                      </a:moveTo>
                      <a:lnTo>
                        <a:pt x="80" y="29"/>
                      </a:lnTo>
                      <a:lnTo>
                        <a:pt x="83" y="27"/>
                      </a:lnTo>
                      <a:lnTo>
                        <a:pt x="85" y="27"/>
                      </a:lnTo>
                      <a:lnTo>
                        <a:pt x="88" y="25"/>
                      </a:lnTo>
                      <a:lnTo>
                        <a:pt x="92" y="25"/>
                      </a:lnTo>
                      <a:lnTo>
                        <a:pt x="95" y="24"/>
                      </a:lnTo>
                      <a:lnTo>
                        <a:pt x="99" y="22"/>
                      </a:lnTo>
                      <a:lnTo>
                        <a:pt x="103" y="20"/>
                      </a:lnTo>
                      <a:lnTo>
                        <a:pt x="106" y="20"/>
                      </a:lnTo>
                      <a:lnTo>
                        <a:pt x="109" y="18"/>
                      </a:lnTo>
                      <a:lnTo>
                        <a:pt x="114" y="18"/>
                      </a:lnTo>
                      <a:lnTo>
                        <a:pt x="117" y="16"/>
                      </a:lnTo>
                      <a:lnTo>
                        <a:pt x="119" y="16"/>
                      </a:lnTo>
                      <a:lnTo>
                        <a:pt x="123" y="15"/>
                      </a:lnTo>
                      <a:lnTo>
                        <a:pt x="125" y="14"/>
                      </a:lnTo>
                      <a:lnTo>
                        <a:pt x="130" y="12"/>
                      </a:lnTo>
                      <a:lnTo>
                        <a:pt x="131" y="12"/>
                      </a:lnTo>
                      <a:lnTo>
                        <a:pt x="133" y="11"/>
                      </a:lnTo>
                      <a:lnTo>
                        <a:pt x="135" y="11"/>
                      </a:lnTo>
                      <a:lnTo>
                        <a:pt x="137" y="9"/>
                      </a:lnTo>
                      <a:lnTo>
                        <a:pt x="139" y="9"/>
                      </a:lnTo>
                      <a:lnTo>
                        <a:pt x="142" y="8"/>
                      </a:lnTo>
                      <a:lnTo>
                        <a:pt x="144" y="7"/>
                      </a:lnTo>
                      <a:lnTo>
                        <a:pt x="148" y="5"/>
                      </a:lnTo>
                      <a:lnTo>
                        <a:pt x="150" y="5"/>
                      </a:lnTo>
                      <a:lnTo>
                        <a:pt x="152" y="3"/>
                      </a:lnTo>
                      <a:lnTo>
                        <a:pt x="154" y="3"/>
                      </a:lnTo>
                      <a:lnTo>
                        <a:pt x="157" y="2"/>
                      </a:lnTo>
                      <a:lnTo>
                        <a:pt x="159" y="2"/>
                      </a:lnTo>
                      <a:lnTo>
                        <a:pt x="161" y="2"/>
                      </a:lnTo>
                      <a:lnTo>
                        <a:pt x="163" y="0"/>
                      </a:lnTo>
                      <a:lnTo>
                        <a:pt x="163" y="2"/>
                      </a:lnTo>
                      <a:lnTo>
                        <a:pt x="163" y="3"/>
                      </a:lnTo>
                      <a:lnTo>
                        <a:pt x="165" y="3"/>
                      </a:lnTo>
                      <a:lnTo>
                        <a:pt x="165" y="6"/>
                      </a:lnTo>
                      <a:lnTo>
                        <a:pt x="167" y="7"/>
                      </a:lnTo>
                      <a:lnTo>
                        <a:pt x="169" y="9"/>
                      </a:lnTo>
                      <a:lnTo>
                        <a:pt x="171" y="9"/>
                      </a:lnTo>
                      <a:lnTo>
                        <a:pt x="171" y="10"/>
                      </a:lnTo>
                      <a:lnTo>
                        <a:pt x="173" y="13"/>
                      </a:lnTo>
                      <a:lnTo>
                        <a:pt x="175" y="15"/>
                      </a:lnTo>
                      <a:lnTo>
                        <a:pt x="177" y="15"/>
                      </a:lnTo>
                      <a:lnTo>
                        <a:pt x="177" y="16"/>
                      </a:lnTo>
                      <a:lnTo>
                        <a:pt x="178" y="17"/>
                      </a:lnTo>
                      <a:lnTo>
                        <a:pt x="180" y="18"/>
                      </a:lnTo>
                      <a:lnTo>
                        <a:pt x="182" y="18"/>
                      </a:lnTo>
                      <a:lnTo>
                        <a:pt x="182" y="20"/>
                      </a:lnTo>
                      <a:lnTo>
                        <a:pt x="182" y="22"/>
                      </a:lnTo>
                      <a:lnTo>
                        <a:pt x="184" y="22"/>
                      </a:lnTo>
                      <a:lnTo>
                        <a:pt x="184" y="24"/>
                      </a:lnTo>
                      <a:lnTo>
                        <a:pt x="185" y="24"/>
                      </a:lnTo>
                      <a:lnTo>
                        <a:pt x="187" y="24"/>
                      </a:lnTo>
                      <a:lnTo>
                        <a:pt x="187" y="25"/>
                      </a:lnTo>
                      <a:lnTo>
                        <a:pt x="187" y="27"/>
                      </a:lnTo>
                      <a:lnTo>
                        <a:pt x="189" y="27"/>
                      </a:lnTo>
                      <a:lnTo>
                        <a:pt x="189" y="28"/>
                      </a:lnTo>
                      <a:lnTo>
                        <a:pt x="190" y="28"/>
                      </a:lnTo>
                      <a:lnTo>
                        <a:pt x="192" y="28"/>
                      </a:lnTo>
                      <a:lnTo>
                        <a:pt x="192" y="30"/>
                      </a:lnTo>
                      <a:lnTo>
                        <a:pt x="193" y="30"/>
                      </a:lnTo>
                      <a:lnTo>
                        <a:pt x="193" y="32"/>
                      </a:lnTo>
                      <a:lnTo>
                        <a:pt x="194" y="32"/>
                      </a:lnTo>
                      <a:lnTo>
                        <a:pt x="194" y="34"/>
                      </a:lnTo>
                      <a:lnTo>
                        <a:pt x="196" y="34"/>
                      </a:lnTo>
                      <a:lnTo>
                        <a:pt x="198" y="34"/>
                      </a:lnTo>
                      <a:lnTo>
                        <a:pt x="198" y="36"/>
                      </a:lnTo>
                      <a:lnTo>
                        <a:pt x="199" y="36"/>
                      </a:lnTo>
                      <a:lnTo>
                        <a:pt x="200" y="36"/>
                      </a:lnTo>
                      <a:lnTo>
                        <a:pt x="202" y="36"/>
                      </a:lnTo>
                      <a:lnTo>
                        <a:pt x="204" y="36"/>
                      </a:lnTo>
                      <a:lnTo>
                        <a:pt x="204" y="37"/>
                      </a:lnTo>
                      <a:lnTo>
                        <a:pt x="205" y="37"/>
                      </a:lnTo>
                      <a:lnTo>
                        <a:pt x="207" y="37"/>
                      </a:lnTo>
                      <a:lnTo>
                        <a:pt x="208" y="37"/>
                      </a:lnTo>
                      <a:lnTo>
                        <a:pt x="210" y="37"/>
                      </a:lnTo>
                      <a:lnTo>
                        <a:pt x="211" y="37"/>
                      </a:lnTo>
                      <a:lnTo>
                        <a:pt x="213" y="36"/>
                      </a:lnTo>
                      <a:lnTo>
                        <a:pt x="215" y="36"/>
                      </a:lnTo>
                      <a:lnTo>
                        <a:pt x="216" y="34"/>
                      </a:lnTo>
                      <a:lnTo>
                        <a:pt x="216" y="33"/>
                      </a:lnTo>
                      <a:lnTo>
                        <a:pt x="218" y="31"/>
                      </a:lnTo>
                      <a:lnTo>
                        <a:pt x="220" y="30"/>
                      </a:lnTo>
                      <a:lnTo>
                        <a:pt x="222" y="28"/>
                      </a:lnTo>
                      <a:lnTo>
                        <a:pt x="224" y="28"/>
                      </a:lnTo>
                      <a:lnTo>
                        <a:pt x="225" y="28"/>
                      </a:lnTo>
                      <a:lnTo>
                        <a:pt x="228" y="27"/>
                      </a:lnTo>
                      <a:lnTo>
                        <a:pt x="229" y="27"/>
                      </a:lnTo>
                      <a:lnTo>
                        <a:pt x="231" y="27"/>
                      </a:lnTo>
                      <a:lnTo>
                        <a:pt x="233" y="27"/>
                      </a:lnTo>
                      <a:lnTo>
                        <a:pt x="235" y="26"/>
                      </a:lnTo>
                      <a:lnTo>
                        <a:pt x="235" y="27"/>
                      </a:lnTo>
                      <a:lnTo>
                        <a:pt x="237" y="27"/>
                      </a:lnTo>
                      <a:lnTo>
                        <a:pt x="238" y="27"/>
                      </a:lnTo>
                      <a:lnTo>
                        <a:pt x="240" y="27"/>
                      </a:lnTo>
                      <a:lnTo>
                        <a:pt x="241" y="27"/>
                      </a:lnTo>
                      <a:lnTo>
                        <a:pt x="243" y="27"/>
                      </a:lnTo>
                      <a:lnTo>
                        <a:pt x="245" y="27"/>
                      </a:lnTo>
                      <a:lnTo>
                        <a:pt x="247" y="27"/>
                      </a:lnTo>
                      <a:lnTo>
                        <a:pt x="247" y="28"/>
                      </a:lnTo>
                      <a:lnTo>
                        <a:pt x="249" y="28"/>
                      </a:lnTo>
                      <a:lnTo>
                        <a:pt x="249" y="29"/>
                      </a:lnTo>
                      <a:lnTo>
                        <a:pt x="250" y="29"/>
                      </a:lnTo>
                      <a:lnTo>
                        <a:pt x="252" y="29"/>
                      </a:lnTo>
                      <a:lnTo>
                        <a:pt x="252" y="31"/>
                      </a:lnTo>
                      <a:lnTo>
                        <a:pt x="253" y="31"/>
                      </a:lnTo>
                      <a:lnTo>
                        <a:pt x="254" y="31"/>
                      </a:lnTo>
                      <a:lnTo>
                        <a:pt x="256" y="31"/>
                      </a:lnTo>
                      <a:lnTo>
                        <a:pt x="258" y="31"/>
                      </a:lnTo>
                      <a:lnTo>
                        <a:pt x="258" y="33"/>
                      </a:lnTo>
                      <a:lnTo>
                        <a:pt x="258" y="34"/>
                      </a:lnTo>
                      <a:lnTo>
                        <a:pt x="258" y="36"/>
                      </a:lnTo>
                      <a:lnTo>
                        <a:pt x="260" y="36"/>
                      </a:lnTo>
                      <a:lnTo>
                        <a:pt x="260" y="38"/>
                      </a:lnTo>
                      <a:lnTo>
                        <a:pt x="261" y="38"/>
                      </a:lnTo>
                      <a:lnTo>
                        <a:pt x="261" y="40"/>
                      </a:lnTo>
                      <a:lnTo>
                        <a:pt x="262" y="40"/>
                      </a:lnTo>
                      <a:lnTo>
                        <a:pt x="262" y="41"/>
                      </a:lnTo>
                      <a:lnTo>
                        <a:pt x="262" y="43"/>
                      </a:lnTo>
                      <a:lnTo>
                        <a:pt x="262" y="45"/>
                      </a:lnTo>
                      <a:lnTo>
                        <a:pt x="260" y="47"/>
                      </a:lnTo>
                      <a:lnTo>
                        <a:pt x="260" y="48"/>
                      </a:lnTo>
                      <a:lnTo>
                        <a:pt x="259" y="51"/>
                      </a:lnTo>
                      <a:lnTo>
                        <a:pt x="256" y="53"/>
                      </a:lnTo>
                      <a:lnTo>
                        <a:pt x="255" y="54"/>
                      </a:lnTo>
                      <a:lnTo>
                        <a:pt x="253" y="56"/>
                      </a:lnTo>
                      <a:lnTo>
                        <a:pt x="252" y="56"/>
                      </a:lnTo>
                      <a:lnTo>
                        <a:pt x="250" y="56"/>
                      </a:lnTo>
                      <a:lnTo>
                        <a:pt x="248" y="57"/>
                      </a:lnTo>
                      <a:lnTo>
                        <a:pt x="247" y="57"/>
                      </a:lnTo>
                      <a:lnTo>
                        <a:pt x="245" y="57"/>
                      </a:lnTo>
                      <a:lnTo>
                        <a:pt x="243" y="58"/>
                      </a:lnTo>
                      <a:lnTo>
                        <a:pt x="242" y="58"/>
                      </a:lnTo>
                      <a:lnTo>
                        <a:pt x="240" y="58"/>
                      </a:lnTo>
                      <a:lnTo>
                        <a:pt x="238" y="58"/>
                      </a:lnTo>
                      <a:lnTo>
                        <a:pt x="237" y="58"/>
                      </a:lnTo>
                      <a:lnTo>
                        <a:pt x="237" y="57"/>
                      </a:lnTo>
                      <a:lnTo>
                        <a:pt x="235" y="59"/>
                      </a:lnTo>
                      <a:lnTo>
                        <a:pt x="234" y="59"/>
                      </a:lnTo>
                      <a:lnTo>
                        <a:pt x="232" y="59"/>
                      </a:lnTo>
                      <a:lnTo>
                        <a:pt x="230" y="60"/>
                      </a:lnTo>
                      <a:lnTo>
                        <a:pt x="229" y="60"/>
                      </a:lnTo>
                      <a:lnTo>
                        <a:pt x="228" y="60"/>
                      </a:lnTo>
                      <a:lnTo>
                        <a:pt x="228" y="61"/>
                      </a:lnTo>
                      <a:lnTo>
                        <a:pt x="228" y="62"/>
                      </a:lnTo>
                      <a:lnTo>
                        <a:pt x="228" y="63"/>
                      </a:lnTo>
                      <a:lnTo>
                        <a:pt x="228" y="65"/>
                      </a:lnTo>
                      <a:lnTo>
                        <a:pt x="228" y="66"/>
                      </a:lnTo>
                      <a:lnTo>
                        <a:pt x="228" y="68"/>
                      </a:lnTo>
                      <a:lnTo>
                        <a:pt x="229" y="68"/>
                      </a:lnTo>
                      <a:lnTo>
                        <a:pt x="229" y="70"/>
                      </a:lnTo>
                      <a:lnTo>
                        <a:pt x="229" y="71"/>
                      </a:lnTo>
                      <a:lnTo>
                        <a:pt x="231" y="71"/>
                      </a:lnTo>
                      <a:lnTo>
                        <a:pt x="231" y="73"/>
                      </a:lnTo>
                      <a:lnTo>
                        <a:pt x="232" y="75"/>
                      </a:lnTo>
                      <a:lnTo>
                        <a:pt x="233" y="76"/>
                      </a:lnTo>
                      <a:lnTo>
                        <a:pt x="235" y="76"/>
                      </a:lnTo>
                      <a:lnTo>
                        <a:pt x="235" y="78"/>
                      </a:lnTo>
                      <a:lnTo>
                        <a:pt x="237" y="79"/>
                      </a:lnTo>
                      <a:lnTo>
                        <a:pt x="238" y="81"/>
                      </a:lnTo>
                      <a:lnTo>
                        <a:pt x="240" y="81"/>
                      </a:lnTo>
                      <a:lnTo>
                        <a:pt x="240" y="83"/>
                      </a:lnTo>
                      <a:lnTo>
                        <a:pt x="242" y="84"/>
                      </a:lnTo>
                      <a:lnTo>
                        <a:pt x="244" y="86"/>
                      </a:lnTo>
                      <a:lnTo>
                        <a:pt x="246" y="86"/>
                      </a:lnTo>
                      <a:lnTo>
                        <a:pt x="246" y="88"/>
                      </a:lnTo>
                      <a:lnTo>
                        <a:pt x="248" y="88"/>
                      </a:lnTo>
                      <a:lnTo>
                        <a:pt x="249" y="90"/>
                      </a:lnTo>
                      <a:lnTo>
                        <a:pt x="252" y="90"/>
                      </a:lnTo>
                      <a:lnTo>
                        <a:pt x="252" y="92"/>
                      </a:lnTo>
                      <a:lnTo>
                        <a:pt x="253" y="92"/>
                      </a:lnTo>
                      <a:lnTo>
                        <a:pt x="253" y="93"/>
                      </a:lnTo>
                      <a:lnTo>
                        <a:pt x="254" y="93"/>
                      </a:lnTo>
                      <a:lnTo>
                        <a:pt x="254" y="95"/>
                      </a:lnTo>
                      <a:lnTo>
                        <a:pt x="256" y="95"/>
                      </a:lnTo>
                      <a:lnTo>
                        <a:pt x="256" y="97"/>
                      </a:lnTo>
                      <a:lnTo>
                        <a:pt x="257" y="97"/>
                      </a:lnTo>
                      <a:lnTo>
                        <a:pt x="259" y="97"/>
                      </a:lnTo>
                      <a:lnTo>
                        <a:pt x="256" y="99"/>
                      </a:lnTo>
                      <a:lnTo>
                        <a:pt x="256" y="100"/>
                      </a:lnTo>
                      <a:lnTo>
                        <a:pt x="254" y="101"/>
                      </a:lnTo>
                      <a:lnTo>
                        <a:pt x="252" y="101"/>
                      </a:lnTo>
                      <a:lnTo>
                        <a:pt x="250" y="103"/>
                      </a:lnTo>
                      <a:lnTo>
                        <a:pt x="249" y="103"/>
                      </a:lnTo>
                      <a:lnTo>
                        <a:pt x="247" y="103"/>
                      </a:lnTo>
                      <a:lnTo>
                        <a:pt x="245" y="103"/>
                      </a:lnTo>
                      <a:lnTo>
                        <a:pt x="244" y="103"/>
                      </a:lnTo>
                      <a:lnTo>
                        <a:pt x="242" y="105"/>
                      </a:lnTo>
                      <a:lnTo>
                        <a:pt x="241" y="105"/>
                      </a:lnTo>
                      <a:lnTo>
                        <a:pt x="239" y="105"/>
                      </a:lnTo>
                      <a:lnTo>
                        <a:pt x="238" y="105"/>
                      </a:lnTo>
                      <a:lnTo>
                        <a:pt x="237" y="107"/>
                      </a:lnTo>
                      <a:lnTo>
                        <a:pt x="235" y="107"/>
                      </a:lnTo>
                      <a:lnTo>
                        <a:pt x="233" y="107"/>
                      </a:lnTo>
                      <a:lnTo>
                        <a:pt x="231" y="108"/>
                      </a:lnTo>
                      <a:lnTo>
                        <a:pt x="229" y="108"/>
                      </a:lnTo>
                      <a:lnTo>
                        <a:pt x="227" y="108"/>
                      </a:lnTo>
                      <a:lnTo>
                        <a:pt x="226" y="108"/>
                      </a:lnTo>
                      <a:lnTo>
                        <a:pt x="224" y="110"/>
                      </a:lnTo>
                      <a:lnTo>
                        <a:pt x="222" y="110"/>
                      </a:lnTo>
                      <a:lnTo>
                        <a:pt x="220" y="112"/>
                      </a:lnTo>
                      <a:lnTo>
                        <a:pt x="218" y="112"/>
                      </a:lnTo>
                      <a:lnTo>
                        <a:pt x="216" y="112"/>
                      </a:lnTo>
                      <a:lnTo>
                        <a:pt x="215" y="114"/>
                      </a:lnTo>
                      <a:lnTo>
                        <a:pt x="213" y="114"/>
                      </a:lnTo>
                      <a:lnTo>
                        <a:pt x="211" y="114"/>
                      </a:lnTo>
                      <a:lnTo>
                        <a:pt x="209" y="116"/>
                      </a:lnTo>
                      <a:lnTo>
                        <a:pt x="208" y="116"/>
                      </a:lnTo>
                      <a:lnTo>
                        <a:pt x="206" y="116"/>
                      </a:lnTo>
                      <a:lnTo>
                        <a:pt x="204" y="117"/>
                      </a:lnTo>
                      <a:lnTo>
                        <a:pt x="202" y="117"/>
                      </a:lnTo>
                      <a:lnTo>
                        <a:pt x="200" y="119"/>
                      </a:lnTo>
                      <a:lnTo>
                        <a:pt x="198" y="119"/>
                      </a:lnTo>
                      <a:lnTo>
                        <a:pt x="196" y="120"/>
                      </a:lnTo>
                      <a:lnTo>
                        <a:pt x="194" y="120"/>
                      </a:lnTo>
                      <a:lnTo>
                        <a:pt x="193" y="120"/>
                      </a:lnTo>
                      <a:lnTo>
                        <a:pt x="192" y="120"/>
                      </a:lnTo>
                      <a:lnTo>
                        <a:pt x="190" y="120"/>
                      </a:lnTo>
                      <a:lnTo>
                        <a:pt x="190" y="118"/>
                      </a:lnTo>
                      <a:lnTo>
                        <a:pt x="187" y="118"/>
                      </a:lnTo>
                      <a:lnTo>
                        <a:pt x="187" y="117"/>
                      </a:lnTo>
                      <a:lnTo>
                        <a:pt x="186" y="117"/>
                      </a:lnTo>
                      <a:lnTo>
                        <a:pt x="186" y="115"/>
                      </a:lnTo>
                      <a:lnTo>
                        <a:pt x="185" y="115"/>
                      </a:lnTo>
                      <a:lnTo>
                        <a:pt x="185" y="114"/>
                      </a:lnTo>
                      <a:lnTo>
                        <a:pt x="185" y="112"/>
                      </a:lnTo>
                      <a:lnTo>
                        <a:pt x="185" y="110"/>
                      </a:lnTo>
                      <a:lnTo>
                        <a:pt x="185" y="109"/>
                      </a:lnTo>
                      <a:lnTo>
                        <a:pt x="186" y="107"/>
                      </a:lnTo>
                      <a:lnTo>
                        <a:pt x="184" y="107"/>
                      </a:lnTo>
                      <a:lnTo>
                        <a:pt x="183" y="107"/>
                      </a:lnTo>
                      <a:lnTo>
                        <a:pt x="183" y="106"/>
                      </a:lnTo>
                      <a:lnTo>
                        <a:pt x="181" y="106"/>
                      </a:lnTo>
                      <a:lnTo>
                        <a:pt x="180" y="106"/>
                      </a:lnTo>
                      <a:lnTo>
                        <a:pt x="180" y="103"/>
                      </a:lnTo>
                      <a:lnTo>
                        <a:pt x="178" y="103"/>
                      </a:lnTo>
                      <a:lnTo>
                        <a:pt x="177" y="103"/>
                      </a:lnTo>
                      <a:lnTo>
                        <a:pt x="177" y="101"/>
                      </a:lnTo>
                      <a:lnTo>
                        <a:pt x="175" y="101"/>
                      </a:lnTo>
                      <a:lnTo>
                        <a:pt x="175" y="99"/>
                      </a:lnTo>
                      <a:lnTo>
                        <a:pt x="173" y="99"/>
                      </a:lnTo>
                      <a:lnTo>
                        <a:pt x="172" y="99"/>
                      </a:lnTo>
                      <a:lnTo>
                        <a:pt x="170" y="99"/>
                      </a:lnTo>
                      <a:lnTo>
                        <a:pt x="169" y="99"/>
                      </a:lnTo>
                      <a:lnTo>
                        <a:pt x="169" y="98"/>
                      </a:lnTo>
                      <a:lnTo>
                        <a:pt x="167" y="98"/>
                      </a:lnTo>
                      <a:lnTo>
                        <a:pt x="166" y="98"/>
                      </a:lnTo>
                      <a:lnTo>
                        <a:pt x="163" y="98"/>
                      </a:lnTo>
                      <a:lnTo>
                        <a:pt x="163" y="97"/>
                      </a:lnTo>
                      <a:lnTo>
                        <a:pt x="162" y="98"/>
                      </a:lnTo>
                      <a:lnTo>
                        <a:pt x="161" y="98"/>
                      </a:lnTo>
                      <a:lnTo>
                        <a:pt x="159" y="98"/>
                      </a:lnTo>
                      <a:lnTo>
                        <a:pt x="158" y="98"/>
                      </a:lnTo>
                      <a:lnTo>
                        <a:pt x="156" y="98"/>
                      </a:lnTo>
                      <a:lnTo>
                        <a:pt x="155" y="98"/>
                      </a:lnTo>
                      <a:lnTo>
                        <a:pt x="153" y="98"/>
                      </a:lnTo>
                      <a:lnTo>
                        <a:pt x="151" y="100"/>
                      </a:lnTo>
                      <a:lnTo>
                        <a:pt x="149" y="100"/>
                      </a:lnTo>
                      <a:lnTo>
                        <a:pt x="147" y="100"/>
                      </a:lnTo>
                      <a:lnTo>
                        <a:pt x="145" y="102"/>
                      </a:lnTo>
                      <a:lnTo>
                        <a:pt x="144" y="102"/>
                      </a:lnTo>
                      <a:lnTo>
                        <a:pt x="142" y="103"/>
                      </a:lnTo>
                      <a:lnTo>
                        <a:pt x="140" y="105"/>
                      </a:lnTo>
                      <a:lnTo>
                        <a:pt x="139" y="106"/>
                      </a:lnTo>
                      <a:lnTo>
                        <a:pt x="137" y="108"/>
                      </a:lnTo>
                      <a:lnTo>
                        <a:pt x="136" y="109"/>
                      </a:lnTo>
                      <a:lnTo>
                        <a:pt x="136" y="111"/>
                      </a:lnTo>
                      <a:lnTo>
                        <a:pt x="136" y="113"/>
                      </a:lnTo>
                      <a:lnTo>
                        <a:pt x="136" y="115"/>
                      </a:lnTo>
                      <a:lnTo>
                        <a:pt x="137" y="115"/>
                      </a:lnTo>
                      <a:lnTo>
                        <a:pt x="137" y="117"/>
                      </a:lnTo>
                      <a:lnTo>
                        <a:pt x="137" y="118"/>
                      </a:lnTo>
                      <a:lnTo>
                        <a:pt x="137" y="120"/>
                      </a:lnTo>
                      <a:lnTo>
                        <a:pt x="139" y="120"/>
                      </a:lnTo>
                      <a:lnTo>
                        <a:pt x="139" y="122"/>
                      </a:lnTo>
                      <a:lnTo>
                        <a:pt x="140" y="122"/>
                      </a:lnTo>
                      <a:lnTo>
                        <a:pt x="140" y="123"/>
                      </a:lnTo>
                      <a:lnTo>
                        <a:pt x="142" y="123"/>
                      </a:lnTo>
                      <a:lnTo>
                        <a:pt x="142" y="125"/>
                      </a:lnTo>
                      <a:lnTo>
                        <a:pt x="144" y="125"/>
                      </a:lnTo>
                      <a:lnTo>
                        <a:pt x="146" y="125"/>
                      </a:lnTo>
                      <a:lnTo>
                        <a:pt x="147" y="125"/>
                      </a:lnTo>
                      <a:lnTo>
                        <a:pt x="147" y="127"/>
                      </a:lnTo>
                      <a:lnTo>
                        <a:pt x="149" y="127"/>
                      </a:lnTo>
                      <a:lnTo>
                        <a:pt x="149" y="128"/>
                      </a:lnTo>
                      <a:lnTo>
                        <a:pt x="152" y="128"/>
                      </a:lnTo>
                      <a:lnTo>
                        <a:pt x="152" y="129"/>
                      </a:lnTo>
                      <a:lnTo>
                        <a:pt x="154" y="129"/>
                      </a:lnTo>
                      <a:lnTo>
                        <a:pt x="156" y="129"/>
                      </a:lnTo>
                      <a:lnTo>
                        <a:pt x="156" y="131"/>
                      </a:lnTo>
                      <a:lnTo>
                        <a:pt x="157" y="131"/>
                      </a:lnTo>
                      <a:lnTo>
                        <a:pt x="155" y="133"/>
                      </a:lnTo>
                      <a:lnTo>
                        <a:pt x="153" y="134"/>
                      </a:lnTo>
                      <a:lnTo>
                        <a:pt x="152" y="134"/>
                      </a:lnTo>
                      <a:lnTo>
                        <a:pt x="149" y="135"/>
                      </a:lnTo>
                      <a:lnTo>
                        <a:pt x="148" y="135"/>
                      </a:lnTo>
                      <a:lnTo>
                        <a:pt x="147" y="135"/>
                      </a:lnTo>
                      <a:lnTo>
                        <a:pt x="143" y="137"/>
                      </a:lnTo>
                      <a:lnTo>
                        <a:pt x="140" y="138"/>
                      </a:lnTo>
                      <a:lnTo>
                        <a:pt x="136" y="140"/>
                      </a:lnTo>
                      <a:lnTo>
                        <a:pt x="132" y="141"/>
                      </a:lnTo>
                      <a:lnTo>
                        <a:pt x="128" y="143"/>
                      </a:lnTo>
                      <a:lnTo>
                        <a:pt x="124" y="145"/>
                      </a:lnTo>
                      <a:lnTo>
                        <a:pt x="120" y="147"/>
                      </a:lnTo>
                      <a:lnTo>
                        <a:pt x="116" y="147"/>
                      </a:lnTo>
                      <a:lnTo>
                        <a:pt x="111" y="149"/>
                      </a:lnTo>
                      <a:lnTo>
                        <a:pt x="108" y="151"/>
                      </a:lnTo>
                      <a:lnTo>
                        <a:pt x="104" y="153"/>
                      </a:lnTo>
                      <a:lnTo>
                        <a:pt x="101" y="153"/>
                      </a:lnTo>
                      <a:lnTo>
                        <a:pt x="99" y="155"/>
                      </a:lnTo>
                      <a:lnTo>
                        <a:pt x="97" y="155"/>
                      </a:lnTo>
                      <a:lnTo>
                        <a:pt x="96" y="155"/>
                      </a:lnTo>
                      <a:lnTo>
                        <a:pt x="94" y="155"/>
                      </a:lnTo>
                      <a:lnTo>
                        <a:pt x="93" y="154"/>
                      </a:lnTo>
                      <a:lnTo>
                        <a:pt x="91" y="153"/>
                      </a:lnTo>
                      <a:lnTo>
                        <a:pt x="89" y="149"/>
                      </a:lnTo>
                      <a:lnTo>
                        <a:pt x="85" y="147"/>
                      </a:lnTo>
                      <a:lnTo>
                        <a:pt x="82" y="143"/>
                      </a:lnTo>
                      <a:lnTo>
                        <a:pt x="78" y="139"/>
                      </a:lnTo>
                      <a:lnTo>
                        <a:pt x="75" y="134"/>
                      </a:lnTo>
                      <a:lnTo>
                        <a:pt x="70" y="131"/>
                      </a:lnTo>
                      <a:lnTo>
                        <a:pt x="66" y="127"/>
                      </a:lnTo>
                      <a:lnTo>
                        <a:pt x="63" y="123"/>
                      </a:lnTo>
                      <a:lnTo>
                        <a:pt x="59" y="119"/>
                      </a:lnTo>
                      <a:lnTo>
                        <a:pt x="55" y="116"/>
                      </a:lnTo>
                      <a:lnTo>
                        <a:pt x="53" y="113"/>
                      </a:lnTo>
                      <a:lnTo>
                        <a:pt x="50" y="110"/>
                      </a:lnTo>
                      <a:lnTo>
                        <a:pt x="49" y="107"/>
                      </a:lnTo>
                      <a:lnTo>
                        <a:pt x="47" y="107"/>
                      </a:lnTo>
                      <a:lnTo>
                        <a:pt x="45" y="105"/>
                      </a:lnTo>
                      <a:lnTo>
                        <a:pt x="43" y="103"/>
                      </a:lnTo>
                      <a:lnTo>
                        <a:pt x="43" y="101"/>
                      </a:lnTo>
                      <a:lnTo>
                        <a:pt x="41" y="101"/>
                      </a:lnTo>
                      <a:lnTo>
                        <a:pt x="39" y="100"/>
                      </a:lnTo>
                      <a:lnTo>
                        <a:pt x="37" y="98"/>
                      </a:lnTo>
                      <a:lnTo>
                        <a:pt x="37" y="96"/>
                      </a:lnTo>
                      <a:lnTo>
                        <a:pt x="35" y="96"/>
                      </a:lnTo>
                      <a:lnTo>
                        <a:pt x="33" y="94"/>
                      </a:lnTo>
                      <a:lnTo>
                        <a:pt x="32" y="92"/>
                      </a:lnTo>
                      <a:lnTo>
                        <a:pt x="32" y="90"/>
                      </a:lnTo>
                      <a:lnTo>
                        <a:pt x="30" y="90"/>
                      </a:lnTo>
                      <a:lnTo>
                        <a:pt x="29" y="88"/>
                      </a:lnTo>
                      <a:lnTo>
                        <a:pt x="27" y="86"/>
                      </a:lnTo>
                      <a:lnTo>
                        <a:pt x="27" y="84"/>
                      </a:lnTo>
                      <a:lnTo>
                        <a:pt x="25" y="83"/>
                      </a:lnTo>
                      <a:lnTo>
                        <a:pt x="23" y="81"/>
                      </a:lnTo>
                      <a:lnTo>
                        <a:pt x="21" y="79"/>
                      </a:lnTo>
                      <a:lnTo>
                        <a:pt x="19" y="77"/>
                      </a:lnTo>
                      <a:lnTo>
                        <a:pt x="17" y="75"/>
                      </a:lnTo>
                      <a:lnTo>
                        <a:pt x="15" y="73"/>
                      </a:lnTo>
                      <a:lnTo>
                        <a:pt x="13" y="71"/>
                      </a:lnTo>
                      <a:lnTo>
                        <a:pt x="11" y="69"/>
                      </a:lnTo>
                      <a:lnTo>
                        <a:pt x="9" y="68"/>
                      </a:lnTo>
                      <a:lnTo>
                        <a:pt x="6" y="65"/>
                      </a:lnTo>
                      <a:lnTo>
                        <a:pt x="4" y="63"/>
                      </a:lnTo>
                      <a:lnTo>
                        <a:pt x="3" y="62"/>
                      </a:lnTo>
                      <a:lnTo>
                        <a:pt x="1" y="62"/>
                      </a:lnTo>
                      <a:lnTo>
                        <a:pt x="1" y="60"/>
                      </a:lnTo>
                      <a:lnTo>
                        <a:pt x="1" y="58"/>
                      </a:lnTo>
                      <a:lnTo>
                        <a:pt x="0" y="59"/>
                      </a:lnTo>
                      <a:lnTo>
                        <a:pt x="1" y="59"/>
                      </a:lnTo>
                      <a:lnTo>
                        <a:pt x="2" y="59"/>
                      </a:lnTo>
                      <a:lnTo>
                        <a:pt x="4" y="59"/>
                      </a:lnTo>
                      <a:lnTo>
                        <a:pt x="9" y="57"/>
                      </a:lnTo>
                      <a:lnTo>
                        <a:pt x="11" y="56"/>
                      </a:lnTo>
                      <a:lnTo>
                        <a:pt x="17" y="54"/>
                      </a:lnTo>
                      <a:lnTo>
                        <a:pt x="23" y="53"/>
                      </a:lnTo>
                      <a:lnTo>
                        <a:pt x="31" y="48"/>
                      </a:lnTo>
                      <a:lnTo>
                        <a:pt x="39" y="46"/>
                      </a:lnTo>
                      <a:lnTo>
                        <a:pt x="50" y="41"/>
                      </a:lnTo>
                      <a:lnTo>
                        <a:pt x="63" y="35"/>
                      </a:lnTo>
                      <a:lnTo>
                        <a:pt x="78" y="29"/>
                      </a:lnTo>
                    </a:path>
                  </a:pathLst>
                </a:custGeom>
                <a:solidFill>
                  <a:srgbClr val="0000A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4" name="Freeform 233"/>
                <p:cNvSpPr>
                  <a:spLocks/>
                </p:cNvSpPr>
                <p:nvPr/>
              </p:nvSpPr>
              <p:spPr bwMode="auto">
                <a:xfrm>
                  <a:off x="2947" y="2938"/>
                  <a:ext cx="157" cy="112"/>
                </a:xfrm>
                <a:custGeom>
                  <a:avLst/>
                  <a:gdLst>
                    <a:gd name="T0" fmla="*/ 0 w 157"/>
                    <a:gd name="T1" fmla="*/ 0 h 111"/>
                    <a:gd name="T2" fmla="*/ 1 w 157"/>
                    <a:gd name="T3" fmla="*/ 13 h 111"/>
                    <a:gd name="T4" fmla="*/ 93 w 157"/>
                    <a:gd name="T5" fmla="*/ 110 h 111"/>
                    <a:gd name="T6" fmla="*/ 156 w 157"/>
                    <a:gd name="T7" fmla="*/ 88 h 111"/>
                    <a:gd name="T8" fmla="*/ 156 w 157"/>
                    <a:gd name="T9" fmla="*/ 71 h 111"/>
                    <a:gd name="T10" fmla="*/ 94 w 157"/>
                    <a:gd name="T11" fmla="*/ 94 h 111"/>
                    <a:gd name="T12" fmla="*/ 0 w 157"/>
                    <a:gd name="T13" fmla="*/ 0 h 111"/>
                  </a:gdLst>
                  <a:ahLst/>
                  <a:cxnLst>
                    <a:cxn ang="0">
                      <a:pos x="T0" y="T1"/>
                    </a:cxn>
                    <a:cxn ang="0">
                      <a:pos x="T2" y="T3"/>
                    </a:cxn>
                    <a:cxn ang="0">
                      <a:pos x="T4" y="T5"/>
                    </a:cxn>
                    <a:cxn ang="0">
                      <a:pos x="T6" y="T7"/>
                    </a:cxn>
                    <a:cxn ang="0">
                      <a:pos x="T8" y="T9"/>
                    </a:cxn>
                    <a:cxn ang="0">
                      <a:pos x="T10" y="T11"/>
                    </a:cxn>
                    <a:cxn ang="0">
                      <a:pos x="T12" y="T13"/>
                    </a:cxn>
                  </a:cxnLst>
                  <a:rect l="0" t="0" r="r" b="b"/>
                  <a:pathLst>
                    <a:path w="157" h="111">
                      <a:moveTo>
                        <a:pt x="0" y="0"/>
                      </a:moveTo>
                      <a:lnTo>
                        <a:pt x="1" y="13"/>
                      </a:lnTo>
                      <a:lnTo>
                        <a:pt x="93" y="110"/>
                      </a:lnTo>
                      <a:lnTo>
                        <a:pt x="156" y="88"/>
                      </a:lnTo>
                      <a:lnTo>
                        <a:pt x="156" y="71"/>
                      </a:lnTo>
                      <a:lnTo>
                        <a:pt x="94" y="94"/>
                      </a:lnTo>
                      <a:lnTo>
                        <a:pt x="0"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5" name="Freeform 234"/>
                <p:cNvSpPr>
                  <a:spLocks/>
                </p:cNvSpPr>
                <p:nvPr/>
              </p:nvSpPr>
              <p:spPr bwMode="auto">
                <a:xfrm>
                  <a:off x="3081" y="2973"/>
                  <a:ext cx="124" cy="42"/>
                </a:xfrm>
                <a:custGeom>
                  <a:avLst/>
                  <a:gdLst>
                    <a:gd name="T0" fmla="*/ 9 w 124"/>
                    <a:gd name="T1" fmla="*/ 20 h 41"/>
                    <a:gd name="T2" fmla="*/ 16 w 124"/>
                    <a:gd name="T3" fmla="*/ 19 h 41"/>
                    <a:gd name="T4" fmla="*/ 23 w 124"/>
                    <a:gd name="T5" fmla="*/ 18 h 41"/>
                    <a:gd name="T6" fmla="*/ 28 w 124"/>
                    <a:gd name="T7" fmla="*/ 18 h 41"/>
                    <a:gd name="T8" fmla="*/ 33 w 124"/>
                    <a:gd name="T9" fmla="*/ 19 h 41"/>
                    <a:gd name="T10" fmla="*/ 36 w 124"/>
                    <a:gd name="T11" fmla="*/ 21 h 41"/>
                    <a:gd name="T12" fmla="*/ 40 w 124"/>
                    <a:gd name="T13" fmla="*/ 22 h 41"/>
                    <a:gd name="T14" fmla="*/ 45 w 124"/>
                    <a:gd name="T15" fmla="*/ 24 h 41"/>
                    <a:gd name="T16" fmla="*/ 48 w 124"/>
                    <a:gd name="T17" fmla="*/ 28 h 41"/>
                    <a:gd name="T18" fmla="*/ 48 w 124"/>
                    <a:gd name="T19" fmla="*/ 33 h 41"/>
                    <a:gd name="T20" fmla="*/ 52 w 124"/>
                    <a:gd name="T21" fmla="*/ 38 h 41"/>
                    <a:gd name="T22" fmla="*/ 57 w 124"/>
                    <a:gd name="T23" fmla="*/ 40 h 41"/>
                    <a:gd name="T24" fmla="*/ 63 w 124"/>
                    <a:gd name="T25" fmla="*/ 40 h 41"/>
                    <a:gd name="T26" fmla="*/ 69 w 124"/>
                    <a:gd name="T27" fmla="*/ 38 h 41"/>
                    <a:gd name="T28" fmla="*/ 76 w 124"/>
                    <a:gd name="T29" fmla="*/ 37 h 41"/>
                    <a:gd name="T30" fmla="*/ 82 w 124"/>
                    <a:gd name="T31" fmla="*/ 36 h 41"/>
                    <a:gd name="T32" fmla="*/ 91 w 124"/>
                    <a:gd name="T33" fmla="*/ 30 h 41"/>
                    <a:gd name="T34" fmla="*/ 97 w 124"/>
                    <a:gd name="T35" fmla="*/ 29 h 41"/>
                    <a:gd name="T36" fmla="*/ 105 w 124"/>
                    <a:gd name="T37" fmla="*/ 27 h 41"/>
                    <a:gd name="T38" fmla="*/ 111 w 124"/>
                    <a:gd name="T39" fmla="*/ 24 h 41"/>
                    <a:gd name="T40" fmla="*/ 118 w 124"/>
                    <a:gd name="T41" fmla="*/ 21 h 41"/>
                    <a:gd name="T42" fmla="*/ 123 w 124"/>
                    <a:gd name="T43" fmla="*/ 16 h 41"/>
                    <a:gd name="T44" fmla="*/ 123 w 124"/>
                    <a:gd name="T45" fmla="*/ 9 h 41"/>
                    <a:gd name="T46" fmla="*/ 123 w 124"/>
                    <a:gd name="T47" fmla="*/ 4 h 41"/>
                    <a:gd name="T48" fmla="*/ 117 w 124"/>
                    <a:gd name="T49" fmla="*/ 5 h 41"/>
                    <a:gd name="T50" fmla="*/ 110 w 124"/>
                    <a:gd name="T51" fmla="*/ 7 h 41"/>
                    <a:gd name="T52" fmla="*/ 103 w 124"/>
                    <a:gd name="T53" fmla="*/ 9 h 41"/>
                    <a:gd name="T54" fmla="*/ 96 w 124"/>
                    <a:gd name="T55" fmla="*/ 11 h 41"/>
                    <a:gd name="T56" fmla="*/ 89 w 124"/>
                    <a:gd name="T57" fmla="*/ 14 h 41"/>
                    <a:gd name="T58" fmla="*/ 83 w 124"/>
                    <a:gd name="T59" fmla="*/ 15 h 41"/>
                    <a:gd name="T60" fmla="*/ 76 w 124"/>
                    <a:gd name="T61" fmla="*/ 19 h 41"/>
                    <a:gd name="T62" fmla="*/ 69 w 124"/>
                    <a:gd name="T63" fmla="*/ 21 h 41"/>
                    <a:gd name="T64" fmla="*/ 62 w 124"/>
                    <a:gd name="T65" fmla="*/ 22 h 41"/>
                    <a:gd name="T66" fmla="*/ 56 w 124"/>
                    <a:gd name="T67" fmla="*/ 24 h 41"/>
                    <a:gd name="T68" fmla="*/ 51 w 124"/>
                    <a:gd name="T69" fmla="*/ 21 h 41"/>
                    <a:gd name="T70" fmla="*/ 49 w 124"/>
                    <a:gd name="T71" fmla="*/ 18 h 41"/>
                    <a:gd name="T72" fmla="*/ 49 w 124"/>
                    <a:gd name="T73" fmla="*/ 13 h 41"/>
                    <a:gd name="T74" fmla="*/ 47 w 124"/>
                    <a:gd name="T75" fmla="*/ 10 h 41"/>
                    <a:gd name="T76" fmla="*/ 42 w 124"/>
                    <a:gd name="T77" fmla="*/ 7 h 41"/>
                    <a:gd name="T78" fmla="*/ 40 w 124"/>
                    <a:gd name="T79" fmla="*/ 5 h 41"/>
                    <a:gd name="T80" fmla="*/ 35 w 124"/>
                    <a:gd name="T81" fmla="*/ 2 h 41"/>
                    <a:gd name="T82" fmla="*/ 29 w 124"/>
                    <a:gd name="T83" fmla="*/ 2 h 41"/>
                    <a:gd name="T84" fmla="*/ 23 w 124"/>
                    <a:gd name="T85" fmla="*/ 2 h 41"/>
                    <a:gd name="T86" fmla="*/ 15 w 124"/>
                    <a:gd name="T87" fmla="*/ 4 h 41"/>
                    <a:gd name="T88" fmla="*/ 8 w 124"/>
                    <a:gd name="T89" fmla="*/ 6 h 41"/>
                    <a:gd name="T90" fmla="*/ 2 w 124"/>
                    <a:gd name="T91" fmla="*/ 10 h 41"/>
                    <a:gd name="T92" fmla="*/ 0 w 124"/>
                    <a:gd name="T93" fmla="*/ 16 h 41"/>
                    <a:gd name="T94" fmla="*/ 0 w 124"/>
                    <a:gd name="T95" fmla="*/ 22 h 41"/>
                    <a:gd name="T96" fmla="*/ 2 w 124"/>
                    <a:gd name="T97"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4" h="41">
                      <a:moveTo>
                        <a:pt x="4" y="24"/>
                      </a:moveTo>
                      <a:lnTo>
                        <a:pt x="6" y="23"/>
                      </a:lnTo>
                      <a:lnTo>
                        <a:pt x="7" y="22"/>
                      </a:lnTo>
                      <a:lnTo>
                        <a:pt x="9" y="20"/>
                      </a:lnTo>
                      <a:lnTo>
                        <a:pt x="10" y="20"/>
                      </a:lnTo>
                      <a:lnTo>
                        <a:pt x="12" y="20"/>
                      </a:lnTo>
                      <a:lnTo>
                        <a:pt x="13" y="20"/>
                      </a:lnTo>
                      <a:lnTo>
                        <a:pt x="16" y="19"/>
                      </a:lnTo>
                      <a:lnTo>
                        <a:pt x="18" y="19"/>
                      </a:lnTo>
                      <a:lnTo>
                        <a:pt x="20" y="18"/>
                      </a:lnTo>
                      <a:lnTo>
                        <a:pt x="22" y="18"/>
                      </a:lnTo>
                      <a:lnTo>
                        <a:pt x="23" y="18"/>
                      </a:lnTo>
                      <a:lnTo>
                        <a:pt x="25" y="16"/>
                      </a:lnTo>
                      <a:lnTo>
                        <a:pt x="25" y="18"/>
                      </a:lnTo>
                      <a:lnTo>
                        <a:pt x="26" y="18"/>
                      </a:lnTo>
                      <a:lnTo>
                        <a:pt x="28" y="18"/>
                      </a:lnTo>
                      <a:lnTo>
                        <a:pt x="28" y="19"/>
                      </a:lnTo>
                      <a:lnTo>
                        <a:pt x="30" y="19"/>
                      </a:lnTo>
                      <a:lnTo>
                        <a:pt x="31" y="19"/>
                      </a:lnTo>
                      <a:lnTo>
                        <a:pt x="33" y="19"/>
                      </a:lnTo>
                      <a:lnTo>
                        <a:pt x="33" y="20"/>
                      </a:lnTo>
                      <a:lnTo>
                        <a:pt x="34" y="20"/>
                      </a:lnTo>
                      <a:lnTo>
                        <a:pt x="36" y="20"/>
                      </a:lnTo>
                      <a:lnTo>
                        <a:pt x="36" y="21"/>
                      </a:lnTo>
                      <a:lnTo>
                        <a:pt x="37" y="21"/>
                      </a:lnTo>
                      <a:lnTo>
                        <a:pt x="39" y="21"/>
                      </a:lnTo>
                      <a:lnTo>
                        <a:pt x="39" y="22"/>
                      </a:lnTo>
                      <a:lnTo>
                        <a:pt x="40" y="22"/>
                      </a:lnTo>
                      <a:lnTo>
                        <a:pt x="42" y="22"/>
                      </a:lnTo>
                      <a:lnTo>
                        <a:pt x="42" y="24"/>
                      </a:lnTo>
                      <a:lnTo>
                        <a:pt x="43" y="24"/>
                      </a:lnTo>
                      <a:lnTo>
                        <a:pt x="45" y="24"/>
                      </a:lnTo>
                      <a:lnTo>
                        <a:pt x="45" y="26"/>
                      </a:lnTo>
                      <a:lnTo>
                        <a:pt x="46" y="26"/>
                      </a:lnTo>
                      <a:lnTo>
                        <a:pt x="48" y="26"/>
                      </a:lnTo>
                      <a:lnTo>
                        <a:pt x="48" y="28"/>
                      </a:lnTo>
                      <a:lnTo>
                        <a:pt x="48" y="30"/>
                      </a:lnTo>
                      <a:lnTo>
                        <a:pt x="48" y="31"/>
                      </a:lnTo>
                      <a:lnTo>
                        <a:pt x="48" y="32"/>
                      </a:lnTo>
                      <a:lnTo>
                        <a:pt x="48" y="33"/>
                      </a:lnTo>
                      <a:lnTo>
                        <a:pt x="48" y="36"/>
                      </a:lnTo>
                      <a:lnTo>
                        <a:pt x="50" y="36"/>
                      </a:lnTo>
                      <a:lnTo>
                        <a:pt x="50" y="38"/>
                      </a:lnTo>
                      <a:lnTo>
                        <a:pt x="52" y="38"/>
                      </a:lnTo>
                      <a:lnTo>
                        <a:pt x="52" y="40"/>
                      </a:lnTo>
                      <a:lnTo>
                        <a:pt x="54" y="40"/>
                      </a:lnTo>
                      <a:lnTo>
                        <a:pt x="55" y="40"/>
                      </a:lnTo>
                      <a:lnTo>
                        <a:pt x="57" y="40"/>
                      </a:lnTo>
                      <a:lnTo>
                        <a:pt x="58" y="40"/>
                      </a:lnTo>
                      <a:lnTo>
                        <a:pt x="59" y="40"/>
                      </a:lnTo>
                      <a:lnTo>
                        <a:pt x="61" y="40"/>
                      </a:lnTo>
                      <a:lnTo>
                        <a:pt x="63" y="40"/>
                      </a:lnTo>
                      <a:lnTo>
                        <a:pt x="64" y="40"/>
                      </a:lnTo>
                      <a:lnTo>
                        <a:pt x="66" y="38"/>
                      </a:lnTo>
                      <a:lnTo>
                        <a:pt x="68" y="38"/>
                      </a:lnTo>
                      <a:lnTo>
                        <a:pt x="69" y="38"/>
                      </a:lnTo>
                      <a:lnTo>
                        <a:pt x="71" y="37"/>
                      </a:lnTo>
                      <a:lnTo>
                        <a:pt x="72" y="37"/>
                      </a:lnTo>
                      <a:lnTo>
                        <a:pt x="74" y="37"/>
                      </a:lnTo>
                      <a:lnTo>
                        <a:pt x="76" y="37"/>
                      </a:lnTo>
                      <a:lnTo>
                        <a:pt x="78" y="36"/>
                      </a:lnTo>
                      <a:lnTo>
                        <a:pt x="79" y="36"/>
                      </a:lnTo>
                      <a:lnTo>
                        <a:pt x="80" y="36"/>
                      </a:lnTo>
                      <a:lnTo>
                        <a:pt x="82" y="36"/>
                      </a:lnTo>
                      <a:lnTo>
                        <a:pt x="85" y="33"/>
                      </a:lnTo>
                      <a:lnTo>
                        <a:pt x="87" y="32"/>
                      </a:lnTo>
                      <a:lnTo>
                        <a:pt x="89" y="32"/>
                      </a:lnTo>
                      <a:lnTo>
                        <a:pt x="91" y="30"/>
                      </a:lnTo>
                      <a:lnTo>
                        <a:pt x="93" y="30"/>
                      </a:lnTo>
                      <a:lnTo>
                        <a:pt x="94" y="30"/>
                      </a:lnTo>
                      <a:lnTo>
                        <a:pt x="95" y="29"/>
                      </a:lnTo>
                      <a:lnTo>
                        <a:pt x="97" y="29"/>
                      </a:lnTo>
                      <a:lnTo>
                        <a:pt x="99" y="29"/>
                      </a:lnTo>
                      <a:lnTo>
                        <a:pt x="101" y="27"/>
                      </a:lnTo>
                      <a:lnTo>
                        <a:pt x="103" y="27"/>
                      </a:lnTo>
                      <a:lnTo>
                        <a:pt x="105" y="27"/>
                      </a:lnTo>
                      <a:lnTo>
                        <a:pt x="107" y="25"/>
                      </a:lnTo>
                      <a:lnTo>
                        <a:pt x="108" y="25"/>
                      </a:lnTo>
                      <a:lnTo>
                        <a:pt x="110" y="24"/>
                      </a:lnTo>
                      <a:lnTo>
                        <a:pt x="111" y="24"/>
                      </a:lnTo>
                      <a:lnTo>
                        <a:pt x="113" y="22"/>
                      </a:lnTo>
                      <a:lnTo>
                        <a:pt x="116" y="22"/>
                      </a:lnTo>
                      <a:lnTo>
                        <a:pt x="117" y="22"/>
                      </a:lnTo>
                      <a:lnTo>
                        <a:pt x="118" y="21"/>
                      </a:lnTo>
                      <a:lnTo>
                        <a:pt x="120" y="19"/>
                      </a:lnTo>
                      <a:lnTo>
                        <a:pt x="121" y="19"/>
                      </a:lnTo>
                      <a:lnTo>
                        <a:pt x="123" y="18"/>
                      </a:lnTo>
                      <a:lnTo>
                        <a:pt x="123" y="16"/>
                      </a:lnTo>
                      <a:lnTo>
                        <a:pt x="123" y="15"/>
                      </a:lnTo>
                      <a:lnTo>
                        <a:pt x="123" y="14"/>
                      </a:lnTo>
                      <a:lnTo>
                        <a:pt x="123" y="12"/>
                      </a:lnTo>
                      <a:lnTo>
                        <a:pt x="123" y="9"/>
                      </a:lnTo>
                      <a:lnTo>
                        <a:pt x="123" y="8"/>
                      </a:lnTo>
                      <a:lnTo>
                        <a:pt x="123" y="6"/>
                      </a:lnTo>
                      <a:lnTo>
                        <a:pt x="123" y="5"/>
                      </a:lnTo>
                      <a:lnTo>
                        <a:pt x="123" y="4"/>
                      </a:lnTo>
                      <a:lnTo>
                        <a:pt x="123" y="2"/>
                      </a:lnTo>
                      <a:lnTo>
                        <a:pt x="121" y="3"/>
                      </a:lnTo>
                      <a:lnTo>
                        <a:pt x="119" y="3"/>
                      </a:lnTo>
                      <a:lnTo>
                        <a:pt x="117" y="5"/>
                      </a:lnTo>
                      <a:lnTo>
                        <a:pt x="115" y="5"/>
                      </a:lnTo>
                      <a:lnTo>
                        <a:pt x="113" y="6"/>
                      </a:lnTo>
                      <a:lnTo>
                        <a:pt x="111" y="6"/>
                      </a:lnTo>
                      <a:lnTo>
                        <a:pt x="110" y="7"/>
                      </a:lnTo>
                      <a:lnTo>
                        <a:pt x="108" y="9"/>
                      </a:lnTo>
                      <a:lnTo>
                        <a:pt x="106" y="9"/>
                      </a:lnTo>
                      <a:lnTo>
                        <a:pt x="104" y="9"/>
                      </a:lnTo>
                      <a:lnTo>
                        <a:pt x="103" y="9"/>
                      </a:lnTo>
                      <a:lnTo>
                        <a:pt x="101" y="11"/>
                      </a:lnTo>
                      <a:lnTo>
                        <a:pt x="99" y="11"/>
                      </a:lnTo>
                      <a:lnTo>
                        <a:pt x="97" y="11"/>
                      </a:lnTo>
                      <a:lnTo>
                        <a:pt x="96" y="11"/>
                      </a:lnTo>
                      <a:lnTo>
                        <a:pt x="94" y="12"/>
                      </a:lnTo>
                      <a:lnTo>
                        <a:pt x="92" y="12"/>
                      </a:lnTo>
                      <a:lnTo>
                        <a:pt x="90" y="14"/>
                      </a:lnTo>
                      <a:lnTo>
                        <a:pt x="89" y="14"/>
                      </a:lnTo>
                      <a:lnTo>
                        <a:pt x="88" y="14"/>
                      </a:lnTo>
                      <a:lnTo>
                        <a:pt x="86" y="15"/>
                      </a:lnTo>
                      <a:lnTo>
                        <a:pt x="85" y="15"/>
                      </a:lnTo>
                      <a:lnTo>
                        <a:pt x="83" y="15"/>
                      </a:lnTo>
                      <a:lnTo>
                        <a:pt x="81" y="17"/>
                      </a:lnTo>
                      <a:lnTo>
                        <a:pt x="80" y="17"/>
                      </a:lnTo>
                      <a:lnTo>
                        <a:pt x="78" y="17"/>
                      </a:lnTo>
                      <a:lnTo>
                        <a:pt x="76" y="19"/>
                      </a:lnTo>
                      <a:lnTo>
                        <a:pt x="75" y="19"/>
                      </a:lnTo>
                      <a:lnTo>
                        <a:pt x="73" y="21"/>
                      </a:lnTo>
                      <a:lnTo>
                        <a:pt x="71" y="21"/>
                      </a:lnTo>
                      <a:lnTo>
                        <a:pt x="69" y="21"/>
                      </a:lnTo>
                      <a:lnTo>
                        <a:pt x="68" y="21"/>
                      </a:lnTo>
                      <a:lnTo>
                        <a:pt x="66" y="22"/>
                      </a:lnTo>
                      <a:lnTo>
                        <a:pt x="64" y="22"/>
                      </a:lnTo>
                      <a:lnTo>
                        <a:pt x="62" y="22"/>
                      </a:lnTo>
                      <a:lnTo>
                        <a:pt x="61" y="22"/>
                      </a:lnTo>
                      <a:lnTo>
                        <a:pt x="59" y="24"/>
                      </a:lnTo>
                      <a:lnTo>
                        <a:pt x="58" y="24"/>
                      </a:lnTo>
                      <a:lnTo>
                        <a:pt x="56" y="24"/>
                      </a:lnTo>
                      <a:lnTo>
                        <a:pt x="56" y="22"/>
                      </a:lnTo>
                      <a:lnTo>
                        <a:pt x="54" y="22"/>
                      </a:lnTo>
                      <a:lnTo>
                        <a:pt x="51" y="22"/>
                      </a:lnTo>
                      <a:lnTo>
                        <a:pt x="51" y="21"/>
                      </a:lnTo>
                      <a:lnTo>
                        <a:pt x="50" y="21"/>
                      </a:lnTo>
                      <a:lnTo>
                        <a:pt x="49" y="21"/>
                      </a:lnTo>
                      <a:lnTo>
                        <a:pt x="49" y="19"/>
                      </a:lnTo>
                      <a:lnTo>
                        <a:pt x="49" y="18"/>
                      </a:lnTo>
                      <a:lnTo>
                        <a:pt x="49" y="16"/>
                      </a:lnTo>
                      <a:lnTo>
                        <a:pt x="50" y="15"/>
                      </a:lnTo>
                      <a:lnTo>
                        <a:pt x="49" y="15"/>
                      </a:lnTo>
                      <a:lnTo>
                        <a:pt x="49" y="13"/>
                      </a:lnTo>
                      <a:lnTo>
                        <a:pt x="49" y="11"/>
                      </a:lnTo>
                      <a:lnTo>
                        <a:pt x="48" y="11"/>
                      </a:lnTo>
                      <a:lnTo>
                        <a:pt x="48" y="10"/>
                      </a:lnTo>
                      <a:lnTo>
                        <a:pt x="47" y="10"/>
                      </a:lnTo>
                      <a:lnTo>
                        <a:pt x="47" y="8"/>
                      </a:lnTo>
                      <a:lnTo>
                        <a:pt x="44" y="8"/>
                      </a:lnTo>
                      <a:lnTo>
                        <a:pt x="44" y="7"/>
                      </a:lnTo>
                      <a:lnTo>
                        <a:pt x="42" y="7"/>
                      </a:lnTo>
                      <a:lnTo>
                        <a:pt x="42" y="6"/>
                      </a:lnTo>
                      <a:lnTo>
                        <a:pt x="42" y="5"/>
                      </a:lnTo>
                      <a:lnTo>
                        <a:pt x="41" y="5"/>
                      </a:lnTo>
                      <a:lnTo>
                        <a:pt x="40" y="5"/>
                      </a:lnTo>
                      <a:lnTo>
                        <a:pt x="38" y="5"/>
                      </a:lnTo>
                      <a:lnTo>
                        <a:pt x="38" y="2"/>
                      </a:lnTo>
                      <a:lnTo>
                        <a:pt x="36" y="2"/>
                      </a:lnTo>
                      <a:lnTo>
                        <a:pt x="35" y="2"/>
                      </a:lnTo>
                      <a:lnTo>
                        <a:pt x="33" y="2"/>
                      </a:lnTo>
                      <a:lnTo>
                        <a:pt x="32" y="2"/>
                      </a:lnTo>
                      <a:lnTo>
                        <a:pt x="30" y="2"/>
                      </a:lnTo>
                      <a:lnTo>
                        <a:pt x="29" y="2"/>
                      </a:lnTo>
                      <a:lnTo>
                        <a:pt x="27" y="2"/>
                      </a:lnTo>
                      <a:lnTo>
                        <a:pt x="27" y="0"/>
                      </a:lnTo>
                      <a:lnTo>
                        <a:pt x="25" y="2"/>
                      </a:lnTo>
                      <a:lnTo>
                        <a:pt x="23" y="2"/>
                      </a:lnTo>
                      <a:lnTo>
                        <a:pt x="20" y="2"/>
                      </a:lnTo>
                      <a:lnTo>
                        <a:pt x="19" y="2"/>
                      </a:lnTo>
                      <a:lnTo>
                        <a:pt x="17" y="4"/>
                      </a:lnTo>
                      <a:lnTo>
                        <a:pt x="15" y="4"/>
                      </a:lnTo>
                      <a:lnTo>
                        <a:pt x="13" y="5"/>
                      </a:lnTo>
                      <a:lnTo>
                        <a:pt x="11" y="5"/>
                      </a:lnTo>
                      <a:lnTo>
                        <a:pt x="9" y="6"/>
                      </a:lnTo>
                      <a:lnTo>
                        <a:pt x="8" y="6"/>
                      </a:lnTo>
                      <a:lnTo>
                        <a:pt x="6" y="8"/>
                      </a:lnTo>
                      <a:lnTo>
                        <a:pt x="5" y="8"/>
                      </a:lnTo>
                      <a:lnTo>
                        <a:pt x="3" y="9"/>
                      </a:lnTo>
                      <a:lnTo>
                        <a:pt x="2" y="10"/>
                      </a:lnTo>
                      <a:lnTo>
                        <a:pt x="0" y="12"/>
                      </a:lnTo>
                      <a:lnTo>
                        <a:pt x="0" y="14"/>
                      </a:lnTo>
                      <a:lnTo>
                        <a:pt x="0" y="15"/>
                      </a:lnTo>
                      <a:lnTo>
                        <a:pt x="0" y="16"/>
                      </a:lnTo>
                      <a:lnTo>
                        <a:pt x="0" y="18"/>
                      </a:lnTo>
                      <a:lnTo>
                        <a:pt x="0" y="19"/>
                      </a:lnTo>
                      <a:lnTo>
                        <a:pt x="0" y="21"/>
                      </a:lnTo>
                      <a:lnTo>
                        <a:pt x="0" y="22"/>
                      </a:lnTo>
                      <a:lnTo>
                        <a:pt x="1" y="22"/>
                      </a:lnTo>
                      <a:lnTo>
                        <a:pt x="1" y="23"/>
                      </a:lnTo>
                      <a:lnTo>
                        <a:pt x="2" y="23"/>
                      </a:lnTo>
                      <a:lnTo>
                        <a:pt x="2" y="24"/>
                      </a:lnTo>
                      <a:lnTo>
                        <a:pt x="3" y="24"/>
                      </a:lnTo>
                      <a:lnTo>
                        <a:pt x="4" y="24"/>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6" name="Freeform 235"/>
                <p:cNvSpPr>
                  <a:spLocks/>
                </p:cNvSpPr>
                <p:nvPr/>
              </p:nvSpPr>
              <p:spPr bwMode="auto">
                <a:xfrm>
                  <a:off x="3173" y="2920"/>
                  <a:ext cx="39" cy="28"/>
                </a:xfrm>
                <a:custGeom>
                  <a:avLst/>
                  <a:gdLst>
                    <a:gd name="T0" fmla="*/ 37 w 39"/>
                    <a:gd name="T1" fmla="*/ 1 h 29"/>
                    <a:gd name="T2" fmla="*/ 37 w 39"/>
                    <a:gd name="T3" fmla="*/ 4 h 29"/>
                    <a:gd name="T4" fmla="*/ 38 w 39"/>
                    <a:gd name="T5" fmla="*/ 6 h 29"/>
                    <a:gd name="T6" fmla="*/ 38 w 39"/>
                    <a:gd name="T7" fmla="*/ 9 h 29"/>
                    <a:gd name="T8" fmla="*/ 38 w 39"/>
                    <a:gd name="T9" fmla="*/ 13 h 29"/>
                    <a:gd name="T10" fmla="*/ 38 w 39"/>
                    <a:gd name="T11" fmla="*/ 16 h 29"/>
                    <a:gd name="T12" fmla="*/ 37 w 39"/>
                    <a:gd name="T13" fmla="*/ 18 h 29"/>
                    <a:gd name="T14" fmla="*/ 35 w 39"/>
                    <a:gd name="T15" fmla="*/ 21 h 29"/>
                    <a:gd name="T16" fmla="*/ 34 w 39"/>
                    <a:gd name="T17" fmla="*/ 23 h 29"/>
                    <a:gd name="T18" fmla="*/ 30 w 39"/>
                    <a:gd name="T19" fmla="*/ 25 h 29"/>
                    <a:gd name="T20" fmla="*/ 28 w 39"/>
                    <a:gd name="T21" fmla="*/ 27 h 29"/>
                    <a:gd name="T22" fmla="*/ 24 w 39"/>
                    <a:gd name="T23" fmla="*/ 28 h 29"/>
                    <a:gd name="T24" fmla="*/ 21 w 39"/>
                    <a:gd name="T25" fmla="*/ 28 h 29"/>
                    <a:gd name="T26" fmla="*/ 17 w 39"/>
                    <a:gd name="T27" fmla="*/ 28 h 29"/>
                    <a:gd name="T28" fmla="*/ 13 w 39"/>
                    <a:gd name="T29" fmla="*/ 28 h 29"/>
                    <a:gd name="T30" fmla="*/ 12 w 39"/>
                    <a:gd name="T31" fmla="*/ 27 h 29"/>
                    <a:gd name="T32" fmla="*/ 9 w 39"/>
                    <a:gd name="T33" fmla="*/ 27 h 29"/>
                    <a:gd name="T34" fmla="*/ 6 w 39"/>
                    <a:gd name="T35" fmla="*/ 28 h 29"/>
                    <a:gd name="T36" fmla="*/ 5 w 39"/>
                    <a:gd name="T37" fmla="*/ 27 h 29"/>
                    <a:gd name="T38" fmla="*/ 2 w 39"/>
                    <a:gd name="T39" fmla="*/ 27 h 29"/>
                    <a:gd name="T40" fmla="*/ 0 w 39"/>
                    <a:gd name="T41" fmla="*/ 25 h 29"/>
                    <a:gd name="T42" fmla="*/ 0 w 39"/>
                    <a:gd name="T43" fmla="*/ 22 h 29"/>
                    <a:gd name="T44" fmla="*/ 0 w 39"/>
                    <a:gd name="T45" fmla="*/ 20 h 29"/>
                    <a:gd name="T46" fmla="*/ 3 w 39"/>
                    <a:gd name="T47" fmla="*/ 16 h 29"/>
                    <a:gd name="T48" fmla="*/ 6 w 39"/>
                    <a:gd name="T49" fmla="*/ 15 h 29"/>
                    <a:gd name="T50" fmla="*/ 10 w 39"/>
                    <a:gd name="T51" fmla="*/ 15 h 29"/>
                    <a:gd name="T52" fmla="*/ 13 w 39"/>
                    <a:gd name="T53" fmla="*/ 15 h 29"/>
                    <a:gd name="T54" fmla="*/ 14 w 39"/>
                    <a:gd name="T55" fmla="*/ 16 h 29"/>
                    <a:gd name="T56" fmla="*/ 17 w 39"/>
                    <a:gd name="T57" fmla="*/ 16 h 29"/>
                    <a:gd name="T58" fmla="*/ 21 w 39"/>
                    <a:gd name="T59" fmla="*/ 15 h 29"/>
                    <a:gd name="T60" fmla="*/ 24 w 39"/>
                    <a:gd name="T61" fmla="*/ 15 h 29"/>
                    <a:gd name="T62" fmla="*/ 28 w 39"/>
                    <a:gd name="T63" fmla="*/ 12 h 29"/>
                    <a:gd name="T64" fmla="*/ 30 w 39"/>
                    <a:gd name="T65" fmla="*/ 11 h 29"/>
                    <a:gd name="T66" fmla="*/ 34 w 39"/>
                    <a:gd name="T67" fmla="*/ 7 h 29"/>
                    <a:gd name="T68" fmla="*/ 35 w 39"/>
                    <a:gd name="T69" fmla="*/ 5 h 29"/>
                    <a:gd name="T70" fmla="*/ 36 w 39"/>
                    <a:gd name="T71"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 h="29">
                      <a:moveTo>
                        <a:pt x="37" y="0"/>
                      </a:moveTo>
                      <a:lnTo>
                        <a:pt x="37" y="1"/>
                      </a:lnTo>
                      <a:lnTo>
                        <a:pt x="37" y="2"/>
                      </a:lnTo>
                      <a:lnTo>
                        <a:pt x="37" y="4"/>
                      </a:lnTo>
                      <a:lnTo>
                        <a:pt x="38" y="4"/>
                      </a:lnTo>
                      <a:lnTo>
                        <a:pt x="38" y="6"/>
                      </a:lnTo>
                      <a:lnTo>
                        <a:pt x="38" y="7"/>
                      </a:lnTo>
                      <a:lnTo>
                        <a:pt x="38" y="9"/>
                      </a:lnTo>
                      <a:lnTo>
                        <a:pt x="38" y="11"/>
                      </a:lnTo>
                      <a:lnTo>
                        <a:pt x="38" y="13"/>
                      </a:lnTo>
                      <a:lnTo>
                        <a:pt x="38" y="15"/>
                      </a:lnTo>
                      <a:lnTo>
                        <a:pt x="38" y="16"/>
                      </a:lnTo>
                      <a:lnTo>
                        <a:pt x="37" y="17"/>
                      </a:lnTo>
                      <a:lnTo>
                        <a:pt x="37" y="18"/>
                      </a:lnTo>
                      <a:lnTo>
                        <a:pt x="37" y="19"/>
                      </a:lnTo>
                      <a:lnTo>
                        <a:pt x="35" y="21"/>
                      </a:lnTo>
                      <a:lnTo>
                        <a:pt x="34" y="22"/>
                      </a:lnTo>
                      <a:lnTo>
                        <a:pt x="34" y="23"/>
                      </a:lnTo>
                      <a:lnTo>
                        <a:pt x="31" y="25"/>
                      </a:lnTo>
                      <a:lnTo>
                        <a:pt x="30" y="25"/>
                      </a:lnTo>
                      <a:lnTo>
                        <a:pt x="29" y="27"/>
                      </a:lnTo>
                      <a:lnTo>
                        <a:pt x="28" y="27"/>
                      </a:lnTo>
                      <a:lnTo>
                        <a:pt x="27" y="27"/>
                      </a:lnTo>
                      <a:lnTo>
                        <a:pt x="24" y="28"/>
                      </a:lnTo>
                      <a:lnTo>
                        <a:pt x="23" y="28"/>
                      </a:lnTo>
                      <a:lnTo>
                        <a:pt x="21" y="28"/>
                      </a:lnTo>
                      <a:lnTo>
                        <a:pt x="19" y="28"/>
                      </a:lnTo>
                      <a:lnTo>
                        <a:pt x="17" y="28"/>
                      </a:lnTo>
                      <a:lnTo>
                        <a:pt x="15" y="28"/>
                      </a:lnTo>
                      <a:lnTo>
                        <a:pt x="13" y="28"/>
                      </a:lnTo>
                      <a:lnTo>
                        <a:pt x="12" y="28"/>
                      </a:lnTo>
                      <a:lnTo>
                        <a:pt x="12" y="27"/>
                      </a:lnTo>
                      <a:lnTo>
                        <a:pt x="10" y="27"/>
                      </a:lnTo>
                      <a:lnTo>
                        <a:pt x="9" y="27"/>
                      </a:lnTo>
                      <a:lnTo>
                        <a:pt x="8" y="28"/>
                      </a:lnTo>
                      <a:lnTo>
                        <a:pt x="6" y="28"/>
                      </a:lnTo>
                      <a:lnTo>
                        <a:pt x="5" y="28"/>
                      </a:lnTo>
                      <a:lnTo>
                        <a:pt x="5" y="27"/>
                      </a:lnTo>
                      <a:lnTo>
                        <a:pt x="3" y="27"/>
                      </a:lnTo>
                      <a:lnTo>
                        <a:pt x="2" y="27"/>
                      </a:lnTo>
                      <a:lnTo>
                        <a:pt x="2" y="25"/>
                      </a:lnTo>
                      <a:lnTo>
                        <a:pt x="0" y="25"/>
                      </a:lnTo>
                      <a:lnTo>
                        <a:pt x="0" y="24"/>
                      </a:lnTo>
                      <a:lnTo>
                        <a:pt x="0" y="22"/>
                      </a:lnTo>
                      <a:lnTo>
                        <a:pt x="0" y="21"/>
                      </a:lnTo>
                      <a:lnTo>
                        <a:pt x="0" y="20"/>
                      </a:lnTo>
                      <a:lnTo>
                        <a:pt x="1" y="18"/>
                      </a:lnTo>
                      <a:lnTo>
                        <a:pt x="3" y="16"/>
                      </a:lnTo>
                      <a:lnTo>
                        <a:pt x="5" y="15"/>
                      </a:lnTo>
                      <a:lnTo>
                        <a:pt x="6" y="15"/>
                      </a:lnTo>
                      <a:lnTo>
                        <a:pt x="8" y="15"/>
                      </a:lnTo>
                      <a:lnTo>
                        <a:pt x="10" y="15"/>
                      </a:lnTo>
                      <a:lnTo>
                        <a:pt x="11" y="15"/>
                      </a:lnTo>
                      <a:lnTo>
                        <a:pt x="13" y="15"/>
                      </a:lnTo>
                      <a:lnTo>
                        <a:pt x="13" y="16"/>
                      </a:lnTo>
                      <a:lnTo>
                        <a:pt x="14" y="16"/>
                      </a:lnTo>
                      <a:lnTo>
                        <a:pt x="16" y="16"/>
                      </a:lnTo>
                      <a:lnTo>
                        <a:pt x="17" y="16"/>
                      </a:lnTo>
                      <a:lnTo>
                        <a:pt x="19" y="15"/>
                      </a:lnTo>
                      <a:lnTo>
                        <a:pt x="21" y="15"/>
                      </a:lnTo>
                      <a:lnTo>
                        <a:pt x="22" y="15"/>
                      </a:lnTo>
                      <a:lnTo>
                        <a:pt x="24" y="15"/>
                      </a:lnTo>
                      <a:lnTo>
                        <a:pt x="27" y="13"/>
                      </a:lnTo>
                      <a:lnTo>
                        <a:pt x="28" y="12"/>
                      </a:lnTo>
                      <a:lnTo>
                        <a:pt x="29" y="12"/>
                      </a:lnTo>
                      <a:lnTo>
                        <a:pt x="30" y="11"/>
                      </a:lnTo>
                      <a:lnTo>
                        <a:pt x="31" y="9"/>
                      </a:lnTo>
                      <a:lnTo>
                        <a:pt x="34" y="7"/>
                      </a:lnTo>
                      <a:lnTo>
                        <a:pt x="35" y="6"/>
                      </a:lnTo>
                      <a:lnTo>
                        <a:pt x="35" y="5"/>
                      </a:lnTo>
                      <a:lnTo>
                        <a:pt x="36" y="3"/>
                      </a:lnTo>
                      <a:lnTo>
                        <a:pt x="36" y="1"/>
                      </a:lnTo>
                      <a:lnTo>
                        <a:pt x="37"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7" name="Freeform 236"/>
                <p:cNvSpPr>
                  <a:spLocks/>
                </p:cNvSpPr>
                <p:nvPr/>
              </p:nvSpPr>
              <p:spPr bwMode="auto">
                <a:xfrm>
                  <a:off x="2945" y="2881"/>
                  <a:ext cx="263" cy="153"/>
                </a:xfrm>
                <a:custGeom>
                  <a:avLst/>
                  <a:gdLst>
                    <a:gd name="T0" fmla="*/ 90 w 263"/>
                    <a:gd name="T1" fmla="*/ 25 h 153"/>
                    <a:gd name="T2" fmla="*/ 109 w 263"/>
                    <a:gd name="T3" fmla="*/ 18 h 153"/>
                    <a:gd name="T4" fmla="*/ 125 w 263"/>
                    <a:gd name="T5" fmla="*/ 11 h 153"/>
                    <a:gd name="T6" fmla="*/ 142 w 263"/>
                    <a:gd name="T7" fmla="*/ 6 h 153"/>
                    <a:gd name="T8" fmla="*/ 159 w 263"/>
                    <a:gd name="T9" fmla="*/ 1 h 153"/>
                    <a:gd name="T10" fmla="*/ 165 w 263"/>
                    <a:gd name="T11" fmla="*/ 5 h 153"/>
                    <a:gd name="T12" fmla="*/ 175 w 263"/>
                    <a:gd name="T13" fmla="*/ 13 h 153"/>
                    <a:gd name="T14" fmla="*/ 182 w 263"/>
                    <a:gd name="T15" fmla="*/ 19 h 153"/>
                    <a:gd name="T16" fmla="*/ 187 w 263"/>
                    <a:gd name="T17" fmla="*/ 24 h 153"/>
                    <a:gd name="T18" fmla="*/ 192 w 263"/>
                    <a:gd name="T19" fmla="*/ 29 h 153"/>
                    <a:gd name="T20" fmla="*/ 198 w 263"/>
                    <a:gd name="T21" fmla="*/ 32 h 153"/>
                    <a:gd name="T22" fmla="*/ 204 w 263"/>
                    <a:gd name="T23" fmla="*/ 36 h 153"/>
                    <a:gd name="T24" fmla="*/ 213 w 263"/>
                    <a:gd name="T25" fmla="*/ 35 h 153"/>
                    <a:gd name="T26" fmla="*/ 224 w 263"/>
                    <a:gd name="T27" fmla="*/ 27 h 153"/>
                    <a:gd name="T28" fmla="*/ 235 w 263"/>
                    <a:gd name="T29" fmla="*/ 25 h 153"/>
                    <a:gd name="T30" fmla="*/ 245 w 263"/>
                    <a:gd name="T31" fmla="*/ 25 h 153"/>
                    <a:gd name="T32" fmla="*/ 252 w 263"/>
                    <a:gd name="T33" fmla="*/ 30 h 153"/>
                    <a:gd name="T34" fmla="*/ 258 w 263"/>
                    <a:gd name="T35" fmla="*/ 35 h 153"/>
                    <a:gd name="T36" fmla="*/ 262 w 263"/>
                    <a:gd name="T37" fmla="*/ 39 h 153"/>
                    <a:gd name="T38" fmla="*/ 259 w 263"/>
                    <a:gd name="T39" fmla="*/ 49 h 153"/>
                    <a:gd name="T40" fmla="*/ 248 w 263"/>
                    <a:gd name="T41" fmla="*/ 55 h 153"/>
                    <a:gd name="T42" fmla="*/ 238 w 263"/>
                    <a:gd name="T43" fmla="*/ 55 h 153"/>
                    <a:gd name="T44" fmla="*/ 229 w 263"/>
                    <a:gd name="T45" fmla="*/ 58 h 153"/>
                    <a:gd name="T46" fmla="*/ 228 w 263"/>
                    <a:gd name="T47" fmla="*/ 66 h 153"/>
                    <a:gd name="T48" fmla="*/ 232 w 263"/>
                    <a:gd name="T49" fmla="*/ 73 h 153"/>
                    <a:gd name="T50" fmla="*/ 240 w 263"/>
                    <a:gd name="T51" fmla="*/ 79 h 153"/>
                    <a:gd name="T52" fmla="*/ 248 w 263"/>
                    <a:gd name="T53" fmla="*/ 86 h 153"/>
                    <a:gd name="T54" fmla="*/ 254 w 263"/>
                    <a:gd name="T55" fmla="*/ 91 h 153"/>
                    <a:gd name="T56" fmla="*/ 256 w 263"/>
                    <a:gd name="T57" fmla="*/ 97 h 153"/>
                    <a:gd name="T58" fmla="*/ 245 w 263"/>
                    <a:gd name="T59" fmla="*/ 100 h 153"/>
                    <a:gd name="T60" fmla="*/ 237 w 263"/>
                    <a:gd name="T61" fmla="*/ 104 h 153"/>
                    <a:gd name="T62" fmla="*/ 226 w 263"/>
                    <a:gd name="T63" fmla="*/ 106 h 153"/>
                    <a:gd name="T64" fmla="*/ 215 w 263"/>
                    <a:gd name="T65" fmla="*/ 112 h 153"/>
                    <a:gd name="T66" fmla="*/ 204 w 263"/>
                    <a:gd name="T67" fmla="*/ 115 h 153"/>
                    <a:gd name="T68" fmla="*/ 193 w 263"/>
                    <a:gd name="T69" fmla="*/ 117 h 153"/>
                    <a:gd name="T70" fmla="*/ 186 w 263"/>
                    <a:gd name="T71" fmla="*/ 115 h 153"/>
                    <a:gd name="T72" fmla="*/ 185 w 263"/>
                    <a:gd name="T73" fmla="*/ 107 h 153"/>
                    <a:gd name="T74" fmla="*/ 181 w 263"/>
                    <a:gd name="T75" fmla="*/ 103 h 153"/>
                    <a:gd name="T76" fmla="*/ 175 w 263"/>
                    <a:gd name="T77" fmla="*/ 99 h 153"/>
                    <a:gd name="T78" fmla="*/ 169 w 263"/>
                    <a:gd name="T79" fmla="*/ 96 h 153"/>
                    <a:gd name="T80" fmla="*/ 161 w 263"/>
                    <a:gd name="T81" fmla="*/ 96 h 153"/>
                    <a:gd name="T82" fmla="*/ 151 w 263"/>
                    <a:gd name="T83" fmla="*/ 98 h 153"/>
                    <a:gd name="T84" fmla="*/ 140 w 263"/>
                    <a:gd name="T85" fmla="*/ 102 h 153"/>
                    <a:gd name="T86" fmla="*/ 136 w 263"/>
                    <a:gd name="T87" fmla="*/ 112 h 153"/>
                    <a:gd name="T88" fmla="*/ 139 w 263"/>
                    <a:gd name="T89" fmla="*/ 118 h 153"/>
                    <a:gd name="T90" fmla="*/ 144 w 263"/>
                    <a:gd name="T91" fmla="*/ 122 h 153"/>
                    <a:gd name="T92" fmla="*/ 152 w 263"/>
                    <a:gd name="T93" fmla="*/ 125 h 153"/>
                    <a:gd name="T94" fmla="*/ 157 w 263"/>
                    <a:gd name="T95" fmla="*/ 129 h 153"/>
                    <a:gd name="T96" fmla="*/ 147 w 263"/>
                    <a:gd name="T97" fmla="*/ 132 h 153"/>
                    <a:gd name="T98" fmla="*/ 124 w 263"/>
                    <a:gd name="T99" fmla="*/ 142 h 153"/>
                    <a:gd name="T100" fmla="*/ 101 w 263"/>
                    <a:gd name="T101" fmla="*/ 150 h 153"/>
                    <a:gd name="T102" fmla="*/ 91 w 263"/>
                    <a:gd name="T103" fmla="*/ 149 h 153"/>
                    <a:gd name="T104" fmla="*/ 70 w 263"/>
                    <a:gd name="T105" fmla="*/ 128 h 153"/>
                    <a:gd name="T106" fmla="*/ 49 w 263"/>
                    <a:gd name="T107" fmla="*/ 107 h 153"/>
                    <a:gd name="T108" fmla="*/ 41 w 263"/>
                    <a:gd name="T109" fmla="*/ 100 h 153"/>
                    <a:gd name="T110" fmla="*/ 31 w 263"/>
                    <a:gd name="T111" fmla="*/ 90 h 153"/>
                    <a:gd name="T112" fmla="*/ 25 w 263"/>
                    <a:gd name="T113" fmla="*/ 80 h 153"/>
                    <a:gd name="T114" fmla="*/ 12 w 263"/>
                    <a:gd name="T115" fmla="*/ 69 h 153"/>
                    <a:gd name="T116" fmla="*/ 1 w 263"/>
                    <a:gd name="T117" fmla="*/ 60 h 153"/>
                    <a:gd name="T118" fmla="*/ 4 w 263"/>
                    <a:gd name="T119" fmla="*/ 56 h 153"/>
                    <a:gd name="T120" fmla="*/ 39 w 263"/>
                    <a:gd name="T121" fmla="*/ 4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153">
                      <a:moveTo>
                        <a:pt x="78" y="28"/>
                      </a:moveTo>
                      <a:lnTo>
                        <a:pt x="80" y="28"/>
                      </a:lnTo>
                      <a:lnTo>
                        <a:pt x="82" y="27"/>
                      </a:lnTo>
                      <a:lnTo>
                        <a:pt x="84" y="27"/>
                      </a:lnTo>
                      <a:lnTo>
                        <a:pt x="87" y="25"/>
                      </a:lnTo>
                      <a:lnTo>
                        <a:pt x="90" y="25"/>
                      </a:lnTo>
                      <a:lnTo>
                        <a:pt x="93" y="23"/>
                      </a:lnTo>
                      <a:lnTo>
                        <a:pt x="97" y="22"/>
                      </a:lnTo>
                      <a:lnTo>
                        <a:pt x="101" y="20"/>
                      </a:lnTo>
                      <a:lnTo>
                        <a:pt x="102" y="20"/>
                      </a:lnTo>
                      <a:lnTo>
                        <a:pt x="106" y="18"/>
                      </a:lnTo>
                      <a:lnTo>
                        <a:pt x="109" y="18"/>
                      </a:lnTo>
                      <a:lnTo>
                        <a:pt x="113" y="16"/>
                      </a:lnTo>
                      <a:lnTo>
                        <a:pt x="115" y="16"/>
                      </a:lnTo>
                      <a:lnTo>
                        <a:pt x="118" y="14"/>
                      </a:lnTo>
                      <a:lnTo>
                        <a:pt x="121" y="13"/>
                      </a:lnTo>
                      <a:lnTo>
                        <a:pt x="124" y="11"/>
                      </a:lnTo>
                      <a:lnTo>
                        <a:pt x="125" y="11"/>
                      </a:lnTo>
                      <a:lnTo>
                        <a:pt x="128" y="11"/>
                      </a:lnTo>
                      <a:lnTo>
                        <a:pt x="130" y="11"/>
                      </a:lnTo>
                      <a:lnTo>
                        <a:pt x="133" y="9"/>
                      </a:lnTo>
                      <a:lnTo>
                        <a:pt x="135" y="9"/>
                      </a:lnTo>
                      <a:lnTo>
                        <a:pt x="139" y="7"/>
                      </a:lnTo>
                      <a:lnTo>
                        <a:pt x="142" y="6"/>
                      </a:lnTo>
                      <a:lnTo>
                        <a:pt x="146" y="4"/>
                      </a:lnTo>
                      <a:lnTo>
                        <a:pt x="147" y="4"/>
                      </a:lnTo>
                      <a:lnTo>
                        <a:pt x="151" y="4"/>
                      </a:lnTo>
                      <a:lnTo>
                        <a:pt x="153" y="4"/>
                      </a:lnTo>
                      <a:lnTo>
                        <a:pt x="156" y="1"/>
                      </a:lnTo>
                      <a:lnTo>
                        <a:pt x="159" y="1"/>
                      </a:lnTo>
                      <a:lnTo>
                        <a:pt x="161" y="1"/>
                      </a:lnTo>
                      <a:lnTo>
                        <a:pt x="163" y="0"/>
                      </a:lnTo>
                      <a:lnTo>
                        <a:pt x="163" y="1"/>
                      </a:lnTo>
                      <a:lnTo>
                        <a:pt x="163" y="3"/>
                      </a:lnTo>
                      <a:lnTo>
                        <a:pt x="165" y="3"/>
                      </a:lnTo>
                      <a:lnTo>
                        <a:pt x="165" y="5"/>
                      </a:lnTo>
                      <a:lnTo>
                        <a:pt x="167" y="6"/>
                      </a:lnTo>
                      <a:lnTo>
                        <a:pt x="169" y="7"/>
                      </a:lnTo>
                      <a:lnTo>
                        <a:pt x="171" y="7"/>
                      </a:lnTo>
                      <a:lnTo>
                        <a:pt x="171" y="9"/>
                      </a:lnTo>
                      <a:lnTo>
                        <a:pt x="173" y="11"/>
                      </a:lnTo>
                      <a:lnTo>
                        <a:pt x="175" y="13"/>
                      </a:lnTo>
                      <a:lnTo>
                        <a:pt x="177" y="13"/>
                      </a:lnTo>
                      <a:lnTo>
                        <a:pt x="177" y="15"/>
                      </a:lnTo>
                      <a:lnTo>
                        <a:pt x="178" y="16"/>
                      </a:lnTo>
                      <a:lnTo>
                        <a:pt x="180" y="17"/>
                      </a:lnTo>
                      <a:lnTo>
                        <a:pt x="182" y="17"/>
                      </a:lnTo>
                      <a:lnTo>
                        <a:pt x="182" y="19"/>
                      </a:lnTo>
                      <a:lnTo>
                        <a:pt x="182" y="20"/>
                      </a:lnTo>
                      <a:lnTo>
                        <a:pt x="184" y="20"/>
                      </a:lnTo>
                      <a:lnTo>
                        <a:pt x="184" y="22"/>
                      </a:lnTo>
                      <a:lnTo>
                        <a:pt x="185" y="22"/>
                      </a:lnTo>
                      <a:lnTo>
                        <a:pt x="187" y="22"/>
                      </a:lnTo>
                      <a:lnTo>
                        <a:pt x="187" y="24"/>
                      </a:lnTo>
                      <a:lnTo>
                        <a:pt x="187" y="25"/>
                      </a:lnTo>
                      <a:lnTo>
                        <a:pt x="189" y="25"/>
                      </a:lnTo>
                      <a:lnTo>
                        <a:pt x="189" y="27"/>
                      </a:lnTo>
                      <a:lnTo>
                        <a:pt x="190" y="27"/>
                      </a:lnTo>
                      <a:lnTo>
                        <a:pt x="192" y="27"/>
                      </a:lnTo>
                      <a:lnTo>
                        <a:pt x="192" y="29"/>
                      </a:lnTo>
                      <a:lnTo>
                        <a:pt x="193" y="29"/>
                      </a:lnTo>
                      <a:lnTo>
                        <a:pt x="193" y="31"/>
                      </a:lnTo>
                      <a:lnTo>
                        <a:pt x="194" y="31"/>
                      </a:lnTo>
                      <a:lnTo>
                        <a:pt x="194" y="32"/>
                      </a:lnTo>
                      <a:lnTo>
                        <a:pt x="196" y="32"/>
                      </a:lnTo>
                      <a:lnTo>
                        <a:pt x="198" y="32"/>
                      </a:lnTo>
                      <a:lnTo>
                        <a:pt x="198" y="35"/>
                      </a:lnTo>
                      <a:lnTo>
                        <a:pt x="199" y="35"/>
                      </a:lnTo>
                      <a:lnTo>
                        <a:pt x="200" y="35"/>
                      </a:lnTo>
                      <a:lnTo>
                        <a:pt x="202" y="35"/>
                      </a:lnTo>
                      <a:lnTo>
                        <a:pt x="204" y="35"/>
                      </a:lnTo>
                      <a:lnTo>
                        <a:pt x="204" y="36"/>
                      </a:lnTo>
                      <a:lnTo>
                        <a:pt x="205" y="36"/>
                      </a:lnTo>
                      <a:lnTo>
                        <a:pt x="207" y="36"/>
                      </a:lnTo>
                      <a:lnTo>
                        <a:pt x="208" y="36"/>
                      </a:lnTo>
                      <a:lnTo>
                        <a:pt x="210" y="35"/>
                      </a:lnTo>
                      <a:lnTo>
                        <a:pt x="211" y="35"/>
                      </a:lnTo>
                      <a:lnTo>
                        <a:pt x="213" y="35"/>
                      </a:lnTo>
                      <a:lnTo>
                        <a:pt x="215" y="35"/>
                      </a:lnTo>
                      <a:lnTo>
                        <a:pt x="216" y="32"/>
                      </a:lnTo>
                      <a:lnTo>
                        <a:pt x="218" y="30"/>
                      </a:lnTo>
                      <a:lnTo>
                        <a:pt x="220" y="29"/>
                      </a:lnTo>
                      <a:lnTo>
                        <a:pt x="222" y="27"/>
                      </a:lnTo>
                      <a:lnTo>
                        <a:pt x="224" y="27"/>
                      </a:lnTo>
                      <a:lnTo>
                        <a:pt x="225" y="27"/>
                      </a:lnTo>
                      <a:lnTo>
                        <a:pt x="228" y="26"/>
                      </a:lnTo>
                      <a:lnTo>
                        <a:pt x="229" y="26"/>
                      </a:lnTo>
                      <a:lnTo>
                        <a:pt x="231" y="26"/>
                      </a:lnTo>
                      <a:lnTo>
                        <a:pt x="233" y="26"/>
                      </a:lnTo>
                      <a:lnTo>
                        <a:pt x="235" y="25"/>
                      </a:lnTo>
                      <a:lnTo>
                        <a:pt x="237" y="25"/>
                      </a:lnTo>
                      <a:lnTo>
                        <a:pt x="238" y="25"/>
                      </a:lnTo>
                      <a:lnTo>
                        <a:pt x="240" y="25"/>
                      </a:lnTo>
                      <a:lnTo>
                        <a:pt x="241" y="25"/>
                      </a:lnTo>
                      <a:lnTo>
                        <a:pt x="243" y="25"/>
                      </a:lnTo>
                      <a:lnTo>
                        <a:pt x="245" y="25"/>
                      </a:lnTo>
                      <a:lnTo>
                        <a:pt x="247" y="25"/>
                      </a:lnTo>
                      <a:lnTo>
                        <a:pt x="247" y="28"/>
                      </a:lnTo>
                      <a:lnTo>
                        <a:pt x="249" y="28"/>
                      </a:lnTo>
                      <a:lnTo>
                        <a:pt x="250" y="28"/>
                      </a:lnTo>
                      <a:lnTo>
                        <a:pt x="252" y="28"/>
                      </a:lnTo>
                      <a:lnTo>
                        <a:pt x="252" y="30"/>
                      </a:lnTo>
                      <a:lnTo>
                        <a:pt x="253" y="30"/>
                      </a:lnTo>
                      <a:lnTo>
                        <a:pt x="254" y="30"/>
                      </a:lnTo>
                      <a:lnTo>
                        <a:pt x="256" y="30"/>
                      </a:lnTo>
                      <a:lnTo>
                        <a:pt x="258" y="30"/>
                      </a:lnTo>
                      <a:lnTo>
                        <a:pt x="258" y="32"/>
                      </a:lnTo>
                      <a:lnTo>
                        <a:pt x="258" y="35"/>
                      </a:lnTo>
                      <a:lnTo>
                        <a:pt x="260" y="35"/>
                      </a:lnTo>
                      <a:lnTo>
                        <a:pt x="260" y="37"/>
                      </a:lnTo>
                      <a:lnTo>
                        <a:pt x="260" y="38"/>
                      </a:lnTo>
                      <a:lnTo>
                        <a:pt x="261" y="38"/>
                      </a:lnTo>
                      <a:lnTo>
                        <a:pt x="261" y="39"/>
                      </a:lnTo>
                      <a:lnTo>
                        <a:pt x="262" y="39"/>
                      </a:lnTo>
                      <a:lnTo>
                        <a:pt x="262" y="41"/>
                      </a:lnTo>
                      <a:lnTo>
                        <a:pt x="262" y="43"/>
                      </a:lnTo>
                      <a:lnTo>
                        <a:pt x="262" y="44"/>
                      </a:lnTo>
                      <a:lnTo>
                        <a:pt x="260" y="46"/>
                      </a:lnTo>
                      <a:lnTo>
                        <a:pt x="260" y="47"/>
                      </a:lnTo>
                      <a:lnTo>
                        <a:pt x="259" y="49"/>
                      </a:lnTo>
                      <a:lnTo>
                        <a:pt x="256" y="51"/>
                      </a:lnTo>
                      <a:lnTo>
                        <a:pt x="255" y="52"/>
                      </a:lnTo>
                      <a:lnTo>
                        <a:pt x="253" y="54"/>
                      </a:lnTo>
                      <a:lnTo>
                        <a:pt x="252" y="54"/>
                      </a:lnTo>
                      <a:lnTo>
                        <a:pt x="250" y="54"/>
                      </a:lnTo>
                      <a:lnTo>
                        <a:pt x="248" y="55"/>
                      </a:lnTo>
                      <a:lnTo>
                        <a:pt x="247" y="55"/>
                      </a:lnTo>
                      <a:lnTo>
                        <a:pt x="245" y="55"/>
                      </a:lnTo>
                      <a:lnTo>
                        <a:pt x="243" y="55"/>
                      </a:lnTo>
                      <a:lnTo>
                        <a:pt x="242" y="55"/>
                      </a:lnTo>
                      <a:lnTo>
                        <a:pt x="240" y="55"/>
                      </a:lnTo>
                      <a:lnTo>
                        <a:pt x="238" y="55"/>
                      </a:lnTo>
                      <a:lnTo>
                        <a:pt x="237" y="55"/>
                      </a:lnTo>
                      <a:lnTo>
                        <a:pt x="235" y="56"/>
                      </a:lnTo>
                      <a:lnTo>
                        <a:pt x="234" y="56"/>
                      </a:lnTo>
                      <a:lnTo>
                        <a:pt x="232" y="56"/>
                      </a:lnTo>
                      <a:lnTo>
                        <a:pt x="230" y="58"/>
                      </a:lnTo>
                      <a:lnTo>
                        <a:pt x="229" y="58"/>
                      </a:lnTo>
                      <a:lnTo>
                        <a:pt x="228" y="58"/>
                      </a:lnTo>
                      <a:lnTo>
                        <a:pt x="228" y="60"/>
                      </a:lnTo>
                      <a:lnTo>
                        <a:pt x="228" y="62"/>
                      </a:lnTo>
                      <a:lnTo>
                        <a:pt x="228" y="63"/>
                      </a:lnTo>
                      <a:lnTo>
                        <a:pt x="228" y="64"/>
                      </a:lnTo>
                      <a:lnTo>
                        <a:pt x="228" y="66"/>
                      </a:lnTo>
                      <a:lnTo>
                        <a:pt x="229" y="66"/>
                      </a:lnTo>
                      <a:lnTo>
                        <a:pt x="229" y="68"/>
                      </a:lnTo>
                      <a:lnTo>
                        <a:pt x="229" y="69"/>
                      </a:lnTo>
                      <a:lnTo>
                        <a:pt x="231" y="69"/>
                      </a:lnTo>
                      <a:lnTo>
                        <a:pt x="231" y="71"/>
                      </a:lnTo>
                      <a:lnTo>
                        <a:pt x="232" y="73"/>
                      </a:lnTo>
                      <a:lnTo>
                        <a:pt x="233" y="75"/>
                      </a:lnTo>
                      <a:lnTo>
                        <a:pt x="235" y="75"/>
                      </a:lnTo>
                      <a:lnTo>
                        <a:pt x="235" y="76"/>
                      </a:lnTo>
                      <a:lnTo>
                        <a:pt x="237" y="77"/>
                      </a:lnTo>
                      <a:lnTo>
                        <a:pt x="238" y="79"/>
                      </a:lnTo>
                      <a:lnTo>
                        <a:pt x="240" y="79"/>
                      </a:lnTo>
                      <a:lnTo>
                        <a:pt x="240" y="81"/>
                      </a:lnTo>
                      <a:lnTo>
                        <a:pt x="242" y="82"/>
                      </a:lnTo>
                      <a:lnTo>
                        <a:pt x="244" y="84"/>
                      </a:lnTo>
                      <a:lnTo>
                        <a:pt x="246" y="84"/>
                      </a:lnTo>
                      <a:lnTo>
                        <a:pt x="246" y="86"/>
                      </a:lnTo>
                      <a:lnTo>
                        <a:pt x="248" y="86"/>
                      </a:lnTo>
                      <a:lnTo>
                        <a:pt x="249" y="87"/>
                      </a:lnTo>
                      <a:lnTo>
                        <a:pt x="252" y="87"/>
                      </a:lnTo>
                      <a:lnTo>
                        <a:pt x="252" y="89"/>
                      </a:lnTo>
                      <a:lnTo>
                        <a:pt x="253" y="89"/>
                      </a:lnTo>
                      <a:lnTo>
                        <a:pt x="253" y="91"/>
                      </a:lnTo>
                      <a:lnTo>
                        <a:pt x="254" y="91"/>
                      </a:lnTo>
                      <a:lnTo>
                        <a:pt x="254" y="93"/>
                      </a:lnTo>
                      <a:lnTo>
                        <a:pt x="256" y="93"/>
                      </a:lnTo>
                      <a:lnTo>
                        <a:pt x="256" y="94"/>
                      </a:lnTo>
                      <a:lnTo>
                        <a:pt x="257" y="94"/>
                      </a:lnTo>
                      <a:lnTo>
                        <a:pt x="259" y="94"/>
                      </a:lnTo>
                      <a:lnTo>
                        <a:pt x="256" y="97"/>
                      </a:lnTo>
                      <a:lnTo>
                        <a:pt x="254" y="99"/>
                      </a:lnTo>
                      <a:lnTo>
                        <a:pt x="252" y="99"/>
                      </a:lnTo>
                      <a:lnTo>
                        <a:pt x="250" y="100"/>
                      </a:lnTo>
                      <a:lnTo>
                        <a:pt x="249" y="100"/>
                      </a:lnTo>
                      <a:lnTo>
                        <a:pt x="247" y="100"/>
                      </a:lnTo>
                      <a:lnTo>
                        <a:pt x="245" y="100"/>
                      </a:lnTo>
                      <a:lnTo>
                        <a:pt x="244" y="100"/>
                      </a:lnTo>
                      <a:lnTo>
                        <a:pt x="242" y="102"/>
                      </a:lnTo>
                      <a:lnTo>
                        <a:pt x="241" y="102"/>
                      </a:lnTo>
                      <a:lnTo>
                        <a:pt x="239" y="102"/>
                      </a:lnTo>
                      <a:lnTo>
                        <a:pt x="238" y="102"/>
                      </a:lnTo>
                      <a:lnTo>
                        <a:pt x="237" y="104"/>
                      </a:lnTo>
                      <a:lnTo>
                        <a:pt x="235" y="104"/>
                      </a:lnTo>
                      <a:lnTo>
                        <a:pt x="233" y="104"/>
                      </a:lnTo>
                      <a:lnTo>
                        <a:pt x="231" y="106"/>
                      </a:lnTo>
                      <a:lnTo>
                        <a:pt x="229" y="106"/>
                      </a:lnTo>
                      <a:lnTo>
                        <a:pt x="227" y="106"/>
                      </a:lnTo>
                      <a:lnTo>
                        <a:pt x="226" y="106"/>
                      </a:lnTo>
                      <a:lnTo>
                        <a:pt x="224" y="108"/>
                      </a:lnTo>
                      <a:lnTo>
                        <a:pt x="222" y="108"/>
                      </a:lnTo>
                      <a:lnTo>
                        <a:pt x="220" y="110"/>
                      </a:lnTo>
                      <a:lnTo>
                        <a:pt x="218" y="110"/>
                      </a:lnTo>
                      <a:lnTo>
                        <a:pt x="216" y="110"/>
                      </a:lnTo>
                      <a:lnTo>
                        <a:pt x="215" y="112"/>
                      </a:lnTo>
                      <a:lnTo>
                        <a:pt x="213" y="112"/>
                      </a:lnTo>
                      <a:lnTo>
                        <a:pt x="211" y="112"/>
                      </a:lnTo>
                      <a:lnTo>
                        <a:pt x="209" y="114"/>
                      </a:lnTo>
                      <a:lnTo>
                        <a:pt x="208" y="114"/>
                      </a:lnTo>
                      <a:lnTo>
                        <a:pt x="206" y="114"/>
                      </a:lnTo>
                      <a:lnTo>
                        <a:pt x="204" y="115"/>
                      </a:lnTo>
                      <a:lnTo>
                        <a:pt x="202" y="115"/>
                      </a:lnTo>
                      <a:lnTo>
                        <a:pt x="200" y="116"/>
                      </a:lnTo>
                      <a:lnTo>
                        <a:pt x="198" y="116"/>
                      </a:lnTo>
                      <a:lnTo>
                        <a:pt x="196" y="117"/>
                      </a:lnTo>
                      <a:lnTo>
                        <a:pt x="194" y="117"/>
                      </a:lnTo>
                      <a:lnTo>
                        <a:pt x="193" y="117"/>
                      </a:lnTo>
                      <a:lnTo>
                        <a:pt x="192" y="117"/>
                      </a:lnTo>
                      <a:lnTo>
                        <a:pt x="190" y="117"/>
                      </a:lnTo>
                      <a:lnTo>
                        <a:pt x="190" y="116"/>
                      </a:lnTo>
                      <a:lnTo>
                        <a:pt x="187" y="116"/>
                      </a:lnTo>
                      <a:lnTo>
                        <a:pt x="187" y="115"/>
                      </a:lnTo>
                      <a:lnTo>
                        <a:pt x="186" y="115"/>
                      </a:lnTo>
                      <a:lnTo>
                        <a:pt x="186" y="113"/>
                      </a:lnTo>
                      <a:lnTo>
                        <a:pt x="185" y="113"/>
                      </a:lnTo>
                      <a:lnTo>
                        <a:pt x="185" y="112"/>
                      </a:lnTo>
                      <a:lnTo>
                        <a:pt x="185" y="110"/>
                      </a:lnTo>
                      <a:lnTo>
                        <a:pt x="185" y="108"/>
                      </a:lnTo>
                      <a:lnTo>
                        <a:pt x="185" y="107"/>
                      </a:lnTo>
                      <a:lnTo>
                        <a:pt x="186" y="106"/>
                      </a:lnTo>
                      <a:lnTo>
                        <a:pt x="184" y="106"/>
                      </a:lnTo>
                      <a:lnTo>
                        <a:pt x="183" y="106"/>
                      </a:lnTo>
                      <a:lnTo>
                        <a:pt x="183" y="104"/>
                      </a:lnTo>
                      <a:lnTo>
                        <a:pt x="181" y="104"/>
                      </a:lnTo>
                      <a:lnTo>
                        <a:pt x="181" y="103"/>
                      </a:lnTo>
                      <a:lnTo>
                        <a:pt x="180" y="103"/>
                      </a:lnTo>
                      <a:lnTo>
                        <a:pt x="180" y="101"/>
                      </a:lnTo>
                      <a:lnTo>
                        <a:pt x="178" y="101"/>
                      </a:lnTo>
                      <a:lnTo>
                        <a:pt x="177" y="101"/>
                      </a:lnTo>
                      <a:lnTo>
                        <a:pt x="177" y="99"/>
                      </a:lnTo>
                      <a:lnTo>
                        <a:pt x="175" y="99"/>
                      </a:lnTo>
                      <a:lnTo>
                        <a:pt x="175" y="97"/>
                      </a:lnTo>
                      <a:lnTo>
                        <a:pt x="173" y="97"/>
                      </a:lnTo>
                      <a:lnTo>
                        <a:pt x="172" y="97"/>
                      </a:lnTo>
                      <a:lnTo>
                        <a:pt x="170" y="97"/>
                      </a:lnTo>
                      <a:lnTo>
                        <a:pt x="169" y="97"/>
                      </a:lnTo>
                      <a:lnTo>
                        <a:pt x="169" y="96"/>
                      </a:lnTo>
                      <a:lnTo>
                        <a:pt x="167" y="96"/>
                      </a:lnTo>
                      <a:lnTo>
                        <a:pt x="166" y="96"/>
                      </a:lnTo>
                      <a:lnTo>
                        <a:pt x="163" y="96"/>
                      </a:lnTo>
                      <a:lnTo>
                        <a:pt x="163" y="94"/>
                      </a:lnTo>
                      <a:lnTo>
                        <a:pt x="162" y="96"/>
                      </a:lnTo>
                      <a:lnTo>
                        <a:pt x="161" y="96"/>
                      </a:lnTo>
                      <a:lnTo>
                        <a:pt x="159" y="96"/>
                      </a:lnTo>
                      <a:lnTo>
                        <a:pt x="158" y="96"/>
                      </a:lnTo>
                      <a:lnTo>
                        <a:pt x="156" y="96"/>
                      </a:lnTo>
                      <a:lnTo>
                        <a:pt x="155" y="96"/>
                      </a:lnTo>
                      <a:lnTo>
                        <a:pt x="153" y="96"/>
                      </a:lnTo>
                      <a:lnTo>
                        <a:pt x="151" y="98"/>
                      </a:lnTo>
                      <a:lnTo>
                        <a:pt x="149" y="98"/>
                      </a:lnTo>
                      <a:lnTo>
                        <a:pt x="147" y="98"/>
                      </a:lnTo>
                      <a:lnTo>
                        <a:pt x="145" y="100"/>
                      </a:lnTo>
                      <a:lnTo>
                        <a:pt x="144" y="100"/>
                      </a:lnTo>
                      <a:lnTo>
                        <a:pt x="142" y="100"/>
                      </a:lnTo>
                      <a:lnTo>
                        <a:pt x="140" y="102"/>
                      </a:lnTo>
                      <a:lnTo>
                        <a:pt x="139" y="104"/>
                      </a:lnTo>
                      <a:lnTo>
                        <a:pt x="137" y="106"/>
                      </a:lnTo>
                      <a:lnTo>
                        <a:pt x="136" y="107"/>
                      </a:lnTo>
                      <a:lnTo>
                        <a:pt x="136" y="108"/>
                      </a:lnTo>
                      <a:lnTo>
                        <a:pt x="136" y="110"/>
                      </a:lnTo>
                      <a:lnTo>
                        <a:pt x="136" y="112"/>
                      </a:lnTo>
                      <a:lnTo>
                        <a:pt x="136" y="113"/>
                      </a:lnTo>
                      <a:lnTo>
                        <a:pt x="137" y="113"/>
                      </a:lnTo>
                      <a:lnTo>
                        <a:pt x="137" y="114"/>
                      </a:lnTo>
                      <a:lnTo>
                        <a:pt x="137" y="116"/>
                      </a:lnTo>
                      <a:lnTo>
                        <a:pt x="137" y="118"/>
                      </a:lnTo>
                      <a:lnTo>
                        <a:pt x="139" y="118"/>
                      </a:lnTo>
                      <a:lnTo>
                        <a:pt x="139" y="120"/>
                      </a:lnTo>
                      <a:lnTo>
                        <a:pt x="140" y="120"/>
                      </a:lnTo>
                      <a:lnTo>
                        <a:pt x="140" y="121"/>
                      </a:lnTo>
                      <a:lnTo>
                        <a:pt x="142" y="121"/>
                      </a:lnTo>
                      <a:lnTo>
                        <a:pt x="142" y="122"/>
                      </a:lnTo>
                      <a:lnTo>
                        <a:pt x="144" y="122"/>
                      </a:lnTo>
                      <a:lnTo>
                        <a:pt x="146" y="122"/>
                      </a:lnTo>
                      <a:lnTo>
                        <a:pt x="147" y="122"/>
                      </a:lnTo>
                      <a:lnTo>
                        <a:pt x="147" y="124"/>
                      </a:lnTo>
                      <a:lnTo>
                        <a:pt x="149" y="124"/>
                      </a:lnTo>
                      <a:lnTo>
                        <a:pt x="149" y="125"/>
                      </a:lnTo>
                      <a:lnTo>
                        <a:pt x="152" y="125"/>
                      </a:lnTo>
                      <a:lnTo>
                        <a:pt x="152" y="127"/>
                      </a:lnTo>
                      <a:lnTo>
                        <a:pt x="154" y="127"/>
                      </a:lnTo>
                      <a:lnTo>
                        <a:pt x="156" y="127"/>
                      </a:lnTo>
                      <a:lnTo>
                        <a:pt x="156" y="128"/>
                      </a:lnTo>
                      <a:lnTo>
                        <a:pt x="156" y="129"/>
                      </a:lnTo>
                      <a:lnTo>
                        <a:pt x="157" y="129"/>
                      </a:lnTo>
                      <a:lnTo>
                        <a:pt x="155" y="131"/>
                      </a:lnTo>
                      <a:lnTo>
                        <a:pt x="153" y="131"/>
                      </a:lnTo>
                      <a:lnTo>
                        <a:pt x="152" y="131"/>
                      </a:lnTo>
                      <a:lnTo>
                        <a:pt x="149" y="132"/>
                      </a:lnTo>
                      <a:lnTo>
                        <a:pt x="148" y="132"/>
                      </a:lnTo>
                      <a:lnTo>
                        <a:pt x="147" y="132"/>
                      </a:lnTo>
                      <a:lnTo>
                        <a:pt x="143" y="135"/>
                      </a:lnTo>
                      <a:lnTo>
                        <a:pt x="140" y="136"/>
                      </a:lnTo>
                      <a:lnTo>
                        <a:pt x="136" y="138"/>
                      </a:lnTo>
                      <a:lnTo>
                        <a:pt x="132" y="138"/>
                      </a:lnTo>
                      <a:lnTo>
                        <a:pt x="128" y="140"/>
                      </a:lnTo>
                      <a:lnTo>
                        <a:pt x="124" y="142"/>
                      </a:lnTo>
                      <a:lnTo>
                        <a:pt x="120" y="144"/>
                      </a:lnTo>
                      <a:lnTo>
                        <a:pt x="116" y="145"/>
                      </a:lnTo>
                      <a:lnTo>
                        <a:pt x="111" y="147"/>
                      </a:lnTo>
                      <a:lnTo>
                        <a:pt x="108" y="148"/>
                      </a:lnTo>
                      <a:lnTo>
                        <a:pt x="104" y="150"/>
                      </a:lnTo>
                      <a:lnTo>
                        <a:pt x="101" y="150"/>
                      </a:lnTo>
                      <a:lnTo>
                        <a:pt x="99" y="152"/>
                      </a:lnTo>
                      <a:lnTo>
                        <a:pt x="97" y="152"/>
                      </a:lnTo>
                      <a:lnTo>
                        <a:pt x="96" y="152"/>
                      </a:lnTo>
                      <a:lnTo>
                        <a:pt x="94" y="152"/>
                      </a:lnTo>
                      <a:lnTo>
                        <a:pt x="93" y="151"/>
                      </a:lnTo>
                      <a:lnTo>
                        <a:pt x="91" y="149"/>
                      </a:lnTo>
                      <a:lnTo>
                        <a:pt x="89" y="146"/>
                      </a:lnTo>
                      <a:lnTo>
                        <a:pt x="85" y="144"/>
                      </a:lnTo>
                      <a:lnTo>
                        <a:pt x="82" y="139"/>
                      </a:lnTo>
                      <a:lnTo>
                        <a:pt x="78" y="136"/>
                      </a:lnTo>
                      <a:lnTo>
                        <a:pt x="75" y="132"/>
                      </a:lnTo>
                      <a:lnTo>
                        <a:pt x="70" y="128"/>
                      </a:lnTo>
                      <a:lnTo>
                        <a:pt x="66" y="124"/>
                      </a:lnTo>
                      <a:lnTo>
                        <a:pt x="63" y="120"/>
                      </a:lnTo>
                      <a:lnTo>
                        <a:pt x="59" y="116"/>
                      </a:lnTo>
                      <a:lnTo>
                        <a:pt x="55" y="114"/>
                      </a:lnTo>
                      <a:lnTo>
                        <a:pt x="52" y="110"/>
                      </a:lnTo>
                      <a:lnTo>
                        <a:pt x="49" y="107"/>
                      </a:lnTo>
                      <a:lnTo>
                        <a:pt x="48" y="104"/>
                      </a:lnTo>
                      <a:lnTo>
                        <a:pt x="47" y="104"/>
                      </a:lnTo>
                      <a:lnTo>
                        <a:pt x="44" y="102"/>
                      </a:lnTo>
                      <a:lnTo>
                        <a:pt x="42" y="101"/>
                      </a:lnTo>
                      <a:lnTo>
                        <a:pt x="42" y="100"/>
                      </a:lnTo>
                      <a:lnTo>
                        <a:pt x="41" y="100"/>
                      </a:lnTo>
                      <a:lnTo>
                        <a:pt x="39" y="98"/>
                      </a:lnTo>
                      <a:lnTo>
                        <a:pt x="37" y="96"/>
                      </a:lnTo>
                      <a:lnTo>
                        <a:pt x="37" y="94"/>
                      </a:lnTo>
                      <a:lnTo>
                        <a:pt x="35" y="94"/>
                      </a:lnTo>
                      <a:lnTo>
                        <a:pt x="33" y="92"/>
                      </a:lnTo>
                      <a:lnTo>
                        <a:pt x="31" y="90"/>
                      </a:lnTo>
                      <a:lnTo>
                        <a:pt x="31" y="88"/>
                      </a:lnTo>
                      <a:lnTo>
                        <a:pt x="29" y="87"/>
                      </a:lnTo>
                      <a:lnTo>
                        <a:pt x="28" y="85"/>
                      </a:lnTo>
                      <a:lnTo>
                        <a:pt x="26" y="84"/>
                      </a:lnTo>
                      <a:lnTo>
                        <a:pt x="26" y="82"/>
                      </a:lnTo>
                      <a:lnTo>
                        <a:pt x="25" y="80"/>
                      </a:lnTo>
                      <a:lnTo>
                        <a:pt x="23" y="78"/>
                      </a:lnTo>
                      <a:lnTo>
                        <a:pt x="21" y="76"/>
                      </a:lnTo>
                      <a:lnTo>
                        <a:pt x="18" y="75"/>
                      </a:lnTo>
                      <a:lnTo>
                        <a:pt x="16" y="73"/>
                      </a:lnTo>
                      <a:lnTo>
                        <a:pt x="14" y="70"/>
                      </a:lnTo>
                      <a:lnTo>
                        <a:pt x="12" y="69"/>
                      </a:lnTo>
                      <a:lnTo>
                        <a:pt x="10" y="66"/>
                      </a:lnTo>
                      <a:lnTo>
                        <a:pt x="9" y="66"/>
                      </a:lnTo>
                      <a:lnTo>
                        <a:pt x="6" y="63"/>
                      </a:lnTo>
                      <a:lnTo>
                        <a:pt x="4" y="62"/>
                      </a:lnTo>
                      <a:lnTo>
                        <a:pt x="3" y="60"/>
                      </a:lnTo>
                      <a:lnTo>
                        <a:pt x="1" y="60"/>
                      </a:lnTo>
                      <a:lnTo>
                        <a:pt x="1" y="58"/>
                      </a:lnTo>
                      <a:lnTo>
                        <a:pt x="1" y="56"/>
                      </a:lnTo>
                      <a:lnTo>
                        <a:pt x="0" y="57"/>
                      </a:lnTo>
                      <a:lnTo>
                        <a:pt x="1" y="57"/>
                      </a:lnTo>
                      <a:lnTo>
                        <a:pt x="2" y="56"/>
                      </a:lnTo>
                      <a:lnTo>
                        <a:pt x="4" y="56"/>
                      </a:lnTo>
                      <a:lnTo>
                        <a:pt x="9" y="54"/>
                      </a:lnTo>
                      <a:lnTo>
                        <a:pt x="11" y="53"/>
                      </a:lnTo>
                      <a:lnTo>
                        <a:pt x="17" y="51"/>
                      </a:lnTo>
                      <a:lnTo>
                        <a:pt x="23" y="49"/>
                      </a:lnTo>
                      <a:lnTo>
                        <a:pt x="31" y="46"/>
                      </a:lnTo>
                      <a:lnTo>
                        <a:pt x="39" y="43"/>
                      </a:lnTo>
                      <a:lnTo>
                        <a:pt x="50" y="39"/>
                      </a:lnTo>
                      <a:lnTo>
                        <a:pt x="63" y="34"/>
                      </a:lnTo>
                      <a:lnTo>
                        <a:pt x="78" y="28"/>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22" name="Group 237"/>
              <p:cNvGrpSpPr>
                <a:grpSpLocks/>
              </p:cNvGrpSpPr>
              <p:nvPr/>
            </p:nvGrpSpPr>
            <p:grpSpPr bwMode="auto">
              <a:xfrm>
                <a:off x="3275822" y="5209295"/>
                <a:ext cx="845966" cy="732800"/>
                <a:chOff x="3401" y="3187"/>
                <a:chExt cx="258" cy="222"/>
              </a:xfrm>
            </p:grpSpPr>
            <p:sp>
              <p:nvSpPr>
                <p:cNvPr id="46" name="Freeform 238"/>
                <p:cNvSpPr>
                  <a:spLocks/>
                </p:cNvSpPr>
                <p:nvPr/>
              </p:nvSpPr>
              <p:spPr bwMode="auto">
                <a:xfrm>
                  <a:off x="3401" y="3253"/>
                  <a:ext cx="258" cy="156"/>
                </a:xfrm>
                <a:custGeom>
                  <a:avLst/>
                  <a:gdLst>
                    <a:gd name="T0" fmla="*/ 80 w 258"/>
                    <a:gd name="T1" fmla="*/ 55 h 156"/>
                    <a:gd name="T2" fmla="*/ 74 w 258"/>
                    <a:gd name="T3" fmla="*/ 48 h 156"/>
                    <a:gd name="T4" fmla="*/ 73 w 258"/>
                    <a:gd name="T5" fmla="*/ 39 h 156"/>
                    <a:gd name="T6" fmla="*/ 68 w 258"/>
                    <a:gd name="T7" fmla="*/ 35 h 156"/>
                    <a:gd name="T8" fmla="*/ 57 w 258"/>
                    <a:gd name="T9" fmla="*/ 38 h 156"/>
                    <a:gd name="T10" fmla="*/ 27 w 258"/>
                    <a:gd name="T11" fmla="*/ 48 h 156"/>
                    <a:gd name="T12" fmla="*/ 2 w 258"/>
                    <a:gd name="T13" fmla="*/ 56 h 156"/>
                    <a:gd name="T14" fmla="*/ 10 w 258"/>
                    <a:gd name="T15" fmla="*/ 70 h 156"/>
                    <a:gd name="T16" fmla="*/ 31 w 258"/>
                    <a:gd name="T17" fmla="*/ 89 h 156"/>
                    <a:gd name="T18" fmla="*/ 42 w 258"/>
                    <a:gd name="T19" fmla="*/ 93 h 156"/>
                    <a:gd name="T20" fmla="*/ 52 w 258"/>
                    <a:gd name="T21" fmla="*/ 88 h 156"/>
                    <a:gd name="T22" fmla="*/ 63 w 258"/>
                    <a:gd name="T23" fmla="*/ 82 h 156"/>
                    <a:gd name="T24" fmla="*/ 76 w 258"/>
                    <a:gd name="T25" fmla="*/ 82 h 156"/>
                    <a:gd name="T26" fmla="*/ 85 w 258"/>
                    <a:gd name="T27" fmla="*/ 85 h 156"/>
                    <a:gd name="T28" fmla="*/ 94 w 258"/>
                    <a:gd name="T29" fmla="*/ 87 h 156"/>
                    <a:gd name="T30" fmla="*/ 97 w 258"/>
                    <a:gd name="T31" fmla="*/ 96 h 156"/>
                    <a:gd name="T32" fmla="*/ 88 w 258"/>
                    <a:gd name="T33" fmla="*/ 109 h 156"/>
                    <a:gd name="T34" fmla="*/ 76 w 258"/>
                    <a:gd name="T35" fmla="*/ 113 h 156"/>
                    <a:gd name="T36" fmla="*/ 64 w 258"/>
                    <a:gd name="T37" fmla="*/ 116 h 156"/>
                    <a:gd name="T38" fmla="*/ 71 w 258"/>
                    <a:gd name="T39" fmla="*/ 130 h 156"/>
                    <a:gd name="T40" fmla="*/ 91 w 258"/>
                    <a:gd name="T41" fmla="*/ 151 h 156"/>
                    <a:gd name="T42" fmla="*/ 103 w 258"/>
                    <a:gd name="T43" fmla="*/ 153 h 156"/>
                    <a:gd name="T44" fmla="*/ 136 w 258"/>
                    <a:gd name="T45" fmla="*/ 139 h 156"/>
                    <a:gd name="T46" fmla="*/ 164 w 258"/>
                    <a:gd name="T47" fmla="*/ 130 h 156"/>
                    <a:gd name="T48" fmla="*/ 190 w 258"/>
                    <a:gd name="T49" fmla="*/ 123 h 156"/>
                    <a:gd name="T50" fmla="*/ 215 w 258"/>
                    <a:gd name="T51" fmla="*/ 113 h 156"/>
                    <a:gd name="T52" fmla="*/ 236 w 258"/>
                    <a:gd name="T53" fmla="*/ 107 h 156"/>
                    <a:gd name="T54" fmla="*/ 255 w 258"/>
                    <a:gd name="T55" fmla="*/ 100 h 156"/>
                    <a:gd name="T56" fmla="*/ 248 w 258"/>
                    <a:gd name="T57" fmla="*/ 89 h 156"/>
                    <a:gd name="T58" fmla="*/ 230 w 258"/>
                    <a:gd name="T59" fmla="*/ 69 h 156"/>
                    <a:gd name="T60" fmla="*/ 222 w 258"/>
                    <a:gd name="T61" fmla="*/ 63 h 156"/>
                    <a:gd name="T62" fmla="*/ 212 w 258"/>
                    <a:gd name="T63" fmla="*/ 65 h 156"/>
                    <a:gd name="T64" fmla="*/ 201 w 258"/>
                    <a:gd name="T65" fmla="*/ 74 h 156"/>
                    <a:gd name="T66" fmla="*/ 189 w 258"/>
                    <a:gd name="T67" fmla="*/ 74 h 156"/>
                    <a:gd name="T68" fmla="*/ 178 w 258"/>
                    <a:gd name="T69" fmla="*/ 73 h 156"/>
                    <a:gd name="T70" fmla="*/ 169 w 258"/>
                    <a:gd name="T71" fmla="*/ 69 h 156"/>
                    <a:gd name="T72" fmla="*/ 163 w 258"/>
                    <a:gd name="T73" fmla="*/ 65 h 156"/>
                    <a:gd name="T74" fmla="*/ 162 w 258"/>
                    <a:gd name="T75" fmla="*/ 55 h 156"/>
                    <a:gd name="T76" fmla="*/ 172 w 258"/>
                    <a:gd name="T77" fmla="*/ 46 h 156"/>
                    <a:gd name="T78" fmla="*/ 181 w 258"/>
                    <a:gd name="T79" fmla="*/ 44 h 156"/>
                    <a:gd name="T80" fmla="*/ 193 w 258"/>
                    <a:gd name="T81" fmla="*/ 43 h 156"/>
                    <a:gd name="T82" fmla="*/ 200 w 258"/>
                    <a:gd name="T83" fmla="*/ 36 h 156"/>
                    <a:gd name="T84" fmla="*/ 190 w 258"/>
                    <a:gd name="T85" fmla="*/ 27 h 156"/>
                    <a:gd name="T86" fmla="*/ 180 w 258"/>
                    <a:gd name="T87" fmla="*/ 18 h 156"/>
                    <a:gd name="T88" fmla="*/ 174 w 258"/>
                    <a:gd name="T89" fmla="*/ 10 h 156"/>
                    <a:gd name="T90" fmla="*/ 164 w 258"/>
                    <a:gd name="T91" fmla="*/ 2 h 156"/>
                    <a:gd name="T92" fmla="*/ 145 w 258"/>
                    <a:gd name="T93" fmla="*/ 8 h 156"/>
                    <a:gd name="T94" fmla="*/ 112 w 258"/>
                    <a:gd name="T95" fmla="*/ 20 h 156"/>
                    <a:gd name="T96" fmla="*/ 104 w 258"/>
                    <a:gd name="T97" fmla="*/ 27 h 156"/>
                    <a:gd name="T98" fmla="*/ 112 w 258"/>
                    <a:gd name="T99" fmla="*/ 30 h 156"/>
                    <a:gd name="T100" fmla="*/ 118 w 258"/>
                    <a:gd name="T101" fmla="*/ 35 h 156"/>
                    <a:gd name="T102" fmla="*/ 124 w 258"/>
                    <a:gd name="T103" fmla="*/ 44 h 156"/>
                    <a:gd name="T104" fmla="*/ 120 w 258"/>
                    <a:gd name="T105" fmla="*/ 54 h 156"/>
                    <a:gd name="T106" fmla="*/ 110 w 258"/>
                    <a:gd name="T107" fmla="*/ 61 h 156"/>
                    <a:gd name="T108" fmla="*/ 88 w 258"/>
                    <a:gd name="T109" fmla="*/ 5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8" h="156">
                      <a:moveTo>
                        <a:pt x="88" y="58"/>
                      </a:moveTo>
                      <a:lnTo>
                        <a:pt x="86" y="58"/>
                      </a:lnTo>
                      <a:lnTo>
                        <a:pt x="84" y="58"/>
                      </a:lnTo>
                      <a:lnTo>
                        <a:pt x="84" y="57"/>
                      </a:lnTo>
                      <a:lnTo>
                        <a:pt x="81" y="57"/>
                      </a:lnTo>
                      <a:lnTo>
                        <a:pt x="80" y="57"/>
                      </a:lnTo>
                      <a:lnTo>
                        <a:pt x="80" y="55"/>
                      </a:lnTo>
                      <a:lnTo>
                        <a:pt x="78" y="55"/>
                      </a:lnTo>
                      <a:lnTo>
                        <a:pt x="78" y="54"/>
                      </a:lnTo>
                      <a:lnTo>
                        <a:pt x="78" y="53"/>
                      </a:lnTo>
                      <a:lnTo>
                        <a:pt x="76" y="53"/>
                      </a:lnTo>
                      <a:lnTo>
                        <a:pt x="76" y="51"/>
                      </a:lnTo>
                      <a:lnTo>
                        <a:pt x="76" y="48"/>
                      </a:lnTo>
                      <a:lnTo>
                        <a:pt x="74" y="48"/>
                      </a:lnTo>
                      <a:lnTo>
                        <a:pt x="74" y="46"/>
                      </a:lnTo>
                      <a:lnTo>
                        <a:pt x="73" y="46"/>
                      </a:lnTo>
                      <a:lnTo>
                        <a:pt x="73" y="45"/>
                      </a:lnTo>
                      <a:lnTo>
                        <a:pt x="73" y="43"/>
                      </a:lnTo>
                      <a:lnTo>
                        <a:pt x="73" y="42"/>
                      </a:lnTo>
                      <a:lnTo>
                        <a:pt x="73" y="40"/>
                      </a:lnTo>
                      <a:lnTo>
                        <a:pt x="73" y="39"/>
                      </a:lnTo>
                      <a:lnTo>
                        <a:pt x="73" y="38"/>
                      </a:lnTo>
                      <a:lnTo>
                        <a:pt x="73" y="36"/>
                      </a:lnTo>
                      <a:lnTo>
                        <a:pt x="72" y="36"/>
                      </a:lnTo>
                      <a:lnTo>
                        <a:pt x="71" y="36"/>
                      </a:lnTo>
                      <a:lnTo>
                        <a:pt x="69" y="36"/>
                      </a:lnTo>
                      <a:lnTo>
                        <a:pt x="68" y="36"/>
                      </a:lnTo>
                      <a:lnTo>
                        <a:pt x="68" y="35"/>
                      </a:lnTo>
                      <a:lnTo>
                        <a:pt x="66" y="36"/>
                      </a:lnTo>
                      <a:lnTo>
                        <a:pt x="65" y="36"/>
                      </a:lnTo>
                      <a:lnTo>
                        <a:pt x="64" y="36"/>
                      </a:lnTo>
                      <a:lnTo>
                        <a:pt x="62" y="38"/>
                      </a:lnTo>
                      <a:lnTo>
                        <a:pt x="60" y="38"/>
                      </a:lnTo>
                      <a:lnTo>
                        <a:pt x="58" y="38"/>
                      </a:lnTo>
                      <a:lnTo>
                        <a:pt x="57" y="38"/>
                      </a:lnTo>
                      <a:lnTo>
                        <a:pt x="53" y="40"/>
                      </a:lnTo>
                      <a:lnTo>
                        <a:pt x="50" y="41"/>
                      </a:lnTo>
                      <a:lnTo>
                        <a:pt x="45" y="43"/>
                      </a:lnTo>
                      <a:lnTo>
                        <a:pt x="42" y="43"/>
                      </a:lnTo>
                      <a:lnTo>
                        <a:pt x="36" y="45"/>
                      </a:lnTo>
                      <a:lnTo>
                        <a:pt x="32" y="47"/>
                      </a:lnTo>
                      <a:lnTo>
                        <a:pt x="27" y="48"/>
                      </a:lnTo>
                      <a:lnTo>
                        <a:pt x="24" y="49"/>
                      </a:lnTo>
                      <a:lnTo>
                        <a:pt x="18" y="51"/>
                      </a:lnTo>
                      <a:lnTo>
                        <a:pt x="14" y="53"/>
                      </a:lnTo>
                      <a:lnTo>
                        <a:pt x="10" y="54"/>
                      </a:lnTo>
                      <a:lnTo>
                        <a:pt x="7" y="54"/>
                      </a:lnTo>
                      <a:lnTo>
                        <a:pt x="4" y="56"/>
                      </a:lnTo>
                      <a:lnTo>
                        <a:pt x="2" y="56"/>
                      </a:lnTo>
                      <a:lnTo>
                        <a:pt x="0" y="56"/>
                      </a:lnTo>
                      <a:lnTo>
                        <a:pt x="0" y="58"/>
                      </a:lnTo>
                      <a:lnTo>
                        <a:pt x="2" y="60"/>
                      </a:lnTo>
                      <a:lnTo>
                        <a:pt x="4" y="62"/>
                      </a:lnTo>
                      <a:lnTo>
                        <a:pt x="5" y="65"/>
                      </a:lnTo>
                      <a:lnTo>
                        <a:pt x="8" y="67"/>
                      </a:lnTo>
                      <a:lnTo>
                        <a:pt x="10" y="70"/>
                      </a:lnTo>
                      <a:lnTo>
                        <a:pt x="14" y="72"/>
                      </a:lnTo>
                      <a:lnTo>
                        <a:pt x="16" y="77"/>
                      </a:lnTo>
                      <a:lnTo>
                        <a:pt x="20" y="79"/>
                      </a:lnTo>
                      <a:lnTo>
                        <a:pt x="22" y="83"/>
                      </a:lnTo>
                      <a:lnTo>
                        <a:pt x="26" y="85"/>
                      </a:lnTo>
                      <a:lnTo>
                        <a:pt x="28" y="87"/>
                      </a:lnTo>
                      <a:lnTo>
                        <a:pt x="31" y="89"/>
                      </a:lnTo>
                      <a:lnTo>
                        <a:pt x="33" y="91"/>
                      </a:lnTo>
                      <a:lnTo>
                        <a:pt x="35" y="92"/>
                      </a:lnTo>
                      <a:lnTo>
                        <a:pt x="35" y="93"/>
                      </a:lnTo>
                      <a:lnTo>
                        <a:pt x="36" y="93"/>
                      </a:lnTo>
                      <a:lnTo>
                        <a:pt x="38" y="93"/>
                      </a:lnTo>
                      <a:lnTo>
                        <a:pt x="40" y="93"/>
                      </a:lnTo>
                      <a:lnTo>
                        <a:pt x="42" y="93"/>
                      </a:lnTo>
                      <a:lnTo>
                        <a:pt x="43" y="93"/>
                      </a:lnTo>
                      <a:lnTo>
                        <a:pt x="44" y="93"/>
                      </a:lnTo>
                      <a:lnTo>
                        <a:pt x="46" y="92"/>
                      </a:lnTo>
                      <a:lnTo>
                        <a:pt x="47" y="92"/>
                      </a:lnTo>
                      <a:lnTo>
                        <a:pt x="49" y="90"/>
                      </a:lnTo>
                      <a:lnTo>
                        <a:pt x="50" y="90"/>
                      </a:lnTo>
                      <a:lnTo>
                        <a:pt x="52" y="88"/>
                      </a:lnTo>
                      <a:lnTo>
                        <a:pt x="54" y="87"/>
                      </a:lnTo>
                      <a:lnTo>
                        <a:pt x="55" y="87"/>
                      </a:lnTo>
                      <a:lnTo>
                        <a:pt x="56" y="85"/>
                      </a:lnTo>
                      <a:lnTo>
                        <a:pt x="58" y="84"/>
                      </a:lnTo>
                      <a:lnTo>
                        <a:pt x="60" y="84"/>
                      </a:lnTo>
                      <a:lnTo>
                        <a:pt x="62" y="82"/>
                      </a:lnTo>
                      <a:lnTo>
                        <a:pt x="63" y="82"/>
                      </a:lnTo>
                      <a:lnTo>
                        <a:pt x="65" y="82"/>
                      </a:lnTo>
                      <a:lnTo>
                        <a:pt x="67" y="82"/>
                      </a:lnTo>
                      <a:lnTo>
                        <a:pt x="69" y="82"/>
                      </a:lnTo>
                      <a:lnTo>
                        <a:pt x="71" y="82"/>
                      </a:lnTo>
                      <a:lnTo>
                        <a:pt x="72" y="82"/>
                      </a:lnTo>
                      <a:lnTo>
                        <a:pt x="74" y="82"/>
                      </a:lnTo>
                      <a:lnTo>
                        <a:pt x="76" y="82"/>
                      </a:lnTo>
                      <a:lnTo>
                        <a:pt x="78" y="82"/>
                      </a:lnTo>
                      <a:lnTo>
                        <a:pt x="80" y="82"/>
                      </a:lnTo>
                      <a:lnTo>
                        <a:pt x="80" y="83"/>
                      </a:lnTo>
                      <a:lnTo>
                        <a:pt x="82" y="83"/>
                      </a:lnTo>
                      <a:lnTo>
                        <a:pt x="83" y="83"/>
                      </a:lnTo>
                      <a:lnTo>
                        <a:pt x="85" y="83"/>
                      </a:lnTo>
                      <a:lnTo>
                        <a:pt x="85" y="85"/>
                      </a:lnTo>
                      <a:lnTo>
                        <a:pt x="86" y="85"/>
                      </a:lnTo>
                      <a:lnTo>
                        <a:pt x="87" y="85"/>
                      </a:lnTo>
                      <a:lnTo>
                        <a:pt x="88" y="85"/>
                      </a:lnTo>
                      <a:lnTo>
                        <a:pt x="88" y="87"/>
                      </a:lnTo>
                      <a:lnTo>
                        <a:pt x="91" y="87"/>
                      </a:lnTo>
                      <a:lnTo>
                        <a:pt x="92" y="87"/>
                      </a:lnTo>
                      <a:lnTo>
                        <a:pt x="94" y="87"/>
                      </a:lnTo>
                      <a:lnTo>
                        <a:pt x="94" y="89"/>
                      </a:lnTo>
                      <a:lnTo>
                        <a:pt x="94" y="91"/>
                      </a:lnTo>
                      <a:lnTo>
                        <a:pt x="96" y="91"/>
                      </a:lnTo>
                      <a:lnTo>
                        <a:pt x="96" y="93"/>
                      </a:lnTo>
                      <a:lnTo>
                        <a:pt x="96" y="94"/>
                      </a:lnTo>
                      <a:lnTo>
                        <a:pt x="98" y="94"/>
                      </a:lnTo>
                      <a:lnTo>
                        <a:pt x="97" y="96"/>
                      </a:lnTo>
                      <a:lnTo>
                        <a:pt x="97" y="98"/>
                      </a:lnTo>
                      <a:lnTo>
                        <a:pt x="97" y="100"/>
                      </a:lnTo>
                      <a:lnTo>
                        <a:pt x="95" y="101"/>
                      </a:lnTo>
                      <a:lnTo>
                        <a:pt x="94" y="103"/>
                      </a:lnTo>
                      <a:lnTo>
                        <a:pt x="93" y="105"/>
                      </a:lnTo>
                      <a:lnTo>
                        <a:pt x="91" y="107"/>
                      </a:lnTo>
                      <a:lnTo>
                        <a:pt x="88" y="109"/>
                      </a:lnTo>
                      <a:lnTo>
                        <a:pt x="87" y="109"/>
                      </a:lnTo>
                      <a:lnTo>
                        <a:pt x="86" y="109"/>
                      </a:lnTo>
                      <a:lnTo>
                        <a:pt x="84" y="111"/>
                      </a:lnTo>
                      <a:lnTo>
                        <a:pt x="81" y="111"/>
                      </a:lnTo>
                      <a:lnTo>
                        <a:pt x="80" y="112"/>
                      </a:lnTo>
                      <a:lnTo>
                        <a:pt x="78" y="112"/>
                      </a:lnTo>
                      <a:lnTo>
                        <a:pt x="76" y="113"/>
                      </a:lnTo>
                      <a:lnTo>
                        <a:pt x="74" y="113"/>
                      </a:lnTo>
                      <a:lnTo>
                        <a:pt x="72" y="113"/>
                      </a:lnTo>
                      <a:lnTo>
                        <a:pt x="70" y="113"/>
                      </a:lnTo>
                      <a:lnTo>
                        <a:pt x="69" y="113"/>
                      </a:lnTo>
                      <a:lnTo>
                        <a:pt x="67" y="113"/>
                      </a:lnTo>
                      <a:lnTo>
                        <a:pt x="65" y="115"/>
                      </a:lnTo>
                      <a:lnTo>
                        <a:pt x="64" y="116"/>
                      </a:lnTo>
                      <a:lnTo>
                        <a:pt x="62" y="117"/>
                      </a:lnTo>
                      <a:lnTo>
                        <a:pt x="62" y="119"/>
                      </a:lnTo>
                      <a:lnTo>
                        <a:pt x="62" y="120"/>
                      </a:lnTo>
                      <a:lnTo>
                        <a:pt x="64" y="122"/>
                      </a:lnTo>
                      <a:lnTo>
                        <a:pt x="66" y="123"/>
                      </a:lnTo>
                      <a:lnTo>
                        <a:pt x="68" y="127"/>
                      </a:lnTo>
                      <a:lnTo>
                        <a:pt x="71" y="130"/>
                      </a:lnTo>
                      <a:lnTo>
                        <a:pt x="74" y="134"/>
                      </a:lnTo>
                      <a:lnTo>
                        <a:pt x="78" y="136"/>
                      </a:lnTo>
                      <a:lnTo>
                        <a:pt x="80" y="139"/>
                      </a:lnTo>
                      <a:lnTo>
                        <a:pt x="84" y="143"/>
                      </a:lnTo>
                      <a:lnTo>
                        <a:pt x="86" y="147"/>
                      </a:lnTo>
                      <a:lnTo>
                        <a:pt x="89" y="148"/>
                      </a:lnTo>
                      <a:lnTo>
                        <a:pt x="91" y="151"/>
                      </a:lnTo>
                      <a:lnTo>
                        <a:pt x="93" y="153"/>
                      </a:lnTo>
                      <a:lnTo>
                        <a:pt x="94" y="154"/>
                      </a:lnTo>
                      <a:lnTo>
                        <a:pt x="96" y="154"/>
                      </a:lnTo>
                      <a:lnTo>
                        <a:pt x="96" y="155"/>
                      </a:lnTo>
                      <a:lnTo>
                        <a:pt x="97" y="155"/>
                      </a:lnTo>
                      <a:lnTo>
                        <a:pt x="99" y="154"/>
                      </a:lnTo>
                      <a:lnTo>
                        <a:pt x="103" y="153"/>
                      </a:lnTo>
                      <a:lnTo>
                        <a:pt x="106" y="151"/>
                      </a:lnTo>
                      <a:lnTo>
                        <a:pt x="110" y="149"/>
                      </a:lnTo>
                      <a:lnTo>
                        <a:pt x="115" y="147"/>
                      </a:lnTo>
                      <a:lnTo>
                        <a:pt x="121" y="145"/>
                      </a:lnTo>
                      <a:lnTo>
                        <a:pt x="125" y="143"/>
                      </a:lnTo>
                      <a:lnTo>
                        <a:pt x="131" y="141"/>
                      </a:lnTo>
                      <a:lnTo>
                        <a:pt x="136" y="139"/>
                      </a:lnTo>
                      <a:lnTo>
                        <a:pt x="141" y="138"/>
                      </a:lnTo>
                      <a:lnTo>
                        <a:pt x="145" y="136"/>
                      </a:lnTo>
                      <a:lnTo>
                        <a:pt x="151" y="134"/>
                      </a:lnTo>
                      <a:lnTo>
                        <a:pt x="155" y="133"/>
                      </a:lnTo>
                      <a:lnTo>
                        <a:pt x="159" y="131"/>
                      </a:lnTo>
                      <a:lnTo>
                        <a:pt x="161" y="131"/>
                      </a:lnTo>
                      <a:lnTo>
                        <a:pt x="164" y="130"/>
                      </a:lnTo>
                      <a:lnTo>
                        <a:pt x="167" y="130"/>
                      </a:lnTo>
                      <a:lnTo>
                        <a:pt x="171" y="128"/>
                      </a:lnTo>
                      <a:lnTo>
                        <a:pt x="175" y="128"/>
                      </a:lnTo>
                      <a:lnTo>
                        <a:pt x="179" y="126"/>
                      </a:lnTo>
                      <a:lnTo>
                        <a:pt x="183" y="125"/>
                      </a:lnTo>
                      <a:lnTo>
                        <a:pt x="187" y="123"/>
                      </a:lnTo>
                      <a:lnTo>
                        <a:pt x="190" y="123"/>
                      </a:lnTo>
                      <a:lnTo>
                        <a:pt x="194" y="121"/>
                      </a:lnTo>
                      <a:lnTo>
                        <a:pt x="198" y="120"/>
                      </a:lnTo>
                      <a:lnTo>
                        <a:pt x="201" y="118"/>
                      </a:lnTo>
                      <a:lnTo>
                        <a:pt x="204" y="118"/>
                      </a:lnTo>
                      <a:lnTo>
                        <a:pt x="208" y="116"/>
                      </a:lnTo>
                      <a:lnTo>
                        <a:pt x="211" y="115"/>
                      </a:lnTo>
                      <a:lnTo>
                        <a:pt x="215" y="113"/>
                      </a:lnTo>
                      <a:lnTo>
                        <a:pt x="217" y="113"/>
                      </a:lnTo>
                      <a:lnTo>
                        <a:pt x="219" y="112"/>
                      </a:lnTo>
                      <a:lnTo>
                        <a:pt x="222" y="112"/>
                      </a:lnTo>
                      <a:lnTo>
                        <a:pt x="225" y="110"/>
                      </a:lnTo>
                      <a:lnTo>
                        <a:pt x="228" y="110"/>
                      </a:lnTo>
                      <a:lnTo>
                        <a:pt x="232" y="108"/>
                      </a:lnTo>
                      <a:lnTo>
                        <a:pt x="236" y="107"/>
                      </a:lnTo>
                      <a:lnTo>
                        <a:pt x="239" y="105"/>
                      </a:lnTo>
                      <a:lnTo>
                        <a:pt x="241" y="105"/>
                      </a:lnTo>
                      <a:lnTo>
                        <a:pt x="245" y="103"/>
                      </a:lnTo>
                      <a:lnTo>
                        <a:pt x="248" y="103"/>
                      </a:lnTo>
                      <a:lnTo>
                        <a:pt x="252" y="101"/>
                      </a:lnTo>
                      <a:lnTo>
                        <a:pt x="254" y="101"/>
                      </a:lnTo>
                      <a:lnTo>
                        <a:pt x="255" y="100"/>
                      </a:lnTo>
                      <a:lnTo>
                        <a:pt x="256" y="99"/>
                      </a:lnTo>
                      <a:lnTo>
                        <a:pt x="257" y="97"/>
                      </a:lnTo>
                      <a:lnTo>
                        <a:pt x="256" y="97"/>
                      </a:lnTo>
                      <a:lnTo>
                        <a:pt x="255" y="96"/>
                      </a:lnTo>
                      <a:lnTo>
                        <a:pt x="254" y="94"/>
                      </a:lnTo>
                      <a:lnTo>
                        <a:pt x="252" y="91"/>
                      </a:lnTo>
                      <a:lnTo>
                        <a:pt x="248" y="89"/>
                      </a:lnTo>
                      <a:lnTo>
                        <a:pt x="246" y="86"/>
                      </a:lnTo>
                      <a:lnTo>
                        <a:pt x="243" y="84"/>
                      </a:lnTo>
                      <a:lnTo>
                        <a:pt x="241" y="80"/>
                      </a:lnTo>
                      <a:lnTo>
                        <a:pt x="237" y="78"/>
                      </a:lnTo>
                      <a:lnTo>
                        <a:pt x="235" y="75"/>
                      </a:lnTo>
                      <a:lnTo>
                        <a:pt x="232" y="73"/>
                      </a:lnTo>
                      <a:lnTo>
                        <a:pt x="230" y="69"/>
                      </a:lnTo>
                      <a:lnTo>
                        <a:pt x="228" y="67"/>
                      </a:lnTo>
                      <a:lnTo>
                        <a:pt x="226" y="65"/>
                      </a:lnTo>
                      <a:lnTo>
                        <a:pt x="225" y="65"/>
                      </a:lnTo>
                      <a:lnTo>
                        <a:pt x="225" y="63"/>
                      </a:lnTo>
                      <a:lnTo>
                        <a:pt x="224" y="63"/>
                      </a:lnTo>
                      <a:lnTo>
                        <a:pt x="223" y="63"/>
                      </a:lnTo>
                      <a:lnTo>
                        <a:pt x="222" y="63"/>
                      </a:lnTo>
                      <a:lnTo>
                        <a:pt x="221" y="63"/>
                      </a:lnTo>
                      <a:lnTo>
                        <a:pt x="221" y="62"/>
                      </a:lnTo>
                      <a:lnTo>
                        <a:pt x="219" y="62"/>
                      </a:lnTo>
                      <a:lnTo>
                        <a:pt x="217" y="62"/>
                      </a:lnTo>
                      <a:lnTo>
                        <a:pt x="216" y="62"/>
                      </a:lnTo>
                      <a:lnTo>
                        <a:pt x="214" y="63"/>
                      </a:lnTo>
                      <a:lnTo>
                        <a:pt x="212" y="65"/>
                      </a:lnTo>
                      <a:lnTo>
                        <a:pt x="212" y="66"/>
                      </a:lnTo>
                      <a:lnTo>
                        <a:pt x="211" y="67"/>
                      </a:lnTo>
                      <a:lnTo>
                        <a:pt x="209" y="69"/>
                      </a:lnTo>
                      <a:lnTo>
                        <a:pt x="207" y="70"/>
                      </a:lnTo>
                      <a:lnTo>
                        <a:pt x="205" y="72"/>
                      </a:lnTo>
                      <a:lnTo>
                        <a:pt x="203" y="72"/>
                      </a:lnTo>
                      <a:lnTo>
                        <a:pt x="201" y="74"/>
                      </a:lnTo>
                      <a:lnTo>
                        <a:pt x="200" y="74"/>
                      </a:lnTo>
                      <a:lnTo>
                        <a:pt x="198" y="74"/>
                      </a:lnTo>
                      <a:lnTo>
                        <a:pt x="197" y="74"/>
                      </a:lnTo>
                      <a:lnTo>
                        <a:pt x="195" y="74"/>
                      </a:lnTo>
                      <a:lnTo>
                        <a:pt x="193" y="74"/>
                      </a:lnTo>
                      <a:lnTo>
                        <a:pt x="191" y="74"/>
                      </a:lnTo>
                      <a:lnTo>
                        <a:pt x="189" y="74"/>
                      </a:lnTo>
                      <a:lnTo>
                        <a:pt x="187" y="74"/>
                      </a:lnTo>
                      <a:lnTo>
                        <a:pt x="185" y="74"/>
                      </a:lnTo>
                      <a:lnTo>
                        <a:pt x="183" y="74"/>
                      </a:lnTo>
                      <a:lnTo>
                        <a:pt x="182" y="74"/>
                      </a:lnTo>
                      <a:lnTo>
                        <a:pt x="180" y="74"/>
                      </a:lnTo>
                      <a:lnTo>
                        <a:pt x="180" y="73"/>
                      </a:lnTo>
                      <a:lnTo>
                        <a:pt x="178" y="73"/>
                      </a:lnTo>
                      <a:lnTo>
                        <a:pt x="176" y="73"/>
                      </a:lnTo>
                      <a:lnTo>
                        <a:pt x="174" y="73"/>
                      </a:lnTo>
                      <a:lnTo>
                        <a:pt x="172" y="73"/>
                      </a:lnTo>
                      <a:lnTo>
                        <a:pt x="172" y="71"/>
                      </a:lnTo>
                      <a:lnTo>
                        <a:pt x="171" y="71"/>
                      </a:lnTo>
                      <a:lnTo>
                        <a:pt x="169" y="71"/>
                      </a:lnTo>
                      <a:lnTo>
                        <a:pt x="169" y="69"/>
                      </a:lnTo>
                      <a:lnTo>
                        <a:pt x="167" y="69"/>
                      </a:lnTo>
                      <a:lnTo>
                        <a:pt x="166" y="69"/>
                      </a:lnTo>
                      <a:lnTo>
                        <a:pt x="166" y="67"/>
                      </a:lnTo>
                      <a:lnTo>
                        <a:pt x="164" y="67"/>
                      </a:lnTo>
                      <a:lnTo>
                        <a:pt x="164" y="66"/>
                      </a:lnTo>
                      <a:lnTo>
                        <a:pt x="163" y="66"/>
                      </a:lnTo>
                      <a:lnTo>
                        <a:pt x="163" y="65"/>
                      </a:lnTo>
                      <a:lnTo>
                        <a:pt x="163" y="63"/>
                      </a:lnTo>
                      <a:lnTo>
                        <a:pt x="162" y="63"/>
                      </a:lnTo>
                      <a:lnTo>
                        <a:pt x="162" y="61"/>
                      </a:lnTo>
                      <a:lnTo>
                        <a:pt x="162" y="60"/>
                      </a:lnTo>
                      <a:lnTo>
                        <a:pt x="162" y="58"/>
                      </a:lnTo>
                      <a:lnTo>
                        <a:pt x="162" y="56"/>
                      </a:lnTo>
                      <a:lnTo>
                        <a:pt x="162" y="55"/>
                      </a:lnTo>
                      <a:lnTo>
                        <a:pt x="164" y="53"/>
                      </a:lnTo>
                      <a:lnTo>
                        <a:pt x="165" y="51"/>
                      </a:lnTo>
                      <a:lnTo>
                        <a:pt x="165" y="50"/>
                      </a:lnTo>
                      <a:lnTo>
                        <a:pt x="167" y="48"/>
                      </a:lnTo>
                      <a:lnTo>
                        <a:pt x="169" y="47"/>
                      </a:lnTo>
                      <a:lnTo>
                        <a:pt x="170" y="47"/>
                      </a:lnTo>
                      <a:lnTo>
                        <a:pt x="172" y="46"/>
                      </a:lnTo>
                      <a:lnTo>
                        <a:pt x="174" y="45"/>
                      </a:lnTo>
                      <a:lnTo>
                        <a:pt x="175" y="45"/>
                      </a:lnTo>
                      <a:lnTo>
                        <a:pt x="177" y="43"/>
                      </a:lnTo>
                      <a:lnTo>
                        <a:pt x="177" y="44"/>
                      </a:lnTo>
                      <a:lnTo>
                        <a:pt x="178" y="44"/>
                      </a:lnTo>
                      <a:lnTo>
                        <a:pt x="179" y="44"/>
                      </a:lnTo>
                      <a:lnTo>
                        <a:pt x="181" y="44"/>
                      </a:lnTo>
                      <a:lnTo>
                        <a:pt x="182" y="44"/>
                      </a:lnTo>
                      <a:lnTo>
                        <a:pt x="184" y="44"/>
                      </a:lnTo>
                      <a:lnTo>
                        <a:pt x="186" y="44"/>
                      </a:lnTo>
                      <a:lnTo>
                        <a:pt x="188" y="44"/>
                      </a:lnTo>
                      <a:lnTo>
                        <a:pt x="190" y="44"/>
                      </a:lnTo>
                      <a:lnTo>
                        <a:pt x="191" y="44"/>
                      </a:lnTo>
                      <a:lnTo>
                        <a:pt x="193" y="43"/>
                      </a:lnTo>
                      <a:lnTo>
                        <a:pt x="194" y="43"/>
                      </a:lnTo>
                      <a:lnTo>
                        <a:pt x="195" y="43"/>
                      </a:lnTo>
                      <a:lnTo>
                        <a:pt x="197" y="43"/>
                      </a:lnTo>
                      <a:lnTo>
                        <a:pt x="199" y="41"/>
                      </a:lnTo>
                      <a:lnTo>
                        <a:pt x="200" y="40"/>
                      </a:lnTo>
                      <a:lnTo>
                        <a:pt x="200" y="38"/>
                      </a:lnTo>
                      <a:lnTo>
                        <a:pt x="200" y="36"/>
                      </a:lnTo>
                      <a:lnTo>
                        <a:pt x="199" y="36"/>
                      </a:lnTo>
                      <a:lnTo>
                        <a:pt x="197" y="36"/>
                      </a:lnTo>
                      <a:lnTo>
                        <a:pt x="197" y="34"/>
                      </a:lnTo>
                      <a:lnTo>
                        <a:pt x="195" y="33"/>
                      </a:lnTo>
                      <a:lnTo>
                        <a:pt x="193" y="31"/>
                      </a:lnTo>
                      <a:lnTo>
                        <a:pt x="191" y="29"/>
                      </a:lnTo>
                      <a:lnTo>
                        <a:pt x="190" y="27"/>
                      </a:lnTo>
                      <a:lnTo>
                        <a:pt x="188" y="27"/>
                      </a:lnTo>
                      <a:lnTo>
                        <a:pt x="186" y="25"/>
                      </a:lnTo>
                      <a:lnTo>
                        <a:pt x="184" y="24"/>
                      </a:lnTo>
                      <a:lnTo>
                        <a:pt x="183" y="22"/>
                      </a:lnTo>
                      <a:lnTo>
                        <a:pt x="181" y="22"/>
                      </a:lnTo>
                      <a:lnTo>
                        <a:pt x="180" y="20"/>
                      </a:lnTo>
                      <a:lnTo>
                        <a:pt x="180" y="18"/>
                      </a:lnTo>
                      <a:lnTo>
                        <a:pt x="179" y="19"/>
                      </a:lnTo>
                      <a:lnTo>
                        <a:pt x="178" y="19"/>
                      </a:lnTo>
                      <a:lnTo>
                        <a:pt x="178" y="17"/>
                      </a:lnTo>
                      <a:lnTo>
                        <a:pt x="176" y="16"/>
                      </a:lnTo>
                      <a:lnTo>
                        <a:pt x="176" y="15"/>
                      </a:lnTo>
                      <a:lnTo>
                        <a:pt x="174" y="13"/>
                      </a:lnTo>
                      <a:lnTo>
                        <a:pt x="174" y="10"/>
                      </a:lnTo>
                      <a:lnTo>
                        <a:pt x="172" y="10"/>
                      </a:lnTo>
                      <a:lnTo>
                        <a:pt x="170" y="8"/>
                      </a:lnTo>
                      <a:lnTo>
                        <a:pt x="168" y="6"/>
                      </a:lnTo>
                      <a:lnTo>
                        <a:pt x="167" y="4"/>
                      </a:lnTo>
                      <a:lnTo>
                        <a:pt x="165" y="4"/>
                      </a:lnTo>
                      <a:lnTo>
                        <a:pt x="165" y="2"/>
                      </a:lnTo>
                      <a:lnTo>
                        <a:pt x="164" y="2"/>
                      </a:lnTo>
                      <a:lnTo>
                        <a:pt x="164" y="0"/>
                      </a:lnTo>
                      <a:lnTo>
                        <a:pt x="162" y="1"/>
                      </a:lnTo>
                      <a:lnTo>
                        <a:pt x="160" y="1"/>
                      </a:lnTo>
                      <a:lnTo>
                        <a:pt x="157" y="3"/>
                      </a:lnTo>
                      <a:lnTo>
                        <a:pt x="155" y="3"/>
                      </a:lnTo>
                      <a:lnTo>
                        <a:pt x="149" y="5"/>
                      </a:lnTo>
                      <a:lnTo>
                        <a:pt x="145" y="8"/>
                      </a:lnTo>
                      <a:lnTo>
                        <a:pt x="139" y="9"/>
                      </a:lnTo>
                      <a:lnTo>
                        <a:pt x="135" y="10"/>
                      </a:lnTo>
                      <a:lnTo>
                        <a:pt x="129" y="13"/>
                      </a:lnTo>
                      <a:lnTo>
                        <a:pt x="124" y="15"/>
                      </a:lnTo>
                      <a:lnTo>
                        <a:pt x="119" y="16"/>
                      </a:lnTo>
                      <a:lnTo>
                        <a:pt x="116" y="18"/>
                      </a:lnTo>
                      <a:lnTo>
                        <a:pt x="112" y="20"/>
                      </a:lnTo>
                      <a:lnTo>
                        <a:pt x="109" y="21"/>
                      </a:lnTo>
                      <a:lnTo>
                        <a:pt x="107" y="22"/>
                      </a:lnTo>
                      <a:lnTo>
                        <a:pt x="105" y="23"/>
                      </a:lnTo>
                      <a:lnTo>
                        <a:pt x="105" y="24"/>
                      </a:lnTo>
                      <a:lnTo>
                        <a:pt x="103" y="25"/>
                      </a:lnTo>
                      <a:lnTo>
                        <a:pt x="104" y="25"/>
                      </a:lnTo>
                      <a:lnTo>
                        <a:pt x="104" y="27"/>
                      </a:lnTo>
                      <a:lnTo>
                        <a:pt x="106" y="27"/>
                      </a:lnTo>
                      <a:lnTo>
                        <a:pt x="106" y="28"/>
                      </a:lnTo>
                      <a:lnTo>
                        <a:pt x="107" y="28"/>
                      </a:lnTo>
                      <a:lnTo>
                        <a:pt x="109" y="28"/>
                      </a:lnTo>
                      <a:lnTo>
                        <a:pt x="109" y="30"/>
                      </a:lnTo>
                      <a:lnTo>
                        <a:pt x="110" y="30"/>
                      </a:lnTo>
                      <a:lnTo>
                        <a:pt x="112" y="30"/>
                      </a:lnTo>
                      <a:lnTo>
                        <a:pt x="112" y="31"/>
                      </a:lnTo>
                      <a:lnTo>
                        <a:pt x="115" y="31"/>
                      </a:lnTo>
                      <a:lnTo>
                        <a:pt x="117" y="31"/>
                      </a:lnTo>
                      <a:lnTo>
                        <a:pt x="117" y="32"/>
                      </a:lnTo>
                      <a:lnTo>
                        <a:pt x="117" y="33"/>
                      </a:lnTo>
                      <a:lnTo>
                        <a:pt x="118" y="33"/>
                      </a:lnTo>
                      <a:lnTo>
                        <a:pt x="118" y="35"/>
                      </a:lnTo>
                      <a:lnTo>
                        <a:pt x="120" y="35"/>
                      </a:lnTo>
                      <a:lnTo>
                        <a:pt x="120" y="37"/>
                      </a:lnTo>
                      <a:lnTo>
                        <a:pt x="122" y="37"/>
                      </a:lnTo>
                      <a:lnTo>
                        <a:pt x="122" y="39"/>
                      </a:lnTo>
                      <a:lnTo>
                        <a:pt x="124" y="39"/>
                      </a:lnTo>
                      <a:lnTo>
                        <a:pt x="124" y="41"/>
                      </a:lnTo>
                      <a:lnTo>
                        <a:pt x="124" y="44"/>
                      </a:lnTo>
                      <a:lnTo>
                        <a:pt x="124" y="46"/>
                      </a:lnTo>
                      <a:lnTo>
                        <a:pt x="124" y="47"/>
                      </a:lnTo>
                      <a:lnTo>
                        <a:pt x="125" y="47"/>
                      </a:lnTo>
                      <a:lnTo>
                        <a:pt x="123" y="49"/>
                      </a:lnTo>
                      <a:lnTo>
                        <a:pt x="123" y="51"/>
                      </a:lnTo>
                      <a:lnTo>
                        <a:pt x="122" y="53"/>
                      </a:lnTo>
                      <a:lnTo>
                        <a:pt x="120" y="54"/>
                      </a:lnTo>
                      <a:lnTo>
                        <a:pt x="119" y="56"/>
                      </a:lnTo>
                      <a:lnTo>
                        <a:pt x="118" y="57"/>
                      </a:lnTo>
                      <a:lnTo>
                        <a:pt x="117" y="59"/>
                      </a:lnTo>
                      <a:lnTo>
                        <a:pt x="116" y="59"/>
                      </a:lnTo>
                      <a:lnTo>
                        <a:pt x="114" y="60"/>
                      </a:lnTo>
                      <a:lnTo>
                        <a:pt x="113" y="60"/>
                      </a:lnTo>
                      <a:lnTo>
                        <a:pt x="110" y="61"/>
                      </a:lnTo>
                      <a:lnTo>
                        <a:pt x="108" y="61"/>
                      </a:lnTo>
                      <a:lnTo>
                        <a:pt x="105" y="61"/>
                      </a:lnTo>
                      <a:lnTo>
                        <a:pt x="103" y="61"/>
                      </a:lnTo>
                      <a:lnTo>
                        <a:pt x="100" y="61"/>
                      </a:lnTo>
                      <a:lnTo>
                        <a:pt x="96" y="61"/>
                      </a:lnTo>
                      <a:lnTo>
                        <a:pt x="92" y="60"/>
                      </a:lnTo>
                      <a:lnTo>
                        <a:pt x="88" y="58"/>
                      </a:lnTo>
                    </a:path>
                  </a:pathLst>
                </a:custGeom>
                <a:solidFill>
                  <a:srgbClr val="0000A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7" name="Freeform 239"/>
                <p:cNvSpPr>
                  <a:spLocks/>
                </p:cNvSpPr>
                <p:nvPr/>
              </p:nvSpPr>
              <p:spPr bwMode="auto">
                <a:xfrm>
                  <a:off x="3563" y="3225"/>
                  <a:ext cx="42" cy="31"/>
                </a:xfrm>
                <a:custGeom>
                  <a:avLst/>
                  <a:gdLst>
                    <a:gd name="T0" fmla="*/ 36 w 39"/>
                    <a:gd name="T1" fmla="*/ 1 h 30"/>
                    <a:gd name="T2" fmla="*/ 32 w 39"/>
                    <a:gd name="T3" fmla="*/ 4 h 30"/>
                    <a:gd name="T4" fmla="*/ 29 w 39"/>
                    <a:gd name="T5" fmla="*/ 4 h 30"/>
                    <a:gd name="T6" fmla="*/ 25 w 39"/>
                    <a:gd name="T7" fmla="*/ 4 h 30"/>
                    <a:gd name="T8" fmla="*/ 22 w 39"/>
                    <a:gd name="T9" fmla="*/ 4 h 30"/>
                    <a:gd name="T10" fmla="*/ 19 w 39"/>
                    <a:gd name="T11" fmla="*/ 4 h 30"/>
                    <a:gd name="T12" fmla="*/ 16 w 39"/>
                    <a:gd name="T13" fmla="*/ 4 h 30"/>
                    <a:gd name="T14" fmla="*/ 12 w 39"/>
                    <a:gd name="T15" fmla="*/ 5 h 30"/>
                    <a:gd name="T16" fmla="*/ 8 w 39"/>
                    <a:gd name="T17" fmla="*/ 7 h 30"/>
                    <a:gd name="T18" fmla="*/ 5 w 39"/>
                    <a:gd name="T19" fmla="*/ 9 h 30"/>
                    <a:gd name="T20" fmla="*/ 2 w 39"/>
                    <a:gd name="T21" fmla="*/ 12 h 30"/>
                    <a:gd name="T22" fmla="*/ 0 w 39"/>
                    <a:gd name="T23" fmla="*/ 15 h 30"/>
                    <a:gd name="T24" fmla="*/ 0 w 39"/>
                    <a:gd name="T25" fmla="*/ 18 h 30"/>
                    <a:gd name="T26" fmla="*/ 0 w 39"/>
                    <a:gd name="T27" fmla="*/ 21 h 30"/>
                    <a:gd name="T28" fmla="*/ 0 w 39"/>
                    <a:gd name="T29" fmla="*/ 25 h 30"/>
                    <a:gd name="T30" fmla="*/ 1 w 39"/>
                    <a:gd name="T31" fmla="*/ 27 h 30"/>
                    <a:gd name="T32" fmla="*/ 3 w 39"/>
                    <a:gd name="T33" fmla="*/ 28 h 30"/>
                    <a:gd name="T34" fmla="*/ 4 w 39"/>
                    <a:gd name="T35" fmla="*/ 29 h 30"/>
                    <a:gd name="T36" fmla="*/ 5 w 39"/>
                    <a:gd name="T37" fmla="*/ 27 h 30"/>
                    <a:gd name="T38" fmla="*/ 8 w 39"/>
                    <a:gd name="T39" fmla="*/ 25 h 30"/>
                    <a:gd name="T40" fmla="*/ 12 w 39"/>
                    <a:gd name="T41" fmla="*/ 23 h 30"/>
                    <a:gd name="T42" fmla="*/ 16 w 39"/>
                    <a:gd name="T43" fmla="*/ 21 h 30"/>
                    <a:gd name="T44" fmla="*/ 19 w 39"/>
                    <a:gd name="T45" fmla="*/ 21 h 30"/>
                    <a:gd name="T46" fmla="*/ 22 w 39"/>
                    <a:gd name="T47" fmla="*/ 21 h 30"/>
                    <a:gd name="T48" fmla="*/ 23 w 39"/>
                    <a:gd name="T49" fmla="*/ 21 h 30"/>
                    <a:gd name="T50" fmla="*/ 26 w 39"/>
                    <a:gd name="T51" fmla="*/ 21 h 30"/>
                    <a:gd name="T52" fmla="*/ 29 w 39"/>
                    <a:gd name="T53" fmla="*/ 21 h 30"/>
                    <a:gd name="T54" fmla="*/ 32 w 39"/>
                    <a:gd name="T55" fmla="*/ 21 h 30"/>
                    <a:gd name="T56" fmla="*/ 36 w 39"/>
                    <a:gd name="T57" fmla="*/ 20 h 30"/>
                    <a:gd name="T58" fmla="*/ 38 w 39"/>
                    <a:gd name="T59" fmla="*/ 17 h 30"/>
                    <a:gd name="T60" fmla="*/ 38 w 39"/>
                    <a:gd name="T61" fmla="*/ 14 h 30"/>
                    <a:gd name="T62" fmla="*/ 38 w 39"/>
                    <a:gd name="T63" fmla="*/ 11 h 30"/>
                    <a:gd name="T64" fmla="*/ 38 w 39"/>
                    <a:gd name="T65" fmla="*/ 7 h 30"/>
                    <a:gd name="T66" fmla="*/ 38 w 39"/>
                    <a:gd name="T67" fmla="*/ 3 h 30"/>
                    <a:gd name="T68" fmla="*/ 38 w 39"/>
                    <a:gd name="T6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0">
                      <a:moveTo>
                        <a:pt x="38" y="0"/>
                      </a:moveTo>
                      <a:lnTo>
                        <a:pt x="36" y="1"/>
                      </a:lnTo>
                      <a:lnTo>
                        <a:pt x="34" y="2"/>
                      </a:lnTo>
                      <a:lnTo>
                        <a:pt x="32" y="4"/>
                      </a:lnTo>
                      <a:lnTo>
                        <a:pt x="31" y="4"/>
                      </a:lnTo>
                      <a:lnTo>
                        <a:pt x="29" y="4"/>
                      </a:lnTo>
                      <a:lnTo>
                        <a:pt x="27" y="4"/>
                      </a:lnTo>
                      <a:lnTo>
                        <a:pt x="25" y="4"/>
                      </a:lnTo>
                      <a:lnTo>
                        <a:pt x="24" y="4"/>
                      </a:lnTo>
                      <a:lnTo>
                        <a:pt x="22" y="4"/>
                      </a:lnTo>
                      <a:lnTo>
                        <a:pt x="21" y="4"/>
                      </a:lnTo>
                      <a:lnTo>
                        <a:pt x="19" y="4"/>
                      </a:lnTo>
                      <a:lnTo>
                        <a:pt x="17" y="4"/>
                      </a:lnTo>
                      <a:lnTo>
                        <a:pt x="16" y="4"/>
                      </a:lnTo>
                      <a:lnTo>
                        <a:pt x="14" y="4"/>
                      </a:lnTo>
                      <a:lnTo>
                        <a:pt x="12" y="5"/>
                      </a:lnTo>
                      <a:lnTo>
                        <a:pt x="10" y="5"/>
                      </a:lnTo>
                      <a:lnTo>
                        <a:pt x="8" y="7"/>
                      </a:lnTo>
                      <a:lnTo>
                        <a:pt x="7" y="7"/>
                      </a:lnTo>
                      <a:lnTo>
                        <a:pt x="5" y="9"/>
                      </a:lnTo>
                      <a:lnTo>
                        <a:pt x="3" y="10"/>
                      </a:lnTo>
                      <a:lnTo>
                        <a:pt x="2" y="12"/>
                      </a:lnTo>
                      <a:lnTo>
                        <a:pt x="2" y="13"/>
                      </a:lnTo>
                      <a:lnTo>
                        <a:pt x="0" y="15"/>
                      </a:lnTo>
                      <a:lnTo>
                        <a:pt x="0" y="16"/>
                      </a:lnTo>
                      <a:lnTo>
                        <a:pt x="0" y="18"/>
                      </a:lnTo>
                      <a:lnTo>
                        <a:pt x="0" y="20"/>
                      </a:lnTo>
                      <a:lnTo>
                        <a:pt x="0" y="21"/>
                      </a:lnTo>
                      <a:lnTo>
                        <a:pt x="0" y="23"/>
                      </a:lnTo>
                      <a:lnTo>
                        <a:pt x="0" y="25"/>
                      </a:lnTo>
                      <a:lnTo>
                        <a:pt x="0" y="27"/>
                      </a:lnTo>
                      <a:lnTo>
                        <a:pt x="1" y="27"/>
                      </a:lnTo>
                      <a:lnTo>
                        <a:pt x="1" y="28"/>
                      </a:lnTo>
                      <a:lnTo>
                        <a:pt x="3" y="28"/>
                      </a:lnTo>
                      <a:lnTo>
                        <a:pt x="3" y="29"/>
                      </a:lnTo>
                      <a:lnTo>
                        <a:pt x="4" y="29"/>
                      </a:lnTo>
                      <a:lnTo>
                        <a:pt x="4" y="28"/>
                      </a:lnTo>
                      <a:lnTo>
                        <a:pt x="5" y="27"/>
                      </a:lnTo>
                      <a:lnTo>
                        <a:pt x="7" y="25"/>
                      </a:lnTo>
                      <a:lnTo>
                        <a:pt x="8" y="25"/>
                      </a:lnTo>
                      <a:lnTo>
                        <a:pt x="10" y="23"/>
                      </a:lnTo>
                      <a:lnTo>
                        <a:pt x="12" y="23"/>
                      </a:lnTo>
                      <a:lnTo>
                        <a:pt x="14" y="23"/>
                      </a:lnTo>
                      <a:lnTo>
                        <a:pt x="16" y="21"/>
                      </a:lnTo>
                      <a:lnTo>
                        <a:pt x="17" y="21"/>
                      </a:lnTo>
                      <a:lnTo>
                        <a:pt x="19" y="21"/>
                      </a:lnTo>
                      <a:lnTo>
                        <a:pt x="21" y="21"/>
                      </a:lnTo>
                      <a:lnTo>
                        <a:pt x="22" y="21"/>
                      </a:lnTo>
                      <a:lnTo>
                        <a:pt x="23" y="20"/>
                      </a:lnTo>
                      <a:lnTo>
                        <a:pt x="23" y="21"/>
                      </a:lnTo>
                      <a:lnTo>
                        <a:pt x="24" y="21"/>
                      </a:lnTo>
                      <a:lnTo>
                        <a:pt x="26" y="21"/>
                      </a:lnTo>
                      <a:lnTo>
                        <a:pt x="27" y="21"/>
                      </a:lnTo>
                      <a:lnTo>
                        <a:pt x="29" y="21"/>
                      </a:lnTo>
                      <a:lnTo>
                        <a:pt x="31" y="21"/>
                      </a:lnTo>
                      <a:lnTo>
                        <a:pt x="32" y="21"/>
                      </a:lnTo>
                      <a:lnTo>
                        <a:pt x="34" y="20"/>
                      </a:lnTo>
                      <a:lnTo>
                        <a:pt x="36" y="20"/>
                      </a:lnTo>
                      <a:lnTo>
                        <a:pt x="38" y="18"/>
                      </a:lnTo>
                      <a:lnTo>
                        <a:pt x="38" y="17"/>
                      </a:lnTo>
                      <a:lnTo>
                        <a:pt x="38" y="16"/>
                      </a:lnTo>
                      <a:lnTo>
                        <a:pt x="38" y="14"/>
                      </a:lnTo>
                      <a:lnTo>
                        <a:pt x="38" y="13"/>
                      </a:lnTo>
                      <a:lnTo>
                        <a:pt x="38" y="11"/>
                      </a:lnTo>
                      <a:lnTo>
                        <a:pt x="38" y="9"/>
                      </a:lnTo>
                      <a:lnTo>
                        <a:pt x="38" y="7"/>
                      </a:lnTo>
                      <a:lnTo>
                        <a:pt x="38" y="5"/>
                      </a:lnTo>
                      <a:lnTo>
                        <a:pt x="38" y="3"/>
                      </a:lnTo>
                      <a:lnTo>
                        <a:pt x="38" y="2"/>
                      </a:lnTo>
                      <a:lnTo>
                        <a:pt x="38"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8" name="Freeform 240"/>
                <p:cNvSpPr>
                  <a:spLocks/>
                </p:cNvSpPr>
                <p:nvPr/>
              </p:nvSpPr>
              <p:spPr bwMode="auto">
                <a:xfrm>
                  <a:off x="3504" y="3213"/>
                  <a:ext cx="23" cy="27"/>
                </a:xfrm>
                <a:custGeom>
                  <a:avLst/>
                  <a:gdLst>
                    <a:gd name="T0" fmla="*/ 21 w 23"/>
                    <a:gd name="T1" fmla="*/ 24 h 27"/>
                    <a:gd name="T2" fmla="*/ 21 w 23"/>
                    <a:gd name="T3" fmla="*/ 23 h 27"/>
                    <a:gd name="T4" fmla="*/ 22 w 23"/>
                    <a:gd name="T5" fmla="*/ 22 h 27"/>
                    <a:gd name="T6" fmla="*/ 22 w 23"/>
                    <a:gd name="T7" fmla="*/ 21 h 27"/>
                    <a:gd name="T8" fmla="*/ 22 w 23"/>
                    <a:gd name="T9" fmla="*/ 19 h 27"/>
                    <a:gd name="T10" fmla="*/ 21 w 23"/>
                    <a:gd name="T11" fmla="*/ 19 h 27"/>
                    <a:gd name="T12" fmla="*/ 21 w 23"/>
                    <a:gd name="T13" fmla="*/ 17 h 27"/>
                    <a:gd name="T14" fmla="*/ 21 w 23"/>
                    <a:gd name="T15" fmla="*/ 15 h 27"/>
                    <a:gd name="T16" fmla="*/ 20 w 23"/>
                    <a:gd name="T17" fmla="*/ 15 h 27"/>
                    <a:gd name="T18" fmla="*/ 20 w 23"/>
                    <a:gd name="T19" fmla="*/ 12 h 27"/>
                    <a:gd name="T20" fmla="*/ 19 w 23"/>
                    <a:gd name="T21" fmla="*/ 12 h 27"/>
                    <a:gd name="T22" fmla="*/ 19 w 23"/>
                    <a:gd name="T23" fmla="*/ 10 h 27"/>
                    <a:gd name="T24" fmla="*/ 16 w 23"/>
                    <a:gd name="T25" fmla="*/ 10 h 27"/>
                    <a:gd name="T26" fmla="*/ 16 w 23"/>
                    <a:gd name="T27" fmla="*/ 7 h 27"/>
                    <a:gd name="T28" fmla="*/ 14 w 23"/>
                    <a:gd name="T29" fmla="*/ 7 h 27"/>
                    <a:gd name="T30" fmla="*/ 14 w 23"/>
                    <a:gd name="T31" fmla="*/ 5 h 27"/>
                    <a:gd name="T32" fmla="*/ 12 w 23"/>
                    <a:gd name="T33" fmla="*/ 5 h 27"/>
                    <a:gd name="T34" fmla="*/ 11 w 23"/>
                    <a:gd name="T35" fmla="*/ 5 h 27"/>
                    <a:gd name="T36" fmla="*/ 11 w 23"/>
                    <a:gd name="T37" fmla="*/ 4 h 27"/>
                    <a:gd name="T38" fmla="*/ 9 w 23"/>
                    <a:gd name="T39" fmla="*/ 4 h 27"/>
                    <a:gd name="T40" fmla="*/ 8 w 23"/>
                    <a:gd name="T41" fmla="*/ 4 h 27"/>
                    <a:gd name="T42" fmla="*/ 8 w 23"/>
                    <a:gd name="T43" fmla="*/ 3 h 27"/>
                    <a:gd name="T44" fmla="*/ 6 w 23"/>
                    <a:gd name="T45" fmla="*/ 3 h 27"/>
                    <a:gd name="T46" fmla="*/ 4 w 23"/>
                    <a:gd name="T47" fmla="*/ 3 h 27"/>
                    <a:gd name="T48" fmla="*/ 4 w 23"/>
                    <a:gd name="T49" fmla="*/ 2 h 27"/>
                    <a:gd name="T50" fmla="*/ 2 w 23"/>
                    <a:gd name="T51" fmla="*/ 2 h 27"/>
                    <a:gd name="T52" fmla="*/ 2 w 23"/>
                    <a:gd name="T53" fmla="*/ 0 h 27"/>
                    <a:gd name="T54" fmla="*/ 1 w 23"/>
                    <a:gd name="T55" fmla="*/ 0 h 27"/>
                    <a:gd name="T56" fmla="*/ 0 w 23"/>
                    <a:gd name="T57" fmla="*/ 2 h 27"/>
                    <a:gd name="T58" fmla="*/ 0 w 23"/>
                    <a:gd name="T59" fmla="*/ 4 h 27"/>
                    <a:gd name="T60" fmla="*/ 0 w 23"/>
                    <a:gd name="T61" fmla="*/ 6 h 27"/>
                    <a:gd name="T62" fmla="*/ 0 w 23"/>
                    <a:gd name="T63" fmla="*/ 7 h 27"/>
                    <a:gd name="T64" fmla="*/ 0 w 23"/>
                    <a:gd name="T65" fmla="*/ 9 h 27"/>
                    <a:gd name="T66" fmla="*/ 0 w 23"/>
                    <a:gd name="T67" fmla="*/ 11 h 27"/>
                    <a:gd name="T68" fmla="*/ 0 w 23"/>
                    <a:gd name="T69" fmla="*/ 12 h 27"/>
                    <a:gd name="T70" fmla="*/ 0 w 23"/>
                    <a:gd name="T71" fmla="*/ 15 h 27"/>
                    <a:gd name="T72" fmla="*/ 1 w 23"/>
                    <a:gd name="T73" fmla="*/ 15 h 27"/>
                    <a:gd name="T74" fmla="*/ 1 w 23"/>
                    <a:gd name="T75" fmla="*/ 17 h 27"/>
                    <a:gd name="T76" fmla="*/ 1 w 23"/>
                    <a:gd name="T77" fmla="*/ 18 h 27"/>
                    <a:gd name="T78" fmla="*/ 2 w 23"/>
                    <a:gd name="T79" fmla="*/ 18 h 27"/>
                    <a:gd name="T80" fmla="*/ 2 w 23"/>
                    <a:gd name="T81" fmla="*/ 19 h 27"/>
                    <a:gd name="T82" fmla="*/ 4 w 23"/>
                    <a:gd name="T83" fmla="*/ 19 h 27"/>
                    <a:gd name="T84" fmla="*/ 4 w 23"/>
                    <a:gd name="T85" fmla="*/ 21 h 27"/>
                    <a:gd name="T86" fmla="*/ 6 w 23"/>
                    <a:gd name="T87" fmla="*/ 21 h 27"/>
                    <a:gd name="T88" fmla="*/ 7 w 23"/>
                    <a:gd name="T89" fmla="*/ 21 h 27"/>
                    <a:gd name="T90" fmla="*/ 9 w 23"/>
                    <a:gd name="T91" fmla="*/ 21 h 27"/>
                    <a:gd name="T92" fmla="*/ 9 w 23"/>
                    <a:gd name="T93" fmla="*/ 23 h 27"/>
                    <a:gd name="T94" fmla="*/ 12 w 23"/>
                    <a:gd name="T95" fmla="*/ 23 h 27"/>
                    <a:gd name="T96" fmla="*/ 14 w 23"/>
                    <a:gd name="T97" fmla="*/ 23 h 27"/>
                    <a:gd name="T98" fmla="*/ 14 w 23"/>
                    <a:gd name="T99" fmla="*/ 25 h 27"/>
                    <a:gd name="T100" fmla="*/ 16 w 23"/>
                    <a:gd name="T101" fmla="*/ 25 h 27"/>
                    <a:gd name="T102" fmla="*/ 18 w 23"/>
                    <a:gd name="T103" fmla="*/ 25 h 27"/>
                    <a:gd name="T104" fmla="*/ 18 w 23"/>
                    <a:gd name="T105" fmla="*/ 26 h 27"/>
                    <a:gd name="T106" fmla="*/ 19 w 23"/>
                    <a:gd name="T107" fmla="*/ 26 h 27"/>
                    <a:gd name="T108" fmla="*/ 21 w 23"/>
                    <a:gd name="T109"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27">
                      <a:moveTo>
                        <a:pt x="21" y="24"/>
                      </a:moveTo>
                      <a:lnTo>
                        <a:pt x="21" y="23"/>
                      </a:lnTo>
                      <a:lnTo>
                        <a:pt x="22" y="22"/>
                      </a:lnTo>
                      <a:lnTo>
                        <a:pt x="22" y="21"/>
                      </a:lnTo>
                      <a:lnTo>
                        <a:pt x="22" y="19"/>
                      </a:lnTo>
                      <a:lnTo>
                        <a:pt x="21" y="19"/>
                      </a:lnTo>
                      <a:lnTo>
                        <a:pt x="21" y="17"/>
                      </a:lnTo>
                      <a:lnTo>
                        <a:pt x="21" y="15"/>
                      </a:lnTo>
                      <a:lnTo>
                        <a:pt x="20" y="15"/>
                      </a:lnTo>
                      <a:lnTo>
                        <a:pt x="20" y="12"/>
                      </a:lnTo>
                      <a:lnTo>
                        <a:pt x="19" y="12"/>
                      </a:lnTo>
                      <a:lnTo>
                        <a:pt x="19" y="10"/>
                      </a:lnTo>
                      <a:lnTo>
                        <a:pt x="16" y="10"/>
                      </a:lnTo>
                      <a:lnTo>
                        <a:pt x="16" y="7"/>
                      </a:lnTo>
                      <a:lnTo>
                        <a:pt x="14" y="7"/>
                      </a:lnTo>
                      <a:lnTo>
                        <a:pt x="14" y="5"/>
                      </a:lnTo>
                      <a:lnTo>
                        <a:pt x="12" y="5"/>
                      </a:lnTo>
                      <a:lnTo>
                        <a:pt x="11" y="5"/>
                      </a:lnTo>
                      <a:lnTo>
                        <a:pt x="11" y="4"/>
                      </a:lnTo>
                      <a:lnTo>
                        <a:pt x="9" y="4"/>
                      </a:lnTo>
                      <a:lnTo>
                        <a:pt x="8" y="4"/>
                      </a:lnTo>
                      <a:lnTo>
                        <a:pt x="8" y="3"/>
                      </a:lnTo>
                      <a:lnTo>
                        <a:pt x="6" y="3"/>
                      </a:lnTo>
                      <a:lnTo>
                        <a:pt x="4" y="3"/>
                      </a:lnTo>
                      <a:lnTo>
                        <a:pt x="4" y="2"/>
                      </a:lnTo>
                      <a:lnTo>
                        <a:pt x="2" y="2"/>
                      </a:lnTo>
                      <a:lnTo>
                        <a:pt x="2" y="0"/>
                      </a:lnTo>
                      <a:lnTo>
                        <a:pt x="1" y="0"/>
                      </a:lnTo>
                      <a:lnTo>
                        <a:pt x="0" y="2"/>
                      </a:lnTo>
                      <a:lnTo>
                        <a:pt x="0" y="4"/>
                      </a:lnTo>
                      <a:lnTo>
                        <a:pt x="0" y="6"/>
                      </a:lnTo>
                      <a:lnTo>
                        <a:pt x="0" y="7"/>
                      </a:lnTo>
                      <a:lnTo>
                        <a:pt x="0" y="9"/>
                      </a:lnTo>
                      <a:lnTo>
                        <a:pt x="0" y="11"/>
                      </a:lnTo>
                      <a:lnTo>
                        <a:pt x="0" y="12"/>
                      </a:lnTo>
                      <a:lnTo>
                        <a:pt x="0" y="15"/>
                      </a:lnTo>
                      <a:lnTo>
                        <a:pt x="1" y="15"/>
                      </a:lnTo>
                      <a:lnTo>
                        <a:pt x="1" y="17"/>
                      </a:lnTo>
                      <a:lnTo>
                        <a:pt x="1" y="18"/>
                      </a:lnTo>
                      <a:lnTo>
                        <a:pt x="2" y="18"/>
                      </a:lnTo>
                      <a:lnTo>
                        <a:pt x="2" y="19"/>
                      </a:lnTo>
                      <a:lnTo>
                        <a:pt x="4" y="19"/>
                      </a:lnTo>
                      <a:lnTo>
                        <a:pt x="4" y="21"/>
                      </a:lnTo>
                      <a:lnTo>
                        <a:pt x="6" y="21"/>
                      </a:lnTo>
                      <a:lnTo>
                        <a:pt x="7" y="21"/>
                      </a:lnTo>
                      <a:lnTo>
                        <a:pt x="9" y="21"/>
                      </a:lnTo>
                      <a:lnTo>
                        <a:pt x="9" y="23"/>
                      </a:lnTo>
                      <a:lnTo>
                        <a:pt x="12" y="23"/>
                      </a:lnTo>
                      <a:lnTo>
                        <a:pt x="14" y="23"/>
                      </a:lnTo>
                      <a:lnTo>
                        <a:pt x="14" y="25"/>
                      </a:lnTo>
                      <a:lnTo>
                        <a:pt x="16" y="25"/>
                      </a:lnTo>
                      <a:lnTo>
                        <a:pt x="18" y="25"/>
                      </a:lnTo>
                      <a:lnTo>
                        <a:pt x="18" y="26"/>
                      </a:lnTo>
                      <a:lnTo>
                        <a:pt x="19" y="26"/>
                      </a:lnTo>
                      <a:lnTo>
                        <a:pt x="21" y="24"/>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 name="Freeform 241"/>
                <p:cNvSpPr>
                  <a:spLocks/>
                </p:cNvSpPr>
                <p:nvPr/>
              </p:nvSpPr>
              <p:spPr bwMode="auto">
                <a:xfrm>
                  <a:off x="3401" y="3244"/>
                  <a:ext cx="96" cy="54"/>
                </a:xfrm>
                <a:custGeom>
                  <a:avLst/>
                  <a:gdLst>
                    <a:gd name="T0" fmla="*/ 0 w 99"/>
                    <a:gd name="T1" fmla="*/ 2 h 54"/>
                    <a:gd name="T2" fmla="*/ 0 w 99"/>
                    <a:gd name="T3" fmla="*/ 7 h 54"/>
                    <a:gd name="T4" fmla="*/ 0 w 99"/>
                    <a:gd name="T5" fmla="*/ 13 h 54"/>
                    <a:gd name="T6" fmla="*/ 1 w 99"/>
                    <a:gd name="T7" fmla="*/ 17 h 54"/>
                    <a:gd name="T8" fmla="*/ 2 w 99"/>
                    <a:gd name="T9" fmla="*/ 19 h 54"/>
                    <a:gd name="T10" fmla="*/ 7 w 99"/>
                    <a:gd name="T11" fmla="*/ 23 h 54"/>
                    <a:gd name="T12" fmla="*/ 10 w 99"/>
                    <a:gd name="T13" fmla="*/ 29 h 54"/>
                    <a:gd name="T14" fmla="*/ 14 w 99"/>
                    <a:gd name="T15" fmla="*/ 31 h 54"/>
                    <a:gd name="T16" fmla="*/ 17 w 99"/>
                    <a:gd name="T17" fmla="*/ 34 h 54"/>
                    <a:gd name="T18" fmla="*/ 19 w 99"/>
                    <a:gd name="T19" fmla="*/ 38 h 54"/>
                    <a:gd name="T20" fmla="*/ 22 w 99"/>
                    <a:gd name="T21" fmla="*/ 40 h 54"/>
                    <a:gd name="T22" fmla="*/ 25 w 99"/>
                    <a:gd name="T23" fmla="*/ 41 h 54"/>
                    <a:gd name="T24" fmla="*/ 29 w 99"/>
                    <a:gd name="T25" fmla="*/ 43 h 54"/>
                    <a:gd name="T26" fmla="*/ 30 w 99"/>
                    <a:gd name="T27" fmla="*/ 46 h 54"/>
                    <a:gd name="T28" fmla="*/ 34 w 99"/>
                    <a:gd name="T29" fmla="*/ 48 h 54"/>
                    <a:gd name="T30" fmla="*/ 36 w 99"/>
                    <a:gd name="T31" fmla="*/ 51 h 54"/>
                    <a:gd name="T32" fmla="*/ 39 w 99"/>
                    <a:gd name="T33" fmla="*/ 53 h 54"/>
                    <a:gd name="T34" fmla="*/ 43 w 99"/>
                    <a:gd name="T35" fmla="*/ 53 h 54"/>
                    <a:gd name="T36" fmla="*/ 48 w 99"/>
                    <a:gd name="T37" fmla="*/ 53 h 54"/>
                    <a:gd name="T38" fmla="*/ 52 w 99"/>
                    <a:gd name="T39" fmla="*/ 49 h 54"/>
                    <a:gd name="T40" fmla="*/ 55 w 99"/>
                    <a:gd name="T41" fmla="*/ 44 h 54"/>
                    <a:gd name="T42" fmla="*/ 61 w 99"/>
                    <a:gd name="T43" fmla="*/ 41 h 54"/>
                    <a:gd name="T44" fmla="*/ 66 w 99"/>
                    <a:gd name="T45" fmla="*/ 41 h 54"/>
                    <a:gd name="T46" fmla="*/ 71 w 99"/>
                    <a:gd name="T47" fmla="*/ 40 h 54"/>
                    <a:gd name="T48" fmla="*/ 75 w 99"/>
                    <a:gd name="T49" fmla="*/ 40 h 54"/>
                    <a:gd name="T50" fmla="*/ 80 w 99"/>
                    <a:gd name="T51" fmla="*/ 40 h 54"/>
                    <a:gd name="T52" fmla="*/ 83 w 99"/>
                    <a:gd name="T53" fmla="*/ 41 h 54"/>
                    <a:gd name="T54" fmla="*/ 86 w 99"/>
                    <a:gd name="T55" fmla="*/ 42 h 54"/>
                    <a:gd name="T56" fmla="*/ 89 w 99"/>
                    <a:gd name="T57" fmla="*/ 43 h 54"/>
                    <a:gd name="T58" fmla="*/ 92 w 99"/>
                    <a:gd name="T59" fmla="*/ 45 h 54"/>
                    <a:gd name="T60" fmla="*/ 95 w 99"/>
                    <a:gd name="T61" fmla="*/ 46 h 54"/>
                    <a:gd name="T62" fmla="*/ 97 w 99"/>
                    <a:gd name="T63" fmla="*/ 43 h 54"/>
                    <a:gd name="T64" fmla="*/ 98 w 99"/>
                    <a:gd name="T65" fmla="*/ 37 h 54"/>
                    <a:gd name="T66" fmla="*/ 97 w 99"/>
                    <a:gd name="T67" fmla="*/ 35 h 54"/>
                    <a:gd name="T68" fmla="*/ 96 w 99"/>
                    <a:gd name="T69" fmla="*/ 32 h 54"/>
                    <a:gd name="T70" fmla="*/ 93 w 99"/>
                    <a:gd name="T71" fmla="*/ 30 h 54"/>
                    <a:gd name="T72" fmla="*/ 91 w 99"/>
                    <a:gd name="T73" fmla="*/ 27 h 54"/>
                    <a:gd name="T74" fmla="*/ 86 w 99"/>
                    <a:gd name="T75" fmla="*/ 27 h 54"/>
                    <a:gd name="T76" fmla="*/ 83 w 99"/>
                    <a:gd name="T77" fmla="*/ 25 h 54"/>
                    <a:gd name="T78" fmla="*/ 78 w 99"/>
                    <a:gd name="T79" fmla="*/ 25 h 54"/>
                    <a:gd name="T80" fmla="*/ 73 w 99"/>
                    <a:gd name="T81" fmla="*/ 25 h 54"/>
                    <a:gd name="T82" fmla="*/ 70 w 99"/>
                    <a:gd name="T83" fmla="*/ 24 h 54"/>
                    <a:gd name="T84" fmla="*/ 65 w 99"/>
                    <a:gd name="T85" fmla="*/ 24 h 54"/>
                    <a:gd name="T86" fmla="*/ 60 w 99"/>
                    <a:gd name="T87" fmla="*/ 25 h 54"/>
                    <a:gd name="T88" fmla="*/ 55 w 99"/>
                    <a:gd name="T89" fmla="*/ 29 h 54"/>
                    <a:gd name="T90" fmla="*/ 50 w 99"/>
                    <a:gd name="T91" fmla="*/ 33 h 54"/>
                    <a:gd name="T92" fmla="*/ 46 w 99"/>
                    <a:gd name="T93" fmla="*/ 34 h 54"/>
                    <a:gd name="T94" fmla="*/ 41 w 99"/>
                    <a:gd name="T95" fmla="*/ 35 h 54"/>
                    <a:gd name="T96" fmla="*/ 36 w 99"/>
                    <a:gd name="T97" fmla="*/ 35 h 54"/>
                    <a:gd name="T98" fmla="*/ 33 w 99"/>
                    <a:gd name="T99" fmla="*/ 34 h 54"/>
                    <a:gd name="T100" fmla="*/ 32 w 99"/>
                    <a:gd name="T101" fmla="*/ 31 h 54"/>
                    <a:gd name="T102" fmla="*/ 25 w 99"/>
                    <a:gd name="T103" fmla="*/ 26 h 54"/>
                    <a:gd name="T104" fmla="*/ 17 w 99"/>
                    <a:gd name="T105" fmla="*/ 19 h 54"/>
                    <a:gd name="T106" fmla="*/ 10 w 99"/>
                    <a:gd name="T107" fmla="*/ 11 h 54"/>
                    <a:gd name="T108" fmla="*/ 4 w 99"/>
                    <a:gd name="T109" fmla="*/ 4 h 54"/>
                    <a:gd name="T110" fmla="*/ 0 w 99"/>
                    <a:gd name="T111" fmla="*/ 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9" h="54">
                      <a:moveTo>
                        <a:pt x="0" y="0"/>
                      </a:moveTo>
                      <a:lnTo>
                        <a:pt x="0" y="1"/>
                      </a:lnTo>
                      <a:lnTo>
                        <a:pt x="0" y="2"/>
                      </a:lnTo>
                      <a:lnTo>
                        <a:pt x="0" y="4"/>
                      </a:lnTo>
                      <a:lnTo>
                        <a:pt x="0" y="5"/>
                      </a:lnTo>
                      <a:lnTo>
                        <a:pt x="0" y="7"/>
                      </a:lnTo>
                      <a:lnTo>
                        <a:pt x="0" y="9"/>
                      </a:lnTo>
                      <a:lnTo>
                        <a:pt x="0" y="11"/>
                      </a:lnTo>
                      <a:lnTo>
                        <a:pt x="0" y="13"/>
                      </a:lnTo>
                      <a:lnTo>
                        <a:pt x="0" y="15"/>
                      </a:lnTo>
                      <a:lnTo>
                        <a:pt x="1" y="15"/>
                      </a:lnTo>
                      <a:lnTo>
                        <a:pt x="1" y="17"/>
                      </a:lnTo>
                      <a:lnTo>
                        <a:pt x="1" y="18"/>
                      </a:lnTo>
                      <a:lnTo>
                        <a:pt x="2" y="18"/>
                      </a:lnTo>
                      <a:lnTo>
                        <a:pt x="2" y="19"/>
                      </a:lnTo>
                      <a:lnTo>
                        <a:pt x="4" y="21"/>
                      </a:lnTo>
                      <a:lnTo>
                        <a:pt x="5" y="23"/>
                      </a:lnTo>
                      <a:lnTo>
                        <a:pt x="7" y="23"/>
                      </a:lnTo>
                      <a:lnTo>
                        <a:pt x="7" y="25"/>
                      </a:lnTo>
                      <a:lnTo>
                        <a:pt x="9" y="27"/>
                      </a:lnTo>
                      <a:lnTo>
                        <a:pt x="10" y="29"/>
                      </a:lnTo>
                      <a:lnTo>
                        <a:pt x="12" y="29"/>
                      </a:lnTo>
                      <a:lnTo>
                        <a:pt x="12" y="31"/>
                      </a:lnTo>
                      <a:lnTo>
                        <a:pt x="14" y="31"/>
                      </a:lnTo>
                      <a:lnTo>
                        <a:pt x="15" y="33"/>
                      </a:lnTo>
                      <a:lnTo>
                        <a:pt x="17" y="33"/>
                      </a:lnTo>
                      <a:lnTo>
                        <a:pt x="17" y="34"/>
                      </a:lnTo>
                      <a:lnTo>
                        <a:pt x="17" y="36"/>
                      </a:lnTo>
                      <a:lnTo>
                        <a:pt x="19" y="36"/>
                      </a:lnTo>
                      <a:lnTo>
                        <a:pt x="19" y="38"/>
                      </a:lnTo>
                      <a:lnTo>
                        <a:pt x="20" y="38"/>
                      </a:lnTo>
                      <a:lnTo>
                        <a:pt x="22" y="38"/>
                      </a:lnTo>
                      <a:lnTo>
                        <a:pt x="22" y="40"/>
                      </a:lnTo>
                      <a:lnTo>
                        <a:pt x="23" y="40"/>
                      </a:lnTo>
                      <a:lnTo>
                        <a:pt x="23" y="41"/>
                      </a:lnTo>
                      <a:lnTo>
                        <a:pt x="25" y="41"/>
                      </a:lnTo>
                      <a:lnTo>
                        <a:pt x="25" y="43"/>
                      </a:lnTo>
                      <a:lnTo>
                        <a:pt x="27" y="43"/>
                      </a:lnTo>
                      <a:lnTo>
                        <a:pt x="29" y="43"/>
                      </a:lnTo>
                      <a:lnTo>
                        <a:pt x="29" y="45"/>
                      </a:lnTo>
                      <a:lnTo>
                        <a:pt x="29" y="46"/>
                      </a:lnTo>
                      <a:lnTo>
                        <a:pt x="30" y="46"/>
                      </a:lnTo>
                      <a:lnTo>
                        <a:pt x="30" y="48"/>
                      </a:lnTo>
                      <a:lnTo>
                        <a:pt x="32" y="48"/>
                      </a:lnTo>
                      <a:lnTo>
                        <a:pt x="34" y="48"/>
                      </a:lnTo>
                      <a:lnTo>
                        <a:pt x="34" y="50"/>
                      </a:lnTo>
                      <a:lnTo>
                        <a:pt x="36" y="50"/>
                      </a:lnTo>
                      <a:lnTo>
                        <a:pt x="36" y="51"/>
                      </a:lnTo>
                      <a:lnTo>
                        <a:pt x="37" y="51"/>
                      </a:lnTo>
                      <a:lnTo>
                        <a:pt x="39" y="51"/>
                      </a:lnTo>
                      <a:lnTo>
                        <a:pt x="39" y="53"/>
                      </a:lnTo>
                      <a:lnTo>
                        <a:pt x="41" y="53"/>
                      </a:lnTo>
                      <a:lnTo>
                        <a:pt x="42" y="53"/>
                      </a:lnTo>
                      <a:lnTo>
                        <a:pt x="43" y="53"/>
                      </a:lnTo>
                      <a:lnTo>
                        <a:pt x="44" y="53"/>
                      </a:lnTo>
                      <a:lnTo>
                        <a:pt x="46" y="53"/>
                      </a:lnTo>
                      <a:lnTo>
                        <a:pt x="48" y="53"/>
                      </a:lnTo>
                      <a:lnTo>
                        <a:pt x="49" y="51"/>
                      </a:lnTo>
                      <a:lnTo>
                        <a:pt x="50" y="50"/>
                      </a:lnTo>
                      <a:lnTo>
                        <a:pt x="52" y="49"/>
                      </a:lnTo>
                      <a:lnTo>
                        <a:pt x="53" y="47"/>
                      </a:lnTo>
                      <a:lnTo>
                        <a:pt x="53" y="46"/>
                      </a:lnTo>
                      <a:lnTo>
                        <a:pt x="55" y="44"/>
                      </a:lnTo>
                      <a:lnTo>
                        <a:pt x="57" y="43"/>
                      </a:lnTo>
                      <a:lnTo>
                        <a:pt x="59" y="43"/>
                      </a:lnTo>
                      <a:lnTo>
                        <a:pt x="61" y="41"/>
                      </a:lnTo>
                      <a:lnTo>
                        <a:pt x="63" y="41"/>
                      </a:lnTo>
                      <a:lnTo>
                        <a:pt x="64" y="41"/>
                      </a:lnTo>
                      <a:lnTo>
                        <a:pt x="66" y="41"/>
                      </a:lnTo>
                      <a:lnTo>
                        <a:pt x="68" y="41"/>
                      </a:lnTo>
                      <a:lnTo>
                        <a:pt x="69" y="41"/>
                      </a:lnTo>
                      <a:lnTo>
                        <a:pt x="71" y="40"/>
                      </a:lnTo>
                      <a:lnTo>
                        <a:pt x="72" y="40"/>
                      </a:lnTo>
                      <a:lnTo>
                        <a:pt x="73" y="40"/>
                      </a:lnTo>
                      <a:lnTo>
                        <a:pt x="75" y="40"/>
                      </a:lnTo>
                      <a:lnTo>
                        <a:pt x="77" y="40"/>
                      </a:lnTo>
                      <a:lnTo>
                        <a:pt x="78" y="40"/>
                      </a:lnTo>
                      <a:lnTo>
                        <a:pt x="80" y="40"/>
                      </a:lnTo>
                      <a:lnTo>
                        <a:pt x="80" y="41"/>
                      </a:lnTo>
                      <a:lnTo>
                        <a:pt x="81" y="41"/>
                      </a:lnTo>
                      <a:lnTo>
                        <a:pt x="83" y="41"/>
                      </a:lnTo>
                      <a:lnTo>
                        <a:pt x="83" y="42"/>
                      </a:lnTo>
                      <a:lnTo>
                        <a:pt x="84" y="42"/>
                      </a:lnTo>
                      <a:lnTo>
                        <a:pt x="86" y="42"/>
                      </a:lnTo>
                      <a:lnTo>
                        <a:pt x="86" y="43"/>
                      </a:lnTo>
                      <a:lnTo>
                        <a:pt x="87" y="43"/>
                      </a:lnTo>
                      <a:lnTo>
                        <a:pt x="89" y="43"/>
                      </a:lnTo>
                      <a:lnTo>
                        <a:pt x="89" y="45"/>
                      </a:lnTo>
                      <a:lnTo>
                        <a:pt x="91" y="45"/>
                      </a:lnTo>
                      <a:lnTo>
                        <a:pt x="92" y="45"/>
                      </a:lnTo>
                      <a:lnTo>
                        <a:pt x="94" y="45"/>
                      </a:lnTo>
                      <a:lnTo>
                        <a:pt x="94" y="46"/>
                      </a:lnTo>
                      <a:lnTo>
                        <a:pt x="95" y="46"/>
                      </a:lnTo>
                      <a:lnTo>
                        <a:pt x="96" y="46"/>
                      </a:lnTo>
                      <a:lnTo>
                        <a:pt x="97" y="44"/>
                      </a:lnTo>
                      <a:lnTo>
                        <a:pt x="97" y="43"/>
                      </a:lnTo>
                      <a:lnTo>
                        <a:pt x="98" y="41"/>
                      </a:lnTo>
                      <a:lnTo>
                        <a:pt x="98" y="39"/>
                      </a:lnTo>
                      <a:lnTo>
                        <a:pt x="98" y="37"/>
                      </a:lnTo>
                      <a:lnTo>
                        <a:pt x="98" y="36"/>
                      </a:lnTo>
                      <a:lnTo>
                        <a:pt x="98" y="35"/>
                      </a:lnTo>
                      <a:lnTo>
                        <a:pt x="97" y="35"/>
                      </a:lnTo>
                      <a:lnTo>
                        <a:pt x="97" y="33"/>
                      </a:lnTo>
                      <a:lnTo>
                        <a:pt x="96" y="33"/>
                      </a:lnTo>
                      <a:lnTo>
                        <a:pt x="96" y="32"/>
                      </a:lnTo>
                      <a:lnTo>
                        <a:pt x="96" y="30"/>
                      </a:lnTo>
                      <a:lnTo>
                        <a:pt x="94" y="30"/>
                      </a:lnTo>
                      <a:lnTo>
                        <a:pt x="93" y="30"/>
                      </a:lnTo>
                      <a:lnTo>
                        <a:pt x="93" y="29"/>
                      </a:lnTo>
                      <a:lnTo>
                        <a:pt x="91" y="29"/>
                      </a:lnTo>
                      <a:lnTo>
                        <a:pt x="91" y="27"/>
                      </a:lnTo>
                      <a:lnTo>
                        <a:pt x="89" y="27"/>
                      </a:lnTo>
                      <a:lnTo>
                        <a:pt x="88" y="27"/>
                      </a:lnTo>
                      <a:lnTo>
                        <a:pt x="86" y="27"/>
                      </a:lnTo>
                      <a:lnTo>
                        <a:pt x="86" y="25"/>
                      </a:lnTo>
                      <a:lnTo>
                        <a:pt x="84" y="25"/>
                      </a:lnTo>
                      <a:lnTo>
                        <a:pt x="83" y="25"/>
                      </a:lnTo>
                      <a:lnTo>
                        <a:pt x="81" y="25"/>
                      </a:lnTo>
                      <a:lnTo>
                        <a:pt x="80" y="25"/>
                      </a:lnTo>
                      <a:lnTo>
                        <a:pt x="78" y="25"/>
                      </a:lnTo>
                      <a:lnTo>
                        <a:pt x="76" y="25"/>
                      </a:lnTo>
                      <a:lnTo>
                        <a:pt x="74" y="25"/>
                      </a:lnTo>
                      <a:lnTo>
                        <a:pt x="73" y="25"/>
                      </a:lnTo>
                      <a:lnTo>
                        <a:pt x="73" y="24"/>
                      </a:lnTo>
                      <a:lnTo>
                        <a:pt x="71" y="24"/>
                      </a:lnTo>
                      <a:lnTo>
                        <a:pt x="70" y="24"/>
                      </a:lnTo>
                      <a:lnTo>
                        <a:pt x="68" y="24"/>
                      </a:lnTo>
                      <a:lnTo>
                        <a:pt x="66" y="24"/>
                      </a:lnTo>
                      <a:lnTo>
                        <a:pt x="65" y="24"/>
                      </a:lnTo>
                      <a:lnTo>
                        <a:pt x="64" y="24"/>
                      </a:lnTo>
                      <a:lnTo>
                        <a:pt x="62" y="25"/>
                      </a:lnTo>
                      <a:lnTo>
                        <a:pt x="60" y="25"/>
                      </a:lnTo>
                      <a:lnTo>
                        <a:pt x="58" y="27"/>
                      </a:lnTo>
                      <a:lnTo>
                        <a:pt x="56" y="29"/>
                      </a:lnTo>
                      <a:lnTo>
                        <a:pt x="55" y="29"/>
                      </a:lnTo>
                      <a:lnTo>
                        <a:pt x="53" y="31"/>
                      </a:lnTo>
                      <a:lnTo>
                        <a:pt x="52" y="31"/>
                      </a:lnTo>
                      <a:lnTo>
                        <a:pt x="50" y="33"/>
                      </a:lnTo>
                      <a:lnTo>
                        <a:pt x="49" y="33"/>
                      </a:lnTo>
                      <a:lnTo>
                        <a:pt x="47" y="34"/>
                      </a:lnTo>
                      <a:lnTo>
                        <a:pt x="46" y="34"/>
                      </a:lnTo>
                      <a:lnTo>
                        <a:pt x="44" y="35"/>
                      </a:lnTo>
                      <a:lnTo>
                        <a:pt x="43" y="35"/>
                      </a:lnTo>
                      <a:lnTo>
                        <a:pt x="41" y="35"/>
                      </a:lnTo>
                      <a:lnTo>
                        <a:pt x="39" y="35"/>
                      </a:lnTo>
                      <a:lnTo>
                        <a:pt x="38" y="35"/>
                      </a:lnTo>
                      <a:lnTo>
                        <a:pt x="36" y="35"/>
                      </a:lnTo>
                      <a:lnTo>
                        <a:pt x="35" y="35"/>
                      </a:lnTo>
                      <a:lnTo>
                        <a:pt x="35" y="34"/>
                      </a:lnTo>
                      <a:lnTo>
                        <a:pt x="33" y="34"/>
                      </a:lnTo>
                      <a:lnTo>
                        <a:pt x="33" y="33"/>
                      </a:lnTo>
                      <a:lnTo>
                        <a:pt x="32" y="33"/>
                      </a:lnTo>
                      <a:lnTo>
                        <a:pt x="32" y="31"/>
                      </a:lnTo>
                      <a:lnTo>
                        <a:pt x="29" y="30"/>
                      </a:lnTo>
                      <a:lnTo>
                        <a:pt x="27" y="28"/>
                      </a:lnTo>
                      <a:lnTo>
                        <a:pt x="25" y="26"/>
                      </a:lnTo>
                      <a:lnTo>
                        <a:pt x="23" y="24"/>
                      </a:lnTo>
                      <a:lnTo>
                        <a:pt x="19" y="22"/>
                      </a:lnTo>
                      <a:lnTo>
                        <a:pt x="17" y="19"/>
                      </a:lnTo>
                      <a:lnTo>
                        <a:pt x="15" y="17"/>
                      </a:lnTo>
                      <a:lnTo>
                        <a:pt x="12" y="13"/>
                      </a:lnTo>
                      <a:lnTo>
                        <a:pt x="10" y="11"/>
                      </a:lnTo>
                      <a:lnTo>
                        <a:pt x="7" y="9"/>
                      </a:lnTo>
                      <a:lnTo>
                        <a:pt x="5" y="7"/>
                      </a:lnTo>
                      <a:lnTo>
                        <a:pt x="4" y="4"/>
                      </a:lnTo>
                      <a:lnTo>
                        <a:pt x="2" y="3"/>
                      </a:lnTo>
                      <a:lnTo>
                        <a:pt x="1" y="2"/>
                      </a:lnTo>
                      <a:lnTo>
                        <a:pt x="0" y="1"/>
                      </a:lnTo>
                      <a:lnTo>
                        <a:pt x="0"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0" name="Freeform 242"/>
                <p:cNvSpPr>
                  <a:spLocks/>
                </p:cNvSpPr>
                <p:nvPr/>
              </p:nvSpPr>
              <p:spPr bwMode="auto">
                <a:xfrm>
                  <a:off x="3460" y="3284"/>
                  <a:ext cx="198" cy="75"/>
                </a:xfrm>
                <a:custGeom>
                  <a:avLst/>
                  <a:gdLst>
                    <a:gd name="T0" fmla="*/ 2 w 198"/>
                    <a:gd name="T1" fmla="*/ 18 h 75"/>
                    <a:gd name="T2" fmla="*/ 2 w 198"/>
                    <a:gd name="T3" fmla="*/ 21 h 75"/>
                    <a:gd name="T4" fmla="*/ 0 w 198"/>
                    <a:gd name="T5" fmla="*/ 38 h 75"/>
                    <a:gd name="T6" fmla="*/ 35 w 198"/>
                    <a:gd name="T7" fmla="*/ 74 h 75"/>
                    <a:gd name="T8" fmla="*/ 197 w 198"/>
                    <a:gd name="T9" fmla="*/ 17 h 75"/>
                    <a:gd name="T10" fmla="*/ 197 w 198"/>
                    <a:gd name="T11" fmla="*/ 0 h 75"/>
                    <a:gd name="T12" fmla="*/ 36 w 198"/>
                    <a:gd name="T13" fmla="*/ 55 h 75"/>
                    <a:gd name="T14" fmla="*/ 2 w 198"/>
                    <a:gd name="T15" fmla="*/ 18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75">
                      <a:moveTo>
                        <a:pt x="2" y="18"/>
                      </a:moveTo>
                      <a:lnTo>
                        <a:pt x="2" y="21"/>
                      </a:lnTo>
                      <a:lnTo>
                        <a:pt x="0" y="38"/>
                      </a:lnTo>
                      <a:lnTo>
                        <a:pt x="35" y="74"/>
                      </a:lnTo>
                      <a:lnTo>
                        <a:pt x="197" y="17"/>
                      </a:lnTo>
                      <a:lnTo>
                        <a:pt x="197" y="0"/>
                      </a:lnTo>
                      <a:lnTo>
                        <a:pt x="36" y="55"/>
                      </a:lnTo>
                      <a:lnTo>
                        <a:pt x="2" y="18"/>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1" name="Freeform 243"/>
                <p:cNvSpPr>
                  <a:spLocks/>
                </p:cNvSpPr>
                <p:nvPr/>
              </p:nvSpPr>
              <p:spPr bwMode="auto">
                <a:xfrm>
                  <a:off x="3401" y="3187"/>
                  <a:ext cx="258" cy="154"/>
                </a:xfrm>
                <a:custGeom>
                  <a:avLst/>
                  <a:gdLst>
                    <a:gd name="T0" fmla="*/ 80 w 258"/>
                    <a:gd name="T1" fmla="*/ 55 h 154"/>
                    <a:gd name="T2" fmla="*/ 74 w 258"/>
                    <a:gd name="T3" fmla="*/ 49 h 154"/>
                    <a:gd name="T4" fmla="*/ 73 w 258"/>
                    <a:gd name="T5" fmla="*/ 41 h 154"/>
                    <a:gd name="T6" fmla="*/ 68 w 258"/>
                    <a:gd name="T7" fmla="*/ 37 h 154"/>
                    <a:gd name="T8" fmla="*/ 58 w 258"/>
                    <a:gd name="T9" fmla="*/ 38 h 154"/>
                    <a:gd name="T10" fmla="*/ 32 w 258"/>
                    <a:gd name="T11" fmla="*/ 47 h 154"/>
                    <a:gd name="T12" fmla="*/ 4 w 258"/>
                    <a:gd name="T13" fmla="*/ 57 h 154"/>
                    <a:gd name="T14" fmla="*/ 5 w 258"/>
                    <a:gd name="T15" fmla="*/ 65 h 154"/>
                    <a:gd name="T16" fmla="*/ 26 w 258"/>
                    <a:gd name="T17" fmla="*/ 84 h 154"/>
                    <a:gd name="T18" fmla="*/ 38 w 258"/>
                    <a:gd name="T19" fmla="*/ 93 h 154"/>
                    <a:gd name="T20" fmla="*/ 49 w 258"/>
                    <a:gd name="T21" fmla="*/ 90 h 154"/>
                    <a:gd name="T22" fmla="*/ 60 w 258"/>
                    <a:gd name="T23" fmla="*/ 84 h 154"/>
                    <a:gd name="T24" fmla="*/ 72 w 258"/>
                    <a:gd name="T25" fmla="*/ 82 h 154"/>
                    <a:gd name="T26" fmla="*/ 83 w 258"/>
                    <a:gd name="T27" fmla="*/ 82 h 154"/>
                    <a:gd name="T28" fmla="*/ 91 w 258"/>
                    <a:gd name="T29" fmla="*/ 86 h 154"/>
                    <a:gd name="T30" fmla="*/ 96 w 258"/>
                    <a:gd name="T31" fmla="*/ 93 h 154"/>
                    <a:gd name="T32" fmla="*/ 94 w 258"/>
                    <a:gd name="T33" fmla="*/ 102 h 154"/>
                    <a:gd name="T34" fmla="*/ 81 w 258"/>
                    <a:gd name="T35" fmla="*/ 110 h 154"/>
                    <a:gd name="T36" fmla="*/ 69 w 258"/>
                    <a:gd name="T37" fmla="*/ 113 h 154"/>
                    <a:gd name="T38" fmla="*/ 64 w 258"/>
                    <a:gd name="T39" fmla="*/ 120 h 154"/>
                    <a:gd name="T40" fmla="*/ 84 w 258"/>
                    <a:gd name="T41" fmla="*/ 142 h 154"/>
                    <a:gd name="T42" fmla="*/ 96 w 258"/>
                    <a:gd name="T43" fmla="*/ 153 h 154"/>
                    <a:gd name="T44" fmla="*/ 121 w 258"/>
                    <a:gd name="T45" fmla="*/ 144 h 154"/>
                    <a:gd name="T46" fmla="*/ 155 w 258"/>
                    <a:gd name="T47" fmla="*/ 132 h 154"/>
                    <a:gd name="T48" fmla="*/ 179 w 258"/>
                    <a:gd name="T49" fmla="*/ 125 h 154"/>
                    <a:gd name="T50" fmla="*/ 204 w 258"/>
                    <a:gd name="T51" fmla="*/ 117 h 154"/>
                    <a:gd name="T52" fmla="*/ 225 w 258"/>
                    <a:gd name="T53" fmla="*/ 110 h 154"/>
                    <a:gd name="T54" fmla="*/ 248 w 258"/>
                    <a:gd name="T55" fmla="*/ 102 h 154"/>
                    <a:gd name="T56" fmla="*/ 255 w 258"/>
                    <a:gd name="T57" fmla="*/ 95 h 154"/>
                    <a:gd name="T58" fmla="*/ 237 w 258"/>
                    <a:gd name="T59" fmla="*/ 78 h 154"/>
                    <a:gd name="T60" fmla="*/ 225 w 258"/>
                    <a:gd name="T61" fmla="*/ 62 h 154"/>
                    <a:gd name="T62" fmla="*/ 216 w 258"/>
                    <a:gd name="T63" fmla="*/ 62 h 154"/>
                    <a:gd name="T64" fmla="*/ 205 w 258"/>
                    <a:gd name="T65" fmla="*/ 71 h 154"/>
                    <a:gd name="T66" fmla="*/ 193 w 258"/>
                    <a:gd name="T67" fmla="*/ 74 h 154"/>
                    <a:gd name="T68" fmla="*/ 180 w 258"/>
                    <a:gd name="T69" fmla="*/ 74 h 154"/>
                    <a:gd name="T70" fmla="*/ 171 w 258"/>
                    <a:gd name="T71" fmla="*/ 71 h 154"/>
                    <a:gd name="T72" fmla="*/ 164 w 258"/>
                    <a:gd name="T73" fmla="*/ 66 h 154"/>
                    <a:gd name="T74" fmla="*/ 162 w 258"/>
                    <a:gd name="T75" fmla="*/ 59 h 154"/>
                    <a:gd name="T76" fmla="*/ 169 w 258"/>
                    <a:gd name="T77" fmla="*/ 48 h 154"/>
                    <a:gd name="T78" fmla="*/ 179 w 258"/>
                    <a:gd name="T79" fmla="*/ 43 h 154"/>
                    <a:gd name="T80" fmla="*/ 191 w 258"/>
                    <a:gd name="T81" fmla="*/ 43 h 154"/>
                    <a:gd name="T82" fmla="*/ 200 w 258"/>
                    <a:gd name="T83" fmla="*/ 38 h 154"/>
                    <a:gd name="T84" fmla="*/ 191 w 258"/>
                    <a:gd name="T85" fmla="*/ 30 h 154"/>
                    <a:gd name="T86" fmla="*/ 180 w 258"/>
                    <a:gd name="T87" fmla="*/ 19 h 154"/>
                    <a:gd name="T88" fmla="*/ 174 w 258"/>
                    <a:gd name="T89" fmla="*/ 13 h 154"/>
                    <a:gd name="T90" fmla="*/ 165 w 258"/>
                    <a:gd name="T91" fmla="*/ 3 h 154"/>
                    <a:gd name="T92" fmla="*/ 149 w 258"/>
                    <a:gd name="T93" fmla="*/ 6 h 154"/>
                    <a:gd name="T94" fmla="*/ 116 w 258"/>
                    <a:gd name="T95" fmla="*/ 19 h 154"/>
                    <a:gd name="T96" fmla="*/ 104 w 258"/>
                    <a:gd name="T97" fmla="*/ 26 h 154"/>
                    <a:gd name="T98" fmla="*/ 110 w 258"/>
                    <a:gd name="T99" fmla="*/ 30 h 154"/>
                    <a:gd name="T100" fmla="*/ 118 w 258"/>
                    <a:gd name="T101" fmla="*/ 36 h 154"/>
                    <a:gd name="T102" fmla="*/ 124 w 258"/>
                    <a:gd name="T103" fmla="*/ 42 h 154"/>
                    <a:gd name="T104" fmla="*/ 120 w 258"/>
                    <a:gd name="T105" fmla="*/ 54 h 154"/>
                    <a:gd name="T106" fmla="*/ 113 w 258"/>
                    <a:gd name="T107" fmla="*/ 59 h 154"/>
                    <a:gd name="T108" fmla="*/ 92 w 258"/>
                    <a:gd name="T109" fmla="*/ 6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8" h="154">
                      <a:moveTo>
                        <a:pt x="88" y="59"/>
                      </a:moveTo>
                      <a:lnTo>
                        <a:pt x="86" y="59"/>
                      </a:lnTo>
                      <a:lnTo>
                        <a:pt x="84" y="59"/>
                      </a:lnTo>
                      <a:lnTo>
                        <a:pt x="84" y="57"/>
                      </a:lnTo>
                      <a:lnTo>
                        <a:pt x="81" y="57"/>
                      </a:lnTo>
                      <a:lnTo>
                        <a:pt x="80" y="57"/>
                      </a:lnTo>
                      <a:lnTo>
                        <a:pt x="80" y="55"/>
                      </a:lnTo>
                      <a:lnTo>
                        <a:pt x="78" y="55"/>
                      </a:lnTo>
                      <a:lnTo>
                        <a:pt x="78" y="54"/>
                      </a:lnTo>
                      <a:lnTo>
                        <a:pt x="78" y="52"/>
                      </a:lnTo>
                      <a:lnTo>
                        <a:pt x="76" y="52"/>
                      </a:lnTo>
                      <a:lnTo>
                        <a:pt x="76" y="51"/>
                      </a:lnTo>
                      <a:lnTo>
                        <a:pt x="76" y="49"/>
                      </a:lnTo>
                      <a:lnTo>
                        <a:pt x="74" y="49"/>
                      </a:lnTo>
                      <a:lnTo>
                        <a:pt x="74" y="48"/>
                      </a:lnTo>
                      <a:lnTo>
                        <a:pt x="74" y="46"/>
                      </a:lnTo>
                      <a:lnTo>
                        <a:pt x="73" y="46"/>
                      </a:lnTo>
                      <a:lnTo>
                        <a:pt x="73" y="45"/>
                      </a:lnTo>
                      <a:lnTo>
                        <a:pt x="73" y="43"/>
                      </a:lnTo>
                      <a:lnTo>
                        <a:pt x="73" y="42"/>
                      </a:lnTo>
                      <a:lnTo>
                        <a:pt x="73" y="41"/>
                      </a:lnTo>
                      <a:lnTo>
                        <a:pt x="73" y="39"/>
                      </a:lnTo>
                      <a:lnTo>
                        <a:pt x="73" y="38"/>
                      </a:lnTo>
                      <a:lnTo>
                        <a:pt x="73" y="37"/>
                      </a:lnTo>
                      <a:lnTo>
                        <a:pt x="72" y="37"/>
                      </a:lnTo>
                      <a:lnTo>
                        <a:pt x="71" y="37"/>
                      </a:lnTo>
                      <a:lnTo>
                        <a:pt x="69" y="37"/>
                      </a:lnTo>
                      <a:lnTo>
                        <a:pt x="68" y="37"/>
                      </a:lnTo>
                      <a:lnTo>
                        <a:pt x="68" y="36"/>
                      </a:lnTo>
                      <a:lnTo>
                        <a:pt x="66" y="36"/>
                      </a:lnTo>
                      <a:lnTo>
                        <a:pt x="65" y="36"/>
                      </a:lnTo>
                      <a:lnTo>
                        <a:pt x="64" y="36"/>
                      </a:lnTo>
                      <a:lnTo>
                        <a:pt x="62" y="38"/>
                      </a:lnTo>
                      <a:lnTo>
                        <a:pt x="60" y="38"/>
                      </a:lnTo>
                      <a:lnTo>
                        <a:pt x="58" y="38"/>
                      </a:lnTo>
                      <a:lnTo>
                        <a:pt x="57" y="38"/>
                      </a:lnTo>
                      <a:lnTo>
                        <a:pt x="53" y="40"/>
                      </a:lnTo>
                      <a:lnTo>
                        <a:pt x="50" y="41"/>
                      </a:lnTo>
                      <a:lnTo>
                        <a:pt x="45" y="43"/>
                      </a:lnTo>
                      <a:lnTo>
                        <a:pt x="42" y="43"/>
                      </a:lnTo>
                      <a:lnTo>
                        <a:pt x="36" y="45"/>
                      </a:lnTo>
                      <a:lnTo>
                        <a:pt x="32" y="47"/>
                      </a:lnTo>
                      <a:lnTo>
                        <a:pt x="27" y="49"/>
                      </a:lnTo>
                      <a:lnTo>
                        <a:pt x="24" y="50"/>
                      </a:lnTo>
                      <a:lnTo>
                        <a:pt x="18" y="52"/>
                      </a:lnTo>
                      <a:lnTo>
                        <a:pt x="14" y="53"/>
                      </a:lnTo>
                      <a:lnTo>
                        <a:pt x="10" y="55"/>
                      </a:lnTo>
                      <a:lnTo>
                        <a:pt x="7" y="55"/>
                      </a:lnTo>
                      <a:lnTo>
                        <a:pt x="4" y="57"/>
                      </a:lnTo>
                      <a:lnTo>
                        <a:pt x="2" y="57"/>
                      </a:lnTo>
                      <a:lnTo>
                        <a:pt x="0" y="57"/>
                      </a:lnTo>
                      <a:lnTo>
                        <a:pt x="0" y="58"/>
                      </a:lnTo>
                      <a:lnTo>
                        <a:pt x="0" y="59"/>
                      </a:lnTo>
                      <a:lnTo>
                        <a:pt x="2" y="60"/>
                      </a:lnTo>
                      <a:lnTo>
                        <a:pt x="4" y="62"/>
                      </a:lnTo>
                      <a:lnTo>
                        <a:pt x="5" y="65"/>
                      </a:lnTo>
                      <a:lnTo>
                        <a:pt x="8" y="67"/>
                      </a:lnTo>
                      <a:lnTo>
                        <a:pt x="10" y="70"/>
                      </a:lnTo>
                      <a:lnTo>
                        <a:pt x="14" y="72"/>
                      </a:lnTo>
                      <a:lnTo>
                        <a:pt x="16" y="76"/>
                      </a:lnTo>
                      <a:lnTo>
                        <a:pt x="20" y="79"/>
                      </a:lnTo>
                      <a:lnTo>
                        <a:pt x="22" y="82"/>
                      </a:lnTo>
                      <a:lnTo>
                        <a:pt x="26" y="84"/>
                      </a:lnTo>
                      <a:lnTo>
                        <a:pt x="28" y="87"/>
                      </a:lnTo>
                      <a:lnTo>
                        <a:pt x="31" y="89"/>
                      </a:lnTo>
                      <a:lnTo>
                        <a:pt x="33" y="91"/>
                      </a:lnTo>
                      <a:lnTo>
                        <a:pt x="35" y="91"/>
                      </a:lnTo>
                      <a:lnTo>
                        <a:pt x="35" y="93"/>
                      </a:lnTo>
                      <a:lnTo>
                        <a:pt x="36" y="93"/>
                      </a:lnTo>
                      <a:lnTo>
                        <a:pt x="38" y="93"/>
                      </a:lnTo>
                      <a:lnTo>
                        <a:pt x="40" y="93"/>
                      </a:lnTo>
                      <a:lnTo>
                        <a:pt x="42" y="92"/>
                      </a:lnTo>
                      <a:lnTo>
                        <a:pt x="43" y="92"/>
                      </a:lnTo>
                      <a:lnTo>
                        <a:pt x="44" y="92"/>
                      </a:lnTo>
                      <a:lnTo>
                        <a:pt x="46" y="91"/>
                      </a:lnTo>
                      <a:lnTo>
                        <a:pt x="47" y="91"/>
                      </a:lnTo>
                      <a:lnTo>
                        <a:pt x="49" y="90"/>
                      </a:lnTo>
                      <a:lnTo>
                        <a:pt x="50" y="90"/>
                      </a:lnTo>
                      <a:lnTo>
                        <a:pt x="52" y="88"/>
                      </a:lnTo>
                      <a:lnTo>
                        <a:pt x="54" y="87"/>
                      </a:lnTo>
                      <a:lnTo>
                        <a:pt x="55" y="87"/>
                      </a:lnTo>
                      <a:lnTo>
                        <a:pt x="56" y="85"/>
                      </a:lnTo>
                      <a:lnTo>
                        <a:pt x="58" y="84"/>
                      </a:lnTo>
                      <a:lnTo>
                        <a:pt x="60" y="84"/>
                      </a:lnTo>
                      <a:lnTo>
                        <a:pt x="62" y="82"/>
                      </a:lnTo>
                      <a:lnTo>
                        <a:pt x="63" y="82"/>
                      </a:lnTo>
                      <a:lnTo>
                        <a:pt x="65" y="82"/>
                      </a:lnTo>
                      <a:lnTo>
                        <a:pt x="67" y="82"/>
                      </a:lnTo>
                      <a:lnTo>
                        <a:pt x="69" y="82"/>
                      </a:lnTo>
                      <a:lnTo>
                        <a:pt x="71" y="82"/>
                      </a:lnTo>
                      <a:lnTo>
                        <a:pt x="72" y="82"/>
                      </a:lnTo>
                      <a:lnTo>
                        <a:pt x="74" y="82"/>
                      </a:lnTo>
                      <a:lnTo>
                        <a:pt x="76" y="81"/>
                      </a:lnTo>
                      <a:lnTo>
                        <a:pt x="76" y="82"/>
                      </a:lnTo>
                      <a:lnTo>
                        <a:pt x="78" y="82"/>
                      </a:lnTo>
                      <a:lnTo>
                        <a:pt x="80" y="82"/>
                      </a:lnTo>
                      <a:lnTo>
                        <a:pt x="82" y="82"/>
                      </a:lnTo>
                      <a:lnTo>
                        <a:pt x="83" y="82"/>
                      </a:lnTo>
                      <a:lnTo>
                        <a:pt x="85" y="82"/>
                      </a:lnTo>
                      <a:lnTo>
                        <a:pt x="85" y="84"/>
                      </a:lnTo>
                      <a:lnTo>
                        <a:pt x="86" y="84"/>
                      </a:lnTo>
                      <a:lnTo>
                        <a:pt x="87" y="84"/>
                      </a:lnTo>
                      <a:lnTo>
                        <a:pt x="88" y="84"/>
                      </a:lnTo>
                      <a:lnTo>
                        <a:pt x="88" y="86"/>
                      </a:lnTo>
                      <a:lnTo>
                        <a:pt x="91" y="86"/>
                      </a:lnTo>
                      <a:lnTo>
                        <a:pt x="91" y="87"/>
                      </a:lnTo>
                      <a:lnTo>
                        <a:pt x="92" y="87"/>
                      </a:lnTo>
                      <a:lnTo>
                        <a:pt x="94" y="87"/>
                      </a:lnTo>
                      <a:lnTo>
                        <a:pt x="94" y="89"/>
                      </a:lnTo>
                      <a:lnTo>
                        <a:pt x="94" y="91"/>
                      </a:lnTo>
                      <a:lnTo>
                        <a:pt x="96" y="91"/>
                      </a:lnTo>
                      <a:lnTo>
                        <a:pt x="96" y="93"/>
                      </a:lnTo>
                      <a:lnTo>
                        <a:pt x="96" y="94"/>
                      </a:lnTo>
                      <a:lnTo>
                        <a:pt x="98" y="94"/>
                      </a:lnTo>
                      <a:lnTo>
                        <a:pt x="97" y="96"/>
                      </a:lnTo>
                      <a:lnTo>
                        <a:pt x="97" y="97"/>
                      </a:lnTo>
                      <a:lnTo>
                        <a:pt x="97" y="98"/>
                      </a:lnTo>
                      <a:lnTo>
                        <a:pt x="95" y="100"/>
                      </a:lnTo>
                      <a:lnTo>
                        <a:pt x="94" y="102"/>
                      </a:lnTo>
                      <a:lnTo>
                        <a:pt x="93" y="104"/>
                      </a:lnTo>
                      <a:lnTo>
                        <a:pt x="91" y="106"/>
                      </a:lnTo>
                      <a:lnTo>
                        <a:pt x="88" y="107"/>
                      </a:lnTo>
                      <a:lnTo>
                        <a:pt x="87" y="107"/>
                      </a:lnTo>
                      <a:lnTo>
                        <a:pt x="86" y="108"/>
                      </a:lnTo>
                      <a:lnTo>
                        <a:pt x="84" y="110"/>
                      </a:lnTo>
                      <a:lnTo>
                        <a:pt x="81" y="110"/>
                      </a:lnTo>
                      <a:lnTo>
                        <a:pt x="80" y="111"/>
                      </a:lnTo>
                      <a:lnTo>
                        <a:pt x="78" y="111"/>
                      </a:lnTo>
                      <a:lnTo>
                        <a:pt x="76" y="112"/>
                      </a:lnTo>
                      <a:lnTo>
                        <a:pt x="74" y="112"/>
                      </a:lnTo>
                      <a:lnTo>
                        <a:pt x="72" y="112"/>
                      </a:lnTo>
                      <a:lnTo>
                        <a:pt x="70" y="113"/>
                      </a:lnTo>
                      <a:lnTo>
                        <a:pt x="69" y="113"/>
                      </a:lnTo>
                      <a:lnTo>
                        <a:pt x="67" y="113"/>
                      </a:lnTo>
                      <a:lnTo>
                        <a:pt x="65" y="114"/>
                      </a:lnTo>
                      <a:lnTo>
                        <a:pt x="64" y="114"/>
                      </a:lnTo>
                      <a:lnTo>
                        <a:pt x="62" y="116"/>
                      </a:lnTo>
                      <a:lnTo>
                        <a:pt x="62" y="118"/>
                      </a:lnTo>
                      <a:lnTo>
                        <a:pt x="62" y="119"/>
                      </a:lnTo>
                      <a:lnTo>
                        <a:pt x="64" y="120"/>
                      </a:lnTo>
                      <a:lnTo>
                        <a:pt x="66" y="122"/>
                      </a:lnTo>
                      <a:lnTo>
                        <a:pt x="68" y="126"/>
                      </a:lnTo>
                      <a:lnTo>
                        <a:pt x="71" y="129"/>
                      </a:lnTo>
                      <a:lnTo>
                        <a:pt x="74" y="133"/>
                      </a:lnTo>
                      <a:lnTo>
                        <a:pt x="78" y="135"/>
                      </a:lnTo>
                      <a:lnTo>
                        <a:pt x="80" y="138"/>
                      </a:lnTo>
                      <a:lnTo>
                        <a:pt x="84" y="142"/>
                      </a:lnTo>
                      <a:lnTo>
                        <a:pt x="86" y="145"/>
                      </a:lnTo>
                      <a:lnTo>
                        <a:pt x="89" y="147"/>
                      </a:lnTo>
                      <a:lnTo>
                        <a:pt x="91" y="150"/>
                      </a:lnTo>
                      <a:lnTo>
                        <a:pt x="93" y="151"/>
                      </a:lnTo>
                      <a:lnTo>
                        <a:pt x="94" y="152"/>
                      </a:lnTo>
                      <a:lnTo>
                        <a:pt x="96" y="152"/>
                      </a:lnTo>
                      <a:lnTo>
                        <a:pt x="96" y="153"/>
                      </a:lnTo>
                      <a:lnTo>
                        <a:pt x="97" y="153"/>
                      </a:lnTo>
                      <a:lnTo>
                        <a:pt x="99" y="153"/>
                      </a:lnTo>
                      <a:lnTo>
                        <a:pt x="103" y="151"/>
                      </a:lnTo>
                      <a:lnTo>
                        <a:pt x="106" y="150"/>
                      </a:lnTo>
                      <a:lnTo>
                        <a:pt x="110" y="148"/>
                      </a:lnTo>
                      <a:lnTo>
                        <a:pt x="115" y="146"/>
                      </a:lnTo>
                      <a:lnTo>
                        <a:pt x="121" y="144"/>
                      </a:lnTo>
                      <a:lnTo>
                        <a:pt x="125" y="143"/>
                      </a:lnTo>
                      <a:lnTo>
                        <a:pt x="131" y="140"/>
                      </a:lnTo>
                      <a:lnTo>
                        <a:pt x="136" y="138"/>
                      </a:lnTo>
                      <a:lnTo>
                        <a:pt x="141" y="136"/>
                      </a:lnTo>
                      <a:lnTo>
                        <a:pt x="145" y="135"/>
                      </a:lnTo>
                      <a:lnTo>
                        <a:pt x="151" y="133"/>
                      </a:lnTo>
                      <a:lnTo>
                        <a:pt x="155" y="132"/>
                      </a:lnTo>
                      <a:lnTo>
                        <a:pt x="159" y="130"/>
                      </a:lnTo>
                      <a:lnTo>
                        <a:pt x="161" y="130"/>
                      </a:lnTo>
                      <a:lnTo>
                        <a:pt x="164" y="129"/>
                      </a:lnTo>
                      <a:lnTo>
                        <a:pt x="167" y="129"/>
                      </a:lnTo>
                      <a:lnTo>
                        <a:pt x="171" y="127"/>
                      </a:lnTo>
                      <a:lnTo>
                        <a:pt x="175" y="127"/>
                      </a:lnTo>
                      <a:lnTo>
                        <a:pt x="179" y="125"/>
                      </a:lnTo>
                      <a:lnTo>
                        <a:pt x="183" y="124"/>
                      </a:lnTo>
                      <a:lnTo>
                        <a:pt x="187" y="122"/>
                      </a:lnTo>
                      <a:lnTo>
                        <a:pt x="190" y="122"/>
                      </a:lnTo>
                      <a:lnTo>
                        <a:pt x="194" y="120"/>
                      </a:lnTo>
                      <a:lnTo>
                        <a:pt x="198" y="119"/>
                      </a:lnTo>
                      <a:lnTo>
                        <a:pt x="201" y="117"/>
                      </a:lnTo>
                      <a:lnTo>
                        <a:pt x="204" y="117"/>
                      </a:lnTo>
                      <a:lnTo>
                        <a:pt x="208" y="115"/>
                      </a:lnTo>
                      <a:lnTo>
                        <a:pt x="211" y="114"/>
                      </a:lnTo>
                      <a:lnTo>
                        <a:pt x="215" y="113"/>
                      </a:lnTo>
                      <a:lnTo>
                        <a:pt x="217" y="113"/>
                      </a:lnTo>
                      <a:lnTo>
                        <a:pt x="219" y="112"/>
                      </a:lnTo>
                      <a:lnTo>
                        <a:pt x="222" y="112"/>
                      </a:lnTo>
                      <a:lnTo>
                        <a:pt x="225" y="110"/>
                      </a:lnTo>
                      <a:lnTo>
                        <a:pt x="228" y="110"/>
                      </a:lnTo>
                      <a:lnTo>
                        <a:pt x="232" y="107"/>
                      </a:lnTo>
                      <a:lnTo>
                        <a:pt x="236" y="106"/>
                      </a:lnTo>
                      <a:lnTo>
                        <a:pt x="239" y="104"/>
                      </a:lnTo>
                      <a:lnTo>
                        <a:pt x="241" y="104"/>
                      </a:lnTo>
                      <a:lnTo>
                        <a:pt x="245" y="102"/>
                      </a:lnTo>
                      <a:lnTo>
                        <a:pt x="248" y="102"/>
                      </a:lnTo>
                      <a:lnTo>
                        <a:pt x="252" y="100"/>
                      </a:lnTo>
                      <a:lnTo>
                        <a:pt x="254" y="100"/>
                      </a:lnTo>
                      <a:lnTo>
                        <a:pt x="255" y="98"/>
                      </a:lnTo>
                      <a:lnTo>
                        <a:pt x="256" y="98"/>
                      </a:lnTo>
                      <a:lnTo>
                        <a:pt x="257" y="96"/>
                      </a:lnTo>
                      <a:lnTo>
                        <a:pt x="256" y="96"/>
                      </a:lnTo>
                      <a:lnTo>
                        <a:pt x="255" y="95"/>
                      </a:lnTo>
                      <a:lnTo>
                        <a:pt x="254" y="93"/>
                      </a:lnTo>
                      <a:lnTo>
                        <a:pt x="252" y="91"/>
                      </a:lnTo>
                      <a:lnTo>
                        <a:pt x="248" y="89"/>
                      </a:lnTo>
                      <a:lnTo>
                        <a:pt x="246" y="86"/>
                      </a:lnTo>
                      <a:lnTo>
                        <a:pt x="243" y="84"/>
                      </a:lnTo>
                      <a:lnTo>
                        <a:pt x="241" y="80"/>
                      </a:lnTo>
                      <a:lnTo>
                        <a:pt x="237" y="78"/>
                      </a:lnTo>
                      <a:lnTo>
                        <a:pt x="235" y="75"/>
                      </a:lnTo>
                      <a:lnTo>
                        <a:pt x="232" y="73"/>
                      </a:lnTo>
                      <a:lnTo>
                        <a:pt x="230" y="69"/>
                      </a:lnTo>
                      <a:lnTo>
                        <a:pt x="228" y="67"/>
                      </a:lnTo>
                      <a:lnTo>
                        <a:pt x="226" y="65"/>
                      </a:lnTo>
                      <a:lnTo>
                        <a:pt x="225" y="64"/>
                      </a:lnTo>
                      <a:lnTo>
                        <a:pt x="225" y="62"/>
                      </a:lnTo>
                      <a:lnTo>
                        <a:pt x="224" y="62"/>
                      </a:lnTo>
                      <a:lnTo>
                        <a:pt x="223" y="62"/>
                      </a:lnTo>
                      <a:lnTo>
                        <a:pt x="222" y="62"/>
                      </a:lnTo>
                      <a:lnTo>
                        <a:pt x="221" y="62"/>
                      </a:lnTo>
                      <a:lnTo>
                        <a:pt x="219" y="62"/>
                      </a:lnTo>
                      <a:lnTo>
                        <a:pt x="217" y="62"/>
                      </a:lnTo>
                      <a:lnTo>
                        <a:pt x="216" y="62"/>
                      </a:lnTo>
                      <a:lnTo>
                        <a:pt x="214" y="62"/>
                      </a:lnTo>
                      <a:lnTo>
                        <a:pt x="212" y="64"/>
                      </a:lnTo>
                      <a:lnTo>
                        <a:pt x="212" y="66"/>
                      </a:lnTo>
                      <a:lnTo>
                        <a:pt x="211" y="68"/>
                      </a:lnTo>
                      <a:lnTo>
                        <a:pt x="209" y="69"/>
                      </a:lnTo>
                      <a:lnTo>
                        <a:pt x="207" y="70"/>
                      </a:lnTo>
                      <a:lnTo>
                        <a:pt x="205" y="71"/>
                      </a:lnTo>
                      <a:lnTo>
                        <a:pt x="203" y="71"/>
                      </a:lnTo>
                      <a:lnTo>
                        <a:pt x="201" y="74"/>
                      </a:lnTo>
                      <a:lnTo>
                        <a:pt x="200" y="74"/>
                      </a:lnTo>
                      <a:lnTo>
                        <a:pt x="198" y="74"/>
                      </a:lnTo>
                      <a:lnTo>
                        <a:pt x="197" y="74"/>
                      </a:lnTo>
                      <a:lnTo>
                        <a:pt x="195" y="74"/>
                      </a:lnTo>
                      <a:lnTo>
                        <a:pt x="193" y="74"/>
                      </a:lnTo>
                      <a:lnTo>
                        <a:pt x="191" y="74"/>
                      </a:lnTo>
                      <a:lnTo>
                        <a:pt x="189" y="74"/>
                      </a:lnTo>
                      <a:lnTo>
                        <a:pt x="187" y="74"/>
                      </a:lnTo>
                      <a:lnTo>
                        <a:pt x="185" y="74"/>
                      </a:lnTo>
                      <a:lnTo>
                        <a:pt x="183" y="74"/>
                      </a:lnTo>
                      <a:lnTo>
                        <a:pt x="182" y="74"/>
                      </a:lnTo>
                      <a:lnTo>
                        <a:pt x="180" y="74"/>
                      </a:lnTo>
                      <a:lnTo>
                        <a:pt x="180" y="73"/>
                      </a:lnTo>
                      <a:lnTo>
                        <a:pt x="178" y="73"/>
                      </a:lnTo>
                      <a:lnTo>
                        <a:pt x="176" y="73"/>
                      </a:lnTo>
                      <a:lnTo>
                        <a:pt x="174" y="73"/>
                      </a:lnTo>
                      <a:lnTo>
                        <a:pt x="172" y="73"/>
                      </a:lnTo>
                      <a:lnTo>
                        <a:pt x="172" y="71"/>
                      </a:lnTo>
                      <a:lnTo>
                        <a:pt x="171" y="71"/>
                      </a:lnTo>
                      <a:lnTo>
                        <a:pt x="169" y="71"/>
                      </a:lnTo>
                      <a:lnTo>
                        <a:pt x="169" y="69"/>
                      </a:lnTo>
                      <a:lnTo>
                        <a:pt x="167" y="69"/>
                      </a:lnTo>
                      <a:lnTo>
                        <a:pt x="166" y="69"/>
                      </a:lnTo>
                      <a:lnTo>
                        <a:pt x="166" y="68"/>
                      </a:lnTo>
                      <a:lnTo>
                        <a:pt x="164" y="68"/>
                      </a:lnTo>
                      <a:lnTo>
                        <a:pt x="164" y="66"/>
                      </a:lnTo>
                      <a:lnTo>
                        <a:pt x="163" y="66"/>
                      </a:lnTo>
                      <a:lnTo>
                        <a:pt x="163" y="65"/>
                      </a:lnTo>
                      <a:lnTo>
                        <a:pt x="163" y="63"/>
                      </a:lnTo>
                      <a:lnTo>
                        <a:pt x="162" y="63"/>
                      </a:lnTo>
                      <a:lnTo>
                        <a:pt x="162" y="62"/>
                      </a:lnTo>
                      <a:lnTo>
                        <a:pt x="162" y="60"/>
                      </a:lnTo>
                      <a:lnTo>
                        <a:pt x="162" y="59"/>
                      </a:lnTo>
                      <a:lnTo>
                        <a:pt x="162" y="57"/>
                      </a:lnTo>
                      <a:lnTo>
                        <a:pt x="162" y="55"/>
                      </a:lnTo>
                      <a:lnTo>
                        <a:pt x="164" y="53"/>
                      </a:lnTo>
                      <a:lnTo>
                        <a:pt x="165" y="51"/>
                      </a:lnTo>
                      <a:lnTo>
                        <a:pt x="165" y="50"/>
                      </a:lnTo>
                      <a:lnTo>
                        <a:pt x="167" y="48"/>
                      </a:lnTo>
                      <a:lnTo>
                        <a:pt x="169" y="48"/>
                      </a:lnTo>
                      <a:lnTo>
                        <a:pt x="170" y="48"/>
                      </a:lnTo>
                      <a:lnTo>
                        <a:pt x="172" y="46"/>
                      </a:lnTo>
                      <a:lnTo>
                        <a:pt x="174" y="44"/>
                      </a:lnTo>
                      <a:lnTo>
                        <a:pt x="175" y="44"/>
                      </a:lnTo>
                      <a:lnTo>
                        <a:pt x="177" y="43"/>
                      </a:lnTo>
                      <a:lnTo>
                        <a:pt x="178" y="43"/>
                      </a:lnTo>
                      <a:lnTo>
                        <a:pt x="179" y="43"/>
                      </a:lnTo>
                      <a:lnTo>
                        <a:pt x="181" y="43"/>
                      </a:lnTo>
                      <a:lnTo>
                        <a:pt x="182" y="43"/>
                      </a:lnTo>
                      <a:lnTo>
                        <a:pt x="184" y="43"/>
                      </a:lnTo>
                      <a:lnTo>
                        <a:pt x="186" y="43"/>
                      </a:lnTo>
                      <a:lnTo>
                        <a:pt x="188" y="43"/>
                      </a:lnTo>
                      <a:lnTo>
                        <a:pt x="190" y="43"/>
                      </a:lnTo>
                      <a:lnTo>
                        <a:pt x="191" y="43"/>
                      </a:lnTo>
                      <a:lnTo>
                        <a:pt x="193" y="43"/>
                      </a:lnTo>
                      <a:lnTo>
                        <a:pt x="194" y="43"/>
                      </a:lnTo>
                      <a:lnTo>
                        <a:pt x="195" y="43"/>
                      </a:lnTo>
                      <a:lnTo>
                        <a:pt x="197" y="43"/>
                      </a:lnTo>
                      <a:lnTo>
                        <a:pt x="199" y="41"/>
                      </a:lnTo>
                      <a:lnTo>
                        <a:pt x="200" y="40"/>
                      </a:lnTo>
                      <a:lnTo>
                        <a:pt x="200" y="38"/>
                      </a:lnTo>
                      <a:lnTo>
                        <a:pt x="200" y="37"/>
                      </a:lnTo>
                      <a:lnTo>
                        <a:pt x="199" y="37"/>
                      </a:lnTo>
                      <a:lnTo>
                        <a:pt x="197" y="37"/>
                      </a:lnTo>
                      <a:lnTo>
                        <a:pt x="197" y="35"/>
                      </a:lnTo>
                      <a:lnTo>
                        <a:pt x="195" y="33"/>
                      </a:lnTo>
                      <a:lnTo>
                        <a:pt x="193" y="31"/>
                      </a:lnTo>
                      <a:lnTo>
                        <a:pt x="191" y="30"/>
                      </a:lnTo>
                      <a:lnTo>
                        <a:pt x="190" y="28"/>
                      </a:lnTo>
                      <a:lnTo>
                        <a:pt x="188" y="27"/>
                      </a:lnTo>
                      <a:lnTo>
                        <a:pt x="186" y="25"/>
                      </a:lnTo>
                      <a:lnTo>
                        <a:pt x="184" y="23"/>
                      </a:lnTo>
                      <a:lnTo>
                        <a:pt x="183" y="21"/>
                      </a:lnTo>
                      <a:lnTo>
                        <a:pt x="181" y="21"/>
                      </a:lnTo>
                      <a:lnTo>
                        <a:pt x="180" y="19"/>
                      </a:lnTo>
                      <a:lnTo>
                        <a:pt x="180" y="18"/>
                      </a:lnTo>
                      <a:lnTo>
                        <a:pt x="179" y="19"/>
                      </a:lnTo>
                      <a:lnTo>
                        <a:pt x="178" y="19"/>
                      </a:lnTo>
                      <a:lnTo>
                        <a:pt x="178" y="17"/>
                      </a:lnTo>
                      <a:lnTo>
                        <a:pt x="176" y="17"/>
                      </a:lnTo>
                      <a:lnTo>
                        <a:pt x="176" y="15"/>
                      </a:lnTo>
                      <a:lnTo>
                        <a:pt x="174" y="13"/>
                      </a:lnTo>
                      <a:lnTo>
                        <a:pt x="174" y="11"/>
                      </a:lnTo>
                      <a:lnTo>
                        <a:pt x="172" y="11"/>
                      </a:lnTo>
                      <a:lnTo>
                        <a:pt x="170" y="9"/>
                      </a:lnTo>
                      <a:lnTo>
                        <a:pt x="168" y="7"/>
                      </a:lnTo>
                      <a:lnTo>
                        <a:pt x="167" y="5"/>
                      </a:lnTo>
                      <a:lnTo>
                        <a:pt x="165" y="5"/>
                      </a:lnTo>
                      <a:lnTo>
                        <a:pt x="165" y="3"/>
                      </a:lnTo>
                      <a:lnTo>
                        <a:pt x="164" y="2"/>
                      </a:lnTo>
                      <a:lnTo>
                        <a:pt x="164" y="0"/>
                      </a:lnTo>
                      <a:lnTo>
                        <a:pt x="162" y="2"/>
                      </a:lnTo>
                      <a:lnTo>
                        <a:pt x="160" y="2"/>
                      </a:lnTo>
                      <a:lnTo>
                        <a:pt x="157" y="4"/>
                      </a:lnTo>
                      <a:lnTo>
                        <a:pt x="155" y="4"/>
                      </a:lnTo>
                      <a:lnTo>
                        <a:pt x="149" y="6"/>
                      </a:lnTo>
                      <a:lnTo>
                        <a:pt x="145" y="7"/>
                      </a:lnTo>
                      <a:lnTo>
                        <a:pt x="139" y="10"/>
                      </a:lnTo>
                      <a:lnTo>
                        <a:pt x="135" y="11"/>
                      </a:lnTo>
                      <a:lnTo>
                        <a:pt x="129" y="13"/>
                      </a:lnTo>
                      <a:lnTo>
                        <a:pt x="124" y="15"/>
                      </a:lnTo>
                      <a:lnTo>
                        <a:pt x="119" y="17"/>
                      </a:lnTo>
                      <a:lnTo>
                        <a:pt x="116" y="19"/>
                      </a:lnTo>
                      <a:lnTo>
                        <a:pt x="112" y="21"/>
                      </a:lnTo>
                      <a:lnTo>
                        <a:pt x="109" y="21"/>
                      </a:lnTo>
                      <a:lnTo>
                        <a:pt x="107" y="22"/>
                      </a:lnTo>
                      <a:lnTo>
                        <a:pt x="105" y="23"/>
                      </a:lnTo>
                      <a:lnTo>
                        <a:pt x="105" y="24"/>
                      </a:lnTo>
                      <a:lnTo>
                        <a:pt x="103" y="26"/>
                      </a:lnTo>
                      <a:lnTo>
                        <a:pt x="104" y="26"/>
                      </a:lnTo>
                      <a:lnTo>
                        <a:pt x="104" y="27"/>
                      </a:lnTo>
                      <a:lnTo>
                        <a:pt x="106" y="27"/>
                      </a:lnTo>
                      <a:lnTo>
                        <a:pt x="106" y="28"/>
                      </a:lnTo>
                      <a:lnTo>
                        <a:pt x="107" y="28"/>
                      </a:lnTo>
                      <a:lnTo>
                        <a:pt x="109" y="28"/>
                      </a:lnTo>
                      <a:lnTo>
                        <a:pt x="109" y="30"/>
                      </a:lnTo>
                      <a:lnTo>
                        <a:pt x="110" y="30"/>
                      </a:lnTo>
                      <a:lnTo>
                        <a:pt x="112" y="30"/>
                      </a:lnTo>
                      <a:lnTo>
                        <a:pt x="112" y="31"/>
                      </a:lnTo>
                      <a:lnTo>
                        <a:pt x="115" y="31"/>
                      </a:lnTo>
                      <a:lnTo>
                        <a:pt x="117" y="31"/>
                      </a:lnTo>
                      <a:lnTo>
                        <a:pt x="117" y="33"/>
                      </a:lnTo>
                      <a:lnTo>
                        <a:pt x="118" y="33"/>
                      </a:lnTo>
                      <a:lnTo>
                        <a:pt x="118" y="36"/>
                      </a:lnTo>
                      <a:lnTo>
                        <a:pt x="120" y="36"/>
                      </a:lnTo>
                      <a:lnTo>
                        <a:pt x="120" y="37"/>
                      </a:lnTo>
                      <a:lnTo>
                        <a:pt x="122" y="37"/>
                      </a:lnTo>
                      <a:lnTo>
                        <a:pt x="122" y="38"/>
                      </a:lnTo>
                      <a:lnTo>
                        <a:pt x="124" y="38"/>
                      </a:lnTo>
                      <a:lnTo>
                        <a:pt x="124" y="41"/>
                      </a:lnTo>
                      <a:lnTo>
                        <a:pt x="124" y="42"/>
                      </a:lnTo>
                      <a:lnTo>
                        <a:pt x="124" y="44"/>
                      </a:lnTo>
                      <a:lnTo>
                        <a:pt x="124" y="46"/>
                      </a:lnTo>
                      <a:lnTo>
                        <a:pt x="124" y="48"/>
                      </a:lnTo>
                      <a:lnTo>
                        <a:pt x="125" y="48"/>
                      </a:lnTo>
                      <a:lnTo>
                        <a:pt x="123" y="50"/>
                      </a:lnTo>
                      <a:lnTo>
                        <a:pt x="122" y="52"/>
                      </a:lnTo>
                      <a:lnTo>
                        <a:pt x="120" y="54"/>
                      </a:lnTo>
                      <a:lnTo>
                        <a:pt x="120" y="55"/>
                      </a:lnTo>
                      <a:lnTo>
                        <a:pt x="119" y="56"/>
                      </a:lnTo>
                      <a:lnTo>
                        <a:pt x="118" y="57"/>
                      </a:lnTo>
                      <a:lnTo>
                        <a:pt x="117" y="59"/>
                      </a:lnTo>
                      <a:lnTo>
                        <a:pt x="116" y="59"/>
                      </a:lnTo>
                      <a:lnTo>
                        <a:pt x="114" y="59"/>
                      </a:lnTo>
                      <a:lnTo>
                        <a:pt x="113" y="59"/>
                      </a:lnTo>
                      <a:lnTo>
                        <a:pt x="110" y="60"/>
                      </a:lnTo>
                      <a:lnTo>
                        <a:pt x="108" y="60"/>
                      </a:lnTo>
                      <a:lnTo>
                        <a:pt x="105" y="60"/>
                      </a:lnTo>
                      <a:lnTo>
                        <a:pt x="103" y="60"/>
                      </a:lnTo>
                      <a:lnTo>
                        <a:pt x="100" y="60"/>
                      </a:lnTo>
                      <a:lnTo>
                        <a:pt x="96" y="60"/>
                      </a:lnTo>
                      <a:lnTo>
                        <a:pt x="92" y="60"/>
                      </a:lnTo>
                      <a:lnTo>
                        <a:pt x="88" y="59"/>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23" name="Group 244"/>
              <p:cNvGrpSpPr>
                <a:grpSpLocks/>
              </p:cNvGrpSpPr>
              <p:nvPr/>
            </p:nvGrpSpPr>
            <p:grpSpPr bwMode="auto">
              <a:xfrm>
                <a:off x="2558142" y="4586332"/>
                <a:ext cx="862361" cy="722897"/>
                <a:chOff x="3242" y="2958"/>
                <a:chExt cx="263" cy="219"/>
              </a:xfrm>
            </p:grpSpPr>
            <p:sp>
              <p:nvSpPr>
                <p:cNvPr id="40" name="Freeform 245"/>
                <p:cNvSpPr>
                  <a:spLocks/>
                </p:cNvSpPr>
                <p:nvPr/>
              </p:nvSpPr>
              <p:spPr bwMode="auto">
                <a:xfrm>
                  <a:off x="3242" y="3020"/>
                  <a:ext cx="261" cy="154"/>
                </a:xfrm>
                <a:custGeom>
                  <a:avLst/>
                  <a:gdLst>
                    <a:gd name="T0" fmla="*/ 196 w 261"/>
                    <a:gd name="T1" fmla="*/ 33 h 157"/>
                    <a:gd name="T2" fmla="*/ 177 w 261"/>
                    <a:gd name="T3" fmla="*/ 13 h 157"/>
                    <a:gd name="T4" fmla="*/ 164 w 261"/>
                    <a:gd name="T5" fmla="*/ 1 h 157"/>
                    <a:gd name="T6" fmla="*/ 137 w 261"/>
                    <a:gd name="T7" fmla="*/ 10 h 157"/>
                    <a:gd name="T8" fmla="*/ 109 w 261"/>
                    <a:gd name="T9" fmla="*/ 20 h 157"/>
                    <a:gd name="T10" fmla="*/ 88 w 261"/>
                    <a:gd name="T11" fmla="*/ 28 h 157"/>
                    <a:gd name="T12" fmla="*/ 69 w 261"/>
                    <a:gd name="T13" fmla="*/ 35 h 157"/>
                    <a:gd name="T14" fmla="*/ 52 w 261"/>
                    <a:gd name="T15" fmla="*/ 41 h 157"/>
                    <a:gd name="T16" fmla="*/ 37 w 261"/>
                    <a:gd name="T17" fmla="*/ 46 h 157"/>
                    <a:gd name="T18" fmla="*/ 14 w 261"/>
                    <a:gd name="T19" fmla="*/ 52 h 157"/>
                    <a:gd name="T20" fmla="*/ 4 w 261"/>
                    <a:gd name="T21" fmla="*/ 59 h 157"/>
                    <a:gd name="T22" fmla="*/ 15 w 261"/>
                    <a:gd name="T23" fmla="*/ 71 h 157"/>
                    <a:gd name="T24" fmla="*/ 25 w 261"/>
                    <a:gd name="T25" fmla="*/ 79 h 157"/>
                    <a:gd name="T26" fmla="*/ 31 w 261"/>
                    <a:gd name="T27" fmla="*/ 86 h 157"/>
                    <a:gd name="T28" fmla="*/ 37 w 261"/>
                    <a:gd name="T29" fmla="*/ 94 h 157"/>
                    <a:gd name="T30" fmla="*/ 26 w 261"/>
                    <a:gd name="T31" fmla="*/ 100 h 157"/>
                    <a:gd name="T32" fmla="*/ 15 w 261"/>
                    <a:gd name="T33" fmla="*/ 101 h 157"/>
                    <a:gd name="T34" fmla="*/ 2 w 261"/>
                    <a:gd name="T35" fmla="*/ 109 h 157"/>
                    <a:gd name="T36" fmla="*/ 1 w 261"/>
                    <a:gd name="T37" fmla="*/ 120 h 157"/>
                    <a:gd name="T38" fmla="*/ 7 w 261"/>
                    <a:gd name="T39" fmla="*/ 126 h 157"/>
                    <a:gd name="T40" fmla="*/ 14 w 261"/>
                    <a:gd name="T41" fmla="*/ 131 h 157"/>
                    <a:gd name="T42" fmla="*/ 27 w 261"/>
                    <a:gd name="T43" fmla="*/ 131 h 157"/>
                    <a:gd name="T44" fmla="*/ 40 w 261"/>
                    <a:gd name="T45" fmla="*/ 128 h 157"/>
                    <a:gd name="T46" fmla="*/ 54 w 261"/>
                    <a:gd name="T47" fmla="*/ 118 h 157"/>
                    <a:gd name="T48" fmla="*/ 62 w 261"/>
                    <a:gd name="T49" fmla="*/ 122 h 157"/>
                    <a:gd name="T50" fmla="*/ 72 w 261"/>
                    <a:gd name="T51" fmla="*/ 131 h 157"/>
                    <a:gd name="T52" fmla="*/ 81 w 261"/>
                    <a:gd name="T53" fmla="*/ 139 h 157"/>
                    <a:gd name="T54" fmla="*/ 92 w 261"/>
                    <a:gd name="T55" fmla="*/ 151 h 157"/>
                    <a:gd name="T56" fmla="*/ 102 w 261"/>
                    <a:gd name="T57" fmla="*/ 153 h 157"/>
                    <a:gd name="T58" fmla="*/ 118 w 261"/>
                    <a:gd name="T59" fmla="*/ 148 h 157"/>
                    <a:gd name="T60" fmla="*/ 133 w 261"/>
                    <a:gd name="T61" fmla="*/ 142 h 157"/>
                    <a:gd name="T62" fmla="*/ 148 w 261"/>
                    <a:gd name="T63" fmla="*/ 136 h 157"/>
                    <a:gd name="T64" fmla="*/ 163 w 261"/>
                    <a:gd name="T65" fmla="*/ 134 h 157"/>
                    <a:gd name="T66" fmla="*/ 169 w 261"/>
                    <a:gd name="T67" fmla="*/ 142 h 157"/>
                    <a:gd name="T68" fmla="*/ 174 w 261"/>
                    <a:gd name="T69" fmla="*/ 150 h 157"/>
                    <a:gd name="T70" fmla="*/ 182 w 261"/>
                    <a:gd name="T71" fmla="*/ 154 h 157"/>
                    <a:gd name="T72" fmla="*/ 193 w 261"/>
                    <a:gd name="T73" fmla="*/ 156 h 157"/>
                    <a:gd name="T74" fmla="*/ 208 w 261"/>
                    <a:gd name="T75" fmla="*/ 155 h 157"/>
                    <a:gd name="T76" fmla="*/ 221 w 261"/>
                    <a:gd name="T77" fmla="*/ 143 h 157"/>
                    <a:gd name="T78" fmla="*/ 215 w 261"/>
                    <a:gd name="T79" fmla="*/ 135 h 157"/>
                    <a:gd name="T80" fmla="*/ 208 w 261"/>
                    <a:gd name="T81" fmla="*/ 130 h 157"/>
                    <a:gd name="T82" fmla="*/ 201 w 261"/>
                    <a:gd name="T83" fmla="*/ 124 h 157"/>
                    <a:gd name="T84" fmla="*/ 207 w 261"/>
                    <a:gd name="T85" fmla="*/ 117 h 157"/>
                    <a:gd name="T86" fmla="*/ 221 w 261"/>
                    <a:gd name="T87" fmla="*/ 112 h 157"/>
                    <a:gd name="T88" fmla="*/ 244 w 261"/>
                    <a:gd name="T89" fmla="*/ 104 h 157"/>
                    <a:gd name="T90" fmla="*/ 259 w 261"/>
                    <a:gd name="T91" fmla="*/ 97 h 157"/>
                    <a:gd name="T92" fmla="*/ 251 w 261"/>
                    <a:gd name="T93" fmla="*/ 90 h 157"/>
                    <a:gd name="T94" fmla="*/ 243 w 261"/>
                    <a:gd name="T95" fmla="*/ 81 h 157"/>
                    <a:gd name="T96" fmla="*/ 231 w 261"/>
                    <a:gd name="T97" fmla="*/ 69 h 157"/>
                    <a:gd name="T98" fmla="*/ 222 w 261"/>
                    <a:gd name="T99" fmla="*/ 61 h 157"/>
                    <a:gd name="T100" fmla="*/ 212 w 261"/>
                    <a:gd name="T101" fmla="*/ 64 h 157"/>
                    <a:gd name="T102" fmla="*/ 200 w 261"/>
                    <a:gd name="T103" fmla="*/ 71 h 157"/>
                    <a:gd name="T104" fmla="*/ 186 w 261"/>
                    <a:gd name="T105" fmla="*/ 73 h 157"/>
                    <a:gd name="T106" fmla="*/ 176 w 261"/>
                    <a:gd name="T107" fmla="*/ 70 h 157"/>
                    <a:gd name="T108" fmla="*/ 168 w 261"/>
                    <a:gd name="T109" fmla="*/ 66 h 157"/>
                    <a:gd name="T110" fmla="*/ 163 w 261"/>
                    <a:gd name="T111" fmla="*/ 58 h 157"/>
                    <a:gd name="T112" fmla="*/ 170 w 261"/>
                    <a:gd name="T113" fmla="*/ 46 h 157"/>
                    <a:gd name="T114" fmla="*/ 184 w 261"/>
                    <a:gd name="T115" fmla="*/ 4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1" h="157">
                      <a:moveTo>
                        <a:pt x="193" y="41"/>
                      </a:moveTo>
                      <a:lnTo>
                        <a:pt x="194" y="41"/>
                      </a:lnTo>
                      <a:lnTo>
                        <a:pt x="195" y="41"/>
                      </a:lnTo>
                      <a:lnTo>
                        <a:pt x="197" y="39"/>
                      </a:lnTo>
                      <a:lnTo>
                        <a:pt x="199" y="37"/>
                      </a:lnTo>
                      <a:lnTo>
                        <a:pt x="199" y="36"/>
                      </a:lnTo>
                      <a:lnTo>
                        <a:pt x="199" y="34"/>
                      </a:lnTo>
                      <a:lnTo>
                        <a:pt x="196" y="33"/>
                      </a:lnTo>
                      <a:lnTo>
                        <a:pt x="194" y="31"/>
                      </a:lnTo>
                      <a:lnTo>
                        <a:pt x="192" y="29"/>
                      </a:lnTo>
                      <a:lnTo>
                        <a:pt x="190" y="27"/>
                      </a:lnTo>
                      <a:lnTo>
                        <a:pt x="186" y="24"/>
                      </a:lnTo>
                      <a:lnTo>
                        <a:pt x="185" y="21"/>
                      </a:lnTo>
                      <a:lnTo>
                        <a:pt x="182" y="19"/>
                      </a:lnTo>
                      <a:lnTo>
                        <a:pt x="180" y="15"/>
                      </a:lnTo>
                      <a:lnTo>
                        <a:pt x="177" y="13"/>
                      </a:lnTo>
                      <a:lnTo>
                        <a:pt x="175" y="10"/>
                      </a:lnTo>
                      <a:lnTo>
                        <a:pt x="173" y="8"/>
                      </a:lnTo>
                      <a:lnTo>
                        <a:pt x="171" y="5"/>
                      </a:lnTo>
                      <a:lnTo>
                        <a:pt x="169" y="5"/>
                      </a:lnTo>
                      <a:lnTo>
                        <a:pt x="167" y="3"/>
                      </a:lnTo>
                      <a:lnTo>
                        <a:pt x="166" y="2"/>
                      </a:lnTo>
                      <a:lnTo>
                        <a:pt x="166" y="0"/>
                      </a:lnTo>
                      <a:lnTo>
                        <a:pt x="164" y="1"/>
                      </a:lnTo>
                      <a:lnTo>
                        <a:pt x="163" y="1"/>
                      </a:lnTo>
                      <a:lnTo>
                        <a:pt x="159" y="3"/>
                      </a:lnTo>
                      <a:lnTo>
                        <a:pt x="157" y="3"/>
                      </a:lnTo>
                      <a:lnTo>
                        <a:pt x="154" y="5"/>
                      </a:lnTo>
                      <a:lnTo>
                        <a:pt x="150" y="6"/>
                      </a:lnTo>
                      <a:lnTo>
                        <a:pt x="147" y="8"/>
                      </a:lnTo>
                      <a:lnTo>
                        <a:pt x="143" y="8"/>
                      </a:lnTo>
                      <a:lnTo>
                        <a:pt x="137" y="10"/>
                      </a:lnTo>
                      <a:lnTo>
                        <a:pt x="133" y="12"/>
                      </a:lnTo>
                      <a:lnTo>
                        <a:pt x="129" y="13"/>
                      </a:lnTo>
                      <a:lnTo>
                        <a:pt x="125" y="14"/>
                      </a:lnTo>
                      <a:lnTo>
                        <a:pt x="121" y="16"/>
                      </a:lnTo>
                      <a:lnTo>
                        <a:pt x="117" y="17"/>
                      </a:lnTo>
                      <a:lnTo>
                        <a:pt x="114" y="18"/>
                      </a:lnTo>
                      <a:lnTo>
                        <a:pt x="112" y="18"/>
                      </a:lnTo>
                      <a:lnTo>
                        <a:pt x="109" y="20"/>
                      </a:lnTo>
                      <a:lnTo>
                        <a:pt x="107" y="21"/>
                      </a:lnTo>
                      <a:lnTo>
                        <a:pt x="105" y="22"/>
                      </a:lnTo>
                      <a:lnTo>
                        <a:pt x="102" y="22"/>
                      </a:lnTo>
                      <a:lnTo>
                        <a:pt x="99" y="24"/>
                      </a:lnTo>
                      <a:lnTo>
                        <a:pt x="97" y="24"/>
                      </a:lnTo>
                      <a:lnTo>
                        <a:pt x="94" y="27"/>
                      </a:lnTo>
                      <a:lnTo>
                        <a:pt x="92" y="27"/>
                      </a:lnTo>
                      <a:lnTo>
                        <a:pt x="88" y="28"/>
                      </a:lnTo>
                      <a:lnTo>
                        <a:pt x="86" y="28"/>
                      </a:lnTo>
                      <a:lnTo>
                        <a:pt x="82" y="30"/>
                      </a:lnTo>
                      <a:lnTo>
                        <a:pt x="80" y="30"/>
                      </a:lnTo>
                      <a:lnTo>
                        <a:pt x="77" y="32"/>
                      </a:lnTo>
                      <a:lnTo>
                        <a:pt x="75" y="32"/>
                      </a:lnTo>
                      <a:lnTo>
                        <a:pt x="73" y="33"/>
                      </a:lnTo>
                      <a:lnTo>
                        <a:pt x="71" y="33"/>
                      </a:lnTo>
                      <a:lnTo>
                        <a:pt x="69" y="35"/>
                      </a:lnTo>
                      <a:lnTo>
                        <a:pt x="67" y="35"/>
                      </a:lnTo>
                      <a:lnTo>
                        <a:pt x="65" y="37"/>
                      </a:lnTo>
                      <a:lnTo>
                        <a:pt x="63" y="37"/>
                      </a:lnTo>
                      <a:lnTo>
                        <a:pt x="62" y="39"/>
                      </a:lnTo>
                      <a:lnTo>
                        <a:pt x="59" y="39"/>
                      </a:lnTo>
                      <a:lnTo>
                        <a:pt x="57" y="39"/>
                      </a:lnTo>
                      <a:lnTo>
                        <a:pt x="56" y="39"/>
                      </a:lnTo>
                      <a:lnTo>
                        <a:pt x="52" y="41"/>
                      </a:lnTo>
                      <a:lnTo>
                        <a:pt x="50" y="41"/>
                      </a:lnTo>
                      <a:lnTo>
                        <a:pt x="48" y="42"/>
                      </a:lnTo>
                      <a:lnTo>
                        <a:pt x="47" y="42"/>
                      </a:lnTo>
                      <a:lnTo>
                        <a:pt x="45" y="44"/>
                      </a:lnTo>
                      <a:lnTo>
                        <a:pt x="43" y="44"/>
                      </a:lnTo>
                      <a:lnTo>
                        <a:pt x="41" y="44"/>
                      </a:lnTo>
                      <a:lnTo>
                        <a:pt x="40" y="44"/>
                      </a:lnTo>
                      <a:lnTo>
                        <a:pt x="37" y="46"/>
                      </a:lnTo>
                      <a:lnTo>
                        <a:pt x="35" y="46"/>
                      </a:lnTo>
                      <a:lnTo>
                        <a:pt x="32" y="47"/>
                      </a:lnTo>
                      <a:lnTo>
                        <a:pt x="31" y="47"/>
                      </a:lnTo>
                      <a:lnTo>
                        <a:pt x="26" y="49"/>
                      </a:lnTo>
                      <a:lnTo>
                        <a:pt x="24" y="49"/>
                      </a:lnTo>
                      <a:lnTo>
                        <a:pt x="20" y="50"/>
                      </a:lnTo>
                      <a:lnTo>
                        <a:pt x="18" y="50"/>
                      </a:lnTo>
                      <a:lnTo>
                        <a:pt x="14" y="52"/>
                      </a:lnTo>
                      <a:lnTo>
                        <a:pt x="12" y="52"/>
                      </a:lnTo>
                      <a:lnTo>
                        <a:pt x="10" y="54"/>
                      </a:lnTo>
                      <a:lnTo>
                        <a:pt x="8" y="54"/>
                      </a:lnTo>
                      <a:lnTo>
                        <a:pt x="6" y="55"/>
                      </a:lnTo>
                      <a:lnTo>
                        <a:pt x="5" y="55"/>
                      </a:lnTo>
                      <a:lnTo>
                        <a:pt x="4" y="55"/>
                      </a:lnTo>
                      <a:lnTo>
                        <a:pt x="4" y="58"/>
                      </a:lnTo>
                      <a:lnTo>
                        <a:pt x="4" y="59"/>
                      </a:lnTo>
                      <a:lnTo>
                        <a:pt x="6" y="59"/>
                      </a:lnTo>
                      <a:lnTo>
                        <a:pt x="6" y="61"/>
                      </a:lnTo>
                      <a:lnTo>
                        <a:pt x="8" y="63"/>
                      </a:lnTo>
                      <a:lnTo>
                        <a:pt x="9" y="65"/>
                      </a:lnTo>
                      <a:lnTo>
                        <a:pt x="11" y="65"/>
                      </a:lnTo>
                      <a:lnTo>
                        <a:pt x="11" y="67"/>
                      </a:lnTo>
                      <a:lnTo>
                        <a:pt x="13" y="69"/>
                      </a:lnTo>
                      <a:lnTo>
                        <a:pt x="15" y="71"/>
                      </a:lnTo>
                      <a:lnTo>
                        <a:pt x="17" y="72"/>
                      </a:lnTo>
                      <a:lnTo>
                        <a:pt x="18" y="74"/>
                      </a:lnTo>
                      <a:lnTo>
                        <a:pt x="19" y="75"/>
                      </a:lnTo>
                      <a:lnTo>
                        <a:pt x="21" y="76"/>
                      </a:lnTo>
                      <a:lnTo>
                        <a:pt x="23" y="76"/>
                      </a:lnTo>
                      <a:lnTo>
                        <a:pt x="23" y="78"/>
                      </a:lnTo>
                      <a:lnTo>
                        <a:pt x="23" y="79"/>
                      </a:lnTo>
                      <a:lnTo>
                        <a:pt x="25" y="79"/>
                      </a:lnTo>
                      <a:lnTo>
                        <a:pt x="25" y="81"/>
                      </a:lnTo>
                      <a:lnTo>
                        <a:pt x="26" y="81"/>
                      </a:lnTo>
                      <a:lnTo>
                        <a:pt x="28" y="81"/>
                      </a:lnTo>
                      <a:lnTo>
                        <a:pt x="28" y="83"/>
                      </a:lnTo>
                      <a:lnTo>
                        <a:pt x="28" y="84"/>
                      </a:lnTo>
                      <a:lnTo>
                        <a:pt x="30" y="84"/>
                      </a:lnTo>
                      <a:lnTo>
                        <a:pt x="30" y="86"/>
                      </a:lnTo>
                      <a:lnTo>
                        <a:pt x="31" y="86"/>
                      </a:lnTo>
                      <a:lnTo>
                        <a:pt x="33" y="86"/>
                      </a:lnTo>
                      <a:lnTo>
                        <a:pt x="33" y="88"/>
                      </a:lnTo>
                      <a:lnTo>
                        <a:pt x="33" y="90"/>
                      </a:lnTo>
                      <a:lnTo>
                        <a:pt x="35" y="90"/>
                      </a:lnTo>
                      <a:lnTo>
                        <a:pt x="35" y="91"/>
                      </a:lnTo>
                      <a:lnTo>
                        <a:pt x="35" y="92"/>
                      </a:lnTo>
                      <a:lnTo>
                        <a:pt x="37" y="92"/>
                      </a:lnTo>
                      <a:lnTo>
                        <a:pt x="37" y="94"/>
                      </a:lnTo>
                      <a:lnTo>
                        <a:pt x="37" y="95"/>
                      </a:lnTo>
                      <a:lnTo>
                        <a:pt x="37" y="96"/>
                      </a:lnTo>
                      <a:lnTo>
                        <a:pt x="35" y="98"/>
                      </a:lnTo>
                      <a:lnTo>
                        <a:pt x="33" y="99"/>
                      </a:lnTo>
                      <a:lnTo>
                        <a:pt x="31" y="100"/>
                      </a:lnTo>
                      <a:lnTo>
                        <a:pt x="30" y="100"/>
                      </a:lnTo>
                      <a:lnTo>
                        <a:pt x="28" y="100"/>
                      </a:lnTo>
                      <a:lnTo>
                        <a:pt x="26" y="100"/>
                      </a:lnTo>
                      <a:lnTo>
                        <a:pt x="25" y="100"/>
                      </a:lnTo>
                      <a:lnTo>
                        <a:pt x="24" y="100"/>
                      </a:lnTo>
                      <a:lnTo>
                        <a:pt x="24" y="99"/>
                      </a:lnTo>
                      <a:lnTo>
                        <a:pt x="21" y="100"/>
                      </a:lnTo>
                      <a:lnTo>
                        <a:pt x="20" y="100"/>
                      </a:lnTo>
                      <a:lnTo>
                        <a:pt x="18" y="100"/>
                      </a:lnTo>
                      <a:lnTo>
                        <a:pt x="17" y="100"/>
                      </a:lnTo>
                      <a:lnTo>
                        <a:pt x="15" y="101"/>
                      </a:lnTo>
                      <a:lnTo>
                        <a:pt x="13" y="101"/>
                      </a:lnTo>
                      <a:lnTo>
                        <a:pt x="11" y="101"/>
                      </a:lnTo>
                      <a:lnTo>
                        <a:pt x="9" y="103"/>
                      </a:lnTo>
                      <a:lnTo>
                        <a:pt x="8" y="104"/>
                      </a:lnTo>
                      <a:lnTo>
                        <a:pt x="6" y="106"/>
                      </a:lnTo>
                      <a:lnTo>
                        <a:pt x="5" y="106"/>
                      </a:lnTo>
                      <a:lnTo>
                        <a:pt x="3" y="108"/>
                      </a:lnTo>
                      <a:lnTo>
                        <a:pt x="2" y="109"/>
                      </a:lnTo>
                      <a:lnTo>
                        <a:pt x="1" y="111"/>
                      </a:lnTo>
                      <a:lnTo>
                        <a:pt x="0" y="113"/>
                      </a:lnTo>
                      <a:lnTo>
                        <a:pt x="0" y="114"/>
                      </a:lnTo>
                      <a:lnTo>
                        <a:pt x="0" y="116"/>
                      </a:lnTo>
                      <a:lnTo>
                        <a:pt x="0" y="117"/>
                      </a:lnTo>
                      <a:lnTo>
                        <a:pt x="1" y="117"/>
                      </a:lnTo>
                      <a:lnTo>
                        <a:pt x="1" y="119"/>
                      </a:lnTo>
                      <a:lnTo>
                        <a:pt x="1" y="120"/>
                      </a:lnTo>
                      <a:lnTo>
                        <a:pt x="2" y="120"/>
                      </a:lnTo>
                      <a:lnTo>
                        <a:pt x="2" y="122"/>
                      </a:lnTo>
                      <a:lnTo>
                        <a:pt x="3" y="122"/>
                      </a:lnTo>
                      <a:lnTo>
                        <a:pt x="3" y="124"/>
                      </a:lnTo>
                      <a:lnTo>
                        <a:pt x="3" y="125"/>
                      </a:lnTo>
                      <a:lnTo>
                        <a:pt x="5" y="125"/>
                      </a:lnTo>
                      <a:lnTo>
                        <a:pt x="5" y="126"/>
                      </a:lnTo>
                      <a:lnTo>
                        <a:pt x="7" y="126"/>
                      </a:lnTo>
                      <a:lnTo>
                        <a:pt x="7" y="128"/>
                      </a:lnTo>
                      <a:lnTo>
                        <a:pt x="7" y="129"/>
                      </a:lnTo>
                      <a:lnTo>
                        <a:pt x="9" y="129"/>
                      </a:lnTo>
                      <a:lnTo>
                        <a:pt x="9" y="130"/>
                      </a:lnTo>
                      <a:lnTo>
                        <a:pt x="10" y="130"/>
                      </a:lnTo>
                      <a:lnTo>
                        <a:pt x="12" y="130"/>
                      </a:lnTo>
                      <a:lnTo>
                        <a:pt x="12" y="131"/>
                      </a:lnTo>
                      <a:lnTo>
                        <a:pt x="14" y="131"/>
                      </a:lnTo>
                      <a:lnTo>
                        <a:pt x="16" y="131"/>
                      </a:lnTo>
                      <a:lnTo>
                        <a:pt x="18" y="131"/>
                      </a:lnTo>
                      <a:lnTo>
                        <a:pt x="19" y="131"/>
                      </a:lnTo>
                      <a:lnTo>
                        <a:pt x="21" y="131"/>
                      </a:lnTo>
                      <a:lnTo>
                        <a:pt x="23" y="131"/>
                      </a:lnTo>
                      <a:lnTo>
                        <a:pt x="24" y="131"/>
                      </a:lnTo>
                      <a:lnTo>
                        <a:pt x="25" y="131"/>
                      </a:lnTo>
                      <a:lnTo>
                        <a:pt x="27" y="131"/>
                      </a:lnTo>
                      <a:lnTo>
                        <a:pt x="28" y="131"/>
                      </a:lnTo>
                      <a:lnTo>
                        <a:pt x="31" y="131"/>
                      </a:lnTo>
                      <a:lnTo>
                        <a:pt x="33" y="131"/>
                      </a:lnTo>
                      <a:lnTo>
                        <a:pt x="34" y="131"/>
                      </a:lnTo>
                      <a:lnTo>
                        <a:pt x="36" y="129"/>
                      </a:lnTo>
                      <a:lnTo>
                        <a:pt x="37" y="129"/>
                      </a:lnTo>
                      <a:lnTo>
                        <a:pt x="39" y="128"/>
                      </a:lnTo>
                      <a:lnTo>
                        <a:pt x="40" y="128"/>
                      </a:lnTo>
                      <a:lnTo>
                        <a:pt x="42" y="126"/>
                      </a:lnTo>
                      <a:lnTo>
                        <a:pt x="44" y="125"/>
                      </a:lnTo>
                      <a:lnTo>
                        <a:pt x="45" y="125"/>
                      </a:lnTo>
                      <a:lnTo>
                        <a:pt x="47" y="123"/>
                      </a:lnTo>
                      <a:lnTo>
                        <a:pt x="48" y="121"/>
                      </a:lnTo>
                      <a:lnTo>
                        <a:pt x="50" y="119"/>
                      </a:lnTo>
                      <a:lnTo>
                        <a:pt x="52" y="119"/>
                      </a:lnTo>
                      <a:lnTo>
                        <a:pt x="54" y="118"/>
                      </a:lnTo>
                      <a:lnTo>
                        <a:pt x="54" y="119"/>
                      </a:lnTo>
                      <a:lnTo>
                        <a:pt x="55" y="119"/>
                      </a:lnTo>
                      <a:lnTo>
                        <a:pt x="57" y="119"/>
                      </a:lnTo>
                      <a:lnTo>
                        <a:pt x="58" y="119"/>
                      </a:lnTo>
                      <a:lnTo>
                        <a:pt x="60" y="119"/>
                      </a:lnTo>
                      <a:lnTo>
                        <a:pt x="60" y="120"/>
                      </a:lnTo>
                      <a:lnTo>
                        <a:pt x="62" y="120"/>
                      </a:lnTo>
                      <a:lnTo>
                        <a:pt x="62" y="122"/>
                      </a:lnTo>
                      <a:lnTo>
                        <a:pt x="64" y="122"/>
                      </a:lnTo>
                      <a:lnTo>
                        <a:pt x="64" y="124"/>
                      </a:lnTo>
                      <a:lnTo>
                        <a:pt x="66" y="124"/>
                      </a:lnTo>
                      <a:lnTo>
                        <a:pt x="67" y="126"/>
                      </a:lnTo>
                      <a:lnTo>
                        <a:pt x="69" y="126"/>
                      </a:lnTo>
                      <a:lnTo>
                        <a:pt x="69" y="128"/>
                      </a:lnTo>
                      <a:lnTo>
                        <a:pt x="71" y="129"/>
                      </a:lnTo>
                      <a:lnTo>
                        <a:pt x="72" y="131"/>
                      </a:lnTo>
                      <a:lnTo>
                        <a:pt x="74" y="131"/>
                      </a:lnTo>
                      <a:lnTo>
                        <a:pt x="74" y="133"/>
                      </a:lnTo>
                      <a:lnTo>
                        <a:pt x="76" y="133"/>
                      </a:lnTo>
                      <a:lnTo>
                        <a:pt x="77" y="134"/>
                      </a:lnTo>
                      <a:lnTo>
                        <a:pt x="79" y="134"/>
                      </a:lnTo>
                      <a:lnTo>
                        <a:pt x="79" y="136"/>
                      </a:lnTo>
                      <a:lnTo>
                        <a:pt x="81" y="137"/>
                      </a:lnTo>
                      <a:lnTo>
                        <a:pt x="81" y="139"/>
                      </a:lnTo>
                      <a:lnTo>
                        <a:pt x="83" y="140"/>
                      </a:lnTo>
                      <a:lnTo>
                        <a:pt x="83" y="142"/>
                      </a:lnTo>
                      <a:lnTo>
                        <a:pt x="85" y="144"/>
                      </a:lnTo>
                      <a:lnTo>
                        <a:pt x="87" y="146"/>
                      </a:lnTo>
                      <a:lnTo>
                        <a:pt x="89" y="146"/>
                      </a:lnTo>
                      <a:lnTo>
                        <a:pt x="89" y="148"/>
                      </a:lnTo>
                      <a:lnTo>
                        <a:pt x="91" y="150"/>
                      </a:lnTo>
                      <a:lnTo>
                        <a:pt x="92" y="151"/>
                      </a:lnTo>
                      <a:lnTo>
                        <a:pt x="94" y="151"/>
                      </a:lnTo>
                      <a:lnTo>
                        <a:pt x="94" y="153"/>
                      </a:lnTo>
                      <a:lnTo>
                        <a:pt x="95" y="153"/>
                      </a:lnTo>
                      <a:lnTo>
                        <a:pt x="97" y="153"/>
                      </a:lnTo>
                      <a:lnTo>
                        <a:pt x="98" y="153"/>
                      </a:lnTo>
                      <a:lnTo>
                        <a:pt x="99" y="153"/>
                      </a:lnTo>
                      <a:lnTo>
                        <a:pt x="101" y="153"/>
                      </a:lnTo>
                      <a:lnTo>
                        <a:pt x="102" y="153"/>
                      </a:lnTo>
                      <a:lnTo>
                        <a:pt x="105" y="152"/>
                      </a:lnTo>
                      <a:lnTo>
                        <a:pt x="107" y="152"/>
                      </a:lnTo>
                      <a:lnTo>
                        <a:pt x="108" y="150"/>
                      </a:lnTo>
                      <a:lnTo>
                        <a:pt x="110" y="150"/>
                      </a:lnTo>
                      <a:lnTo>
                        <a:pt x="112" y="150"/>
                      </a:lnTo>
                      <a:lnTo>
                        <a:pt x="114" y="150"/>
                      </a:lnTo>
                      <a:lnTo>
                        <a:pt x="117" y="148"/>
                      </a:lnTo>
                      <a:lnTo>
                        <a:pt x="118" y="148"/>
                      </a:lnTo>
                      <a:lnTo>
                        <a:pt x="120" y="146"/>
                      </a:lnTo>
                      <a:lnTo>
                        <a:pt x="122" y="146"/>
                      </a:lnTo>
                      <a:lnTo>
                        <a:pt x="124" y="144"/>
                      </a:lnTo>
                      <a:lnTo>
                        <a:pt x="125" y="144"/>
                      </a:lnTo>
                      <a:lnTo>
                        <a:pt x="127" y="144"/>
                      </a:lnTo>
                      <a:lnTo>
                        <a:pt x="129" y="144"/>
                      </a:lnTo>
                      <a:lnTo>
                        <a:pt x="131" y="142"/>
                      </a:lnTo>
                      <a:lnTo>
                        <a:pt x="133" y="142"/>
                      </a:lnTo>
                      <a:lnTo>
                        <a:pt x="135" y="142"/>
                      </a:lnTo>
                      <a:lnTo>
                        <a:pt x="137" y="142"/>
                      </a:lnTo>
                      <a:lnTo>
                        <a:pt x="139" y="140"/>
                      </a:lnTo>
                      <a:lnTo>
                        <a:pt x="140" y="140"/>
                      </a:lnTo>
                      <a:lnTo>
                        <a:pt x="142" y="138"/>
                      </a:lnTo>
                      <a:lnTo>
                        <a:pt x="144" y="138"/>
                      </a:lnTo>
                      <a:lnTo>
                        <a:pt x="146" y="138"/>
                      </a:lnTo>
                      <a:lnTo>
                        <a:pt x="148" y="136"/>
                      </a:lnTo>
                      <a:lnTo>
                        <a:pt x="150" y="136"/>
                      </a:lnTo>
                      <a:lnTo>
                        <a:pt x="152" y="135"/>
                      </a:lnTo>
                      <a:lnTo>
                        <a:pt x="154" y="134"/>
                      </a:lnTo>
                      <a:lnTo>
                        <a:pt x="155" y="134"/>
                      </a:lnTo>
                      <a:lnTo>
                        <a:pt x="157" y="134"/>
                      </a:lnTo>
                      <a:lnTo>
                        <a:pt x="159" y="134"/>
                      </a:lnTo>
                      <a:lnTo>
                        <a:pt x="161" y="134"/>
                      </a:lnTo>
                      <a:lnTo>
                        <a:pt x="163" y="134"/>
                      </a:lnTo>
                      <a:lnTo>
                        <a:pt x="163" y="136"/>
                      </a:lnTo>
                      <a:lnTo>
                        <a:pt x="165" y="136"/>
                      </a:lnTo>
                      <a:lnTo>
                        <a:pt x="165" y="137"/>
                      </a:lnTo>
                      <a:lnTo>
                        <a:pt x="166" y="137"/>
                      </a:lnTo>
                      <a:lnTo>
                        <a:pt x="169" y="137"/>
                      </a:lnTo>
                      <a:lnTo>
                        <a:pt x="169" y="139"/>
                      </a:lnTo>
                      <a:lnTo>
                        <a:pt x="169" y="141"/>
                      </a:lnTo>
                      <a:lnTo>
                        <a:pt x="169" y="142"/>
                      </a:lnTo>
                      <a:lnTo>
                        <a:pt x="169" y="143"/>
                      </a:lnTo>
                      <a:lnTo>
                        <a:pt x="170" y="143"/>
                      </a:lnTo>
                      <a:lnTo>
                        <a:pt x="170" y="145"/>
                      </a:lnTo>
                      <a:lnTo>
                        <a:pt x="170" y="147"/>
                      </a:lnTo>
                      <a:lnTo>
                        <a:pt x="172" y="147"/>
                      </a:lnTo>
                      <a:lnTo>
                        <a:pt x="172" y="149"/>
                      </a:lnTo>
                      <a:lnTo>
                        <a:pt x="174" y="149"/>
                      </a:lnTo>
                      <a:lnTo>
                        <a:pt x="174" y="150"/>
                      </a:lnTo>
                      <a:lnTo>
                        <a:pt x="176" y="150"/>
                      </a:lnTo>
                      <a:lnTo>
                        <a:pt x="176" y="152"/>
                      </a:lnTo>
                      <a:lnTo>
                        <a:pt x="177" y="152"/>
                      </a:lnTo>
                      <a:lnTo>
                        <a:pt x="177" y="153"/>
                      </a:lnTo>
                      <a:lnTo>
                        <a:pt x="179" y="153"/>
                      </a:lnTo>
                      <a:lnTo>
                        <a:pt x="179" y="154"/>
                      </a:lnTo>
                      <a:lnTo>
                        <a:pt x="181" y="154"/>
                      </a:lnTo>
                      <a:lnTo>
                        <a:pt x="182" y="154"/>
                      </a:lnTo>
                      <a:lnTo>
                        <a:pt x="184" y="154"/>
                      </a:lnTo>
                      <a:lnTo>
                        <a:pt x="184" y="156"/>
                      </a:lnTo>
                      <a:lnTo>
                        <a:pt x="186" y="156"/>
                      </a:lnTo>
                      <a:lnTo>
                        <a:pt x="187" y="156"/>
                      </a:lnTo>
                      <a:lnTo>
                        <a:pt x="189" y="156"/>
                      </a:lnTo>
                      <a:lnTo>
                        <a:pt x="190" y="156"/>
                      </a:lnTo>
                      <a:lnTo>
                        <a:pt x="192" y="156"/>
                      </a:lnTo>
                      <a:lnTo>
                        <a:pt x="193" y="156"/>
                      </a:lnTo>
                      <a:lnTo>
                        <a:pt x="195" y="156"/>
                      </a:lnTo>
                      <a:lnTo>
                        <a:pt x="197" y="156"/>
                      </a:lnTo>
                      <a:lnTo>
                        <a:pt x="199" y="156"/>
                      </a:lnTo>
                      <a:lnTo>
                        <a:pt x="201" y="156"/>
                      </a:lnTo>
                      <a:lnTo>
                        <a:pt x="202" y="156"/>
                      </a:lnTo>
                      <a:lnTo>
                        <a:pt x="204" y="156"/>
                      </a:lnTo>
                      <a:lnTo>
                        <a:pt x="206" y="156"/>
                      </a:lnTo>
                      <a:lnTo>
                        <a:pt x="208" y="155"/>
                      </a:lnTo>
                      <a:lnTo>
                        <a:pt x="209" y="155"/>
                      </a:lnTo>
                      <a:lnTo>
                        <a:pt x="212" y="153"/>
                      </a:lnTo>
                      <a:lnTo>
                        <a:pt x="214" y="151"/>
                      </a:lnTo>
                      <a:lnTo>
                        <a:pt x="216" y="149"/>
                      </a:lnTo>
                      <a:lnTo>
                        <a:pt x="216" y="148"/>
                      </a:lnTo>
                      <a:lnTo>
                        <a:pt x="217" y="146"/>
                      </a:lnTo>
                      <a:lnTo>
                        <a:pt x="219" y="145"/>
                      </a:lnTo>
                      <a:lnTo>
                        <a:pt x="221" y="143"/>
                      </a:lnTo>
                      <a:lnTo>
                        <a:pt x="221" y="142"/>
                      </a:lnTo>
                      <a:lnTo>
                        <a:pt x="221" y="140"/>
                      </a:lnTo>
                      <a:lnTo>
                        <a:pt x="219" y="140"/>
                      </a:lnTo>
                      <a:lnTo>
                        <a:pt x="219" y="138"/>
                      </a:lnTo>
                      <a:lnTo>
                        <a:pt x="219" y="136"/>
                      </a:lnTo>
                      <a:lnTo>
                        <a:pt x="219" y="135"/>
                      </a:lnTo>
                      <a:lnTo>
                        <a:pt x="217" y="135"/>
                      </a:lnTo>
                      <a:lnTo>
                        <a:pt x="215" y="135"/>
                      </a:lnTo>
                      <a:lnTo>
                        <a:pt x="215" y="133"/>
                      </a:lnTo>
                      <a:lnTo>
                        <a:pt x="214" y="133"/>
                      </a:lnTo>
                      <a:lnTo>
                        <a:pt x="213" y="133"/>
                      </a:lnTo>
                      <a:lnTo>
                        <a:pt x="213" y="131"/>
                      </a:lnTo>
                      <a:lnTo>
                        <a:pt x="212" y="131"/>
                      </a:lnTo>
                      <a:lnTo>
                        <a:pt x="212" y="130"/>
                      </a:lnTo>
                      <a:lnTo>
                        <a:pt x="209" y="130"/>
                      </a:lnTo>
                      <a:lnTo>
                        <a:pt x="208" y="130"/>
                      </a:lnTo>
                      <a:lnTo>
                        <a:pt x="208" y="129"/>
                      </a:lnTo>
                      <a:lnTo>
                        <a:pt x="207" y="129"/>
                      </a:lnTo>
                      <a:lnTo>
                        <a:pt x="207" y="128"/>
                      </a:lnTo>
                      <a:lnTo>
                        <a:pt x="204" y="128"/>
                      </a:lnTo>
                      <a:lnTo>
                        <a:pt x="203" y="128"/>
                      </a:lnTo>
                      <a:lnTo>
                        <a:pt x="203" y="126"/>
                      </a:lnTo>
                      <a:lnTo>
                        <a:pt x="201" y="126"/>
                      </a:lnTo>
                      <a:lnTo>
                        <a:pt x="201" y="124"/>
                      </a:lnTo>
                      <a:lnTo>
                        <a:pt x="201" y="123"/>
                      </a:lnTo>
                      <a:lnTo>
                        <a:pt x="201" y="122"/>
                      </a:lnTo>
                      <a:lnTo>
                        <a:pt x="201" y="120"/>
                      </a:lnTo>
                      <a:lnTo>
                        <a:pt x="201" y="119"/>
                      </a:lnTo>
                      <a:lnTo>
                        <a:pt x="202" y="119"/>
                      </a:lnTo>
                      <a:lnTo>
                        <a:pt x="204" y="117"/>
                      </a:lnTo>
                      <a:lnTo>
                        <a:pt x="206" y="117"/>
                      </a:lnTo>
                      <a:lnTo>
                        <a:pt x="207" y="117"/>
                      </a:lnTo>
                      <a:lnTo>
                        <a:pt x="209" y="115"/>
                      </a:lnTo>
                      <a:lnTo>
                        <a:pt x="211" y="115"/>
                      </a:lnTo>
                      <a:lnTo>
                        <a:pt x="212" y="115"/>
                      </a:lnTo>
                      <a:lnTo>
                        <a:pt x="214" y="113"/>
                      </a:lnTo>
                      <a:lnTo>
                        <a:pt x="216" y="113"/>
                      </a:lnTo>
                      <a:lnTo>
                        <a:pt x="217" y="113"/>
                      </a:lnTo>
                      <a:lnTo>
                        <a:pt x="219" y="112"/>
                      </a:lnTo>
                      <a:lnTo>
                        <a:pt x="221" y="112"/>
                      </a:lnTo>
                      <a:lnTo>
                        <a:pt x="223" y="110"/>
                      </a:lnTo>
                      <a:lnTo>
                        <a:pt x="224" y="110"/>
                      </a:lnTo>
                      <a:lnTo>
                        <a:pt x="228" y="108"/>
                      </a:lnTo>
                      <a:lnTo>
                        <a:pt x="230" y="108"/>
                      </a:lnTo>
                      <a:lnTo>
                        <a:pt x="234" y="106"/>
                      </a:lnTo>
                      <a:lnTo>
                        <a:pt x="238" y="106"/>
                      </a:lnTo>
                      <a:lnTo>
                        <a:pt x="242" y="104"/>
                      </a:lnTo>
                      <a:lnTo>
                        <a:pt x="244" y="104"/>
                      </a:lnTo>
                      <a:lnTo>
                        <a:pt x="247" y="103"/>
                      </a:lnTo>
                      <a:lnTo>
                        <a:pt x="250" y="103"/>
                      </a:lnTo>
                      <a:lnTo>
                        <a:pt x="253" y="100"/>
                      </a:lnTo>
                      <a:lnTo>
                        <a:pt x="255" y="100"/>
                      </a:lnTo>
                      <a:lnTo>
                        <a:pt x="257" y="98"/>
                      </a:lnTo>
                      <a:lnTo>
                        <a:pt x="258" y="98"/>
                      </a:lnTo>
                      <a:lnTo>
                        <a:pt x="260" y="97"/>
                      </a:lnTo>
                      <a:lnTo>
                        <a:pt x="259" y="97"/>
                      </a:lnTo>
                      <a:lnTo>
                        <a:pt x="259" y="95"/>
                      </a:lnTo>
                      <a:lnTo>
                        <a:pt x="257" y="95"/>
                      </a:lnTo>
                      <a:lnTo>
                        <a:pt x="257" y="93"/>
                      </a:lnTo>
                      <a:lnTo>
                        <a:pt x="255" y="93"/>
                      </a:lnTo>
                      <a:lnTo>
                        <a:pt x="255" y="91"/>
                      </a:lnTo>
                      <a:lnTo>
                        <a:pt x="253" y="91"/>
                      </a:lnTo>
                      <a:lnTo>
                        <a:pt x="253" y="90"/>
                      </a:lnTo>
                      <a:lnTo>
                        <a:pt x="251" y="90"/>
                      </a:lnTo>
                      <a:lnTo>
                        <a:pt x="251" y="88"/>
                      </a:lnTo>
                      <a:lnTo>
                        <a:pt x="249" y="88"/>
                      </a:lnTo>
                      <a:lnTo>
                        <a:pt x="249" y="86"/>
                      </a:lnTo>
                      <a:lnTo>
                        <a:pt x="248" y="86"/>
                      </a:lnTo>
                      <a:lnTo>
                        <a:pt x="248" y="84"/>
                      </a:lnTo>
                      <a:lnTo>
                        <a:pt x="246" y="84"/>
                      </a:lnTo>
                      <a:lnTo>
                        <a:pt x="245" y="82"/>
                      </a:lnTo>
                      <a:lnTo>
                        <a:pt x="243" y="81"/>
                      </a:lnTo>
                      <a:lnTo>
                        <a:pt x="243" y="79"/>
                      </a:lnTo>
                      <a:lnTo>
                        <a:pt x="240" y="79"/>
                      </a:lnTo>
                      <a:lnTo>
                        <a:pt x="239" y="77"/>
                      </a:lnTo>
                      <a:lnTo>
                        <a:pt x="237" y="75"/>
                      </a:lnTo>
                      <a:lnTo>
                        <a:pt x="237" y="73"/>
                      </a:lnTo>
                      <a:lnTo>
                        <a:pt x="235" y="73"/>
                      </a:lnTo>
                      <a:lnTo>
                        <a:pt x="233" y="71"/>
                      </a:lnTo>
                      <a:lnTo>
                        <a:pt x="231" y="69"/>
                      </a:lnTo>
                      <a:lnTo>
                        <a:pt x="230" y="67"/>
                      </a:lnTo>
                      <a:lnTo>
                        <a:pt x="228" y="67"/>
                      </a:lnTo>
                      <a:lnTo>
                        <a:pt x="227" y="65"/>
                      </a:lnTo>
                      <a:lnTo>
                        <a:pt x="225" y="64"/>
                      </a:lnTo>
                      <a:lnTo>
                        <a:pt x="225" y="62"/>
                      </a:lnTo>
                      <a:lnTo>
                        <a:pt x="223" y="62"/>
                      </a:lnTo>
                      <a:lnTo>
                        <a:pt x="222" y="62"/>
                      </a:lnTo>
                      <a:lnTo>
                        <a:pt x="222" y="61"/>
                      </a:lnTo>
                      <a:lnTo>
                        <a:pt x="220" y="61"/>
                      </a:lnTo>
                      <a:lnTo>
                        <a:pt x="219" y="61"/>
                      </a:lnTo>
                      <a:lnTo>
                        <a:pt x="219" y="60"/>
                      </a:lnTo>
                      <a:lnTo>
                        <a:pt x="217" y="60"/>
                      </a:lnTo>
                      <a:lnTo>
                        <a:pt x="216" y="60"/>
                      </a:lnTo>
                      <a:lnTo>
                        <a:pt x="214" y="60"/>
                      </a:lnTo>
                      <a:lnTo>
                        <a:pt x="212" y="62"/>
                      </a:lnTo>
                      <a:lnTo>
                        <a:pt x="212" y="64"/>
                      </a:lnTo>
                      <a:lnTo>
                        <a:pt x="212" y="65"/>
                      </a:lnTo>
                      <a:lnTo>
                        <a:pt x="209" y="67"/>
                      </a:lnTo>
                      <a:lnTo>
                        <a:pt x="208" y="68"/>
                      </a:lnTo>
                      <a:lnTo>
                        <a:pt x="207" y="69"/>
                      </a:lnTo>
                      <a:lnTo>
                        <a:pt x="205" y="69"/>
                      </a:lnTo>
                      <a:lnTo>
                        <a:pt x="203" y="71"/>
                      </a:lnTo>
                      <a:lnTo>
                        <a:pt x="202" y="71"/>
                      </a:lnTo>
                      <a:lnTo>
                        <a:pt x="200" y="71"/>
                      </a:lnTo>
                      <a:lnTo>
                        <a:pt x="198" y="72"/>
                      </a:lnTo>
                      <a:lnTo>
                        <a:pt x="197" y="72"/>
                      </a:lnTo>
                      <a:lnTo>
                        <a:pt x="195" y="72"/>
                      </a:lnTo>
                      <a:lnTo>
                        <a:pt x="193" y="73"/>
                      </a:lnTo>
                      <a:lnTo>
                        <a:pt x="192" y="73"/>
                      </a:lnTo>
                      <a:lnTo>
                        <a:pt x="190" y="73"/>
                      </a:lnTo>
                      <a:lnTo>
                        <a:pt x="188" y="73"/>
                      </a:lnTo>
                      <a:lnTo>
                        <a:pt x="186" y="73"/>
                      </a:lnTo>
                      <a:lnTo>
                        <a:pt x="185" y="73"/>
                      </a:lnTo>
                      <a:lnTo>
                        <a:pt x="183" y="73"/>
                      </a:lnTo>
                      <a:lnTo>
                        <a:pt x="181" y="73"/>
                      </a:lnTo>
                      <a:lnTo>
                        <a:pt x="179" y="73"/>
                      </a:lnTo>
                      <a:lnTo>
                        <a:pt x="179" y="72"/>
                      </a:lnTo>
                      <a:lnTo>
                        <a:pt x="177" y="72"/>
                      </a:lnTo>
                      <a:lnTo>
                        <a:pt x="176" y="72"/>
                      </a:lnTo>
                      <a:lnTo>
                        <a:pt x="176" y="70"/>
                      </a:lnTo>
                      <a:lnTo>
                        <a:pt x="174" y="70"/>
                      </a:lnTo>
                      <a:lnTo>
                        <a:pt x="174" y="68"/>
                      </a:lnTo>
                      <a:lnTo>
                        <a:pt x="172" y="68"/>
                      </a:lnTo>
                      <a:lnTo>
                        <a:pt x="171" y="68"/>
                      </a:lnTo>
                      <a:lnTo>
                        <a:pt x="170" y="68"/>
                      </a:lnTo>
                      <a:lnTo>
                        <a:pt x="170" y="67"/>
                      </a:lnTo>
                      <a:lnTo>
                        <a:pt x="168" y="67"/>
                      </a:lnTo>
                      <a:lnTo>
                        <a:pt x="168" y="66"/>
                      </a:lnTo>
                      <a:lnTo>
                        <a:pt x="166" y="66"/>
                      </a:lnTo>
                      <a:lnTo>
                        <a:pt x="166" y="65"/>
                      </a:lnTo>
                      <a:lnTo>
                        <a:pt x="164" y="65"/>
                      </a:lnTo>
                      <a:lnTo>
                        <a:pt x="164" y="63"/>
                      </a:lnTo>
                      <a:lnTo>
                        <a:pt x="164" y="61"/>
                      </a:lnTo>
                      <a:lnTo>
                        <a:pt x="163" y="61"/>
                      </a:lnTo>
                      <a:lnTo>
                        <a:pt x="163" y="59"/>
                      </a:lnTo>
                      <a:lnTo>
                        <a:pt x="163" y="58"/>
                      </a:lnTo>
                      <a:lnTo>
                        <a:pt x="163" y="57"/>
                      </a:lnTo>
                      <a:lnTo>
                        <a:pt x="163" y="55"/>
                      </a:lnTo>
                      <a:lnTo>
                        <a:pt x="163" y="54"/>
                      </a:lnTo>
                      <a:lnTo>
                        <a:pt x="163" y="52"/>
                      </a:lnTo>
                      <a:lnTo>
                        <a:pt x="164" y="50"/>
                      </a:lnTo>
                      <a:lnTo>
                        <a:pt x="166" y="48"/>
                      </a:lnTo>
                      <a:lnTo>
                        <a:pt x="169" y="46"/>
                      </a:lnTo>
                      <a:lnTo>
                        <a:pt x="170" y="46"/>
                      </a:lnTo>
                      <a:lnTo>
                        <a:pt x="172" y="44"/>
                      </a:lnTo>
                      <a:lnTo>
                        <a:pt x="174" y="44"/>
                      </a:lnTo>
                      <a:lnTo>
                        <a:pt x="176" y="42"/>
                      </a:lnTo>
                      <a:lnTo>
                        <a:pt x="177" y="42"/>
                      </a:lnTo>
                      <a:lnTo>
                        <a:pt x="179" y="42"/>
                      </a:lnTo>
                      <a:lnTo>
                        <a:pt x="181" y="42"/>
                      </a:lnTo>
                      <a:lnTo>
                        <a:pt x="183" y="41"/>
                      </a:lnTo>
                      <a:lnTo>
                        <a:pt x="184" y="41"/>
                      </a:lnTo>
                      <a:lnTo>
                        <a:pt x="186" y="41"/>
                      </a:lnTo>
                      <a:lnTo>
                        <a:pt x="188" y="41"/>
                      </a:lnTo>
                      <a:lnTo>
                        <a:pt x="190" y="41"/>
                      </a:lnTo>
                      <a:lnTo>
                        <a:pt x="192" y="41"/>
                      </a:lnTo>
                      <a:lnTo>
                        <a:pt x="193" y="41"/>
                      </a:lnTo>
                    </a:path>
                  </a:pathLst>
                </a:custGeom>
                <a:solidFill>
                  <a:srgbClr val="0000A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1" name="Freeform 246"/>
                <p:cNvSpPr>
                  <a:spLocks/>
                </p:cNvSpPr>
                <p:nvPr/>
              </p:nvSpPr>
              <p:spPr bwMode="auto">
                <a:xfrm>
                  <a:off x="3442" y="3054"/>
                  <a:ext cx="63" cy="34"/>
                </a:xfrm>
                <a:custGeom>
                  <a:avLst/>
                  <a:gdLst>
                    <a:gd name="T0" fmla="*/ 57 w 63"/>
                    <a:gd name="T1" fmla="*/ 2 h 36"/>
                    <a:gd name="T2" fmla="*/ 53 w 63"/>
                    <a:gd name="T3" fmla="*/ 3 h 36"/>
                    <a:gd name="T4" fmla="*/ 46 w 63"/>
                    <a:gd name="T5" fmla="*/ 5 h 36"/>
                    <a:gd name="T6" fmla="*/ 38 w 63"/>
                    <a:gd name="T7" fmla="*/ 9 h 36"/>
                    <a:gd name="T8" fmla="*/ 28 w 63"/>
                    <a:gd name="T9" fmla="*/ 11 h 36"/>
                    <a:gd name="T10" fmla="*/ 19 w 63"/>
                    <a:gd name="T11" fmla="*/ 15 h 36"/>
                    <a:gd name="T12" fmla="*/ 11 w 63"/>
                    <a:gd name="T13" fmla="*/ 18 h 36"/>
                    <a:gd name="T14" fmla="*/ 4 w 63"/>
                    <a:gd name="T15" fmla="*/ 19 h 36"/>
                    <a:gd name="T16" fmla="*/ 1 w 63"/>
                    <a:gd name="T17" fmla="*/ 21 h 36"/>
                    <a:gd name="T18" fmla="*/ 0 w 63"/>
                    <a:gd name="T19" fmla="*/ 24 h 36"/>
                    <a:gd name="T20" fmla="*/ 0 w 63"/>
                    <a:gd name="T21" fmla="*/ 26 h 36"/>
                    <a:gd name="T22" fmla="*/ 0 w 63"/>
                    <a:gd name="T23" fmla="*/ 30 h 36"/>
                    <a:gd name="T24" fmla="*/ 1 w 63"/>
                    <a:gd name="T25" fmla="*/ 32 h 36"/>
                    <a:gd name="T26" fmla="*/ 4 w 63"/>
                    <a:gd name="T27" fmla="*/ 32 h 36"/>
                    <a:gd name="T28" fmla="*/ 8 w 63"/>
                    <a:gd name="T29" fmla="*/ 32 h 36"/>
                    <a:gd name="T30" fmla="*/ 9 w 63"/>
                    <a:gd name="T31" fmla="*/ 34 h 36"/>
                    <a:gd name="T32" fmla="*/ 14 w 63"/>
                    <a:gd name="T33" fmla="*/ 34 h 36"/>
                    <a:gd name="T34" fmla="*/ 15 w 63"/>
                    <a:gd name="T35" fmla="*/ 35 h 36"/>
                    <a:gd name="T36" fmla="*/ 19 w 63"/>
                    <a:gd name="T37" fmla="*/ 35 h 36"/>
                    <a:gd name="T38" fmla="*/ 23 w 63"/>
                    <a:gd name="T39" fmla="*/ 32 h 36"/>
                    <a:gd name="T40" fmla="*/ 30 w 63"/>
                    <a:gd name="T41" fmla="*/ 31 h 36"/>
                    <a:gd name="T42" fmla="*/ 37 w 63"/>
                    <a:gd name="T43" fmla="*/ 26 h 36"/>
                    <a:gd name="T44" fmla="*/ 43 w 63"/>
                    <a:gd name="T45" fmla="*/ 25 h 36"/>
                    <a:gd name="T46" fmla="*/ 50 w 63"/>
                    <a:gd name="T47" fmla="*/ 22 h 36"/>
                    <a:gd name="T48" fmla="*/ 55 w 63"/>
                    <a:gd name="T49" fmla="*/ 20 h 36"/>
                    <a:gd name="T50" fmla="*/ 59 w 63"/>
                    <a:gd name="T51" fmla="*/ 19 h 36"/>
                    <a:gd name="T52" fmla="*/ 61 w 63"/>
                    <a:gd name="T53" fmla="*/ 17 h 36"/>
                    <a:gd name="T54" fmla="*/ 62 w 63"/>
                    <a:gd name="T55" fmla="*/ 14 h 36"/>
                    <a:gd name="T56" fmla="*/ 62 w 63"/>
                    <a:gd name="T57" fmla="*/ 10 h 36"/>
                    <a:gd name="T58" fmla="*/ 60 w 63"/>
                    <a:gd name="T59" fmla="*/ 7 h 36"/>
                    <a:gd name="T60" fmla="*/ 60 w 63"/>
                    <a:gd name="T61" fmla="*/ 4 h 36"/>
                    <a:gd name="T62" fmla="*/ 59 w 63"/>
                    <a:gd name="T63"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36">
                      <a:moveTo>
                        <a:pt x="59" y="0"/>
                      </a:moveTo>
                      <a:lnTo>
                        <a:pt x="57" y="2"/>
                      </a:lnTo>
                      <a:lnTo>
                        <a:pt x="56" y="2"/>
                      </a:lnTo>
                      <a:lnTo>
                        <a:pt x="53" y="3"/>
                      </a:lnTo>
                      <a:lnTo>
                        <a:pt x="51" y="3"/>
                      </a:lnTo>
                      <a:lnTo>
                        <a:pt x="46" y="5"/>
                      </a:lnTo>
                      <a:lnTo>
                        <a:pt x="43" y="7"/>
                      </a:lnTo>
                      <a:lnTo>
                        <a:pt x="38" y="9"/>
                      </a:lnTo>
                      <a:lnTo>
                        <a:pt x="34" y="9"/>
                      </a:lnTo>
                      <a:lnTo>
                        <a:pt x="28" y="11"/>
                      </a:lnTo>
                      <a:lnTo>
                        <a:pt x="24" y="13"/>
                      </a:lnTo>
                      <a:lnTo>
                        <a:pt x="19" y="15"/>
                      </a:lnTo>
                      <a:lnTo>
                        <a:pt x="15" y="16"/>
                      </a:lnTo>
                      <a:lnTo>
                        <a:pt x="11" y="18"/>
                      </a:lnTo>
                      <a:lnTo>
                        <a:pt x="7" y="18"/>
                      </a:lnTo>
                      <a:lnTo>
                        <a:pt x="4" y="19"/>
                      </a:lnTo>
                      <a:lnTo>
                        <a:pt x="2" y="19"/>
                      </a:lnTo>
                      <a:lnTo>
                        <a:pt x="1" y="21"/>
                      </a:lnTo>
                      <a:lnTo>
                        <a:pt x="1" y="22"/>
                      </a:lnTo>
                      <a:lnTo>
                        <a:pt x="0" y="24"/>
                      </a:lnTo>
                      <a:lnTo>
                        <a:pt x="0" y="25"/>
                      </a:lnTo>
                      <a:lnTo>
                        <a:pt x="0" y="26"/>
                      </a:lnTo>
                      <a:lnTo>
                        <a:pt x="0" y="28"/>
                      </a:lnTo>
                      <a:lnTo>
                        <a:pt x="0" y="30"/>
                      </a:lnTo>
                      <a:lnTo>
                        <a:pt x="1" y="30"/>
                      </a:lnTo>
                      <a:lnTo>
                        <a:pt x="1" y="32"/>
                      </a:lnTo>
                      <a:lnTo>
                        <a:pt x="2" y="32"/>
                      </a:lnTo>
                      <a:lnTo>
                        <a:pt x="4" y="32"/>
                      </a:lnTo>
                      <a:lnTo>
                        <a:pt x="7" y="32"/>
                      </a:lnTo>
                      <a:lnTo>
                        <a:pt x="8" y="32"/>
                      </a:lnTo>
                      <a:lnTo>
                        <a:pt x="9" y="32"/>
                      </a:lnTo>
                      <a:lnTo>
                        <a:pt x="9" y="34"/>
                      </a:lnTo>
                      <a:lnTo>
                        <a:pt x="12" y="34"/>
                      </a:lnTo>
                      <a:lnTo>
                        <a:pt x="14" y="34"/>
                      </a:lnTo>
                      <a:lnTo>
                        <a:pt x="14" y="35"/>
                      </a:lnTo>
                      <a:lnTo>
                        <a:pt x="15" y="35"/>
                      </a:lnTo>
                      <a:lnTo>
                        <a:pt x="17" y="35"/>
                      </a:lnTo>
                      <a:lnTo>
                        <a:pt x="19" y="35"/>
                      </a:lnTo>
                      <a:lnTo>
                        <a:pt x="21" y="33"/>
                      </a:lnTo>
                      <a:lnTo>
                        <a:pt x="23" y="32"/>
                      </a:lnTo>
                      <a:lnTo>
                        <a:pt x="27" y="31"/>
                      </a:lnTo>
                      <a:lnTo>
                        <a:pt x="30" y="31"/>
                      </a:lnTo>
                      <a:lnTo>
                        <a:pt x="33" y="28"/>
                      </a:lnTo>
                      <a:lnTo>
                        <a:pt x="37" y="26"/>
                      </a:lnTo>
                      <a:lnTo>
                        <a:pt x="41" y="25"/>
                      </a:lnTo>
                      <a:lnTo>
                        <a:pt x="43" y="25"/>
                      </a:lnTo>
                      <a:lnTo>
                        <a:pt x="47" y="23"/>
                      </a:lnTo>
                      <a:lnTo>
                        <a:pt x="50" y="22"/>
                      </a:lnTo>
                      <a:lnTo>
                        <a:pt x="53" y="20"/>
                      </a:lnTo>
                      <a:lnTo>
                        <a:pt x="55" y="20"/>
                      </a:lnTo>
                      <a:lnTo>
                        <a:pt x="58" y="19"/>
                      </a:lnTo>
                      <a:lnTo>
                        <a:pt x="59" y="19"/>
                      </a:lnTo>
                      <a:lnTo>
                        <a:pt x="61" y="18"/>
                      </a:lnTo>
                      <a:lnTo>
                        <a:pt x="61" y="17"/>
                      </a:lnTo>
                      <a:lnTo>
                        <a:pt x="62" y="15"/>
                      </a:lnTo>
                      <a:lnTo>
                        <a:pt x="62" y="14"/>
                      </a:lnTo>
                      <a:lnTo>
                        <a:pt x="62" y="12"/>
                      </a:lnTo>
                      <a:lnTo>
                        <a:pt x="62" y="10"/>
                      </a:lnTo>
                      <a:lnTo>
                        <a:pt x="62" y="8"/>
                      </a:lnTo>
                      <a:lnTo>
                        <a:pt x="60" y="7"/>
                      </a:lnTo>
                      <a:lnTo>
                        <a:pt x="60" y="5"/>
                      </a:lnTo>
                      <a:lnTo>
                        <a:pt x="60" y="4"/>
                      </a:lnTo>
                      <a:lnTo>
                        <a:pt x="60" y="2"/>
                      </a:lnTo>
                      <a:lnTo>
                        <a:pt x="59" y="2"/>
                      </a:lnTo>
                      <a:lnTo>
                        <a:pt x="59"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 name="Freeform 247"/>
                <p:cNvSpPr>
                  <a:spLocks/>
                </p:cNvSpPr>
                <p:nvPr/>
              </p:nvSpPr>
              <p:spPr bwMode="auto">
                <a:xfrm>
                  <a:off x="3242" y="3069"/>
                  <a:ext cx="223" cy="61"/>
                </a:xfrm>
                <a:custGeom>
                  <a:avLst/>
                  <a:gdLst>
                    <a:gd name="T0" fmla="*/ 1 w 223"/>
                    <a:gd name="T1" fmla="*/ 6 h 62"/>
                    <a:gd name="T2" fmla="*/ 4 w 223"/>
                    <a:gd name="T3" fmla="*/ 11 h 62"/>
                    <a:gd name="T4" fmla="*/ 8 w 223"/>
                    <a:gd name="T5" fmla="*/ 16 h 62"/>
                    <a:gd name="T6" fmla="*/ 14 w 223"/>
                    <a:gd name="T7" fmla="*/ 17 h 62"/>
                    <a:gd name="T8" fmla="*/ 20 w 223"/>
                    <a:gd name="T9" fmla="*/ 18 h 62"/>
                    <a:gd name="T10" fmla="*/ 30 w 223"/>
                    <a:gd name="T11" fmla="*/ 18 h 62"/>
                    <a:gd name="T12" fmla="*/ 40 w 223"/>
                    <a:gd name="T13" fmla="*/ 16 h 62"/>
                    <a:gd name="T14" fmla="*/ 48 w 223"/>
                    <a:gd name="T15" fmla="*/ 9 h 62"/>
                    <a:gd name="T16" fmla="*/ 56 w 223"/>
                    <a:gd name="T17" fmla="*/ 4 h 62"/>
                    <a:gd name="T18" fmla="*/ 61 w 223"/>
                    <a:gd name="T19" fmla="*/ 6 h 62"/>
                    <a:gd name="T20" fmla="*/ 68 w 223"/>
                    <a:gd name="T21" fmla="*/ 10 h 62"/>
                    <a:gd name="T22" fmla="*/ 78 w 223"/>
                    <a:gd name="T23" fmla="*/ 22 h 62"/>
                    <a:gd name="T24" fmla="*/ 90 w 223"/>
                    <a:gd name="T25" fmla="*/ 35 h 62"/>
                    <a:gd name="T26" fmla="*/ 97 w 223"/>
                    <a:gd name="T27" fmla="*/ 41 h 62"/>
                    <a:gd name="T28" fmla="*/ 107 w 223"/>
                    <a:gd name="T29" fmla="*/ 39 h 62"/>
                    <a:gd name="T30" fmla="*/ 121 w 223"/>
                    <a:gd name="T31" fmla="*/ 33 h 62"/>
                    <a:gd name="T32" fmla="*/ 132 w 223"/>
                    <a:gd name="T33" fmla="*/ 29 h 62"/>
                    <a:gd name="T34" fmla="*/ 141 w 223"/>
                    <a:gd name="T35" fmla="*/ 26 h 62"/>
                    <a:gd name="T36" fmla="*/ 150 w 223"/>
                    <a:gd name="T37" fmla="*/ 23 h 62"/>
                    <a:gd name="T38" fmla="*/ 159 w 223"/>
                    <a:gd name="T39" fmla="*/ 21 h 62"/>
                    <a:gd name="T40" fmla="*/ 166 w 223"/>
                    <a:gd name="T41" fmla="*/ 22 h 62"/>
                    <a:gd name="T42" fmla="*/ 169 w 223"/>
                    <a:gd name="T43" fmla="*/ 27 h 62"/>
                    <a:gd name="T44" fmla="*/ 172 w 223"/>
                    <a:gd name="T45" fmla="*/ 32 h 62"/>
                    <a:gd name="T46" fmla="*/ 176 w 223"/>
                    <a:gd name="T47" fmla="*/ 37 h 62"/>
                    <a:gd name="T48" fmla="*/ 181 w 223"/>
                    <a:gd name="T49" fmla="*/ 40 h 62"/>
                    <a:gd name="T50" fmla="*/ 187 w 223"/>
                    <a:gd name="T51" fmla="*/ 42 h 62"/>
                    <a:gd name="T52" fmla="*/ 194 w 223"/>
                    <a:gd name="T53" fmla="*/ 42 h 62"/>
                    <a:gd name="T54" fmla="*/ 203 w 223"/>
                    <a:gd name="T55" fmla="*/ 42 h 62"/>
                    <a:gd name="T56" fmla="*/ 212 w 223"/>
                    <a:gd name="T57" fmla="*/ 39 h 62"/>
                    <a:gd name="T58" fmla="*/ 219 w 223"/>
                    <a:gd name="T59" fmla="*/ 30 h 62"/>
                    <a:gd name="T60" fmla="*/ 221 w 223"/>
                    <a:gd name="T61" fmla="*/ 36 h 62"/>
                    <a:gd name="T62" fmla="*/ 222 w 223"/>
                    <a:gd name="T63" fmla="*/ 44 h 62"/>
                    <a:gd name="T64" fmla="*/ 217 w 223"/>
                    <a:gd name="T65" fmla="*/ 55 h 62"/>
                    <a:gd name="T66" fmla="*/ 208 w 223"/>
                    <a:gd name="T67" fmla="*/ 61 h 62"/>
                    <a:gd name="T68" fmla="*/ 200 w 223"/>
                    <a:gd name="T69" fmla="*/ 61 h 62"/>
                    <a:gd name="T70" fmla="*/ 192 w 223"/>
                    <a:gd name="T71" fmla="*/ 61 h 62"/>
                    <a:gd name="T72" fmla="*/ 185 w 223"/>
                    <a:gd name="T73" fmla="*/ 60 h 62"/>
                    <a:gd name="T74" fmla="*/ 177 w 223"/>
                    <a:gd name="T75" fmla="*/ 59 h 62"/>
                    <a:gd name="T76" fmla="*/ 173 w 223"/>
                    <a:gd name="T77" fmla="*/ 55 h 62"/>
                    <a:gd name="T78" fmla="*/ 169 w 223"/>
                    <a:gd name="T79" fmla="*/ 49 h 62"/>
                    <a:gd name="T80" fmla="*/ 168 w 223"/>
                    <a:gd name="T81" fmla="*/ 42 h 62"/>
                    <a:gd name="T82" fmla="*/ 164 w 223"/>
                    <a:gd name="T83" fmla="*/ 37 h 62"/>
                    <a:gd name="T84" fmla="*/ 148 w 223"/>
                    <a:gd name="T85" fmla="*/ 39 h 62"/>
                    <a:gd name="T86" fmla="*/ 122 w 223"/>
                    <a:gd name="T87" fmla="*/ 46 h 62"/>
                    <a:gd name="T88" fmla="*/ 98 w 223"/>
                    <a:gd name="T89" fmla="*/ 55 h 62"/>
                    <a:gd name="T90" fmla="*/ 90 w 223"/>
                    <a:gd name="T91" fmla="*/ 55 h 62"/>
                    <a:gd name="T92" fmla="*/ 82 w 223"/>
                    <a:gd name="T93" fmla="*/ 42 h 62"/>
                    <a:gd name="T94" fmla="*/ 69 w 223"/>
                    <a:gd name="T95" fmla="*/ 29 h 62"/>
                    <a:gd name="T96" fmla="*/ 59 w 223"/>
                    <a:gd name="T97" fmla="*/ 23 h 62"/>
                    <a:gd name="T98" fmla="*/ 53 w 223"/>
                    <a:gd name="T99" fmla="*/ 23 h 62"/>
                    <a:gd name="T100" fmla="*/ 45 w 223"/>
                    <a:gd name="T101" fmla="*/ 29 h 62"/>
                    <a:gd name="T102" fmla="*/ 38 w 223"/>
                    <a:gd name="T103" fmla="*/ 33 h 62"/>
                    <a:gd name="T104" fmla="*/ 28 w 223"/>
                    <a:gd name="T105" fmla="*/ 35 h 62"/>
                    <a:gd name="T106" fmla="*/ 20 w 223"/>
                    <a:gd name="T107" fmla="*/ 35 h 62"/>
                    <a:gd name="T108" fmla="*/ 13 w 223"/>
                    <a:gd name="T109" fmla="*/ 33 h 62"/>
                    <a:gd name="T110" fmla="*/ 8 w 223"/>
                    <a:gd name="T111" fmla="*/ 31 h 62"/>
                    <a:gd name="T112" fmla="*/ 3 w 223"/>
                    <a:gd name="T113" fmla="*/ 28 h 62"/>
                    <a:gd name="T114" fmla="*/ 0 w 223"/>
                    <a:gd name="T115" fmla="*/ 24 h 62"/>
                    <a:gd name="T116" fmla="*/ 0 w 223"/>
                    <a:gd name="T117" fmla="*/ 17 h 62"/>
                    <a:gd name="T118" fmla="*/ 0 w 223"/>
                    <a:gd name="T119" fmla="*/ 9 h 62"/>
                    <a:gd name="T120" fmla="*/ 1 w 223"/>
                    <a:gd name="T1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 h="62">
                      <a:moveTo>
                        <a:pt x="1" y="0"/>
                      </a:moveTo>
                      <a:lnTo>
                        <a:pt x="1" y="1"/>
                      </a:lnTo>
                      <a:lnTo>
                        <a:pt x="1" y="3"/>
                      </a:lnTo>
                      <a:lnTo>
                        <a:pt x="1" y="4"/>
                      </a:lnTo>
                      <a:lnTo>
                        <a:pt x="1" y="6"/>
                      </a:lnTo>
                      <a:lnTo>
                        <a:pt x="3" y="6"/>
                      </a:lnTo>
                      <a:lnTo>
                        <a:pt x="3" y="9"/>
                      </a:lnTo>
                      <a:lnTo>
                        <a:pt x="3" y="10"/>
                      </a:lnTo>
                      <a:lnTo>
                        <a:pt x="4" y="10"/>
                      </a:lnTo>
                      <a:lnTo>
                        <a:pt x="4" y="11"/>
                      </a:lnTo>
                      <a:lnTo>
                        <a:pt x="6" y="11"/>
                      </a:lnTo>
                      <a:lnTo>
                        <a:pt x="6" y="13"/>
                      </a:lnTo>
                      <a:lnTo>
                        <a:pt x="6" y="14"/>
                      </a:lnTo>
                      <a:lnTo>
                        <a:pt x="8" y="14"/>
                      </a:lnTo>
                      <a:lnTo>
                        <a:pt x="8" y="16"/>
                      </a:lnTo>
                      <a:lnTo>
                        <a:pt x="9" y="16"/>
                      </a:lnTo>
                      <a:lnTo>
                        <a:pt x="11" y="16"/>
                      </a:lnTo>
                      <a:lnTo>
                        <a:pt x="11" y="17"/>
                      </a:lnTo>
                      <a:lnTo>
                        <a:pt x="12" y="17"/>
                      </a:lnTo>
                      <a:lnTo>
                        <a:pt x="14" y="17"/>
                      </a:lnTo>
                      <a:lnTo>
                        <a:pt x="14" y="18"/>
                      </a:lnTo>
                      <a:lnTo>
                        <a:pt x="16" y="18"/>
                      </a:lnTo>
                      <a:lnTo>
                        <a:pt x="18" y="18"/>
                      </a:lnTo>
                      <a:lnTo>
                        <a:pt x="19" y="18"/>
                      </a:lnTo>
                      <a:lnTo>
                        <a:pt x="20" y="18"/>
                      </a:lnTo>
                      <a:lnTo>
                        <a:pt x="22" y="18"/>
                      </a:lnTo>
                      <a:lnTo>
                        <a:pt x="24" y="18"/>
                      </a:lnTo>
                      <a:lnTo>
                        <a:pt x="26" y="18"/>
                      </a:lnTo>
                      <a:lnTo>
                        <a:pt x="28" y="18"/>
                      </a:lnTo>
                      <a:lnTo>
                        <a:pt x="30" y="18"/>
                      </a:lnTo>
                      <a:lnTo>
                        <a:pt x="32" y="18"/>
                      </a:lnTo>
                      <a:lnTo>
                        <a:pt x="34" y="17"/>
                      </a:lnTo>
                      <a:lnTo>
                        <a:pt x="35" y="17"/>
                      </a:lnTo>
                      <a:lnTo>
                        <a:pt x="38" y="16"/>
                      </a:lnTo>
                      <a:lnTo>
                        <a:pt x="40" y="16"/>
                      </a:lnTo>
                      <a:lnTo>
                        <a:pt x="42" y="14"/>
                      </a:lnTo>
                      <a:lnTo>
                        <a:pt x="44" y="13"/>
                      </a:lnTo>
                      <a:lnTo>
                        <a:pt x="45" y="12"/>
                      </a:lnTo>
                      <a:lnTo>
                        <a:pt x="47" y="10"/>
                      </a:lnTo>
                      <a:lnTo>
                        <a:pt x="48" y="9"/>
                      </a:lnTo>
                      <a:lnTo>
                        <a:pt x="49" y="8"/>
                      </a:lnTo>
                      <a:lnTo>
                        <a:pt x="51" y="6"/>
                      </a:lnTo>
                      <a:lnTo>
                        <a:pt x="52" y="5"/>
                      </a:lnTo>
                      <a:lnTo>
                        <a:pt x="54" y="5"/>
                      </a:lnTo>
                      <a:lnTo>
                        <a:pt x="56" y="4"/>
                      </a:lnTo>
                      <a:lnTo>
                        <a:pt x="56" y="5"/>
                      </a:lnTo>
                      <a:lnTo>
                        <a:pt x="58" y="5"/>
                      </a:lnTo>
                      <a:lnTo>
                        <a:pt x="58" y="6"/>
                      </a:lnTo>
                      <a:lnTo>
                        <a:pt x="59" y="6"/>
                      </a:lnTo>
                      <a:lnTo>
                        <a:pt x="61" y="6"/>
                      </a:lnTo>
                      <a:lnTo>
                        <a:pt x="61" y="8"/>
                      </a:lnTo>
                      <a:lnTo>
                        <a:pt x="63" y="8"/>
                      </a:lnTo>
                      <a:lnTo>
                        <a:pt x="64" y="8"/>
                      </a:lnTo>
                      <a:lnTo>
                        <a:pt x="66" y="8"/>
                      </a:lnTo>
                      <a:lnTo>
                        <a:pt x="68" y="10"/>
                      </a:lnTo>
                      <a:lnTo>
                        <a:pt x="70" y="12"/>
                      </a:lnTo>
                      <a:lnTo>
                        <a:pt x="72" y="14"/>
                      </a:lnTo>
                      <a:lnTo>
                        <a:pt x="74" y="16"/>
                      </a:lnTo>
                      <a:lnTo>
                        <a:pt x="76" y="20"/>
                      </a:lnTo>
                      <a:lnTo>
                        <a:pt x="78" y="22"/>
                      </a:lnTo>
                      <a:lnTo>
                        <a:pt x="80" y="25"/>
                      </a:lnTo>
                      <a:lnTo>
                        <a:pt x="84" y="27"/>
                      </a:lnTo>
                      <a:lnTo>
                        <a:pt x="86" y="31"/>
                      </a:lnTo>
                      <a:lnTo>
                        <a:pt x="88" y="33"/>
                      </a:lnTo>
                      <a:lnTo>
                        <a:pt x="90" y="35"/>
                      </a:lnTo>
                      <a:lnTo>
                        <a:pt x="92" y="37"/>
                      </a:lnTo>
                      <a:lnTo>
                        <a:pt x="92" y="39"/>
                      </a:lnTo>
                      <a:lnTo>
                        <a:pt x="94" y="40"/>
                      </a:lnTo>
                      <a:lnTo>
                        <a:pt x="95" y="41"/>
                      </a:lnTo>
                      <a:lnTo>
                        <a:pt x="97" y="41"/>
                      </a:lnTo>
                      <a:lnTo>
                        <a:pt x="100" y="41"/>
                      </a:lnTo>
                      <a:lnTo>
                        <a:pt x="101" y="40"/>
                      </a:lnTo>
                      <a:lnTo>
                        <a:pt x="103" y="40"/>
                      </a:lnTo>
                      <a:lnTo>
                        <a:pt x="105" y="39"/>
                      </a:lnTo>
                      <a:lnTo>
                        <a:pt x="107" y="39"/>
                      </a:lnTo>
                      <a:lnTo>
                        <a:pt x="111" y="37"/>
                      </a:lnTo>
                      <a:lnTo>
                        <a:pt x="113" y="37"/>
                      </a:lnTo>
                      <a:lnTo>
                        <a:pt x="116" y="35"/>
                      </a:lnTo>
                      <a:lnTo>
                        <a:pt x="117" y="35"/>
                      </a:lnTo>
                      <a:lnTo>
                        <a:pt x="121" y="33"/>
                      </a:lnTo>
                      <a:lnTo>
                        <a:pt x="123" y="33"/>
                      </a:lnTo>
                      <a:lnTo>
                        <a:pt x="126" y="31"/>
                      </a:lnTo>
                      <a:lnTo>
                        <a:pt x="128" y="31"/>
                      </a:lnTo>
                      <a:lnTo>
                        <a:pt x="131" y="29"/>
                      </a:lnTo>
                      <a:lnTo>
                        <a:pt x="132" y="29"/>
                      </a:lnTo>
                      <a:lnTo>
                        <a:pt x="133" y="29"/>
                      </a:lnTo>
                      <a:lnTo>
                        <a:pt x="135" y="28"/>
                      </a:lnTo>
                      <a:lnTo>
                        <a:pt x="138" y="28"/>
                      </a:lnTo>
                      <a:lnTo>
                        <a:pt x="139" y="28"/>
                      </a:lnTo>
                      <a:lnTo>
                        <a:pt x="141" y="26"/>
                      </a:lnTo>
                      <a:lnTo>
                        <a:pt x="143" y="26"/>
                      </a:lnTo>
                      <a:lnTo>
                        <a:pt x="145" y="26"/>
                      </a:lnTo>
                      <a:lnTo>
                        <a:pt x="147" y="24"/>
                      </a:lnTo>
                      <a:lnTo>
                        <a:pt x="148" y="24"/>
                      </a:lnTo>
                      <a:lnTo>
                        <a:pt x="150" y="23"/>
                      </a:lnTo>
                      <a:lnTo>
                        <a:pt x="151" y="23"/>
                      </a:lnTo>
                      <a:lnTo>
                        <a:pt x="153" y="21"/>
                      </a:lnTo>
                      <a:lnTo>
                        <a:pt x="155" y="21"/>
                      </a:lnTo>
                      <a:lnTo>
                        <a:pt x="157" y="21"/>
                      </a:lnTo>
                      <a:lnTo>
                        <a:pt x="159" y="21"/>
                      </a:lnTo>
                      <a:lnTo>
                        <a:pt x="161" y="21"/>
                      </a:lnTo>
                      <a:lnTo>
                        <a:pt x="163" y="20"/>
                      </a:lnTo>
                      <a:lnTo>
                        <a:pt x="163" y="22"/>
                      </a:lnTo>
                      <a:lnTo>
                        <a:pt x="164" y="22"/>
                      </a:lnTo>
                      <a:lnTo>
                        <a:pt x="166" y="22"/>
                      </a:lnTo>
                      <a:lnTo>
                        <a:pt x="166" y="23"/>
                      </a:lnTo>
                      <a:lnTo>
                        <a:pt x="167" y="23"/>
                      </a:lnTo>
                      <a:lnTo>
                        <a:pt x="169" y="23"/>
                      </a:lnTo>
                      <a:lnTo>
                        <a:pt x="169" y="25"/>
                      </a:lnTo>
                      <a:lnTo>
                        <a:pt x="169" y="27"/>
                      </a:lnTo>
                      <a:lnTo>
                        <a:pt x="170" y="27"/>
                      </a:lnTo>
                      <a:lnTo>
                        <a:pt x="170" y="29"/>
                      </a:lnTo>
                      <a:lnTo>
                        <a:pt x="170" y="30"/>
                      </a:lnTo>
                      <a:lnTo>
                        <a:pt x="170" y="32"/>
                      </a:lnTo>
                      <a:lnTo>
                        <a:pt x="172" y="32"/>
                      </a:lnTo>
                      <a:lnTo>
                        <a:pt x="172" y="33"/>
                      </a:lnTo>
                      <a:lnTo>
                        <a:pt x="174" y="33"/>
                      </a:lnTo>
                      <a:lnTo>
                        <a:pt x="174" y="35"/>
                      </a:lnTo>
                      <a:lnTo>
                        <a:pt x="176" y="35"/>
                      </a:lnTo>
                      <a:lnTo>
                        <a:pt x="176" y="37"/>
                      </a:lnTo>
                      <a:lnTo>
                        <a:pt x="177" y="37"/>
                      </a:lnTo>
                      <a:lnTo>
                        <a:pt x="177" y="38"/>
                      </a:lnTo>
                      <a:lnTo>
                        <a:pt x="179" y="38"/>
                      </a:lnTo>
                      <a:lnTo>
                        <a:pt x="181" y="38"/>
                      </a:lnTo>
                      <a:lnTo>
                        <a:pt x="181" y="40"/>
                      </a:lnTo>
                      <a:lnTo>
                        <a:pt x="183" y="40"/>
                      </a:lnTo>
                      <a:lnTo>
                        <a:pt x="183" y="41"/>
                      </a:lnTo>
                      <a:lnTo>
                        <a:pt x="185" y="41"/>
                      </a:lnTo>
                      <a:lnTo>
                        <a:pt x="187" y="41"/>
                      </a:lnTo>
                      <a:lnTo>
                        <a:pt x="187" y="42"/>
                      </a:lnTo>
                      <a:lnTo>
                        <a:pt x="188" y="42"/>
                      </a:lnTo>
                      <a:lnTo>
                        <a:pt x="190" y="42"/>
                      </a:lnTo>
                      <a:lnTo>
                        <a:pt x="192" y="42"/>
                      </a:lnTo>
                      <a:lnTo>
                        <a:pt x="193" y="42"/>
                      </a:lnTo>
                      <a:lnTo>
                        <a:pt x="194" y="42"/>
                      </a:lnTo>
                      <a:lnTo>
                        <a:pt x="196" y="42"/>
                      </a:lnTo>
                      <a:lnTo>
                        <a:pt x="198" y="42"/>
                      </a:lnTo>
                      <a:lnTo>
                        <a:pt x="200" y="42"/>
                      </a:lnTo>
                      <a:lnTo>
                        <a:pt x="201" y="42"/>
                      </a:lnTo>
                      <a:lnTo>
                        <a:pt x="203" y="42"/>
                      </a:lnTo>
                      <a:lnTo>
                        <a:pt x="205" y="42"/>
                      </a:lnTo>
                      <a:lnTo>
                        <a:pt x="207" y="40"/>
                      </a:lnTo>
                      <a:lnTo>
                        <a:pt x="208" y="40"/>
                      </a:lnTo>
                      <a:lnTo>
                        <a:pt x="210" y="39"/>
                      </a:lnTo>
                      <a:lnTo>
                        <a:pt x="212" y="39"/>
                      </a:lnTo>
                      <a:lnTo>
                        <a:pt x="214" y="37"/>
                      </a:lnTo>
                      <a:lnTo>
                        <a:pt x="216" y="35"/>
                      </a:lnTo>
                      <a:lnTo>
                        <a:pt x="218" y="33"/>
                      </a:lnTo>
                      <a:lnTo>
                        <a:pt x="219" y="31"/>
                      </a:lnTo>
                      <a:lnTo>
                        <a:pt x="219" y="30"/>
                      </a:lnTo>
                      <a:lnTo>
                        <a:pt x="221" y="28"/>
                      </a:lnTo>
                      <a:lnTo>
                        <a:pt x="221" y="30"/>
                      </a:lnTo>
                      <a:lnTo>
                        <a:pt x="221" y="32"/>
                      </a:lnTo>
                      <a:lnTo>
                        <a:pt x="221" y="34"/>
                      </a:lnTo>
                      <a:lnTo>
                        <a:pt x="221" y="36"/>
                      </a:lnTo>
                      <a:lnTo>
                        <a:pt x="221" y="38"/>
                      </a:lnTo>
                      <a:lnTo>
                        <a:pt x="222" y="38"/>
                      </a:lnTo>
                      <a:lnTo>
                        <a:pt x="222" y="40"/>
                      </a:lnTo>
                      <a:lnTo>
                        <a:pt x="222" y="42"/>
                      </a:lnTo>
                      <a:lnTo>
                        <a:pt x="222" y="44"/>
                      </a:lnTo>
                      <a:lnTo>
                        <a:pt x="222" y="47"/>
                      </a:lnTo>
                      <a:lnTo>
                        <a:pt x="221" y="49"/>
                      </a:lnTo>
                      <a:lnTo>
                        <a:pt x="219" y="51"/>
                      </a:lnTo>
                      <a:lnTo>
                        <a:pt x="217" y="54"/>
                      </a:lnTo>
                      <a:lnTo>
                        <a:pt x="217" y="55"/>
                      </a:lnTo>
                      <a:lnTo>
                        <a:pt x="215" y="57"/>
                      </a:lnTo>
                      <a:lnTo>
                        <a:pt x="213" y="58"/>
                      </a:lnTo>
                      <a:lnTo>
                        <a:pt x="211" y="59"/>
                      </a:lnTo>
                      <a:lnTo>
                        <a:pt x="209" y="59"/>
                      </a:lnTo>
                      <a:lnTo>
                        <a:pt x="208" y="61"/>
                      </a:lnTo>
                      <a:lnTo>
                        <a:pt x="207" y="61"/>
                      </a:lnTo>
                      <a:lnTo>
                        <a:pt x="204" y="61"/>
                      </a:lnTo>
                      <a:lnTo>
                        <a:pt x="202" y="61"/>
                      </a:lnTo>
                      <a:lnTo>
                        <a:pt x="201" y="61"/>
                      </a:lnTo>
                      <a:lnTo>
                        <a:pt x="200" y="61"/>
                      </a:lnTo>
                      <a:lnTo>
                        <a:pt x="198" y="61"/>
                      </a:lnTo>
                      <a:lnTo>
                        <a:pt x="197" y="61"/>
                      </a:lnTo>
                      <a:lnTo>
                        <a:pt x="195" y="61"/>
                      </a:lnTo>
                      <a:lnTo>
                        <a:pt x="193" y="61"/>
                      </a:lnTo>
                      <a:lnTo>
                        <a:pt x="192" y="61"/>
                      </a:lnTo>
                      <a:lnTo>
                        <a:pt x="190" y="61"/>
                      </a:lnTo>
                      <a:lnTo>
                        <a:pt x="189" y="61"/>
                      </a:lnTo>
                      <a:lnTo>
                        <a:pt x="187" y="61"/>
                      </a:lnTo>
                      <a:lnTo>
                        <a:pt x="185" y="61"/>
                      </a:lnTo>
                      <a:lnTo>
                        <a:pt x="185" y="60"/>
                      </a:lnTo>
                      <a:lnTo>
                        <a:pt x="183" y="60"/>
                      </a:lnTo>
                      <a:lnTo>
                        <a:pt x="181" y="60"/>
                      </a:lnTo>
                      <a:lnTo>
                        <a:pt x="179" y="60"/>
                      </a:lnTo>
                      <a:lnTo>
                        <a:pt x="179" y="59"/>
                      </a:lnTo>
                      <a:lnTo>
                        <a:pt x="177" y="59"/>
                      </a:lnTo>
                      <a:lnTo>
                        <a:pt x="176" y="59"/>
                      </a:lnTo>
                      <a:lnTo>
                        <a:pt x="176" y="57"/>
                      </a:lnTo>
                      <a:lnTo>
                        <a:pt x="174" y="57"/>
                      </a:lnTo>
                      <a:lnTo>
                        <a:pt x="173" y="57"/>
                      </a:lnTo>
                      <a:lnTo>
                        <a:pt x="173" y="55"/>
                      </a:lnTo>
                      <a:lnTo>
                        <a:pt x="171" y="55"/>
                      </a:lnTo>
                      <a:lnTo>
                        <a:pt x="171" y="54"/>
                      </a:lnTo>
                      <a:lnTo>
                        <a:pt x="171" y="51"/>
                      </a:lnTo>
                      <a:lnTo>
                        <a:pt x="169" y="51"/>
                      </a:lnTo>
                      <a:lnTo>
                        <a:pt x="169" y="49"/>
                      </a:lnTo>
                      <a:lnTo>
                        <a:pt x="169" y="47"/>
                      </a:lnTo>
                      <a:lnTo>
                        <a:pt x="169" y="45"/>
                      </a:lnTo>
                      <a:lnTo>
                        <a:pt x="168" y="45"/>
                      </a:lnTo>
                      <a:lnTo>
                        <a:pt x="168" y="44"/>
                      </a:lnTo>
                      <a:lnTo>
                        <a:pt x="168" y="42"/>
                      </a:lnTo>
                      <a:lnTo>
                        <a:pt x="168" y="41"/>
                      </a:lnTo>
                      <a:lnTo>
                        <a:pt x="168" y="39"/>
                      </a:lnTo>
                      <a:lnTo>
                        <a:pt x="166" y="39"/>
                      </a:lnTo>
                      <a:lnTo>
                        <a:pt x="164" y="39"/>
                      </a:lnTo>
                      <a:lnTo>
                        <a:pt x="164" y="37"/>
                      </a:lnTo>
                      <a:lnTo>
                        <a:pt x="163" y="37"/>
                      </a:lnTo>
                      <a:lnTo>
                        <a:pt x="163" y="35"/>
                      </a:lnTo>
                      <a:lnTo>
                        <a:pt x="158" y="37"/>
                      </a:lnTo>
                      <a:lnTo>
                        <a:pt x="154" y="37"/>
                      </a:lnTo>
                      <a:lnTo>
                        <a:pt x="148" y="39"/>
                      </a:lnTo>
                      <a:lnTo>
                        <a:pt x="144" y="39"/>
                      </a:lnTo>
                      <a:lnTo>
                        <a:pt x="138" y="41"/>
                      </a:lnTo>
                      <a:lnTo>
                        <a:pt x="132" y="42"/>
                      </a:lnTo>
                      <a:lnTo>
                        <a:pt x="126" y="44"/>
                      </a:lnTo>
                      <a:lnTo>
                        <a:pt x="122" y="46"/>
                      </a:lnTo>
                      <a:lnTo>
                        <a:pt x="116" y="48"/>
                      </a:lnTo>
                      <a:lnTo>
                        <a:pt x="110" y="50"/>
                      </a:lnTo>
                      <a:lnTo>
                        <a:pt x="106" y="52"/>
                      </a:lnTo>
                      <a:lnTo>
                        <a:pt x="102" y="54"/>
                      </a:lnTo>
                      <a:lnTo>
                        <a:pt x="98" y="55"/>
                      </a:lnTo>
                      <a:lnTo>
                        <a:pt x="96" y="56"/>
                      </a:lnTo>
                      <a:lnTo>
                        <a:pt x="95" y="57"/>
                      </a:lnTo>
                      <a:lnTo>
                        <a:pt x="93" y="57"/>
                      </a:lnTo>
                      <a:lnTo>
                        <a:pt x="92" y="56"/>
                      </a:lnTo>
                      <a:lnTo>
                        <a:pt x="90" y="55"/>
                      </a:lnTo>
                      <a:lnTo>
                        <a:pt x="90" y="53"/>
                      </a:lnTo>
                      <a:lnTo>
                        <a:pt x="88" y="51"/>
                      </a:lnTo>
                      <a:lnTo>
                        <a:pt x="86" y="48"/>
                      </a:lnTo>
                      <a:lnTo>
                        <a:pt x="84" y="46"/>
                      </a:lnTo>
                      <a:lnTo>
                        <a:pt x="82" y="42"/>
                      </a:lnTo>
                      <a:lnTo>
                        <a:pt x="78" y="40"/>
                      </a:lnTo>
                      <a:lnTo>
                        <a:pt x="76" y="37"/>
                      </a:lnTo>
                      <a:lnTo>
                        <a:pt x="74" y="35"/>
                      </a:lnTo>
                      <a:lnTo>
                        <a:pt x="72" y="31"/>
                      </a:lnTo>
                      <a:lnTo>
                        <a:pt x="69" y="29"/>
                      </a:lnTo>
                      <a:lnTo>
                        <a:pt x="66" y="27"/>
                      </a:lnTo>
                      <a:lnTo>
                        <a:pt x="64" y="25"/>
                      </a:lnTo>
                      <a:lnTo>
                        <a:pt x="63" y="23"/>
                      </a:lnTo>
                      <a:lnTo>
                        <a:pt x="61" y="23"/>
                      </a:lnTo>
                      <a:lnTo>
                        <a:pt x="59" y="23"/>
                      </a:lnTo>
                      <a:lnTo>
                        <a:pt x="57" y="23"/>
                      </a:lnTo>
                      <a:lnTo>
                        <a:pt x="57" y="22"/>
                      </a:lnTo>
                      <a:lnTo>
                        <a:pt x="56" y="23"/>
                      </a:lnTo>
                      <a:lnTo>
                        <a:pt x="54" y="23"/>
                      </a:lnTo>
                      <a:lnTo>
                        <a:pt x="53" y="23"/>
                      </a:lnTo>
                      <a:lnTo>
                        <a:pt x="51" y="25"/>
                      </a:lnTo>
                      <a:lnTo>
                        <a:pt x="50" y="26"/>
                      </a:lnTo>
                      <a:lnTo>
                        <a:pt x="48" y="28"/>
                      </a:lnTo>
                      <a:lnTo>
                        <a:pt x="47" y="28"/>
                      </a:lnTo>
                      <a:lnTo>
                        <a:pt x="45" y="29"/>
                      </a:lnTo>
                      <a:lnTo>
                        <a:pt x="44" y="29"/>
                      </a:lnTo>
                      <a:lnTo>
                        <a:pt x="42" y="30"/>
                      </a:lnTo>
                      <a:lnTo>
                        <a:pt x="41" y="30"/>
                      </a:lnTo>
                      <a:lnTo>
                        <a:pt x="40" y="32"/>
                      </a:lnTo>
                      <a:lnTo>
                        <a:pt x="38" y="33"/>
                      </a:lnTo>
                      <a:lnTo>
                        <a:pt x="36" y="33"/>
                      </a:lnTo>
                      <a:lnTo>
                        <a:pt x="35" y="33"/>
                      </a:lnTo>
                      <a:lnTo>
                        <a:pt x="32" y="35"/>
                      </a:lnTo>
                      <a:lnTo>
                        <a:pt x="30" y="35"/>
                      </a:lnTo>
                      <a:lnTo>
                        <a:pt x="28" y="35"/>
                      </a:lnTo>
                      <a:lnTo>
                        <a:pt x="26" y="35"/>
                      </a:lnTo>
                      <a:lnTo>
                        <a:pt x="25" y="35"/>
                      </a:lnTo>
                      <a:lnTo>
                        <a:pt x="24" y="35"/>
                      </a:lnTo>
                      <a:lnTo>
                        <a:pt x="22" y="35"/>
                      </a:lnTo>
                      <a:lnTo>
                        <a:pt x="20" y="35"/>
                      </a:lnTo>
                      <a:lnTo>
                        <a:pt x="19" y="35"/>
                      </a:lnTo>
                      <a:lnTo>
                        <a:pt x="17" y="35"/>
                      </a:lnTo>
                      <a:lnTo>
                        <a:pt x="15" y="35"/>
                      </a:lnTo>
                      <a:lnTo>
                        <a:pt x="15" y="33"/>
                      </a:lnTo>
                      <a:lnTo>
                        <a:pt x="13" y="33"/>
                      </a:lnTo>
                      <a:lnTo>
                        <a:pt x="11" y="33"/>
                      </a:lnTo>
                      <a:lnTo>
                        <a:pt x="11" y="32"/>
                      </a:lnTo>
                      <a:lnTo>
                        <a:pt x="9" y="32"/>
                      </a:lnTo>
                      <a:lnTo>
                        <a:pt x="8" y="32"/>
                      </a:lnTo>
                      <a:lnTo>
                        <a:pt x="8" y="31"/>
                      </a:lnTo>
                      <a:lnTo>
                        <a:pt x="6" y="31"/>
                      </a:lnTo>
                      <a:lnTo>
                        <a:pt x="6" y="30"/>
                      </a:lnTo>
                      <a:lnTo>
                        <a:pt x="6" y="28"/>
                      </a:lnTo>
                      <a:lnTo>
                        <a:pt x="4" y="28"/>
                      </a:lnTo>
                      <a:lnTo>
                        <a:pt x="3" y="28"/>
                      </a:lnTo>
                      <a:lnTo>
                        <a:pt x="3" y="27"/>
                      </a:lnTo>
                      <a:lnTo>
                        <a:pt x="2" y="27"/>
                      </a:lnTo>
                      <a:lnTo>
                        <a:pt x="2" y="26"/>
                      </a:lnTo>
                      <a:lnTo>
                        <a:pt x="2" y="24"/>
                      </a:lnTo>
                      <a:lnTo>
                        <a:pt x="0" y="24"/>
                      </a:lnTo>
                      <a:lnTo>
                        <a:pt x="0" y="22"/>
                      </a:lnTo>
                      <a:lnTo>
                        <a:pt x="0" y="21"/>
                      </a:lnTo>
                      <a:lnTo>
                        <a:pt x="0" y="19"/>
                      </a:lnTo>
                      <a:lnTo>
                        <a:pt x="0" y="18"/>
                      </a:lnTo>
                      <a:lnTo>
                        <a:pt x="0" y="17"/>
                      </a:lnTo>
                      <a:lnTo>
                        <a:pt x="0" y="16"/>
                      </a:lnTo>
                      <a:lnTo>
                        <a:pt x="0" y="15"/>
                      </a:lnTo>
                      <a:lnTo>
                        <a:pt x="0" y="13"/>
                      </a:lnTo>
                      <a:lnTo>
                        <a:pt x="0" y="11"/>
                      </a:lnTo>
                      <a:lnTo>
                        <a:pt x="0" y="9"/>
                      </a:lnTo>
                      <a:lnTo>
                        <a:pt x="0" y="7"/>
                      </a:lnTo>
                      <a:lnTo>
                        <a:pt x="0" y="6"/>
                      </a:lnTo>
                      <a:lnTo>
                        <a:pt x="0" y="4"/>
                      </a:lnTo>
                      <a:lnTo>
                        <a:pt x="0" y="2"/>
                      </a:lnTo>
                      <a:lnTo>
                        <a:pt x="1"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3" name="Freeform 248"/>
                <p:cNvSpPr>
                  <a:spLocks/>
                </p:cNvSpPr>
                <p:nvPr/>
              </p:nvSpPr>
              <p:spPr bwMode="auto">
                <a:xfrm>
                  <a:off x="3245" y="3012"/>
                  <a:ext cx="36" cy="42"/>
                </a:xfrm>
                <a:custGeom>
                  <a:avLst/>
                  <a:gdLst>
                    <a:gd name="T0" fmla="*/ 0 w 36"/>
                    <a:gd name="T1" fmla="*/ 7 h 44"/>
                    <a:gd name="T2" fmla="*/ 0 w 36"/>
                    <a:gd name="T3" fmla="*/ 10 h 44"/>
                    <a:gd name="T4" fmla="*/ 0 w 36"/>
                    <a:gd name="T5" fmla="*/ 14 h 44"/>
                    <a:gd name="T6" fmla="*/ 0 w 36"/>
                    <a:gd name="T7" fmla="*/ 17 h 44"/>
                    <a:gd name="T8" fmla="*/ 1 w 36"/>
                    <a:gd name="T9" fmla="*/ 19 h 44"/>
                    <a:gd name="T10" fmla="*/ 3 w 36"/>
                    <a:gd name="T11" fmla="*/ 21 h 44"/>
                    <a:gd name="T12" fmla="*/ 5 w 36"/>
                    <a:gd name="T13" fmla="*/ 22 h 44"/>
                    <a:gd name="T14" fmla="*/ 7 w 36"/>
                    <a:gd name="T15" fmla="*/ 24 h 44"/>
                    <a:gd name="T16" fmla="*/ 9 w 36"/>
                    <a:gd name="T17" fmla="*/ 26 h 44"/>
                    <a:gd name="T18" fmla="*/ 11 w 36"/>
                    <a:gd name="T19" fmla="*/ 28 h 44"/>
                    <a:gd name="T20" fmla="*/ 14 w 36"/>
                    <a:gd name="T21" fmla="*/ 29 h 44"/>
                    <a:gd name="T22" fmla="*/ 14 w 36"/>
                    <a:gd name="T23" fmla="*/ 31 h 44"/>
                    <a:gd name="T24" fmla="*/ 15 w 36"/>
                    <a:gd name="T25" fmla="*/ 34 h 44"/>
                    <a:gd name="T26" fmla="*/ 18 w 36"/>
                    <a:gd name="T27" fmla="*/ 36 h 44"/>
                    <a:gd name="T28" fmla="*/ 21 w 36"/>
                    <a:gd name="T29" fmla="*/ 38 h 44"/>
                    <a:gd name="T30" fmla="*/ 23 w 36"/>
                    <a:gd name="T31" fmla="*/ 42 h 44"/>
                    <a:gd name="T32" fmla="*/ 25 w 36"/>
                    <a:gd name="T33" fmla="*/ 43 h 44"/>
                    <a:gd name="T34" fmla="*/ 29 w 36"/>
                    <a:gd name="T35" fmla="*/ 43 h 44"/>
                    <a:gd name="T36" fmla="*/ 31 w 36"/>
                    <a:gd name="T37" fmla="*/ 43 h 44"/>
                    <a:gd name="T38" fmla="*/ 35 w 36"/>
                    <a:gd name="T39" fmla="*/ 41 h 44"/>
                    <a:gd name="T40" fmla="*/ 35 w 36"/>
                    <a:gd name="T41" fmla="*/ 38 h 44"/>
                    <a:gd name="T42" fmla="*/ 35 w 36"/>
                    <a:gd name="T43" fmla="*/ 34 h 44"/>
                    <a:gd name="T44" fmla="*/ 31 w 36"/>
                    <a:gd name="T45" fmla="*/ 33 h 44"/>
                    <a:gd name="T46" fmla="*/ 29 w 36"/>
                    <a:gd name="T47" fmla="*/ 29 h 44"/>
                    <a:gd name="T48" fmla="*/ 25 w 36"/>
                    <a:gd name="T49" fmla="*/ 26 h 44"/>
                    <a:gd name="T50" fmla="*/ 22 w 36"/>
                    <a:gd name="T51" fmla="*/ 23 h 44"/>
                    <a:gd name="T52" fmla="*/ 18 w 36"/>
                    <a:gd name="T53" fmla="*/ 19 h 44"/>
                    <a:gd name="T54" fmla="*/ 15 w 36"/>
                    <a:gd name="T55" fmla="*/ 17 h 44"/>
                    <a:gd name="T56" fmla="*/ 15 w 36"/>
                    <a:gd name="T57" fmla="*/ 14 h 44"/>
                    <a:gd name="T58" fmla="*/ 13 w 36"/>
                    <a:gd name="T59" fmla="*/ 13 h 44"/>
                    <a:gd name="T60" fmla="*/ 11 w 36"/>
                    <a:gd name="T61" fmla="*/ 12 h 44"/>
                    <a:gd name="T62" fmla="*/ 9 w 36"/>
                    <a:gd name="T63" fmla="*/ 10 h 44"/>
                    <a:gd name="T64" fmla="*/ 7 w 36"/>
                    <a:gd name="T65" fmla="*/ 7 h 44"/>
                    <a:gd name="T66" fmla="*/ 6 w 36"/>
                    <a:gd name="T67" fmla="*/ 6 h 44"/>
                    <a:gd name="T68" fmla="*/ 4 w 36"/>
                    <a:gd name="T69" fmla="*/ 4 h 44"/>
                    <a:gd name="T70" fmla="*/ 2 w 36"/>
                    <a:gd name="T71" fmla="*/ 2 h 44"/>
                    <a:gd name="T72" fmla="*/ 1 w 36"/>
                    <a:gd name="T73" fmla="*/ 1 h 44"/>
                    <a:gd name="T74" fmla="*/ 1 w 36"/>
                    <a:gd name="T75" fmla="*/ 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44">
                      <a:moveTo>
                        <a:pt x="1" y="6"/>
                      </a:moveTo>
                      <a:lnTo>
                        <a:pt x="0" y="7"/>
                      </a:lnTo>
                      <a:lnTo>
                        <a:pt x="0" y="8"/>
                      </a:lnTo>
                      <a:lnTo>
                        <a:pt x="0" y="10"/>
                      </a:lnTo>
                      <a:lnTo>
                        <a:pt x="0" y="12"/>
                      </a:lnTo>
                      <a:lnTo>
                        <a:pt x="0" y="14"/>
                      </a:lnTo>
                      <a:lnTo>
                        <a:pt x="0" y="16"/>
                      </a:lnTo>
                      <a:lnTo>
                        <a:pt x="0" y="17"/>
                      </a:lnTo>
                      <a:lnTo>
                        <a:pt x="0" y="19"/>
                      </a:lnTo>
                      <a:lnTo>
                        <a:pt x="1" y="19"/>
                      </a:lnTo>
                      <a:lnTo>
                        <a:pt x="1" y="21"/>
                      </a:lnTo>
                      <a:lnTo>
                        <a:pt x="3" y="21"/>
                      </a:lnTo>
                      <a:lnTo>
                        <a:pt x="3" y="22"/>
                      </a:lnTo>
                      <a:lnTo>
                        <a:pt x="5" y="22"/>
                      </a:lnTo>
                      <a:lnTo>
                        <a:pt x="5" y="24"/>
                      </a:lnTo>
                      <a:lnTo>
                        <a:pt x="7" y="24"/>
                      </a:lnTo>
                      <a:lnTo>
                        <a:pt x="7" y="26"/>
                      </a:lnTo>
                      <a:lnTo>
                        <a:pt x="9" y="26"/>
                      </a:lnTo>
                      <a:lnTo>
                        <a:pt x="9" y="28"/>
                      </a:lnTo>
                      <a:lnTo>
                        <a:pt x="11" y="28"/>
                      </a:lnTo>
                      <a:lnTo>
                        <a:pt x="12" y="29"/>
                      </a:lnTo>
                      <a:lnTo>
                        <a:pt x="14" y="29"/>
                      </a:lnTo>
                      <a:lnTo>
                        <a:pt x="14" y="30"/>
                      </a:lnTo>
                      <a:lnTo>
                        <a:pt x="14" y="31"/>
                      </a:lnTo>
                      <a:lnTo>
                        <a:pt x="15" y="31"/>
                      </a:lnTo>
                      <a:lnTo>
                        <a:pt x="15" y="34"/>
                      </a:lnTo>
                      <a:lnTo>
                        <a:pt x="17" y="35"/>
                      </a:lnTo>
                      <a:lnTo>
                        <a:pt x="18" y="36"/>
                      </a:lnTo>
                      <a:lnTo>
                        <a:pt x="21" y="36"/>
                      </a:lnTo>
                      <a:lnTo>
                        <a:pt x="21" y="38"/>
                      </a:lnTo>
                      <a:lnTo>
                        <a:pt x="22" y="40"/>
                      </a:lnTo>
                      <a:lnTo>
                        <a:pt x="23" y="42"/>
                      </a:lnTo>
                      <a:lnTo>
                        <a:pt x="25" y="42"/>
                      </a:lnTo>
                      <a:lnTo>
                        <a:pt x="25" y="43"/>
                      </a:lnTo>
                      <a:lnTo>
                        <a:pt x="27" y="43"/>
                      </a:lnTo>
                      <a:lnTo>
                        <a:pt x="29" y="43"/>
                      </a:lnTo>
                      <a:lnTo>
                        <a:pt x="30" y="43"/>
                      </a:lnTo>
                      <a:lnTo>
                        <a:pt x="31" y="43"/>
                      </a:lnTo>
                      <a:lnTo>
                        <a:pt x="33" y="42"/>
                      </a:lnTo>
                      <a:lnTo>
                        <a:pt x="35" y="41"/>
                      </a:lnTo>
                      <a:lnTo>
                        <a:pt x="35" y="39"/>
                      </a:lnTo>
                      <a:lnTo>
                        <a:pt x="35" y="38"/>
                      </a:lnTo>
                      <a:lnTo>
                        <a:pt x="35" y="36"/>
                      </a:lnTo>
                      <a:lnTo>
                        <a:pt x="35" y="34"/>
                      </a:lnTo>
                      <a:lnTo>
                        <a:pt x="32" y="34"/>
                      </a:lnTo>
                      <a:lnTo>
                        <a:pt x="31" y="33"/>
                      </a:lnTo>
                      <a:lnTo>
                        <a:pt x="31" y="31"/>
                      </a:lnTo>
                      <a:lnTo>
                        <a:pt x="29" y="29"/>
                      </a:lnTo>
                      <a:lnTo>
                        <a:pt x="27" y="28"/>
                      </a:lnTo>
                      <a:lnTo>
                        <a:pt x="25" y="26"/>
                      </a:lnTo>
                      <a:lnTo>
                        <a:pt x="24" y="24"/>
                      </a:lnTo>
                      <a:lnTo>
                        <a:pt x="22" y="23"/>
                      </a:lnTo>
                      <a:lnTo>
                        <a:pt x="21" y="21"/>
                      </a:lnTo>
                      <a:lnTo>
                        <a:pt x="18" y="19"/>
                      </a:lnTo>
                      <a:lnTo>
                        <a:pt x="17" y="17"/>
                      </a:lnTo>
                      <a:lnTo>
                        <a:pt x="15" y="17"/>
                      </a:lnTo>
                      <a:lnTo>
                        <a:pt x="15" y="15"/>
                      </a:lnTo>
                      <a:lnTo>
                        <a:pt x="15" y="14"/>
                      </a:lnTo>
                      <a:lnTo>
                        <a:pt x="13" y="14"/>
                      </a:lnTo>
                      <a:lnTo>
                        <a:pt x="13" y="13"/>
                      </a:lnTo>
                      <a:lnTo>
                        <a:pt x="11" y="13"/>
                      </a:lnTo>
                      <a:lnTo>
                        <a:pt x="11" y="12"/>
                      </a:lnTo>
                      <a:lnTo>
                        <a:pt x="9" y="12"/>
                      </a:lnTo>
                      <a:lnTo>
                        <a:pt x="9" y="10"/>
                      </a:lnTo>
                      <a:lnTo>
                        <a:pt x="7" y="10"/>
                      </a:lnTo>
                      <a:lnTo>
                        <a:pt x="7" y="7"/>
                      </a:lnTo>
                      <a:lnTo>
                        <a:pt x="6" y="7"/>
                      </a:lnTo>
                      <a:lnTo>
                        <a:pt x="6" y="6"/>
                      </a:lnTo>
                      <a:lnTo>
                        <a:pt x="4" y="6"/>
                      </a:lnTo>
                      <a:lnTo>
                        <a:pt x="4" y="4"/>
                      </a:lnTo>
                      <a:lnTo>
                        <a:pt x="2" y="4"/>
                      </a:lnTo>
                      <a:lnTo>
                        <a:pt x="2" y="2"/>
                      </a:lnTo>
                      <a:lnTo>
                        <a:pt x="2" y="0"/>
                      </a:lnTo>
                      <a:lnTo>
                        <a:pt x="1" y="1"/>
                      </a:lnTo>
                      <a:lnTo>
                        <a:pt x="1" y="3"/>
                      </a:lnTo>
                      <a:lnTo>
                        <a:pt x="1" y="5"/>
                      </a:lnTo>
                      <a:lnTo>
                        <a:pt x="1" y="6"/>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4" name="Freeform 249"/>
                <p:cNvSpPr>
                  <a:spLocks/>
                </p:cNvSpPr>
                <p:nvPr/>
              </p:nvSpPr>
              <p:spPr bwMode="auto">
                <a:xfrm>
                  <a:off x="3405" y="2994"/>
                  <a:ext cx="37" cy="31"/>
                </a:xfrm>
                <a:custGeom>
                  <a:avLst/>
                  <a:gdLst>
                    <a:gd name="T0" fmla="*/ 36 w 37"/>
                    <a:gd name="T1" fmla="*/ 1 h 31"/>
                    <a:gd name="T2" fmla="*/ 36 w 37"/>
                    <a:gd name="T3" fmla="*/ 4 h 31"/>
                    <a:gd name="T4" fmla="*/ 36 w 37"/>
                    <a:gd name="T5" fmla="*/ 7 h 31"/>
                    <a:gd name="T6" fmla="*/ 36 w 37"/>
                    <a:gd name="T7" fmla="*/ 10 h 31"/>
                    <a:gd name="T8" fmla="*/ 36 w 37"/>
                    <a:gd name="T9" fmla="*/ 15 h 31"/>
                    <a:gd name="T10" fmla="*/ 36 w 37"/>
                    <a:gd name="T11" fmla="*/ 17 h 31"/>
                    <a:gd name="T12" fmla="*/ 34 w 37"/>
                    <a:gd name="T13" fmla="*/ 21 h 31"/>
                    <a:gd name="T14" fmla="*/ 31 w 37"/>
                    <a:gd name="T15" fmla="*/ 22 h 31"/>
                    <a:gd name="T16" fmla="*/ 27 w 37"/>
                    <a:gd name="T17" fmla="*/ 23 h 31"/>
                    <a:gd name="T18" fmla="*/ 25 w 37"/>
                    <a:gd name="T19" fmla="*/ 22 h 31"/>
                    <a:gd name="T20" fmla="*/ 22 w 37"/>
                    <a:gd name="T21" fmla="*/ 22 h 31"/>
                    <a:gd name="T22" fmla="*/ 18 w 37"/>
                    <a:gd name="T23" fmla="*/ 22 h 31"/>
                    <a:gd name="T24" fmla="*/ 14 w 37"/>
                    <a:gd name="T25" fmla="*/ 22 h 31"/>
                    <a:gd name="T26" fmla="*/ 11 w 37"/>
                    <a:gd name="T27" fmla="*/ 22 h 31"/>
                    <a:gd name="T28" fmla="*/ 7 w 37"/>
                    <a:gd name="T29" fmla="*/ 24 h 31"/>
                    <a:gd name="T30" fmla="*/ 5 w 37"/>
                    <a:gd name="T31" fmla="*/ 26 h 31"/>
                    <a:gd name="T32" fmla="*/ 3 w 37"/>
                    <a:gd name="T33" fmla="*/ 29 h 31"/>
                    <a:gd name="T34" fmla="*/ 1 w 37"/>
                    <a:gd name="T35" fmla="*/ 29 h 31"/>
                    <a:gd name="T36" fmla="*/ 0 w 37"/>
                    <a:gd name="T37" fmla="*/ 27 h 31"/>
                    <a:gd name="T38" fmla="*/ 0 w 37"/>
                    <a:gd name="T39" fmla="*/ 23 h 31"/>
                    <a:gd name="T40" fmla="*/ 0 w 37"/>
                    <a:gd name="T41" fmla="*/ 19 h 31"/>
                    <a:gd name="T42" fmla="*/ 0 w 37"/>
                    <a:gd name="T43" fmla="*/ 16 h 31"/>
                    <a:gd name="T44" fmla="*/ 0 w 37"/>
                    <a:gd name="T45" fmla="*/ 14 h 31"/>
                    <a:gd name="T46" fmla="*/ 2 w 37"/>
                    <a:gd name="T47" fmla="*/ 10 h 31"/>
                    <a:gd name="T48" fmla="*/ 6 w 37"/>
                    <a:gd name="T49" fmla="*/ 9 h 31"/>
                    <a:gd name="T50" fmla="*/ 9 w 37"/>
                    <a:gd name="T51" fmla="*/ 7 h 31"/>
                    <a:gd name="T52" fmla="*/ 13 w 37"/>
                    <a:gd name="T53" fmla="*/ 5 h 31"/>
                    <a:gd name="T54" fmla="*/ 16 w 37"/>
                    <a:gd name="T55" fmla="*/ 5 h 31"/>
                    <a:gd name="T56" fmla="*/ 20 w 37"/>
                    <a:gd name="T57" fmla="*/ 4 h 31"/>
                    <a:gd name="T58" fmla="*/ 22 w 37"/>
                    <a:gd name="T59" fmla="*/ 5 h 31"/>
                    <a:gd name="T60" fmla="*/ 25 w 37"/>
                    <a:gd name="T61" fmla="*/ 5 h 31"/>
                    <a:gd name="T62" fmla="*/ 28 w 37"/>
                    <a:gd name="T63" fmla="*/ 4 h 31"/>
                    <a:gd name="T64" fmla="*/ 30 w 37"/>
                    <a:gd name="T65" fmla="*/ 5 h 31"/>
                    <a:gd name="T66" fmla="*/ 34 w 37"/>
                    <a:gd name="T67" fmla="*/ 2 h 31"/>
                    <a:gd name="T68" fmla="*/ 36 w 37"/>
                    <a:gd name="T6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 h="31">
                      <a:moveTo>
                        <a:pt x="36" y="0"/>
                      </a:moveTo>
                      <a:lnTo>
                        <a:pt x="36" y="1"/>
                      </a:lnTo>
                      <a:lnTo>
                        <a:pt x="36" y="2"/>
                      </a:lnTo>
                      <a:lnTo>
                        <a:pt x="36" y="4"/>
                      </a:lnTo>
                      <a:lnTo>
                        <a:pt x="36" y="5"/>
                      </a:lnTo>
                      <a:lnTo>
                        <a:pt x="36" y="7"/>
                      </a:lnTo>
                      <a:lnTo>
                        <a:pt x="36" y="9"/>
                      </a:lnTo>
                      <a:lnTo>
                        <a:pt x="36" y="10"/>
                      </a:lnTo>
                      <a:lnTo>
                        <a:pt x="36" y="12"/>
                      </a:lnTo>
                      <a:lnTo>
                        <a:pt x="36" y="15"/>
                      </a:lnTo>
                      <a:lnTo>
                        <a:pt x="36" y="16"/>
                      </a:lnTo>
                      <a:lnTo>
                        <a:pt x="36" y="17"/>
                      </a:lnTo>
                      <a:lnTo>
                        <a:pt x="36" y="19"/>
                      </a:lnTo>
                      <a:lnTo>
                        <a:pt x="34" y="21"/>
                      </a:lnTo>
                      <a:lnTo>
                        <a:pt x="33" y="21"/>
                      </a:lnTo>
                      <a:lnTo>
                        <a:pt x="31" y="22"/>
                      </a:lnTo>
                      <a:lnTo>
                        <a:pt x="29" y="23"/>
                      </a:lnTo>
                      <a:lnTo>
                        <a:pt x="27" y="23"/>
                      </a:lnTo>
                      <a:lnTo>
                        <a:pt x="27" y="22"/>
                      </a:lnTo>
                      <a:lnTo>
                        <a:pt x="25" y="22"/>
                      </a:lnTo>
                      <a:lnTo>
                        <a:pt x="24" y="22"/>
                      </a:lnTo>
                      <a:lnTo>
                        <a:pt x="22" y="22"/>
                      </a:lnTo>
                      <a:lnTo>
                        <a:pt x="20" y="22"/>
                      </a:lnTo>
                      <a:lnTo>
                        <a:pt x="18" y="22"/>
                      </a:lnTo>
                      <a:lnTo>
                        <a:pt x="16" y="22"/>
                      </a:lnTo>
                      <a:lnTo>
                        <a:pt x="14" y="22"/>
                      </a:lnTo>
                      <a:lnTo>
                        <a:pt x="13" y="22"/>
                      </a:lnTo>
                      <a:lnTo>
                        <a:pt x="11" y="22"/>
                      </a:lnTo>
                      <a:lnTo>
                        <a:pt x="8" y="24"/>
                      </a:lnTo>
                      <a:lnTo>
                        <a:pt x="7" y="24"/>
                      </a:lnTo>
                      <a:lnTo>
                        <a:pt x="6" y="25"/>
                      </a:lnTo>
                      <a:lnTo>
                        <a:pt x="5" y="26"/>
                      </a:lnTo>
                      <a:lnTo>
                        <a:pt x="5" y="27"/>
                      </a:lnTo>
                      <a:lnTo>
                        <a:pt x="3" y="29"/>
                      </a:lnTo>
                      <a:lnTo>
                        <a:pt x="1" y="30"/>
                      </a:lnTo>
                      <a:lnTo>
                        <a:pt x="1" y="29"/>
                      </a:lnTo>
                      <a:lnTo>
                        <a:pt x="0" y="29"/>
                      </a:lnTo>
                      <a:lnTo>
                        <a:pt x="0" y="27"/>
                      </a:lnTo>
                      <a:lnTo>
                        <a:pt x="0" y="25"/>
                      </a:lnTo>
                      <a:lnTo>
                        <a:pt x="0" y="23"/>
                      </a:lnTo>
                      <a:lnTo>
                        <a:pt x="0" y="22"/>
                      </a:lnTo>
                      <a:lnTo>
                        <a:pt x="0" y="19"/>
                      </a:lnTo>
                      <a:lnTo>
                        <a:pt x="0" y="18"/>
                      </a:lnTo>
                      <a:lnTo>
                        <a:pt x="0" y="16"/>
                      </a:lnTo>
                      <a:lnTo>
                        <a:pt x="0" y="15"/>
                      </a:lnTo>
                      <a:lnTo>
                        <a:pt x="0" y="14"/>
                      </a:lnTo>
                      <a:lnTo>
                        <a:pt x="1" y="12"/>
                      </a:lnTo>
                      <a:lnTo>
                        <a:pt x="2" y="10"/>
                      </a:lnTo>
                      <a:lnTo>
                        <a:pt x="3" y="10"/>
                      </a:lnTo>
                      <a:lnTo>
                        <a:pt x="6" y="9"/>
                      </a:lnTo>
                      <a:lnTo>
                        <a:pt x="8" y="7"/>
                      </a:lnTo>
                      <a:lnTo>
                        <a:pt x="9" y="7"/>
                      </a:lnTo>
                      <a:lnTo>
                        <a:pt x="11" y="5"/>
                      </a:lnTo>
                      <a:lnTo>
                        <a:pt x="13" y="5"/>
                      </a:lnTo>
                      <a:lnTo>
                        <a:pt x="14" y="5"/>
                      </a:lnTo>
                      <a:lnTo>
                        <a:pt x="16" y="5"/>
                      </a:lnTo>
                      <a:lnTo>
                        <a:pt x="18" y="5"/>
                      </a:lnTo>
                      <a:lnTo>
                        <a:pt x="20" y="4"/>
                      </a:lnTo>
                      <a:lnTo>
                        <a:pt x="20" y="5"/>
                      </a:lnTo>
                      <a:lnTo>
                        <a:pt x="22" y="5"/>
                      </a:lnTo>
                      <a:lnTo>
                        <a:pt x="23" y="5"/>
                      </a:lnTo>
                      <a:lnTo>
                        <a:pt x="25" y="5"/>
                      </a:lnTo>
                      <a:lnTo>
                        <a:pt x="26" y="5"/>
                      </a:lnTo>
                      <a:lnTo>
                        <a:pt x="28" y="4"/>
                      </a:lnTo>
                      <a:lnTo>
                        <a:pt x="28" y="5"/>
                      </a:lnTo>
                      <a:lnTo>
                        <a:pt x="30" y="5"/>
                      </a:lnTo>
                      <a:lnTo>
                        <a:pt x="32" y="4"/>
                      </a:lnTo>
                      <a:lnTo>
                        <a:pt x="34" y="2"/>
                      </a:lnTo>
                      <a:lnTo>
                        <a:pt x="34" y="1"/>
                      </a:lnTo>
                      <a:lnTo>
                        <a:pt x="36"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5" name="Freeform 250"/>
                <p:cNvSpPr>
                  <a:spLocks/>
                </p:cNvSpPr>
                <p:nvPr/>
              </p:nvSpPr>
              <p:spPr bwMode="auto">
                <a:xfrm>
                  <a:off x="3242" y="2958"/>
                  <a:ext cx="261" cy="155"/>
                </a:xfrm>
                <a:custGeom>
                  <a:avLst/>
                  <a:gdLst>
                    <a:gd name="T0" fmla="*/ 196 w 261"/>
                    <a:gd name="T1" fmla="*/ 32 h 155"/>
                    <a:gd name="T2" fmla="*/ 177 w 261"/>
                    <a:gd name="T3" fmla="*/ 13 h 155"/>
                    <a:gd name="T4" fmla="*/ 164 w 261"/>
                    <a:gd name="T5" fmla="*/ 1 h 155"/>
                    <a:gd name="T6" fmla="*/ 137 w 261"/>
                    <a:gd name="T7" fmla="*/ 9 h 155"/>
                    <a:gd name="T8" fmla="*/ 109 w 261"/>
                    <a:gd name="T9" fmla="*/ 20 h 155"/>
                    <a:gd name="T10" fmla="*/ 88 w 261"/>
                    <a:gd name="T11" fmla="*/ 28 h 155"/>
                    <a:gd name="T12" fmla="*/ 69 w 261"/>
                    <a:gd name="T13" fmla="*/ 35 h 155"/>
                    <a:gd name="T14" fmla="*/ 52 w 261"/>
                    <a:gd name="T15" fmla="*/ 40 h 155"/>
                    <a:gd name="T16" fmla="*/ 37 w 261"/>
                    <a:gd name="T17" fmla="*/ 45 h 155"/>
                    <a:gd name="T18" fmla="*/ 14 w 261"/>
                    <a:gd name="T19" fmla="*/ 51 h 155"/>
                    <a:gd name="T20" fmla="*/ 4 w 261"/>
                    <a:gd name="T21" fmla="*/ 59 h 155"/>
                    <a:gd name="T22" fmla="*/ 15 w 261"/>
                    <a:gd name="T23" fmla="*/ 70 h 155"/>
                    <a:gd name="T24" fmla="*/ 25 w 261"/>
                    <a:gd name="T25" fmla="*/ 79 h 155"/>
                    <a:gd name="T26" fmla="*/ 33 w 261"/>
                    <a:gd name="T27" fmla="*/ 85 h 155"/>
                    <a:gd name="T28" fmla="*/ 37 w 261"/>
                    <a:gd name="T29" fmla="*/ 95 h 155"/>
                    <a:gd name="T30" fmla="*/ 24 w 261"/>
                    <a:gd name="T31" fmla="*/ 98 h 155"/>
                    <a:gd name="T32" fmla="*/ 9 w 261"/>
                    <a:gd name="T33" fmla="*/ 102 h 155"/>
                    <a:gd name="T34" fmla="*/ 0 w 261"/>
                    <a:gd name="T35" fmla="*/ 113 h 155"/>
                    <a:gd name="T36" fmla="*/ 3 w 261"/>
                    <a:gd name="T37" fmla="*/ 122 h 155"/>
                    <a:gd name="T38" fmla="*/ 10 w 261"/>
                    <a:gd name="T39" fmla="*/ 128 h 155"/>
                    <a:gd name="T40" fmla="*/ 23 w 261"/>
                    <a:gd name="T41" fmla="*/ 129 h 155"/>
                    <a:gd name="T42" fmla="*/ 36 w 261"/>
                    <a:gd name="T43" fmla="*/ 128 h 155"/>
                    <a:gd name="T44" fmla="*/ 48 w 261"/>
                    <a:gd name="T45" fmla="*/ 120 h 155"/>
                    <a:gd name="T46" fmla="*/ 60 w 261"/>
                    <a:gd name="T47" fmla="*/ 117 h 155"/>
                    <a:gd name="T48" fmla="*/ 69 w 261"/>
                    <a:gd name="T49" fmla="*/ 124 h 155"/>
                    <a:gd name="T50" fmla="*/ 79 w 261"/>
                    <a:gd name="T51" fmla="*/ 132 h 155"/>
                    <a:gd name="T52" fmla="*/ 89 w 261"/>
                    <a:gd name="T53" fmla="*/ 144 h 155"/>
                    <a:gd name="T54" fmla="*/ 98 w 261"/>
                    <a:gd name="T55" fmla="*/ 152 h 155"/>
                    <a:gd name="T56" fmla="*/ 112 w 261"/>
                    <a:gd name="T57" fmla="*/ 148 h 155"/>
                    <a:gd name="T58" fmla="*/ 127 w 261"/>
                    <a:gd name="T59" fmla="*/ 143 h 155"/>
                    <a:gd name="T60" fmla="*/ 142 w 261"/>
                    <a:gd name="T61" fmla="*/ 137 h 155"/>
                    <a:gd name="T62" fmla="*/ 155 w 261"/>
                    <a:gd name="T63" fmla="*/ 132 h 155"/>
                    <a:gd name="T64" fmla="*/ 166 w 261"/>
                    <a:gd name="T65" fmla="*/ 136 h 155"/>
                    <a:gd name="T66" fmla="*/ 172 w 261"/>
                    <a:gd name="T67" fmla="*/ 144 h 155"/>
                    <a:gd name="T68" fmla="*/ 179 w 261"/>
                    <a:gd name="T69" fmla="*/ 152 h 155"/>
                    <a:gd name="T70" fmla="*/ 190 w 261"/>
                    <a:gd name="T71" fmla="*/ 153 h 155"/>
                    <a:gd name="T72" fmla="*/ 202 w 261"/>
                    <a:gd name="T73" fmla="*/ 154 h 155"/>
                    <a:gd name="T74" fmla="*/ 216 w 261"/>
                    <a:gd name="T75" fmla="*/ 146 h 155"/>
                    <a:gd name="T76" fmla="*/ 219 w 261"/>
                    <a:gd name="T77" fmla="*/ 136 h 155"/>
                    <a:gd name="T78" fmla="*/ 213 w 261"/>
                    <a:gd name="T79" fmla="*/ 130 h 155"/>
                    <a:gd name="T80" fmla="*/ 203 w 261"/>
                    <a:gd name="T81" fmla="*/ 126 h 155"/>
                    <a:gd name="T82" fmla="*/ 202 w 261"/>
                    <a:gd name="T83" fmla="*/ 117 h 155"/>
                    <a:gd name="T84" fmla="*/ 216 w 261"/>
                    <a:gd name="T85" fmla="*/ 112 h 155"/>
                    <a:gd name="T86" fmla="*/ 234 w 261"/>
                    <a:gd name="T87" fmla="*/ 105 h 155"/>
                    <a:gd name="T88" fmla="*/ 257 w 261"/>
                    <a:gd name="T89" fmla="*/ 98 h 155"/>
                    <a:gd name="T90" fmla="*/ 255 w 261"/>
                    <a:gd name="T91" fmla="*/ 90 h 155"/>
                    <a:gd name="T92" fmla="*/ 248 w 261"/>
                    <a:gd name="T93" fmla="*/ 83 h 155"/>
                    <a:gd name="T94" fmla="*/ 237 w 261"/>
                    <a:gd name="T95" fmla="*/ 72 h 155"/>
                    <a:gd name="T96" fmla="*/ 225 w 261"/>
                    <a:gd name="T97" fmla="*/ 61 h 155"/>
                    <a:gd name="T98" fmla="*/ 214 w 261"/>
                    <a:gd name="T99" fmla="*/ 59 h 155"/>
                    <a:gd name="T100" fmla="*/ 203 w 261"/>
                    <a:gd name="T101" fmla="*/ 70 h 155"/>
                    <a:gd name="T102" fmla="*/ 190 w 261"/>
                    <a:gd name="T103" fmla="*/ 72 h 155"/>
                    <a:gd name="T104" fmla="*/ 177 w 261"/>
                    <a:gd name="T105" fmla="*/ 70 h 155"/>
                    <a:gd name="T106" fmla="*/ 170 w 261"/>
                    <a:gd name="T107" fmla="*/ 66 h 155"/>
                    <a:gd name="T108" fmla="*/ 163 w 261"/>
                    <a:gd name="T109" fmla="*/ 60 h 155"/>
                    <a:gd name="T110" fmla="*/ 169 w 261"/>
                    <a:gd name="T111" fmla="*/ 46 h 155"/>
                    <a:gd name="T112" fmla="*/ 183 w 261"/>
                    <a:gd name="T113" fmla="*/ 3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1" h="155">
                      <a:moveTo>
                        <a:pt x="193" y="40"/>
                      </a:moveTo>
                      <a:lnTo>
                        <a:pt x="194" y="40"/>
                      </a:lnTo>
                      <a:lnTo>
                        <a:pt x="195" y="40"/>
                      </a:lnTo>
                      <a:lnTo>
                        <a:pt x="197" y="39"/>
                      </a:lnTo>
                      <a:lnTo>
                        <a:pt x="197" y="38"/>
                      </a:lnTo>
                      <a:lnTo>
                        <a:pt x="199" y="36"/>
                      </a:lnTo>
                      <a:lnTo>
                        <a:pt x="199" y="34"/>
                      </a:lnTo>
                      <a:lnTo>
                        <a:pt x="196" y="32"/>
                      </a:lnTo>
                      <a:lnTo>
                        <a:pt x="194" y="30"/>
                      </a:lnTo>
                      <a:lnTo>
                        <a:pt x="192" y="29"/>
                      </a:lnTo>
                      <a:lnTo>
                        <a:pt x="190" y="26"/>
                      </a:lnTo>
                      <a:lnTo>
                        <a:pt x="186" y="24"/>
                      </a:lnTo>
                      <a:lnTo>
                        <a:pt x="185" y="21"/>
                      </a:lnTo>
                      <a:lnTo>
                        <a:pt x="182" y="19"/>
                      </a:lnTo>
                      <a:lnTo>
                        <a:pt x="180" y="15"/>
                      </a:lnTo>
                      <a:lnTo>
                        <a:pt x="177" y="13"/>
                      </a:lnTo>
                      <a:lnTo>
                        <a:pt x="175" y="10"/>
                      </a:lnTo>
                      <a:lnTo>
                        <a:pt x="173" y="8"/>
                      </a:lnTo>
                      <a:lnTo>
                        <a:pt x="171" y="5"/>
                      </a:lnTo>
                      <a:lnTo>
                        <a:pt x="169" y="5"/>
                      </a:lnTo>
                      <a:lnTo>
                        <a:pt x="167" y="3"/>
                      </a:lnTo>
                      <a:lnTo>
                        <a:pt x="166" y="2"/>
                      </a:lnTo>
                      <a:lnTo>
                        <a:pt x="166" y="0"/>
                      </a:lnTo>
                      <a:lnTo>
                        <a:pt x="164" y="1"/>
                      </a:lnTo>
                      <a:lnTo>
                        <a:pt x="163" y="1"/>
                      </a:lnTo>
                      <a:lnTo>
                        <a:pt x="159" y="3"/>
                      </a:lnTo>
                      <a:lnTo>
                        <a:pt x="157" y="3"/>
                      </a:lnTo>
                      <a:lnTo>
                        <a:pt x="154" y="5"/>
                      </a:lnTo>
                      <a:lnTo>
                        <a:pt x="150" y="5"/>
                      </a:lnTo>
                      <a:lnTo>
                        <a:pt x="147" y="7"/>
                      </a:lnTo>
                      <a:lnTo>
                        <a:pt x="143" y="7"/>
                      </a:lnTo>
                      <a:lnTo>
                        <a:pt x="137" y="9"/>
                      </a:lnTo>
                      <a:lnTo>
                        <a:pt x="133" y="11"/>
                      </a:lnTo>
                      <a:lnTo>
                        <a:pt x="129" y="13"/>
                      </a:lnTo>
                      <a:lnTo>
                        <a:pt x="125" y="14"/>
                      </a:lnTo>
                      <a:lnTo>
                        <a:pt x="121" y="15"/>
                      </a:lnTo>
                      <a:lnTo>
                        <a:pt x="117" y="16"/>
                      </a:lnTo>
                      <a:lnTo>
                        <a:pt x="114" y="18"/>
                      </a:lnTo>
                      <a:lnTo>
                        <a:pt x="112" y="18"/>
                      </a:lnTo>
                      <a:lnTo>
                        <a:pt x="109" y="20"/>
                      </a:lnTo>
                      <a:lnTo>
                        <a:pt x="107" y="20"/>
                      </a:lnTo>
                      <a:lnTo>
                        <a:pt x="105" y="22"/>
                      </a:lnTo>
                      <a:lnTo>
                        <a:pt x="102" y="22"/>
                      </a:lnTo>
                      <a:lnTo>
                        <a:pt x="99" y="24"/>
                      </a:lnTo>
                      <a:lnTo>
                        <a:pt x="97" y="24"/>
                      </a:lnTo>
                      <a:lnTo>
                        <a:pt x="94" y="26"/>
                      </a:lnTo>
                      <a:lnTo>
                        <a:pt x="92" y="26"/>
                      </a:lnTo>
                      <a:lnTo>
                        <a:pt x="88" y="28"/>
                      </a:lnTo>
                      <a:lnTo>
                        <a:pt x="86" y="28"/>
                      </a:lnTo>
                      <a:lnTo>
                        <a:pt x="82" y="30"/>
                      </a:lnTo>
                      <a:lnTo>
                        <a:pt x="80" y="30"/>
                      </a:lnTo>
                      <a:lnTo>
                        <a:pt x="77" y="31"/>
                      </a:lnTo>
                      <a:lnTo>
                        <a:pt x="75" y="31"/>
                      </a:lnTo>
                      <a:lnTo>
                        <a:pt x="73" y="33"/>
                      </a:lnTo>
                      <a:lnTo>
                        <a:pt x="71" y="33"/>
                      </a:lnTo>
                      <a:lnTo>
                        <a:pt x="69" y="35"/>
                      </a:lnTo>
                      <a:lnTo>
                        <a:pt x="67" y="35"/>
                      </a:lnTo>
                      <a:lnTo>
                        <a:pt x="65" y="36"/>
                      </a:lnTo>
                      <a:lnTo>
                        <a:pt x="63" y="36"/>
                      </a:lnTo>
                      <a:lnTo>
                        <a:pt x="62" y="38"/>
                      </a:lnTo>
                      <a:lnTo>
                        <a:pt x="59" y="38"/>
                      </a:lnTo>
                      <a:lnTo>
                        <a:pt x="57" y="38"/>
                      </a:lnTo>
                      <a:lnTo>
                        <a:pt x="56" y="38"/>
                      </a:lnTo>
                      <a:lnTo>
                        <a:pt x="52" y="40"/>
                      </a:lnTo>
                      <a:lnTo>
                        <a:pt x="50" y="40"/>
                      </a:lnTo>
                      <a:lnTo>
                        <a:pt x="48" y="41"/>
                      </a:lnTo>
                      <a:lnTo>
                        <a:pt x="47" y="41"/>
                      </a:lnTo>
                      <a:lnTo>
                        <a:pt x="45" y="43"/>
                      </a:lnTo>
                      <a:lnTo>
                        <a:pt x="43" y="43"/>
                      </a:lnTo>
                      <a:lnTo>
                        <a:pt x="41" y="43"/>
                      </a:lnTo>
                      <a:lnTo>
                        <a:pt x="40" y="43"/>
                      </a:lnTo>
                      <a:lnTo>
                        <a:pt x="37" y="45"/>
                      </a:lnTo>
                      <a:lnTo>
                        <a:pt x="35" y="45"/>
                      </a:lnTo>
                      <a:lnTo>
                        <a:pt x="32" y="46"/>
                      </a:lnTo>
                      <a:lnTo>
                        <a:pt x="31" y="46"/>
                      </a:lnTo>
                      <a:lnTo>
                        <a:pt x="26" y="48"/>
                      </a:lnTo>
                      <a:lnTo>
                        <a:pt x="24" y="48"/>
                      </a:lnTo>
                      <a:lnTo>
                        <a:pt x="20" y="49"/>
                      </a:lnTo>
                      <a:lnTo>
                        <a:pt x="18" y="49"/>
                      </a:lnTo>
                      <a:lnTo>
                        <a:pt x="14" y="51"/>
                      </a:lnTo>
                      <a:lnTo>
                        <a:pt x="12" y="51"/>
                      </a:lnTo>
                      <a:lnTo>
                        <a:pt x="10" y="53"/>
                      </a:lnTo>
                      <a:lnTo>
                        <a:pt x="8" y="53"/>
                      </a:lnTo>
                      <a:lnTo>
                        <a:pt x="6" y="55"/>
                      </a:lnTo>
                      <a:lnTo>
                        <a:pt x="5" y="55"/>
                      </a:lnTo>
                      <a:lnTo>
                        <a:pt x="4" y="55"/>
                      </a:lnTo>
                      <a:lnTo>
                        <a:pt x="4" y="57"/>
                      </a:lnTo>
                      <a:lnTo>
                        <a:pt x="4" y="59"/>
                      </a:lnTo>
                      <a:lnTo>
                        <a:pt x="6" y="59"/>
                      </a:lnTo>
                      <a:lnTo>
                        <a:pt x="6" y="61"/>
                      </a:lnTo>
                      <a:lnTo>
                        <a:pt x="8" y="62"/>
                      </a:lnTo>
                      <a:lnTo>
                        <a:pt x="9" y="65"/>
                      </a:lnTo>
                      <a:lnTo>
                        <a:pt x="11" y="65"/>
                      </a:lnTo>
                      <a:lnTo>
                        <a:pt x="11" y="67"/>
                      </a:lnTo>
                      <a:lnTo>
                        <a:pt x="13" y="68"/>
                      </a:lnTo>
                      <a:lnTo>
                        <a:pt x="15" y="70"/>
                      </a:lnTo>
                      <a:lnTo>
                        <a:pt x="17" y="71"/>
                      </a:lnTo>
                      <a:lnTo>
                        <a:pt x="18" y="73"/>
                      </a:lnTo>
                      <a:lnTo>
                        <a:pt x="19" y="74"/>
                      </a:lnTo>
                      <a:lnTo>
                        <a:pt x="21" y="75"/>
                      </a:lnTo>
                      <a:lnTo>
                        <a:pt x="23" y="75"/>
                      </a:lnTo>
                      <a:lnTo>
                        <a:pt x="23" y="77"/>
                      </a:lnTo>
                      <a:lnTo>
                        <a:pt x="23" y="79"/>
                      </a:lnTo>
                      <a:lnTo>
                        <a:pt x="25" y="79"/>
                      </a:lnTo>
                      <a:lnTo>
                        <a:pt x="25" y="81"/>
                      </a:lnTo>
                      <a:lnTo>
                        <a:pt x="26" y="81"/>
                      </a:lnTo>
                      <a:lnTo>
                        <a:pt x="28" y="81"/>
                      </a:lnTo>
                      <a:lnTo>
                        <a:pt x="28" y="83"/>
                      </a:lnTo>
                      <a:lnTo>
                        <a:pt x="30" y="83"/>
                      </a:lnTo>
                      <a:lnTo>
                        <a:pt x="30" y="85"/>
                      </a:lnTo>
                      <a:lnTo>
                        <a:pt x="31" y="85"/>
                      </a:lnTo>
                      <a:lnTo>
                        <a:pt x="33" y="85"/>
                      </a:lnTo>
                      <a:lnTo>
                        <a:pt x="33" y="87"/>
                      </a:lnTo>
                      <a:lnTo>
                        <a:pt x="33" y="89"/>
                      </a:lnTo>
                      <a:lnTo>
                        <a:pt x="35" y="89"/>
                      </a:lnTo>
                      <a:lnTo>
                        <a:pt x="35" y="90"/>
                      </a:lnTo>
                      <a:lnTo>
                        <a:pt x="35" y="91"/>
                      </a:lnTo>
                      <a:lnTo>
                        <a:pt x="37" y="91"/>
                      </a:lnTo>
                      <a:lnTo>
                        <a:pt x="37" y="93"/>
                      </a:lnTo>
                      <a:lnTo>
                        <a:pt x="37" y="95"/>
                      </a:lnTo>
                      <a:lnTo>
                        <a:pt x="35" y="97"/>
                      </a:lnTo>
                      <a:lnTo>
                        <a:pt x="33" y="98"/>
                      </a:lnTo>
                      <a:lnTo>
                        <a:pt x="31" y="98"/>
                      </a:lnTo>
                      <a:lnTo>
                        <a:pt x="30" y="98"/>
                      </a:lnTo>
                      <a:lnTo>
                        <a:pt x="28" y="98"/>
                      </a:lnTo>
                      <a:lnTo>
                        <a:pt x="26" y="98"/>
                      </a:lnTo>
                      <a:lnTo>
                        <a:pt x="25" y="98"/>
                      </a:lnTo>
                      <a:lnTo>
                        <a:pt x="24" y="98"/>
                      </a:lnTo>
                      <a:lnTo>
                        <a:pt x="21" y="99"/>
                      </a:lnTo>
                      <a:lnTo>
                        <a:pt x="20" y="99"/>
                      </a:lnTo>
                      <a:lnTo>
                        <a:pt x="18" y="99"/>
                      </a:lnTo>
                      <a:lnTo>
                        <a:pt x="17" y="99"/>
                      </a:lnTo>
                      <a:lnTo>
                        <a:pt x="15" y="100"/>
                      </a:lnTo>
                      <a:lnTo>
                        <a:pt x="13" y="100"/>
                      </a:lnTo>
                      <a:lnTo>
                        <a:pt x="11" y="100"/>
                      </a:lnTo>
                      <a:lnTo>
                        <a:pt x="9" y="102"/>
                      </a:lnTo>
                      <a:lnTo>
                        <a:pt x="8" y="103"/>
                      </a:lnTo>
                      <a:lnTo>
                        <a:pt x="6" y="105"/>
                      </a:lnTo>
                      <a:lnTo>
                        <a:pt x="5" y="105"/>
                      </a:lnTo>
                      <a:lnTo>
                        <a:pt x="3" y="106"/>
                      </a:lnTo>
                      <a:lnTo>
                        <a:pt x="2" y="108"/>
                      </a:lnTo>
                      <a:lnTo>
                        <a:pt x="1" y="110"/>
                      </a:lnTo>
                      <a:lnTo>
                        <a:pt x="0" y="112"/>
                      </a:lnTo>
                      <a:lnTo>
                        <a:pt x="0" y="113"/>
                      </a:lnTo>
                      <a:lnTo>
                        <a:pt x="0" y="115"/>
                      </a:lnTo>
                      <a:lnTo>
                        <a:pt x="1" y="115"/>
                      </a:lnTo>
                      <a:lnTo>
                        <a:pt x="1" y="117"/>
                      </a:lnTo>
                      <a:lnTo>
                        <a:pt x="1" y="119"/>
                      </a:lnTo>
                      <a:lnTo>
                        <a:pt x="2" y="119"/>
                      </a:lnTo>
                      <a:lnTo>
                        <a:pt x="2" y="121"/>
                      </a:lnTo>
                      <a:lnTo>
                        <a:pt x="3" y="121"/>
                      </a:lnTo>
                      <a:lnTo>
                        <a:pt x="3" y="122"/>
                      </a:lnTo>
                      <a:lnTo>
                        <a:pt x="3" y="124"/>
                      </a:lnTo>
                      <a:lnTo>
                        <a:pt x="5" y="124"/>
                      </a:lnTo>
                      <a:lnTo>
                        <a:pt x="5" y="125"/>
                      </a:lnTo>
                      <a:lnTo>
                        <a:pt x="7" y="125"/>
                      </a:lnTo>
                      <a:lnTo>
                        <a:pt x="7" y="127"/>
                      </a:lnTo>
                      <a:lnTo>
                        <a:pt x="9" y="127"/>
                      </a:lnTo>
                      <a:lnTo>
                        <a:pt x="9" y="128"/>
                      </a:lnTo>
                      <a:lnTo>
                        <a:pt x="10" y="128"/>
                      </a:lnTo>
                      <a:lnTo>
                        <a:pt x="12" y="128"/>
                      </a:lnTo>
                      <a:lnTo>
                        <a:pt x="12" y="129"/>
                      </a:lnTo>
                      <a:lnTo>
                        <a:pt x="14" y="129"/>
                      </a:lnTo>
                      <a:lnTo>
                        <a:pt x="16" y="129"/>
                      </a:lnTo>
                      <a:lnTo>
                        <a:pt x="18" y="129"/>
                      </a:lnTo>
                      <a:lnTo>
                        <a:pt x="19" y="129"/>
                      </a:lnTo>
                      <a:lnTo>
                        <a:pt x="21" y="129"/>
                      </a:lnTo>
                      <a:lnTo>
                        <a:pt x="23" y="129"/>
                      </a:lnTo>
                      <a:lnTo>
                        <a:pt x="24" y="129"/>
                      </a:lnTo>
                      <a:lnTo>
                        <a:pt x="25" y="129"/>
                      </a:lnTo>
                      <a:lnTo>
                        <a:pt x="27" y="129"/>
                      </a:lnTo>
                      <a:lnTo>
                        <a:pt x="28" y="129"/>
                      </a:lnTo>
                      <a:lnTo>
                        <a:pt x="31" y="129"/>
                      </a:lnTo>
                      <a:lnTo>
                        <a:pt x="33" y="129"/>
                      </a:lnTo>
                      <a:lnTo>
                        <a:pt x="34" y="129"/>
                      </a:lnTo>
                      <a:lnTo>
                        <a:pt x="36" y="128"/>
                      </a:lnTo>
                      <a:lnTo>
                        <a:pt x="37" y="128"/>
                      </a:lnTo>
                      <a:lnTo>
                        <a:pt x="39" y="127"/>
                      </a:lnTo>
                      <a:lnTo>
                        <a:pt x="40" y="127"/>
                      </a:lnTo>
                      <a:lnTo>
                        <a:pt x="42" y="125"/>
                      </a:lnTo>
                      <a:lnTo>
                        <a:pt x="44" y="123"/>
                      </a:lnTo>
                      <a:lnTo>
                        <a:pt x="45" y="122"/>
                      </a:lnTo>
                      <a:lnTo>
                        <a:pt x="47" y="121"/>
                      </a:lnTo>
                      <a:lnTo>
                        <a:pt x="48" y="120"/>
                      </a:lnTo>
                      <a:lnTo>
                        <a:pt x="50" y="117"/>
                      </a:lnTo>
                      <a:lnTo>
                        <a:pt x="52" y="117"/>
                      </a:lnTo>
                      <a:lnTo>
                        <a:pt x="54" y="116"/>
                      </a:lnTo>
                      <a:lnTo>
                        <a:pt x="54" y="117"/>
                      </a:lnTo>
                      <a:lnTo>
                        <a:pt x="55" y="117"/>
                      </a:lnTo>
                      <a:lnTo>
                        <a:pt x="57" y="117"/>
                      </a:lnTo>
                      <a:lnTo>
                        <a:pt x="58" y="117"/>
                      </a:lnTo>
                      <a:lnTo>
                        <a:pt x="60" y="117"/>
                      </a:lnTo>
                      <a:lnTo>
                        <a:pt x="60" y="119"/>
                      </a:lnTo>
                      <a:lnTo>
                        <a:pt x="62" y="119"/>
                      </a:lnTo>
                      <a:lnTo>
                        <a:pt x="62" y="121"/>
                      </a:lnTo>
                      <a:lnTo>
                        <a:pt x="64" y="121"/>
                      </a:lnTo>
                      <a:lnTo>
                        <a:pt x="64" y="122"/>
                      </a:lnTo>
                      <a:lnTo>
                        <a:pt x="66" y="122"/>
                      </a:lnTo>
                      <a:lnTo>
                        <a:pt x="67" y="124"/>
                      </a:lnTo>
                      <a:lnTo>
                        <a:pt x="69" y="124"/>
                      </a:lnTo>
                      <a:lnTo>
                        <a:pt x="69" y="127"/>
                      </a:lnTo>
                      <a:lnTo>
                        <a:pt x="71" y="127"/>
                      </a:lnTo>
                      <a:lnTo>
                        <a:pt x="72" y="129"/>
                      </a:lnTo>
                      <a:lnTo>
                        <a:pt x="74" y="129"/>
                      </a:lnTo>
                      <a:lnTo>
                        <a:pt x="74" y="131"/>
                      </a:lnTo>
                      <a:lnTo>
                        <a:pt x="76" y="131"/>
                      </a:lnTo>
                      <a:lnTo>
                        <a:pt x="77" y="132"/>
                      </a:lnTo>
                      <a:lnTo>
                        <a:pt x="79" y="132"/>
                      </a:lnTo>
                      <a:lnTo>
                        <a:pt x="79" y="134"/>
                      </a:lnTo>
                      <a:lnTo>
                        <a:pt x="81" y="136"/>
                      </a:lnTo>
                      <a:lnTo>
                        <a:pt x="81" y="137"/>
                      </a:lnTo>
                      <a:lnTo>
                        <a:pt x="83" y="138"/>
                      </a:lnTo>
                      <a:lnTo>
                        <a:pt x="83" y="140"/>
                      </a:lnTo>
                      <a:lnTo>
                        <a:pt x="85" y="142"/>
                      </a:lnTo>
                      <a:lnTo>
                        <a:pt x="87" y="144"/>
                      </a:lnTo>
                      <a:lnTo>
                        <a:pt x="89" y="144"/>
                      </a:lnTo>
                      <a:lnTo>
                        <a:pt x="89" y="146"/>
                      </a:lnTo>
                      <a:lnTo>
                        <a:pt x="91" y="148"/>
                      </a:lnTo>
                      <a:lnTo>
                        <a:pt x="92" y="150"/>
                      </a:lnTo>
                      <a:lnTo>
                        <a:pt x="94" y="150"/>
                      </a:lnTo>
                      <a:lnTo>
                        <a:pt x="94" y="152"/>
                      </a:lnTo>
                      <a:lnTo>
                        <a:pt x="95" y="152"/>
                      </a:lnTo>
                      <a:lnTo>
                        <a:pt x="97" y="152"/>
                      </a:lnTo>
                      <a:lnTo>
                        <a:pt x="98" y="152"/>
                      </a:lnTo>
                      <a:lnTo>
                        <a:pt x="99" y="152"/>
                      </a:lnTo>
                      <a:lnTo>
                        <a:pt x="101" y="151"/>
                      </a:lnTo>
                      <a:lnTo>
                        <a:pt x="102" y="151"/>
                      </a:lnTo>
                      <a:lnTo>
                        <a:pt x="105" y="150"/>
                      </a:lnTo>
                      <a:lnTo>
                        <a:pt x="107" y="150"/>
                      </a:lnTo>
                      <a:lnTo>
                        <a:pt x="108" y="148"/>
                      </a:lnTo>
                      <a:lnTo>
                        <a:pt x="110" y="148"/>
                      </a:lnTo>
                      <a:lnTo>
                        <a:pt x="112" y="148"/>
                      </a:lnTo>
                      <a:lnTo>
                        <a:pt x="114" y="148"/>
                      </a:lnTo>
                      <a:lnTo>
                        <a:pt x="117" y="146"/>
                      </a:lnTo>
                      <a:lnTo>
                        <a:pt x="118" y="146"/>
                      </a:lnTo>
                      <a:lnTo>
                        <a:pt x="120" y="144"/>
                      </a:lnTo>
                      <a:lnTo>
                        <a:pt x="122" y="144"/>
                      </a:lnTo>
                      <a:lnTo>
                        <a:pt x="124" y="143"/>
                      </a:lnTo>
                      <a:lnTo>
                        <a:pt x="125" y="143"/>
                      </a:lnTo>
                      <a:lnTo>
                        <a:pt x="127" y="143"/>
                      </a:lnTo>
                      <a:lnTo>
                        <a:pt x="129" y="143"/>
                      </a:lnTo>
                      <a:lnTo>
                        <a:pt x="131" y="141"/>
                      </a:lnTo>
                      <a:lnTo>
                        <a:pt x="133" y="141"/>
                      </a:lnTo>
                      <a:lnTo>
                        <a:pt x="135" y="139"/>
                      </a:lnTo>
                      <a:lnTo>
                        <a:pt x="137" y="139"/>
                      </a:lnTo>
                      <a:lnTo>
                        <a:pt x="139" y="137"/>
                      </a:lnTo>
                      <a:lnTo>
                        <a:pt x="140" y="137"/>
                      </a:lnTo>
                      <a:lnTo>
                        <a:pt x="142" y="137"/>
                      </a:lnTo>
                      <a:lnTo>
                        <a:pt x="144" y="137"/>
                      </a:lnTo>
                      <a:lnTo>
                        <a:pt x="146" y="137"/>
                      </a:lnTo>
                      <a:lnTo>
                        <a:pt x="148" y="135"/>
                      </a:lnTo>
                      <a:lnTo>
                        <a:pt x="150" y="135"/>
                      </a:lnTo>
                      <a:lnTo>
                        <a:pt x="152" y="134"/>
                      </a:lnTo>
                      <a:lnTo>
                        <a:pt x="154" y="131"/>
                      </a:lnTo>
                      <a:lnTo>
                        <a:pt x="154" y="132"/>
                      </a:lnTo>
                      <a:lnTo>
                        <a:pt x="155" y="132"/>
                      </a:lnTo>
                      <a:lnTo>
                        <a:pt x="157" y="132"/>
                      </a:lnTo>
                      <a:lnTo>
                        <a:pt x="159" y="132"/>
                      </a:lnTo>
                      <a:lnTo>
                        <a:pt x="161" y="132"/>
                      </a:lnTo>
                      <a:lnTo>
                        <a:pt x="163" y="132"/>
                      </a:lnTo>
                      <a:lnTo>
                        <a:pt x="163" y="134"/>
                      </a:lnTo>
                      <a:lnTo>
                        <a:pt x="165" y="134"/>
                      </a:lnTo>
                      <a:lnTo>
                        <a:pt x="165" y="136"/>
                      </a:lnTo>
                      <a:lnTo>
                        <a:pt x="166" y="136"/>
                      </a:lnTo>
                      <a:lnTo>
                        <a:pt x="169" y="136"/>
                      </a:lnTo>
                      <a:lnTo>
                        <a:pt x="169" y="137"/>
                      </a:lnTo>
                      <a:lnTo>
                        <a:pt x="169" y="139"/>
                      </a:lnTo>
                      <a:lnTo>
                        <a:pt x="169" y="141"/>
                      </a:lnTo>
                      <a:lnTo>
                        <a:pt x="170" y="141"/>
                      </a:lnTo>
                      <a:lnTo>
                        <a:pt x="170" y="143"/>
                      </a:lnTo>
                      <a:lnTo>
                        <a:pt x="170" y="144"/>
                      </a:lnTo>
                      <a:lnTo>
                        <a:pt x="172" y="144"/>
                      </a:lnTo>
                      <a:lnTo>
                        <a:pt x="172" y="146"/>
                      </a:lnTo>
                      <a:lnTo>
                        <a:pt x="174" y="146"/>
                      </a:lnTo>
                      <a:lnTo>
                        <a:pt x="174" y="148"/>
                      </a:lnTo>
                      <a:lnTo>
                        <a:pt x="176" y="148"/>
                      </a:lnTo>
                      <a:lnTo>
                        <a:pt x="176" y="150"/>
                      </a:lnTo>
                      <a:lnTo>
                        <a:pt x="177" y="150"/>
                      </a:lnTo>
                      <a:lnTo>
                        <a:pt x="179" y="150"/>
                      </a:lnTo>
                      <a:lnTo>
                        <a:pt x="179" y="152"/>
                      </a:lnTo>
                      <a:lnTo>
                        <a:pt x="181" y="152"/>
                      </a:lnTo>
                      <a:lnTo>
                        <a:pt x="182" y="152"/>
                      </a:lnTo>
                      <a:lnTo>
                        <a:pt x="184" y="152"/>
                      </a:lnTo>
                      <a:lnTo>
                        <a:pt x="184" y="153"/>
                      </a:lnTo>
                      <a:lnTo>
                        <a:pt x="186" y="153"/>
                      </a:lnTo>
                      <a:lnTo>
                        <a:pt x="187" y="153"/>
                      </a:lnTo>
                      <a:lnTo>
                        <a:pt x="189" y="153"/>
                      </a:lnTo>
                      <a:lnTo>
                        <a:pt x="190" y="153"/>
                      </a:lnTo>
                      <a:lnTo>
                        <a:pt x="192" y="153"/>
                      </a:lnTo>
                      <a:lnTo>
                        <a:pt x="193" y="153"/>
                      </a:lnTo>
                      <a:lnTo>
                        <a:pt x="195" y="153"/>
                      </a:lnTo>
                      <a:lnTo>
                        <a:pt x="195" y="154"/>
                      </a:lnTo>
                      <a:lnTo>
                        <a:pt x="197" y="154"/>
                      </a:lnTo>
                      <a:lnTo>
                        <a:pt x="199" y="154"/>
                      </a:lnTo>
                      <a:lnTo>
                        <a:pt x="201" y="154"/>
                      </a:lnTo>
                      <a:lnTo>
                        <a:pt x="202" y="154"/>
                      </a:lnTo>
                      <a:lnTo>
                        <a:pt x="204" y="154"/>
                      </a:lnTo>
                      <a:lnTo>
                        <a:pt x="206" y="154"/>
                      </a:lnTo>
                      <a:lnTo>
                        <a:pt x="208" y="152"/>
                      </a:lnTo>
                      <a:lnTo>
                        <a:pt x="209" y="152"/>
                      </a:lnTo>
                      <a:lnTo>
                        <a:pt x="212" y="150"/>
                      </a:lnTo>
                      <a:lnTo>
                        <a:pt x="214" y="149"/>
                      </a:lnTo>
                      <a:lnTo>
                        <a:pt x="216" y="147"/>
                      </a:lnTo>
                      <a:lnTo>
                        <a:pt x="216" y="146"/>
                      </a:lnTo>
                      <a:lnTo>
                        <a:pt x="217" y="144"/>
                      </a:lnTo>
                      <a:lnTo>
                        <a:pt x="219" y="143"/>
                      </a:lnTo>
                      <a:lnTo>
                        <a:pt x="221" y="141"/>
                      </a:lnTo>
                      <a:lnTo>
                        <a:pt x="221" y="140"/>
                      </a:lnTo>
                      <a:lnTo>
                        <a:pt x="221" y="138"/>
                      </a:lnTo>
                      <a:lnTo>
                        <a:pt x="219" y="138"/>
                      </a:lnTo>
                      <a:lnTo>
                        <a:pt x="219" y="137"/>
                      </a:lnTo>
                      <a:lnTo>
                        <a:pt x="219" y="136"/>
                      </a:lnTo>
                      <a:lnTo>
                        <a:pt x="219" y="134"/>
                      </a:lnTo>
                      <a:lnTo>
                        <a:pt x="219" y="132"/>
                      </a:lnTo>
                      <a:lnTo>
                        <a:pt x="217" y="132"/>
                      </a:lnTo>
                      <a:lnTo>
                        <a:pt x="215" y="132"/>
                      </a:lnTo>
                      <a:lnTo>
                        <a:pt x="215" y="131"/>
                      </a:lnTo>
                      <a:lnTo>
                        <a:pt x="214" y="131"/>
                      </a:lnTo>
                      <a:lnTo>
                        <a:pt x="213" y="131"/>
                      </a:lnTo>
                      <a:lnTo>
                        <a:pt x="213" y="130"/>
                      </a:lnTo>
                      <a:lnTo>
                        <a:pt x="212" y="130"/>
                      </a:lnTo>
                      <a:lnTo>
                        <a:pt x="212" y="128"/>
                      </a:lnTo>
                      <a:lnTo>
                        <a:pt x="209" y="128"/>
                      </a:lnTo>
                      <a:lnTo>
                        <a:pt x="208" y="128"/>
                      </a:lnTo>
                      <a:lnTo>
                        <a:pt x="207" y="128"/>
                      </a:lnTo>
                      <a:lnTo>
                        <a:pt x="207" y="126"/>
                      </a:lnTo>
                      <a:lnTo>
                        <a:pt x="204" y="126"/>
                      </a:lnTo>
                      <a:lnTo>
                        <a:pt x="203" y="126"/>
                      </a:lnTo>
                      <a:lnTo>
                        <a:pt x="203" y="124"/>
                      </a:lnTo>
                      <a:lnTo>
                        <a:pt x="201" y="124"/>
                      </a:lnTo>
                      <a:lnTo>
                        <a:pt x="201" y="122"/>
                      </a:lnTo>
                      <a:lnTo>
                        <a:pt x="201" y="121"/>
                      </a:lnTo>
                      <a:lnTo>
                        <a:pt x="201" y="120"/>
                      </a:lnTo>
                      <a:lnTo>
                        <a:pt x="201" y="119"/>
                      </a:lnTo>
                      <a:lnTo>
                        <a:pt x="201" y="117"/>
                      </a:lnTo>
                      <a:lnTo>
                        <a:pt x="202" y="117"/>
                      </a:lnTo>
                      <a:lnTo>
                        <a:pt x="204" y="115"/>
                      </a:lnTo>
                      <a:lnTo>
                        <a:pt x="206" y="115"/>
                      </a:lnTo>
                      <a:lnTo>
                        <a:pt x="207" y="115"/>
                      </a:lnTo>
                      <a:lnTo>
                        <a:pt x="209" y="114"/>
                      </a:lnTo>
                      <a:lnTo>
                        <a:pt x="211" y="114"/>
                      </a:lnTo>
                      <a:lnTo>
                        <a:pt x="212" y="114"/>
                      </a:lnTo>
                      <a:lnTo>
                        <a:pt x="214" y="112"/>
                      </a:lnTo>
                      <a:lnTo>
                        <a:pt x="216" y="112"/>
                      </a:lnTo>
                      <a:lnTo>
                        <a:pt x="217" y="112"/>
                      </a:lnTo>
                      <a:lnTo>
                        <a:pt x="219" y="110"/>
                      </a:lnTo>
                      <a:lnTo>
                        <a:pt x="221" y="110"/>
                      </a:lnTo>
                      <a:lnTo>
                        <a:pt x="223" y="109"/>
                      </a:lnTo>
                      <a:lnTo>
                        <a:pt x="224" y="109"/>
                      </a:lnTo>
                      <a:lnTo>
                        <a:pt x="228" y="107"/>
                      </a:lnTo>
                      <a:lnTo>
                        <a:pt x="230" y="107"/>
                      </a:lnTo>
                      <a:lnTo>
                        <a:pt x="234" y="105"/>
                      </a:lnTo>
                      <a:lnTo>
                        <a:pt x="238" y="105"/>
                      </a:lnTo>
                      <a:lnTo>
                        <a:pt x="242" y="103"/>
                      </a:lnTo>
                      <a:lnTo>
                        <a:pt x="244" y="103"/>
                      </a:lnTo>
                      <a:lnTo>
                        <a:pt x="247" y="101"/>
                      </a:lnTo>
                      <a:lnTo>
                        <a:pt x="250" y="101"/>
                      </a:lnTo>
                      <a:lnTo>
                        <a:pt x="253" y="99"/>
                      </a:lnTo>
                      <a:lnTo>
                        <a:pt x="255" y="99"/>
                      </a:lnTo>
                      <a:lnTo>
                        <a:pt x="257" y="98"/>
                      </a:lnTo>
                      <a:lnTo>
                        <a:pt x="258" y="98"/>
                      </a:lnTo>
                      <a:lnTo>
                        <a:pt x="260" y="96"/>
                      </a:lnTo>
                      <a:lnTo>
                        <a:pt x="259" y="96"/>
                      </a:lnTo>
                      <a:lnTo>
                        <a:pt x="259" y="93"/>
                      </a:lnTo>
                      <a:lnTo>
                        <a:pt x="257" y="93"/>
                      </a:lnTo>
                      <a:lnTo>
                        <a:pt x="257" y="91"/>
                      </a:lnTo>
                      <a:lnTo>
                        <a:pt x="255" y="91"/>
                      </a:lnTo>
                      <a:lnTo>
                        <a:pt x="255" y="90"/>
                      </a:lnTo>
                      <a:lnTo>
                        <a:pt x="253" y="90"/>
                      </a:lnTo>
                      <a:lnTo>
                        <a:pt x="253" y="89"/>
                      </a:lnTo>
                      <a:lnTo>
                        <a:pt x="251" y="89"/>
                      </a:lnTo>
                      <a:lnTo>
                        <a:pt x="251" y="86"/>
                      </a:lnTo>
                      <a:lnTo>
                        <a:pt x="249" y="86"/>
                      </a:lnTo>
                      <a:lnTo>
                        <a:pt x="249" y="84"/>
                      </a:lnTo>
                      <a:lnTo>
                        <a:pt x="248" y="84"/>
                      </a:lnTo>
                      <a:lnTo>
                        <a:pt x="248" y="83"/>
                      </a:lnTo>
                      <a:lnTo>
                        <a:pt x="246" y="83"/>
                      </a:lnTo>
                      <a:lnTo>
                        <a:pt x="245" y="81"/>
                      </a:lnTo>
                      <a:lnTo>
                        <a:pt x="243" y="80"/>
                      </a:lnTo>
                      <a:lnTo>
                        <a:pt x="243" y="78"/>
                      </a:lnTo>
                      <a:lnTo>
                        <a:pt x="240" y="78"/>
                      </a:lnTo>
                      <a:lnTo>
                        <a:pt x="239" y="76"/>
                      </a:lnTo>
                      <a:lnTo>
                        <a:pt x="237" y="74"/>
                      </a:lnTo>
                      <a:lnTo>
                        <a:pt x="237" y="72"/>
                      </a:lnTo>
                      <a:lnTo>
                        <a:pt x="235" y="72"/>
                      </a:lnTo>
                      <a:lnTo>
                        <a:pt x="233" y="70"/>
                      </a:lnTo>
                      <a:lnTo>
                        <a:pt x="231" y="68"/>
                      </a:lnTo>
                      <a:lnTo>
                        <a:pt x="230" y="67"/>
                      </a:lnTo>
                      <a:lnTo>
                        <a:pt x="228" y="67"/>
                      </a:lnTo>
                      <a:lnTo>
                        <a:pt x="227" y="65"/>
                      </a:lnTo>
                      <a:lnTo>
                        <a:pt x="225" y="63"/>
                      </a:lnTo>
                      <a:lnTo>
                        <a:pt x="225" y="61"/>
                      </a:lnTo>
                      <a:lnTo>
                        <a:pt x="223" y="61"/>
                      </a:lnTo>
                      <a:lnTo>
                        <a:pt x="222" y="61"/>
                      </a:lnTo>
                      <a:lnTo>
                        <a:pt x="220" y="61"/>
                      </a:lnTo>
                      <a:lnTo>
                        <a:pt x="219" y="61"/>
                      </a:lnTo>
                      <a:lnTo>
                        <a:pt x="219" y="59"/>
                      </a:lnTo>
                      <a:lnTo>
                        <a:pt x="217" y="59"/>
                      </a:lnTo>
                      <a:lnTo>
                        <a:pt x="216" y="59"/>
                      </a:lnTo>
                      <a:lnTo>
                        <a:pt x="214" y="59"/>
                      </a:lnTo>
                      <a:lnTo>
                        <a:pt x="212" y="61"/>
                      </a:lnTo>
                      <a:lnTo>
                        <a:pt x="212" y="62"/>
                      </a:lnTo>
                      <a:lnTo>
                        <a:pt x="212" y="65"/>
                      </a:lnTo>
                      <a:lnTo>
                        <a:pt x="209" y="67"/>
                      </a:lnTo>
                      <a:lnTo>
                        <a:pt x="208" y="67"/>
                      </a:lnTo>
                      <a:lnTo>
                        <a:pt x="207" y="68"/>
                      </a:lnTo>
                      <a:lnTo>
                        <a:pt x="205" y="68"/>
                      </a:lnTo>
                      <a:lnTo>
                        <a:pt x="203" y="70"/>
                      </a:lnTo>
                      <a:lnTo>
                        <a:pt x="202" y="70"/>
                      </a:lnTo>
                      <a:lnTo>
                        <a:pt x="200" y="70"/>
                      </a:lnTo>
                      <a:lnTo>
                        <a:pt x="198" y="71"/>
                      </a:lnTo>
                      <a:lnTo>
                        <a:pt x="197" y="71"/>
                      </a:lnTo>
                      <a:lnTo>
                        <a:pt x="195" y="71"/>
                      </a:lnTo>
                      <a:lnTo>
                        <a:pt x="193" y="72"/>
                      </a:lnTo>
                      <a:lnTo>
                        <a:pt x="192" y="72"/>
                      </a:lnTo>
                      <a:lnTo>
                        <a:pt x="190" y="72"/>
                      </a:lnTo>
                      <a:lnTo>
                        <a:pt x="188" y="72"/>
                      </a:lnTo>
                      <a:lnTo>
                        <a:pt x="186" y="72"/>
                      </a:lnTo>
                      <a:lnTo>
                        <a:pt x="185" y="72"/>
                      </a:lnTo>
                      <a:lnTo>
                        <a:pt x="183" y="72"/>
                      </a:lnTo>
                      <a:lnTo>
                        <a:pt x="181" y="72"/>
                      </a:lnTo>
                      <a:lnTo>
                        <a:pt x="179" y="72"/>
                      </a:lnTo>
                      <a:lnTo>
                        <a:pt x="179" y="70"/>
                      </a:lnTo>
                      <a:lnTo>
                        <a:pt x="177" y="70"/>
                      </a:lnTo>
                      <a:lnTo>
                        <a:pt x="176" y="70"/>
                      </a:lnTo>
                      <a:lnTo>
                        <a:pt x="176" y="69"/>
                      </a:lnTo>
                      <a:lnTo>
                        <a:pt x="174" y="69"/>
                      </a:lnTo>
                      <a:lnTo>
                        <a:pt x="174" y="67"/>
                      </a:lnTo>
                      <a:lnTo>
                        <a:pt x="172" y="67"/>
                      </a:lnTo>
                      <a:lnTo>
                        <a:pt x="171" y="67"/>
                      </a:lnTo>
                      <a:lnTo>
                        <a:pt x="170" y="67"/>
                      </a:lnTo>
                      <a:lnTo>
                        <a:pt x="170" y="66"/>
                      </a:lnTo>
                      <a:lnTo>
                        <a:pt x="168" y="66"/>
                      </a:lnTo>
                      <a:lnTo>
                        <a:pt x="168" y="65"/>
                      </a:lnTo>
                      <a:lnTo>
                        <a:pt x="166" y="65"/>
                      </a:lnTo>
                      <a:lnTo>
                        <a:pt x="166" y="63"/>
                      </a:lnTo>
                      <a:lnTo>
                        <a:pt x="164" y="63"/>
                      </a:lnTo>
                      <a:lnTo>
                        <a:pt x="164" y="62"/>
                      </a:lnTo>
                      <a:lnTo>
                        <a:pt x="164" y="60"/>
                      </a:lnTo>
                      <a:lnTo>
                        <a:pt x="163" y="60"/>
                      </a:lnTo>
                      <a:lnTo>
                        <a:pt x="163" y="58"/>
                      </a:lnTo>
                      <a:lnTo>
                        <a:pt x="163" y="56"/>
                      </a:lnTo>
                      <a:lnTo>
                        <a:pt x="163" y="54"/>
                      </a:lnTo>
                      <a:lnTo>
                        <a:pt x="163" y="53"/>
                      </a:lnTo>
                      <a:lnTo>
                        <a:pt x="163" y="51"/>
                      </a:lnTo>
                      <a:lnTo>
                        <a:pt x="164" y="49"/>
                      </a:lnTo>
                      <a:lnTo>
                        <a:pt x="166" y="48"/>
                      </a:lnTo>
                      <a:lnTo>
                        <a:pt x="169" y="46"/>
                      </a:lnTo>
                      <a:lnTo>
                        <a:pt x="170" y="46"/>
                      </a:lnTo>
                      <a:lnTo>
                        <a:pt x="172" y="44"/>
                      </a:lnTo>
                      <a:lnTo>
                        <a:pt x="174" y="43"/>
                      </a:lnTo>
                      <a:lnTo>
                        <a:pt x="176" y="41"/>
                      </a:lnTo>
                      <a:lnTo>
                        <a:pt x="177" y="41"/>
                      </a:lnTo>
                      <a:lnTo>
                        <a:pt x="179" y="41"/>
                      </a:lnTo>
                      <a:lnTo>
                        <a:pt x="181" y="41"/>
                      </a:lnTo>
                      <a:lnTo>
                        <a:pt x="183" y="39"/>
                      </a:lnTo>
                      <a:lnTo>
                        <a:pt x="184" y="39"/>
                      </a:lnTo>
                      <a:lnTo>
                        <a:pt x="186" y="39"/>
                      </a:lnTo>
                      <a:lnTo>
                        <a:pt x="188" y="39"/>
                      </a:lnTo>
                      <a:lnTo>
                        <a:pt x="188" y="40"/>
                      </a:lnTo>
                      <a:lnTo>
                        <a:pt x="190" y="40"/>
                      </a:lnTo>
                      <a:lnTo>
                        <a:pt x="192" y="40"/>
                      </a:lnTo>
                      <a:lnTo>
                        <a:pt x="193" y="40"/>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25" name="Group 258"/>
              <p:cNvGrpSpPr>
                <a:grpSpLocks/>
              </p:cNvGrpSpPr>
              <p:nvPr/>
            </p:nvGrpSpPr>
            <p:grpSpPr bwMode="auto">
              <a:xfrm>
                <a:off x="2092537" y="5417665"/>
                <a:ext cx="855803" cy="739402"/>
                <a:chOff x="2958" y="3253"/>
                <a:chExt cx="261" cy="224"/>
              </a:xfrm>
            </p:grpSpPr>
            <p:sp>
              <p:nvSpPr>
                <p:cNvPr id="26" name="Freeform 259"/>
                <p:cNvSpPr>
                  <a:spLocks/>
                </p:cNvSpPr>
                <p:nvPr/>
              </p:nvSpPr>
              <p:spPr bwMode="auto">
                <a:xfrm>
                  <a:off x="2958" y="3317"/>
                  <a:ext cx="261" cy="160"/>
                </a:xfrm>
                <a:custGeom>
                  <a:avLst/>
                  <a:gdLst>
                    <a:gd name="T0" fmla="*/ 190 w 261"/>
                    <a:gd name="T1" fmla="*/ 47 h 158"/>
                    <a:gd name="T2" fmla="*/ 199 w 261"/>
                    <a:gd name="T3" fmla="*/ 43 h 158"/>
                    <a:gd name="T4" fmla="*/ 199 w 261"/>
                    <a:gd name="T5" fmla="*/ 37 h 158"/>
                    <a:gd name="T6" fmla="*/ 183 w 261"/>
                    <a:gd name="T7" fmla="*/ 22 h 158"/>
                    <a:gd name="T8" fmla="*/ 167 w 261"/>
                    <a:gd name="T9" fmla="*/ 5 h 158"/>
                    <a:gd name="T10" fmla="*/ 160 w 261"/>
                    <a:gd name="T11" fmla="*/ 4 h 158"/>
                    <a:gd name="T12" fmla="*/ 146 w 261"/>
                    <a:gd name="T13" fmla="*/ 9 h 158"/>
                    <a:gd name="T14" fmla="*/ 134 w 261"/>
                    <a:gd name="T15" fmla="*/ 14 h 158"/>
                    <a:gd name="T16" fmla="*/ 124 w 261"/>
                    <a:gd name="T17" fmla="*/ 19 h 158"/>
                    <a:gd name="T18" fmla="*/ 113 w 261"/>
                    <a:gd name="T19" fmla="*/ 21 h 158"/>
                    <a:gd name="T20" fmla="*/ 103 w 261"/>
                    <a:gd name="T21" fmla="*/ 23 h 158"/>
                    <a:gd name="T22" fmla="*/ 97 w 261"/>
                    <a:gd name="T23" fmla="*/ 20 h 158"/>
                    <a:gd name="T24" fmla="*/ 95 w 261"/>
                    <a:gd name="T25" fmla="*/ 12 h 158"/>
                    <a:gd name="T26" fmla="*/ 90 w 261"/>
                    <a:gd name="T27" fmla="*/ 7 h 158"/>
                    <a:gd name="T28" fmla="*/ 84 w 261"/>
                    <a:gd name="T29" fmla="*/ 3 h 158"/>
                    <a:gd name="T30" fmla="*/ 77 w 261"/>
                    <a:gd name="T31" fmla="*/ 0 h 158"/>
                    <a:gd name="T32" fmla="*/ 66 w 261"/>
                    <a:gd name="T33" fmla="*/ 0 h 158"/>
                    <a:gd name="T34" fmla="*/ 54 w 261"/>
                    <a:gd name="T35" fmla="*/ 5 h 158"/>
                    <a:gd name="T36" fmla="*/ 45 w 261"/>
                    <a:gd name="T37" fmla="*/ 13 h 158"/>
                    <a:gd name="T38" fmla="*/ 46 w 261"/>
                    <a:gd name="T39" fmla="*/ 22 h 158"/>
                    <a:gd name="T40" fmla="*/ 50 w 261"/>
                    <a:gd name="T41" fmla="*/ 28 h 158"/>
                    <a:gd name="T42" fmla="*/ 57 w 261"/>
                    <a:gd name="T43" fmla="*/ 31 h 158"/>
                    <a:gd name="T44" fmla="*/ 64 w 261"/>
                    <a:gd name="T45" fmla="*/ 34 h 158"/>
                    <a:gd name="T46" fmla="*/ 56 w 261"/>
                    <a:gd name="T47" fmla="*/ 40 h 158"/>
                    <a:gd name="T48" fmla="*/ 42 w 261"/>
                    <a:gd name="T49" fmla="*/ 46 h 158"/>
                    <a:gd name="T50" fmla="*/ 30 w 261"/>
                    <a:gd name="T51" fmla="*/ 50 h 158"/>
                    <a:gd name="T52" fmla="*/ 17 w 261"/>
                    <a:gd name="T53" fmla="*/ 54 h 158"/>
                    <a:gd name="T54" fmla="*/ 4 w 261"/>
                    <a:gd name="T55" fmla="*/ 60 h 158"/>
                    <a:gd name="T56" fmla="*/ 1 w 261"/>
                    <a:gd name="T57" fmla="*/ 64 h 158"/>
                    <a:gd name="T58" fmla="*/ 6 w 261"/>
                    <a:gd name="T59" fmla="*/ 68 h 158"/>
                    <a:gd name="T60" fmla="*/ 15 w 261"/>
                    <a:gd name="T61" fmla="*/ 75 h 158"/>
                    <a:gd name="T62" fmla="*/ 28 w 261"/>
                    <a:gd name="T63" fmla="*/ 89 h 158"/>
                    <a:gd name="T64" fmla="*/ 42 w 261"/>
                    <a:gd name="T65" fmla="*/ 103 h 158"/>
                    <a:gd name="T66" fmla="*/ 62 w 261"/>
                    <a:gd name="T67" fmla="*/ 125 h 158"/>
                    <a:gd name="T68" fmla="*/ 85 w 261"/>
                    <a:gd name="T69" fmla="*/ 149 h 158"/>
                    <a:gd name="T70" fmla="*/ 97 w 261"/>
                    <a:gd name="T71" fmla="*/ 157 h 158"/>
                    <a:gd name="T72" fmla="*/ 125 w 261"/>
                    <a:gd name="T73" fmla="*/ 147 h 158"/>
                    <a:gd name="T74" fmla="*/ 161 w 261"/>
                    <a:gd name="T75" fmla="*/ 135 h 158"/>
                    <a:gd name="T76" fmla="*/ 183 w 261"/>
                    <a:gd name="T77" fmla="*/ 127 h 158"/>
                    <a:gd name="T78" fmla="*/ 205 w 261"/>
                    <a:gd name="T79" fmla="*/ 120 h 158"/>
                    <a:gd name="T80" fmla="*/ 227 w 261"/>
                    <a:gd name="T81" fmla="*/ 112 h 158"/>
                    <a:gd name="T82" fmla="*/ 240 w 261"/>
                    <a:gd name="T83" fmla="*/ 108 h 158"/>
                    <a:gd name="T84" fmla="*/ 255 w 261"/>
                    <a:gd name="T85" fmla="*/ 103 h 158"/>
                    <a:gd name="T86" fmla="*/ 258 w 261"/>
                    <a:gd name="T87" fmla="*/ 98 h 158"/>
                    <a:gd name="T88" fmla="*/ 249 w 261"/>
                    <a:gd name="T89" fmla="*/ 89 h 158"/>
                    <a:gd name="T90" fmla="*/ 242 w 261"/>
                    <a:gd name="T91" fmla="*/ 81 h 158"/>
                    <a:gd name="T92" fmla="*/ 236 w 261"/>
                    <a:gd name="T93" fmla="*/ 75 h 158"/>
                    <a:gd name="T94" fmla="*/ 230 w 261"/>
                    <a:gd name="T95" fmla="*/ 70 h 158"/>
                    <a:gd name="T96" fmla="*/ 224 w 261"/>
                    <a:gd name="T97" fmla="*/ 66 h 158"/>
                    <a:gd name="T98" fmla="*/ 215 w 261"/>
                    <a:gd name="T99" fmla="*/ 66 h 158"/>
                    <a:gd name="T100" fmla="*/ 206 w 261"/>
                    <a:gd name="T101" fmla="*/ 73 h 158"/>
                    <a:gd name="T102" fmla="*/ 196 w 261"/>
                    <a:gd name="T103" fmla="*/ 77 h 158"/>
                    <a:gd name="T104" fmla="*/ 186 w 261"/>
                    <a:gd name="T105" fmla="*/ 77 h 158"/>
                    <a:gd name="T106" fmla="*/ 177 w 261"/>
                    <a:gd name="T107" fmla="*/ 75 h 158"/>
                    <a:gd name="T108" fmla="*/ 170 w 261"/>
                    <a:gd name="T109" fmla="*/ 72 h 158"/>
                    <a:gd name="T110" fmla="*/ 165 w 261"/>
                    <a:gd name="T111" fmla="*/ 66 h 158"/>
                    <a:gd name="T112" fmla="*/ 164 w 261"/>
                    <a:gd name="T113" fmla="*/ 57 h 158"/>
                    <a:gd name="T114" fmla="*/ 170 w 261"/>
                    <a:gd name="T115" fmla="*/ 50 h 158"/>
                    <a:gd name="T116" fmla="*/ 178 w 261"/>
                    <a:gd name="T117" fmla="*/ 47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1" h="158">
                      <a:moveTo>
                        <a:pt x="184" y="47"/>
                      </a:moveTo>
                      <a:lnTo>
                        <a:pt x="185" y="47"/>
                      </a:lnTo>
                      <a:lnTo>
                        <a:pt x="186" y="47"/>
                      </a:lnTo>
                      <a:lnTo>
                        <a:pt x="187" y="47"/>
                      </a:lnTo>
                      <a:lnTo>
                        <a:pt x="189" y="47"/>
                      </a:lnTo>
                      <a:lnTo>
                        <a:pt x="190" y="47"/>
                      </a:lnTo>
                      <a:lnTo>
                        <a:pt x="192" y="46"/>
                      </a:lnTo>
                      <a:lnTo>
                        <a:pt x="193" y="46"/>
                      </a:lnTo>
                      <a:lnTo>
                        <a:pt x="195" y="46"/>
                      </a:lnTo>
                      <a:lnTo>
                        <a:pt x="196" y="46"/>
                      </a:lnTo>
                      <a:lnTo>
                        <a:pt x="198" y="44"/>
                      </a:lnTo>
                      <a:lnTo>
                        <a:pt x="199" y="43"/>
                      </a:lnTo>
                      <a:lnTo>
                        <a:pt x="200" y="43"/>
                      </a:lnTo>
                      <a:lnTo>
                        <a:pt x="201" y="41"/>
                      </a:lnTo>
                      <a:lnTo>
                        <a:pt x="200" y="41"/>
                      </a:lnTo>
                      <a:lnTo>
                        <a:pt x="200" y="39"/>
                      </a:lnTo>
                      <a:lnTo>
                        <a:pt x="199" y="39"/>
                      </a:lnTo>
                      <a:lnTo>
                        <a:pt x="199" y="37"/>
                      </a:lnTo>
                      <a:lnTo>
                        <a:pt x="196" y="35"/>
                      </a:lnTo>
                      <a:lnTo>
                        <a:pt x="195" y="34"/>
                      </a:lnTo>
                      <a:lnTo>
                        <a:pt x="191" y="32"/>
                      </a:lnTo>
                      <a:lnTo>
                        <a:pt x="189" y="28"/>
                      </a:lnTo>
                      <a:lnTo>
                        <a:pt x="186" y="26"/>
                      </a:lnTo>
                      <a:lnTo>
                        <a:pt x="183" y="22"/>
                      </a:lnTo>
                      <a:lnTo>
                        <a:pt x="179" y="19"/>
                      </a:lnTo>
                      <a:lnTo>
                        <a:pt x="177" y="16"/>
                      </a:lnTo>
                      <a:lnTo>
                        <a:pt x="173" y="13"/>
                      </a:lnTo>
                      <a:lnTo>
                        <a:pt x="171" y="11"/>
                      </a:lnTo>
                      <a:lnTo>
                        <a:pt x="169" y="8"/>
                      </a:lnTo>
                      <a:lnTo>
                        <a:pt x="167" y="5"/>
                      </a:lnTo>
                      <a:lnTo>
                        <a:pt x="165" y="4"/>
                      </a:lnTo>
                      <a:lnTo>
                        <a:pt x="164" y="3"/>
                      </a:lnTo>
                      <a:lnTo>
                        <a:pt x="163" y="3"/>
                      </a:lnTo>
                      <a:lnTo>
                        <a:pt x="164" y="2"/>
                      </a:lnTo>
                      <a:lnTo>
                        <a:pt x="162" y="4"/>
                      </a:lnTo>
                      <a:lnTo>
                        <a:pt x="160" y="4"/>
                      </a:lnTo>
                      <a:lnTo>
                        <a:pt x="158" y="6"/>
                      </a:lnTo>
                      <a:lnTo>
                        <a:pt x="156" y="6"/>
                      </a:lnTo>
                      <a:lnTo>
                        <a:pt x="154" y="7"/>
                      </a:lnTo>
                      <a:lnTo>
                        <a:pt x="152" y="7"/>
                      </a:lnTo>
                      <a:lnTo>
                        <a:pt x="148" y="9"/>
                      </a:lnTo>
                      <a:lnTo>
                        <a:pt x="146" y="9"/>
                      </a:lnTo>
                      <a:lnTo>
                        <a:pt x="144" y="11"/>
                      </a:lnTo>
                      <a:lnTo>
                        <a:pt x="142" y="11"/>
                      </a:lnTo>
                      <a:lnTo>
                        <a:pt x="141" y="12"/>
                      </a:lnTo>
                      <a:lnTo>
                        <a:pt x="139" y="12"/>
                      </a:lnTo>
                      <a:lnTo>
                        <a:pt x="136" y="12"/>
                      </a:lnTo>
                      <a:lnTo>
                        <a:pt x="134" y="14"/>
                      </a:lnTo>
                      <a:lnTo>
                        <a:pt x="133" y="14"/>
                      </a:lnTo>
                      <a:lnTo>
                        <a:pt x="131" y="15"/>
                      </a:lnTo>
                      <a:lnTo>
                        <a:pt x="129" y="17"/>
                      </a:lnTo>
                      <a:lnTo>
                        <a:pt x="127" y="17"/>
                      </a:lnTo>
                      <a:lnTo>
                        <a:pt x="126" y="17"/>
                      </a:lnTo>
                      <a:lnTo>
                        <a:pt x="124" y="19"/>
                      </a:lnTo>
                      <a:lnTo>
                        <a:pt x="122" y="19"/>
                      </a:lnTo>
                      <a:lnTo>
                        <a:pt x="120" y="19"/>
                      </a:lnTo>
                      <a:lnTo>
                        <a:pt x="118" y="20"/>
                      </a:lnTo>
                      <a:lnTo>
                        <a:pt x="117" y="20"/>
                      </a:lnTo>
                      <a:lnTo>
                        <a:pt x="115" y="21"/>
                      </a:lnTo>
                      <a:lnTo>
                        <a:pt x="113" y="21"/>
                      </a:lnTo>
                      <a:lnTo>
                        <a:pt x="111" y="21"/>
                      </a:lnTo>
                      <a:lnTo>
                        <a:pt x="110" y="21"/>
                      </a:lnTo>
                      <a:lnTo>
                        <a:pt x="108" y="21"/>
                      </a:lnTo>
                      <a:lnTo>
                        <a:pt x="106" y="23"/>
                      </a:lnTo>
                      <a:lnTo>
                        <a:pt x="105" y="23"/>
                      </a:lnTo>
                      <a:lnTo>
                        <a:pt x="103" y="23"/>
                      </a:lnTo>
                      <a:lnTo>
                        <a:pt x="101" y="23"/>
                      </a:lnTo>
                      <a:lnTo>
                        <a:pt x="100" y="23"/>
                      </a:lnTo>
                      <a:lnTo>
                        <a:pt x="100" y="22"/>
                      </a:lnTo>
                      <a:lnTo>
                        <a:pt x="98" y="22"/>
                      </a:lnTo>
                      <a:lnTo>
                        <a:pt x="97" y="22"/>
                      </a:lnTo>
                      <a:lnTo>
                        <a:pt x="97" y="20"/>
                      </a:lnTo>
                      <a:lnTo>
                        <a:pt x="96" y="20"/>
                      </a:lnTo>
                      <a:lnTo>
                        <a:pt x="96" y="18"/>
                      </a:lnTo>
                      <a:lnTo>
                        <a:pt x="95" y="18"/>
                      </a:lnTo>
                      <a:lnTo>
                        <a:pt x="95" y="16"/>
                      </a:lnTo>
                      <a:lnTo>
                        <a:pt x="95" y="14"/>
                      </a:lnTo>
                      <a:lnTo>
                        <a:pt x="95" y="12"/>
                      </a:lnTo>
                      <a:lnTo>
                        <a:pt x="95" y="10"/>
                      </a:lnTo>
                      <a:lnTo>
                        <a:pt x="93" y="10"/>
                      </a:lnTo>
                      <a:lnTo>
                        <a:pt x="93" y="9"/>
                      </a:lnTo>
                      <a:lnTo>
                        <a:pt x="92" y="9"/>
                      </a:lnTo>
                      <a:lnTo>
                        <a:pt x="92" y="7"/>
                      </a:lnTo>
                      <a:lnTo>
                        <a:pt x="90" y="7"/>
                      </a:lnTo>
                      <a:lnTo>
                        <a:pt x="90" y="5"/>
                      </a:lnTo>
                      <a:lnTo>
                        <a:pt x="89" y="5"/>
                      </a:lnTo>
                      <a:lnTo>
                        <a:pt x="89" y="3"/>
                      </a:lnTo>
                      <a:lnTo>
                        <a:pt x="87" y="3"/>
                      </a:lnTo>
                      <a:lnTo>
                        <a:pt x="86" y="3"/>
                      </a:lnTo>
                      <a:lnTo>
                        <a:pt x="84" y="3"/>
                      </a:lnTo>
                      <a:lnTo>
                        <a:pt x="82" y="3"/>
                      </a:lnTo>
                      <a:lnTo>
                        <a:pt x="82" y="2"/>
                      </a:lnTo>
                      <a:lnTo>
                        <a:pt x="80" y="2"/>
                      </a:lnTo>
                      <a:lnTo>
                        <a:pt x="79" y="2"/>
                      </a:lnTo>
                      <a:lnTo>
                        <a:pt x="77" y="2"/>
                      </a:lnTo>
                      <a:lnTo>
                        <a:pt x="77" y="0"/>
                      </a:lnTo>
                      <a:lnTo>
                        <a:pt x="75" y="0"/>
                      </a:lnTo>
                      <a:lnTo>
                        <a:pt x="73" y="0"/>
                      </a:lnTo>
                      <a:lnTo>
                        <a:pt x="72" y="0"/>
                      </a:lnTo>
                      <a:lnTo>
                        <a:pt x="70" y="0"/>
                      </a:lnTo>
                      <a:lnTo>
                        <a:pt x="67" y="0"/>
                      </a:lnTo>
                      <a:lnTo>
                        <a:pt x="66" y="0"/>
                      </a:lnTo>
                      <a:lnTo>
                        <a:pt x="64" y="0"/>
                      </a:lnTo>
                      <a:lnTo>
                        <a:pt x="62" y="2"/>
                      </a:lnTo>
                      <a:lnTo>
                        <a:pt x="60" y="2"/>
                      </a:lnTo>
                      <a:lnTo>
                        <a:pt x="58" y="3"/>
                      </a:lnTo>
                      <a:lnTo>
                        <a:pt x="56" y="3"/>
                      </a:lnTo>
                      <a:lnTo>
                        <a:pt x="54" y="5"/>
                      </a:lnTo>
                      <a:lnTo>
                        <a:pt x="52" y="5"/>
                      </a:lnTo>
                      <a:lnTo>
                        <a:pt x="50" y="6"/>
                      </a:lnTo>
                      <a:lnTo>
                        <a:pt x="48" y="8"/>
                      </a:lnTo>
                      <a:lnTo>
                        <a:pt x="48" y="9"/>
                      </a:lnTo>
                      <a:lnTo>
                        <a:pt x="46" y="11"/>
                      </a:lnTo>
                      <a:lnTo>
                        <a:pt x="45" y="13"/>
                      </a:lnTo>
                      <a:lnTo>
                        <a:pt x="45" y="15"/>
                      </a:lnTo>
                      <a:lnTo>
                        <a:pt x="45" y="17"/>
                      </a:lnTo>
                      <a:lnTo>
                        <a:pt x="45" y="18"/>
                      </a:lnTo>
                      <a:lnTo>
                        <a:pt x="45" y="20"/>
                      </a:lnTo>
                      <a:lnTo>
                        <a:pt x="46" y="20"/>
                      </a:lnTo>
                      <a:lnTo>
                        <a:pt x="46" y="22"/>
                      </a:lnTo>
                      <a:lnTo>
                        <a:pt x="46" y="23"/>
                      </a:lnTo>
                      <a:lnTo>
                        <a:pt x="48" y="23"/>
                      </a:lnTo>
                      <a:lnTo>
                        <a:pt x="48" y="25"/>
                      </a:lnTo>
                      <a:lnTo>
                        <a:pt x="48" y="26"/>
                      </a:lnTo>
                      <a:lnTo>
                        <a:pt x="50" y="26"/>
                      </a:lnTo>
                      <a:lnTo>
                        <a:pt x="50" y="28"/>
                      </a:lnTo>
                      <a:lnTo>
                        <a:pt x="52" y="28"/>
                      </a:lnTo>
                      <a:lnTo>
                        <a:pt x="54" y="28"/>
                      </a:lnTo>
                      <a:lnTo>
                        <a:pt x="56" y="28"/>
                      </a:lnTo>
                      <a:lnTo>
                        <a:pt x="56" y="30"/>
                      </a:lnTo>
                      <a:lnTo>
                        <a:pt x="57" y="30"/>
                      </a:lnTo>
                      <a:lnTo>
                        <a:pt x="57" y="31"/>
                      </a:lnTo>
                      <a:lnTo>
                        <a:pt x="58" y="31"/>
                      </a:lnTo>
                      <a:lnTo>
                        <a:pt x="60" y="31"/>
                      </a:lnTo>
                      <a:lnTo>
                        <a:pt x="60" y="32"/>
                      </a:lnTo>
                      <a:lnTo>
                        <a:pt x="62" y="32"/>
                      </a:lnTo>
                      <a:lnTo>
                        <a:pt x="64" y="32"/>
                      </a:lnTo>
                      <a:lnTo>
                        <a:pt x="64" y="34"/>
                      </a:lnTo>
                      <a:lnTo>
                        <a:pt x="64" y="35"/>
                      </a:lnTo>
                      <a:lnTo>
                        <a:pt x="62" y="37"/>
                      </a:lnTo>
                      <a:lnTo>
                        <a:pt x="61" y="37"/>
                      </a:lnTo>
                      <a:lnTo>
                        <a:pt x="59" y="38"/>
                      </a:lnTo>
                      <a:lnTo>
                        <a:pt x="58" y="38"/>
                      </a:lnTo>
                      <a:lnTo>
                        <a:pt x="56" y="40"/>
                      </a:lnTo>
                      <a:lnTo>
                        <a:pt x="54" y="40"/>
                      </a:lnTo>
                      <a:lnTo>
                        <a:pt x="52" y="42"/>
                      </a:lnTo>
                      <a:lnTo>
                        <a:pt x="50" y="42"/>
                      </a:lnTo>
                      <a:lnTo>
                        <a:pt x="46" y="44"/>
                      </a:lnTo>
                      <a:lnTo>
                        <a:pt x="44" y="44"/>
                      </a:lnTo>
                      <a:lnTo>
                        <a:pt x="42" y="46"/>
                      </a:lnTo>
                      <a:lnTo>
                        <a:pt x="40" y="46"/>
                      </a:lnTo>
                      <a:lnTo>
                        <a:pt x="37" y="48"/>
                      </a:lnTo>
                      <a:lnTo>
                        <a:pt x="35" y="48"/>
                      </a:lnTo>
                      <a:lnTo>
                        <a:pt x="34" y="49"/>
                      </a:lnTo>
                      <a:lnTo>
                        <a:pt x="32" y="49"/>
                      </a:lnTo>
                      <a:lnTo>
                        <a:pt x="30" y="50"/>
                      </a:lnTo>
                      <a:lnTo>
                        <a:pt x="28" y="50"/>
                      </a:lnTo>
                      <a:lnTo>
                        <a:pt x="26" y="51"/>
                      </a:lnTo>
                      <a:lnTo>
                        <a:pt x="24" y="51"/>
                      </a:lnTo>
                      <a:lnTo>
                        <a:pt x="21" y="54"/>
                      </a:lnTo>
                      <a:lnTo>
                        <a:pt x="19" y="54"/>
                      </a:lnTo>
                      <a:lnTo>
                        <a:pt x="17" y="54"/>
                      </a:lnTo>
                      <a:lnTo>
                        <a:pt x="15" y="54"/>
                      </a:lnTo>
                      <a:lnTo>
                        <a:pt x="12" y="56"/>
                      </a:lnTo>
                      <a:lnTo>
                        <a:pt x="10" y="56"/>
                      </a:lnTo>
                      <a:lnTo>
                        <a:pt x="8" y="58"/>
                      </a:lnTo>
                      <a:lnTo>
                        <a:pt x="6" y="58"/>
                      </a:lnTo>
                      <a:lnTo>
                        <a:pt x="4" y="60"/>
                      </a:lnTo>
                      <a:lnTo>
                        <a:pt x="3" y="60"/>
                      </a:lnTo>
                      <a:lnTo>
                        <a:pt x="1" y="60"/>
                      </a:lnTo>
                      <a:lnTo>
                        <a:pt x="0" y="61"/>
                      </a:lnTo>
                      <a:lnTo>
                        <a:pt x="0" y="62"/>
                      </a:lnTo>
                      <a:lnTo>
                        <a:pt x="1" y="62"/>
                      </a:lnTo>
                      <a:lnTo>
                        <a:pt x="1" y="64"/>
                      </a:lnTo>
                      <a:lnTo>
                        <a:pt x="3" y="64"/>
                      </a:lnTo>
                      <a:lnTo>
                        <a:pt x="3" y="65"/>
                      </a:lnTo>
                      <a:lnTo>
                        <a:pt x="5" y="65"/>
                      </a:lnTo>
                      <a:lnTo>
                        <a:pt x="5" y="66"/>
                      </a:lnTo>
                      <a:lnTo>
                        <a:pt x="6" y="66"/>
                      </a:lnTo>
                      <a:lnTo>
                        <a:pt x="6" y="68"/>
                      </a:lnTo>
                      <a:lnTo>
                        <a:pt x="8" y="68"/>
                      </a:lnTo>
                      <a:lnTo>
                        <a:pt x="10" y="68"/>
                      </a:lnTo>
                      <a:lnTo>
                        <a:pt x="11" y="68"/>
                      </a:lnTo>
                      <a:lnTo>
                        <a:pt x="11" y="71"/>
                      </a:lnTo>
                      <a:lnTo>
                        <a:pt x="13" y="73"/>
                      </a:lnTo>
                      <a:lnTo>
                        <a:pt x="15" y="75"/>
                      </a:lnTo>
                      <a:lnTo>
                        <a:pt x="17" y="77"/>
                      </a:lnTo>
                      <a:lnTo>
                        <a:pt x="19" y="80"/>
                      </a:lnTo>
                      <a:lnTo>
                        <a:pt x="20" y="82"/>
                      </a:lnTo>
                      <a:lnTo>
                        <a:pt x="22" y="84"/>
                      </a:lnTo>
                      <a:lnTo>
                        <a:pt x="26" y="86"/>
                      </a:lnTo>
                      <a:lnTo>
                        <a:pt x="28" y="89"/>
                      </a:lnTo>
                      <a:lnTo>
                        <a:pt x="30" y="92"/>
                      </a:lnTo>
                      <a:lnTo>
                        <a:pt x="32" y="94"/>
                      </a:lnTo>
                      <a:lnTo>
                        <a:pt x="36" y="95"/>
                      </a:lnTo>
                      <a:lnTo>
                        <a:pt x="38" y="99"/>
                      </a:lnTo>
                      <a:lnTo>
                        <a:pt x="40" y="101"/>
                      </a:lnTo>
                      <a:lnTo>
                        <a:pt x="42" y="103"/>
                      </a:lnTo>
                      <a:lnTo>
                        <a:pt x="45" y="104"/>
                      </a:lnTo>
                      <a:lnTo>
                        <a:pt x="47" y="108"/>
                      </a:lnTo>
                      <a:lnTo>
                        <a:pt x="50" y="111"/>
                      </a:lnTo>
                      <a:lnTo>
                        <a:pt x="54" y="115"/>
                      </a:lnTo>
                      <a:lnTo>
                        <a:pt x="58" y="119"/>
                      </a:lnTo>
                      <a:lnTo>
                        <a:pt x="62" y="125"/>
                      </a:lnTo>
                      <a:lnTo>
                        <a:pt x="66" y="128"/>
                      </a:lnTo>
                      <a:lnTo>
                        <a:pt x="70" y="133"/>
                      </a:lnTo>
                      <a:lnTo>
                        <a:pt x="74" y="137"/>
                      </a:lnTo>
                      <a:lnTo>
                        <a:pt x="78" y="142"/>
                      </a:lnTo>
                      <a:lnTo>
                        <a:pt x="82" y="146"/>
                      </a:lnTo>
                      <a:lnTo>
                        <a:pt x="85" y="149"/>
                      </a:lnTo>
                      <a:lnTo>
                        <a:pt x="89" y="152"/>
                      </a:lnTo>
                      <a:lnTo>
                        <a:pt x="91" y="155"/>
                      </a:lnTo>
                      <a:lnTo>
                        <a:pt x="93" y="157"/>
                      </a:lnTo>
                      <a:lnTo>
                        <a:pt x="94" y="157"/>
                      </a:lnTo>
                      <a:lnTo>
                        <a:pt x="95" y="157"/>
                      </a:lnTo>
                      <a:lnTo>
                        <a:pt x="97" y="157"/>
                      </a:lnTo>
                      <a:lnTo>
                        <a:pt x="100" y="156"/>
                      </a:lnTo>
                      <a:lnTo>
                        <a:pt x="104" y="154"/>
                      </a:lnTo>
                      <a:lnTo>
                        <a:pt x="108" y="153"/>
                      </a:lnTo>
                      <a:lnTo>
                        <a:pt x="112" y="151"/>
                      </a:lnTo>
                      <a:lnTo>
                        <a:pt x="118" y="149"/>
                      </a:lnTo>
                      <a:lnTo>
                        <a:pt x="125" y="147"/>
                      </a:lnTo>
                      <a:lnTo>
                        <a:pt x="131" y="145"/>
                      </a:lnTo>
                      <a:lnTo>
                        <a:pt x="137" y="143"/>
                      </a:lnTo>
                      <a:lnTo>
                        <a:pt x="143" y="141"/>
                      </a:lnTo>
                      <a:lnTo>
                        <a:pt x="150" y="139"/>
                      </a:lnTo>
                      <a:lnTo>
                        <a:pt x="155" y="137"/>
                      </a:lnTo>
                      <a:lnTo>
                        <a:pt x="161" y="135"/>
                      </a:lnTo>
                      <a:lnTo>
                        <a:pt x="165" y="133"/>
                      </a:lnTo>
                      <a:lnTo>
                        <a:pt x="171" y="131"/>
                      </a:lnTo>
                      <a:lnTo>
                        <a:pt x="173" y="131"/>
                      </a:lnTo>
                      <a:lnTo>
                        <a:pt x="176" y="129"/>
                      </a:lnTo>
                      <a:lnTo>
                        <a:pt x="179" y="129"/>
                      </a:lnTo>
                      <a:lnTo>
                        <a:pt x="183" y="127"/>
                      </a:lnTo>
                      <a:lnTo>
                        <a:pt x="187" y="127"/>
                      </a:lnTo>
                      <a:lnTo>
                        <a:pt x="191" y="125"/>
                      </a:lnTo>
                      <a:lnTo>
                        <a:pt x="195" y="124"/>
                      </a:lnTo>
                      <a:lnTo>
                        <a:pt x="198" y="122"/>
                      </a:lnTo>
                      <a:lnTo>
                        <a:pt x="202" y="122"/>
                      </a:lnTo>
                      <a:lnTo>
                        <a:pt x="205" y="120"/>
                      </a:lnTo>
                      <a:lnTo>
                        <a:pt x="209" y="119"/>
                      </a:lnTo>
                      <a:lnTo>
                        <a:pt x="213" y="117"/>
                      </a:lnTo>
                      <a:lnTo>
                        <a:pt x="216" y="117"/>
                      </a:lnTo>
                      <a:lnTo>
                        <a:pt x="220" y="116"/>
                      </a:lnTo>
                      <a:lnTo>
                        <a:pt x="223" y="114"/>
                      </a:lnTo>
                      <a:lnTo>
                        <a:pt x="227" y="112"/>
                      </a:lnTo>
                      <a:lnTo>
                        <a:pt x="228" y="112"/>
                      </a:lnTo>
                      <a:lnTo>
                        <a:pt x="230" y="111"/>
                      </a:lnTo>
                      <a:lnTo>
                        <a:pt x="232" y="111"/>
                      </a:lnTo>
                      <a:lnTo>
                        <a:pt x="234" y="110"/>
                      </a:lnTo>
                      <a:lnTo>
                        <a:pt x="236" y="110"/>
                      </a:lnTo>
                      <a:lnTo>
                        <a:pt x="240" y="108"/>
                      </a:lnTo>
                      <a:lnTo>
                        <a:pt x="241" y="108"/>
                      </a:lnTo>
                      <a:lnTo>
                        <a:pt x="246" y="106"/>
                      </a:lnTo>
                      <a:lnTo>
                        <a:pt x="247" y="106"/>
                      </a:lnTo>
                      <a:lnTo>
                        <a:pt x="249" y="104"/>
                      </a:lnTo>
                      <a:lnTo>
                        <a:pt x="251" y="104"/>
                      </a:lnTo>
                      <a:lnTo>
                        <a:pt x="255" y="103"/>
                      </a:lnTo>
                      <a:lnTo>
                        <a:pt x="256" y="103"/>
                      </a:lnTo>
                      <a:lnTo>
                        <a:pt x="258" y="102"/>
                      </a:lnTo>
                      <a:lnTo>
                        <a:pt x="260" y="100"/>
                      </a:lnTo>
                      <a:lnTo>
                        <a:pt x="259" y="100"/>
                      </a:lnTo>
                      <a:lnTo>
                        <a:pt x="258" y="100"/>
                      </a:lnTo>
                      <a:lnTo>
                        <a:pt x="258" y="98"/>
                      </a:lnTo>
                      <a:lnTo>
                        <a:pt x="256" y="98"/>
                      </a:lnTo>
                      <a:lnTo>
                        <a:pt x="255" y="96"/>
                      </a:lnTo>
                      <a:lnTo>
                        <a:pt x="253" y="94"/>
                      </a:lnTo>
                      <a:lnTo>
                        <a:pt x="253" y="92"/>
                      </a:lnTo>
                      <a:lnTo>
                        <a:pt x="250" y="92"/>
                      </a:lnTo>
                      <a:lnTo>
                        <a:pt x="249" y="89"/>
                      </a:lnTo>
                      <a:lnTo>
                        <a:pt x="247" y="88"/>
                      </a:lnTo>
                      <a:lnTo>
                        <a:pt x="246" y="86"/>
                      </a:lnTo>
                      <a:lnTo>
                        <a:pt x="244" y="86"/>
                      </a:lnTo>
                      <a:lnTo>
                        <a:pt x="243" y="84"/>
                      </a:lnTo>
                      <a:lnTo>
                        <a:pt x="242" y="82"/>
                      </a:lnTo>
                      <a:lnTo>
                        <a:pt x="242" y="81"/>
                      </a:lnTo>
                      <a:lnTo>
                        <a:pt x="240" y="81"/>
                      </a:lnTo>
                      <a:lnTo>
                        <a:pt x="240" y="79"/>
                      </a:lnTo>
                      <a:lnTo>
                        <a:pt x="238" y="79"/>
                      </a:lnTo>
                      <a:lnTo>
                        <a:pt x="238" y="77"/>
                      </a:lnTo>
                      <a:lnTo>
                        <a:pt x="236" y="77"/>
                      </a:lnTo>
                      <a:lnTo>
                        <a:pt x="236" y="75"/>
                      </a:lnTo>
                      <a:lnTo>
                        <a:pt x="234" y="75"/>
                      </a:lnTo>
                      <a:lnTo>
                        <a:pt x="234" y="73"/>
                      </a:lnTo>
                      <a:lnTo>
                        <a:pt x="232" y="73"/>
                      </a:lnTo>
                      <a:lnTo>
                        <a:pt x="232" y="72"/>
                      </a:lnTo>
                      <a:lnTo>
                        <a:pt x="230" y="72"/>
                      </a:lnTo>
                      <a:lnTo>
                        <a:pt x="230" y="70"/>
                      </a:lnTo>
                      <a:lnTo>
                        <a:pt x="228" y="70"/>
                      </a:lnTo>
                      <a:lnTo>
                        <a:pt x="228" y="68"/>
                      </a:lnTo>
                      <a:lnTo>
                        <a:pt x="227" y="68"/>
                      </a:lnTo>
                      <a:lnTo>
                        <a:pt x="227" y="66"/>
                      </a:lnTo>
                      <a:lnTo>
                        <a:pt x="225" y="66"/>
                      </a:lnTo>
                      <a:lnTo>
                        <a:pt x="224" y="66"/>
                      </a:lnTo>
                      <a:lnTo>
                        <a:pt x="222" y="66"/>
                      </a:lnTo>
                      <a:lnTo>
                        <a:pt x="221" y="66"/>
                      </a:lnTo>
                      <a:lnTo>
                        <a:pt x="221" y="64"/>
                      </a:lnTo>
                      <a:lnTo>
                        <a:pt x="219" y="65"/>
                      </a:lnTo>
                      <a:lnTo>
                        <a:pt x="217" y="65"/>
                      </a:lnTo>
                      <a:lnTo>
                        <a:pt x="215" y="66"/>
                      </a:lnTo>
                      <a:lnTo>
                        <a:pt x="214" y="66"/>
                      </a:lnTo>
                      <a:lnTo>
                        <a:pt x="212" y="68"/>
                      </a:lnTo>
                      <a:lnTo>
                        <a:pt x="211" y="69"/>
                      </a:lnTo>
                      <a:lnTo>
                        <a:pt x="209" y="70"/>
                      </a:lnTo>
                      <a:lnTo>
                        <a:pt x="208" y="72"/>
                      </a:lnTo>
                      <a:lnTo>
                        <a:pt x="206" y="73"/>
                      </a:lnTo>
                      <a:lnTo>
                        <a:pt x="204" y="75"/>
                      </a:lnTo>
                      <a:lnTo>
                        <a:pt x="203" y="75"/>
                      </a:lnTo>
                      <a:lnTo>
                        <a:pt x="201" y="77"/>
                      </a:lnTo>
                      <a:lnTo>
                        <a:pt x="200" y="77"/>
                      </a:lnTo>
                      <a:lnTo>
                        <a:pt x="198" y="77"/>
                      </a:lnTo>
                      <a:lnTo>
                        <a:pt x="196" y="77"/>
                      </a:lnTo>
                      <a:lnTo>
                        <a:pt x="195" y="77"/>
                      </a:lnTo>
                      <a:lnTo>
                        <a:pt x="193" y="77"/>
                      </a:lnTo>
                      <a:lnTo>
                        <a:pt x="191" y="77"/>
                      </a:lnTo>
                      <a:lnTo>
                        <a:pt x="189" y="77"/>
                      </a:lnTo>
                      <a:lnTo>
                        <a:pt x="187" y="77"/>
                      </a:lnTo>
                      <a:lnTo>
                        <a:pt x="186" y="77"/>
                      </a:lnTo>
                      <a:lnTo>
                        <a:pt x="184" y="77"/>
                      </a:lnTo>
                      <a:lnTo>
                        <a:pt x="182" y="77"/>
                      </a:lnTo>
                      <a:lnTo>
                        <a:pt x="180" y="77"/>
                      </a:lnTo>
                      <a:lnTo>
                        <a:pt x="179" y="77"/>
                      </a:lnTo>
                      <a:lnTo>
                        <a:pt x="177" y="77"/>
                      </a:lnTo>
                      <a:lnTo>
                        <a:pt x="177" y="75"/>
                      </a:lnTo>
                      <a:lnTo>
                        <a:pt x="175" y="75"/>
                      </a:lnTo>
                      <a:lnTo>
                        <a:pt x="174" y="75"/>
                      </a:lnTo>
                      <a:lnTo>
                        <a:pt x="172" y="75"/>
                      </a:lnTo>
                      <a:lnTo>
                        <a:pt x="172" y="73"/>
                      </a:lnTo>
                      <a:lnTo>
                        <a:pt x="170" y="73"/>
                      </a:lnTo>
                      <a:lnTo>
                        <a:pt x="170" y="72"/>
                      </a:lnTo>
                      <a:lnTo>
                        <a:pt x="169" y="72"/>
                      </a:lnTo>
                      <a:lnTo>
                        <a:pt x="169" y="70"/>
                      </a:lnTo>
                      <a:lnTo>
                        <a:pt x="167" y="70"/>
                      </a:lnTo>
                      <a:lnTo>
                        <a:pt x="167" y="68"/>
                      </a:lnTo>
                      <a:lnTo>
                        <a:pt x="165" y="68"/>
                      </a:lnTo>
                      <a:lnTo>
                        <a:pt x="165" y="66"/>
                      </a:lnTo>
                      <a:lnTo>
                        <a:pt x="164" y="66"/>
                      </a:lnTo>
                      <a:lnTo>
                        <a:pt x="164" y="65"/>
                      </a:lnTo>
                      <a:lnTo>
                        <a:pt x="164" y="63"/>
                      </a:lnTo>
                      <a:lnTo>
                        <a:pt x="164" y="61"/>
                      </a:lnTo>
                      <a:lnTo>
                        <a:pt x="164" y="59"/>
                      </a:lnTo>
                      <a:lnTo>
                        <a:pt x="164" y="57"/>
                      </a:lnTo>
                      <a:lnTo>
                        <a:pt x="164" y="56"/>
                      </a:lnTo>
                      <a:lnTo>
                        <a:pt x="165" y="54"/>
                      </a:lnTo>
                      <a:lnTo>
                        <a:pt x="165" y="53"/>
                      </a:lnTo>
                      <a:lnTo>
                        <a:pt x="167" y="51"/>
                      </a:lnTo>
                      <a:lnTo>
                        <a:pt x="168" y="51"/>
                      </a:lnTo>
                      <a:lnTo>
                        <a:pt x="170" y="50"/>
                      </a:lnTo>
                      <a:lnTo>
                        <a:pt x="172" y="50"/>
                      </a:lnTo>
                      <a:lnTo>
                        <a:pt x="174" y="48"/>
                      </a:lnTo>
                      <a:lnTo>
                        <a:pt x="176" y="48"/>
                      </a:lnTo>
                      <a:lnTo>
                        <a:pt x="177" y="48"/>
                      </a:lnTo>
                      <a:lnTo>
                        <a:pt x="178" y="46"/>
                      </a:lnTo>
                      <a:lnTo>
                        <a:pt x="178" y="47"/>
                      </a:lnTo>
                      <a:lnTo>
                        <a:pt x="179" y="47"/>
                      </a:lnTo>
                      <a:lnTo>
                        <a:pt x="180" y="47"/>
                      </a:lnTo>
                      <a:lnTo>
                        <a:pt x="182" y="47"/>
                      </a:lnTo>
                      <a:lnTo>
                        <a:pt x="183" y="47"/>
                      </a:lnTo>
                      <a:lnTo>
                        <a:pt x="184" y="47"/>
                      </a:lnTo>
                    </a:path>
                  </a:pathLst>
                </a:custGeom>
                <a:solidFill>
                  <a:srgbClr val="0000A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7" name="Freeform 260"/>
                <p:cNvSpPr>
                  <a:spLocks/>
                </p:cNvSpPr>
                <p:nvPr/>
              </p:nvSpPr>
              <p:spPr bwMode="auto">
                <a:xfrm>
                  <a:off x="3002" y="3265"/>
                  <a:ext cx="23" cy="26"/>
                </a:xfrm>
                <a:custGeom>
                  <a:avLst/>
                  <a:gdLst>
                    <a:gd name="T0" fmla="*/ 1 w 23"/>
                    <a:gd name="T1" fmla="*/ 0 h 25"/>
                    <a:gd name="T2" fmla="*/ 0 w 23"/>
                    <a:gd name="T3" fmla="*/ 2 h 25"/>
                    <a:gd name="T4" fmla="*/ 0 w 23"/>
                    <a:gd name="T5" fmla="*/ 4 h 25"/>
                    <a:gd name="T6" fmla="*/ 0 w 23"/>
                    <a:gd name="T7" fmla="*/ 6 h 25"/>
                    <a:gd name="T8" fmla="*/ 0 w 23"/>
                    <a:gd name="T9" fmla="*/ 7 h 25"/>
                    <a:gd name="T10" fmla="*/ 0 w 23"/>
                    <a:gd name="T11" fmla="*/ 9 h 25"/>
                    <a:gd name="T12" fmla="*/ 0 w 23"/>
                    <a:gd name="T13" fmla="*/ 11 h 25"/>
                    <a:gd name="T14" fmla="*/ 0 w 23"/>
                    <a:gd name="T15" fmla="*/ 13 h 25"/>
                    <a:gd name="T16" fmla="*/ 0 w 23"/>
                    <a:gd name="T17" fmla="*/ 15 h 25"/>
                    <a:gd name="T18" fmla="*/ 0 w 23"/>
                    <a:gd name="T19" fmla="*/ 17 h 25"/>
                    <a:gd name="T20" fmla="*/ 1 w 23"/>
                    <a:gd name="T21" fmla="*/ 17 h 25"/>
                    <a:gd name="T22" fmla="*/ 1 w 23"/>
                    <a:gd name="T23" fmla="*/ 18 h 25"/>
                    <a:gd name="T24" fmla="*/ 1 w 23"/>
                    <a:gd name="T25" fmla="*/ 19 h 25"/>
                    <a:gd name="T26" fmla="*/ 3 w 23"/>
                    <a:gd name="T27" fmla="*/ 19 h 25"/>
                    <a:gd name="T28" fmla="*/ 3 w 23"/>
                    <a:gd name="T29" fmla="*/ 21 h 25"/>
                    <a:gd name="T30" fmla="*/ 5 w 23"/>
                    <a:gd name="T31" fmla="*/ 21 h 25"/>
                    <a:gd name="T32" fmla="*/ 5 w 23"/>
                    <a:gd name="T33" fmla="*/ 22 h 25"/>
                    <a:gd name="T34" fmla="*/ 6 w 23"/>
                    <a:gd name="T35" fmla="*/ 22 h 25"/>
                    <a:gd name="T36" fmla="*/ 8 w 23"/>
                    <a:gd name="T37" fmla="*/ 22 h 25"/>
                    <a:gd name="T38" fmla="*/ 8 w 23"/>
                    <a:gd name="T39" fmla="*/ 24 h 25"/>
                    <a:gd name="T40" fmla="*/ 9 w 23"/>
                    <a:gd name="T41" fmla="*/ 24 h 25"/>
                    <a:gd name="T42" fmla="*/ 11 w 23"/>
                    <a:gd name="T43" fmla="*/ 24 h 25"/>
                    <a:gd name="T44" fmla="*/ 13 w 23"/>
                    <a:gd name="T45" fmla="*/ 24 h 25"/>
                    <a:gd name="T46" fmla="*/ 14 w 23"/>
                    <a:gd name="T47" fmla="*/ 24 h 25"/>
                    <a:gd name="T48" fmla="*/ 16 w 23"/>
                    <a:gd name="T49" fmla="*/ 24 h 25"/>
                    <a:gd name="T50" fmla="*/ 18 w 23"/>
                    <a:gd name="T51" fmla="*/ 24 h 25"/>
                    <a:gd name="T52" fmla="*/ 20 w 23"/>
                    <a:gd name="T53" fmla="*/ 22 h 25"/>
                    <a:gd name="T54" fmla="*/ 22 w 23"/>
                    <a:gd name="T55" fmla="*/ 21 h 25"/>
                    <a:gd name="T56" fmla="*/ 22 w 23"/>
                    <a:gd name="T57" fmla="*/ 20 h 25"/>
                    <a:gd name="T58" fmla="*/ 22 w 23"/>
                    <a:gd name="T59" fmla="*/ 18 h 25"/>
                    <a:gd name="T60" fmla="*/ 20 w 23"/>
                    <a:gd name="T61" fmla="*/ 18 h 25"/>
                    <a:gd name="T62" fmla="*/ 20 w 23"/>
                    <a:gd name="T63" fmla="*/ 16 h 25"/>
                    <a:gd name="T64" fmla="*/ 18 w 23"/>
                    <a:gd name="T65" fmla="*/ 14 h 25"/>
                    <a:gd name="T66" fmla="*/ 18 w 23"/>
                    <a:gd name="T67" fmla="*/ 12 h 25"/>
                    <a:gd name="T68" fmla="*/ 16 w 23"/>
                    <a:gd name="T69" fmla="*/ 11 h 25"/>
                    <a:gd name="T70" fmla="*/ 14 w 23"/>
                    <a:gd name="T71" fmla="*/ 9 h 25"/>
                    <a:gd name="T72" fmla="*/ 12 w 23"/>
                    <a:gd name="T73" fmla="*/ 7 h 25"/>
                    <a:gd name="T74" fmla="*/ 11 w 23"/>
                    <a:gd name="T75" fmla="*/ 5 h 25"/>
                    <a:gd name="T76" fmla="*/ 9 w 23"/>
                    <a:gd name="T77" fmla="*/ 5 h 25"/>
                    <a:gd name="T78" fmla="*/ 7 w 23"/>
                    <a:gd name="T79" fmla="*/ 3 h 25"/>
                    <a:gd name="T80" fmla="*/ 5 w 23"/>
                    <a:gd name="T81" fmla="*/ 2 h 25"/>
                    <a:gd name="T82" fmla="*/ 4 w 23"/>
                    <a:gd name="T83" fmla="*/ 1 h 25"/>
                    <a:gd name="T84" fmla="*/ 2 w 23"/>
                    <a:gd name="T85" fmla="*/ 1 h 25"/>
                    <a:gd name="T86" fmla="*/ 2 w 23"/>
                    <a:gd name="T87" fmla="*/ 0 h 25"/>
                    <a:gd name="T88" fmla="*/ 1 w 23"/>
                    <a:gd name="T8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 h="25">
                      <a:moveTo>
                        <a:pt x="1" y="0"/>
                      </a:moveTo>
                      <a:lnTo>
                        <a:pt x="0" y="2"/>
                      </a:lnTo>
                      <a:lnTo>
                        <a:pt x="0" y="4"/>
                      </a:lnTo>
                      <a:lnTo>
                        <a:pt x="0" y="6"/>
                      </a:lnTo>
                      <a:lnTo>
                        <a:pt x="0" y="7"/>
                      </a:lnTo>
                      <a:lnTo>
                        <a:pt x="0" y="9"/>
                      </a:lnTo>
                      <a:lnTo>
                        <a:pt x="0" y="11"/>
                      </a:lnTo>
                      <a:lnTo>
                        <a:pt x="0" y="13"/>
                      </a:lnTo>
                      <a:lnTo>
                        <a:pt x="0" y="15"/>
                      </a:lnTo>
                      <a:lnTo>
                        <a:pt x="0" y="17"/>
                      </a:lnTo>
                      <a:lnTo>
                        <a:pt x="1" y="17"/>
                      </a:lnTo>
                      <a:lnTo>
                        <a:pt x="1" y="18"/>
                      </a:lnTo>
                      <a:lnTo>
                        <a:pt x="1" y="19"/>
                      </a:lnTo>
                      <a:lnTo>
                        <a:pt x="3" y="19"/>
                      </a:lnTo>
                      <a:lnTo>
                        <a:pt x="3" y="21"/>
                      </a:lnTo>
                      <a:lnTo>
                        <a:pt x="5" y="21"/>
                      </a:lnTo>
                      <a:lnTo>
                        <a:pt x="5" y="22"/>
                      </a:lnTo>
                      <a:lnTo>
                        <a:pt x="6" y="22"/>
                      </a:lnTo>
                      <a:lnTo>
                        <a:pt x="8" y="22"/>
                      </a:lnTo>
                      <a:lnTo>
                        <a:pt x="8" y="24"/>
                      </a:lnTo>
                      <a:lnTo>
                        <a:pt x="9" y="24"/>
                      </a:lnTo>
                      <a:lnTo>
                        <a:pt x="11" y="24"/>
                      </a:lnTo>
                      <a:lnTo>
                        <a:pt x="13" y="24"/>
                      </a:lnTo>
                      <a:lnTo>
                        <a:pt x="14" y="24"/>
                      </a:lnTo>
                      <a:lnTo>
                        <a:pt x="16" y="24"/>
                      </a:lnTo>
                      <a:lnTo>
                        <a:pt x="18" y="24"/>
                      </a:lnTo>
                      <a:lnTo>
                        <a:pt x="20" y="22"/>
                      </a:lnTo>
                      <a:lnTo>
                        <a:pt x="22" y="21"/>
                      </a:lnTo>
                      <a:lnTo>
                        <a:pt x="22" y="20"/>
                      </a:lnTo>
                      <a:lnTo>
                        <a:pt x="22" y="18"/>
                      </a:lnTo>
                      <a:lnTo>
                        <a:pt x="20" y="18"/>
                      </a:lnTo>
                      <a:lnTo>
                        <a:pt x="20" y="16"/>
                      </a:lnTo>
                      <a:lnTo>
                        <a:pt x="18" y="14"/>
                      </a:lnTo>
                      <a:lnTo>
                        <a:pt x="18" y="12"/>
                      </a:lnTo>
                      <a:lnTo>
                        <a:pt x="16" y="11"/>
                      </a:lnTo>
                      <a:lnTo>
                        <a:pt x="14" y="9"/>
                      </a:lnTo>
                      <a:lnTo>
                        <a:pt x="12" y="7"/>
                      </a:lnTo>
                      <a:lnTo>
                        <a:pt x="11" y="5"/>
                      </a:lnTo>
                      <a:lnTo>
                        <a:pt x="9" y="5"/>
                      </a:lnTo>
                      <a:lnTo>
                        <a:pt x="7" y="3"/>
                      </a:lnTo>
                      <a:lnTo>
                        <a:pt x="5" y="2"/>
                      </a:lnTo>
                      <a:lnTo>
                        <a:pt x="4" y="1"/>
                      </a:lnTo>
                      <a:lnTo>
                        <a:pt x="2" y="1"/>
                      </a:lnTo>
                      <a:lnTo>
                        <a:pt x="2" y="0"/>
                      </a:lnTo>
                      <a:lnTo>
                        <a:pt x="1"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1" name="Freeform 261"/>
                <p:cNvSpPr>
                  <a:spLocks/>
                </p:cNvSpPr>
                <p:nvPr/>
              </p:nvSpPr>
              <p:spPr bwMode="auto">
                <a:xfrm>
                  <a:off x="3122" y="3291"/>
                  <a:ext cx="42" cy="32"/>
                </a:xfrm>
                <a:custGeom>
                  <a:avLst/>
                  <a:gdLst>
                    <a:gd name="T0" fmla="*/ 36 w 39"/>
                    <a:gd name="T1" fmla="*/ 1 h 30"/>
                    <a:gd name="T2" fmla="*/ 34 w 39"/>
                    <a:gd name="T3" fmla="*/ 4 h 30"/>
                    <a:gd name="T4" fmla="*/ 31 w 39"/>
                    <a:gd name="T5" fmla="*/ 5 h 30"/>
                    <a:gd name="T6" fmla="*/ 27 w 39"/>
                    <a:gd name="T7" fmla="*/ 5 h 30"/>
                    <a:gd name="T8" fmla="*/ 23 w 39"/>
                    <a:gd name="T9" fmla="*/ 5 h 30"/>
                    <a:gd name="T10" fmla="*/ 21 w 39"/>
                    <a:gd name="T11" fmla="*/ 5 h 30"/>
                    <a:gd name="T12" fmla="*/ 18 w 39"/>
                    <a:gd name="T13" fmla="*/ 6 h 30"/>
                    <a:gd name="T14" fmla="*/ 15 w 39"/>
                    <a:gd name="T15" fmla="*/ 6 h 30"/>
                    <a:gd name="T16" fmla="*/ 12 w 39"/>
                    <a:gd name="T17" fmla="*/ 6 h 30"/>
                    <a:gd name="T18" fmla="*/ 9 w 39"/>
                    <a:gd name="T19" fmla="*/ 7 h 30"/>
                    <a:gd name="T20" fmla="*/ 6 w 39"/>
                    <a:gd name="T21" fmla="*/ 8 h 30"/>
                    <a:gd name="T22" fmla="*/ 3 w 39"/>
                    <a:gd name="T23" fmla="*/ 11 h 30"/>
                    <a:gd name="T24" fmla="*/ 1 w 39"/>
                    <a:gd name="T25" fmla="*/ 14 h 30"/>
                    <a:gd name="T26" fmla="*/ 0 w 39"/>
                    <a:gd name="T27" fmla="*/ 18 h 30"/>
                    <a:gd name="T28" fmla="*/ 0 w 39"/>
                    <a:gd name="T29" fmla="*/ 20 h 30"/>
                    <a:gd name="T30" fmla="*/ 0 w 39"/>
                    <a:gd name="T31" fmla="*/ 23 h 30"/>
                    <a:gd name="T32" fmla="*/ 0 w 39"/>
                    <a:gd name="T33" fmla="*/ 26 h 30"/>
                    <a:gd name="T34" fmla="*/ 1 w 39"/>
                    <a:gd name="T35" fmla="*/ 27 h 30"/>
                    <a:gd name="T36" fmla="*/ 2 w 39"/>
                    <a:gd name="T37" fmla="*/ 28 h 30"/>
                    <a:gd name="T38" fmla="*/ 3 w 39"/>
                    <a:gd name="T39" fmla="*/ 29 h 30"/>
                    <a:gd name="T40" fmla="*/ 5 w 39"/>
                    <a:gd name="T41" fmla="*/ 27 h 30"/>
                    <a:gd name="T42" fmla="*/ 7 w 39"/>
                    <a:gd name="T43" fmla="*/ 24 h 30"/>
                    <a:gd name="T44" fmla="*/ 11 w 39"/>
                    <a:gd name="T45" fmla="*/ 22 h 30"/>
                    <a:gd name="T46" fmla="*/ 15 w 39"/>
                    <a:gd name="T47" fmla="*/ 22 h 30"/>
                    <a:gd name="T48" fmla="*/ 17 w 39"/>
                    <a:gd name="T49" fmla="*/ 22 h 30"/>
                    <a:gd name="T50" fmla="*/ 20 w 39"/>
                    <a:gd name="T51" fmla="*/ 22 h 30"/>
                    <a:gd name="T52" fmla="*/ 24 w 39"/>
                    <a:gd name="T53" fmla="*/ 22 h 30"/>
                    <a:gd name="T54" fmla="*/ 27 w 39"/>
                    <a:gd name="T55" fmla="*/ 22 h 30"/>
                    <a:gd name="T56" fmla="*/ 31 w 39"/>
                    <a:gd name="T57" fmla="*/ 22 h 30"/>
                    <a:gd name="T58" fmla="*/ 34 w 39"/>
                    <a:gd name="T59" fmla="*/ 21 h 30"/>
                    <a:gd name="T60" fmla="*/ 37 w 39"/>
                    <a:gd name="T61" fmla="*/ 19 h 30"/>
                    <a:gd name="T62" fmla="*/ 38 w 39"/>
                    <a:gd name="T63" fmla="*/ 16 h 30"/>
                    <a:gd name="T64" fmla="*/ 38 w 39"/>
                    <a:gd name="T65" fmla="*/ 13 h 30"/>
                    <a:gd name="T66" fmla="*/ 38 w 39"/>
                    <a:gd name="T67" fmla="*/ 9 h 30"/>
                    <a:gd name="T68" fmla="*/ 38 w 39"/>
                    <a:gd name="T69" fmla="*/ 6 h 30"/>
                    <a:gd name="T70" fmla="*/ 37 w 39"/>
                    <a:gd name="T71" fmla="*/ 4 h 30"/>
                    <a:gd name="T72" fmla="*/ 37 w 39"/>
                    <a:gd name="T7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 h="30">
                      <a:moveTo>
                        <a:pt x="37" y="0"/>
                      </a:moveTo>
                      <a:lnTo>
                        <a:pt x="36" y="1"/>
                      </a:lnTo>
                      <a:lnTo>
                        <a:pt x="35" y="3"/>
                      </a:lnTo>
                      <a:lnTo>
                        <a:pt x="34" y="4"/>
                      </a:lnTo>
                      <a:lnTo>
                        <a:pt x="32" y="4"/>
                      </a:lnTo>
                      <a:lnTo>
                        <a:pt x="31" y="5"/>
                      </a:lnTo>
                      <a:lnTo>
                        <a:pt x="29" y="5"/>
                      </a:lnTo>
                      <a:lnTo>
                        <a:pt x="27" y="5"/>
                      </a:lnTo>
                      <a:lnTo>
                        <a:pt x="25" y="5"/>
                      </a:lnTo>
                      <a:lnTo>
                        <a:pt x="23" y="5"/>
                      </a:lnTo>
                      <a:lnTo>
                        <a:pt x="22" y="5"/>
                      </a:lnTo>
                      <a:lnTo>
                        <a:pt x="21" y="5"/>
                      </a:lnTo>
                      <a:lnTo>
                        <a:pt x="19" y="6"/>
                      </a:lnTo>
                      <a:lnTo>
                        <a:pt x="18" y="6"/>
                      </a:lnTo>
                      <a:lnTo>
                        <a:pt x="16" y="6"/>
                      </a:lnTo>
                      <a:lnTo>
                        <a:pt x="15" y="6"/>
                      </a:lnTo>
                      <a:lnTo>
                        <a:pt x="13" y="6"/>
                      </a:lnTo>
                      <a:lnTo>
                        <a:pt x="12" y="6"/>
                      </a:lnTo>
                      <a:lnTo>
                        <a:pt x="10" y="7"/>
                      </a:lnTo>
                      <a:lnTo>
                        <a:pt x="9" y="7"/>
                      </a:lnTo>
                      <a:lnTo>
                        <a:pt x="7" y="8"/>
                      </a:lnTo>
                      <a:lnTo>
                        <a:pt x="6" y="8"/>
                      </a:lnTo>
                      <a:lnTo>
                        <a:pt x="4" y="8"/>
                      </a:lnTo>
                      <a:lnTo>
                        <a:pt x="3" y="11"/>
                      </a:lnTo>
                      <a:lnTo>
                        <a:pt x="1" y="13"/>
                      </a:lnTo>
                      <a:lnTo>
                        <a:pt x="1" y="14"/>
                      </a:lnTo>
                      <a:lnTo>
                        <a:pt x="0" y="16"/>
                      </a:lnTo>
                      <a:lnTo>
                        <a:pt x="0" y="18"/>
                      </a:lnTo>
                      <a:lnTo>
                        <a:pt x="0" y="19"/>
                      </a:lnTo>
                      <a:lnTo>
                        <a:pt x="0" y="20"/>
                      </a:lnTo>
                      <a:lnTo>
                        <a:pt x="0" y="21"/>
                      </a:lnTo>
                      <a:lnTo>
                        <a:pt x="0" y="23"/>
                      </a:lnTo>
                      <a:lnTo>
                        <a:pt x="0" y="25"/>
                      </a:lnTo>
                      <a:lnTo>
                        <a:pt x="0" y="26"/>
                      </a:lnTo>
                      <a:lnTo>
                        <a:pt x="1" y="26"/>
                      </a:lnTo>
                      <a:lnTo>
                        <a:pt x="1" y="27"/>
                      </a:lnTo>
                      <a:lnTo>
                        <a:pt x="2" y="27"/>
                      </a:lnTo>
                      <a:lnTo>
                        <a:pt x="2" y="28"/>
                      </a:lnTo>
                      <a:lnTo>
                        <a:pt x="3" y="28"/>
                      </a:lnTo>
                      <a:lnTo>
                        <a:pt x="3" y="29"/>
                      </a:lnTo>
                      <a:lnTo>
                        <a:pt x="4" y="29"/>
                      </a:lnTo>
                      <a:lnTo>
                        <a:pt x="5" y="27"/>
                      </a:lnTo>
                      <a:lnTo>
                        <a:pt x="5" y="26"/>
                      </a:lnTo>
                      <a:lnTo>
                        <a:pt x="7" y="24"/>
                      </a:lnTo>
                      <a:lnTo>
                        <a:pt x="9" y="24"/>
                      </a:lnTo>
                      <a:lnTo>
                        <a:pt x="11" y="22"/>
                      </a:lnTo>
                      <a:lnTo>
                        <a:pt x="13" y="22"/>
                      </a:lnTo>
                      <a:lnTo>
                        <a:pt x="15" y="22"/>
                      </a:lnTo>
                      <a:lnTo>
                        <a:pt x="16" y="22"/>
                      </a:lnTo>
                      <a:lnTo>
                        <a:pt x="17" y="22"/>
                      </a:lnTo>
                      <a:lnTo>
                        <a:pt x="20" y="21"/>
                      </a:lnTo>
                      <a:lnTo>
                        <a:pt x="20" y="22"/>
                      </a:lnTo>
                      <a:lnTo>
                        <a:pt x="22" y="22"/>
                      </a:lnTo>
                      <a:lnTo>
                        <a:pt x="24" y="22"/>
                      </a:lnTo>
                      <a:lnTo>
                        <a:pt x="26" y="22"/>
                      </a:lnTo>
                      <a:lnTo>
                        <a:pt x="27" y="22"/>
                      </a:lnTo>
                      <a:lnTo>
                        <a:pt x="29" y="22"/>
                      </a:lnTo>
                      <a:lnTo>
                        <a:pt x="31" y="22"/>
                      </a:lnTo>
                      <a:lnTo>
                        <a:pt x="32" y="22"/>
                      </a:lnTo>
                      <a:lnTo>
                        <a:pt x="34" y="21"/>
                      </a:lnTo>
                      <a:lnTo>
                        <a:pt x="36" y="20"/>
                      </a:lnTo>
                      <a:lnTo>
                        <a:pt x="37" y="19"/>
                      </a:lnTo>
                      <a:lnTo>
                        <a:pt x="38" y="18"/>
                      </a:lnTo>
                      <a:lnTo>
                        <a:pt x="38" y="16"/>
                      </a:lnTo>
                      <a:lnTo>
                        <a:pt x="38" y="15"/>
                      </a:lnTo>
                      <a:lnTo>
                        <a:pt x="38" y="13"/>
                      </a:lnTo>
                      <a:lnTo>
                        <a:pt x="38" y="11"/>
                      </a:lnTo>
                      <a:lnTo>
                        <a:pt x="38" y="9"/>
                      </a:lnTo>
                      <a:lnTo>
                        <a:pt x="38" y="7"/>
                      </a:lnTo>
                      <a:lnTo>
                        <a:pt x="38" y="6"/>
                      </a:lnTo>
                      <a:lnTo>
                        <a:pt x="38" y="4"/>
                      </a:lnTo>
                      <a:lnTo>
                        <a:pt x="37" y="4"/>
                      </a:lnTo>
                      <a:lnTo>
                        <a:pt x="37" y="1"/>
                      </a:lnTo>
                      <a:lnTo>
                        <a:pt x="37"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2" name="Freeform 262"/>
                <p:cNvSpPr>
                  <a:spLocks/>
                </p:cNvSpPr>
                <p:nvPr/>
              </p:nvSpPr>
              <p:spPr bwMode="auto">
                <a:xfrm>
                  <a:off x="2958" y="3253"/>
                  <a:ext cx="261" cy="155"/>
                </a:xfrm>
                <a:custGeom>
                  <a:avLst/>
                  <a:gdLst>
                    <a:gd name="T0" fmla="*/ 190 w 261"/>
                    <a:gd name="T1" fmla="*/ 46 h 155"/>
                    <a:gd name="T2" fmla="*/ 199 w 261"/>
                    <a:gd name="T3" fmla="*/ 43 h 155"/>
                    <a:gd name="T4" fmla="*/ 199 w 261"/>
                    <a:gd name="T5" fmla="*/ 36 h 155"/>
                    <a:gd name="T6" fmla="*/ 183 w 261"/>
                    <a:gd name="T7" fmla="*/ 22 h 155"/>
                    <a:gd name="T8" fmla="*/ 167 w 261"/>
                    <a:gd name="T9" fmla="*/ 5 h 155"/>
                    <a:gd name="T10" fmla="*/ 160 w 261"/>
                    <a:gd name="T11" fmla="*/ 4 h 155"/>
                    <a:gd name="T12" fmla="*/ 146 w 261"/>
                    <a:gd name="T13" fmla="*/ 9 h 155"/>
                    <a:gd name="T14" fmla="*/ 134 w 261"/>
                    <a:gd name="T15" fmla="*/ 15 h 155"/>
                    <a:gd name="T16" fmla="*/ 124 w 261"/>
                    <a:gd name="T17" fmla="*/ 18 h 155"/>
                    <a:gd name="T18" fmla="*/ 113 w 261"/>
                    <a:gd name="T19" fmla="*/ 21 h 155"/>
                    <a:gd name="T20" fmla="*/ 103 w 261"/>
                    <a:gd name="T21" fmla="*/ 22 h 155"/>
                    <a:gd name="T22" fmla="*/ 96 w 261"/>
                    <a:gd name="T23" fmla="*/ 20 h 155"/>
                    <a:gd name="T24" fmla="*/ 95 w 261"/>
                    <a:gd name="T25" fmla="*/ 13 h 155"/>
                    <a:gd name="T26" fmla="*/ 92 w 261"/>
                    <a:gd name="T27" fmla="*/ 8 h 155"/>
                    <a:gd name="T28" fmla="*/ 86 w 261"/>
                    <a:gd name="T29" fmla="*/ 3 h 155"/>
                    <a:gd name="T30" fmla="*/ 77 w 261"/>
                    <a:gd name="T31" fmla="*/ 2 h 155"/>
                    <a:gd name="T32" fmla="*/ 67 w 261"/>
                    <a:gd name="T33" fmla="*/ 0 h 155"/>
                    <a:gd name="T34" fmla="*/ 56 w 261"/>
                    <a:gd name="T35" fmla="*/ 3 h 155"/>
                    <a:gd name="T36" fmla="*/ 45 w 261"/>
                    <a:gd name="T37" fmla="*/ 12 h 155"/>
                    <a:gd name="T38" fmla="*/ 46 w 261"/>
                    <a:gd name="T39" fmla="*/ 22 h 155"/>
                    <a:gd name="T40" fmla="*/ 52 w 261"/>
                    <a:gd name="T41" fmla="*/ 27 h 155"/>
                    <a:gd name="T42" fmla="*/ 58 w 261"/>
                    <a:gd name="T43" fmla="*/ 30 h 155"/>
                    <a:gd name="T44" fmla="*/ 62 w 261"/>
                    <a:gd name="T45" fmla="*/ 36 h 155"/>
                    <a:gd name="T46" fmla="*/ 52 w 261"/>
                    <a:gd name="T47" fmla="*/ 41 h 155"/>
                    <a:gd name="T48" fmla="*/ 37 w 261"/>
                    <a:gd name="T49" fmla="*/ 47 h 155"/>
                    <a:gd name="T50" fmla="*/ 26 w 261"/>
                    <a:gd name="T51" fmla="*/ 51 h 155"/>
                    <a:gd name="T52" fmla="*/ 12 w 261"/>
                    <a:gd name="T53" fmla="*/ 55 h 155"/>
                    <a:gd name="T54" fmla="*/ 1 w 261"/>
                    <a:gd name="T55" fmla="*/ 59 h 155"/>
                    <a:gd name="T56" fmla="*/ 5 w 261"/>
                    <a:gd name="T57" fmla="*/ 63 h 155"/>
                    <a:gd name="T58" fmla="*/ 10 w 261"/>
                    <a:gd name="T59" fmla="*/ 67 h 155"/>
                    <a:gd name="T60" fmla="*/ 19 w 261"/>
                    <a:gd name="T61" fmla="*/ 78 h 155"/>
                    <a:gd name="T62" fmla="*/ 32 w 261"/>
                    <a:gd name="T63" fmla="*/ 92 h 155"/>
                    <a:gd name="T64" fmla="*/ 47 w 261"/>
                    <a:gd name="T65" fmla="*/ 107 h 155"/>
                    <a:gd name="T66" fmla="*/ 70 w 261"/>
                    <a:gd name="T67" fmla="*/ 131 h 155"/>
                    <a:gd name="T68" fmla="*/ 91 w 261"/>
                    <a:gd name="T69" fmla="*/ 152 h 155"/>
                    <a:gd name="T70" fmla="*/ 104 w 261"/>
                    <a:gd name="T71" fmla="*/ 151 h 155"/>
                    <a:gd name="T72" fmla="*/ 137 w 261"/>
                    <a:gd name="T73" fmla="*/ 140 h 155"/>
                    <a:gd name="T74" fmla="*/ 171 w 261"/>
                    <a:gd name="T75" fmla="*/ 129 h 155"/>
                    <a:gd name="T76" fmla="*/ 191 w 261"/>
                    <a:gd name="T77" fmla="*/ 123 h 155"/>
                    <a:gd name="T78" fmla="*/ 213 w 261"/>
                    <a:gd name="T79" fmla="*/ 116 h 155"/>
                    <a:gd name="T80" fmla="*/ 230 w 261"/>
                    <a:gd name="T81" fmla="*/ 110 h 155"/>
                    <a:gd name="T82" fmla="*/ 246 w 261"/>
                    <a:gd name="T83" fmla="*/ 104 h 155"/>
                    <a:gd name="T84" fmla="*/ 258 w 261"/>
                    <a:gd name="T85" fmla="*/ 100 h 155"/>
                    <a:gd name="T86" fmla="*/ 255 w 261"/>
                    <a:gd name="T87" fmla="*/ 94 h 155"/>
                    <a:gd name="T88" fmla="*/ 246 w 261"/>
                    <a:gd name="T89" fmla="*/ 85 h 155"/>
                    <a:gd name="T90" fmla="*/ 240 w 261"/>
                    <a:gd name="T91" fmla="*/ 78 h 155"/>
                    <a:gd name="T92" fmla="*/ 234 w 261"/>
                    <a:gd name="T93" fmla="*/ 72 h 155"/>
                    <a:gd name="T94" fmla="*/ 228 w 261"/>
                    <a:gd name="T95" fmla="*/ 67 h 155"/>
                    <a:gd name="T96" fmla="*/ 222 w 261"/>
                    <a:gd name="T97" fmla="*/ 64 h 155"/>
                    <a:gd name="T98" fmla="*/ 214 w 261"/>
                    <a:gd name="T99" fmla="*/ 65 h 155"/>
                    <a:gd name="T100" fmla="*/ 204 w 261"/>
                    <a:gd name="T101" fmla="*/ 74 h 155"/>
                    <a:gd name="T102" fmla="*/ 195 w 261"/>
                    <a:gd name="T103" fmla="*/ 76 h 155"/>
                    <a:gd name="T104" fmla="*/ 184 w 261"/>
                    <a:gd name="T105" fmla="*/ 76 h 155"/>
                    <a:gd name="T106" fmla="*/ 177 w 261"/>
                    <a:gd name="T107" fmla="*/ 73 h 155"/>
                    <a:gd name="T108" fmla="*/ 170 w 261"/>
                    <a:gd name="T109" fmla="*/ 70 h 155"/>
                    <a:gd name="T110" fmla="*/ 165 w 261"/>
                    <a:gd name="T111" fmla="*/ 65 h 155"/>
                    <a:gd name="T112" fmla="*/ 164 w 261"/>
                    <a:gd name="T113" fmla="*/ 56 h 155"/>
                    <a:gd name="T114" fmla="*/ 170 w 261"/>
                    <a:gd name="T115" fmla="*/ 49 h 155"/>
                    <a:gd name="T116" fmla="*/ 179 w 261"/>
                    <a:gd name="T117" fmla="*/ 4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1" h="155">
                      <a:moveTo>
                        <a:pt x="184" y="46"/>
                      </a:moveTo>
                      <a:lnTo>
                        <a:pt x="185" y="46"/>
                      </a:lnTo>
                      <a:lnTo>
                        <a:pt x="186" y="46"/>
                      </a:lnTo>
                      <a:lnTo>
                        <a:pt x="187" y="46"/>
                      </a:lnTo>
                      <a:lnTo>
                        <a:pt x="189" y="46"/>
                      </a:lnTo>
                      <a:lnTo>
                        <a:pt x="190" y="46"/>
                      </a:lnTo>
                      <a:lnTo>
                        <a:pt x="192" y="45"/>
                      </a:lnTo>
                      <a:lnTo>
                        <a:pt x="193" y="45"/>
                      </a:lnTo>
                      <a:lnTo>
                        <a:pt x="195" y="45"/>
                      </a:lnTo>
                      <a:lnTo>
                        <a:pt x="196" y="45"/>
                      </a:lnTo>
                      <a:lnTo>
                        <a:pt x="198" y="44"/>
                      </a:lnTo>
                      <a:lnTo>
                        <a:pt x="199" y="43"/>
                      </a:lnTo>
                      <a:lnTo>
                        <a:pt x="200" y="41"/>
                      </a:lnTo>
                      <a:lnTo>
                        <a:pt x="201" y="40"/>
                      </a:lnTo>
                      <a:lnTo>
                        <a:pt x="200" y="40"/>
                      </a:lnTo>
                      <a:lnTo>
                        <a:pt x="200" y="38"/>
                      </a:lnTo>
                      <a:lnTo>
                        <a:pt x="199" y="38"/>
                      </a:lnTo>
                      <a:lnTo>
                        <a:pt x="199" y="36"/>
                      </a:lnTo>
                      <a:lnTo>
                        <a:pt x="196" y="35"/>
                      </a:lnTo>
                      <a:lnTo>
                        <a:pt x="195" y="33"/>
                      </a:lnTo>
                      <a:lnTo>
                        <a:pt x="191" y="31"/>
                      </a:lnTo>
                      <a:lnTo>
                        <a:pt x="189" y="27"/>
                      </a:lnTo>
                      <a:lnTo>
                        <a:pt x="186" y="25"/>
                      </a:lnTo>
                      <a:lnTo>
                        <a:pt x="183" y="22"/>
                      </a:lnTo>
                      <a:lnTo>
                        <a:pt x="179" y="19"/>
                      </a:lnTo>
                      <a:lnTo>
                        <a:pt x="177" y="15"/>
                      </a:lnTo>
                      <a:lnTo>
                        <a:pt x="173" y="13"/>
                      </a:lnTo>
                      <a:lnTo>
                        <a:pt x="171" y="10"/>
                      </a:lnTo>
                      <a:lnTo>
                        <a:pt x="169" y="8"/>
                      </a:lnTo>
                      <a:lnTo>
                        <a:pt x="167" y="5"/>
                      </a:lnTo>
                      <a:lnTo>
                        <a:pt x="165" y="4"/>
                      </a:lnTo>
                      <a:lnTo>
                        <a:pt x="164" y="2"/>
                      </a:lnTo>
                      <a:lnTo>
                        <a:pt x="163" y="2"/>
                      </a:lnTo>
                      <a:lnTo>
                        <a:pt x="164" y="2"/>
                      </a:lnTo>
                      <a:lnTo>
                        <a:pt x="162" y="3"/>
                      </a:lnTo>
                      <a:lnTo>
                        <a:pt x="160" y="4"/>
                      </a:lnTo>
                      <a:lnTo>
                        <a:pt x="158" y="6"/>
                      </a:lnTo>
                      <a:lnTo>
                        <a:pt x="156" y="6"/>
                      </a:lnTo>
                      <a:lnTo>
                        <a:pt x="154" y="7"/>
                      </a:lnTo>
                      <a:lnTo>
                        <a:pt x="152" y="7"/>
                      </a:lnTo>
                      <a:lnTo>
                        <a:pt x="148" y="9"/>
                      </a:lnTo>
                      <a:lnTo>
                        <a:pt x="146" y="9"/>
                      </a:lnTo>
                      <a:lnTo>
                        <a:pt x="144" y="10"/>
                      </a:lnTo>
                      <a:lnTo>
                        <a:pt x="142" y="10"/>
                      </a:lnTo>
                      <a:lnTo>
                        <a:pt x="141" y="13"/>
                      </a:lnTo>
                      <a:lnTo>
                        <a:pt x="139" y="13"/>
                      </a:lnTo>
                      <a:lnTo>
                        <a:pt x="136" y="13"/>
                      </a:lnTo>
                      <a:lnTo>
                        <a:pt x="134" y="15"/>
                      </a:lnTo>
                      <a:lnTo>
                        <a:pt x="133" y="15"/>
                      </a:lnTo>
                      <a:lnTo>
                        <a:pt x="131" y="15"/>
                      </a:lnTo>
                      <a:lnTo>
                        <a:pt x="129" y="16"/>
                      </a:lnTo>
                      <a:lnTo>
                        <a:pt x="127" y="16"/>
                      </a:lnTo>
                      <a:lnTo>
                        <a:pt x="126" y="16"/>
                      </a:lnTo>
                      <a:lnTo>
                        <a:pt x="124" y="18"/>
                      </a:lnTo>
                      <a:lnTo>
                        <a:pt x="122" y="18"/>
                      </a:lnTo>
                      <a:lnTo>
                        <a:pt x="120" y="18"/>
                      </a:lnTo>
                      <a:lnTo>
                        <a:pt x="118" y="19"/>
                      </a:lnTo>
                      <a:lnTo>
                        <a:pt x="117" y="19"/>
                      </a:lnTo>
                      <a:lnTo>
                        <a:pt x="115" y="21"/>
                      </a:lnTo>
                      <a:lnTo>
                        <a:pt x="113" y="21"/>
                      </a:lnTo>
                      <a:lnTo>
                        <a:pt x="111" y="21"/>
                      </a:lnTo>
                      <a:lnTo>
                        <a:pt x="110" y="21"/>
                      </a:lnTo>
                      <a:lnTo>
                        <a:pt x="108" y="21"/>
                      </a:lnTo>
                      <a:lnTo>
                        <a:pt x="106" y="22"/>
                      </a:lnTo>
                      <a:lnTo>
                        <a:pt x="105" y="22"/>
                      </a:lnTo>
                      <a:lnTo>
                        <a:pt x="103" y="22"/>
                      </a:lnTo>
                      <a:lnTo>
                        <a:pt x="101" y="22"/>
                      </a:lnTo>
                      <a:lnTo>
                        <a:pt x="100" y="22"/>
                      </a:lnTo>
                      <a:lnTo>
                        <a:pt x="98" y="22"/>
                      </a:lnTo>
                      <a:lnTo>
                        <a:pt x="97" y="22"/>
                      </a:lnTo>
                      <a:lnTo>
                        <a:pt x="97" y="20"/>
                      </a:lnTo>
                      <a:lnTo>
                        <a:pt x="96" y="20"/>
                      </a:lnTo>
                      <a:lnTo>
                        <a:pt x="96" y="18"/>
                      </a:lnTo>
                      <a:lnTo>
                        <a:pt x="95" y="18"/>
                      </a:lnTo>
                      <a:lnTo>
                        <a:pt x="95" y="17"/>
                      </a:lnTo>
                      <a:lnTo>
                        <a:pt x="95" y="16"/>
                      </a:lnTo>
                      <a:lnTo>
                        <a:pt x="95" y="15"/>
                      </a:lnTo>
                      <a:lnTo>
                        <a:pt x="95" y="13"/>
                      </a:lnTo>
                      <a:lnTo>
                        <a:pt x="95" y="12"/>
                      </a:lnTo>
                      <a:lnTo>
                        <a:pt x="95" y="10"/>
                      </a:lnTo>
                      <a:lnTo>
                        <a:pt x="93" y="10"/>
                      </a:lnTo>
                      <a:lnTo>
                        <a:pt x="93" y="9"/>
                      </a:lnTo>
                      <a:lnTo>
                        <a:pt x="92" y="9"/>
                      </a:lnTo>
                      <a:lnTo>
                        <a:pt x="92" y="8"/>
                      </a:lnTo>
                      <a:lnTo>
                        <a:pt x="90" y="8"/>
                      </a:lnTo>
                      <a:lnTo>
                        <a:pt x="90" y="5"/>
                      </a:lnTo>
                      <a:lnTo>
                        <a:pt x="89" y="5"/>
                      </a:lnTo>
                      <a:lnTo>
                        <a:pt x="89" y="3"/>
                      </a:lnTo>
                      <a:lnTo>
                        <a:pt x="87" y="3"/>
                      </a:lnTo>
                      <a:lnTo>
                        <a:pt x="86" y="3"/>
                      </a:lnTo>
                      <a:lnTo>
                        <a:pt x="84" y="3"/>
                      </a:lnTo>
                      <a:lnTo>
                        <a:pt x="82" y="3"/>
                      </a:lnTo>
                      <a:lnTo>
                        <a:pt x="82" y="2"/>
                      </a:lnTo>
                      <a:lnTo>
                        <a:pt x="80" y="2"/>
                      </a:lnTo>
                      <a:lnTo>
                        <a:pt x="79" y="2"/>
                      </a:lnTo>
                      <a:lnTo>
                        <a:pt x="77" y="2"/>
                      </a:lnTo>
                      <a:lnTo>
                        <a:pt x="77" y="0"/>
                      </a:lnTo>
                      <a:lnTo>
                        <a:pt x="75" y="0"/>
                      </a:lnTo>
                      <a:lnTo>
                        <a:pt x="73" y="0"/>
                      </a:lnTo>
                      <a:lnTo>
                        <a:pt x="72" y="0"/>
                      </a:lnTo>
                      <a:lnTo>
                        <a:pt x="70" y="0"/>
                      </a:lnTo>
                      <a:lnTo>
                        <a:pt x="67" y="0"/>
                      </a:lnTo>
                      <a:lnTo>
                        <a:pt x="66" y="0"/>
                      </a:lnTo>
                      <a:lnTo>
                        <a:pt x="64" y="0"/>
                      </a:lnTo>
                      <a:lnTo>
                        <a:pt x="62" y="2"/>
                      </a:lnTo>
                      <a:lnTo>
                        <a:pt x="60" y="2"/>
                      </a:lnTo>
                      <a:lnTo>
                        <a:pt x="58" y="3"/>
                      </a:lnTo>
                      <a:lnTo>
                        <a:pt x="56" y="3"/>
                      </a:lnTo>
                      <a:lnTo>
                        <a:pt x="54" y="5"/>
                      </a:lnTo>
                      <a:lnTo>
                        <a:pt x="52" y="5"/>
                      </a:lnTo>
                      <a:lnTo>
                        <a:pt x="50" y="6"/>
                      </a:lnTo>
                      <a:lnTo>
                        <a:pt x="48" y="8"/>
                      </a:lnTo>
                      <a:lnTo>
                        <a:pt x="46" y="10"/>
                      </a:lnTo>
                      <a:lnTo>
                        <a:pt x="45" y="12"/>
                      </a:lnTo>
                      <a:lnTo>
                        <a:pt x="45" y="14"/>
                      </a:lnTo>
                      <a:lnTo>
                        <a:pt x="45" y="16"/>
                      </a:lnTo>
                      <a:lnTo>
                        <a:pt x="45" y="18"/>
                      </a:lnTo>
                      <a:lnTo>
                        <a:pt x="45" y="20"/>
                      </a:lnTo>
                      <a:lnTo>
                        <a:pt x="46" y="20"/>
                      </a:lnTo>
                      <a:lnTo>
                        <a:pt x="46" y="22"/>
                      </a:lnTo>
                      <a:lnTo>
                        <a:pt x="46" y="23"/>
                      </a:lnTo>
                      <a:lnTo>
                        <a:pt x="48" y="23"/>
                      </a:lnTo>
                      <a:lnTo>
                        <a:pt x="48" y="25"/>
                      </a:lnTo>
                      <a:lnTo>
                        <a:pt x="50" y="25"/>
                      </a:lnTo>
                      <a:lnTo>
                        <a:pt x="50" y="27"/>
                      </a:lnTo>
                      <a:lnTo>
                        <a:pt x="52" y="27"/>
                      </a:lnTo>
                      <a:lnTo>
                        <a:pt x="54" y="27"/>
                      </a:lnTo>
                      <a:lnTo>
                        <a:pt x="56" y="27"/>
                      </a:lnTo>
                      <a:lnTo>
                        <a:pt x="56" y="29"/>
                      </a:lnTo>
                      <a:lnTo>
                        <a:pt x="57" y="29"/>
                      </a:lnTo>
                      <a:lnTo>
                        <a:pt x="57" y="30"/>
                      </a:lnTo>
                      <a:lnTo>
                        <a:pt x="58" y="30"/>
                      </a:lnTo>
                      <a:lnTo>
                        <a:pt x="60" y="30"/>
                      </a:lnTo>
                      <a:lnTo>
                        <a:pt x="60" y="32"/>
                      </a:lnTo>
                      <a:lnTo>
                        <a:pt x="62" y="32"/>
                      </a:lnTo>
                      <a:lnTo>
                        <a:pt x="64" y="32"/>
                      </a:lnTo>
                      <a:lnTo>
                        <a:pt x="64" y="34"/>
                      </a:lnTo>
                      <a:lnTo>
                        <a:pt x="62" y="36"/>
                      </a:lnTo>
                      <a:lnTo>
                        <a:pt x="61" y="36"/>
                      </a:lnTo>
                      <a:lnTo>
                        <a:pt x="59" y="37"/>
                      </a:lnTo>
                      <a:lnTo>
                        <a:pt x="58" y="37"/>
                      </a:lnTo>
                      <a:lnTo>
                        <a:pt x="56" y="39"/>
                      </a:lnTo>
                      <a:lnTo>
                        <a:pt x="54" y="39"/>
                      </a:lnTo>
                      <a:lnTo>
                        <a:pt x="52" y="41"/>
                      </a:lnTo>
                      <a:lnTo>
                        <a:pt x="50" y="41"/>
                      </a:lnTo>
                      <a:lnTo>
                        <a:pt x="46" y="43"/>
                      </a:lnTo>
                      <a:lnTo>
                        <a:pt x="44" y="43"/>
                      </a:lnTo>
                      <a:lnTo>
                        <a:pt x="42" y="45"/>
                      </a:lnTo>
                      <a:lnTo>
                        <a:pt x="40" y="45"/>
                      </a:lnTo>
                      <a:lnTo>
                        <a:pt x="37" y="47"/>
                      </a:lnTo>
                      <a:lnTo>
                        <a:pt x="35" y="47"/>
                      </a:lnTo>
                      <a:lnTo>
                        <a:pt x="34" y="47"/>
                      </a:lnTo>
                      <a:lnTo>
                        <a:pt x="32" y="47"/>
                      </a:lnTo>
                      <a:lnTo>
                        <a:pt x="30" y="49"/>
                      </a:lnTo>
                      <a:lnTo>
                        <a:pt x="28" y="49"/>
                      </a:lnTo>
                      <a:lnTo>
                        <a:pt x="26" y="51"/>
                      </a:lnTo>
                      <a:lnTo>
                        <a:pt x="24" y="51"/>
                      </a:lnTo>
                      <a:lnTo>
                        <a:pt x="21" y="53"/>
                      </a:lnTo>
                      <a:lnTo>
                        <a:pt x="19" y="53"/>
                      </a:lnTo>
                      <a:lnTo>
                        <a:pt x="17" y="53"/>
                      </a:lnTo>
                      <a:lnTo>
                        <a:pt x="15" y="53"/>
                      </a:lnTo>
                      <a:lnTo>
                        <a:pt x="12" y="55"/>
                      </a:lnTo>
                      <a:lnTo>
                        <a:pt x="10" y="55"/>
                      </a:lnTo>
                      <a:lnTo>
                        <a:pt x="8" y="57"/>
                      </a:lnTo>
                      <a:lnTo>
                        <a:pt x="6" y="57"/>
                      </a:lnTo>
                      <a:lnTo>
                        <a:pt x="4" y="59"/>
                      </a:lnTo>
                      <a:lnTo>
                        <a:pt x="3" y="59"/>
                      </a:lnTo>
                      <a:lnTo>
                        <a:pt x="1" y="59"/>
                      </a:lnTo>
                      <a:lnTo>
                        <a:pt x="0" y="60"/>
                      </a:lnTo>
                      <a:lnTo>
                        <a:pt x="0" y="61"/>
                      </a:lnTo>
                      <a:lnTo>
                        <a:pt x="1" y="61"/>
                      </a:lnTo>
                      <a:lnTo>
                        <a:pt x="1" y="63"/>
                      </a:lnTo>
                      <a:lnTo>
                        <a:pt x="3" y="63"/>
                      </a:lnTo>
                      <a:lnTo>
                        <a:pt x="5" y="63"/>
                      </a:lnTo>
                      <a:lnTo>
                        <a:pt x="5" y="65"/>
                      </a:lnTo>
                      <a:lnTo>
                        <a:pt x="6" y="65"/>
                      </a:lnTo>
                      <a:lnTo>
                        <a:pt x="6" y="66"/>
                      </a:lnTo>
                      <a:lnTo>
                        <a:pt x="8" y="66"/>
                      </a:lnTo>
                      <a:lnTo>
                        <a:pt x="8" y="67"/>
                      </a:lnTo>
                      <a:lnTo>
                        <a:pt x="10" y="67"/>
                      </a:lnTo>
                      <a:lnTo>
                        <a:pt x="11" y="67"/>
                      </a:lnTo>
                      <a:lnTo>
                        <a:pt x="11" y="69"/>
                      </a:lnTo>
                      <a:lnTo>
                        <a:pt x="13" y="71"/>
                      </a:lnTo>
                      <a:lnTo>
                        <a:pt x="15" y="73"/>
                      </a:lnTo>
                      <a:lnTo>
                        <a:pt x="17" y="75"/>
                      </a:lnTo>
                      <a:lnTo>
                        <a:pt x="19" y="78"/>
                      </a:lnTo>
                      <a:lnTo>
                        <a:pt x="20" y="80"/>
                      </a:lnTo>
                      <a:lnTo>
                        <a:pt x="22" y="82"/>
                      </a:lnTo>
                      <a:lnTo>
                        <a:pt x="26" y="84"/>
                      </a:lnTo>
                      <a:lnTo>
                        <a:pt x="28" y="88"/>
                      </a:lnTo>
                      <a:lnTo>
                        <a:pt x="30" y="90"/>
                      </a:lnTo>
                      <a:lnTo>
                        <a:pt x="32" y="92"/>
                      </a:lnTo>
                      <a:lnTo>
                        <a:pt x="36" y="94"/>
                      </a:lnTo>
                      <a:lnTo>
                        <a:pt x="38" y="97"/>
                      </a:lnTo>
                      <a:lnTo>
                        <a:pt x="40" y="99"/>
                      </a:lnTo>
                      <a:lnTo>
                        <a:pt x="42" y="101"/>
                      </a:lnTo>
                      <a:lnTo>
                        <a:pt x="45" y="103"/>
                      </a:lnTo>
                      <a:lnTo>
                        <a:pt x="47" y="107"/>
                      </a:lnTo>
                      <a:lnTo>
                        <a:pt x="50" y="109"/>
                      </a:lnTo>
                      <a:lnTo>
                        <a:pt x="54" y="113"/>
                      </a:lnTo>
                      <a:lnTo>
                        <a:pt x="58" y="117"/>
                      </a:lnTo>
                      <a:lnTo>
                        <a:pt x="62" y="123"/>
                      </a:lnTo>
                      <a:lnTo>
                        <a:pt x="66" y="127"/>
                      </a:lnTo>
                      <a:lnTo>
                        <a:pt x="70" y="131"/>
                      </a:lnTo>
                      <a:lnTo>
                        <a:pt x="74" y="134"/>
                      </a:lnTo>
                      <a:lnTo>
                        <a:pt x="78" y="139"/>
                      </a:lnTo>
                      <a:lnTo>
                        <a:pt x="82" y="143"/>
                      </a:lnTo>
                      <a:lnTo>
                        <a:pt x="85" y="147"/>
                      </a:lnTo>
                      <a:lnTo>
                        <a:pt x="89" y="149"/>
                      </a:lnTo>
                      <a:lnTo>
                        <a:pt x="91" y="152"/>
                      </a:lnTo>
                      <a:lnTo>
                        <a:pt x="93" y="154"/>
                      </a:lnTo>
                      <a:lnTo>
                        <a:pt x="94" y="154"/>
                      </a:lnTo>
                      <a:lnTo>
                        <a:pt x="95" y="154"/>
                      </a:lnTo>
                      <a:lnTo>
                        <a:pt x="97" y="154"/>
                      </a:lnTo>
                      <a:lnTo>
                        <a:pt x="100" y="153"/>
                      </a:lnTo>
                      <a:lnTo>
                        <a:pt x="104" y="151"/>
                      </a:lnTo>
                      <a:lnTo>
                        <a:pt x="108" y="150"/>
                      </a:lnTo>
                      <a:lnTo>
                        <a:pt x="112" y="148"/>
                      </a:lnTo>
                      <a:lnTo>
                        <a:pt x="118" y="146"/>
                      </a:lnTo>
                      <a:lnTo>
                        <a:pt x="125" y="144"/>
                      </a:lnTo>
                      <a:lnTo>
                        <a:pt x="131" y="142"/>
                      </a:lnTo>
                      <a:lnTo>
                        <a:pt x="137" y="140"/>
                      </a:lnTo>
                      <a:lnTo>
                        <a:pt x="143" y="138"/>
                      </a:lnTo>
                      <a:lnTo>
                        <a:pt x="150" y="136"/>
                      </a:lnTo>
                      <a:lnTo>
                        <a:pt x="155" y="134"/>
                      </a:lnTo>
                      <a:lnTo>
                        <a:pt x="161" y="132"/>
                      </a:lnTo>
                      <a:lnTo>
                        <a:pt x="165" y="131"/>
                      </a:lnTo>
                      <a:lnTo>
                        <a:pt x="171" y="129"/>
                      </a:lnTo>
                      <a:lnTo>
                        <a:pt x="173" y="129"/>
                      </a:lnTo>
                      <a:lnTo>
                        <a:pt x="176" y="127"/>
                      </a:lnTo>
                      <a:lnTo>
                        <a:pt x="179" y="127"/>
                      </a:lnTo>
                      <a:lnTo>
                        <a:pt x="183" y="125"/>
                      </a:lnTo>
                      <a:lnTo>
                        <a:pt x="187" y="125"/>
                      </a:lnTo>
                      <a:lnTo>
                        <a:pt x="191" y="123"/>
                      </a:lnTo>
                      <a:lnTo>
                        <a:pt x="195" y="122"/>
                      </a:lnTo>
                      <a:lnTo>
                        <a:pt x="198" y="120"/>
                      </a:lnTo>
                      <a:lnTo>
                        <a:pt x="202" y="120"/>
                      </a:lnTo>
                      <a:lnTo>
                        <a:pt x="205" y="118"/>
                      </a:lnTo>
                      <a:lnTo>
                        <a:pt x="209" y="117"/>
                      </a:lnTo>
                      <a:lnTo>
                        <a:pt x="213" y="116"/>
                      </a:lnTo>
                      <a:lnTo>
                        <a:pt x="216" y="116"/>
                      </a:lnTo>
                      <a:lnTo>
                        <a:pt x="220" y="114"/>
                      </a:lnTo>
                      <a:lnTo>
                        <a:pt x="223" y="113"/>
                      </a:lnTo>
                      <a:lnTo>
                        <a:pt x="227" y="110"/>
                      </a:lnTo>
                      <a:lnTo>
                        <a:pt x="228" y="110"/>
                      </a:lnTo>
                      <a:lnTo>
                        <a:pt x="230" y="110"/>
                      </a:lnTo>
                      <a:lnTo>
                        <a:pt x="232" y="110"/>
                      </a:lnTo>
                      <a:lnTo>
                        <a:pt x="234" y="108"/>
                      </a:lnTo>
                      <a:lnTo>
                        <a:pt x="236" y="108"/>
                      </a:lnTo>
                      <a:lnTo>
                        <a:pt x="240" y="106"/>
                      </a:lnTo>
                      <a:lnTo>
                        <a:pt x="241" y="106"/>
                      </a:lnTo>
                      <a:lnTo>
                        <a:pt x="246" y="104"/>
                      </a:lnTo>
                      <a:lnTo>
                        <a:pt x="247" y="104"/>
                      </a:lnTo>
                      <a:lnTo>
                        <a:pt x="249" y="103"/>
                      </a:lnTo>
                      <a:lnTo>
                        <a:pt x="251" y="103"/>
                      </a:lnTo>
                      <a:lnTo>
                        <a:pt x="255" y="101"/>
                      </a:lnTo>
                      <a:lnTo>
                        <a:pt x="256" y="101"/>
                      </a:lnTo>
                      <a:lnTo>
                        <a:pt x="258" y="100"/>
                      </a:lnTo>
                      <a:lnTo>
                        <a:pt x="260" y="98"/>
                      </a:lnTo>
                      <a:lnTo>
                        <a:pt x="259" y="98"/>
                      </a:lnTo>
                      <a:lnTo>
                        <a:pt x="258" y="98"/>
                      </a:lnTo>
                      <a:lnTo>
                        <a:pt x="258" y="96"/>
                      </a:lnTo>
                      <a:lnTo>
                        <a:pt x="256" y="96"/>
                      </a:lnTo>
                      <a:lnTo>
                        <a:pt x="255" y="94"/>
                      </a:lnTo>
                      <a:lnTo>
                        <a:pt x="253" y="93"/>
                      </a:lnTo>
                      <a:lnTo>
                        <a:pt x="253" y="91"/>
                      </a:lnTo>
                      <a:lnTo>
                        <a:pt x="250" y="91"/>
                      </a:lnTo>
                      <a:lnTo>
                        <a:pt x="249" y="89"/>
                      </a:lnTo>
                      <a:lnTo>
                        <a:pt x="247" y="86"/>
                      </a:lnTo>
                      <a:lnTo>
                        <a:pt x="246" y="85"/>
                      </a:lnTo>
                      <a:lnTo>
                        <a:pt x="244" y="85"/>
                      </a:lnTo>
                      <a:lnTo>
                        <a:pt x="243" y="83"/>
                      </a:lnTo>
                      <a:lnTo>
                        <a:pt x="242" y="82"/>
                      </a:lnTo>
                      <a:lnTo>
                        <a:pt x="242" y="79"/>
                      </a:lnTo>
                      <a:lnTo>
                        <a:pt x="240" y="79"/>
                      </a:lnTo>
                      <a:lnTo>
                        <a:pt x="240" y="78"/>
                      </a:lnTo>
                      <a:lnTo>
                        <a:pt x="238" y="78"/>
                      </a:lnTo>
                      <a:lnTo>
                        <a:pt x="238" y="77"/>
                      </a:lnTo>
                      <a:lnTo>
                        <a:pt x="236" y="77"/>
                      </a:lnTo>
                      <a:lnTo>
                        <a:pt x="236" y="74"/>
                      </a:lnTo>
                      <a:lnTo>
                        <a:pt x="234" y="74"/>
                      </a:lnTo>
                      <a:lnTo>
                        <a:pt x="234" y="72"/>
                      </a:lnTo>
                      <a:lnTo>
                        <a:pt x="232" y="72"/>
                      </a:lnTo>
                      <a:lnTo>
                        <a:pt x="232" y="70"/>
                      </a:lnTo>
                      <a:lnTo>
                        <a:pt x="230" y="70"/>
                      </a:lnTo>
                      <a:lnTo>
                        <a:pt x="230" y="69"/>
                      </a:lnTo>
                      <a:lnTo>
                        <a:pt x="228" y="69"/>
                      </a:lnTo>
                      <a:lnTo>
                        <a:pt x="228" y="67"/>
                      </a:lnTo>
                      <a:lnTo>
                        <a:pt x="227" y="67"/>
                      </a:lnTo>
                      <a:lnTo>
                        <a:pt x="227" y="65"/>
                      </a:lnTo>
                      <a:lnTo>
                        <a:pt x="225" y="65"/>
                      </a:lnTo>
                      <a:lnTo>
                        <a:pt x="224" y="65"/>
                      </a:lnTo>
                      <a:lnTo>
                        <a:pt x="224" y="64"/>
                      </a:lnTo>
                      <a:lnTo>
                        <a:pt x="222" y="64"/>
                      </a:lnTo>
                      <a:lnTo>
                        <a:pt x="221" y="64"/>
                      </a:lnTo>
                      <a:lnTo>
                        <a:pt x="221" y="63"/>
                      </a:lnTo>
                      <a:lnTo>
                        <a:pt x="219" y="64"/>
                      </a:lnTo>
                      <a:lnTo>
                        <a:pt x="217" y="64"/>
                      </a:lnTo>
                      <a:lnTo>
                        <a:pt x="215" y="65"/>
                      </a:lnTo>
                      <a:lnTo>
                        <a:pt x="214" y="65"/>
                      </a:lnTo>
                      <a:lnTo>
                        <a:pt x="212" y="67"/>
                      </a:lnTo>
                      <a:lnTo>
                        <a:pt x="211" y="67"/>
                      </a:lnTo>
                      <a:lnTo>
                        <a:pt x="209" y="69"/>
                      </a:lnTo>
                      <a:lnTo>
                        <a:pt x="208" y="71"/>
                      </a:lnTo>
                      <a:lnTo>
                        <a:pt x="206" y="72"/>
                      </a:lnTo>
                      <a:lnTo>
                        <a:pt x="204" y="74"/>
                      </a:lnTo>
                      <a:lnTo>
                        <a:pt x="203" y="74"/>
                      </a:lnTo>
                      <a:lnTo>
                        <a:pt x="201" y="76"/>
                      </a:lnTo>
                      <a:lnTo>
                        <a:pt x="200" y="76"/>
                      </a:lnTo>
                      <a:lnTo>
                        <a:pt x="198" y="76"/>
                      </a:lnTo>
                      <a:lnTo>
                        <a:pt x="196" y="76"/>
                      </a:lnTo>
                      <a:lnTo>
                        <a:pt x="195" y="76"/>
                      </a:lnTo>
                      <a:lnTo>
                        <a:pt x="193" y="76"/>
                      </a:lnTo>
                      <a:lnTo>
                        <a:pt x="191" y="76"/>
                      </a:lnTo>
                      <a:lnTo>
                        <a:pt x="189" y="76"/>
                      </a:lnTo>
                      <a:lnTo>
                        <a:pt x="187" y="76"/>
                      </a:lnTo>
                      <a:lnTo>
                        <a:pt x="186" y="76"/>
                      </a:lnTo>
                      <a:lnTo>
                        <a:pt x="184" y="76"/>
                      </a:lnTo>
                      <a:lnTo>
                        <a:pt x="182" y="76"/>
                      </a:lnTo>
                      <a:lnTo>
                        <a:pt x="182" y="75"/>
                      </a:lnTo>
                      <a:lnTo>
                        <a:pt x="180" y="75"/>
                      </a:lnTo>
                      <a:lnTo>
                        <a:pt x="179" y="75"/>
                      </a:lnTo>
                      <a:lnTo>
                        <a:pt x="177" y="75"/>
                      </a:lnTo>
                      <a:lnTo>
                        <a:pt x="177" y="73"/>
                      </a:lnTo>
                      <a:lnTo>
                        <a:pt x="175" y="73"/>
                      </a:lnTo>
                      <a:lnTo>
                        <a:pt x="174" y="73"/>
                      </a:lnTo>
                      <a:lnTo>
                        <a:pt x="172" y="73"/>
                      </a:lnTo>
                      <a:lnTo>
                        <a:pt x="172" y="71"/>
                      </a:lnTo>
                      <a:lnTo>
                        <a:pt x="170" y="71"/>
                      </a:lnTo>
                      <a:lnTo>
                        <a:pt x="170" y="70"/>
                      </a:lnTo>
                      <a:lnTo>
                        <a:pt x="169" y="70"/>
                      </a:lnTo>
                      <a:lnTo>
                        <a:pt x="169" y="69"/>
                      </a:lnTo>
                      <a:lnTo>
                        <a:pt x="167" y="69"/>
                      </a:lnTo>
                      <a:lnTo>
                        <a:pt x="167" y="67"/>
                      </a:lnTo>
                      <a:lnTo>
                        <a:pt x="165" y="67"/>
                      </a:lnTo>
                      <a:lnTo>
                        <a:pt x="165" y="65"/>
                      </a:lnTo>
                      <a:lnTo>
                        <a:pt x="164" y="65"/>
                      </a:lnTo>
                      <a:lnTo>
                        <a:pt x="164" y="63"/>
                      </a:lnTo>
                      <a:lnTo>
                        <a:pt x="164" y="62"/>
                      </a:lnTo>
                      <a:lnTo>
                        <a:pt x="164" y="60"/>
                      </a:lnTo>
                      <a:lnTo>
                        <a:pt x="164" y="58"/>
                      </a:lnTo>
                      <a:lnTo>
                        <a:pt x="164" y="56"/>
                      </a:lnTo>
                      <a:lnTo>
                        <a:pt x="164" y="54"/>
                      </a:lnTo>
                      <a:lnTo>
                        <a:pt x="165" y="53"/>
                      </a:lnTo>
                      <a:lnTo>
                        <a:pt x="165" y="52"/>
                      </a:lnTo>
                      <a:lnTo>
                        <a:pt x="167" y="50"/>
                      </a:lnTo>
                      <a:lnTo>
                        <a:pt x="168" y="50"/>
                      </a:lnTo>
                      <a:lnTo>
                        <a:pt x="170" y="49"/>
                      </a:lnTo>
                      <a:lnTo>
                        <a:pt x="172" y="49"/>
                      </a:lnTo>
                      <a:lnTo>
                        <a:pt x="174" y="47"/>
                      </a:lnTo>
                      <a:lnTo>
                        <a:pt x="176" y="47"/>
                      </a:lnTo>
                      <a:lnTo>
                        <a:pt x="177" y="47"/>
                      </a:lnTo>
                      <a:lnTo>
                        <a:pt x="178" y="46"/>
                      </a:lnTo>
                      <a:lnTo>
                        <a:pt x="179" y="46"/>
                      </a:lnTo>
                      <a:lnTo>
                        <a:pt x="180" y="46"/>
                      </a:lnTo>
                      <a:lnTo>
                        <a:pt x="182" y="46"/>
                      </a:lnTo>
                      <a:lnTo>
                        <a:pt x="183" y="46"/>
                      </a:lnTo>
                      <a:lnTo>
                        <a:pt x="184" y="46"/>
                      </a:lnTo>
                    </a:path>
                  </a:pathLst>
                </a:custGeom>
                <a:solidFill>
                  <a:srgbClr val="3FC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3" name="Freeform 263"/>
                <p:cNvSpPr>
                  <a:spLocks/>
                </p:cNvSpPr>
                <p:nvPr/>
              </p:nvSpPr>
              <p:spPr bwMode="auto">
                <a:xfrm>
                  <a:off x="2960" y="3309"/>
                  <a:ext cx="259" cy="117"/>
                </a:xfrm>
                <a:custGeom>
                  <a:avLst/>
                  <a:gdLst>
                    <a:gd name="T0" fmla="*/ 0 w 259"/>
                    <a:gd name="T1" fmla="*/ 0 h 115"/>
                    <a:gd name="T2" fmla="*/ 0 w 259"/>
                    <a:gd name="T3" fmla="*/ 17 h 115"/>
                    <a:gd name="T4" fmla="*/ 93 w 259"/>
                    <a:gd name="T5" fmla="*/ 114 h 115"/>
                    <a:gd name="T6" fmla="*/ 258 w 259"/>
                    <a:gd name="T7" fmla="*/ 58 h 115"/>
                    <a:gd name="T8" fmla="*/ 258 w 259"/>
                    <a:gd name="T9" fmla="*/ 40 h 115"/>
                    <a:gd name="T10" fmla="*/ 93 w 259"/>
                    <a:gd name="T11" fmla="*/ 95 h 115"/>
                    <a:gd name="T12" fmla="*/ 0 w 259"/>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259" h="115">
                      <a:moveTo>
                        <a:pt x="0" y="0"/>
                      </a:moveTo>
                      <a:lnTo>
                        <a:pt x="0" y="17"/>
                      </a:lnTo>
                      <a:lnTo>
                        <a:pt x="93" y="114"/>
                      </a:lnTo>
                      <a:lnTo>
                        <a:pt x="258" y="58"/>
                      </a:lnTo>
                      <a:lnTo>
                        <a:pt x="258" y="40"/>
                      </a:lnTo>
                      <a:lnTo>
                        <a:pt x="93" y="95"/>
                      </a:lnTo>
                      <a:lnTo>
                        <a:pt x="0" y="0"/>
                      </a:lnTo>
                    </a:path>
                  </a:pathLst>
                </a:custGeom>
                <a:solidFill>
                  <a:srgbClr val="4000A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3" name="TextBox 2"/>
              <p:cNvSpPr txBox="1"/>
              <p:nvPr/>
            </p:nvSpPr>
            <p:spPr>
              <a:xfrm rot="20553002">
                <a:off x="1849603" y="4232748"/>
                <a:ext cx="659631" cy="369332"/>
              </a:xfrm>
              <a:prstGeom prst="rect">
                <a:avLst/>
              </a:prstGeom>
              <a:noFill/>
            </p:spPr>
            <p:txBody>
              <a:bodyPr wrap="none" rtlCol="0">
                <a:spAutoFit/>
              </a:bodyPr>
              <a:lstStyle/>
              <a:p>
                <a:r>
                  <a:rPr lang="en-US" b="1" dirty="0" smtClean="0"/>
                  <a:t>Time</a:t>
                </a:r>
                <a:endParaRPr lang="en-US" b="1" dirty="0"/>
              </a:p>
            </p:txBody>
          </p:sp>
          <p:sp>
            <p:nvSpPr>
              <p:cNvPr id="117" name="TextBox 116"/>
              <p:cNvSpPr txBox="1"/>
              <p:nvPr/>
            </p:nvSpPr>
            <p:spPr>
              <a:xfrm rot="20553002">
                <a:off x="2570773" y="4572637"/>
                <a:ext cx="646782" cy="369332"/>
              </a:xfrm>
              <a:prstGeom prst="rect">
                <a:avLst/>
              </a:prstGeom>
              <a:noFill/>
            </p:spPr>
            <p:txBody>
              <a:bodyPr wrap="none" rtlCol="0">
                <a:spAutoFit/>
              </a:bodyPr>
              <a:lstStyle/>
              <a:p>
                <a:r>
                  <a:rPr lang="en-US" b="1" dirty="0" err="1" smtClean="0"/>
                  <a:t>Reqs</a:t>
                </a:r>
                <a:endParaRPr lang="en-US" b="1" dirty="0"/>
              </a:p>
            </p:txBody>
          </p:sp>
          <p:sp>
            <p:nvSpPr>
              <p:cNvPr id="118" name="TextBox 117"/>
              <p:cNvSpPr txBox="1"/>
              <p:nvPr/>
            </p:nvSpPr>
            <p:spPr>
              <a:xfrm rot="20553002">
                <a:off x="1267935" y="4769708"/>
                <a:ext cx="867470" cy="369332"/>
              </a:xfrm>
              <a:prstGeom prst="rect">
                <a:avLst/>
              </a:prstGeom>
              <a:noFill/>
            </p:spPr>
            <p:txBody>
              <a:bodyPr wrap="none" rtlCol="0">
                <a:spAutoFit/>
              </a:bodyPr>
              <a:lstStyle/>
              <a:p>
                <a:r>
                  <a:rPr lang="en-US" b="1" dirty="0" smtClean="0"/>
                  <a:t>Budget</a:t>
                </a:r>
                <a:endParaRPr lang="en-US" b="1" dirty="0"/>
              </a:p>
            </p:txBody>
          </p:sp>
          <p:sp>
            <p:nvSpPr>
              <p:cNvPr id="119" name="TextBox 118"/>
              <p:cNvSpPr txBox="1"/>
              <p:nvPr/>
            </p:nvSpPr>
            <p:spPr>
              <a:xfrm rot="20553002">
                <a:off x="2750055" y="3872613"/>
                <a:ext cx="1031051" cy="369332"/>
              </a:xfrm>
              <a:prstGeom prst="rect">
                <a:avLst/>
              </a:prstGeom>
              <a:noFill/>
            </p:spPr>
            <p:txBody>
              <a:bodyPr wrap="none" rtlCol="0">
                <a:spAutoFit/>
              </a:bodyPr>
              <a:lstStyle/>
              <a:p>
                <a:r>
                  <a:rPr lang="en-US" b="1" dirty="0" smtClean="0"/>
                  <a:t>Products</a:t>
                </a:r>
                <a:endParaRPr lang="en-US" b="1" dirty="0"/>
              </a:p>
            </p:txBody>
          </p:sp>
          <p:sp>
            <p:nvSpPr>
              <p:cNvPr id="120" name="TextBox 119"/>
              <p:cNvSpPr txBox="1"/>
              <p:nvPr/>
            </p:nvSpPr>
            <p:spPr>
              <a:xfrm rot="20553002">
                <a:off x="3724911" y="4503465"/>
                <a:ext cx="844590" cy="369332"/>
              </a:xfrm>
              <a:prstGeom prst="rect">
                <a:avLst/>
              </a:prstGeom>
              <a:noFill/>
            </p:spPr>
            <p:txBody>
              <a:bodyPr wrap="none" rtlCol="0">
                <a:spAutoFit/>
              </a:bodyPr>
              <a:lstStyle/>
              <a:p>
                <a:r>
                  <a:rPr lang="en-US" b="1" dirty="0" smtClean="0"/>
                  <a:t>People</a:t>
                </a:r>
                <a:endParaRPr lang="en-US" b="1" dirty="0"/>
              </a:p>
            </p:txBody>
          </p:sp>
          <p:sp>
            <p:nvSpPr>
              <p:cNvPr id="121" name="TextBox 120"/>
              <p:cNvSpPr txBox="1"/>
              <p:nvPr/>
            </p:nvSpPr>
            <p:spPr>
              <a:xfrm rot="20553002">
                <a:off x="2083398" y="5401970"/>
                <a:ext cx="666281" cy="369332"/>
              </a:xfrm>
              <a:prstGeom prst="rect">
                <a:avLst/>
              </a:prstGeom>
              <a:noFill/>
            </p:spPr>
            <p:txBody>
              <a:bodyPr wrap="none" rtlCol="0">
                <a:spAutoFit/>
              </a:bodyPr>
              <a:lstStyle/>
              <a:p>
                <a:r>
                  <a:rPr lang="en-US" b="1" dirty="0" smtClean="0"/>
                  <a:t>Risks</a:t>
                </a:r>
                <a:endParaRPr lang="en-US" b="1" dirty="0"/>
              </a:p>
            </p:txBody>
          </p:sp>
        </p:grpSp>
        <p:sp>
          <p:nvSpPr>
            <p:cNvPr id="123" name="TextBox 122"/>
            <p:cNvSpPr txBox="1"/>
            <p:nvPr/>
          </p:nvSpPr>
          <p:spPr>
            <a:xfrm rot="20553002">
              <a:off x="3365079" y="5272611"/>
              <a:ext cx="1159292" cy="369332"/>
            </a:xfrm>
            <a:prstGeom prst="rect">
              <a:avLst/>
            </a:prstGeom>
            <a:noFill/>
          </p:spPr>
          <p:txBody>
            <a:bodyPr wrap="none" rtlCol="0">
              <a:spAutoFit/>
            </a:bodyPr>
            <a:lstStyle/>
            <a:p>
              <a:r>
                <a:rPr lang="en-US" b="1" dirty="0" smtClean="0"/>
                <a:t>Resources</a:t>
              </a:r>
              <a:endParaRPr lang="en-US" b="1" dirty="0"/>
            </a:p>
          </p:txBody>
        </p:sp>
      </p:grpSp>
      <p:grpSp>
        <p:nvGrpSpPr>
          <p:cNvPr id="128001" name="Group 128000"/>
          <p:cNvGrpSpPr/>
          <p:nvPr/>
        </p:nvGrpSpPr>
        <p:grpSpPr>
          <a:xfrm>
            <a:off x="1315017" y="1265061"/>
            <a:ext cx="6746562" cy="1850333"/>
            <a:chOff x="1315017" y="1265061"/>
            <a:chExt cx="6746562" cy="1850333"/>
          </a:xfrm>
        </p:grpSpPr>
        <p:grpSp>
          <p:nvGrpSpPr>
            <p:cNvPr id="12" name="Group 11"/>
            <p:cNvGrpSpPr/>
            <p:nvPr/>
          </p:nvGrpSpPr>
          <p:grpSpPr>
            <a:xfrm>
              <a:off x="1315017" y="1265061"/>
              <a:ext cx="6746562" cy="1850333"/>
              <a:chOff x="1315017" y="1265061"/>
              <a:chExt cx="6746562" cy="1850333"/>
            </a:xfrm>
          </p:grpSpPr>
          <p:sp>
            <p:nvSpPr>
              <p:cNvPr id="11" name="Oval 10"/>
              <p:cNvSpPr/>
              <p:nvPr/>
            </p:nvSpPr>
            <p:spPr>
              <a:xfrm>
                <a:off x="3048970" y="1265061"/>
                <a:ext cx="3198379" cy="1850333"/>
              </a:xfrm>
              <a:prstGeom prst="ellipse">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Pentagon 3"/>
              <p:cNvSpPr/>
              <p:nvPr/>
            </p:nvSpPr>
            <p:spPr>
              <a:xfrm>
                <a:off x="1315017" y="1782366"/>
                <a:ext cx="1531000" cy="89247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Definition</a:t>
                </a:r>
                <a:endParaRPr lang="en-US" sz="1600" dirty="0">
                  <a:solidFill>
                    <a:schemeClr val="bg1"/>
                  </a:solidFill>
                  <a:latin typeface="Comic Sans MS"/>
                  <a:cs typeface="Comic Sans MS"/>
                </a:endParaRPr>
              </a:p>
            </p:txBody>
          </p:sp>
          <p:sp>
            <p:nvSpPr>
              <p:cNvPr id="53" name="Chevron 52"/>
              <p:cNvSpPr/>
              <p:nvPr/>
            </p:nvSpPr>
            <p:spPr>
              <a:xfrm>
                <a:off x="4017778" y="1782366"/>
                <a:ext cx="2514210"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Execution</a:t>
                </a:r>
                <a:endParaRPr lang="en-US" sz="1600" dirty="0">
                  <a:solidFill>
                    <a:schemeClr val="bg1"/>
                  </a:solidFill>
                  <a:latin typeface="Comic Sans MS"/>
                  <a:cs typeface="Comic Sans MS"/>
                </a:endParaRPr>
              </a:p>
            </p:txBody>
          </p:sp>
          <p:sp>
            <p:nvSpPr>
              <p:cNvPr id="7" name="Freeform 6"/>
              <p:cNvSpPr/>
              <p:nvPr/>
            </p:nvSpPr>
            <p:spPr>
              <a:xfrm>
                <a:off x="6665810" y="1776645"/>
                <a:ext cx="1395769" cy="903912"/>
              </a:xfrm>
              <a:custGeom>
                <a:avLst/>
                <a:gdLst>
                  <a:gd name="connsiteX0" fmla="*/ 0 w 1395769"/>
                  <a:gd name="connsiteY0" fmla="*/ 0 h 903912"/>
                  <a:gd name="connsiteX1" fmla="*/ 0 w 1395769"/>
                  <a:gd name="connsiteY1" fmla="*/ 0 h 903912"/>
                  <a:gd name="connsiteX2" fmla="*/ 1372888 w 1395769"/>
                  <a:gd name="connsiteY2" fmla="*/ 0 h 903912"/>
                  <a:gd name="connsiteX3" fmla="*/ 1395769 w 1395769"/>
                  <a:gd name="connsiteY3" fmla="*/ 903912 h 903912"/>
                  <a:gd name="connsiteX4" fmla="*/ 22882 w 1395769"/>
                  <a:gd name="connsiteY4" fmla="*/ 881028 h 903912"/>
                  <a:gd name="connsiteX5" fmla="*/ 457629 w 1395769"/>
                  <a:gd name="connsiteY5" fmla="*/ 457677 h 903912"/>
                  <a:gd name="connsiteX6" fmla="*/ 0 w 1395769"/>
                  <a:gd name="connsiteY6" fmla="*/ 0 h 90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769" h="903912">
                    <a:moveTo>
                      <a:pt x="0" y="0"/>
                    </a:moveTo>
                    <a:lnTo>
                      <a:pt x="0" y="0"/>
                    </a:lnTo>
                    <a:lnTo>
                      <a:pt x="1372888" y="0"/>
                    </a:lnTo>
                    <a:lnTo>
                      <a:pt x="1395769" y="903912"/>
                    </a:lnTo>
                    <a:lnTo>
                      <a:pt x="22882" y="881028"/>
                    </a:lnTo>
                    <a:lnTo>
                      <a:pt x="457629" y="457677"/>
                    </a:lnTo>
                    <a:lnTo>
                      <a:pt x="0" y="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r>
                  <a:rPr lang="en-US" sz="1600" dirty="0" smtClean="0">
                    <a:latin typeface="Comic Sans MS"/>
                    <a:cs typeface="Comic Sans MS"/>
                  </a:rPr>
                  <a:t>Closure</a:t>
                </a:r>
                <a:endParaRPr lang="en-US" sz="1600" dirty="0">
                  <a:latin typeface="Comic Sans MS"/>
                  <a:cs typeface="Comic Sans MS"/>
                </a:endParaRPr>
              </a:p>
            </p:txBody>
          </p:sp>
          <p:sp>
            <p:nvSpPr>
              <p:cNvPr id="2" name="Decision 1"/>
              <p:cNvSpPr/>
              <p:nvPr/>
            </p:nvSpPr>
            <p:spPr>
              <a:xfrm>
                <a:off x="6247349" y="1868722"/>
                <a:ext cx="634962" cy="719759"/>
              </a:xfrm>
              <a:prstGeom prst="flowChartDecision">
                <a:avLst/>
              </a:prstGeom>
              <a:solidFill>
                <a:srgbClr val="35FF1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6066294" y="1943881"/>
                <a:ext cx="994919" cy="523220"/>
              </a:xfrm>
              <a:prstGeom prst="rect">
                <a:avLst/>
              </a:prstGeom>
              <a:noFill/>
            </p:spPr>
            <p:txBody>
              <a:bodyPr wrap="square" rtlCol="0">
                <a:spAutoFit/>
              </a:bodyPr>
              <a:lstStyle/>
              <a:p>
                <a:pPr algn="ctr"/>
                <a:r>
                  <a:rPr lang="en-US" sz="1400" b="1" dirty="0" smtClean="0">
                    <a:solidFill>
                      <a:srgbClr val="0000FF"/>
                    </a:solidFill>
                  </a:rPr>
                  <a:t>Product delivery</a:t>
                </a:r>
                <a:endParaRPr lang="en-US" sz="1400" b="1" dirty="0">
                  <a:solidFill>
                    <a:srgbClr val="0000FF"/>
                  </a:solidFill>
                </a:endParaRPr>
              </a:p>
            </p:txBody>
          </p:sp>
          <p:sp>
            <p:nvSpPr>
              <p:cNvPr id="14" name="Right Arrow 13"/>
              <p:cNvSpPr/>
              <p:nvPr/>
            </p:nvSpPr>
            <p:spPr>
              <a:xfrm rot="20274208">
                <a:off x="3393418" y="1270593"/>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Right Arrow 27"/>
              <p:cNvSpPr/>
              <p:nvPr/>
            </p:nvSpPr>
            <p:spPr>
              <a:xfrm rot="20706648" flipH="1">
                <a:off x="5528554" y="2665480"/>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28000" name="Rectangle 127999"/>
            <p:cNvSpPr/>
            <p:nvPr/>
          </p:nvSpPr>
          <p:spPr>
            <a:xfrm>
              <a:off x="3501352" y="1418755"/>
              <a:ext cx="2419052" cy="369332"/>
            </a:xfrm>
            <a:prstGeom prst="rect">
              <a:avLst/>
            </a:prstGeom>
          </p:spPr>
          <p:txBody>
            <a:bodyPr wrap="none">
              <a:spAutoFit/>
            </a:bodyPr>
            <a:lstStyle/>
            <a:p>
              <a:pPr algn="ctr"/>
              <a:r>
                <a:rPr lang="en-US" dirty="0">
                  <a:solidFill>
                    <a:schemeClr val="bg1"/>
                  </a:solidFill>
                  <a:latin typeface="Comic Sans MS"/>
                  <a:cs typeface="Comic Sans MS"/>
                </a:rPr>
                <a:t>Monitoring &amp; Control</a:t>
              </a:r>
            </a:p>
          </p:txBody>
        </p:sp>
      </p:grpSp>
      <p:sp>
        <p:nvSpPr>
          <p:cNvPr id="6" name="Chevron 5"/>
          <p:cNvSpPr/>
          <p:nvPr/>
        </p:nvSpPr>
        <p:spPr>
          <a:xfrm>
            <a:off x="2605534" y="1788087"/>
            <a:ext cx="1631196"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Plan</a:t>
            </a:r>
            <a:endParaRPr lang="en-US" sz="1600" dirty="0">
              <a:solidFill>
                <a:schemeClr val="bg1"/>
              </a:solidFill>
              <a:latin typeface="Comic Sans MS"/>
              <a:cs typeface="Comic Sans MS"/>
            </a:endParaRPr>
          </a:p>
        </p:txBody>
      </p:sp>
      <p:sp>
        <p:nvSpPr>
          <p:cNvPr id="15" name="Slide Number Placeholder 14"/>
          <p:cNvSpPr>
            <a:spLocks noGrp="1"/>
          </p:cNvSpPr>
          <p:nvPr>
            <p:ph type="sldNum" sz="quarter" idx="12"/>
          </p:nvPr>
        </p:nvSpPr>
        <p:spPr/>
        <p:txBody>
          <a:bodyPr/>
          <a:lstStyle/>
          <a:p>
            <a:fld id="{6D3E8911-6981-AB4E-BD32-9545771F23F2}" type="slidenum">
              <a:rPr lang="en-US" smtClean="0"/>
              <a:t>12</a:t>
            </a:fld>
            <a:endParaRPr lang="en-US"/>
          </a:p>
        </p:txBody>
      </p:sp>
    </p:spTree>
    <p:extLst>
      <p:ext uri="{BB962C8B-B14F-4D97-AF65-F5344CB8AC3E}">
        <p14:creationId xmlns:p14="http://schemas.microsoft.com/office/powerpoint/2010/main" val="279788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6"/>
                                        </p:tgtEl>
                                      </p:cBhvr>
                                      <p:by x="150000" y="150000"/>
                                    </p:animScale>
                                  </p:childTnLst>
                                </p:cTn>
                              </p:par>
                              <p:par>
                                <p:cTn id="7" presetID="9" presetClass="emph" presetSubtype="0" nodeType="withEffect">
                                  <p:stCondLst>
                                    <p:cond delay="0"/>
                                  </p:stCondLst>
                                  <p:childTnLst>
                                    <p:set>
                                      <p:cBhvr rctx="PPT">
                                        <p:cTn id="8" dur="indefinite"/>
                                        <p:tgtEl>
                                          <p:spTgt spid="128001"/>
                                        </p:tgtEl>
                                        <p:attrNameLst>
                                          <p:attrName>style.opacity</p:attrName>
                                        </p:attrNameLst>
                                      </p:cBhvr>
                                      <p:to>
                                        <p:strVal val="0.5"/>
                                      </p:to>
                                    </p:set>
                                    <p:animEffect filter="image" prLst="opacity: 0.5">
                                      <p:cBhvr rctx="IE">
                                        <p:cTn id="9" dur="indefinite"/>
                                        <p:tgtEl>
                                          <p:spTgt spid="128001"/>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6" presetClass="emph" presetSubtype="0" fill="hold" nodeType="clickEffect">
                                  <p:stCondLst>
                                    <p:cond delay="0"/>
                                  </p:stCondLst>
                                  <p:childTnLst>
                                    <p:animScale>
                                      <p:cBhvr>
                                        <p:cTn id="17" dur="2000" fill="hold"/>
                                        <p:tgtEl>
                                          <p:spTgt spid="9"/>
                                        </p:tgtEl>
                                      </p:cBhvr>
                                      <p:by x="25000" y="25000"/>
                                    </p:animScale>
                                  </p:childTnLst>
                                </p:cTn>
                              </p:par>
                              <p:par>
                                <p:cTn id="18" presetID="0" presetClass="path" presetSubtype="0" accel="50000" decel="50000" fill="hold" nodeType="withEffect">
                                  <p:stCondLst>
                                    <p:cond delay="0"/>
                                  </p:stCondLst>
                                  <p:childTnLst>
                                    <p:animMotion origin="layout" path="M -1.11111E-6 2.96296E-6 L 0.23298 -0.00811 " pathEditMode="relative" ptsTypes="AA">
                                      <p:cBhvr>
                                        <p:cTn id="19" dur="1000" fill="hold"/>
                                        <p:tgtEl>
                                          <p:spTgt spid="9"/>
                                        </p:tgtEl>
                                        <p:attrNameLst>
                                          <p:attrName>ppt_x</p:attrName>
                                          <p:attrName>ppt_y</p:attrName>
                                        </p:attrNameLst>
                                      </p:cBhvr>
                                    </p:animMotion>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17" name="Rectangle 73"/>
          <p:cNvSpPr>
            <a:spLocks noGrp="1" noChangeArrowheads="1"/>
          </p:cNvSpPr>
          <p:nvPr>
            <p:ph type="title"/>
          </p:nvPr>
        </p:nvSpPr>
        <p:spPr>
          <a:xfrm>
            <a:off x="514351" y="0"/>
            <a:ext cx="7886700" cy="1039336"/>
          </a:xfrm>
        </p:spPr>
        <p:txBody>
          <a:bodyPr>
            <a:normAutofit/>
          </a:bodyPr>
          <a:lstStyle/>
          <a:p>
            <a:pPr algn="l"/>
            <a:r>
              <a:rPr lang="en-GB" sz="3600" b="1" dirty="0" smtClean="0">
                <a:solidFill>
                  <a:schemeClr val="accent1">
                    <a:lumMod val="75000"/>
                  </a:schemeClr>
                </a:solidFill>
                <a:latin typeface="+mn-lt"/>
              </a:rPr>
              <a:t>Prepare project</a:t>
            </a:r>
            <a:r>
              <a:rPr lang="en-GB" dirty="0" smtClean="0">
                <a:solidFill>
                  <a:schemeClr val="accent1">
                    <a:lumMod val="75000"/>
                  </a:schemeClr>
                </a:solidFill>
                <a:latin typeface="+mn-lt"/>
              </a:rPr>
              <a:t> </a:t>
            </a:r>
            <a:r>
              <a:rPr lang="en-GB" sz="3600" b="1" dirty="0" smtClean="0">
                <a:solidFill>
                  <a:schemeClr val="accent1">
                    <a:lumMod val="75000"/>
                  </a:schemeClr>
                </a:solidFill>
                <a:latin typeface="+mn-lt"/>
              </a:rPr>
              <a:t>plan</a:t>
            </a:r>
            <a:endParaRPr lang="en-GB" sz="3600" b="1" dirty="0">
              <a:solidFill>
                <a:schemeClr val="accent1">
                  <a:lumMod val="75000"/>
                </a:schemeClr>
              </a:solidFill>
              <a:latin typeface="+mn-lt"/>
            </a:endParaRPr>
          </a:p>
        </p:txBody>
      </p:sp>
      <p:sp>
        <p:nvSpPr>
          <p:cNvPr id="51" name="Text Box 65"/>
          <p:cNvSpPr txBox="1">
            <a:spLocks noChangeArrowheads="1"/>
          </p:cNvSpPr>
          <p:nvPr/>
        </p:nvSpPr>
        <p:spPr bwMode="auto">
          <a:xfrm>
            <a:off x="747128" y="1457549"/>
            <a:ext cx="4241093" cy="1754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marL="457200" indent="-457200" algn="l">
              <a:buClr>
                <a:schemeClr val="accent1"/>
              </a:buClr>
              <a:buSzPct val="100000"/>
              <a:buFont typeface="Wingdings" charset="2"/>
              <a:buAutoNum type="arabicPlain"/>
            </a:pPr>
            <a:r>
              <a:rPr lang="en-US" sz="2000" dirty="0" smtClean="0"/>
              <a:t>Define </a:t>
            </a:r>
            <a:r>
              <a:rPr lang="en-US" sz="2000" dirty="0"/>
              <a:t>the product you need to produce</a:t>
            </a:r>
          </a:p>
          <a:p>
            <a:pPr algn="l">
              <a:buClr>
                <a:schemeClr val="accent1"/>
              </a:buClr>
              <a:buSzPct val="100000"/>
            </a:pPr>
            <a:endParaRPr lang="en-GB" sz="2000" dirty="0" smtClean="0"/>
          </a:p>
          <a:p>
            <a:pPr marL="457200" indent="-457200" algn="l">
              <a:buClr>
                <a:schemeClr val="accent1"/>
              </a:buClr>
              <a:buSzPct val="100000"/>
              <a:buFont typeface="Wingdings" charset="2"/>
              <a:buAutoNum type="arabicPlain"/>
            </a:pPr>
            <a:r>
              <a:rPr lang="en-GB" sz="2000" dirty="0" smtClean="0"/>
              <a:t>Breakdown </a:t>
            </a:r>
            <a:r>
              <a:rPr lang="en-GB" sz="2000" dirty="0"/>
              <a:t>the </a:t>
            </a:r>
            <a:r>
              <a:rPr lang="en-GB" sz="2000" dirty="0" smtClean="0"/>
              <a:t>product </a:t>
            </a:r>
            <a:r>
              <a:rPr lang="en-GB" sz="2000" dirty="0"/>
              <a:t>into </a:t>
            </a:r>
            <a:r>
              <a:rPr lang="en-GB" sz="2000" dirty="0" smtClean="0"/>
              <a:t>sub</a:t>
            </a:r>
            <a:r>
              <a:rPr lang="en-GB" sz="2000" dirty="0"/>
              <a:t>-</a:t>
            </a:r>
            <a:r>
              <a:rPr lang="en-GB" sz="2000" dirty="0" smtClean="0"/>
              <a:t>products</a:t>
            </a:r>
          </a:p>
        </p:txBody>
      </p:sp>
      <p:pic>
        <p:nvPicPr>
          <p:cNvPr id="4" name="Picture 3"/>
          <p:cNvPicPr>
            <a:picLocks noChangeAspect="1"/>
          </p:cNvPicPr>
          <p:nvPr/>
        </p:nvPicPr>
        <p:blipFill>
          <a:blip r:embed="rId3"/>
          <a:stretch>
            <a:fillRect/>
          </a:stretch>
        </p:blipFill>
        <p:spPr>
          <a:xfrm>
            <a:off x="7685259" y="131788"/>
            <a:ext cx="1310290" cy="730607"/>
          </a:xfrm>
          <a:prstGeom prst="rect">
            <a:avLst/>
          </a:prstGeom>
        </p:spPr>
      </p:pic>
      <p:sp>
        <p:nvSpPr>
          <p:cNvPr id="66" name="AutoShape 54"/>
          <p:cNvSpPr>
            <a:spLocks noChangeArrowheads="1"/>
          </p:cNvSpPr>
          <p:nvPr/>
        </p:nvSpPr>
        <p:spPr bwMode="auto">
          <a:xfrm rot="5400000">
            <a:off x="6948420" y="3323259"/>
            <a:ext cx="228600" cy="285750"/>
          </a:xfrm>
          <a:prstGeom prst="rightArrow">
            <a:avLst>
              <a:gd name="adj1" fmla="val 56250"/>
              <a:gd name="adj2" fmla="val 70833"/>
            </a:avLst>
          </a:prstGeom>
          <a:solidFill>
            <a:srgbClr val="33CC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75" name="AutoShape 64"/>
          <p:cNvSpPr>
            <a:spLocks noChangeArrowheads="1"/>
          </p:cNvSpPr>
          <p:nvPr/>
        </p:nvSpPr>
        <p:spPr bwMode="auto">
          <a:xfrm rot="5400000">
            <a:off x="6912197" y="2063040"/>
            <a:ext cx="228600" cy="285750"/>
          </a:xfrm>
          <a:prstGeom prst="rightArrow">
            <a:avLst>
              <a:gd name="adj1" fmla="val 56250"/>
              <a:gd name="adj2" fmla="val 70833"/>
            </a:avLst>
          </a:prstGeom>
          <a:solidFill>
            <a:srgbClr val="33CC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grpSp>
        <p:nvGrpSpPr>
          <p:cNvPr id="3" name="Group 2"/>
          <p:cNvGrpSpPr/>
          <p:nvPr/>
        </p:nvGrpSpPr>
        <p:grpSpPr>
          <a:xfrm>
            <a:off x="6245441" y="1329615"/>
            <a:ext cx="1580345" cy="457200"/>
            <a:chOff x="6245441" y="1329615"/>
            <a:chExt cx="1580345" cy="457200"/>
          </a:xfrm>
        </p:grpSpPr>
        <p:sp>
          <p:nvSpPr>
            <p:cNvPr id="72" name="AutoShape 17"/>
            <p:cNvSpPr>
              <a:spLocks noChangeArrowheads="1"/>
            </p:cNvSpPr>
            <p:nvPr/>
          </p:nvSpPr>
          <p:spPr bwMode="auto">
            <a:xfrm>
              <a:off x="7302416" y="1409504"/>
              <a:ext cx="523370" cy="330200"/>
            </a:xfrm>
            <a:prstGeom prst="cube">
              <a:avLst>
                <a:gd name="adj" fmla="val 25000"/>
              </a:avLst>
            </a:prstGeom>
            <a:solidFill>
              <a:srgbClr val="00CCFF"/>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73" name="AutoShape 18"/>
            <p:cNvSpPr>
              <a:spLocks noChangeArrowheads="1"/>
            </p:cNvSpPr>
            <p:nvPr/>
          </p:nvSpPr>
          <p:spPr bwMode="auto">
            <a:xfrm>
              <a:off x="6588928" y="1471888"/>
              <a:ext cx="628650" cy="304800"/>
            </a:xfrm>
            <a:prstGeom prst="rightArrow">
              <a:avLst>
                <a:gd name="adj1" fmla="val 50000"/>
                <a:gd name="adj2" fmla="val 68750"/>
              </a:avLst>
            </a:prstGeom>
            <a:gradFill rotWithShape="0">
              <a:gsLst>
                <a:gs pos="0">
                  <a:srgbClr val="FFFFCC"/>
                </a:gs>
                <a:gs pos="100000">
                  <a:srgbClr val="33CCFF"/>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grpSp>
          <p:nvGrpSpPr>
            <p:cNvPr id="76" name="Group 2"/>
            <p:cNvGrpSpPr>
              <a:grpSpLocks/>
            </p:cNvGrpSpPr>
            <p:nvPr/>
          </p:nvGrpSpPr>
          <p:grpSpPr bwMode="auto">
            <a:xfrm>
              <a:off x="6245441" y="1329615"/>
              <a:ext cx="457200" cy="457200"/>
              <a:chOff x="116" y="919"/>
              <a:chExt cx="432" cy="427"/>
            </a:xfrm>
          </p:grpSpPr>
          <p:sp>
            <p:nvSpPr>
              <p:cNvPr id="77" name="Freeform 3"/>
              <p:cNvSpPr>
                <a:spLocks/>
              </p:cNvSpPr>
              <p:nvPr/>
            </p:nvSpPr>
            <p:spPr bwMode="auto">
              <a:xfrm>
                <a:off x="116" y="919"/>
                <a:ext cx="432" cy="427"/>
              </a:xfrm>
              <a:custGeom>
                <a:avLst/>
                <a:gdLst>
                  <a:gd name="T0" fmla="*/ 221 w 432"/>
                  <a:gd name="T1" fmla="*/ 128 h 427"/>
                  <a:gd name="T2" fmla="*/ 221 w 432"/>
                  <a:gd name="T3" fmla="*/ 128 h 427"/>
                  <a:gd name="T4" fmla="*/ 163 w 432"/>
                  <a:gd name="T5" fmla="*/ 97 h 427"/>
                  <a:gd name="T6" fmla="*/ 154 w 432"/>
                  <a:gd name="T7" fmla="*/ 141 h 427"/>
                  <a:gd name="T8" fmla="*/ 30 w 432"/>
                  <a:gd name="T9" fmla="*/ 89 h 427"/>
                  <a:gd name="T10" fmla="*/ 120 w 432"/>
                  <a:gd name="T11" fmla="*/ 193 h 427"/>
                  <a:gd name="T12" fmla="*/ 50 w 432"/>
                  <a:gd name="T13" fmla="*/ 209 h 427"/>
                  <a:gd name="T14" fmla="*/ 115 w 432"/>
                  <a:gd name="T15" fmla="*/ 253 h 427"/>
                  <a:gd name="T16" fmla="*/ 0 w 432"/>
                  <a:gd name="T17" fmla="*/ 323 h 427"/>
                  <a:gd name="T18" fmla="*/ 146 w 432"/>
                  <a:gd name="T19" fmla="*/ 288 h 427"/>
                  <a:gd name="T20" fmla="*/ 110 w 432"/>
                  <a:gd name="T21" fmla="*/ 357 h 427"/>
                  <a:gd name="T22" fmla="*/ 189 w 432"/>
                  <a:gd name="T23" fmla="*/ 328 h 427"/>
                  <a:gd name="T24" fmla="*/ 211 w 432"/>
                  <a:gd name="T25" fmla="*/ 426 h 427"/>
                  <a:gd name="T26" fmla="*/ 231 w 432"/>
                  <a:gd name="T27" fmla="*/ 328 h 427"/>
                  <a:gd name="T28" fmla="*/ 292 w 432"/>
                  <a:gd name="T29" fmla="*/ 369 h 427"/>
                  <a:gd name="T30" fmla="*/ 302 w 432"/>
                  <a:gd name="T31" fmla="*/ 309 h 427"/>
                  <a:gd name="T32" fmla="*/ 431 w 432"/>
                  <a:gd name="T33" fmla="*/ 377 h 427"/>
                  <a:gd name="T34" fmla="*/ 324 w 432"/>
                  <a:gd name="T35" fmla="*/ 263 h 427"/>
                  <a:gd name="T36" fmla="*/ 385 w 432"/>
                  <a:gd name="T37" fmla="*/ 235 h 427"/>
                  <a:gd name="T38" fmla="*/ 337 w 432"/>
                  <a:gd name="T39" fmla="*/ 200 h 427"/>
                  <a:gd name="T40" fmla="*/ 402 w 432"/>
                  <a:gd name="T41" fmla="*/ 127 h 427"/>
                  <a:gd name="T42" fmla="*/ 308 w 432"/>
                  <a:gd name="T43" fmla="*/ 147 h 427"/>
                  <a:gd name="T44" fmla="*/ 306 w 432"/>
                  <a:gd name="T45" fmla="*/ 97 h 427"/>
                  <a:gd name="T46" fmla="*/ 267 w 432"/>
                  <a:gd name="T47" fmla="*/ 119 h 427"/>
                  <a:gd name="T48" fmla="*/ 250 w 432"/>
                  <a:gd name="T49" fmla="*/ 0 h 427"/>
                  <a:gd name="T50" fmla="*/ 221 w 432"/>
                  <a:gd name="T51" fmla="*/ 128 h 427"/>
                  <a:gd name="T52" fmla="*/ 221 w 432"/>
                  <a:gd name="T53" fmla="*/ 128 h 42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32" h="427">
                    <a:moveTo>
                      <a:pt x="221" y="128"/>
                    </a:moveTo>
                    <a:lnTo>
                      <a:pt x="221" y="128"/>
                    </a:lnTo>
                    <a:lnTo>
                      <a:pt x="163" y="97"/>
                    </a:lnTo>
                    <a:lnTo>
                      <a:pt x="154" y="141"/>
                    </a:lnTo>
                    <a:lnTo>
                      <a:pt x="30" y="89"/>
                    </a:lnTo>
                    <a:lnTo>
                      <a:pt x="120" y="193"/>
                    </a:lnTo>
                    <a:lnTo>
                      <a:pt x="50" y="209"/>
                    </a:lnTo>
                    <a:lnTo>
                      <a:pt x="115" y="253"/>
                    </a:lnTo>
                    <a:lnTo>
                      <a:pt x="0" y="323"/>
                    </a:lnTo>
                    <a:lnTo>
                      <a:pt x="146" y="288"/>
                    </a:lnTo>
                    <a:lnTo>
                      <a:pt x="110" y="357"/>
                    </a:lnTo>
                    <a:lnTo>
                      <a:pt x="189" y="328"/>
                    </a:lnTo>
                    <a:lnTo>
                      <a:pt x="211" y="426"/>
                    </a:lnTo>
                    <a:lnTo>
                      <a:pt x="231" y="328"/>
                    </a:lnTo>
                    <a:lnTo>
                      <a:pt x="292" y="369"/>
                    </a:lnTo>
                    <a:lnTo>
                      <a:pt x="302" y="309"/>
                    </a:lnTo>
                    <a:lnTo>
                      <a:pt x="431" y="377"/>
                    </a:lnTo>
                    <a:lnTo>
                      <a:pt x="324" y="263"/>
                    </a:lnTo>
                    <a:lnTo>
                      <a:pt x="385" y="235"/>
                    </a:lnTo>
                    <a:lnTo>
                      <a:pt x="337" y="200"/>
                    </a:lnTo>
                    <a:lnTo>
                      <a:pt x="402" y="127"/>
                    </a:lnTo>
                    <a:lnTo>
                      <a:pt x="308" y="147"/>
                    </a:lnTo>
                    <a:lnTo>
                      <a:pt x="306" y="97"/>
                    </a:lnTo>
                    <a:lnTo>
                      <a:pt x="267" y="119"/>
                    </a:lnTo>
                    <a:lnTo>
                      <a:pt x="250" y="0"/>
                    </a:lnTo>
                    <a:lnTo>
                      <a:pt x="221" y="128"/>
                    </a:lnTo>
                  </a:path>
                </a:pathLst>
              </a:custGeom>
              <a:gradFill rotWithShape="0">
                <a:gsLst>
                  <a:gs pos="0">
                    <a:srgbClr val="FFFFFF"/>
                  </a:gs>
                  <a:gs pos="100000">
                    <a:srgbClr val="FFFF00"/>
                  </a:gs>
                </a:gsLst>
                <a:path path="rect">
                  <a:fillToRect l="50000" t="50000" r="50000" b="50000"/>
                </a:path>
              </a:gradFill>
              <a:ln>
                <a:noFill/>
              </a:ln>
              <a:effectLst/>
              <a:extLst>
                <a:ext uri="{91240B29-F687-4f45-9708-019B960494DF}">
                  <a14:hiddenLine xmlns="" xmlns:a14="http://schemas.microsoft.com/office/drawing/2010/main" w="9525">
                    <a:solidFill>
                      <a:schemeClr val="tx1"/>
                    </a:solidFill>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8" name="Freeform 4"/>
              <p:cNvSpPr>
                <a:spLocks/>
              </p:cNvSpPr>
              <p:nvPr/>
            </p:nvSpPr>
            <p:spPr bwMode="auto">
              <a:xfrm>
                <a:off x="269" y="1067"/>
                <a:ext cx="156" cy="209"/>
              </a:xfrm>
              <a:custGeom>
                <a:avLst/>
                <a:gdLst>
                  <a:gd name="T0" fmla="*/ 83 w 156"/>
                  <a:gd name="T1" fmla="*/ 208 h 209"/>
                  <a:gd name="T2" fmla="*/ 93 w 156"/>
                  <a:gd name="T3" fmla="*/ 208 h 209"/>
                  <a:gd name="T4" fmla="*/ 103 w 156"/>
                  <a:gd name="T5" fmla="*/ 208 h 209"/>
                  <a:gd name="T6" fmla="*/ 106 w 156"/>
                  <a:gd name="T7" fmla="*/ 208 h 209"/>
                  <a:gd name="T8" fmla="*/ 107 w 156"/>
                  <a:gd name="T9" fmla="*/ 207 h 209"/>
                  <a:gd name="T10" fmla="*/ 109 w 156"/>
                  <a:gd name="T11" fmla="*/ 207 h 209"/>
                  <a:gd name="T12" fmla="*/ 110 w 156"/>
                  <a:gd name="T13" fmla="*/ 206 h 209"/>
                  <a:gd name="T14" fmla="*/ 110 w 156"/>
                  <a:gd name="T15" fmla="*/ 206 h 209"/>
                  <a:gd name="T16" fmla="*/ 111 w 156"/>
                  <a:gd name="T17" fmla="*/ 204 h 209"/>
                  <a:gd name="T18" fmla="*/ 114 w 156"/>
                  <a:gd name="T19" fmla="*/ 202 h 209"/>
                  <a:gd name="T20" fmla="*/ 114 w 156"/>
                  <a:gd name="T21" fmla="*/ 200 h 209"/>
                  <a:gd name="T22" fmla="*/ 114 w 156"/>
                  <a:gd name="T23" fmla="*/ 197 h 209"/>
                  <a:gd name="T24" fmla="*/ 115 w 156"/>
                  <a:gd name="T25" fmla="*/ 192 h 209"/>
                  <a:gd name="T26" fmla="*/ 115 w 156"/>
                  <a:gd name="T27" fmla="*/ 188 h 209"/>
                  <a:gd name="T28" fmla="*/ 115 w 156"/>
                  <a:gd name="T29" fmla="*/ 183 h 209"/>
                  <a:gd name="T30" fmla="*/ 115 w 156"/>
                  <a:gd name="T31" fmla="*/ 178 h 209"/>
                  <a:gd name="T32" fmla="*/ 115 w 156"/>
                  <a:gd name="T33" fmla="*/ 173 h 209"/>
                  <a:gd name="T34" fmla="*/ 117 w 156"/>
                  <a:gd name="T35" fmla="*/ 167 h 209"/>
                  <a:gd name="T36" fmla="*/ 119 w 156"/>
                  <a:gd name="T37" fmla="*/ 161 h 209"/>
                  <a:gd name="T38" fmla="*/ 123 w 156"/>
                  <a:gd name="T39" fmla="*/ 153 h 209"/>
                  <a:gd name="T40" fmla="*/ 132 w 156"/>
                  <a:gd name="T41" fmla="*/ 140 h 209"/>
                  <a:gd name="T42" fmla="*/ 138 w 156"/>
                  <a:gd name="T43" fmla="*/ 131 h 209"/>
                  <a:gd name="T44" fmla="*/ 151 w 156"/>
                  <a:gd name="T45" fmla="*/ 104 h 209"/>
                  <a:gd name="T46" fmla="*/ 147 w 156"/>
                  <a:gd name="T47" fmla="*/ 49 h 209"/>
                  <a:gd name="T48" fmla="*/ 115 w 156"/>
                  <a:gd name="T49" fmla="*/ 11 h 209"/>
                  <a:gd name="T50" fmla="*/ 72 w 156"/>
                  <a:gd name="T51" fmla="*/ 1 h 209"/>
                  <a:gd name="T52" fmla="*/ 28 w 156"/>
                  <a:gd name="T53" fmla="*/ 19 h 209"/>
                  <a:gd name="T54" fmla="*/ 1 w 156"/>
                  <a:gd name="T55" fmla="*/ 62 h 209"/>
                  <a:gd name="T56" fmla="*/ 17 w 156"/>
                  <a:gd name="T57" fmla="*/ 127 h 209"/>
                  <a:gd name="T58" fmla="*/ 19 w 156"/>
                  <a:gd name="T59" fmla="*/ 134 h 209"/>
                  <a:gd name="T60" fmla="*/ 26 w 156"/>
                  <a:gd name="T61" fmla="*/ 146 h 209"/>
                  <a:gd name="T62" fmla="*/ 34 w 156"/>
                  <a:gd name="T63" fmla="*/ 158 h 209"/>
                  <a:gd name="T64" fmla="*/ 37 w 156"/>
                  <a:gd name="T65" fmla="*/ 163 h 209"/>
                  <a:gd name="T66" fmla="*/ 38 w 156"/>
                  <a:gd name="T67" fmla="*/ 169 h 209"/>
                  <a:gd name="T68" fmla="*/ 41 w 156"/>
                  <a:gd name="T69" fmla="*/ 175 h 209"/>
                  <a:gd name="T70" fmla="*/ 42 w 156"/>
                  <a:gd name="T71" fmla="*/ 181 h 209"/>
                  <a:gd name="T72" fmla="*/ 42 w 156"/>
                  <a:gd name="T73" fmla="*/ 185 h 209"/>
                  <a:gd name="T74" fmla="*/ 42 w 156"/>
                  <a:gd name="T75" fmla="*/ 191 h 209"/>
                  <a:gd name="T76" fmla="*/ 42 w 156"/>
                  <a:gd name="T77" fmla="*/ 193 h 209"/>
                  <a:gd name="T78" fmla="*/ 42 w 156"/>
                  <a:gd name="T79" fmla="*/ 198 h 209"/>
                  <a:gd name="T80" fmla="*/ 43 w 156"/>
                  <a:gd name="T81" fmla="*/ 201 h 209"/>
                  <a:gd name="T82" fmla="*/ 45 w 156"/>
                  <a:gd name="T83" fmla="*/ 204 h 209"/>
                  <a:gd name="T84" fmla="*/ 45 w 156"/>
                  <a:gd name="T85" fmla="*/ 205 h 209"/>
                  <a:gd name="T86" fmla="*/ 45 w 156"/>
                  <a:gd name="T87" fmla="*/ 206 h 209"/>
                  <a:gd name="T88" fmla="*/ 47 w 156"/>
                  <a:gd name="T89" fmla="*/ 206 h 209"/>
                  <a:gd name="T90" fmla="*/ 47 w 156"/>
                  <a:gd name="T91" fmla="*/ 207 h 209"/>
                  <a:gd name="T92" fmla="*/ 48 w 156"/>
                  <a:gd name="T93" fmla="*/ 208 h 209"/>
                  <a:gd name="T94" fmla="*/ 49 w 156"/>
                  <a:gd name="T95" fmla="*/ 208 h 209"/>
                  <a:gd name="T96" fmla="*/ 56 w 156"/>
                  <a:gd name="T97" fmla="*/ 208 h 209"/>
                  <a:gd name="T98" fmla="*/ 67 w 156"/>
                  <a:gd name="T99" fmla="*/ 208 h 209"/>
                  <a:gd name="T100" fmla="*/ 76 w 156"/>
                  <a:gd name="T101" fmla="*/ 208 h 209"/>
                  <a:gd name="T102" fmla="*/ 78 w 156"/>
                  <a:gd name="T103" fmla="*/ 208 h 209"/>
                  <a:gd name="T104" fmla="*/ 78 w 156"/>
                  <a:gd name="T105" fmla="*/ 208 h 209"/>
                  <a:gd name="T106" fmla="*/ 78 w 156"/>
                  <a:gd name="T107" fmla="*/ 208 h 2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56" h="209">
                    <a:moveTo>
                      <a:pt x="80" y="208"/>
                    </a:moveTo>
                    <a:lnTo>
                      <a:pt x="80" y="208"/>
                    </a:lnTo>
                    <a:lnTo>
                      <a:pt x="81" y="208"/>
                    </a:lnTo>
                    <a:lnTo>
                      <a:pt x="82" y="208"/>
                    </a:lnTo>
                    <a:lnTo>
                      <a:pt x="83" y="208"/>
                    </a:lnTo>
                    <a:lnTo>
                      <a:pt x="85" y="208"/>
                    </a:lnTo>
                    <a:lnTo>
                      <a:pt x="87" y="208"/>
                    </a:lnTo>
                    <a:lnTo>
                      <a:pt x="89" y="208"/>
                    </a:lnTo>
                    <a:lnTo>
                      <a:pt x="91" y="208"/>
                    </a:lnTo>
                    <a:lnTo>
                      <a:pt x="93" y="208"/>
                    </a:lnTo>
                    <a:lnTo>
                      <a:pt x="95" y="208"/>
                    </a:lnTo>
                    <a:lnTo>
                      <a:pt x="97" y="208"/>
                    </a:lnTo>
                    <a:lnTo>
                      <a:pt x="99" y="208"/>
                    </a:lnTo>
                    <a:lnTo>
                      <a:pt x="100" y="208"/>
                    </a:lnTo>
                    <a:lnTo>
                      <a:pt x="103" y="208"/>
                    </a:lnTo>
                    <a:lnTo>
                      <a:pt x="105" y="208"/>
                    </a:lnTo>
                    <a:lnTo>
                      <a:pt x="106" y="208"/>
                    </a:lnTo>
                    <a:lnTo>
                      <a:pt x="107" y="207"/>
                    </a:lnTo>
                    <a:lnTo>
                      <a:pt x="109" y="207"/>
                    </a:lnTo>
                    <a:lnTo>
                      <a:pt x="110" y="206"/>
                    </a:lnTo>
                    <a:lnTo>
                      <a:pt x="111" y="205"/>
                    </a:lnTo>
                    <a:lnTo>
                      <a:pt x="111" y="204"/>
                    </a:lnTo>
                    <a:lnTo>
                      <a:pt x="114" y="202"/>
                    </a:lnTo>
                    <a:lnTo>
                      <a:pt x="114" y="201"/>
                    </a:lnTo>
                    <a:lnTo>
                      <a:pt x="114" y="200"/>
                    </a:lnTo>
                    <a:lnTo>
                      <a:pt x="114" y="198"/>
                    </a:lnTo>
                    <a:lnTo>
                      <a:pt x="114" y="197"/>
                    </a:lnTo>
                    <a:lnTo>
                      <a:pt x="114" y="195"/>
                    </a:lnTo>
                    <a:lnTo>
                      <a:pt x="114" y="193"/>
                    </a:lnTo>
                    <a:lnTo>
                      <a:pt x="115" y="192"/>
                    </a:lnTo>
                    <a:lnTo>
                      <a:pt x="115" y="191"/>
                    </a:lnTo>
                    <a:lnTo>
                      <a:pt x="115" y="188"/>
                    </a:lnTo>
                    <a:lnTo>
                      <a:pt x="115" y="186"/>
                    </a:lnTo>
                    <a:lnTo>
                      <a:pt x="115" y="185"/>
                    </a:lnTo>
                    <a:lnTo>
                      <a:pt x="115" y="183"/>
                    </a:lnTo>
                    <a:lnTo>
                      <a:pt x="115" y="181"/>
                    </a:lnTo>
                    <a:lnTo>
                      <a:pt x="115" y="179"/>
                    </a:lnTo>
                    <a:lnTo>
                      <a:pt x="115" y="178"/>
                    </a:lnTo>
                    <a:lnTo>
                      <a:pt x="115" y="176"/>
                    </a:lnTo>
                    <a:lnTo>
                      <a:pt x="115" y="175"/>
                    </a:lnTo>
                    <a:lnTo>
                      <a:pt x="115" y="173"/>
                    </a:lnTo>
                    <a:lnTo>
                      <a:pt x="115" y="171"/>
                    </a:lnTo>
                    <a:lnTo>
                      <a:pt x="115" y="169"/>
                    </a:lnTo>
                    <a:lnTo>
                      <a:pt x="117" y="167"/>
                    </a:lnTo>
                    <a:lnTo>
                      <a:pt x="117" y="166"/>
                    </a:lnTo>
                    <a:lnTo>
                      <a:pt x="117" y="165"/>
                    </a:lnTo>
                    <a:lnTo>
                      <a:pt x="119" y="163"/>
                    </a:lnTo>
                    <a:lnTo>
                      <a:pt x="119" y="161"/>
                    </a:lnTo>
                    <a:lnTo>
                      <a:pt x="119" y="160"/>
                    </a:lnTo>
                    <a:lnTo>
                      <a:pt x="121" y="159"/>
                    </a:lnTo>
                    <a:lnTo>
                      <a:pt x="121" y="158"/>
                    </a:lnTo>
                    <a:lnTo>
                      <a:pt x="122" y="155"/>
                    </a:lnTo>
                    <a:lnTo>
                      <a:pt x="123" y="153"/>
                    </a:lnTo>
                    <a:lnTo>
                      <a:pt x="125" y="151"/>
                    </a:lnTo>
                    <a:lnTo>
                      <a:pt x="126" y="149"/>
                    </a:lnTo>
                    <a:lnTo>
                      <a:pt x="128" y="146"/>
                    </a:lnTo>
                    <a:lnTo>
                      <a:pt x="130" y="144"/>
                    </a:lnTo>
                    <a:lnTo>
                      <a:pt x="132" y="140"/>
                    </a:lnTo>
                    <a:lnTo>
                      <a:pt x="132" y="138"/>
                    </a:lnTo>
                    <a:lnTo>
                      <a:pt x="133" y="136"/>
                    </a:lnTo>
                    <a:lnTo>
                      <a:pt x="136" y="134"/>
                    </a:lnTo>
                    <a:lnTo>
                      <a:pt x="138" y="132"/>
                    </a:lnTo>
                    <a:lnTo>
                      <a:pt x="138" y="131"/>
                    </a:lnTo>
                    <a:lnTo>
                      <a:pt x="139" y="129"/>
                    </a:lnTo>
                    <a:lnTo>
                      <a:pt x="141" y="127"/>
                    </a:lnTo>
                    <a:lnTo>
                      <a:pt x="147" y="116"/>
                    </a:lnTo>
                    <a:lnTo>
                      <a:pt x="151" y="104"/>
                    </a:lnTo>
                    <a:lnTo>
                      <a:pt x="153" y="92"/>
                    </a:lnTo>
                    <a:lnTo>
                      <a:pt x="155" y="81"/>
                    </a:lnTo>
                    <a:lnTo>
                      <a:pt x="153" y="70"/>
                    </a:lnTo>
                    <a:lnTo>
                      <a:pt x="151" y="59"/>
                    </a:lnTo>
                    <a:lnTo>
                      <a:pt x="147" y="49"/>
                    </a:lnTo>
                    <a:lnTo>
                      <a:pt x="143" y="39"/>
                    </a:lnTo>
                    <a:lnTo>
                      <a:pt x="136" y="32"/>
                    </a:lnTo>
                    <a:lnTo>
                      <a:pt x="130" y="24"/>
                    </a:lnTo>
                    <a:lnTo>
                      <a:pt x="122" y="18"/>
                    </a:lnTo>
                    <a:lnTo>
                      <a:pt x="115" y="11"/>
                    </a:lnTo>
                    <a:lnTo>
                      <a:pt x="106" y="7"/>
                    </a:lnTo>
                    <a:lnTo>
                      <a:pt x="98" y="4"/>
                    </a:lnTo>
                    <a:lnTo>
                      <a:pt x="89" y="1"/>
                    </a:lnTo>
                    <a:lnTo>
                      <a:pt x="81" y="0"/>
                    </a:lnTo>
                    <a:lnTo>
                      <a:pt x="72" y="1"/>
                    </a:lnTo>
                    <a:lnTo>
                      <a:pt x="63" y="3"/>
                    </a:lnTo>
                    <a:lnTo>
                      <a:pt x="53" y="6"/>
                    </a:lnTo>
                    <a:lnTo>
                      <a:pt x="45" y="8"/>
                    </a:lnTo>
                    <a:lnTo>
                      <a:pt x="35" y="14"/>
                    </a:lnTo>
                    <a:lnTo>
                      <a:pt x="28" y="19"/>
                    </a:lnTo>
                    <a:lnTo>
                      <a:pt x="20" y="26"/>
                    </a:lnTo>
                    <a:lnTo>
                      <a:pt x="14" y="32"/>
                    </a:lnTo>
                    <a:lnTo>
                      <a:pt x="8" y="42"/>
                    </a:lnTo>
                    <a:lnTo>
                      <a:pt x="4" y="51"/>
                    </a:lnTo>
                    <a:lnTo>
                      <a:pt x="1" y="62"/>
                    </a:lnTo>
                    <a:lnTo>
                      <a:pt x="0" y="72"/>
                    </a:lnTo>
                    <a:lnTo>
                      <a:pt x="1" y="85"/>
                    </a:lnTo>
                    <a:lnTo>
                      <a:pt x="4" y="99"/>
                    </a:lnTo>
                    <a:lnTo>
                      <a:pt x="8" y="114"/>
                    </a:lnTo>
                    <a:lnTo>
                      <a:pt x="17" y="127"/>
                    </a:lnTo>
                    <a:lnTo>
                      <a:pt x="17" y="129"/>
                    </a:lnTo>
                    <a:lnTo>
                      <a:pt x="17" y="131"/>
                    </a:lnTo>
                    <a:lnTo>
                      <a:pt x="19" y="132"/>
                    </a:lnTo>
                    <a:lnTo>
                      <a:pt x="19" y="134"/>
                    </a:lnTo>
                    <a:lnTo>
                      <a:pt x="21" y="136"/>
                    </a:lnTo>
                    <a:lnTo>
                      <a:pt x="22" y="138"/>
                    </a:lnTo>
                    <a:lnTo>
                      <a:pt x="24" y="140"/>
                    </a:lnTo>
                    <a:lnTo>
                      <a:pt x="24" y="144"/>
                    </a:lnTo>
                    <a:lnTo>
                      <a:pt x="26" y="146"/>
                    </a:lnTo>
                    <a:lnTo>
                      <a:pt x="28" y="149"/>
                    </a:lnTo>
                    <a:lnTo>
                      <a:pt x="30" y="151"/>
                    </a:lnTo>
                    <a:lnTo>
                      <a:pt x="31" y="153"/>
                    </a:lnTo>
                    <a:lnTo>
                      <a:pt x="32" y="155"/>
                    </a:lnTo>
                    <a:lnTo>
                      <a:pt x="34" y="158"/>
                    </a:lnTo>
                    <a:lnTo>
                      <a:pt x="36" y="159"/>
                    </a:lnTo>
                    <a:lnTo>
                      <a:pt x="36" y="160"/>
                    </a:lnTo>
                    <a:lnTo>
                      <a:pt x="36" y="161"/>
                    </a:lnTo>
                    <a:lnTo>
                      <a:pt x="36" y="163"/>
                    </a:lnTo>
                    <a:lnTo>
                      <a:pt x="37" y="163"/>
                    </a:lnTo>
                    <a:lnTo>
                      <a:pt x="37" y="165"/>
                    </a:lnTo>
                    <a:lnTo>
                      <a:pt x="37" y="166"/>
                    </a:lnTo>
                    <a:lnTo>
                      <a:pt x="37" y="167"/>
                    </a:lnTo>
                    <a:lnTo>
                      <a:pt x="38" y="167"/>
                    </a:lnTo>
                    <a:lnTo>
                      <a:pt x="38" y="169"/>
                    </a:lnTo>
                    <a:lnTo>
                      <a:pt x="38" y="171"/>
                    </a:lnTo>
                    <a:lnTo>
                      <a:pt x="38" y="173"/>
                    </a:lnTo>
                    <a:lnTo>
                      <a:pt x="40" y="173"/>
                    </a:lnTo>
                    <a:lnTo>
                      <a:pt x="40" y="175"/>
                    </a:lnTo>
                    <a:lnTo>
                      <a:pt x="41" y="175"/>
                    </a:lnTo>
                    <a:lnTo>
                      <a:pt x="41" y="176"/>
                    </a:lnTo>
                    <a:lnTo>
                      <a:pt x="42" y="176"/>
                    </a:lnTo>
                    <a:lnTo>
                      <a:pt x="42" y="178"/>
                    </a:lnTo>
                    <a:lnTo>
                      <a:pt x="42" y="179"/>
                    </a:lnTo>
                    <a:lnTo>
                      <a:pt x="42" y="181"/>
                    </a:lnTo>
                    <a:lnTo>
                      <a:pt x="42" y="183"/>
                    </a:lnTo>
                    <a:lnTo>
                      <a:pt x="42" y="185"/>
                    </a:lnTo>
                    <a:lnTo>
                      <a:pt x="42" y="186"/>
                    </a:lnTo>
                    <a:lnTo>
                      <a:pt x="42" y="188"/>
                    </a:lnTo>
                    <a:lnTo>
                      <a:pt x="42" y="191"/>
                    </a:lnTo>
                    <a:lnTo>
                      <a:pt x="42" y="192"/>
                    </a:lnTo>
                    <a:lnTo>
                      <a:pt x="42" y="193"/>
                    </a:lnTo>
                    <a:lnTo>
                      <a:pt x="42" y="195"/>
                    </a:lnTo>
                    <a:lnTo>
                      <a:pt x="42" y="197"/>
                    </a:lnTo>
                    <a:lnTo>
                      <a:pt x="42" y="198"/>
                    </a:lnTo>
                    <a:lnTo>
                      <a:pt x="43" y="198"/>
                    </a:lnTo>
                    <a:lnTo>
                      <a:pt x="43" y="200"/>
                    </a:lnTo>
                    <a:lnTo>
                      <a:pt x="43" y="201"/>
                    </a:lnTo>
                    <a:lnTo>
                      <a:pt x="43" y="202"/>
                    </a:lnTo>
                    <a:lnTo>
                      <a:pt x="45" y="202"/>
                    </a:lnTo>
                    <a:lnTo>
                      <a:pt x="45" y="204"/>
                    </a:lnTo>
                    <a:lnTo>
                      <a:pt x="45" y="205"/>
                    </a:lnTo>
                    <a:lnTo>
                      <a:pt x="45" y="206"/>
                    </a:lnTo>
                    <a:lnTo>
                      <a:pt x="47" y="206"/>
                    </a:lnTo>
                    <a:lnTo>
                      <a:pt x="47" y="207"/>
                    </a:lnTo>
                    <a:lnTo>
                      <a:pt x="48" y="207"/>
                    </a:lnTo>
                    <a:lnTo>
                      <a:pt x="48" y="208"/>
                    </a:lnTo>
                    <a:lnTo>
                      <a:pt x="49" y="208"/>
                    </a:lnTo>
                    <a:lnTo>
                      <a:pt x="50" y="208"/>
                    </a:lnTo>
                    <a:lnTo>
                      <a:pt x="52" y="208"/>
                    </a:lnTo>
                    <a:lnTo>
                      <a:pt x="54" y="208"/>
                    </a:lnTo>
                    <a:lnTo>
                      <a:pt x="56" y="208"/>
                    </a:lnTo>
                    <a:lnTo>
                      <a:pt x="58" y="208"/>
                    </a:lnTo>
                    <a:lnTo>
                      <a:pt x="60" y="208"/>
                    </a:lnTo>
                    <a:lnTo>
                      <a:pt x="62" y="208"/>
                    </a:lnTo>
                    <a:lnTo>
                      <a:pt x="66" y="208"/>
                    </a:lnTo>
                    <a:lnTo>
                      <a:pt x="67" y="208"/>
                    </a:lnTo>
                    <a:lnTo>
                      <a:pt x="70" y="208"/>
                    </a:lnTo>
                    <a:lnTo>
                      <a:pt x="72" y="208"/>
                    </a:lnTo>
                    <a:lnTo>
                      <a:pt x="73" y="208"/>
                    </a:lnTo>
                    <a:lnTo>
                      <a:pt x="74" y="208"/>
                    </a:lnTo>
                    <a:lnTo>
                      <a:pt x="76" y="208"/>
                    </a:lnTo>
                    <a:lnTo>
                      <a:pt x="78" y="208"/>
                    </a:lnTo>
                    <a:lnTo>
                      <a:pt x="80" y="208"/>
                    </a:lnTo>
                  </a:path>
                </a:pathLst>
              </a:custGeom>
              <a:solidFill>
                <a:srgbClr val="000000"/>
              </a:solidFill>
              <a:ln w="18754" cap="flat"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9" name="Freeform 5"/>
              <p:cNvSpPr>
                <a:spLocks/>
              </p:cNvSpPr>
              <p:nvPr/>
            </p:nvSpPr>
            <p:spPr bwMode="auto">
              <a:xfrm>
                <a:off x="319" y="1275"/>
                <a:ext cx="58" cy="64"/>
              </a:xfrm>
              <a:custGeom>
                <a:avLst/>
                <a:gdLst>
                  <a:gd name="T0" fmla="*/ 0 w 58"/>
                  <a:gd name="T1" fmla="*/ 0 h 64"/>
                  <a:gd name="T2" fmla="*/ 57 w 58"/>
                  <a:gd name="T3" fmla="*/ 0 h 64"/>
                  <a:gd name="T4" fmla="*/ 56 w 58"/>
                  <a:gd name="T5" fmla="*/ 11 h 64"/>
                  <a:gd name="T6" fmla="*/ 57 w 58"/>
                  <a:gd name="T7" fmla="*/ 13 h 64"/>
                  <a:gd name="T8" fmla="*/ 57 w 58"/>
                  <a:gd name="T9" fmla="*/ 17 h 64"/>
                  <a:gd name="T10" fmla="*/ 55 w 58"/>
                  <a:gd name="T11" fmla="*/ 17 h 64"/>
                  <a:gd name="T12" fmla="*/ 55 w 58"/>
                  <a:gd name="T13" fmla="*/ 22 h 64"/>
                  <a:gd name="T14" fmla="*/ 56 w 58"/>
                  <a:gd name="T15" fmla="*/ 24 h 64"/>
                  <a:gd name="T16" fmla="*/ 56 w 58"/>
                  <a:gd name="T17" fmla="*/ 27 h 64"/>
                  <a:gd name="T18" fmla="*/ 55 w 58"/>
                  <a:gd name="T19" fmla="*/ 28 h 64"/>
                  <a:gd name="T20" fmla="*/ 54 w 58"/>
                  <a:gd name="T21" fmla="*/ 30 h 64"/>
                  <a:gd name="T22" fmla="*/ 54 w 58"/>
                  <a:gd name="T23" fmla="*/ 33 h 64"/>
                  <a:gd name="T24" fmla="*/ 55 w 58"/>
                  <a:gd name="T25" fmla="*/ 35 h 64"/>
                  <a:gd name="T26" fmla="*/ 55 w 58"/>
                  <a:gd name="T27" fmla="*/ 39 h 64"/>
                  <a:gd name="T28" fmla="*/ 54 w 58"/>
                  <a:gd name="T29" fmla="*/ 41 h 64"/>
                  <a:gd name="T30" fmla="*/ 54 w 58"/>
                  <a:gd name="T31" fmla="*/ 43 h 64"/>
                  <a:gd name="T32" fmla="*/ 55 w 58"/>
                  <a:gd name="T33" fmla="*/ 45 h 64"/>
                  <a:gd name="T34" fmla="*/ 55 w 58"/>
                  <a:gd name="T35" fmla="*/ 49 h 64"/>
                  <a:gd name="T36" fmla="*/ 54 w 58"/>
                  <a:gd name="T37" fmla="*/ 52 h 64"/>
                  <a:gd name="T38" fmla="*/ 50 w 58"/>
                  <a:gd name="T39" fmla="*/ 56 h 64"/>
                  <a:gd name="T40" fmla="*/ 45 w 58"/>
                  <a:gd name="T41" fmla="*/ 57 h 64"/>
                  <a:gd name="T42" fmla="*/ 40 w 58"/>
                  <a:gd name="T43" fmla="*/ 63 h 64"/>
                  <a:gd name="T44" fmla="*/ 28 w 58"/>
                  <a:gd name="T45" fmla="*/ 63 h 64"/>
                  <a:gd name="T46" fmla="*/ 16 w 58"/>
                  <a:gd name="T47" fmla="*/ 63 h 64"/>
                  <a:gd name="T48" fmla="*/ 13 w 58"/>
                  <a:gd name="T49" fmla="*/ 58 h 64"/>
                  <a:gd name="T50" fmla="*/ 10 w 58"/>
                  <a:gd name="T51" fmla="*/ 57 h 64"/>
                  <a:gd name="T52" fmla="*/ 6 w 58"/>
                  <a:gd name="T53" fmla="*/ 52 h 64"/>
                  <a:gd name="T54" fmla="*/ 4 w 58"/>
                  <a:gd name="T55" fmla="*/ 48 h 64"/>
                  <a:gd name="T56" fmla="*/ 4 w 58"/>
                  <a:gd name="T57" fmla="*/ 46 h 64"/>
                  <a:gd name="T58" fmla="*/ 2 w 58"/>
                  <a:gd name="T59" fmla="*/ 43 h 64"/>
                  <a:gd name="T60" fmla="*/ 3 w 58"/>
                  <a:gd name="T61" fmla="*/ 42 h 64"/>
                  <a:gd name="T62" fmla="*/ 4 w 58"/>
                  <a:gd name="T63" fmla="*/ 41 h 64"/>
                  <a:gd name="T64" fmla="*/ 4 w 58"/>
                  <a:gd name="T65" fmla="*/ 37 h 64"/>
                  <a:gd name="T66" fmla="*/ 0 w 58"/>
                  <a:gd name="T67" fmla="*/ 33 h 64"/>
                  <a:gd name="T68" fmla="*/ 0 w 58"/>
                  <a:gd name="T69" fmla="*/ 30 h 64"/>
                  <a:gd name="T70" fmla="*/ 3 w 58"/>
                  <a:gd name="T71" fmla="*/ 28 h 64"/>
                  <a:gd name="T72" fmla="*/ 4 w 58"/>
                  <a:gd name="T73" fmla="*/ 27 h 64"/>
                  <a:gd name="T74" fmla="*/ 0 w 58"/>
                  <a:gd name="T75" fmla="*/ 22 h 64"/>
                  <a:gd name="T76" fmla="*/ 0 w 58"/>
                  <a:gd name="T77" fmla="*/ 20 h 64"/>
                  <a:gd name="T78" fmla="*/ 3 w 58"/>
                  <a:gd name="T79" fmla="*/ 18 h 64"/>
                  <a:gd name="T80" fmla="*/ 3 w 58"/>
                  <a:gd name="T81" fmla="*/ 16 h 64"/>
                  <a:gd name="T82" fmla="*/ 0 w 58"/>
                  <a:gd name="T83" fmla="*/ 11 h 64"/>
                  <a:gd name="T84" fmla="*/ 0 w 58"/>
                  <a:gd name="T85" fmla="*/ 5 h 64"/>
                  <a:gd name="T86" fmla="*/ 0 w 58"/>
                  <a:gd name="T87" fmla="*/ 0 h 64"/>
                  <a:gd name="T88" fmla="*/ 0 w 58"/>
                  <a:gd name="T89" fmla="*/ 0 h 6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8" h="64">
                    <a:moveTo>
                      <a:pt x="0" y="0"/>
                    </a:moveTo>
                    <a:lnTo>
                      <a:pt x="57" y="0"/>
                    </a:lnTo>
                    <a:lnTo>
                      <a:pt x="56" y="11"/>
                    </a:lnTo>
                    <a:lnTo>
                      <a:pt x="57" y="13"/>
                    </a:lnTo>
                    <a:lnTo>
                      <a:pt x="57" y="17"/>
                    </a:lnTo>
                    <a:lnTo>
                      <a:pt x="55" y="17"/>
                    </a:lnTo>
                    <a:lnTo>
                      <a:pt x="55" y="22"/>
                    </a:lnTo>
                    <a:lnTo>
                      <a:pt x="56" y="24"/>
                    </a:lnTo>
                    <a:lnTo>
                      <a:pt x="56" y="27"/>
                    </a:lnTo>
                    <a:lnTo>
                      <a:pt x="55" y="28"/>
                    </a:lnTo>
                    <a:lnTo>
                      <a:pt x="54" y="30"/>
                    </a:lnTo>
                    <a:lnTo>
                      <a:pt x="54" y="33"/>
                    </a:lnTo>
                    <a:lnTo>
                      <a:pt x="55" y="35"/>
                    </a:lnTo>
                    <a:lnTo>
                      <a:pt x="55" y="39"/>
                    </a:lnTo>
                    <a:lnTo>
                      <a:pt x="54" y="41"/>
                    </a:lnTo>
                    <a:lnTo>
                      <a:pt x="54" y="43"/>
                    </a:lnTo>
                    <a:lnTo>
                      <a:pt x="55" y="45"/>
                    </a:lnTo>
                    <a:lnTo>
                      <a:pt x="55" y="49"/>
                    </a:lnTo>
                    <a:lnTo>
                      <a:pt x="54" y="52"/>
                    </a:lnTo>
                    <a:lnTo>
                      <a:pt x="50" y="56"/>
                    </a:lnTo>
                    <a:lnTo>
                      <a:pt x="45" y="57"/>
                    </a:lnTo>
                    <a:lnTo>
                      <a:pt x="40" y="63"/>
                    </a:lnTo>
                    <a:lnTo>
                      <a:pt x="28" y="63"/>
                    </a:lnTo>
                    <a:lnTo>
                      <a:pt x="16" y="63"/>
                    </a:lnTo>
                    <a:lnTo>
                      <a:pt x="13" y="58"/>
                    </a:lnTo>
                    <a:lnTo>
                      <a:pt x="10" y="57"/>
                    </a:lnTo>
                    <a:lnTo>
                      <a:pt x="6" y="52"/>
                    </a:lnTo>
                    <a:lnTo>
                      <a:pt x="4" y="48"/>
                    </a:lnTo>
                    <a:lnTo>
                      <a:pt x="4" y="46"/>
                    </a:lnTo>
                    <a:lnTo>
                      <a:pt x="2" y="43"/>
                    </a:lnTo>
                    <a:lnTo>
                      <a:pt x="3" y="42"/>
                    </a:lnTo>
                    <a:lnTo>
                      <a:pt x="4" y="41"/>
                    </a:lnTo>
                    <a:lnTo>
                      <a:pt x="4" y="37"/>
                    </a:lnTo>
                    <a:lnTo>
                      <a:pt x="0" y="33"/>
                    </a:lnTo>
                    <a:lnTo>
                      <a:pt x="0" y="30"/>
                    </a:lnTo>
                    <a:lnTo>
                      <a:pt x="3" y="28"/>
                    </a:lnTo>
                    <a:lnTo>
                      <a:pt x="4" y="27"/>
                    </a:lnTo>
                    <a:lnTo>
                      <a:pt x="0" y="22"/>
                    </a:lnTo>
                    <a:lnTo>
                      <a:pt x="0" y="20"/>
                    </a:lnTo>
                    <a:lnTo>
                      <a:pt x="3" y="18"/>
                    </a:lnTo>
                    <a:lnTo>
                      <a:pt x="3" y="16"/>
                    </a:lnTo>
                    <a:lnTo>
                      <a:pt x="0" y="11"/>
                    </a:lnTo>
                    <a:lnTo>
                      <a:pt x="0" y="5"/>
                    </a:lnTo>
                    <a:lnTo>
                      <a:pt x="0" y="0"/>
                    </a:lnTo>
                  </a:path>
                </a:pathLst>
              </a:custGeom>
              <a:solidFill>
                <a:srgbClr val="000000"/>
              </a:solidFill>
              <a:ln w="18754" cap="flat"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0" name="Freeform 6"/>
              <p:cNvSpPr>
                <a:spLocks/>
              </p:cNvSpPr>
              <p:nvPr/>
            </p:nvSpPr>
            <p:spPr bwMode="auto">
              <a:xfrm>
                <a:off x="241" y="1062"/>
                <a:ext cx="156" cy="209"/>
              </a:xfrm>
              <a:custGeom>
                <a:avLst/>
                <a:gdLst>
                  <a:gd name="T0" fmla="*/ 84 w 156"/>
                  <a:gd name="T1" fmla="*/ 208 h 209"/>
                  <a:gd name="T2" fmla="*/ 93 w 156"/>
                  <a:gd name="T3" fmla="*/ 208 h 209"/>
                  <a:gd name="T4" fmla="*/ 103 w 156"/>
                  <a:gd name="T5" fmla="*/ 208 h 209"/>
                  <a:gd name="T6" fmla="*/ 106 w 156"/>
                  <a:gd name="T7" fmla="*/ 207 h 209"/>
                  <a:gd name="T8" fmla="*/ 108 w 156"/>
                  <a:gd name="T9" fmla="*/ 207 h 209"/>
                  <a:gd name="T10" fmla="*/ 108 w 156"/>
                  <a:gd name="T11" fmla="*/ 207 h 209"/>
                  <a:gd name="T12" fmla="*/ 110 w 156"/>
                  <a:gd name="T13" fmla="*/ 206 h 209"/>
                  <a:gd name="T14" fmla="*/ 110 w 156"/>
                  <a:gd name="T15" fmla="*/ 206 h 209"/>
                  <a:gd name="T16" fmla="*/ 111 w 156"/>
                  <a:gd name="T17" fmla="*/ 205 h 209"/>
                  <a:gd name="T18" fmla="*/ 113 w 156"/>
                  <a:gd name="T19" fmla="*/ 203 h 209"/>
                  <a:gd name="T20" fmla="*/ 113 w 156"/>
                  <a:gd name="T21" fmla="*/ 200 h 209"/>
                  <a:gd name="T22" fmla="*/ 115 w 156"/>
                  <a:gd name="T23" fmla="*/ 197 h 209"/>
                  <a:gd name="T24" fmla="*/ 116 w 156"/>
                  <a:gd name="T25" fmla="*/ 191 h 209"/>
                  <a:gd name="T26" fmla="*/ 115 w 156"/>
                  <a:gd name="T27" fmla="*/ 188 h 209"/>
                  <a:gd name="T28" fmla="*/ 115 w 156"/>
                  <a:gd name="T29" fmla="*/ 182 h 209"/>
                  <a:gd name="T30" fmla="*/ 115 w 156"/>
                  <a:gd name="T31" fmla="*/ 178 h 209"/>
                  <a:gd name="T32" fmla="*/ 116 w 156"/>
                  <a:gd name="T33" fmla="*/ 172 h 209"/>
                  <a:gd name="T34" fmla="*/ 117 w 156"/>
                  <a:gd name="T35" fmla="*/ 167 h 209"/>
                  <a:gd name="T36" fmla="*/ 118 w 156"/>
                  <a:gd name="T37" fmla="*/ 160 h 209"/>
                  <a:gd name="T38" fmla="*/ 123 w 156"/>
                  <a:gd name="T39" fmla="*/ 154 h 209"/>
                  <a:gd name="T40" fmla="*/ 132 w 156"/>
                  <a:gd name="T41" fmla="*/ 141 h 209"/>
                  <a:gd name="T42" fmla="*/ 137 w 156"/>
                  <a:gd name="T43" fmla="*/ 132 h 209"/>
                  <a:gd name="T44" fmla="*/ 151 w 156"/>
                  <a:gd name="T45" fmla="*/ 105 h 209"/>
                  <a:gd name="T46" fmla="*/ 147 w 156"/>
                  <a:gd name="T47" fmla="*/ 50 h 209"/>
                  <a:gd name="T48" fmla="*/ 114 w 156"/>
                  <a:gd name="T49" fmla="*/ 11 h 209"/>
                  <a:gd name="T50" fmla="*/ 71 w 156"/>
                  <a:gd name="T51" fmla="*/ 1 h 209"/>
                  <a:gd name="T52" fmla="*/ 27 w 156"/>
                  <a:gd name="T53" fmla="*/ 19 h 209"/>
                  <a:gd name="T54" fmla="*/ 0 w 156"/>
                  <a:gd name="T55" fmla="*/ 62 h 209"/>
                  <a:gd name="T56" fmla="*/ 17 w 156"/>
                  <a:gd name="T57" fmla="*/ 129 h 209"/>
                  <a:gd name="T58" fmla="*/ 18 w 156"/>
                  <a:gd name="T59" fmla="*/ 136 h 209"/>
                  <a:gd name="T60" fmla="*/ 26 w 156"/>
                  <a:gd name="T61" fmla="*/ 147 h 209"/>
                  <a:gd name="T62" fmla="*/ 33 w 156"/>
                  <a:gd name="T63" fmla="*/ 157 h 209"/>
                  <a:gd name="T64" fmla="*/ 36 w 156"/>
                  <a:gd name="T65" fmla="*/ 163 h 209"/>
                  <a:gd name="T66" fmla="*/ 39 w 156"/>
                  <a:gd name="T67" fmla="*/ 169 h 209"/>
                  <a:gd name="T68" fmla="*/ 42 w 156"/>
                  <a:gd name="T69" fmla="*/ 174 h 209"/>
                  <a:gd name="T70" fmla="*/ 43 w 156"/>
                  <a:gd name="T71" fmla="*/ 181 h 209"/>
                  <a:gd name="T72" fmla="*/ 43 w 156"/>
                  <a:gd name="T73" fmla="*/ 185 h 209"/>
                  <a:gd name="T74" fmla="*/ 43 w 156"/>
                  <a:gd name="T75" fmla="*/ 190 h 209"/>
                  <a:gd name="T76" fmla="*/ 43 w 156"/>
                  <a:gd name="T77" fmla="*/ 193 h 209"/>
                  <a:gd name="T78" fmla="*/ 43 w 156"/>
                  <a:gd name="T79" fmla="*/ 198 h 209"/>
                  <a:gd name="T80" fmla="*/ 43 w 156"/>
                  <a:gd name="T81" fmla="*/ 201 h 209"/>
                  <a:gd name="T82" fmla="*/ 43 w 156"/>
                  <a:gd name="T83" fmla="*/ 205 h 209"/>
                  <a:gd name="T84" fmla="*/ 43 w 156"/>
                  <a:gd name="T85" fmla="*/ 205 h 209"/>
                  <a:gd name="T86" fmla="*/ 45 w 156"/>
                  <a:gd name="T87" fmla="*/ 206 h 209"/>
                  <a:gd name="T88" fmla="*/ 47 w 156"/>
                  <a:gd name="T89" fmla="*/ 206 h 209"/>
                  <a:gd name="T90" fmla="*/ 47 w 156"/>
                  <a:gd name="T91" fmla="*/ 207 h 209"/>
                  <a:gd name="T92" fmla="*/ 49 w 156"/>
                  <a:gd name="T93" fmla="*/ 207 h 209"/>
                  <a:gd name="T94" fmla="*/ 49 w 156"/>
                  <a:gd name="T95" fmla="*/ 207 h 209"/>
                  <a:gd name="T96" fmla="*/ 57 w 156"/>
                  <a:gd name="T97" fmla="*/ 208 h 209"/>
                  <a:gd name="T98" fmla="*/ 68 w 156"/>
                  <a:gd name="T99" fmla="*/ 208 h 209"/>
                  <a:gd name="T100" fmla="*/ 76 w 156"/>
                  <a:gd name="T101" fmla="*/ 208 h 209"/>
                  <a:gd name="T102" fmla="*/ 77 w 156"/>
                  <a:gd name="T103" fmla="*/ 207 h 209"/>
                  <a:gd name="T104" fmla="*/ 78 w 156"/>
                  <a:gd name="T105" fmla="*/ 207 h 209"/>
                  <a:gd name="T106" fmla="*/ 78 w 156"/>
                  <a:gd name="T107" fmla="*/ 207 h 2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56" h="209">
                    <a:moveTo>
                      <a:pt x="80" y="207"/>
                    </a:moveTo>
                    <a:lnTo>
                      <a:pt x="80" y="208"/>
                    </a:lnTo>
                    <a:lnTo>
                      <a:pt x="81" y="208"/>
                    </a:lnTo>
                    <a:lnTo>
                      <a:pt x="82" y="208"/>
                    </a:lnTo>
                    <a:lnTo>
                      <a:pt x="84" y="208"/>
                    </a:lnTo>
                    <a:lnTo>
                      <a:pt x="85" y="208"/>
                    </a:lnTo>
                    <a:lnTo>
                      <a:pt x="87" y="208"/>
                    </a:lnTo>
                    <a:lnTo>
                      <a:pt x="89" y="208"/>
                    </a:lnTo>
                    <a:lnTo>
                      <a:pt x="91" y="208"/>
                    </a:lnTo>
                    <a:lnTo>
                      <a:pt x="93" y="208"/>
                    </a:lnTo>
                    <a:lnTo>
                      <a:pt x="95" y="208"/>
                    </a:lnTo>
                    <a:lnTo>
                      <a:pt x="97" y="208"/>
                    </a:lnTo>
                    <a:lnTo>
                      <a:pt x="100" y="208"/>
                    </a:lnTo>
                    <a:lnTo>
                      <a:pt x="101" y="208"/>
                    </a:lnTo>
                    <a:lnTo>
                      <a:pt x="103" y="208"/>
                    </a:lnTo>
                    <a:lnTo>
                      <a:pt x="104" y="208"/>
                    </a:lnTo>
                    <a:lnTo>
                      <a:pt x="106" y="207"/>
                    </a:lnTo>
                    <a:lnTo>
                      <a:pt x="108" y="207"/>
                    </a:lnTo>
                    <a:lnTo>
                      <a:pt x="110" y="206"/>
                    </a:lnTo>
                    <a:lnTo>
                      <a:pt x="111" y="205"/>
                    </a:lnTo>
                    <a:lnTo>
                      <a:pt x="113" y="203"/>
                    </a:lnTo>
                    <a:lnTo>
                      <a:pt x="113" y="201"/>
                    </a:lnTo>
                    <a:lnTo>
                      <a:pt x="113" y="200"/>
                    </a:lnTo>
                    <a:lnTo>
                      <a:pt x="115" y="198"/>
                    </a:lnTo>
                    <a:lnTo>
                      <a:pt x="115" y="197"/>
                    </a:lnTo>
                    <a:lnTo>
                      <a:pt x="115" y="196"/>
                    </a:lnTo>
                    <a:lnTo>
                      <a:pt x="115" y="193"/>
                    </a:lnTo>
                    <a:lnTo>
                      <a:pt x="116" y="191"/>
                    </a:lnTo>
                    <a:lnTo>
                      <a:pt x="115" y="191"/>
                    </a:lnTo>
                    <a:lnTo>
                      <a:pt x="115" y="190"/>
                    </a:lnTo>
                    <a:lnTo>
                      <a:pt x="115" y="188"/>
                    </a:lnTo>
                    <a:lnTo>
                      <a:pt x="115" y="187"/>
                    </a:lnTo>
                    <a:lnTo>
                      <a:pt x="115" y="185"/>
                    </a:lnTo>
                    <a:lnTo>
                      <a:pt x="115" y="182"/>
                    </a:lnTo>
                    <a:lnTo>
                      <a:pt x="115" y="181"/>
                    </a:lnTo>
                    <a:lnTo>
                      <a:pt x="115" y="179"/>
                    </a:lnTo>
                    <a:lnTo>
                      <a:pt x="115" y="178"/>
                    </a:lnTo>
                    <a:lnTo>
                      <a:pt x="116" y="176"/>
                    </a:lnTo>
                    <a:lnTo>
                      <a:pt x="116" y="174"/>
                    </a:lnTo>
                    <a:lnTo>
                      <a:pt x="116" y="172"/>
                    </a:lnTo>
                    <a:lnTo>
                      <a:pt x="116" y="171"/>
                    </a:lnTo>
                    <a:lnTo>
                      <a:pt x="116" y="169"/>
                    </a:lnTo>
                    <a:lnTo>
                      <a:pt x="117" y="167"/>
                    </a:lnTo>
                    <a:lnTo>
                      <a:pt x="117" y="165"/>
                    </a:lnTo>
                    <a:lnTo>
                      <a:pt x="117" y="164"/>
                    </a:lnTo>
                    <a:lnTo>
                      <a:pt x="118" y="163"/>
                    </a:lnTo>
                    <a:lnTo>
                      <a:pt x="118" y="160"/>
                    </a:lnTo>
                    <a:lnTo>
                      <a:pt x="120" y="158"/>
                    </a:lnTo>
                    <a:lnTo>
                      <a:pt x="120" y="157"/>
                    </a:lnTo>
                    <a:lnTo>
                      <a:pt x="122" y="155"/>
                    </a:lnTo>
                    <a:lnTo>
                      <a:pt x="123" y="154"/>
                    </a:lnTo>
                    <a:lnTo>
                      <a:pt x="125" y="152"/>
                    </a:lnTo>
                    <a:lnTo>
                      <a:pt x="126" y="149"/>
                    </a:lnTo>
                    <a:lnTo>
                      <a:pt x="128" y="147"/>
                    </a:lnTo>
                    <a:lnTo>
                      <a:pt x="130" y="145"/>
                    </a:lnTo>
                    <a:lnTo>
                      <a:pt x="132" y="141"/>
                    </a:lnTo>
                    <a:lnTo>
                      <a:pt x="132" y="139"/>
                    </a:lnTo>
                    <a:lnTo>
                      <a:pt x="134" y="138"/>
                    </a:lnTo>
                    <a:lnTo>
                      <a:pt x="135" y="136"/>
                    </a:lnTo>
                    <a:lnTo>
                      <a:pt x="137" y="133"/>
                    </a:lnTo>
                    <a:lnTo>
                      <a:pt x="137" y="132"/>
                    </a:lnTo>
                    <a:lnTo>
                      <a:pt x="139" y="131"/>
                    </a:lnTo>
                    <a:lnTo>
                      <a:pt x="139" y="130"/>
                    </a:lnTo>
                    <a:lnTo>
                      <a:pt x="140" y="129"/>
                    </a:lnTo>
                    <a:lnTo>
                      <a:pt x="146" y="117"/>
                    </a:lnTo>
                    <a:lnTo>
                      <a:pt x="151" y="105"/>
                    </a:lnTo>
                    <a:lnTo>
                      <a:pt x="153" y="94"/>
                    </a:lnTo>
                    <a:lnTo>
                      <a:pt x="155" y="81"/>
                    </a:lnTo>
                    <a:lnTo>
                      <a:pt x="153" y="71"/>
                    </a:lnTo>
                    <a:lnTo>
                      <a:pt x="151" y="59"/>
                    </a:lnTo>
                    <a:lnTo>
                      <a:pt x="147" y="50"/>
                    </a:lnTo>
                    <a:lnTo>
                      <a:pt x="143" y="39"/>
                    </a:lnTo>
                    <a:lnTo>
                      <a:pt x="135" y="32"/>
                    </a:lnTo>
                    <a:lnTo>
                      <a:pt x="129" y="24"/>
                    </a:lnTo>
                    <a:lnTo>
                      <a:pt x="122" y="18"/>
                    </a:lnTo>
                    <a:lnTo>
                      <a:pt x="114" y="11"/>
                    </a:lnTo>
                    <a:lnTo>
                      <a:pt x="104" y="7"/>
                    </a:lnTo>
                    <a:lnTo>
                      <a:pt x="97" y="4"/>
                    </a:lnTo>
                    <a:lnTo>
                      <a:pt x="88" y="1"/>
                    </a:lnTo>
                    <a:lnTo>
                      <a:pt x="80" y="0"/>
                    </a:lnTo>
                    <a:lnTo>
                      <a:pt x="71" y="1"/>
                    </a:lnTo>
                    <a:lnTo>
                      <a:pt x="62" y="3"/>
                    </a:lnTo>
                    <a:lnTo>
                      <a:pt x="52" y="6"/>
                    </a:lnTo>
                    <a:lnTo>
                      <a:pt x="44" y="9"/>
                    </a:lnTo>
                    <a:lnTo>
                      <a:pt x="34" y="13"/>
                    </a:lnTo>
                    <a:lnTo>
                      <a:pt x="27" y="19"/>
                    </a:lnTo>
                    <a:lnTo>
                      <a:pt x="19" y="26"/>
                    </a:lnTo>
                    <a:lnTo>
                      <a:pt x="14" y="32"/>
                    </a:lnTo>
                    <a:lnTo>
                      <a:pt x="7" y="42"/>
                    </a:lnTo>
                    <a:lnTo>
                      <a:pt x="3" y="51"/>
                    </a:lnTo>
                    <a:lnTo>
                      <a:pt x="0" y="62"/>
                    </a:lnTo>
                    <a:lnTo>
                      <a:pt x="0" y="73"/>
                    </a:lnTo>
                    <a:lnTo>
                      <a:pt x="0" y="86"/>
                    </a:lnTo>
                    <a:lnTo>
                      <a:pt x="3" y="99"/>
                    </a:lnTo>
                    <a:lnTo>
                      <a:pt x="8" y="114"/>
                    </a:lnTo>
                    <a:lnTo>
                      <a:pt x="17" y="129"/>
                    </a:lnTo>
                    <a:lnTo>
                      <a:pt x="17" y="130"/>
                    </a:lnTo>
                    <a:lnTo>
                      <a:pt x="17" y="131"/>
                    </a:lnTo>
                    <a:lnTo>
                      <a:pt x="17" y="132"/>
                    </a:lnTo>
                    <a:lnTo>
                      <a:pt x="18" y="133"/>
                    </a:lnTo>
                    <a:lnTo>
                      <a:pt x="18" y="136"/>
                    </a:lnTo>
                    <a:lnTo>
                      <a:pt x="21" y="138"/>
                    </a:lnTo>
                    <a:lnTo>
                      <a:pt x="22" y="139"/>
                    </a:lnTo>
                    <a:lnTo>
                      <a:pt x="24" y="141"/>
                    </a:lnTo>
                    <a:lnTo>
                      <a:pt x="24" y="145"/>
                    </a:lnTo>
                    <a:lnTo>
                      <a:pt x="26" y="147"/>
                    </a:lnTo>
                    <a:lnTo>
                      <a:pt x="27" y="149"/>
                    </a:lnTo>
                    <a:lnTo>
                      <a:pt x="29" y="152"/>
                    </a:lnTo>
                    <a:lnTo>
                      <a:pt x="30" y="154"/>
                    </a:lnTo>
                    <a:lnTo>
                      <a:pt x="32" y="155"/>
                    </a:lnTo>
                    <a:lnTo>
                      <a:pt x="33" y="157"/>
                    </a:lnTo>
                    <a:lnTo>
                      <a:pt x="35" y="158"/>
                    </a:lnTo>
                    <a:lnTo>
                      <a:pt x="35" y="160"/>
                    </a:lnTo>
                    <a:lnTo>
                      <a:pt x="35" y="163"/>
                    </a:lnTo>
                    <a:lnTo>
                      <a:pt x="36" y="163"/>
                    </a:lnTo>
                    <a:lnTo>
                      <a:pt x="36" y="164"/>
                    </a:lnTo>
                    <a:lnTo>
                      <a:pt x="37" y="165"/>
                    </a:lnTo>
                    <a:lnTo>
                      <a:pt x="37" y="167"/>
                    </a:lnTo>
                    <a:lnTo>
                      <a:pt x="39" y="167"/>
                    </a:lnTo>
                    <a:lnTo>
                      <a:pt x="39" y="169"/>
                    </a:lnTo>
                    <a:lnTo>
                      <a:pt x="39" y="171"/>
                    </a:lnTo>
                    <a:lnTo>
                      <a:pt x="39" y="172"/>
                    </a:lnTo>
                    <a:lnTo>
                      <a:pt x="41" y="172"/>
                    </a:lnTo>
                    <a:lnTo>
                      <a:pt x="41" y="174"/>
                    </a:lnTo>
                    <a:lnTo>
                      <a:pt x="42" y="174"/>
                    </a:lnTo>
                    <a:lnTo>
                      <a:pt x="42" y="176"/>
                    </a:lnTo>
                    <a:lnTo>
                      <a:pt x="43" y="176"/>
                    </a:lnTo>
                    <a:lnTo>
                      <a:pt x="43" y="178"/>
                    </a:lnTo>
                    <a:lnTo>
                      <a:pt x="43" y="179"/>
                    </a:lnTo>
                    <a:lnTo>
                      <a:pt x="43" y="181"/>
                    </a:lnTo>
                    <a:lnTo>
                      <a:pt x="43" y="182"/>
                    </a:lnTo>
                    <a:lnTo>
                      <a:pt x="43" y="185"/>
                    </a:lnTo>
                    <a:lnTo>
                      <a:pt x="43" y="187"/>
                    </a:lnTo>
                    <a:lnTo>
                      <a:pt x="43" y="188"/>
                    </a:lnTo>
                    <a:lnTo>
                      <a:pt x="43" y="190"/>
                    </a:lnTo>
                    <a:lnTo>
                      <a:pt x="43" y="191"/>
                    </a:lnTo>
                    <a:lnTo>
                      <a:pt x="43" y="193"/>
                    </a:lnTo>
                    <a:lnTo>
                      <a:pt x="43" y="196"/>
                    </a:lnTo>
                    <a:lnTo>
                      <a:pt x="43" y="197"/>
                    </a:lnTo>
                    <a:lnTo>
                      <a:pt x="43" y="198"/>
                    </a:lnTo>
                    <a:lnTo>
                      <a:pt x="43" y="200"/>
                    </a:lnTo>
                    <a:lnTo>
                      <a:pt x="43" y="201"/>
                    </a:lnTo>
                    <a:lnTo>
                      <a:pt x="43" y="203"/>
                    </a:lnTo>
                    <a:lnTo>
                      <a:pt x="43" y="205"/>
                    </a:lnTo>
                    <a:lnTo>
                      <a:pt x="45" y="205"/>
                    </a:lnTo>
                    <a:lnTo>
                      <a:pt x="45" y="206"/>
                    </a:lnTo>
                    <a:lnTo>
                      <a:pt x="47" y="206"/>
                    </a:lnTo>
                    <a:lnTo>
                      <a:pt x="47" y="207"/>
                    </a:lnTo>
                    <a:lnTo>
                      <a:pt x="49" y="207"/>
                    </a:lnTo>
                    <a:lnTo>
                      <a:pt x="50" y="207"/>
                    </a:lnTo>
                    <a:lnTo>
                      <a:pt x="51" y="208"/>
                    </a:lnTo>
                    <a:lnTo>
                      <a:pt x="53" y="208"/>
                    </a:lnTo>
                    <a:lnTo>
                      <a:pt x="55" y="208"/>
                    </a:lnTo>
                    <a:lnTo>
                      <a:pt x="57" y="208"/>
                    </a:lnTo>
                    <a:lnTo>
                      <a:pt x="59" y="208"/>
                    </a:lnTo>
                    <a:lnTo>
                      <a:pt x="60" y="208"/>
                    </a:lnTo>
                    <a:lnTo>
                      <a:pt x="62" y="208"/>
                    </a:lnTo>
                    <a:lnTo>
                      <a:pt x="66" y="208"/>
                    </a:lnTo>
                    <a:lnTo>
                      <a:pt x="68" y="208"/>
                    </a:lnTo>
                    <a:lnTo>
                      <a:pt x="69" y="208"/>
                    </a:lnTo>
                    <a:lnTo>
                      <a:pt x="71" y="208"/>
                    </a:lnTo>
                    <a:lnTo>
                      <a:pt x="73" y="208"/>
                    </a:lnTo>
                    <a:lnTo>
                      <a:pt x="74" y="208"/>
                    </a:lnTo>
                    <a:lnTo>
                      <a:pt x="76" y="208"/>
                    </a:lnTo>
                    <a:lnTo>
                      <a:pt x="77" y="207"/>
                    </a:lnTo>
                    <a:lnTo>
                      <a:pt x="78" y="207"/>
                    </a:lnTo>
                    <a:lnTo>
                      <a:pt x="80" y="207"/>
                    </a:lnTo>
                  </a:path>
                </a:pathLst>
              </a:custGeom>
              <a:solidFill>
                <a:srgbClr val="FFFF00"/>
              </a:solidFill>
              <a:ln w="18754" cap="flat"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1" name="Freeform 7"/>
              <p:cNvSpPr>
                <a:spLocks/>
              </p:cNvSpPr>
              <p:nvPr/>
            </p:nvSpPr>
            <p:spPr bwMode="auto">
              <a:xfrm>
                <a:off x="291" y="1269"/>
                <a:ext cx="57" cy="65"/>
              </a:xfrm>
              <a:custGeom>
                <a:avLst/>
                <a:gdLst>
                  <a:gd name="T0" fmla="*/ 0 w 57"/>
                  <a:gd name="T1" fmla="*/ 0 h 65"/>
                  <a:gd name="T2" fmla="*/ 56 w 57"/>
                  <a:gd name="T3" fmla="*/ 0 h 65"/>
                  <a:gd name="T4" fmla="*/ 56 w 57"/>
                  <a:gd name="T5" fmla="*/ 11 h 65"/>
                  <a:gd name="T6" fmla="*/ 56 w 57"/>
                  <a:gd name="T7" fmla="*/ 13 h 65"/>
                  <a:gd name="T8" fmla="*/ 56 w 57"/>
                  <a:gd name="T9" fmla="*/ 17 h 65"/>
                  <a:gd name="T10" fmla="*/ 54 w 57"/>
                  <a:gd name="T11" fmla="*/ 18 h 65"/>
                  <a:gd name="T12" fmla="*/ 54 w 57"/>
                  <a:gd name="T13" fmla="*/ 23 h 65"/>
                  <a:gd name="T14" fmla="*/ 56 w 57"/>
                  <a:gd name="T15" fmla="*/ 25 h 65"/>
                  <a:gd name="T16" fmla="*/ 56 w 57"/>
                  <a:gd name="T17" fmla="*/ 28 h 65"/>
                  <a:gd name="T18" fmla="*/ 56 w 57"/>
                  <a:gd name="T19" fmla="*/ 30 h 65"/>
                  <a:gd name="T20" fmla="*/ 54 w 57"/>
                  <a:gd name="T21" fmla="*/ 32 h 65"/>
                  <a:gd name="T22" fmla="*/ 54 w 57"/>
                  <a:gd name="T23" fmla="*/ 33 h 65"/>
                  <a:gd name="T24" fmla="*/ 56 w 57"/>
                  <a:gd name="T25" fmla="*/ 34 h 65"/>
                  <a:gd name="T26" fmla="*/ 54 w 57"/>
                  <a:gd name="T27" fmla="*/ 39 h 65"/>
                  <a:gd name="T28" fmla="*/ 54 w 57"/>
                  <a:gd name="T29" fmla="*/ 41 h 65"/>
                  <a:gd name="T30" fmla="*/ 54 w 57"/>
                  <a:gd name="T31" fmla="*/ 45 h 65"/>
                  <a:gd name="T32" fmla="*/ 54 w 57"/>
                  <a:gd name="T33" fmla="*/ 47 h 65"/>
                  <a:gd name="T34" fmla="*/ 54 w 57"/>
                  <a:gd name="T35" fmla="*/ 48 h 65"/>
                  <a:gd name="T36" fmla="*/ 54 w 57"/>
                  <a:gd name="T37" fmla="*/ 52 h 65"/>
                  <a:gd name="T38" fmla="*/ 51 w 57"/>
                  <a:gd name="T39" fmla="*/ 56 h 65"/>
                  <a:gd name="T40" fmla="*/ 45 w 57"/>
                  <a:gd name="T41" fmla="*/ 58 h 65"/>
                  <a:gd name="T42" fmla="*/ 40 w 57"/>
                  <a:gd name="T43" fmla="*/ 64 h 65"/>
                  <a:gd name="T44" fmla="*/ 28 w 57"/>
                  <a:gd name="T45" fmla="*/ 64 h 65"/>
                  <a:gd name="T46" fmla="*/ 16 w 57"/>
                  <a:gd name="T47" fmla="*/ 64 h 65"/>
                  <a:gd name="T48" fmla="*/ 12 w 57"/>
                  <a:gd name="T49" fmla="*/ 58 h 65"/>
                  <a:gd name="T50" fmla="*/ 9 w 57"/>
                  <a:gd name="T51" fmla="*/ 58 h 65"/>
                  <a:gd name="T52" fmla="*/ 5 w 57"/>
                  <a:gd name="T53" fmla="*/ 52 h 65"/>
                  <a:gd name="T54" fmla="*/ 3 w 57"/>
                  <a:gd name="T55" fmla="*/ 48 h 65"/>
                  <a:gd name="T56" fmla="*/ 3 w 57"/>
                  <a:gd name="T57" fmla="*/ 48 h 65"/>
                  <a:gd name="T58" fmla="*/ 2 w 57"/>
                  <a:gd name="T59" fmla="*/ 45 h 65"/>
                  <a:gd name="T60" fmla="*/ 2 w 57"/>
                  <a:gd name="T61" fmla="*/ 43 h 65"/>
                  <a:gd name="T62" fmla="*/ 2 w 57"/>
                  <a:gd name="T63" fmla="*/ 41 h 65"/>
                  <a:gd name="T64" fmla="*/ 2 w 57"/>
                  <a:gd name="T65" fmla="*/ 37 h 65"/>
                  <a:gd name="T66" fmla="*/ 0 w 57"/>
                  <a:gd name="T67" fmla="*/ 33 h 65"/>
                  <a:gd name="T68" fmla="*/ 0 w 57"/>
                  <a:gd name="T69" fmla="*/ 32 h 65"/>
                  <a:gd name="T70" fmla="*/ 2 w 57"/>
                  <a:gd name="T71" fmla="*/ 30 h 65"/>
                  <a:gd name="T72" fmla="*/ 3 w 57"/>
                  <a:gd name="T73" fmla="*/ 28 h 65"/>
                  <a:gd name="T74" fmla="*/ 0 w 57"/>
                  <a:gd name="T75" fmla="*/ 23 h 65"/>
                  <a:gd name="T76" fmla="*/ 0 w 57"/>
                  <a:gd name="T77" fmla="*/ 20 h 65"/>
                  <a:gd name="T78" fmla="*/ 2 w 57"/>
                  <a:gd name="T79" fmla="*/ 18 h 65"/>
                  <a:gd name="T80" fmla="*/ 2 w 57"/>
                  <a:gd name="T81" fmla="*/ 16 h 65"/>
                  <a:gd name="T82" fmla="*/ 0 w 57"/>
                  <a:gd name="T83" fmla="*/ 13 h 65"/>
                  <a:gd name="T84" fmla="*/ 0 w 57"/>
                  <a:gd name="T85" fmla="*/ 6 h 65"/>
                  <a:gd name="T86" fmla="*/ 0 w 57"/>
                  <a:gd name="T87" fmla="*/ 0 h 65"/>
                  <a:gd name="T88" fmla="*/ 0 w 57"/>
                  <a:gd name="T89" fmla="*/ 0 h 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7" h="65">
                    <a:moveTo>
                      <a:pt x="0" y="0"/>
                    </a:moveTo>
                    <a:lnTo>
                      <a:pt x="56" y="0"/>
                    </a:lnTo>
                    <a:lnTo>
                      <a:pt x="56" y="11"/>
                    </a:lnTo>
                    <a:lnTo>
                      <a:pt x="56" y="13"/>
                    </a:lnTo>
                    <a:lnTo>
                      <a:pt x="56" y="17"/>
                    </a:lnTo>
                    <a:lnTo>
                      <a:pt x="54" y="18"/>
                    </a:lnTo>
                    <a:lnTo>
                      <a:pt x="54" y="23"/>
                    </a:lnTo>
                    <a:lnTo>
                      <a:pt x="56" y="25"/>
                    </a:lnTo>
                    <a:lnTo>
                      <a:pt x="56" y="28"/>
                    </a:lnTo>
                    <a:lnTo>
                      <a:pt x="56" y="30"/>
                    </a:lnTo>
                    <a:lnTo>
                      <a:pt x="54" y="32"/>
                    </a:lnTo>
                    <a:lnTo>
                      <a:pt x="54" y="33"/>
                    </a:lnTo>
                    <a:lnTo>
                      <a:pt x="56" y="34"/>
                    </a:lnTo>
                    <a:lnTo>
                      <a:pt x="54" y="39"/>
                    </a:lnTo>
                    <a:lnTo>
                      <a:pt x="54" y="41"/>
                    </a:lnTo>
                    <a:lnTo>
                      <a:pt x="54" y="45"/>
                    </a:lnTo>
                    <a:lnTo>
                      <a:pt x="54" y="47"/>
                    </a:lnTo>
                    <a:lnTo>
                      <a:pt x="54" y="48"/>
                    </a:lnTo>
                    <a:lnTo>
                      <a:pt x="54" y="52"/>
                    </a:lnTo>
                    <a:lnTo>
                      <a:pt x="51" y="56"/>
                    </a:lnTo>
                    <a:lnTo>
                      <a:pt x="45" y="58"/>
                    </a:lnTo>
                    <a:lnTo>
                      <a:pt x="40" y="64"/>
                    </a:lnTo>
                    <a:lnTo>
                      <a:pt x="28" y="64"/>
                    </a:lnTo>
                    <a:lnTo>
                      <a:pt x="16" y="64"/>
                    </a:lnTo>
                    <a:lnTo>
                      <a:pt x="12" y="58"/>
                    </a:lnTo>
                    <a:lnTo>
                      <a:pt x="9" y="58"/>
                    </a:lnTo>
                    <a:lnTo>
                      <a:pt x="5" y="52"/>
                    </a:lnTo>
                    <a:lnTo>
                      <a:pt x="3" y="48"/>
                    </a:lnTo>
                    <a:lnTo>
                      <a:pt x="2" y="45"/>
                    </a:lnTo>
                    <a:lnTo>
                      <a:pt x="2" y="43"/>
                    </a:lnTo>
                    <a:lnTo>
                      <a:pt x="2" y="41"/>
                    </a:lnTo>
                    <a:lnTo>
                      <a:pt x="2" y="37"/>
                    </a:lnTo>
                    <a:lnTo>
                      <a:pt x="0" y="33"/>
                    </a:lnTo>
                    <a:lnTo>
                      <a:pt x="0" y="32"/>
                    </a:lnTo>
                    <a:lnTo>
                      <a:pt x="2" y="30"/>
                    </a:lnTo>
                    <a:lnTo>
                      <a:pt x="3" y="28"/>
                    </a:lnTo>
                    <a:lnTo>
                      <a:pt x="0" y="23"/>
                    </a:lnTo>
                    <a:lnTo>
                      <a:pt x="0" y="20"/>
                    </a:lnTo>
                    <a:lnTo>
                      <a:pt x="2" y="18"/>
                    </a:lnTo>
                    <a:lnTo>
                      <a:pt x="2" y="16"/>
                    </a:lnTo>
                    <a:lnTo>
                      <a:pt x="0" y="13"/>
                    </a:lnTo>
                    <a:lnTo>
                      <a:pt x="0" y="6"/>
                    </a:lnTo>
                    <a:lnTo>
                      <a:pt x="0" y="0"/>
                    </a:lnTo>
                  </a:path>
                </a:pathLst>
              </a:custGeom>
              <a:solidFill>
                <a:srgbClr val="C0C0C0"/>
              </a:solidFill>
              <a:ln w="18754" cap="flat"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2" name="Freeform 8"/>
              <p:cNvSpPr>
                <a:spLocks/>
              </p:cNvSpPr>
              <p:nvPr/>
            </p:nvSpPr>
            <p:spPr bwMode="auto">
              <a:xfrm>
                <a:off x="293" y="1269"/>
                <a:ext cx="53" cy="3"/>
              </a:xfrm>
              <a:custGeom>
                <a:avLst/>
                <a:gdLst>
                  <a:gd name="T0" fmla="*/ 52 w 53"/>
                  <a:gd name="T1" fmla="*/ 0 h 3"/>
                  <a:gd name="T2" fmla="*/ 52 w 53"/>
                  <a:gd name="T3" fmla="*/ 2 h 3"/>
                  <a:gd name="T4" fmla="*/ 0 w 53"/>
                  <a:gd name="T5" fmla="*/ 2 h 3"/>
                  <a:gd name="T6" fmla="*/ 0 w 53"/>
                  <a:gd name="T7" fmla="*/ 0 h 3"/>
                  <a:gd name="T8" fmla="*/ 52 w 53"/>
                  <a:gd name="T9" fmla="*/ 0 h 3"/>
                  <a:gd name="T10" fmla="*/ 52 w 53"/>
                  <a:gd name="T11" fmla="*/ 0 h 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 h="3">
                    <a:moveTo>
                      <a:pt x="52" y="0"/>
                    </a:moveTo>
                    <a:lnTo>
                      <a:pt x="52" y="2"/>
                    </a:lnTo>
                    <a:lnTo>
                      <a:pt x="0" y="2"/>
                    </a:lnTo>
                    <a:lnTo>
                      <a:pt x="0" y="0"/>
                    </a:lnTo>
                    <a:lnTo>
                      <a:pt x="52" y="0"/>
                    </a:lnTo>
                  </a:path>
                </a:pathLst>
              </a:custGeom>
              <a:solidFill>
                <a:srgbClr val="FFFFFF"/>
              </a:solidFill>
              <a:ln w="18754" cap="flat" cmpd="sng">
                <a:solidFill>
                  <a:srgbClr val="FFFFFF"/>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3" name="Freeform 9"/>
              <p:cNvSpPr>
                <a:spLocks/>
              </p:cNvSpPr>
              <p:nvPr/>
            </p:nvSpPr>
            <p:spPr bwMode="auto">
              <a:xfrm>
                <a:off x="293" y="1287"/>
                <a:ext cx="53" cy="12"/>
              </a:xfrm>
              <a:custGeom>
                <a:avLst/>
                <a:gdLst>
                  <a:gd name="T0" fmla="*/ 0 w 53"/>
                  <a:gd name="T1" fmla="*/ 8 h 12"/>
                  <a:gd name="T2" fmla="*/ 52 w 53"/>
                  <a:gd name="T3" fmla="*/ 0 h 12"/>
                  <a:gd name="T4" fmla="*/ 52 w 53"/>
                  <a:gd name="T5" fmla="*/ 4 h 12"/>
                  <a:gd name="T6" fmla="*/ 1 w 53"/>
                  <a:gd name="T7" fmla="*/ 11 h 12"/>
                  <a:gd name="T8" fmla="*/ 0 w 53"/>
                  <a:gd name="T9" fmla="*/ 8 h 12"/>
                  <a:gd name="T10" fmla="*/ 0 w 53"/>
                  <a:gd name="T11" fmla="*/ 8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 h="12">
                    <a:moveTo>
                      <a:pt x="0" y="8"/>
                    </a:moveTo>
                    <a:lnTo>
                      <a:pt x="52" y="0"/>
                    </a:lnTo>
                    <a:lnTo>
                      <a:pt x="52" y="4"/>
                    </a:lnTo>
                    <a:lnTo>
                      <a:pt x="1" y="11"/>
                    </a:lnTo>
                    <a:lnTo>
                      <a:pt x="0" y="8"/>
                    </a:lnTo>
                  </a:path>
                </a:pathLst>
              </a:custGeom>
              <a:solidFill>
                <a:srgbClr val="808080"/>
              </a:solidFill>
              <a:ln>
                <a:noFill/>
              </a:ln>
              <a:effectLst/>
              <a:extLst>
                <a:ext uri="{91240B29-F687-4f45-9708-019B960494DF}">
                  <a14:hiddenLine xmlns="" xmlns:a14="http://schemas.microsoft.com/office/drawing/2010/main" w="9525">
                    <a:solidFill>
                      <a:schemeClr val="tx1"/>
                    </a:solidFill>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4" name="Freeform 10"/>
              <p:cNvSpPr>
                <a:spLocks/>
              </p:cNvSpPr>
              <p:nvPr/>
            </p:nvSpPr>
            <p:spPr bwMode="auto">
              <a:xfrm>
                <a:off x="293" y="1299"/>
                <a:ext cx="53" cy="12"/>
              </a:xfrm>
              <a:custGeom>
                <a:avLst/>
                <a:gdLst>
                  <a:gd name="T0" fmla="*/ 0 w 53"/>
                  <a:gd name="T1" fmla="*/ 6 h 12"/>
                  <a:gd name="T2" fmla="*/ 52 w 53"/>
                  <a:gd name="T3" fmla="*/ 0 h 12"/>
                  <a:gd name="T4" fmla="*/ 52 w 53"/>
                  <a:gd name="T5" fmla="*/ 2 h 12"/>
                  <a:gd name="T6" fmla="*/ 1 w 53"/>
                  <a:gd name="T7" fmla="*/ 11 h 12"/>
                  <a:gd name="T8" fmla="*/ 0 w 53"/>
                  <a:gd name="T9" fmla="*/ 6 h 12"/>
                  <a:gd name="T10" fmla="*/ 0 w 53"/>
                  <a:gd name="T11" fmla="*/ 6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 h="12">
                    <a:moveTo>
                      <a:pt x="0" y="6"/>
                    </a:moveTo>
                    <a:lnTo>
                      <a:pt x="52" y="0"/>
                    </a:lnTo>
                    <a:lnTo>
                      <a:pt x="52" y="2"/>
                    </a:lnTo>
                    <a:lnTo>
                      <a:pt x="1" y="11"/>
                    </a:lnTo>
                    <a:lnTo>
                      <a:pt x="0" y="6"/>
                    </a:lnTo>
                  </a:path>
                </a:pathLst>
              </a:custGeom>
              <a:solidFill>
                <a:srgbClr val="808080"/>
              </a:solidFill>
              <a:ln>
                <a:noFill/>
              </a:ln>
              <a:effectLst/>
              <a:extLst>
                <a:ext uri="{91240B29-F687-4f45-9708-019B960494DF}">
                  <a14:hiddenLine xmlns="" xmlns:a14="http://schemas.microsoft.com/office/drawing/2010/main" w="9525">
                    <a:solidFill>
                      <a:schemeClr val="tx1"/>
                    </a:solidFill>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5" name="Freeform 11"/>
              <p:cNvSpPr>
                <a:spLocks/>
              </p:cNvSpPr>
              <p:nvPr/>
            </p:nvSpPr>
            <p:spPr bwMode="auto">
              <a:xfrm>
                <a:off x="294" y="1310"/>
                <a:ext cx="52" cy="12"/>
              </a:xfrm>
              <a:custGeom>
                <a:avLst/>
                <a:gdLst>
                  <a:gd name="T0" fmla="*/ 0 w 52"/>
                  <a:gd name="T1" fmla="*/ 7 h 12"/>
                  <a:gd name="T2" fmla="*/ 51 w 52"/>
                  <a:gd name="T3" fmla="*/ 0 h 12"/>
                  <a:gd name="T4" fmla="*/ 51 w 52"/>
                  <a:gd name="T5" fmla="*/ 3 h 12"/>
                  <a:gd name="T6" fmla="*/ 2 w 52"/>
                  <a:gd name="T7" fmla="*/ 11 h 12"/>
                  <a:gd name="T8" fmla="*/ 0 w 52"/>
                  <a:gd name="T9" fmla="*/ 7 h 12"/>
                  <a:gd name="T10" fmla="*/ 0 w 52"/>
                  <a:gd name="T11" fmla="*/ 7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2" h="12">
                    <a:moveTo>
                      <a:pt x="0" y="7"/>
                    </a:moveTo>
                    <a:lnTo>
                      <a:pt x="51" y="0"/>
                    </a:lnTo>
                    <a:lnTo>
                      <a:pt x="51" y="3"/>
                    </a:lnTo>
                    <a:lnTo>
                      <a:pt x="2" y="11"/>
                    </a:lnTo>
                    <a:lnTo>
                      <a:pt x="0" y="7"/>
                    </a:lnTo>
                  </a:path>
                </a:pathLst>
              </a:custGeom>
              <a:solidFill>
                <a:srgbClr val="808080"/>
              </a:solidFill>
              <a:ln>
                <a:noFill/>
              </a:ln>
              <a:effectLst/>
              <a:extLst>
                <a:ext uri="{91240B29-F687-4f45-9708-019B960494DF}">
                  <a14:hiddenLine xmlns="" xmlns:a14="http://schemas.microsoft.com/office/drawing/2010/main" w="9525">
                    <a:solidFill>
                      <a:schemeClr val="tx1"/>
                    </a:solidFill>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6" name="Freeform 12"/>
              <p:cNvSpPr>
                <a:spLocks/>
              </p:cNvSpPr>
              <p:nvPr/>
            </p:nvSpPr>
            <p:spPr bwMode="auto">
              <a:xfrm>
                <a:off x="303" y="1327"/>
                <a:ext cx="34" cy="7"/>
              </a:xfrm>
              <a:custGeom>
                <a:avLst/>
                <a:gdLst>
                  <a:gd name="T0" fmla="*/ 0 w 34"/>
                  <a:gd name="T1" fmla="*/ 0 h 7"/>
                  <a:gd name="T2" fmla="*/ 0 w 34"/>
                  <a:gd name="T3" fmla="*/ 0 h 7"/>
                  <a:gd name="T4" fmla="*/ 0 w 34"/>
                  <a:gd name="T5" fmla="*/ 0 h 7"/>
                  <a:gd name="T6" fmla="*/ 0 w 34"/>
                  <a:gd name="T7" fmla="*/ 0 h 7"/>
                  <a:gd name="T8" fmla="*/ 2 w 34"/>
                  <a:gd name="T9" fmla="*/ 0 h 7"/>
                  <a:gd name="T10" fmla="*/ 3 w 34"/>
                  <a:gd name="T11" fmla="*/ 0 h 7"/>
                  <a:gd name="T12" fmla="*/ 5 w 34"/>
                  <a:gd name="T13" fmla="*/ 0 h 7"/>
                  <a:gd name="T14" fmla="*/ 7 w 34"/>
                  <a:gd name="T15" fmla="*/ 0 h 7"/>
                  <a:gd name="T16" fmla="*/ 9 w 34"/>
                  <a:gd name="T17" fmla="*/ 0 h 7"/>
                  <a:gd name="T18" fmla="*/ 9 w 34"/>
                  <a:gd name="T19" fmla="*/ 0 h 7"/>
                  <a:gd name="T20" fmla="*/ 11 w 34"/>
                  <a:gd name="T21" fmla="*/ 0 h 7"/>
                  <a:gd name="T22" fmla="*/ 13 w 34"/>
                  <a:gd name="T23" fmla="*/ 0 h 7"/>
                  <a:gd name="T24" fmla="*/ 15 w 34"/>
                  <a:gd name="T25" fmla="*/ 0 h 7"/>
                  <a:gd name="T26" fmla="*/ 15 w 34"/>
                  <a:gd name="T27" fmla="*/ 0 h 7"/>
                  <a:gd name="T28" fmla="*/ 17 w 34"/>
                  <a:gd name="T29" fmla="*/ 0 h 7"/>
                  <a:gd name="T30" fmla="*/ 17 w 34"/>
                  <a:gd name="T31" fmla="*/ 0 h 7"/>
                  <a:gd name="T32" fmla="*/ 18 w 34"/>
                  <a:gd name="T33" fmla="*/ 0 h 7"/>
                  <a:gd name="T34" fmla="*/ 33 w 34"/>
                  <a:gd name="T35" fmla="*/ 0 h 7"/>
                  <a:gd name="T36" fmla="*/ 29 w 34"/>
                  <a:gd name="T37" fmla="*/ 6 h 7"/>
                  <a:gd name="T38" fmla="*/ 28 w 34"/>
                  <a:gd name="T39" fmla="*/ 6 h 7"/>
                  <a:gd name="T40" fmla="*/ 28 w 34"/>
                  <a:gd name="T41" fmla="*/ 6 h 7"/>
                  <a:gd name="T42" fmla="*/ 27 w 34"/>
                  <a:gd name="T43" fmla="*/ 6 h 7"/>
                  <a:gd name="T44" fmla="*/ 27 w 34"/>
                  <a:gd name="T45" fmla="*/ 6 h 7"/>
                  <a:gd name="T46" fmla="*/ 25 w 34"/>
                  <a:gd name="T47" fmla="*/ 6 h 7"/>
                  <a:gd name="T48" fmla="*/ 25 w 34"/>
                  <a:gd name="T49" fmla="*/ 6 h 7"/>
                  <a:gd name="T50" fmla="*/ 23 w 34"/>
                  <a:gd name="T51" fmla="*/ 6 h 7"/>
                  <a:gd name="T52" fmla="*/ 23 w 34"/>
                  <a:gd name="T53" fmla="*/ 6 h 7"/>
                  <a:gd name="T54" fmla="*/ 21 w 34"/>
                  <a:gd name="T55" fmla="*/ 6 h 7"/>
                  <a:gd name="T56" fmla="*/ 21 w 34"/>
                  <a:gd name="T57" fmla="*/ 6 h 7"/>
                  <a:gd name="T58" fmla="*/ 19 w 34"/>
                  <a:gd name="T59" fmla="*/ 6 h 7"/>
                  <a:gd name="T60" fmla="*/ 19 w 34"/>
                  <a:gd name="T61" fmla="*/ 6 h 7"/>
                  <a:gd name="T62" fmla="*/ 18 w 34"/>
                  <a:gd name="T63" fmla="*/ 6 h 7"/>
                  <a:gd name="T64" fmla="*/ 18 w 34"/>
                  <a:gd name="T65" fmla="*/ 6 h 7"/>
                  <a:gd name="T66" fmla="*/ 18 w 34"/>
                  <a:gd name="T67" fmla="*/ 6 h 7"/>
                  <a:gd name="T68" fmla="*/ 18 w 34"/>
                  <a:gd name="T69" fmla="*/ 6 h 7"/>
                  <a:gd name="T70" fmla="*/ 4 w 34"/>
                  <a:gd name="T71" fmla="*/ 6 h 7"/>
                  <a:gd name="T72" fmla="*/ 0 w 34"/>
                  <a:gd name="T73" fmla="*/ 0 h 7"/>
                  <a:gd name="T74" fmla="*/ 0 w 34"/>
                  <a:gd name="T75" fmla="*/ 0 h 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4" h="7">
                    <a:moveTo>
                      <a:pt x="0" y="0"/>
                    </a:moveTo>
                    <a:lnTo>
                      <a:pt x="0" y="0"/>
                    </a:lnTo>
                    <a:lnTo>
                      <a:pt x="2" y="0"/>
                    </a:lnTo>
                    <a:lnTo>
                      <a:pt x="3" y="0"/>
                    </a:lnTo>
                    <a:lnTo>
                      <a:pt x="5" y="0"/>
                    </a:lnTo>
                    <a:lnTo>
                      <a:pt x="7" y="0"/>
                    </a:lnTo>
                    <a:lnTo>
                      <a:pt x="9" y="0"/>
                    </a:lnTo>
                    <a:lnTo>
                      <a:pt x="11" y="0"/>
                    </a:lnTo>
                    <a:lnTo>
                      <a:pt x="13" y="0"/>
                    </a:lnTo>
                    <a:lnTo>
                      <a:pt x="15" y="0"/>
                    </a:lnTo>
                    <a:lnTo>
                      <a:pt x="17" y="0"/>
                    </a:lnTo>
                    <a:lnTo>
                      <a:pt x="18" y="0"/>
                    </a:lnTo>
                    <a:lnTo>
                      <a:pt x="33" y="0"/>
                    </a:lnTo>
                    <a:lnTo>
                      <a:pt x="29" y="6"/>
                    </a:lnTo>
                    <a:lnTo>
                      <a:pt x="28" y="6"/>
                    </a:lnTo>
                    <a:lnTo>
                      <a:pt x="27" y="6"/>
                    </a:lnTo>
                    <a:lnTo>
                      <a:pt x="25" y="6"/>
                    </a:lnTo>
                    <a:lnTo>
                      <a:pt x="23" y="6"/>
                    </a:lnTo>
                    <a:lnTo>
                      <a:pt x="21" y="6"/>
                    </a:lnTo>
                    <a:lnTo>
                      <a:pt x="19" y="6"/>
                    </a:lnTo>
                    <a:lnTo>
                      <a:pt x="18" y="6"/>
                    </a:lnTo>
                    <a:lnTo>
                      <a:pt x="4" y="6"/>
                    </a:lnTo>
                    <a:lnTo>
                      <a:pt x="0" y="0"/>
                    </a:lnTo>
                  </a:path>
                </a:pathLst>
              </a:custGeom>
              <a:solidFill>
                <a:srgbClr val="808080"/>
              </a:solidFill>
              <a:ln w="18754" cap="flat" cmpd="sng">
                <a:solidFill>
                  <a:srgbClr val="80808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7" name="Freeform 13"/>
              <p:cNvSpPr>
                <a:spLocks/>
              </p:cNvSpPr>
              <p:nvPr/>
            </p:nvSpPr>
            <p:spPr bwMode="auto">
              <a:xfrm>
                <a:off x="293" y="1284"/>
                <a:ext cx="38" cy="4"/>
              </a:xfrm>
              <a:custGeom>
                <a:avLst/>
                <a:gdLst>
                  <a:gd name="T0" fmla="*/ 0 w 38"/>
                  <a:gd name="T1" fmla="*/ 3 h 4"/>
                  <a:gd name="T2" fmla="*/ 37 w 38"/>
                  <a:gd name="T3" fmla="*/ 0 h 4"/>
                  <a:gd name="T4" fmla="*/ 0 w 38"/>
                  <a:gd name="T5" fmla="*/ 0 h 4"/>
                  <a:gd name="T6" fmla="*/ 0 w 38"/>
                  <a:gd name="T7" fmla="*/ 2 h 4"/>
                  <a:gd name="T8" fmla="*/ 0 w 38"/>
                  <a:gd name="T9" fmla="*/ 3 h 4"/>
                  <a:gd name="T10" fmla="*/ 0 w 38"/>
                  <a:gd name="T11" fmla="*/ 3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 h="4">
                    <a:moveTo>
                      <a:pt x="0" y="3"/>
                    </a:moveTo>
                    <a:lnTo>
                      <a:pt x="37" y="0"/>
                    </a:lnTo>
                    <a:lnTo>
                      <a:pt x="0" y="0"/>
                    </a:lnTo>
                    <a:lnTo>
                      <a:pt x="0" y="2"/>
                    </a:lnTo>
                    <a:lnTo>
                      <a:pt x="0" y="3"/>
                    </a:lnTo>
                  </a:path>
                </a:pathLst>
              </a:custGeom>
              <a:solidFill>
                <a:srgbClr val="808080"/>
              </a:solidFill>
              <a:ln>
                <a:noFill/>
              </a:ln>
              <a:effectLst/>
              <a:extLst>
                <a:ext uri="{91240B29-F687-4f45-9708-019B960494DF}">
                  <a14:hiddenLine xmlns="" xmlns:a14="http://schemas.microsoft.com/office/drawing/2010/main" w="9525">
                    <a:solidFill>
                      <a:schemeClr val="tx1"/>
                    </a:solidFill>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8" name="Freeform 14"/>
              <p:cNvSpPr>
                <a:spLocks/>
              </p:cNvSpPr>
              <p:nvPr/>
            </p:nvSpPr>
            <p:spPr bwMode="auto">
              <a:xfrm>
                <a:off x="336" y="1271"/>
                <a:ext cx="10" cy="31"/>
              </a:xfrm>
              <a:custGeom>
                <a:avLst/>
                <a:gdLst>
                  <a:gd name="T0" fmla="*/ 0 w 10"/>
                  <a:gd name="T1" fmla="*/ 2 h 31"/>
                  <a:gd name="T2" fmla="*/ 1 w 10"/>
                  <a:gd name="T3" fmla="*/ 2 h 31"/>
                  <a:gd name="T4" fmla="*/ 3 w 10"/>
                  <a:gd name="T5" fmla="*/ 4 h 31"/>
                  <a:gd name="T6" fmla="*/ 3 w 10"/>
                  <a:gd name="T7" fmla="*/ 4 h 31"/>
                  <a:gd name="T8" fmla="*/ 2 w 10"/>
                  <a:gd name="T9" fmla="*/ 5 h 31"/>
                  <a:gd name="T10" fmla="*/ 1 w 10"/>
                  <a:gd name="T11" fmla="*/ 5 h 31"/>
                  <a:gd name="T12" fmla="*/ 1 w 10"/>
                  <a:gd name="T13" fmla="*/ 5 h 31"/>
                  <a:gd name="T14" fmla="*/ 1 w 10"/>
                  <a:gd name="T15" fmla="*/ 6 h 31"/>
                  <a:gd name="T16" fmla="*/ 1 w 10"/>
                  <a:gd name="T17" fmla="*/ 6 h 31"/>
                  <a:gd name="T18" fmla="*/ 1 w 10"/>
                  <a:gd name="T19" fmla="*/ 8 h 31"/>
                  <a:gd name="T20" fmla="*/ 1 w 10"/>
                  <a:gd name="T21" fmla="*/ 9 h 31"/>
                  <a:gd name="T22" fmla="*/ 3 w 10"/>
                  <a:gd name="T23" fmla="*/ 11 h 31"/>
                  <a:gd name="T24" fmla="*/ 3 w 10"/>
                  <a:gd name="T25" fmla="*/ 11 h 31"/>
                  <a:gd name="T26" fmla="*/ 1 w 10"/>
                  <a:gd name="T27" fmla="*/ 13 h 31"/>
                  <a:gd name="T28" fmla="*/ 1 w 10"/>
                  <a:gd name="T29" fmla="*/ 13 h 31"/>
                  <a:gd name="T30" fmla="*/ 1 w 10"/>
                  <a:gd name="T31" fmla="*/ 13 h 31"/>
                  <a:gd name="T32" fmla="*/ 1 w 10"/>
                  <a:gd name="T33" fmla="*/ 13 h 31"/>
                  <a:gd name="T34" fmla="*/ 2 w 10"/>
                  <a:gd name="T35" fmla="*/ 13 h 31"/>
                  <a:gd name="T36" fmla="*/ 3 w 10"/>
                  <a:gd name="T37" fmla="*/ 15 h 31"/>
                  <a:gd name="T38" fmla="*/ 3 w 10"/>
                  <a:gd name="T39" fmla="*/ 16 h 31"/>
                  <a:gd name="T40" fmla="*/ 1 w 10"/>
                  <a:gd name="T41" fmla="*/ 17 h 31"/>
                  <a:gd name="T42" fmla="*/ 1 w 10"/>
                  <a:gd name="T43" fmla="*/ 17 h 31"/>
                  <a:gd name="T44" fmla="*/ 1 w 10"/>
                  <a:gd name="T45" fmla="*/ 17 h 31"/>
                  <a:gd name="T46" fmla="*/ 1 w 10"/>
                  <a:gd name="T47" fmla="*/ 17 h 31"/>
                  <a:gd name="T48" fmla="*/ 3 w 10"/>
                  <a:gd name="T49" fmla="*/ 19 h 31"/>
                  <a:gd name="T50" fmla="*/ 3 w 10"/>
                  <a:gd name="T51" fmla="*/ 21 h 31"/>
                  <a:gd name="T52" fmla="*/ 3 w 10"/>
                  <a:gd name="T53" fmla="*/ 21 h 31"/>
                  <a:gd name="T54" fmla="*/ 3 w 10"/>
                  <a:gd name="T55" fmla="*/ 22 h 31"/>
                  <a:gd name="T56" fmla="*/ 5 w 10"/>
                  <a:gd name="T57" fmla="*/ 24 h 31"/>
                  <a:gd name="T58" fmla="*/ 5 w 10"/>
                  <a:gd name="T59" fmla="*/ 26 h 31"/>
                  <a:gd name="T60" fmla="*/ 5 w 10"/>
                  <a:gd name="T61" fmla="*/ 26 h 31"/>
                  <a:gd name="T62" fmla="*/ 3 w 10"/>
                  <a:gd name="T63" fmla="*/ 26 h 31"/>
                  <a:gd name="T64" fmla="*/ 1 w 10"/>
                  <a:gd name="T65" fmla="*/ 29 h 31"/>
                  <a:gd name="T66" fmla="*/ 0 w 10"/>
                  <a:gd name="T67" fmla="*/ 30 h 31"/>
                  <a:gd name="T68" fmla="*/ 0 w 10"/>
                  <a:gd name="T69" fmla="*/ 30 h 31"/>
                  <a:gd name="T70" fmla="*/ 2 w 10"/>
                  <a:gd name="T71" fmla="*/ 30 h 31"/>
                  <a:gd name="T72" fmla="*/ 6 w 10"/>
                  <a:gd name="T73" fmla="*/ 28 h 31"/>
                  <a:gd name="T74" fmla="*/ 7 w 10"/>
                  <a:gd name="T75" fmla="*/ 26 h 31"/>
                  <a:gd name="T76" fmla="*/ 9 w 10"/>
                  <a:gd name="T77" fmla="*/ 24 h 31"/>
                  <a:gd name="T78" fmla="*/ 7 w 10"/>
                  <a:gd name="T79" fmla="*/ 24 h 31"/>
                  <a:gd name="T80" fmla="*/ 7 w 10"/>
                  <a:gd name="T81" fmla="*/ 23 h 31"/>
                  <a:gd name="T82" fmla="*/ 7 w 10"/>
                  <a:gd name="T83" fmla="*/ 21 h 31"/>
                  <a:gd name="T84" fmla="*/ 7 w 10"/>
                  <a:gd name="T85" fmla="*/ 19 h 31"/>
                  <a:gd name="T86" fmla="*/ 7 w 10"/>
                  <a:gd name="T87" fmla="*/ 17 h 31"/>
                  <a:gd name="T88" fmla="*/ 7 w 10"/>
                  <a:gd name="T89" fmla="*/ 16 h 31"/>
                  <a:gd name="T90" fmla="*/ 7 w 10"/>
                  <a:gd name="T91" fmla="*/ 15 h 31"/>
                  <a:gd name="T92" fmla="*/ 7 w 10"/>
                  <a:gd name="T93" fmla="*/ 13 h 31"/>
                  <a:gd name="T94" fmla="*/ 7 w 10"/>
                  <a:gd name="T95" fmla="*/ 13 h 31"/>
                  <a:gd name="T96" fmla="*/ 7 w 10"/>
                  <a:gd name="T97" fmla="*/ 11 h 31"/>
                  <a:gd name="T98" fmla="*/ 7 w 10"/>
                  <a:gd name="T99" fmla="*/ 11 h 31"/>
                  <a:gd name="T100" fmla="*/ 7 w 10"/>
                  <a:gd name="T101" fmla="*/ 9 h 31"/>
                  <a:gd name="T102" fmla="*/ 7 w 10"/>
                  <a:gd name="T103" fmla="*/ 7 h 31"/>
                  <a:gd name="T104" fmla="*/ 9 w 10"/>
                  <a:gd name="T105" fmla="*/ 5 h 31"/>
                  <a:gd name="T106" fmla="*/ 9 w 10"/>
                  <a:gd name="T107" fmla="*/ 3 h 31"/>
                  <a:gd name="T108" fmla="*/ 9 w 10"/>
                  <a:gd name="T109" fmla="*/ 0 h 31"/>
                  <a:gd name="T110" fmla="*/ 5 w 10"/>
                  <a:gd name="T111" fmla="*/ 0 h 31"/>
                  <a:gd name="T112" fmla="*/ 0 w 10"/>
                  <a:gd name="T113" fmla="*/ 0 h 3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 h="31">
                    <a:moveTo>
                      <a:pt x="0" y="0"/>
                    </a:moveTo>
                    <a:lnTo>
                      <a:pt x="0" y="2"/>
                    </a:lnTo>
                    <a:lnTo>
                      <a:pt x="1" y="2"/>
                    </a:lnTo>
                    <a:lnTo>
                      <a:pt x="3" y="2"/>
                    </a:lnTo>
                    <a:lnTo>
                      <a:pt x="3" y="4"/>
                    </a:lnTo>
                    <a:lnTo>
                      <a:pt x="2" y="5"/>
                    </a:lnTo>
                    <a:lnTo>
                      <a:pt x="1" y="5"/>
                    </a:lnTo>
                    <a:lnTo>
                      <a:pt x="1" y="6"/>
                    </a:lnTo>
                    <a:lnTo>
                      <a:pt x="1" y="7"/>
                    </a:lnTo>
                    <a:lnTo>
                      <a:pt x="1" y="8"/>
                    </a:lnTo>
                    <a:lnTo>
                      <a:pt x="1" y="9"/>
                    </a:lnTo>
                    <a:lnTo>
                      <a:pt x="3" y="9"/>
                    </a:lnTo>
                    <a:lnTo>
                      <a:pt x="3" y="11"/>
                    </a:lnTo>
                    <a:lnTo>
                      <a:pt x="1" y="13"/>
                    </a:lnTo>
                    <a:lnTo>
                      <a:pt x="2" y="13"/>
                    </a:lnTo>
                    <a:lnTo>
                      <a:pt x="3" y="13"/>
                    </a:lnTo>
                    <a:lnTo>
                      <a:pt x="3" y="15"/>
                    </a:lnTo>
                    <a:lnTo>
                      <a:pt x="3" y="16"/>
                    </a:lnTo>
                    <a:lnTo>
                      <a:pt x="1" y="17"/>
                    </a:lnTo>
                    <a:lnTo>
                      <a:pt x="3" y="17"/>
                    </a:lnTo>
                    <a:lnTo>
                      <a:pt x="3" y="19"/>
                    </a:lnTo>
                    <a:lnTo>
                      <a:pt x="5" y="19"/>
                    </a:lnTo>
                    <a:lnTo>
                      <a:pt x="3" y="21"/>
                    </a:lnTo>
                    <a:lnTo>
                      <a:pt x="3" y="22"/>
                    </a:lnTo>
                    <a:lnTo>
                      <a:pt x="3" y="23"/>
                    </a:lnTo>
                    <a:lnTo>
                      <a:pt x="5" y="23"/>
                    </a:lnTo>
                    <a:lnTo>
                      <a:pt x="5" y="24"/>
                    </a:lnTo>
                    <a:lnTo>
                      <a:pt x="6" y="24"/>
                    </a:lnTo>
                    <a:lnTo>
                      <a:pt x="5" y="26"/>
                    </a:lnTo>
                    <a:lnTo>
                      <a:pt x="3" y="26"/>
                    </a:lnTo>
                    <a:lnTo>
                      <a:pt x="2" y="28"/>
                    </a:lnTo>
                    <a:lnTo>
                      <a:pt x="1" y="29"/>
                    </a:lnTo>
                    <a:lnTo>
                      <a:pt x="0" y="30"/>
                    </a:lnTo>
                    <a:lnTo>
                      <a:pt x="2" y="30"/>
                    </a:lnTo>
                    <a:lnTo>
                      <a:pt x="4" y="30"/>
                    </a:lnTo>
                    <a:lnTo>
                      <a:pt x="6" y="28"/>
                    </a:lnTo>
                    <a:lnTo>
                      <a:pt x="7" y="26"/>
                    </a:lnTo>
                    <a:lnTo>
                      <a:pt x="9" y="24"/>
                    </a:lnTo>
                    <a:lnTo>
                      <a:pt x="7" y="24"/>
                    </a:lnTo>
                    <a:lnTo>
                      <a:pt x="7" y="23"/>
                    </a:lnTo>
                    <a:lnTo>
                      <a:pt x="7" y="22"/>
                    </a:lnTo>
                    <a:lnTo>
                      <a:pt x="7" y="21"/>
                    </a:lnTo>
                    <a:lnTo>
                      <a:pt x="7" y="20"/>
                    </a:lnTo>
                    <a:lnTo>
                      <a:pt x="7" y="19"/>
                    </a:lnTo>
                    <a:lnTo>
                      <a:pt x="7" y="17"/>
                    </a:lnTo>
                    <a:lnTo>
                      <a:pt x="7" y="16"/>
                    </a:lnTo>
                    <a:lnTo>
                      <a:pt x="9" y="15"/>
                    </a:lnTo>
                    <a:lnTo>
                      <a:pt x="7" y="15"/>
                    </a:lnTo>
                    <a:lnTo>
                      <a:pt x="7" y="13"/>
                    </a:lnTo>
                    <a:lnTo>
                      <a:pt x="7" y="11"/>
                    </a:lnTo>
                    <a:lnTo>
                      <a:pt x="7" y="9"/>
                    </a:lnTo>
                    <a:lnTo>
                      <a:pt x="7" y="7"/>
                    </a:lnTo>
                    <a:lnTo>
                      <a:pt x="9" y="5"/>
                    </a:lnTo>
                    <a:lnTo>
                      <a:pt x="9" y="3"/>
                    </a:lnTo>
                    <a:lnTo>
                      <a:pt x="9" y="2"/>
                    </a:lnTo>
                    <a:lnTo>
                      <a:pt x="9" y="0"/>
                    </a:lnTo>
                    <a:lnTo>
                      <a:pt x="7" y="0"/>
                    </a:lnTo>
                    <a:lnTo>
                      <a:pt x="5" y="0"/>
                    </a:lnTo>
                    <a:lnTo>
                      <a:pt x="3" y="0"/>
                    </a:lnTo>
                    <a:lnTo>
                      <a:pt x="1" y="0"/>
                    </a:lnTo>
                    <a:lnTo>
                      <a:pt x="0" y="0"/>
                    </a:lnTo>
                  </a:path>
                </a:pathLst>
              </a:custGeom>
              <a:solidFill>
                <a:srgbClr val="FFFFFF"/>
              </a:solidFill>
              <a:ln w="18754" cap="flat" cmpd="sng">
                <a:solidFill>
                  <a:srgbClr val="FFFFFF"/>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9" name="Freeform 15"/>
              <p:cNvSpPr>
                <a:spLocks/>
              </p:cNvSpPr>
              <p:nvPr/>
            </p:nvSpPr>
            <p:spPr bwMode="auto">
              <a:xfrm>
                <a:off x="333" y="1075"/>
                <a:ext cx="53" cy="192"/>
              </a:xfrm>
              <a:custGeom>
                <a:avLst/>
                <a:gdLst>
                  <a:gd name="T0" fmla="*/ 4 w 53"/>
                  <a:gd name="T1" fmla="*/ 11 h 192"/>
                  <a:gd name="T2" fmla="*/ 14 w 53"/>
                  <a:gd name="T3" fmla="*/ 24 h 192"/>
                  <a:gd name="T4" fmla="*/ 25 w 53"/>
                  <a:gd name="T5" fmla="*/ 42 h 192"/>
                  <a:gd name="T6" fmla="*/ 35 w 53"/>
                  <a:gd name="T7" fmla="*/ 58 h 192"/>
                  <a:gd name="T8" fmla="*/ 36 w 53"/>
                  <a:gd name="T9" fmla="*/ 69 h 192"/>
                  <a:gd name="T10" fmla="*/ 35 w 53"/>
                  <a:gd name="T11" fmla="*/ 82 h 192"/>
                  <a:gd name="T12" fmla="*/ 33 w 53"/>
                  <a:gd name="T13" fmla="*/ 95 h 192"/>
                  <a:gd name="T14" fmla="*/ 32 w 53"/>
                  <a:gd name="T15" fmla="*/ 105 h 192"/>
                  <a:gd name="T16" fmla="*/ 28 w 53"/>
                  <a:gd name="T17" fmla="*/ 113 h 192"/>
                  <a:gd name="T18" fmla="*/ 24 w 53"/>
                  <a:gd name="T19" fmla="*/ 123 h 192"/>
                  <a:gd name="T20" fmla="*/ 19 w 53"/>
                  <a:gd name="T21" fmla="*/ 132 h 192"/>
                  <a:gd name="T22" fmla="*/ 16 w 53"/>
                  <a:gd name="T23" fmla="*/ 141 h 192"/>
                  <a:gd name="T24" fmla="*/ 15 w 53"/>
                  <a:gd name="T25" fmla="*/ 148 h 192"/>
                  <a:gd name="T26" fmla="*/ 13 w 53"/>
                  <a:gd name="T27" fmla="*/ 155 h 192"/>
                  <a:gd name="T28" fmla="*/ 11 w 53"/>
                  <a:gd name="T29" fmla="*/ 163 h 192"/>
                  <a:gd name="T30" fmla="*/ 10 w 53"/>
                  <a:gd name="T31" fmla="*/ 170 h 192"/>
                  <a:gd name="T32" fmla="*/ 10 w 53"/>
                  <a:gd name="T33" fmla="*/ 175 h 192"/>
                  <a:gd name="T34" fmla="*/ 10 w 53"/>
                  <a:gd name="T35" fmla="*/ 179 h 192"/>
                  <a:gd name="T36" fmla="*/ 12 w 53"/>
                  <a:gd name="T37" fmla="*/ 184 h 192"/>
                  <a:gd name="T38" fmla="*/ 14 w 53"/>
                  <a:gd name="T39" fmla="*/ 186 h 192"/>
                  <a:gd name="T40" fmla="*/ 13 w 53"/>
                  <a:gd name="T41" fmla="*/ 188 h 192"/>
                  <a:gd name="T42" fmla="*/ 13 w 53"/>
                  <a:gd name="T43" fmla="*/ 189 h 192"/>
                  <a:gd name="T44" fmla="*/ 12 w 53"/>
                  <a:gd name="T45" fmla="*/ 191 h 192"/>
                  <a:gd name="T46" fmla="*/ 12 w 53"/>
                  <a:gd name="T47" fmla="*/ 191 h 192"/>
                  <a:gd name="T48" fmla="*/ 11 w 53"/>
                  <a:gd name="T49" fmla="*/ 191 h 192"/>
                  <a:gd name="T50" fmla="*/ 11 w 53"/>
                  <a:gd name="T51" fmla="*/ 186 h 192"/>
                  <a:gd name="T52" fmla="*/ 12 w 53"/>
                  <a:gd name="T53" fmla="*/ 182 h 192"/>
                  <a:gd name="T54" fmla="*/ 13 w 53"/>
                  <a:gd name="T55" fmla="*/ 177 h 192"/>
                  <a:gd name="T56" fmla="*/ 14 w 53"/>
                  <a:gd name="T57" fmla="*/ 171 h 192"/>
                  <a:gd name="T58" fmla="*/ 16 w 53"/>
                  <a:gd name="T59" fmla="*/ 163 h 192"/>
                  <a:gd name="T60" fmla="*/ 18 w 53"/>
                  <a:gd name="T61" fmla="*/ 154 h 192"/>
                  <a:gd name="T62" fmla="*/ 19 w 53"/>
                  <a:gd name="T63" fmla="*/ 145 h 192"/>
                  <a:gd name="T64" fmla="*/ 22 w 53"/>
                  <a:gd name="T65" fmla="*/ 139 h 192"/>
                  <a:gd name="T66" fmla="*/ 26 w 53"/>
                  <a:gd name="T67" fmla="*/ 132 h 192"/>
                  <a:gd name="T68" fmla="*/ 30 w 53"/>
                  <a:gd name="T69" fmla="*/ 124 h 192"/>
                  <a:gd name="T70" fmla="*/ 33 w 53"/>
                  <a:gd name="T71" fmla="*/ 118 h 192"/>
                  <a:gd name="T72" fmla="*/ 39 w 53"/>
                  <a:gd name="T73" fmla="*/ 109 h 192"/>
                  <a:gd name="T74" fmla="*/ 47 w 53"/>
                  <a:gd name="T75" fmla="*/ 95 h 192"/>
                  <a:gd name="T76" fmla="*/ 51 w 53"/>
                  <a:gd name="T77" fmla="*/ 73 h 192"/>
                  <a:gd name="T78" fmla="*/ 45 w 53"/>
                  <a:gd name="T79" fmla="*/ 40 h 192"/>
                  <a:gd name="T80" fmla="*/ 40 w 53"/>
                  <a:gd name="T81" fmla="*/ 28 h 192"/>
                  <a:gd name="T82" fmla="*/ 35 w 53"/>
                  <a:gd name="T83" fmla="*/ 21 h 192"/>
                  <a:gd name="T84" fmla="*/ 28 w 53"/>
                  <a:gd name="T85" fmla="*/ 13 h 192"/>
                  <a:gd name="T86" fmla="*/ 21 w 53"/>
                  <a:gd name="T87" fmla="*/ 7 h 192"/>
                  <a:gd name="T88" fmla="*/ 16 w 53"/>
                  <a:gd name="T89" fmla="*/ 4 h 192"/>
                  <a:gd name="T90" fmla="*/ 10 w 53"/>
                  <a:gd name="T91" fmla="*/ 4 h 192"/>
                  <a:gd name="T92" fmla="*/ 3 w 53"/>
                  <a:gd name="T93" fmla="*/ 2 h 192"/>
                  <a:gd name="T94" fmla="*/ 1 w 53"/>
                  <a:gd name="T95" fmla="*/ 2 h 192"/>
                  <a:gd name="T96" fmla="*/ 0 w 53"/>
                  <a:gd name="T97" fmla="*/ 2 h 192"/>
                  <a:gd name="T98" fmla="*/ 0 w 53"/>
                  <a:gd name="T99" fmla="*/ 3 h 192"/>
                  <a:gd name="T100" fmla="*/ 0 w 53"/>
                  <a:gd name="T101" fmla="*/ 5 h 192"/>
                  <a:gd name="T102" fmla="*/ 0 w 53"/>
                  <a:gd name="T103" fmla="*/ 7 h 1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 h="192">
                    <a:moveTo>
                      <a:pt x="2" y="7"/>
                    </a:moveTo>
                    <a:lnTo>
                      <a:pt x="2" y="8"/>
                    </a:lnTo>
                    <a:lnTo>
                      <a:pt x="4" y="11"/>
                    </a:lnTo>
                    <a:lnTo>
                      <a:pt x="6" y="13"/>
                    </a:lnTo>
                    <a:lnTo>
                      <a:pt x="8" y="17"/>
                    </a:lnTo>
                    <a:lnTo>
                      <a:pt x="11" y="20"/>
                    </a:lnTo>
                    <a:lnTo>
                      <a:pt x="14" y="24"/>
                    </a:lnTo>
                    <a:lnTo>
                      <a:pt x="18" y="28"/>
                    </a:lnTo>
                    <a:lnTo>
                      <a:pt x="19" y="34"/>
                    </a:lnTo>
                    <a:lnTo>
                      <a:pt x="23" y="37"/>
                    </a:lnTo>
                    <a:lnTo>
                      <a:pt x="25" y="42"/>
                    </a:lnTo>
                    <a:lnTo>
                      <a:pt x="29" y="46"/>
                    </a:lnTo>
                    <a:lnTo>
                      <a:pt x="31" y="50"/>
                    </a:lnTo>
                    <a:lnTo>
                      <a:pt x="34" y="54"/>
                    </a:lnTo>
                    <a:lnTo>
                      <a:pt x="35" y="58"/>
                    </a:lnTo>
                    <a:lnTo>
                      <a:pt x="36" y="60"/>
                    </a:lnTo>
                    <a:lnTo>
                      <a:pt x="36" y="64"/>
                    </a:lnTo>
                    <a:lnTo>
                      <a:pt x="36" y="66"/>
                    </a:lnTo>
                    <a:lnTo>
                      <a:pt x="36" y="69"/>
                    </a:lnTo>
                    <a:lnTo>
                      <a:pt x="36" y="71"/>
                    </a:lnTo>
                    <a:lnTo>
                      <a:pt x="35" y="75"/>
                    </a:lnTo>
                    <a:lnTo>
                      <a:pt x="35" y="78"/>
                    </a:lnTo>
                    <a:lnTo>
                      <a:pt x="35" y="82"/>
                    </a:lnTo>
                    <a:lnTo>
                      <a:pt x="35" y="84"/>
                    </a:lnTo>
                    <a:lnTo>
                      <a:pt x="34" y="88"/>
                    </a:lnTo>
                    <a:lnTo>
                      <a:pt x="34" y="92"/>
                    </a:lnTo>
                    <a:lnTo>
                      <a:pt x="33" y="95"/>
                    </a:lnTo>
                    <a:lnTo>
                      <a:pt x="33" y="97"/>
                    </a:lnTo>
                    <a:lnTo>
                      <a:pt x="32" y="101"/>
                    </a:lnTo>
                    <a:lnTo>
                      <a:pt x="32" y="103"/>
                    </a:lnTo>
                    <a:lnTo>
                      <a:pt x="32" y="105"/>
                    </a:lnTo>
                    <a:lnTo>
                      <a:pt x="32" y="107"/>
                    </a:lnTo>
                    <a:lnTo>
                      <a:pt x="30" y="109"/>
                    </a:lnTo>
                    <a:lnTo>
                      <a:pt x="30" y="111"/>
                    </a:lnTo>
                    <a:lnTo>
                      <a:pt x="28" y="113"/>
                    </a:lnTo>
                    <a:lnTo>
                      <a:pt x="28" y="115"/>
                    </a:lnTo>
                    <a:lnTo>
                      <a:pt x="26" y="119"/>
                    </a:lnTo>
                    <a:lnTo>
                      <a:pt x="26" y="121"/>
                    </a:lnTo>
                    <a:lnTo>
                      <a:pt x="24" y="123"/>
                    </a:lnTo>
                    <a:lnTo>
                      <a:pt x="24" y="125"/>
                    </a:lnTo>
                    <a:lnTo>
                      <a:pt x="22" y="128"/>
                    </a:lnTo>
                    <a:lnTo>
                      <a:pt x="21" y="130"/>
                    </a:lnTo>
                    <a:lnTo>
                      <a:pt x="19" y="132"/>
                    </a:lnTo>
                    <a:lnTo>
                      <a:pt x="19" y="134"/>
                    </a:lnTo>
                    <a:lnTo>
                      <a:pt x="17" y="136"/>
                    </a:lnTo>
                    <a:lnTo>
                      <a:pt x="17" y="139"/>
                    </a:lnTo>
                    <a:lnTo>
                      <a:pt x="16" y="141"/>
                    </a:lnTo>
                    <a:lnTo>
                      <a:pt x="16" y="142"/>
                    </a:lnTo>
                    <a:lnTo>
                      <a:pt x="15" y="144"/>
                    </a:lnTo>
                    <a:lnTo>
                      <a:pt x="15" y="146"/>
                    </a:lnTo>
                    <a:lnTo>
                      <a:pt x="15" y="148"/>
                    </a:lnTo>
                    <a:lnTo>
                      <a:pt x="15" y="150"/>
                    </a:lnTo>
                    <a:lnTo>
                      <a:pt x="13" y="151"/>
                    </a:lnTo>
                    <a:lnTo>
                      <a:pt x="13" y="153"/>
                    </a:lnTo>
                    <a:lnTo>
                      <a:pt x="13" y="155"/>
                    </a:lnTo>
                    <a:lnTo>
                      <a:pt x="13" y="157"/>
                    </a:lnTo>
                    <a:lnTo>
                      <a:pt x="11" y="159"/>
                    </a:lnTo>
                    <a:lnTo>
                      <a:pt x="11" y="161"/>
                    </a:lnTo>
                    <a:lnTo>
                      <a:pt x="11" y="163"/>
                    </a:lnTo>
                    <a:lnTo>
                      <a:pt x="11" y="165"/>
                    </a:lnTo>
                    <a:lnTo>
                      <a:pt x="10" y="167"/>
                    </a:lnTo>
                    <a:lnTo>
                      <a:pt x="10" y="168"/>
                    </a:lnTo>
                    <a:lnTo>
                      <a:pt x="10" y="170"/>
                    </a:lnTo>
                    <a:lnTo>
                      <a:pt x="10" y="172"/>
                    </a:lnTo>
                    <a:lnTo>
                      <a:pt x="10" y="174"/>
                    </a:lnTo>
                    <a:lnTo>
                      <a:pt x="10" y="175"/>
                    </a:lnTo>
                    <a:lnTo>
                      <a:pt x="10" y="177"/>
                    </a:lnTo>
                    <a:lnTo>
                      <a:pt x="10" y="179"/>
                    </a:lnTo>
                    <a:lnTo>
                      <a:pt x="12" y="179"/>
                    </a:lnTo>
                    <a:lnTo>
                      <a:pt x="12" y="181"/>
                    </a:lnTo>
                    <a:lnTo>
                      <a:pt x="12" y="182"/>
                    </a:lnTo>
                    <a:lnTo>
                      <a:pt x="12" y="184"/>
                    </a:lnTo>
                    <a:lnTo>
                      <a:pt x="14" y="184"/>
                    </a:lnTo>
                    <a:lnTo>
                      <a:pt x="14" y="185"/>
                    </a:lnTo>
                    <a:lnTo>
                      <a:pt x="14" y="186"/>
                    </a:lnTo>
                    <a:lnTo>
                      <a:pt x="13" y="188"/>
                    </a:lnTo>
                    <a:lnTo>
                      <a:pt x="13" y="189"/>
                    </a:lnTo>
                    <a:lnTo>
                      <a:pt x="12" y="191"/>
                    </a:lnTo>
                    <a:lnTo>
                      <a:pt x="11" y="191"/>
                    </a:lnTo>
                    <a:lnTo>
                      <a:pt x="11" y="189"/>
                    </a:lnTo>
                    <a:lnTo>
                      <a:pt x="11" y="187"/>
                    </a:lnTo>
                    <a:lnTo>
                      <a:pt x="11" y="186"/>
                    </a:lnTo>
                    <a:lnTo>
                      <a:pt x="12" y="184"/>
                    </a:lnTo>
                    <a:lnTo>
                      <a:pt x="12" y="183"/>
                    </a:lnTo>
                    <a:lnTo>
                      <a:pt x="12" y="182"/>
                    </a:lnTo>
                    <a:lnTo>
                      <a:pt x="13" y="180"/>
                    </a:lnTo>
                    <a:lnTo>
                      <a:pt x="13" y="178"/>
                    </a:lnTo>
                    <a:lnTo>
                      <a:pt x="13" y="177"/>
                    </a:lnTo>
                    <a:lnTo>
                      <a:pt x="14" y="175"/>
                    </a:lnTo>
                    <a:lnTo>
                      <a:pt x="14" y="173"/>
                    </a:lnTo>
                    <a:lnTo>
                      <a:pt x="14" y="171"/>
                    </a:lnTo>
                    <a:lnTo>
                      <a:pt x="16" y="169"/>
                    </a:lnTo>
                    <a:lnTo>
                      <a:pt x="16" y="167"/>
                    </a:lnTo>
                    <a:lnTo>
                      <a:pt x="16" y="165"/>
                    </a:lnTo>
                    <a:lnTo>
                      <a:pt x="16" y="163"/>
                    </a:lnTo>
                    <a:lnTo>
                      <a:pt x="18" y="159"/>
                    </a:lnTo>
                    <a:lnTo>
                      <a:pt x="18" y="158"/>
                    </a:lnTo>
                    <a:lnTo>
                      <a:pt x="18" y="156"/>
                    </a:lnTo>
                    <a:lnTo>
                      <a:pt x="18" y="154"/>
                    </a:lnTo>
                    <a:lnTo>
                      <a:pt x="19" y="151"/>
                    </a:lnTo>
                    <a:lnTo>
                      <a:pt x="19" y="149"/>
                    </a:lnTo>
                    <a:lnTo>
                      <a:pt x="19" y="147"/>
                    </a:lnTo>
                    <a:lnTo>
                      <a:pt x="19" y="145"/>
                    </a:lnTo>
                    <a:lnTo>
                      <a:pt x="21" y="143"/>
                    </a:lnTo>
                    <a:lnTo>
                      <a:pt x="22" y="141"/>
                    </a:lnTo>
                    <a:lnTo>
                      <a:pt x="22" y="139"/>
                    </a:lnTo>
                    <a:lnTo>
                      <a:pt x="24" y="137"/>
                    </a:lnTo>
                    <a:lnTo>
                      <a:pt x="24" y="135"/>
                    </a:lnTo>
                    <a:lnTo>
                      <a:pt x="26" y="134"/>
                    </a:lnTo>
                    <a:lnTo>
                      <a:pt x="26" y="132"/>
                    </a:lnTo>
                    <a:lnTo>
                      <a:pt x="28" y="130"/>
                    </a:lnTo>
                    <a:lnTo>
                      <a:pt x="28" y="128"/>
                    </a:lnTo>
                    <a:lnTo>
                      <a:pt x="30" y="126"/>
                    </a:lnTo>
                    <a:lnTo>
                      <a:pt x="30" y="124"/>
                    </a:lnTo>
                    <a:lnTo>
                      <a:pt x="32" y="122"/>
                    </a:lnTo>
                    <a:lnTo>
                      <a:pt x="32" y="121"/>
                    </a:lnTo>
                    <a:lnTo>
                      <a:pt x="33" y="119"/>
                    </a:lnTo>
                    <a:lnTo>
                      <a:pt x="33" y="118"/>
                    </a:lnTo>
                    <a:lnTo>
                      <a:pt x="35" y="116"/>
                    </a:lnTo>
                    <a:lnTo>
                      <a:pt x="35" y="114"/>
                    </a:lnTo>
                    <a:lnTo>
                      <a:pt x="37" y="112"/>
                    </a:lnTo>
                    <a:lnTo>
                      <a:pt x="39" y="109"/>
                    </a:lnTo>
                    <a:lnTo>
                      <a:pt x="41" y="106"/>
                    </a:lnTo>
                    <a:lnTo>
                      <a:pt x="43" y="102"/>
                    </a:lnTo>
                    <a:lnTo>
                      <a:pt x="45" y="99"/>
                    </a:lnTo>
                    <a:lnTo>
                      <a:pt x="47" y="95"/>
                    </a:lnTo>
                    <a:lnTo>
                      <a:pt x="50" y="89"/>
                    </a:lnTo>
                    <a:lnTo>
                      <a:pt x="50" y="84"/>
                    </a:lnTo>
                    <a:lnTo>
                      <a:pt x="51" y="79"/>
                    </a:lnTo>
                    <a:lnTo>
                      <a:pt x="51" y="73"/>
                    </a:lnTo>
                    <a:lnTo>
                      <a:pt x="52" y="65"/>
                    </a:lnTo>
                    <a:lnTo>
                      <a:pt x="50" y="57"/>
                    </a:lnTo>
                    <a:lnTo>
                      <a:pt x="49" y="49"/>
                    </a:lnTo>
                    <a:lnTo>
                      <a:pt x="45" y="40"/>
                    </a:lnTo>
                    <a:lnTo>
                      <a:pt x="43" y="29"/>
                    </a:lnTo>
                    <a:lnTo>
                      <a:pt x="42" y="29"/>
                    </a:lnTo>
                    <a:lnTo>
                      <a:pt x="40" y="28"/>
                    </a:lnTo>
                    <a:lnTo>
                      <a:pt x="40" y="26"/>
                    </a:lnTo>
                    <a:lnTo>
                      <a:pt x="38" y="25"/>
                    </a:lnTo>
                    <a:lnTo>
                      <a:pt x="36" y="23"/>
                    </a:lnTo>
                    <a:lnTo>
                      <a:pt x="35" y="21"/>
                    </a:lnTo>
                    <a:lnTo>
                      <a:pt x="34" y="18"/>
                    </a:lnTo>
                    <a:lnTo>
                      <a:pt x="32" y="16"/>
                    </a:lnTo>
                    <a:lnTo>
                      <a:pt x="30" y="15"/>
                    </a:lnTo>
                    <a:lnTo>
                      <a:pt x="28" y="13"/>
                    </a:lnTo>
                    <a:lnTo>
                      <a:pt x="26" y="10"/>
                    </a:lnTo>
                    <a:lnTo>
                      <a:pt x="25" y="9"/>
                    </a:lnTo>
                    <a:lnTo>
                      <a:pt x="23" y="8"/>
                    </a:lnTo>
                    <a:lnTo>
                      <a:pt x="21" y="7"/>
                    </a:lnTo>
                    <a:lnTo>
                      <a:pt x="21" y="4"/>
                    </a:lnTo>
                    <a:lnTo>
                      <a:pt x="19" y="4"/>
                    </a:lnTo>
                    <a:lnTo>
                      <a:pt x="18" y="4"/>
                    </a:lnTo>
                    <a:lnTo>
                      <a:pt x="16" y="4"/>
                    </a:lnTo>
                    <a:lnTo>
                      <a:pt x="14" y="4"/>
                    </a:lnTo>
                    <a:lnTo>
                      <a:pt x="12" y="4"/>
                    </a:lnTo>
                    <a:lnTo>
                      <a:pt x="10" y="4"/>
                    </a:lnTo>
                    <a:lnTo>
                      <a:pt x="9" y="2"/>
                    </a:lnTo>
                    <a:lnTo>
                      <a:pt x="8" y="2"/>
                    </a:lnTo>
                    <a:lnTo>
                      <a:pt x="6" y="2"/>
                    </a:lnTo>
                    <a:lnTo>
                      <a:pt x="3" y="2"/>
                    </a:lnTo>
                    <a:lnTo>
                      <a:pt x="1" y="2"/>
                    </a:lnTo>
                    <a:lnTo>
                      <a:pt x="1" y="0"/>
                    </a:lnTo>
                    <a:lnTo>
                      <a:pt x="0" y="2"/>
                    </a:lnTo>
                    <a:lnTo>
                      <a:pt x="0" y="3"/>
                    </a:lnTo>
                    <a:lnTo>
                      <a:pt x="0" y="5"/>
                    </a:lnTo>
                    <a:lnTo>
                      <a:pt x="0" y="7"/>
                    </a:lnTo>
                    <a:lnTo>
                      <a:pt x="2" y="7"/>
                    </a:lnTo>
                  </a:path>
                </a:pathLst>
              </a:custGeom>
              <a:solidFill>
                <a:srgbClr val="FFFFFF"/>
              </a:solidFill>
              <a:ln w="18754" cap="flat" cmpd="sng">
                <a:solidFill>
                  <a:srgbClr val="FFFFFF"/>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0" name="Freeform 16"/>
              <p:cNvSpPr>
                <a:spLocks/>
              </p:cNvSpPr>
              <p:nvPr/>
            </p:nvSpPr>
            <p:spPr bwMode="auto">
              <a:xfrm>
                <a:off x="256" y="1082"/>
                <a:ext cx="44" cy="187"/>
              </a:xfrm>
              <a:custGeom>
                <a:avLst/>
                <a:gdLst>
                  <a:gd name="T0" fmla="*/ 28 w 44"/>
                  <a:gd name="T1" fmla="*/ 1 h 187"/>
                  <a:gd name="T2" fmla="*/ 21 w 44"/>
                  <a:gd name="T3" fmla="*/ 4 h 187"/>
                  <a:gd name="T4" fmla="*/ 14 w 44"/>
                  <a:gd name="T5" fmla="*/ 9 h 187"/>
                  <a:gd name="T6" fmla="*/ 6 w 44"/>
                  <a:gd name="T7" fmla="*/ 24 h 187"/>
                  <a:gd name="T8" fmla="*/ 1 w 44"/>
                  <a:gd name="T9" fmla="*/ 46 h 187"/>
                  <a:gd name="T10" fmla="*/ 0 w 44"/>
                  <a:gd name="T11" fmla="*/ 70 h 187"/>
                  <a:gd name="T12" fmla="*/ 1 w 44"/>
                  <a:gd name="T13" fmla="*/ 79 h 187"/>
                  <a:gd name="T14" fmla="*/ 4 w 44"/>
                  <a:gd name="T15" fmla="*/ 90 h 187"/>
                  <a:gd name="T16" fmla="*/ 8 w 44"/>
                  <a:gd name="T17" fmla="*/ 99 h 187"/>
                  <a:gd name="T18" fmla="*/ 11 w 44"/>
                  <a:gd name="T19" fmla="*/ 108 h 187"/>
                  <a:gd name="T20" fmla="*/ 16 w 44"/>
                  <a:gd name="T21" fmla="*/ 114 h 187"/>
                  <a:gd name="T22" fmla="*/ 18 w 44"/>
                  <a:gd name="T23" fmla="*/ 119 h 187"/>
                  <a:gd name="T24" fmla="*/ 21 w 44"/>
                  <a:gd name="T25" fmla="*/ 125 h 187"/>
                  <a:gd name="T26" fmla="*/ 25 w 44"/>
                  <a:gd name="T27" fmla="*/ 132 h 187"/>
                  <a:gd name="T28" fmla="*/ 28 w 44"/>
                  <a:gd name="T29" fmla="*/ 138 h 187"/>
                  <a:gd name="T30" fmla="*/ 29 w 44"/>
                  <a:gd name="T31" fmla="*/ 144 h 187"/>
                  <a:gd name="T32" fmla="*/ 31 w 44"/>
                  <a:gd name="T33" fmla="*/ 149 h 187"/>
                  <a:gd name="T34" fmla="*/ 31 w 44"/>
                  <a:gd name="T35" fmla="*/ 153 h 187"/>
                  <a:gd name="T36" fmla="*/ 32 w 44"/>
                  <a:gd name="T37" fmla="*/ 158 h 187"/>
                  <a:gd name="T38" fmla="*/ 32 w 44"/>
                  <a:gd name="T39" fmla="*/ 163 h 187"/>
                  <a:gd name="T40" fmla="*/ 32 w 44"/>
                  <a:gd name="T41" fmla="*/ 168 h 187"/>
                  <a:gd name="T42" fmla="*/ 32 w 44"/>
                  <a:gd name="T43" fmla="*/ 171 h 187"/>
                  <a:gd name="T44" fmla="*/ 32 w 44"/>
                  <a:gd name="T45" fmla="*/ 172 h 187"/>
                  <a:gd name="T46" fmla="*/ 32 w 44"/>
                  <a:gd name="T47" fmla="*/ 174 h 187"/>
                  <a:gd name="T48" fmla="*/ 32 w 44"/>
                  <a:gd name="T49" fmla="*/ 176 h 187"/>
                  <a:gd name="T50" fmla="*/ 32 w 44"/>
                  <a:gd name="T51" fmla="*/ 177 h 187"/>
                  <a:gd name="T52" fmla="*/ 32 w 44"/>
                  <a:gd name="T53" fmla="*/ 177 h 187"/>
                  <a:gd name="T54" fmla="*/ 32 w 44"/>
                  <a:gd name="T55" fmla="*/ 180 h 187"/>
                  <a:gd name="T56" fmla="*/ 35 w 44"/>
                  <a:gd name="T57" fmla="*/ 182 h 187"/>
                  <a:gd name="T58" fmla="*/ 37 w 44"/>
                  <a:gd name="T59" fmla="*/ 184 h 187"/>
                  <a:gd name="T60" fmla="*/ 41 w 44"/>
                  <a:gd name="T61" fmla="*/ 185 h 187"/>
                  <a:gd name="T62" fmla="*/ 41 w 44"/>
                  <a:gd name="T63" fmla="*/ 186 h 187"/>
                  <a:gd name="T64" fmla="*/ 42 w 44"/>
                  <a:gd name="T65" fmla="*/ 185 h 187"/>
                  <a:gd name="T66" fmla="*/ 39 w 44"/>
                  <a:gd name="T67" fmla="*/ 184 h 187"/>
                  <a:gd name="T68" fmla="*/ 39 w 44"/>
                  <a:gd name="T69" fmla="*/ 181 h 187"/>
                  <a:gd name="T70" fmla="*/ 37 w 44"/>
                  <a:gd name="T71" fmla="*/ 180 h 187"/>
                  <a:gd name="T72" fmla="*/ 37 w 44"/>
                  <a:gd name="T73" fmla="*/ 178 h 187"/>
                  <a:gd name="T74" fmla="*/ 35 w 44"/>
                  <a:gd name="T75" fmla="*/ 176 h 187"/>
                  <a:gd name="T76" fmla="*/ 35 w 44"/>
                  <a:gd name="T77" fmla="*/ 169 h 187"/>
                  <a:gd name="T78" fmla="*/ 35 w 44"/>
                  <a:gd name="T79" fmla="*/ 159 h 187"/>
                  <a:gd name="T80" fmla="*/ 37 w 44"/>
                  <a:gd name="T81" fmla="*/ 145 h 187"/>
                  <a:gd name="T82" fmla="*/ 35 w 44"/>
                  <a:gd name="T83" fmla="*/ 132 h 187"/>
                  <a:gd name="T84" fmla="*/ 31 w 44"/>
                  <a:gd name="T85" fmla="*/ 117 h 187"/>
                  <a:gd name="T86" fmla="*/ 31 w 44"/>
                  <a:gd name="T87" fmla="*/ 113 h 187"/>
                  <a:gd name="T88" fmla="*/ 33 w 44"/>
                  <a:gd name="T89" fmla="*/ 107 h 187"/>
                  <a:gd name="T90" fmla="*/ 35 w 44"/>
                  <a:gd name="T91" fmla="*/ 102 h 187"/>
                  <a:gd name="T92" fmla="*/ 38 w 44"/>
                  <a:gd name="T93" fmla="*/ 97 h 187"/>
                  <a:gd name="T94" fmla="*/ 39 w 44"/>
                  <a:gd name="T95" fmla="*/ 96 h 187"/>
                  <a:gd name="T96" fmla="*/ 38 w 44"/>
                  <a:gd name="T97" fmla="*/ 96 h 187"/>
                  <a:gd name="T98" fmla="*/ 33 w 44"/>
                  <a:gd name="T99" fmla="*/ 95 h 187"/>
                  <a:gd name="T100" fmla="*/ 27 w 44"/>
                  <a:gd name="T101" fmla="*/ 89 h 187"/>
                  <a:gd name="T102" fmla="*/ 20 w 44"/>
                  <a:gd name="T103" fmla="*/ 80 h 187"/>
                  <a:gd name="T104" fmla="*/ 16 w 44"/>
                  <a:gd name="T105" fmla="*/ 63 h 187"/>
                  <a:gd name="T106" fmla="*/ 14 w 44"/>
                  <a:gd name="T107" fmla="*/ 46 h 187"/>
                  <a:gd name="T108" fmla="*/ 17 w 44"/>
                  <a:gd name="T109" fmla="*/ 35 h 187"/>
                  <a:gd name="T110" fmla="*/ 19 w 44"/>
                  <a:gd name="T111" fmla="*/ 24 h 187"/>
                  <a:gd name="T112" fmla="*/ 23 w 44"/>
                  <a:gd name="T113" fmla="*/ 13 h 187"/>
                  <a:gd name="T114" fmla="*/ 27 w 44"/>
                  <a:gd name="T115" fmla="*/ 4 h 187"/>
                  <a:gd name="T116" fmla="*/ 30 w 44"/>
                  <a:gd name="T117" fmla="*/ 0 h 18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 h="187">
                    <a:moveTo>
                      <a:pt x="30" y="0"/>
                    </a:moveTo>
                    <a:lnTo>
                      <a:pt x="28" y="1"/>
                    </a:lnTo>
                    <a:lnTo>
                      <a:pt x="26" y="2"/>
                    </a:lnTo>
                    <a:lnTo>
                      <a:pt x="25" y="2"/>
                    </a:lnTo>
                    <a:lnTo>
                      <a:pt x="21" y="4"/>
                    </a:lnTo>
                    <a:lnTo>
                      <a:pt x="19" y="5"/>
                    </a:lnTo>
                    <a:lnTo>
                      <a:pt x="17" y="8"/>
                    </a:lnTo>
                    <a:lnTo>
                      <a:pt x="14" y="9"/>
                    </a:lnTo>
                    <a:lnTo>
                      <a:pt x="11" y="14"/>
                    </a:lnTo>
                    <a:lnTo>
                      <a:pt x="9" y="18"/>
                    </a:lnTo>
                    <a:lnTo>
                      <a:pt x="6" y="24"/>
                    </a:lnTo>
                    <a:lnTo>
                      <a:pt x="3" y="29"/>
                    </a:lnTo>
                    <a:lnTo>
                      <a:pt x="2" y="37"/>
                    </a:lnTo>
                    <a:lnTo>
                      <a:pt x="1" y="46"/>
                    </a:lnTo>
                    <a:lnTo>
                      <a:pt x="0" y="56"/>
                    </a:lnTo>
                    <a:lnTo>
                      <a:pt x="0" y="66"/>
                    </a:lnTo>
                    <a:lnTo>
                      <a:pt x="0" y="70"/>
                    </a:lnTo>
                    <a:lnTo>
                      <a:pt x="0" y="74"/>
                    </a:lnTo>
                    <a:lnTo>
                      <a:pt x="0" y="77"/>
                    </a:lnTo>
                    <a:lnTo>
                      <a:pt x="1" y="79"/>
                    </a:lnTo>
                    <a:lnTo>
                      <a:pt x="1" y="83"/>
                    </a:lnTo>
                    <a:lnTo>
                      <a:pt x="3" y="86"/>
                    </a:lnTo>
                    <a:lnTo>
                      <a:pt x="4" y="90"/>
                    </a:lnTo>
                    <a:lnTo>
                      <a:pt x="6" y="92"/>
                    </a:lnTo>
                    <a:lnTo>
                      <a:pt x="6" y="96"/>
                    </a:lnTo>
                    <a:lnTo>
                      <a:pt x="8" y="99"/>
                    </a:lnTo>
                    <a:lnTo>
                      <a:pt x="9" y="102"/>
                    </a:lnTo>
                    <a:lnTo>
                      <a:pt x="11" y="104"/>
                    </a:lnTo>
                    <a:lnTo>
                      <a:pt x="11" y="108"/>
                    </a:lnTo>
                    <a:lnTo>
                      <a:pt x="13" y="110"/>
                    </a:lnTo>
                    <a:lnTo>
                      <a:pt x="14" y="112"/>
                    </a:lnTo>
                    <a:lnTo>
                      <a:pt x="16" y="114"/>
                    </a:lnTo>
                    <a:lnTo>
                      <a:pt x="16" y="116"/>
                    </a:lnTo>
                    <a:lnTo>
                      <a:pt x="18" y="118"/>
                    </a:lnTo>
                    <a:lnTo>
                      <a:pt x="18" y="119"/>
                    </a:lnTo>
                    <a:lnTo>
                      <a:pt x="19" y="121"/>
                    </a:lnTo>
                    <a:lnTo>
                      <a:pt x="19" y="123"/>
                    </a:lnTo>
                    <a:lnTo>
                      <a:pt x="21" y="125"/>
                    </a:lnTo>
                    <a:lnTo>
                      <a:pt x="23" y="127"/>
                    </a:lnTo>
                    <a:lnTo>
                      <a:pt x="25" y="129"/>
                    </a:lnTo>
                    <a:lnTo>
                      <a:pt x="25" y="132"/>
                    </a:lnTo>
                    <a:lnTo>
                      <a:pt x="27" y="134"/>
                    </a:lnTo>
                    <a:lnTo>
                      <a:pt x="27" y="136"/>
                    </a:lnTo>
                    <a:lnTo>
                      <a:pt x="28" y="138"/>
                    </a:lnTo>
                    <a:lnTo>
                      <a:pt x="28" y="140"/>
                    </a:lnTo>
                    <a:lnTo>
                      <a:pt x="29" y="142"/>
                    </a:lnTo>
                    <a:lnTo>
                      <a:pt x="29" y="144"/>
                    </a:lnTo>
                    <a:lnTo>
                      <a:pt x="31" y="145"/>
                    </a:lnTo>
                    <a:lnTo>
                      <a:pt x="31" y="147"/>
                    </a:lnTo>
                    <a:lnTo>
                      <a:pt x="31" y="149"/>
                    </a:lnTo>
                    <a:lnTo>
                      <a:pt x="31" y="151"/>
                    </a:lnTo>
                    <a:lnTo>
                      <a:pt x="31" y="153"/>
                    </a:lnTo>
                    <a:lnTo>
                      <a:pt x="31" y="155"/>
                    </a:lnTo>
                    <a:lnTo>
                      <a:pt x="31" y="157"/>
                    </a:lnTo>
                    <a:lnTo>
                      <a:pt x="32" y="158"/>
                    </a:lnTo>
                    <a:lnTo>
                      <a:pt x="32" y="160"/>
                    </a:lnTo>
                    <a:lnTo>
                      <a:pt x="32" y="161"/>
                    </a:lnTo>
                    <a:lnTo>
                      <a:pt x="32" y="163"/>
                    </a:lnTo>
                    <a:lnTo>
                      <a:pt x="32" y="165"/>
                    </a:lnTo>
                    <a:lnTo>
                      <a:pt x="32" y="167"/>
                    </a:lnTo>
                    <a:lnTo>
                      <a:pt x="32" y="168"/>
                    </a:lnTo>
                    <a:lnTo>
                      <a:pt x="32" y="170"/>
                    </a:lnTo>
                    <a:lnTo>
                      <a:pt x="32" y="171"/>
                    </a:lnTo>
                    <a:lnTo>
                      <a:pt x="32" y="172"/>
                    </a:lnTo>
                    <a:lnTo>
                      <a:pt x="32" y="174"/>
                    </a:lnTo>
                    <a:lnTo>
                      <a:pt x="32" y="176"/>
                    </a:lnTo>
                    <a:lnTo>
                      <a:pt x="32" y="177"/>
                    </a:lnTo>
                    <a:lnTo>
                      <a:pt x="32" y="179"/>
                    </a:lnTo>
                    <a:lnTo>
                      <a:pt x="32" y="180"/>
                    </a:lnTo>
                    <a:lnTo>
                      <a:pt x="34" y="180"/>
                    </a:lnTo>
                    <a:lnTo>
                      <a:pt x="34" y="182"/>
                    </a:lnTo>
                    <a:lnTo>
                      <a:pt x="35" y="182"/>
                    </a:lnTo>
                    <a:lnTo>
                      <a:pt x="37" y="182"/>
                    </a:lnTo>
                    <a:lnTo>
                      <a:pt x="37" y="184"/>
                    </a:lnTo>
                    <a:lnTo>
                      <a:pt x="39" y="184"/>
                    </a:lnTo>
                    <a:lnTo>
                      <a:pt x="39" y="185"/>
                    </a:lnTo>
                    <a:lnTo>
                      <a:pt x="41" y="185"/>
                    </a:lnTo>
                    <a:lnTo>
                      <a:pt x="41" y="186"/>
                    </a:lnTo>
                    <a:lnTo>
                      <a:pt x="43" y="185"/>
                    </a:lnTo>
                    <a:lnTo>
                      <a:pt x="42" y="185"/>
                    </a:lnTo>
                    <a:lnTo>
                      <a:pt x="41" y="185"/>
                    </a:lnTo>
                    <a:lnTo>
                      <a:pt x="41" y="184"/>
                    </a:lnTo>
                    <a:lnTo>
                      <a:pt x="39" y="184"/>
                    </a:lnTo>
                    <a:lnTo>
                      <a:pt x="39" y="183"/>
                    </a:lnTo>
                    <a:lnTo>
                      <a:pt x="39" y="181"/>
                    </a:lnTo>
                    <a:lnTo>
                      <a:pt x="37" y="181"/>
                    </a:lnTo>
                    <a:lnTo>
                      <a:pt x="37" y="180"/>
                    </a:lnTo>
                    <a:lnTo>
                      <a:pt x="37" y="178"/>
                    </a:lnTo>
                    <a:lnTo>
                      <a:pt x="37" y="176"/>
                    </a:lnTo>
                    <a:lnTo>
                      <a:pt x="35" y="176"/>
                    </a:lnTo>
                    <a:lnTo>
                      <a:pt x="35" y="174"/>
                    </a:lnTo>
                    <a:lnTo>
                      <a:pt x="35" y="172"/>
                    </a:lnTo>
                    <a:lnTo>
                      <a:pt x="35" y="169"/>
                    </a:lnTo>
                    <a:lnTo>
                      <a:pt x="35" y="167"/>
                    </a:lnTo>
                    <a:lnTo>
                      <a:pt x="35" y="162"/>
                    </a:lnTo>
                    <a:lnTo>
                      <a:pt x="35" y="159"/>
                    </a:lnTo>
                    <a:lnTo>
                      <a:pt x="37" y="154"/>
                    </a:lnTo>
                    <a:lnTo>
                      <a:pt x="37" y="151"/>
                    </a:lnTo>
                    <a:lnTo>
                      <a:pt x="37" y="145"/>
                    </a:lnTo>
                    <a:lnTo>
                      <a:pt x="37" y="142"/>
                    </a:lnTo>
                    <a:lnTo>
                      <a:pt x="37" y="136"/>
                    </a:lnTo>
                    <a:lnTo>
                      <a:pt x="35" y="132"/>
                    </a:lnTo>
                    <a:lnTo>
                      <a:pt x="34" y="127"/>
                    </a:lnTo>
                    <a:lnTo>
                      <a:pt x="32" y="123"/>
                    </a:lnTo>
                    <a:lnTo>
                      <a:pt x="31" y="117"/>
                    </a:lnTo>
                    <a:lnTo>
                      <a:pt x="31" y="115"/>
                    </a:lnTo>
                    <a:lnTo>
                      <a:pt x="31" y="113"/>
                    </a:lnTo>
                    <a:lnTo>
                      <a:pt x="32" y="111"/>
                    </a:lnTo>
                    <a:lnTo>
                      <a:pt x="32" y="109"/>
                    </a:lnTo>
                    <a:lnTo>
                      <a:pt x="33" y="107"/>
                    </a:lnTo>
                    <a:lnTo>
                      <a:pt x="33" y="105"/>
                    </a:lnTo>
                    <a:lnTo>
                      <a:pt x="35" y="103"/>
                    </a:lnTo>
                    <a:lnTo>
                      <a:pt x="35" y="102"/>
                    </a:lnTo>
                    <a:lnTo>
                      <a:pt x="36" y="101"/>
                    </a:lnTo>
                    <a:lnTo>
                      <a:pt x="36" y="99"/>
                    </a:lnTo>
                    <a:lnTo>
                      <a:pt x="38" y="97"/>
                    </a:lnTo>
                    <a:lnTo>
                      <a:pt x="39" y="96"/>
                    </a:lnTo>
                    <a:lnTo>
                      <a:pt x="40" y="95"/>
                    </a:lnTo>
                    <a:lnTo>
                      <a:pt x="39" y="96"/>
                    </a:lnTo>
                    <a:lnTo>
                      <a:pt x="38" y="96"/>
                    </a:lnTo>
                    <a:lnTo>
                      <a:pt x="36" y="96"/>
                    </a:lnTo>
                    <a:lnTo>
                      <a:pt x="35" y="95"/>
                    </a:lnTo>
                    <a:lnTo>
                      <a:pt x="33" y="95"/>
                    </a:lnTo>
                    <a:lnTo>
                      <a:pt x="31" y="93"/>
                    </a:lnTo>
                    <a:lnTo>
                      <a:pt x="29" y="92"/>
                    </a:lnTo>
                    <a:lnTo>
                      <a:pt x="27" y="89"/>
                    </a:lnTo>
                    <a:lnTo>
                      <a:pt x="24" y="87"/>
                    </a:lnTo>
                    <a:lnTo>
                      <a:pt x="22" y="84"/>
                    </a:lnTo>
                    <a:lnTo>
                      <a:pt x="20" y="80"/>
                    </a:lnTo>
                    <a:lnTo>
                      <a:pt x="18" y="75"/>
                    </a:lnTo>
                    <a:lnTo>
                      <a:pt x="17" y="70"/>
                    </a:lnTo>
                    <a:lnTo>
                      <a:pt x="16" y="63"/>
                    </a:lnTo>
                    <a:lnTo>
                      <a:pt x="15" y="56"/>
                    </a:lnTo>
                    <a:lnTo>
                      <a:pt x="15" y="48"/>
                    </a:lnTo>
                    <a:lnTo>
                      <a:pt x="14" y="46"/>
                    </a:lnTo>
                    <a:lnTo>
                      <a:pt x="14" y="43"/>
                    </a:lnTo>
                    <a:lnTo>
                      <a:pt x="14" y="39"/>
                    </a:lnTo>
                    <a:lnTo>
                      <a:pt x="17" y="35"/>
                    </a:lnTo>
                    <a:lnTo>
                      <a:pt x="17" y="31"/>
                    </a:lnTo>
                    <a:lnTo>
                      <a:pt x="18" y="27"/>
                    </a:lnTo>
                    <a:lnTo>
                      <a:pt x="19" y="24"/>
                    </a:lnTo>
                    <a:lnTo>
                      <a:pt x="21" y="19"/>
                    </a:lnTo>
                    <a:lnTo>
                      <a:pt x="21" y="17"/>
                    </a:lnTo>
                    <a:lnTo>
                      <a:pt x="23" y="13"/>
                    </a:lnTo>
                    <a:lnTo>
                      <a:pt x="25" y="10"/>
                    </a:lnTo>
                    <a:lnTo>
                      <a:pt x="27" y="6"/>
                    </a:lnTo>
                    <a:lnTo>
                      <a:pt x="27" y="4"/>
                    </a:lnTo>
                    <a:lnTo>
                      <a:pt x="28" y="2"/>
                    </a:lnTo>
                    <a:lnTo>
                      <a:pt x="28" y="1"/>
                    </a:lnTo>
                    <a:lnTo>
                      <a:pt x="30" y="0"/>
                    </a:lnTo>
                  </a:path>
                </a:pathLst>
              </a:custGeom>
              <a:solidFill>
                <a:srgbClr val="FFFFFF"/>
              </a:solidFill>
              <a:ln w="18754" cap="flat" cmpd="sng">
                <a:solidFill>
                  <a:srgbClr val="FFFFFF"/>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 name="Group 4"/>
          <p:cNvGrpSpPr/>
          <p:nvPr/>
        </p:nvGrpSpPr>
        <p:grpSpPr>
          <a:xfrm>
            <a:off x="5761862" y="2542489"/>
            <a:ext cx="2125146" cy="681935"/>
            <a:chOff x="5761862" y="2542489"/>
            <a:chExt cx="2125146" cy="681935"/>
          </a:xfrm>
        </p:grpSpPr>
        <p:sp>
          <p:nvSpPr>
            <p:cNvPr id="103" name="Text Box 52"/>
            <p:cNvSpPr txBox="1">
              <a:spLocks noChangeArrowheads="1"/>
            </p:cNvSpPr>
            <p:nvPr/>
          </p:nvSpPr>
          <p:spPr bwMode="auto">
            <a:xfrm>
              <a:off x="6320340" y="2824314"/>
              <a:ext cx="287405"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r>
                <a:rPr lang="en-US" sz="2000" dirty="0"/>
                <a:t>+</a:t>
              </a:r>
            </a:p>
          </p:txBody>
        </p:sp>
        <p:grpSp>
          <p:nvGrpSpPr>
            <p:cNvPr id="2" name="Group 1"/>
            <p:cNvGrpSpPr/>
            <p:nvPr/>
          </p:nvGrpSpPr>
          <p:grpSpPr>
            <a:xfrm>
              <a:off x="5761862" y="2542489"/>
              <a:ext cx="2125146" cy="613747"/>
              <a:chOff x="5761862" y="2542489"/>
              <a:chExt cx="2125146" cy="613747"/>
            </a:xfrm>
          </p:grpSpPr>
          <p:sp>
            <p:nvSpPr>
              <p:cNvPr id="94" name="AutoShape 17"/>
              <p:cNvSpPr>
                <a:spLocks noChangeArrowheads="1"/>
              </p:cNvSpPr>
              <p:nvPr/>
            </p:nvSpPr>
            <p:spPr bwMode="auto">
              <a:xfrm>
                <a:off x="5928659" y="2978436"/>
                <a:ext cx="376834" cy="177800"/>
              </a:xfrm>
              <a:prstGeom prst="cube">
                <a:avLst>
                  <a:gd name="adj" fmla="val 25000"/>
                </a:avLst>
              </a:prstGeom>
              <a:solidFill>
                <a:schemeClr val="accent3"/>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93" name="AutoShape 17"/>
              <p:cNvSpPr>
                <a:spLocks noChangeArrowheads="1"/>
              </p:cNvSpPr>
              <p:nvPr/>
            </p:nvSpPr>
            <p:spPr bwMode="auto">
              <a:xfrm>
                <a:off x="5761862" y="2621114"/>
                <a:ext cx="241192" cy="203200"/>
              </a:xfrm>
              <a:prstGeom prst="cube">
                <a:avLst>
                  <a:gd name="adj" fmla="val 32267"/>
                </a:avLst>
              </a:prstGeom>
              <a:solidFill>
                <a:srgbClr val="FF6600"/>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96" name="AutoShape 17"/>
              <p:cNvSpPr>
                <a:spLocks noChangeArrowheads="1"/>
              </p:cNvSpPr>
              <p:nvPr/>
            </p:nvSpPr>
            <p:spPr bwMode="auto">
              <a:xfrm>
                <a:off x="6255901" y="2604961"/>
                <a:ext cx="228019" cy="203200"/>
              </a:xfrm>
              <a:prstGeom prst="cube">
                <a:avLst>
                  <a:gd name="adj" fmla="val 32267"/>
                </a:avLst>
              </a:prstGeom>
              <a:solidFill>
                <a:schemeClr val="accent4"/>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95" name="AutoShape 17"/>
              <p:cNvSpPr>
                <a:spLocks noChangeArrowheads="1"/>
              </p:cNvSpPr>
              <p:nvPr/>
            </p:nvSpPr>
            <p:spPr bwMode="auto">
              <a:xfrm>
                <a:off x="6716539" y="2692345"/>
                <a:ext cx="175508" cy="355600"/>
              </a:xfrm>
              <a:prstGeom prst="cube">
                <a:avLst>
                  <a:gd name="adj" fmla="val 36218"/>
                </a:avLst>
              </a:prstGeom>
              <a:solidFill>
                <a:srgbClr val="00CCFF"/>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grpSp>
            <p:nvGrpSpPr>
              <p:cNvPr id="6" name="Group 5"/>
              <p:cNvGrpSpPr/>
              <p:nvPr/>
            </p:nvGrpSpPr>
            <p:grpSpPr>
              <a:xfrm>
                <a:off x="7382379" y="2663281"/>
                <a:ext cx="504629" cy="355600"/>
                <a:chOff x="6208985" y="2472615"/>
                <a:chExt cx="504629" cy="355600"/>
              </a:xfrm>
            </p:grpSpPr>
            <p:sp>
              <p:nvSpPr>
                <p:cNvPr id="98" name="AutoShape 17"/>
                <p:cNvSpPr>
                  <a:spLocks noChangeArrowheads="1"/>
                </p:cNvSpPr>
                <p:nvPr/>
              </p:nvSpPr>
              <p:spPr bwMode="auto">
                <a:xfrm>
                  <a:off x="6208985" y="2645296"/>
                  <a:ext cx="376834" cy="177800"/>
                </a:xfrm>
                <a:prstGeom prst="cube">
                  <a:avLst>
                    <a:gd name="adj" fmla="val 25000"/>
                  </a:avLst>
                </a:prstGeom>
                <a:solidFill>
                  <a:schemeClr val="accent3"/>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99" name="AutoShape 17"/>
                <p:cNvSpPr>
                  <a:spLocks noChangeArrowheads="1"/>
                </p:cNvSpPr>
                <p:nvPr/>
              </p:nvSpPr>
              <p:spPr bwMode="auto">
                <a:xfrm>
                  <a:off x="6208985" y="2472615"/>
                  <a:ext cx="241192" cy="203200"/>
                </a:xfrm>
                <a:prstGeom prst="cube">
                  <a:avLst>
                    <a:gd name="adj" fmla="val 32267"/>
                  </a:avLst>
                </a:prstGeom>
                <a:solidFill>
                  <a:srgbClr val="FF6600"/>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100" name="AutoShape 17"/>
                <p:cNvSpPr>
                  <a:spLocks noChangeArrowheads="1"/>
                </p:cNvSpPr>
                <p:nvPr/>
              </p:nvSpPr>
              <p:spPr bwMode="auto">
                <a:xfrm>
                  <a:off x="6379151" y="2472615"/>
                  <a:ext cx="228019" cy="203200"/>
                </a:xfrm>
                <a:prstGeom prst="cube">
                  <a:avLst>
                    <a:gd name="adj" fmla="val 32267"/>
                  </a:avLst>
                </a:prstGeom>
                <a:solidFill>
                  <a:schemeClr val="accent4"/>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101" name="AutoShape 17"/>
                <p:cNvSpPr>
                  <a:spLocks noChangeArrowheads="1"/>
                </p:cNvSpPr>
                <p:nvPr/>
              </p:nvSpPr>
              <p:spPr bwMode="auto">
                <a:xfrm>
                  <a:off x="6538106" y="2472615"/>
                  <a:ext cx="175508" cy="355600"/>
                </a:xfrm>
                <a:prstGeom prst="cube">
                  <a:avLst>
                    <a:gd name="adj" fmla="val 36218"/>
                  </a:avLst>
                </a:prstGeom>
                <a:solidFill>
                  <a:srgbClr val="00CCFF"/>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grpSp>
          <p:sp>
            <p:nvSpPr>
              <p:cNvPr id="102" name="Text Box 52"/>
              <p:cNvSpPr txBox="1">
                <a:spLocks noChangeArrowheads="1"/>
              </p:cNvSpPr>
              <p:nvPr/>
            </p:nvSpPr>
            <p:spPr bwMode="auto">
              <a:xfrm>
                <a:off x="5964676" y="2549944"/>
                <a:ext cx="287405"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r>
                  <a:rPr lang="en-US" sz="2000" dirty="0"/>
                  <a:t>+</a:t>
                </a:r>
              </a:p>
            </p:txBody>
          </p:sp>
          <p:sp>
            <p:nvSpPr>
              <p:cNvPr id="104" name="Text Box 52"/>
              <p:cNvSpPr txBox="1">
                <a:spLocks noChangeArrowheads="1"/>
              </p:cNvSpPr>
              <p:nvPr/>
            </p:nvSpPr>
            <p:spPr bwMode="auto">
              <a:xfrm>
                <a:off x="6433870" y="2542489"/>
                <a:ext cx="287405"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r>
                  <a:rPr lang="en-US" sz="2000" dirty="0"/>
                  <a:t>+</a:t>
                </a:r>
              </a:p>
            </p:txBody>
          </p:sp>
          <p:sp>
            <p:nvSpPr>
              <p:cNvPr id="105" name="Text Box 52"/>
              <p:cNvSpPr txBox="1">
                <a:spLocks noChangeArrowheads="1"/>
              </p:cNvSpPr>
              <p:nvPr/>
            </p:nvSpPr>
            <p:spPr bwMode="auto">
              <a:xfrm>
                <a:off x="7006727" y="2649453"/>
                <a:ext cx="287405"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r>
                  <a:rPr lang="en-US" sz="2000" dirty="0" smtClean="0"/>
                  <a:t>=</a:t>
                </a:r>
                <a:endParaRPr lang="en-US" sz="2000" dirty="0"/>
              </a:p>
            </p:txBody>
          </p:sp>
        </p:grpSp>
      </p:grpSp>
      <p:grpSp>
        <p:nvGrpSpPr>
          <p:cNvPr id="7" name="Group 6"/>
          <p:cNvGrpSpPr/>
          <p:nvPr/>
        </p:nvGrpSpPr>
        <p:grpSpPr>
          <a:xfrm>
            <a:off x="5393820" y="3808723"/>
            <a:ext cx="2218109" cy="889604"/>
            <a:chOff x="5393820" y="3808723"/>
            <a:chExt cx="2218109" cy="889604"/>
          </a:xfrm>
        </p:grpSpPr>
        <p:grpSp>
          <p:nvGrpSpPr>
            <p:cNvPr id="21" name="Group 20"/>
            <p:cNvGrpSpPr/>
            <p:nvPr/>
          </p:nvGrpSpPr>
          <p:grpSpPr>
            <a:xfrm>
              <a:off x="6607745" y="4342727"/>
              <a:ext cx="1004184" cy="355600"/>
              <a:chOff x="7024679" y="3512141"/>
              <a:chExt cx="1087317" cy="355600"/>
            </a:xfrm>
          </p:grpSpPr>
          <p:sp>
            <p:nvSpPr>
              <p:cNvPr id="106" name="Rectangle 39"/>
              <p:cNvSpPr>
                <a:spLocks noChangeArrowheads="1"/>
              </p:cNvSpPr>
              <p:nvPr/>
            </p:nvSpPr>
            <p:spPr bwMode="auto">
              <a:xfrm>
                <a:off x="7483378" y="3684382"/>
                <a:ext cx="301336" cy="48412"/>
              </a:xfrm>
              <a:prstGeom prst="rect">
                <a:avLst/>
              </a:prstGeom>
              <a:solidFill>
                <a:srgbClr val="66CCFF"/>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108" name="Rectangle 41"/>
              <p:cNvSpPr>
                <a:spLocks noChangeArrowheads="1"/>
              </p:cNvSpPr>
              <p:nvPr/>
            </p:nvSpPr>
            <p:spPr bwMode="auto">
              <a:xfrm>
                <a:off x="7024679" y="3587557"/>
                <a:ext cx="251113" cy="48412"/>
              </a:xfrm>
              <a:prstGeom prst="rect">
                <a:avLst/>
              </a:prstGeom>
              <a:solidFill>
                <a:srgbClr val="66CCFF"/>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109" name="Rectangle 42"/>
              <p:cNvSpPr>
                <a:spLocks noChangeArrowheads="1"/>
              </p:cNvSpPr>
              <p:nvPr/>
            </p:nvSpPr>
            <p:spPr bwMode="auto">
              <a:xfrm>
                <a:off x="7024679" y="3755991"/>
                <a:ext cx="251113" cy="47404"/>
              </a:xfrm>
              <a:prstGeom prst="rect">
                <a:avLst/>
              </a:prstGeom>
              <a:solidFill>
                <a:srgbClr val="66CCFF"/>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cxnSp>
            <p:nvCxnSpPr>
              <p:cNvPr id="110" name="AutoShape 43"/>
              <p:cNvCxnSpPr>
                <a:cxnSpLocks noChangeShapeType="1"/>
              </p:cNvCxnSpPr>
              <p:nvPr/>
            </p:nvCxnSpPr>
            <p:spPr bwMode="auto">
              <a:xfrm>
                <a:off x="7282487" y="3611764"/>
                <a:ext cx="200891" cy="96824"/>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25" name="AutoShape 43"/>
              <p:cNvCxnSpPr>
                <a:cxnSpLocks noChangeShapeType="1"/>
                <a:endCxn id="106" idx="1"/>
              </p:cNvCxnSpPr>
              <p:nvPr/>
            </p:nvCxnSpPr>
            <p:spPr bwMode="auto">
              <a:xfrm flipV="1">
                <a:off x="7282487" y="3708588"/>
                <a:ext cx="200891" cy="71609"/>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27" name="AutoShape 43"/>
              <p:cNvCxnSpPr>
                <a:cxnSpLocks noChangeShapeType="1"/>
                <a:endCxn id="128" idx="2"/>
              </p:cNvCxnSpPr>
              <p:nvPr/>
            </p:nvCxnSpPr>
            <p:spPr bwMode="auto">
              <a:xfrm>
                <a:off x="7784714" y="3712130"/>
                <a:ext cx="151774" cy="9594"/>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28" name="AutoShape 17"/>
              <p:cNvSpPr>
                <a:spLocks noChangeArrowheads="1"/>
              </p:cNvSpPr>
              <p:nvPr/>
            </p:nvSpPr>
            <p:spPr bwMode="auto">
              <a:xfrm>
                <a:off x="7936488" y="3512141"/>
                <a:ext cx="175508" cy="355600"/>
              </a:xfrm>
              <a:prstGeom prst="cube">
                <a:avLst>
                  <a:gd name="adj" fmla="val 36218"/>
                </a:avLst>
              </a:prstGeom>
              <a:solidFill>
                <a:srgbClr val="00CCFF"/>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grpSp>
        <p:grpSp>
          <p:nvGrpSpPr>
            <p:cNvPr id="37" name="Group 36"/>
            <p:cNvGrpSpPr/>
            <p:nvPr/>
          </p:nvGrpSpPr>
          <p:grpSpPr>
            <a:xfrm>
              <a:off x="5393820" y="3808723"/>
              <a:ext cx="1330030" cy="474716"/>
              <a:chOff x="5330539" y="3513930"/>
              <a:chExt cx="1330030" cy="474716"/>
            </a:xfrm>
          </p:grpSpPr>
          <p:sp>
            <p:nvSpPr>
              <p:cNvPr id="53" name="Rectangle 39"/>
              <p:cNvSpPr>
                <a:spLocks noChangeArrowheads="1"/>
              </p:cNvSpPr>
              <p:nvPr/>
            </p:nvSpPr>
            <p:spPr bwMode="auto">
              <a:xfrm>
                <a:off x="5714152" y="3758683"/>
                <a:ext cx="240064" cy="45719"/>
              </a:xfrm>
              <a:prstGeom prst="rect">
                <a:avLst/>
              </a:prstGeom>
              <a:solidFill>
                <a:srgbClr val="FF6600"/>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54" name="Rectangle 40"/>
              <p:cNvSpPr>
                <a:spLocks noChangeArrowheads="1"/>
              </p:cNvSpPr>
              <p:nvPr/>
            </p:nvSpPr>
            <p:spPr bwMode="auto">
              <a:xfrm>
                <a:off x="6092825" y="3901228"/>
                <a:ext cx="148796" cy="48412"/>
              </a:xfrm>
              <a:prstGeom prst="rect">
                <a:avLst/>
              </a:prstGeom>
              <a:solidFill>
                <a:srgbClr val="FF6600"/>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55" name="Rectangle 41"/>
              <p:cNvSpPr>
                <a:spLocks noChangeArrowheads="1"/>
              </p:cNvSpPr>
              <p:nvPr/>
            </p:nvSpPr>
            <p:spPr bwMode="auto">
              <a:xfrm>
                <a:off x="5330539" y="3513930"/>
                <a:ext cx="193961" cy="48412"/>
              </a:xfrm>
              <a:prstGeom prst="rect">
                <a:avLst/>
              </a:prstGeom>
              <a:solidFill>
                <a:srgbClr val="FF6600"/>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56" name="Rectangle 42"/>
              <p:cNvSpPr>
                <a:spLocks noChangeArrowheads="1"/>
              </p:cNvSpPr>
              <p:nvPr/>
            </p:nvSpPr>
            <p:spPr bwMode="auto">
              <a:xfrm>
                <a:off x="5714151" y="3611533"/>
                <a:ext cx="334224" cy="47404"/>
              </a:xfrm>
              <a:prstGeom prst="rect">
                <a:avLst/>
              </a:prstGeom>
              <a:solidFill>
                <a:srgbClr val="FF6600"/>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cxnSp>
            <p:nvCxnSpPr>
              <p:cNvPr id="57" name="AutoShape 43"/>
              <p:cNvCxnSpPr>
                <a:cxnSpLocks noChangeShapeType="1"/>
                <a:stCxn id="55" idx="3"/>
              </p:cNvCxnSpPr>
              <p:nvPr/>
            </p:nvCxnSpPr>
            <p:spPr bwMode="auto">
              <a:xfrm>
                <a:off x="5524500" y="3538136"/>
                <a:ext cx="189651" cy="96824"/>
              </a:xfrm>
              <a:prstGeom prst="bentConnector3">
                <a:avLst>
                  <a:gd name="adj1" fmla="val 29910"/>
                </a:avLst>
              </a:prstGeom>
              <a:noFill/>
              <a:ln w="9525">
                <a:solidFill>
                  <a:schemeClr val="tx1"/>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58" name="AutoShape 44"/>
              <p:cNvCxnSpPr>
                <a:cxnSpLocks noChangeShapeType="1"/>
                <a:stCxn id="53" idx="3"/>
                <a:endCxn id="54" idx="1"/>
              </p:cNvCxnSpPr>
              <p:nvPr/>
            </p:nvCxnSpPr>
            <p:spPr bwMode="auto">
              <a:xfrm>
                <a:off x="5954216" y="3781543"/>
                <a:ext cx="138609" cy="143891"/>
              </a:xfrm>
              <a:prstGeom prst="bentConnector3">
                <a:avLst>
                  <a:gd name="adj1" fmla="val 24804"/>
                </a:avLst>
              </a:prstGeom>
              <a:noFill/>
              <a:ln w="9525">
                <a:solidFill>
                  <a:schemeClr val="tx1"/>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13" name="AutoShape 17"/>
              <p:cNvSpPr>
                <a:spLocks noChangeArrowheads="1"/>
              </p:cNvSpPr>
              <p:nvPr/>
            </p:nvSpPr>
            <p:spPr bwMode="auto">
              <a:xfrm>
                <a:off x="6430283" y="3785446"/>
                <a:ext cx="230286" cy="203200"/>
              </a:xfrm>
              <a:prstGeom prst="cube">
                <a:avLst>
                  <a:gd name="adj" fmla="val 32267"/>
                </a:avLst>
              </a:prstGeom>
              <a:solidFill>
                <a:srgbClr val="FF6600"/>
              </a:solidFill>
              <a:ln w="9525">
                <a:solidFill>
                  <a:schemeClr val="tx1"/>
                </a:solidFill>
                <a:miter lim="800000"/>
                <a:headEnd/>
                <a:tailEnd/>
              </a:ln>
              <a:effectLs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cxnSp>
            <p:nvCxnSpPr>
              <p:cNvPr id="118" name="AutoShape 43"/>
              <p:cNvCxnSpPr>
                <a:cxnSpLocks noChangeShapeType="1"/>
                <a:stCxn id="54" idx="3"/>
              </p:cNvCxnSpPr>
              <p:nvPr/>
            </p:nvCxnSpPr>
            <p:spPr bwMode="auto">
              <a:xfrm>
                <a:off x="6241621" y="3925434"/>
                <a:ext cx="181789" cy="4810"/>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92" name="AutoShape 43"/>
              <p:cNvCxnSpPr>
                <a:cxnSpLocks noChangeShapeType="1"/>
                <a:endCxn id="53" idx="1"/>
              </p:cNvCxnSpPr>
              <p:nvPr/>
            </p:nvCxnSpPr>
            <p:spPr bwMode="auto">
              <a:xfrm rot="16200000" flipH="1">
                <a:off x="5526199" y="3593590"/>
                <a:ext cx="243406" cy="132500"/>
              </a:xfrm>
              <a:prstGeom prst="bentConnector2">
                <a:avLst/>
              </a:prstGeom>
              <a:noFill/>
              <a:ln w="9525">
                <a:solidFill>
                  <a:schemeClr val="tx1"/>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97" name="AutoShape 44"/>
              <p:cNvCxnSpPr>
                <a:cxnSpLocks noChangeShapeType="1"/>
                <a:stCxn id="56" idx="3"/>
              </p:cNvCxnSpPr>
              <p:nvPr/>
            </p:nvCxnSpPr>
            <p:spPr bwMode="auto">
              <a:xfrm>
                <a:off x="6048375" y="3635235"/>
                <a:ext cx="375035" cy="289793"/>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grpSp>
      </p:grpSp>
      <p:grpSp>
        <p:nvGrpSpPr>
          <p:cNvPr id="8" name="Group 7"/>
          <p:cNvGrpSpPr/>
          <p:nvPr/>
        </p:nvGrpSpPr>
        <p:grpSpPr>
          <a:xfrm>
            <a:off x="5613185" y="5010973"/>
            <a:ext cx="2193846" cy="1239907"/>
            <a:chOff x="5613185" y="5010973"/>
            <a:chExt cx="2193846" cy="1239907"/>
          </a:xfrm>
        </p:grpSpPr>
        <p:pic>
          <p:nvPicPr>
            <p:cNvPr id="63" name="Picture 47" descr="C:\Documents and Settings\nadia circelli\Application Data\Microsoft\Media Catalog\Downloaded Clips\cl0\BS01116_.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7833" y="5415099"/>
              <a:ext cx="389198" cy="6020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5" name="Text Box 52"/>
            <p:cNvSpPr txBox="1">
              <a:spLocks noChangeArrowheads="1"/>
            </p:cNvSpPr>
            <p:nvPr/>
          </p:nvSpPr>
          <p:spPr bwMode="auto">
            <a:xfrm>
              <a:off x="6910968" y="5522234"/>
              <a:ext cx="334447"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r>
                <a:rPr lang="en-US" sz="2000" dirty="0"/>
                <a:t>+</a:t>
              </a:r>
            </a:p>
          </p:txBody>
        </p:sp>
        <p:pic>
          <p:nvPicPr>
            <p:cNvPr id="91" name="Picture 24" descr="j019861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3185" y="5283163"/>
              <a:ext cx="1101531" cy="967717"/>
            </a:xfrm>
            <a:prstGeom prst="rect">
              <a:avLst/>
            </a:prstGeom>
            <a:noFill/>
            <a:extLst>
              <a:ext uri="{909E8E84-426E-40dd-AFC4-6F175D3DCCD1}">
                <a14:hiddenFill xmlns="" xmlns:a14="http://schemas.microsoft.com/office/drawing/2010/main">
                  <a:solidFill>
                    <a:srgbClr val="FFFFFF"/>
                  </a:solidFill>
                </a14:hiddenFill>
              </a:ext>
            </a:extLst>
          </p:spPr>
        </p:pic>
        <p:sp>
          <p:nvSpPr>
            <p:cNvPr id="61" name="AutoShape 54"/>
            <p:cNvSpPr>
              <a:spLocks noChangeArrowheads="1"/>
            </p:cNvSpPr>
            <p:nvPr/>
          </p:nvSpPr>
          <p:spPr bwMode="auto">
            <a:xfrm rot="5400000">
              <a:off x="6948420" y="4982398"/>
              <a:ext cx="228600" cy="285750"/>
            </a:xfrm>
            <a:prstGeom prst="rightArrow">
              <a:avLst>
                <a:gd name="adj1" fmla="val 56250"/>
                <a:gd name="adj2" fmla="val 70833"/>
              </a:avLst>
            </a:prstGeom>
            <a:solidFill>
              <a:srgbClr val="33CC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grpSp>
      <p:sp>
        <p:nvSpPr>
          <p:cNvPr id="62" name="Text Box 65"/>
          <p:cNvSpPr txBox="1">
            <a:spLocks noChangeArrowheads="1"/>
          </p:cNvSpPr>
          <p:nvPr/>
        </p:nvSpPr>
        <p:spPr bwMode="auto">
          <a:xfrm>
            <a:off x="747128" y="3439718"/>
            <a:ext cx="4593871" cy="10772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a:buClr>
                <a:schemeClr val="accent1"/>
              </a:buClr>
              <a:buSzPct val="100000"/>
            </a:pPr>
            <a:endParaRPr lang="en-GB" sz="2000" dirty="0" smtClean="0"/>
          </a:p>
          <a:p>
            <a:pPr marL="457200" indent="-457200" algn="l">
              <a:buClr>
                <a:schemeClr val="accent1"/>
              </a:buClr>
              <a:buSzPct val="100000"/>
              <a:buFont typeface="Wingdings" charset="2"/>
              <a:buAutoNum type="arabicPlain" startAt="3"/>
            </a:pPr>
            <a:r>
              <a:rPr lang="en-GB" sz="2000" dirty="0" smtClean="0"/>
              <a:t>Define </a:t>
            </a:r>
            <a:r>
              <a:rPr lang="en-GB" sz="2000" dirty="0"/>
              <a:t>the activities sequence and their relationships </a:t>
            </a:r>
            <a:endParaRPr lang="en-US" sz="2000" dirty="0"/>
          </a:p>
        </p:txBody>
      </p:sp>
      <p:sp>
        <p:nvSpPr>
          <p:cNvPr id="67" name="Text Box 65"/>
          <p:cNvSpPr txBox="1">
            <a:spLocks noChangeArrowheads="1"/>
          </p:cNvSpPr>
          <p:nvPr/>
        </p:nvSpPr>
        <p:spPr bwMode="auto">
          <a:xfrm>
            <a:off x="747128" y="4971355"/>
            <a:ext cx="4593871" cy="13849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marL="457200" indent="-457200" algn="l">
              <a:buClr>
                <a:schemeClr val="accent1"/>
              </a:buClr>
              <a:buSzPct val="100000"/>
              <a:buFont typeface="Wingdings" charset="2"/>
              <a:buAutoNum type="arabicPlain" startAt="3"/>
            </a:pPr>
            <a:endParaRPr lang="en-GB" sz="2000" dirty="0" smtClean="0"/>
          </a:p>
          <a:p>
            <a:pPr marL="457200" indent="-457200" algn="l">
              <a:lnSpc>
                <a:spcPct val="90000"/>
              </a:lnSpc>
              <a:buClr>
                <a:schemeClr val="accent1"/>
              </a:buClr>
              <a:buSzPct val="100000"/>
              <a:buFont typeface="Wingdings" charset="2"/>
              <a:buAutoNum type="arabicPlain" startAt="4"/>
            </a:pPr>
            <a:r>
              <a:rPr lang="en-US" sz="2000" dirty="0"/>
              <a:t>Decide who will perform the activities + </a:t>
            </a:r>
            <a:r>
              <a:rPr lang="en-US" sz="2000" dirty="0" smtClean="0"/>
              <a:t>how </a:t>
            </a:r>
            <a:r>
              <a:rPr lang="en-US" sz="2000" dirty="0"/>
              <a:t>long they will take</a:t>
            </a:r>
          </a:p>
          <a:p>
            <a:pPr marL="342900" indent="-342900" algn="l" eaLnBrk="1" hangingPunct="1">
              <a:buClr>
                <a:schemeClr val="accent1"/>
              </a:buClr>
              <a:buSzPct val="100000"/>
              <a:buFont typeface="Wingdings" charset="2"/>
              <a:buAutoNum type="arabicPlain" startAt="4"/>
            </a:pPr>
            <a:endParaRPr lang="en-GB" sz="2000" dirty="0"/>
          </a:p>
        </p:txBody>
      </p:sp>
      <p:sp>
        <p:nvSpPr>
          <p:cNvPr id="9" name="Slide Number Placeholder 8"/>
          <p:cNvSpPr>
            <a:spLocks noGrp="1"/>
          </p:cNvSpPr>
          <p:nvPr>
            <p:ph type="sldNum" sz="quarter" idx="12"/>
          </p:nvPr>
        </p:nvSpPr>
        <p:spPr/>
        <p:txBody>
          <a:bodyPr/>
          <a:lstStyle/>
          <a:p>
            <a:fld id="{6D3E8911-6981-AB4E-BD32-9545771F23F2}" type="slidenum">
              <a:rPr lang="en-US" smtClean="0"/>
              <a:t>13</a:t>
            </a:fld>
            <a:endParaRPr lang="en-US"/>
          </a:p>
        </p:txBody>
      </p:sp>
    </p:spTree>
    <p:extLst>
      <p:ext uri="{BB962C8B-B14F-4D97-AF65-F5344CB8AC3E}">
        <p14:creationId xmlns:p14="http://schemas.microsoft.com/office/powerpoint/2010/main" val="318891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uiExpand="1" build="p"/>
      <p:bldP spid="66" grpId="0" animBg="1"/>
      <p:bldP spid="75" grpId="0" animBg="1"/>
      <p:bldP spid="62" grpId="0"/>
      <p:bldP spid="6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solidFill>
                  <a:schemeClr val="accent1">
                    <a:lumMod val="75000"/>
                  </a:schemeClr>
                </a:solidFill>
                <a:latin typeface="+mn-lt"/>
              </a:rPr>
              <a:t>Project constraints</a:t>
            </a:r>
            <a:endParaRPr lang="en-US" sz="3600" b="1" dirty="0">
              <a:solidFill>
                <a:schemeClr val="accent1">
                  <a:lumMod val="75000"/>
                </a:schemeClr>
              </a:solidFill>
              <a:latin typeface="+mn-lt"/>
            </a:endParaRPr>
          </a:p>
        </p:txBody>
      </p:sp>
      <p:sp>
        <p:nvSpPr>
          <p:cNvPr id="8" name="Content Placeholder 7"/>
          <p:cNvSpPr>
            <a:spLocks noGrp="1"/>
          </p:cNvSpPr>
          <p:nvPr>
            <p:ph idx="1"/>
          </p:nvPr>
        </p:nvSpPr>
        <p:spPr>
          <a:xfrm>
            <a:off x="457200" y="1417638"/>
            <a:ext cx="8229600" cy="4525963"/>
          </a:xfrm>
        </p:spPr>
        <p:txBody>
          <a:bodyPr>
            <a:normAutofit/>
          </a:bodyPr>
          <a:lstStyle/>
          <a:p>
            <a:r>
              <a:rPr lang="en-US" sz="2400" dirty="0" smtClean="0"/>
              <a:t>Understand which are the constraints</a:t>
            </a:r>
          </a:p>
          <a:p>
            <a:pPr lvl="1">
              <a:buClr>
                <a:schemeClr val="accent1"/>
              </a:buClr>
              <a:buFont typeface="Wingdings" charset="2"/>
              <a:buChar char="Ø"/>
            </a:pPr>
            <a:r>
              <a:rPr lang="en-US" sz="2000" dirty="0" smtClean="0"/>
              <a:t>Time</a:t>
            </a:r>
          </a:p>
          <a:p>
            <a:pPr lvl="1">
              <a:buClr>
                <a:schemeClr val="accent1"/>
              </a:buClr>
              <a:buFont typeface="Wingdings" charset="2"/>
              <a:buChar char="Ø"/>
            </a:pPr>
            <a:r>
              <a:rPr lang="en-US" sz="2000" dirty="0" smtClean="0"/>
              <a:t>Cost</a:t>
            </a:r>
          </a:p>
          <a:p>
            <a:pPr lvl="1">
              <a:buClr>
                <a:schemeClr val="accent1"/>
              </a:buClr>
              <a:buFont typeface="Wingdings" charset="2"/>
              <a:buChar char="Ø"/>
            </a:pPr>
            <a:r>
              <a:rPr lang="en-US" sz="2000" dirty="0" smtClean="0"/>
              <a:t>Quality </a:t>
            </a:r>
          </a:p>
          <a:p>
            <a:pPr lvl="1">
              <a:buClr>
                <a:schemeClr val="accent1"/>
              </a:buClr>
              <a:buFont typeface="Wingdings" charset="2"/>
              <a:buChar char="Ø"/>
            </a:pPr>
            <a:r>
              <a:rPr lang="en-US" sz="2000" dirty="0" smtClean="0"/>
              <a:t>Scope</a:t>
            </a:r>
          </a:p>
          <a:p>
            <a:pPr lvl="1">
              <a:buClr>
                <a:schemeClr val="accent1"/>
              </a:buClr>
              <a:buFont typeface="Wingdings" charset="2"/>
              <a:buChar char="Ø"/>
            </a:pPr>
            <a:r>
              <a:rPr lang="en-US" sz="2000" dirty="0" smtClean="0"/>
              <a:t>Resources or competences</a:t>
            </a:r>
          </a:p>
          <a:p>
            <a:pPr lvl="1">
              <a:buClr>
                <a:schemeClr val="accent1"/>
              </a:buClr>
              <a:buFont typeface="Wingdings" charset="2"/>
              <a:buChar char="Ø"/>
            </a:pPr>
            <a:r>
              <a:rPr lang="en-US" sz="2000" dirty="0" smtClean="0"/>
              <a:t>Technology</a:t>
            </a:r>
          </a:p>
          <a:p>
            <a:pPr lvl="1">
              <a:buClr>
                <a:schemeClr val="accent1"/>
              </a:buClr>
              <a:buFont typeface="Wingdings" charset="2"/>
              <a:buChar char="Ø"/>
            </a:pPr>
            <a:r>
              <a:rPr lang="en-US" sz="2000" dirty="0" smtClean="0"/>
              <a:t>…</a:t>
            </a:r>
          </a:p>
          <a:p>
            <a:endParaRPr lang="en-US" sz="2000" dirty="0"/>
          </a:p>
          <a:p>
            <a:r>
              <a:rPr lang="en-US" sz="2400" dirty="0" smtClean="0"/>
              <a:t>Identify criticality and possible margins</a:t>
            </a:r>
            <a:endParaRPr lang="en-US" sz="2400" dirty="0"/>
          </a:p>
        </p:txBody>
      </p:sp>
      <p:grpSp>
        <p:nvGrpSpPr>
          <p:cNvPr id="5" name="Group 4"/>
          <p:cNvGrpSpPr/>
          <p:nvPr/>
        </p:nvGrpSpPr>
        <p:grpSpPr>
          <a:xfrm>
            <a:off x="5222571" y="1086556"/>
            <a:ext cx="3921430" cy="2695222"/>
            <a:chOff x="2703299" y="2066730"/>
            <a:chExt cx="4816140" cy="3256140"/>
          </a:xfrm>
        </p:grpSpPr>
        <p:sp>
          <p:nvSpPr>
            <p:cNvPr id="6" name="Isosceles Triangle 5"/>
            <p:cNvSpPr/>
            <p:nvPr/>
          </p:nvSpPr>
          <p:spPr>
            <a:xfrm>
              <a:off x="3754589" y="2636918"/>
              <a:ext cx="2654518" cy="2163734"/>
            </a:xfrm>
            <a:prstGeom prst="triangle">
              <a:avLst/>
            </a:prstGeom>
            <a:solidFill>
              <a:schemeClr val="bg1"/>
            </a:solidFill>
            <a:ln w="57150" cmpd="sng">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7" name="TextBox 6"/>
            <p:cNvSpPr txBox="1"/>
            <p:nvPr/>
          </p:nvSpPr>
          <p:spPr>
            <a:xfrm>
              <a:off x="4347146" y="2066730"/>
              <a:ext cx="1652742" cy="551917"/>
            </a:xfrm>
            <a:prstGeom prst="rect">
              <a:avLst/>
            </a:prstGeom>
            <a:noFill/>
          </p:spPr>
          <p:txBody>
            <a:bodyPr wrap="none" rtlCol="0">
              <a:spAutoFit/>
            </a:bodyPr>
            <a:lstStyle/>
            <a:p>
              <a:r>
                <a:rPr lang="en-GB" sz="2000" b="1" dirty="0" smtClean="0">
                  <a:solidFill>
                    <a:schemeClr val="accent1">
                      <a:lumMod val="75000"/>
                    </a:schemeClr>
                  </a:solidFill>
                  <a:latin typeface="Comic Sans MS" panose="030F0702030302020204" pitchFamily="66" charset="0"/>
                </a:rPr>
                <a:t>Quality</a:t>
              </a:r>
              <a:endParaRPr lang="en-GB" sz="2000" b="1" dirty="0">
                <a:solidFill>
                  <a:schemeClr val="accent1">
                    <a:lumMod val="75000"/>
                  </a:schemeClr>
                </a:solidFill>
                <a:latin typeface="Comic Sans MS" panose="030F0702030302020204" pitchFamily="66" charset="0"/>
              </a:endParaRPr>
            </a:p>
          </p:txBody>
        </p:sp>
        <p:sp>
          <p:nvSpPr>
            <p:cNvPr id="9" name="TextBox 8"/>
            <p:cNvSpPr txBox="1"/>
            <p:nvPr/>
          </p:nvSpPr>
          <p:spPr>
            <a:xfrm>
              <a:off x="2703299" y="4584206"/>
              <a:ext cx="1761520" cy="551917"/>
            </a:xfrm>
            <a:prstGeom prst="rect">
              <a:avLst/>
            </a:prstGeom>
            <a:noFill/>
          </p:spPr>
          <p:txBody>
            <a:bodyPr wrap="square" rtlCol="0">
              <a:spAutoFit/>
            </a:bodyPr>
            <a:lstStyle/>
            <a:p>
              <a:r>
                <a:rPr lang="en-GB" sz="2000" b="1" dirty="0" smtClean="0">
                  <a:solidFill>
                    <a:schemeClr val="accent1">
                      <a:lumMod val="75000"/>
                    </a:schemeClr>
                  </a:solidFill>
                  <a:latin typeface="Comic Sans MS" panose="030F0702030302020204" pitchFamily="66" charset="0"/>
                </a:rPr>
                <a:t>Cost</a:t>
              </a:r>
              <a:endParaRPr lang="en-GB" sz="2000" b="1" dirty="0">
                <a:solidFill>
                  <a:schemeClr val="accent1">
                    <a:lumMod val="75000"/>
                  </a:schemeClr>
                </a:solidFill>
                <a:latin typeface="Comic Sans MS" panose="030F0702030302020204" pitchFamily="66" charset="0"/>
              </a:endParaRPr>
            </a:p>
          </p:txBody>
        </p:sp>
        <p:sp>
          <p:nvSpPr>
            <p:cNvPr id="10" name="TextBox 9"/>
            <p:cNvSpPr txBox="1"/>
            <p:nvPr/>
          </p:nvSpPr>
          <p:spPr>
            <a:xfrm>
              <a:off x="4110461" y="3608728"/>
              <a:ext cx="2065049" cy="976467"/>
            </a:xfrm>
            <a:prstGeom prst="rect">
              <a:avLst/>
            </a:prstGeom>
            <a:noFill/>
          </p:spPr>
          <p:txBody>
            <a:bodyPr wrap="none" rtlCol="0">
              <a:spAutoFit/>
            </a:bodyPr>
            <a:lstStyle/>
            <a:p>
              <a:pPr algn="ctr"/>
              <a:r>
                <a:rPr lang="fr-FR" sz="2000" b="1" dirty="0" smtClean="0">
                  <a:solidFill>
                    <a:srgbClr val="0070C0"/>
                  </a:solidFill>
                </a:rPr>
                <a:t>Project</a:t>
              </a:r>
            </a:p>
            <a:p>
              <a:pPr algn="ctr"/>
              <a:r>
                <a:rPr lang="en-GB" sz="2000" b="1" dirty="0" smtClean="0">
                  <a:solidFill>
                    <a:srgbClr val="0070C0"/>
                  </a:solidFill>
                </a:rPr>
                <a:t>constraints</a:t>
              </a:r>
              <a:endParaRPr lang="en-GB" sz="2000" b="1" dirty="0">
                <a:solidFill>
                  <a:srgbClr val="0070C0"/>
                </a:solidFill>
              </a:endParaRPr>
            </a:p>
          </p:txBody>
        </p:sp>
        <p:sp>
          <p:nvSpPr>
            <p:cNvPr id="11" name="TextBox 10"/>
            <p:cNvSpPr txBox="1"/>
            <p:nvPr/>
          </p:nvSpPr>
          <p:spPr>
            <a:xfrm>
              <a:off x="6345872" y="4770953"/>
              <a:ext cx="1173567" cy="551917"/>
            </a:xfrm>
            <a:prstGeom prst="rect">
              <a:avLst/>
            </a:prstGeom>
            <a:noFill/>
          </p:spPr>
          <p:txBody>
            <a:bodyPr wrap="none" rtlCol="0">
              <a:spAutoFit/>
            </a:bodyPr>
            <a:lstStyle/>
            <a:p>
              <a:r>
                <a:rPr lang="en-GB" sz="2000" b="1" dirty="0" smtClean="0">
                  <a:solidFill>
                    <a:schemeClr val="accent1">
                      <a:lumMod val="75000"/>
                    </a:schemeClr>
                  </a:solidFill>
                  <a:latin typeface="Comic Sans MS" panose="030F0702030302020204" pitchFamily="66" charset="0"/>
                </a:rPr>
                <a:t>Time</a:t>
              </a:r>
              <a:endParaRPr lang="en-GB" sz="2000" b="1" dirty="0">
                <a:solidFill>
                  <a:schemeClr val="accent1">
                    <a:lumMod val="75000"/>
                  </a:schemeClr>
                </a:solidFill>
                <a:latin typeface="Comic Sans MS" panose="030F0702030302020204" pitchFamily="66" charset="0"/>
              </a:endParaRPr>
            </a:p>
          </p:txBody>
        </p:sp>
      </p:grpSp>
      <p:sp>
        <p:nvSpPr>
          <p:cNvPr id="92" name="TextBox 91"/>
          <p:cNvSpPr txBox="1"/>
          <p:nvPr/>
        </p:nvSpPr>
        <p:spPr>
          <a:xfrm>
            <a:off x="6847368" y="5020016"/>
            <a:ext cx="958097" cy="400110"/>
          </a:xfrm>
          <a:prstGeom prst="rect">
            <a:avLst/>
          </a:prstGeom>
          <a:solidFill>
            <a:srgbClr val="FFFFFF"/>
          </a:solidFill>
        </p:spPr>
        <p:txBody>
          <a:bodyPr wrap="square" rtlCol="0">
            <a:spAutoFit/>
          </a:bodyPr>
          <a:lstStyle/>
          <a:p>
            <a:r>
              <a:rPr lang="en-US" sz="2000" b="1" dirty="0" smtClean="0">
                <a:solidFill>
                  <a:schemeClr val="accent1">
                    <a:lumMod val="75000"/>
                  </a:schemeClr>
                </a:solidFill>
                <a:latin typeface="Comic Sans MS" panose="030F0702030302020204" pitchFamily="66" charset="0"/>
              </a:rPr>
              <a:t>Scope</a:t>
            </a:r>
            <a:endParaRPr lang="en-US" sz="2000" b="1" dirty="0">
              <a:solidFill>
                <a:schemeClr val="accent1">
                  <a:lumMod val="75000"/>
                </a:schemeClr>
              </a:solidFill>
              <a:latin typeface="Comic Sans MS" panose="030F0702030302020204" pitchFamily="66" charset="0"/>
            </a:endParaRPr>
          </a:p>
        </p:txBody>
      </p:sp>
      <p:sp>
        <p:nvSpPr>
          <p:cNvPr id="94" name="Freeform 93"/>
          <p:cNvSpPr/>
          <p:nvPr/>
        </p:nvSpPr>
        <p:spPr>
          <a:xfrm>
            <a:off x="6078559" y="1543397"/>
            <a:ext cx="2201333" cy="3457222"/>
          </a:xfrm>
          <a:custGeom>
            <a:avLst/>
            <a:gdLst>
              <a:gd name="connsiteX0" fmla="*/ 0 w 2201333"/>
              <a:gd name="connsiteY0" fmla="*/ 1806222 h 3457222"/>
              <a:gd name="connsiteX1" fmla="*/ 1086555 w 2201333"/>
              <a:gd name="connsiteY1" fmla="*/ 0 h 3457222"/>
              <a:gd name="connsiteX2" fmla="*/ 2201333 w 2201333"/>
              <a:gd name="connsiteY2" fmla="*/ 1806222 h 3457222"/>
              <a:gd name="connsiteX3" fmla="*/ 1171222 w 2201333"/>
              <a:gd name="connsiteY3" fmla="*/ 3457222 h 3457222"/>
              <a:gd name="connsiteX4" fmla="*/ 0 w 2201333"/>
              <a:gd name="connsiteY4" fmla="*/ 1806222 h 3457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1333" h="3457222">
                <a:moveTo>
                  <a:pt x="0" y="1806222"/>
                </a:moveTo>
                <a:lnTo>
                  <a:pt x="1086555" y="0"/>
                </a:lnTo>
                <a:lnTo>
                  <a:pt x="2201333" y="1806222"/>
                </a:lnTo>
                <a:lnTo>
                  <a:pt x="1171222" y="3457222"/>
                </a:lnTo>
                <a:lnTo>
                  <a:pt x="0" y="1806222"/>
                </a:lnTo>
                <a:close/>
              </a:path>
            </a:pathLst>
          </a:custGeom>
          <a:solidFill>
            <a:schemeClr val="bg1"/>
          </a:solidFill>
          <a:ln w="57150" cmpd="sng">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28" name="Oval 127"/>
          <p:cNvSpPr/>
          <p:nvPr/>
        </p:nvSpPr>
        <p:spPr>
          <a:xfrm>
            <a:off x="5743222" y="5009444"/>
            <a:ext cx="1820333" cy="1580444"/>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Cheap</a:t>
            </a:r>
            <a:endParaRPr lang="en-US" dirty="0"/>
          </a:p>
        </p:txBody>
      </p:sp>
      <p:sp>
        <p:nvSpPr>
          <p:cNvPr id="129" name="Oval 128"/>
          <p:cNvSpPr/>
          <p:nvPr/>
        </p:nvSpPr>
        <p:spPr>
          <a:xfrm>
            <a:off x="7038622" y="5009444"/>
            <a:ext cx="1820333" cy="1580444"/>
          </a:xfrm>
          <a:prstGeom prst="ellipse">
            <a:avLst/>
          </a:prstGeom>
          <a:solidFill>
            <a:srgbClr val="008000">
              <a:alpha val="60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Fast</a:t>
            </a:r>
            <a:endParaRPr lang="en-US" dirty="0"/>
          </a:p>
        </p:txBody>
      </p:sp>
      <p:sp>
        <p:nvSpPr>
          <p:cNvPr id="130" name="Oval 129"/>
          <p:cNvSpPr/>
          <p:nvPr/>
        </p:nvSpPr>
        <p:spPr>
          <a:xfrm>
            <a:off x="6304844" y="4028722"/>
            <a:ext cx="1820333" cy="1580444"/>
          </a:xfrm>
          <a:prstGeom prst="ellipse">
            <a:avLst/>
          </a:prstGeom>
          <a:solidFill>
            <a:srgbClr val="FF0000">
              <a:alpha val="60000"/>
            </a:srgbClr>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Good</a:t>
            </a:r>
            <a:endParaRPr lang="en-US" dirty="0"/>
          </a:p>
        </p:txBody>
      </p:sp>
      <p:sp>
        <p:nvSpPr>
          <p:cNvPr id="131" name="TextBox 130"/>
          <p:cNvSpPr txBox="1"/>
          <p:nvPr/>
        </p:nvSpPr>
        <p:spPr>
          <a:xfrm>
            <a:off x="7038622" y="5700945"/>
            <a:ext cx="577903" cy="338554"/>
          </a:xfrm>
          <a:prstGeom prst="rect">
            <a:avLst/>
          </a:prstGeom>
          <a:noFill/>
        </p:spPr>
        <p:txBody>
          <a:bodyPr wrap="none" rtlCol="0">
            <a:spAutoFit/>
          </a:bodyPr>
          <a:lstStyle/>
          <a:p>
            <a:r>
              <a:rPr lang="en-US" sz="1600" b="1" dirty="0" smtClean="0"/>
              <a:t>Bad!</a:t>
            </a:r>
            <a:endParaRPr lang="en-US" sz="1600" b="1" dirty="0"/>
          </a:p>
        </p:txBody>
      </p:sp>
      <p:sp>
        <p:nvSpPr>
          <p:cNvPr id="132" name="TextBox 131"/>
          <p:cNvSpPr txBox="1"/>
          <p:nvPr/>
        </p:nvSpPr>
        <p:spPr>
          <a:xfrm>
            <a:off x="7304912" y="4995334"/>
            <a:ext cx="1101984" cy="338554"/>
          </a:xfrm>
          <a:prstGeom prst="rect">
            <a:avLst/>
          </a:prstGeom>
          <a:noFill/>
        </p:spPr>
        <p:txBody>
          <a:bodyPr wrap="none" rtlCol="0">
            <a:spAutoFit/>
          </a:bodyPr>
          <a:lstStyle/>
          <a:p>
            <a:r>
              <a:rPr lang="en-US" sz="1600" b="1" dirty="0" smtClean="0"/>
              <a:t>Expensive!</a:t>
            </a:r>
            <a:endParaRPr lang="en-US" sz="1600" b="1" dirty="0"/>
          </a:p>
        </p:txBody>
      </p:sp>
      <p:sp>
        <p:nvSpPr>
          <p:cNvPr id="133" name="TextBox 132"/>
          <p:cNvSpPr txBox="1"/>
          <p:nvPr/>
        </p:nvSpPr>
        <p:spPr>
          <a:xfrm>
            <a:off x="6376562" y="5037611"/>
            <a:ext cx="662060" cy="338554"/>
          </a:xfrm>
          <a:prstGeom prst="rect">
            <a:avLst/>
          </a:prstGeom>
          <a:noFill/>
        </p:spPr>
        <p:txBody>
          <a:bodyPr wrap="none" rtlCol="0">
            <a:spAutoFit/>
          </a:bodyPr>
          <a:lstStyle/>
          <a:p>
            <a:r>
              <a:rPr lang="en-US" sz="1600" b="1" dirty="0" smtClean="0"/>
              <a:t>Slow!</a:t>
            </a:r>
            <a:endParaRPr lang="en-US" sz="1600" b="1" dirty="0"/>
          </a:p>
        </p:txBody>
      </p:sp>
      <p:sp>
        <p:nvSpPr>
          <p:cNvPr id="3" name="Slide Number Placeholder 2"/>
          <p:cNvSpPr>
            <a:spLocks noGrp="1"/>
          </p:cNvSpPr>
          <p:nvPr>
            <p:ph type="sldNum" sz="quarter" idx="12"/>
          </p:nvPr>
        </p:nvSpPr>
        <p:spPr/>
        <p:txBody>
          <a:bodyPr/>
          <a:lstStyle/>
          <a:p>
            <a:fld id="{6D3E8911-6981-AB4E-BD32-9545771F23F2}" type="slidenum">
              <a:rPr lang="en-US" smtClean="0"/>
              <a:t>14</a:t>
            </a:fld>
            <a:endParaRPr lang="en-US"/>
          </a:p>
        </p:txBody>
      </p:sp>
    </p:spTree>
    <p:extLst>
      <p:ext uri="{BB962C8B-B14F-4D97-AF65-F5344CB8AC3E}">
        <p14:creationId xmlns:p14="http://schemas.microsoft.com/office/powerpoint/2010/main" val="310479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4"/>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9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9" end="9"/>
                                            </p:txEl>
                                          </p:spTgt>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94"/>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92"/>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3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1" nodeType="clickEffect">
                                  <p:stCondLst>
                                    <p:cond delay="0"/>
                                  </p:stCondLst>
                                  <p:childTnLst>
                                    <p:set>
                                      <p:cBhvr>
                                        <p:cTn id="50" dur="1" fill="hold">
                                          <p:stCondLst>
                                            <p:cond delay="0"/>
                                          </p:stCondLst>
                                        </p:cTn>
                                        <p:tgtEl>
                                          <p:spTgt spid="131"/>
                                        </p:tgtEl>
                                        <p:attrNameLst>
                                          <p:attrName>style.visibility</p:attrName>
                                        </p:attrNameLst>
                                      </p:cBhvr>
                                      <p:to>
                                        <p:strVal val="visible"/>
                                      </p:to>
                                    </p:set>
                                  </p:childTnLst>
                                </p:cTn>
                              </p:par>
                              <p:par>
                                <p:cTn id="51" presetID="35" presetClass="emph" presetSubtype="0" repeatCount="3000" fill="hold" grpId="0" nodeType="withEffect">
                                  <p:stCondLst>
                                    <p:cond delay="0"/>
                                  </p:stCondLst>
                                  <p:childTnLst>
                                    <p:anim calcmode="discrete" valueType="str">
                                      <p:cBhvr>
                                        <p:cTn id="52" dur="1000" fill="hold"/>
                                        <p:tgtEl>
                                          <p:spTgt spid="131"/>
                                        </p:tgtEl>
                                        <p:attrNameLst>
                                          <p:attrName>style.visibility</p:attrName>
                                        </p:attrNameLst>
                                      </p:cBhvr>
                                      <p:tavLst>
                                        <p:tav tm="0">
                                          <p:val>
                                            <p:strVal val="hidden"/>
                                          </p:val>
                                        </p:tav>
                                        <p:tav tm="50000">
                                          <p:val>
                                            <p:strVal val="visible"/>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1" nodeType="clickEffect">
                                  <p:stCondLst>
                                    <p:cond delay="0"/>
                                  </p:stCondLst>
                                  <p:childTnLst>
                                    <p:set>
                                      <p:cBhvr>
                                        <p:cTn id="56" dur="1" fill="hold">
                                          <p:stCondLst>
                                            <p:cond delay="0"/>
                                          </p:stCondLst>
                                        </p:cTn>
                                        <p:tgtEl>
                                          <p:spTgt spid="133"/>
                                        </p:tgtEl>
                                        <p:attrNameLst>
                                          <p:attrName>style.visibility</p:attrName>
                                        </p:attrNameLst>
                                      </p:cBhvr>
                                      <p:to>
                                        <p:strVal val="visible"/>
                                      </p:to>
                                    </p:set>
                                  </p:childTnLst>
                                </p:cTn>
                              </p:par>
                              <p:par>
                                <p:cTn id="57" presetID="35" presetClass="emph" presetSubtype="0" repeatCount="3000" fill="hold" grpId="0" nodeType="withEffect">
                                  <p:stCondLst>
                                    <p:cond delay="0"/>
                                  </p:stCondLst>
                                  <p:childTnLst>
                                    <p:anim calcmode="discrete" valueType="str">
                                      <p:cBhvr>
                                        <p:cTn id="58" dur="1000" fill="hold"/>
                                        <p:tgtEl>
                                          <p:spTgt spid="133"/>
                                        </p:tgtEl>
                                        <p:attrNameLst>
                                          <p:attrName>style.visibility</p:attrName>
                                        </p:attrNameLst>
                                      </p:cBhvr>
                                      <p:tavLst>
                                        <p:tav tm="0">
                                          <p:val>
                                            <p:strVal val="hidden"/>
                                          </p:val>
                                        </p:tav>
                                        <p:tav tm="50000">
                                          <p:val>
                                            <p:strVal val="visible"/>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32"/>
                                        </p:tgtEl>
                                        <p:attrNameLst>
                                          <p:attrName>style.visibility</p:attrName>
                                        </p:attrNameLst>
                                      </p:cBhvr>
                                      <p:to>
                                        <p:strVal val="visible"/>
                                      </p:to>
                                    </p:set>
                                  </p:childTnLst>
                                </p:cTn>
                              </p:par>
                              <p:par>
                                <p:cTn id="63" presetID="35" presetClass="emph" presetSubtype="0" repeatCount="3000" fill="hold" grpId="1" nodeType="withEffect">
                                  <p:stCondLst>
                                    <p:cond delay="0"/>
                                  </p:stCondLst>
                                  <p:childTnLst>
                                    <p:anim calcmode="discrete" valueType="str">
                                      <p:cBhvr>
                                        <p:cTn id="64" dur="1000" fill="hold"/>
                                        <p:tgtEl>
                                          <p:spTgt spid="13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2" grpId="1" uiExpand="1" animBg="1"/>
      <p:bldP spid="92" grpId="2" animBg="1"/>
      <p:bldP spid="94" grpId="0" uiExpand="1" animBg="1"/>
      <p:bldP spid="94" grpId="1" animBg="1"/>
      <p:bldP spid="128" grpId="0" animBg="1"/>
      <p:bldP spid="129" grpId="0" animBg="1"/>
      <p:bldP spid="130" grpId="0" animBg="1"/>
      <p:bldP spid="131" grpId="0"/>
      <p:bldP spid="131" grpId="1"/>
      <p:bldP spid="132" grpId="0"/>
      <p:bldP spid="132" grpId="1"/>
      <p:bldP spid="133" grpId="0"/>
      <p:bldP spid="133"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p:cNvPicPr>
            <a:picLocks noChangeAspect="1"/>
          </p:cNvPicPr>
          <p:nvPr/>
        </p:nvPicPr>
        <p:blipFill rotWithShape="1">
          <a:blip r:embed="rId2"/>
          <a:srcRect r="2071" b="17065"/>
          <a:stretch/>
        </p:blipFill>
        <p:spPr>
          <a:xfrm>
            <a:off x="6922173" y="2747621"/>
            <a:ext cx="1974465" cy="1787754"/>
          </a:xfrm>
          <a:prstGeom prst="rect">
            <a:avLst/>
          </a:prstGeom>
        </p:spPr>
      </p:pic>
      <p:sp>
        <p:nvSpPr>
          <p:cNvPr id="3" name="Rectangle 73"/>
          <p:cNvSpPr txBox="1">
            <a:spLocks noChangeArrowheads="1"/>
          </p:cNvSpPr>
          <p:nvPr/>
        </p:nvSpPr>
        <p:spPr>
          <a:xfrm>
            <a:off x="514351" y="0"/>
            <a:ext cx="7886700" cy="103933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3600" b="1" dirty="0">
                <a:solidFill>
                  <a:schemeClr val="accent1">
                    <a:lumMod val="75000"/>
                  </a:schemeClr>
                </a:solidFill>
                <a:latin typeface="+mn-lt"/>
              </a:rPr>
              <a:t>P</a:t>
            </a:r>
            <a:r>
              <a:rPr lang="en-GB" sz="3600" b="1" dirty="0" smtClean="0">
                <a:solidFill>
                  <a:schemeClr val="accent1">
                    <a:lumMod val="75000"/>
                  </a:schemeClr>
                </a:solidFill>
                <a:latin typeface="+mn-lt"/>
              </a:rPr>
              <a:t>roject</a:t>
            </a:r>
            <a:r>
              <a:rPr lang="en-GB" dirty="0" smtClean="0">
                <a:solidFill>
                  <a:schemeClr val="accent1">
                    <a:lumMod val="75000"/>
                  </a:schemeClr>
                </a:solidFill>
                <a:latin typeface="+mn-lt"/>
              </a:rPr>
              <a:t> </a:t>
            </a:r>
            <a:r>
              <a:rPr lang="en-GB" sz="3600" b="1" dirty="0" smtClean="0">
                <a:solidFill>
                  <a:schemeClr val="accent1">
                    <a:lumMod val="75000"/>
                  </a:schemeClr>
                </a:solidFill>
                <a:latin typeface="+mn-lt"/>
              </a:rPr>
              <a:t>plan – some tips</a:t>
            </a:r>
            <a:endParaRPr lang="en-GB" sz="3600" b="1" dirty="0">
              <a:solidFill>
                <a:schemeClr val="accent1">
                  <a:lumMod val="75000"/>
                </a:schemeClr>
              </a:solidFill>
              <a:latin typeface="+mn-lt"/>
            </a:endParaRPr>
          </a:p>
        </p:txBody>
      </p:sp>
      <p:sp>
        <p:nvSpPr>
          <p:cNvPr id="5" name="Content Placeholder 4"/>
          <p:cNvSpPr>
            <a:spLocks noGrp="1"/>
          </p:cNvSpPr>
          <p:nvPr>
            <p:ph idx="1"/>
          </p:nvPr>
        </p:nvSpPr>
        <p:spPr>
          <a:xfrm>
            <a:off x="204924" y="1321738"/>
            <a:ext cx="8229600" cy="4525963"/>
          </a:xfrm>
        </p:spPr>
        <p:txBody>
          <a:bodyPr>
            <a:normAutofit/>
          </a:bodyPr>
          <a:lstStyle/>
          <a:p>
            <a:r>
              <a:rPr lang="en-US" sz="2400" dirty="0" smtClean="0"/>
              <a:t>Focus on products / deliverables</a:t>
            </a:r>
          </a:p>
          <a:p>
            <a:endParaRPr lang="en-US" sz="2400" dirty="0"/>
          </a:p>
          <a:p>
            <a:pPr marL="0" indent="0">
              <a:buNone/>
            </a:pPr>
            <a:endParaRPr lang="en-US" sz="2400" dirty="0"/>
          </a:p>
          <a:p>
            <a:endParaRPr lang="en-US" sz="2400" dirty="0" smtClean="0"/>
          </a:p>
          <a:p>
            <a:r>
              <a:rPr lang="en-US" sz="2400" dirty="0" smtClean="0"/>
              <a:t>Go only till the detail</a:t>
            </a:r>
            <a:r>
              <a:rPr lang="en-US" sz="2400" dirty="0"/>
              <a:t> </a:t>
            </a:r>
            <a:r>
              <a:rPr lang="en-US" sz="2400" dirty="0" smtClean="0"/>
              <a:t>level you need to keep track</a:t>
            </a:r>
          </a:p>
          <a:p>
            <a:endParaRPr lang="en-US" sz="2400" dirty="0"/>
          </a:p>
          <a:p>
            <a:endParaRPr lang="en-US" sz="2400" dirty="0" smtClean="0"/>
          </a:p>
          <a:p>
            <a:endParaRPr lang="en-US" sz="2400" dirty="0"/>
          </a:p>
          <a:p>
            <a:r>
              <a:rPr lang="en-US" sz="2400" dirty="0" smtClean="0"/>
              <a:t>Do it together with the team</a:t>
            </a:r>
            <a:endParaRPr lang="en-US" sz="2400" dirty="0"/>
          </a:p>
        </p:txBody>
      </p:sp>
      <p:grpSp>
        <p:nvGrpSpPr>
          <p:cNvPr id="17" name="Group 4"/>
          <p:cNvGrpSpPr>
            <a:grpSpLocks/>
          </p:cNvGrpSpPr>
          <p:nvPr/>
        </p:nvGrpSpPr>
        <p:grpSpPr bwMode="auto">
          <a:xfrm>
            <a:off x="5227184" y="1192492"/>
            <a:ext cx="3704828" cy="1230947"/>
            <a:chOff x="1314" y="2842"/>
            <a:chExt cx="3883" cy="1069"/>
          </a:xfrm>
        </p:grpSpPr>
        <p:sp>
          <p:nvSpPr>
            <p:cNvPr id="18" name="Rectangle 5"/>
            <p:cNvSpPr>
              <a:spLocks noChangeArrowheads="1"/>
            </p:cNvSpPr>
            <p:nvPr/>
          </p:nvSpPr>
          <p:spPr bwMode="auto">
            <a:xfrm>
              <a:off x="4442" y="3172"/>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19" name="AutoShape 6"/>
            <p:cNvSpPr>
              <a:spLocks noChangeArrowheads="1"/>
            </p:cNvSpPr>
            <p:nvPr/>
          </p:nvSpPr>
          <p:spPr bwMode="auto">
            <a:xfrm rot="448478">
              <a:off x="4237" y="2842"/>
              <a:ext cx="960" cy="384"/>
            </a:xfrm>
            <a:prstGeom prst="irregularSeal2">
              <a:avLst/>
            </a:prstGeom>
            <a:solidFill>
              <a:srgbClr val="FFFF00"/>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20" name="Rectangle 7"/>
            <p:cNvSpPr>
              <a:spLocks noChangeArrowheads="1"/>
            </p:cNvSpPr>
            <p:nvPr/>
          </p:nvSpPr>
          <p:spPr bwMode="auto">
            <a:xfrm>
              <a:off x="1314" y="3815"/>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21" name="Rectangle 8"/>
            <p:cNvSpPr>
              <a:spLocks noChangeArrowheads="1"/>
            </p:cNvSpPr>
            <p:nvPr/>
          </p:nvSpPr>
          <p:spPr bwMode="auto">
            <a:xfrm>
              <a:off x="4439" y="2928"/>
              <a:ext cx="566" cy="2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b="1" dirty="0"/>
                <a:t>value</a:t>
              </a:r>
            </a:p>
          </p:txBody>
        </p:sp>
        <p:sp>
          <p:nvSpPr>
            <p:cNvPr id="22" name="Rectangle 9"/>
            <p:cNvSpPr>
              <a:spLocks noChangeArrowheads="1"/>
            </p:cNvSpPr>
            <p:nvPr/>
          </p:nvSpPr>
          <p:spPr bwMode="auto">
            <a:xfrm>
              <a:off x="1344" y="3608"/>
              <a:ext cx="518" cy="2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b="1" dirty="0"/>
                <a:t>Each</a:t>
              </a:r>
            </a:p>
          </p:txBody>
        </p:sp>
        <p:sp>
          <p:nvSpPr>
            <p:cNvPr id="23" name="Rectangle 10"/>
            <p:cNvSpPr>
              <a:spLocks noChangeArrowheads="1"/>
            </p:cNvSpPr>
            <p:nvPr/>
          </p:nvSpPr>
          <p:spPr bwMode="auto">
            <a:xfrm>
              <a:off x="1985" y="3464"/>
              <a:ext cx="474" cy="2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b="1" dirty="0"/>
                <a:t>task</a:t>
              </a:r>
            </a:p>
          </p:txBody>
        </p:sp>
        <p:sp>
          <p:nvSpPr>
            <p:cNvPr id="24" name="Rectangle 11"/>
            <p:cNvSpPr>
              <a:spLocks noChangeArrowheads="1"/>
            </p:cNvSpPr>
            <p:nvPr/>
          </p:nvSpPr>
          <p:spPr bwMode="auto">
            <a:xfrm>
              <a:off x="2507" y="3330"/>
              <a:ext cx="646" cy="2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b="1" dirty="0"/>
                <a:t>should</a:t>
              </a:r>
            </a:p>
          </p:txBody>
        </p:sp>
        <p:sp>
          <p:nvSpPr>
            <p:cNvPr id="25" name="Rectangle 12"/>
            <p:cNvSpPr>
              <a:spLocks noChangeArrowheads="1"/>
            </p:cNvSpPr>
            <p:nvPr/>
          </p:nvSpPr>
          <p:spPr bwMode="auto">
            <a:xfrm>
              <a:off x="2963" y="3205"/>
              <a:ext cx="831" cy="2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b="1" dirty="0"/>
                <a:t>introduce</a:t>
              </a:r>
            </a:p>
          </p:txBody>
        </p:sp>
        <p:sp>
          <p:nvSpPr>
            <p:cNvPr id="26" name="Rectangle 13"/>
            <p:cNvSpPr>
              <a:spLocks noChangeArrowheads="1"/>
            </p:cNvSpPr>
            <p:nvPr/>
          </p:nvSpPr>
          <p:spPr bwMode="auto">
            <a:xfrm>
              <a:off x="3625" y="3066"/>
              <a:ext cx="807" cy="2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b="1" dirty="0"/>
                <a:t>an added</a:t>
              </a:r>
            </a:p>
          </p:txBody>
        </p:sp>
        <p:sp>
          <p:nvSpPr>
            <p:cNvPr id="27" name="Rectangle 14"/>
            <p:cNvSpPr>
              <a:spLocks noChangeArrowheads="1"/>
            </p:cNvSpPr>
            <p:nvPr/>
          </p:nvSpPr>
          <p:spPr bwMode="auto">
            <a:xfrm>
              <a:off x="1924" y="3815"/>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28" name="Rectangle 15"/>
            <p:cNvSpPr>
              <a:spLocks noChangeArrowheads="1"/>
            </p:cNvSpPr>
            <p:nvPr/>
          </p:nvSpPr>
          <p:spPr bwMode="auto">
            <a:xfrm>
              <a:off x="1924" y="3688"/>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29" name="Rectangle 16"/>
            <p:cNvSpPr>
              <a:spLocks noChangeArrowheads="1"/>
            </p:cNvSpPr>
            <p:nvPr/>
          </p:nvSpPr>
          <p:spPr bwMode="auto">
            <a:xfrm>
              <a:off x="2548" y="3815"/>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30" name="Rectangle 17"/>
            <p:cNvSpPr>
              <a:spLocks noChangeArrowheads="1"/>
            </p:cNvSpPr>
            <p:nvPr/>
          </p:nvSpPr>
          <p:spPr bwMode="auto">
            <a:xfrm>
              <a:off x="3181" y="3560"/>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31" name="Rectangle 18"/>
            <p:cNvSpPr>
              <a:spLocks noChangeArrowheads="1"/>
            </p:cNvSpPr>
            <p:nvPr/>
          </p:nvSpPr>
          <p:spPr bwMode="auto">
            <a:xfrm>
              <a:off x="3181" y="3688"/>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32" name="Rectangle 19"/>
            <p:cNvSpPr>
              <a:spLocks noChangeArrowheads="1"/>
            </p:cNvSpPr>
            <p:nvPr/>
          </p:nvSpPr>
          <p:spPr bwMode="auto">
            <a:xfrm>
              <a:off x="3181" y="3815"/>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33" name="Rectangle 20"/>
            <p:cNvSpPr>
              <a:spLocks noChangeArrowheads="1"/>
            </p:cNvSpPr>
            <p:nvPr/>
          </p:nvSpPr>
          <p:spPr bwMode="auto">
            <a:xfrm>
              <a:off x="2548" y="3560"/>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34" name="Rectangle 21"/>
            <p:cNvSpPr>
              <a:spLocks noChangeArrowheads="1"/>
            </p:cNvSpPr>
            <p:nvPr/>
          </p:nvSpPr>
          <p:spPr bwMode="auto">
            <a:xfrm>
              <a:off x="2548" y="3688"/>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35" name="Rectangle 22"/>
            <p:cNvSpPr>
              <a:spLocks noChangeArrowheads="1"/>
            </p:cNvSpPr>
            <p:nvPr/>
          </p:nvSpPr>
          <p:spPr bwMode="auto">
            <a:xfrm>
              <a:off x="3814" y="3300"/>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36" name="Rectangle 23"/>
            <p:cNvSpPr>
              <a:spLocks noChangeArrowheads="1"/>
            </p:cNvSpPr>
            <p:nvPr/>
          </p:nvSpPr>
          <p:spPr bwMode="auto">
            <a:xfrm>
              <a:off x="3184" y="3428"/>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37" name="Rectangle 24"/>
            <p:cNvSpPr>
              <a:spLocks noChangeArrowheads="1"/>
            </p:cNvSpPr>
            <p:nvPr/>
          </p:nvSpPr>
          <p:spPr bwMode="auto">
            <a:xfrm>
              <a:off x="4446" y="3300"/>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38" name="Rectangle 25"/>
            <p:cNvSpPr>
              <a:spLocks noChangeArrowheads="1"/>
            </p:cNvSpPr>
            <p:nvPr/>
          </p:nvSpPr>
          <p:spPr bwMode="auto">
            <a:xfrm>
              <a:off x="3813" y="3560"/>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39" name="Rectangle 26"/>
            <p:cNvSpPr>
              <a:spLocks noChangeArrowheads="1"/>
            </p:cNvSpPr>
            <p:nvPr/>
          </p:nvSpPr>
          <p:spPr bwMode="auto">
            <a:xfrm>
              <a:off x="3813" y="3688"/>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40" name="Rectangle 27"/>
            <p:cNvSpPr>
              <a:spLocks noChangeArrowheads="1"/>
            </p:cNvSpPr>
            <p:nvPr/>
          </p:nvSpPr>
          <p:spPr bwMode="auto">
            <a:xfrm>
              <a:off x="3813" y="3815"/>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41" name="Rectangle 28"/>
            <p:cNvSpPr>
              <a:spLocks noChangeArrowheads="1"/>
            </p:cNvSpPr>
            <p:nvPr/>
          </p:nvSpPr>
          <p:spPr bwMode="auto">
            <a:xfrm>
              <a:off x="3816" y="3428"/>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42" name="Rectangle 29"/>
            <p:cNvSpPr>
              <a:spLocks noChangeArrowheads="1"/>
            </p:cNvSpPr>
            <p:nvPr/>
          </p:nvSpPr>
          <p:spPr bwMode="auto">
            <a:xfrm>
              <a:off x="4446" y="3560"/>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43" name="Rectangle 30"/>
            <p:cNvSpPr>
              <a:spLocks noChangeArrowheads="1"/>
            </p:cNvSpPr>
            <p:nvPr/>
          </p:nvSpPr>
          <p:spPr bwMode="auto">
            <a:xfrm>
              <a:off x="4446" y="3688"/>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44" name="Rectangle 31"/>
            <p:cNvSpPr>
              <a:spLocks noChangeArrowheads="1"/>
            </p:cNvSpPr>
            <p:nvPr/>
          </p:nvSpPr>
          <p:spPr bwMode="auto">
            <a:xfrm>
              <a:off x="4446" y="3815"/>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45" name="Rectangle 32"/>
            <p:cNvSpPr>
              <a:spLocks noChangeArrowheads="1"/>
            </p:cNvSpPr>
            <p:nvPr/>
          </p:nvSpPr>
          <p:spPr bwMode="auto">
            <a:xfrm>
              <a:off x="4449" y="3428"/>
              <a:ext cx="577" cy="96"/>
            </a:xfrm>
            <a:prstGeom prst="rect">
              <a:avLst/>
            </a:prstGeom>
            <a:solidFill>
              <a:srgbClr val="F19075"/>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grpSp>
      <p:grpSp>
        <p:nvGrpSpPr>
          <p:cNvPr id="58" name="Group 57"/>
          <p:cNvGrpSpPr/>
          <p:nvPr/>
        </p:nvGrpSpPr>
        <p:grpSpPr>
          <a:xfrm>
            <a:off x="7137836" y="3804472"/>
            <a:ext cx="1263215" cy="888998"/>
            <a:chOff x="7241838" y="3880560"/>
            <a:chExt cx="1159213" cy="888998"/>
          </a:xfrm>
        </p:grpSpPr>
        <p:cxnSp>
          <p:nvCxnSpPr>
            <p:cNvPr id="50" name="Straight Connector 49"/>
            <p:cNvCxnSpPr/>
            <p:nvPr/>
          </p:nvCxnSpPr>
          <p:spPr>
            <a:xfrm>
              <a:off x="7311897" y="3880560"/>
              <a:ext cx="1089154" cy="888998"/>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V="1">
              <a:off x="7241838" y="3880560"/>
              <a:ext cx="1089154" cy="888998"/>
            </a:xfrm>
            <a:prstGeom prst="line">
              <a:avLst/>
            </a:prstGeom>
            <a:ln w="57150" cmpd="sng">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55" name="Rectangle 54"/>
          <p:cNvSpPr/>
          <p:nvPr/>
        </p:nvSpPr>
        <p:spPr>
          <a:xfrm>
            <a:off x="2889588" y="4166043"/>
            <a:ext cx="4185811" cy="369332"/>
          </a:xfrm>
          <a:prstGeom prst="rect">
            <a:avLst/>
          </a:prstGeom>
        </p:spPr>
        <p:txBody>
          <a:bodyPr wrap="none">
            <a:spAutoFit/>
          </a:bodyPr>
          <a:lstStyle/>
          <a:p>
            <a:r>
              <a:rPr lang="en-GB" b="1" i="1" dirty="0" smtClean="0">
                <a:solidFill>
                  <a:schemeClr val="tx2"/>
                </a:solidFill>
              </a:rPr>
              <a:t>You should be able to see the big picture! </a:t>
            </a:r>
            <a:endParaRPr lang="en-US" dirty="0">
              <a:solidFill>
                <a:schemeClr val="tx2"/>
              </a:solidFill>
            </a:endParaRPr>
          </a:p>
        </p:txBody>
      </p:sp>
      <p:sp>
        <p:nvSpPr>
          <p:cNvPr id="56" name="Rectangle 55"/>
          <p:cNvSpPr/>
          <p:nvPr/>
        </p:nvSpPr>
        <p:spPr>
          <a:xfrm>
            <a:off x="6391109" y="5596319"/>
            <a:ext cx="2710788" cy="646331"/>
          </a:xfrm>
          <a:prstGeom prst="rect">
            <a:avLst/>
          </a:prstGeom>
        </p:spPr>
        <p:txBody>
          <a:bodyPr wrap="square">
            <a:spAutoFit/>
          </a:bodyPr>
          <a:lstStyle/>
          <a:p>
            <a:r>
              <a:rPr lang="en-GB" b="1" i="1" dirty="0" smtClean="0">
                <a:solidFill>
                  <a:schemeClr val="tx2"/>
                </a:solidFill>
              </a:rPr>
              <a:t>All the team should feel the ownership </a:t>
            </a:r>
            <a:endParaRPr lang="en-US" dirty="0">
              <a:solidFill>
                <a:schemeClr val="tx2"/>
              </a:solidFill>
            </a:endParaRPr>
          </a:p>
        </p:txBody>
      </p:sp>
      <p:pic>
        <p:nvPicPr>
          <p:cNvPr id="57" name="Picture 25" descr="j0334268[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8092" y="4907316"/>
            <a:ext cx="1814512" cy="1755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6D3E8911-6981-AB4E-BD32-9545771F23F2}" type="slidenum">
              <a:rPr lang="en-US" smtClean="0"/>
              <a:t>15</a:t>
            </a:fld>
            <a:endParaRPr lang="en-US"/>
          </a:p>
        </p:txBody>
      </p:sp>
    </p:spTree>
    <p:extLst>
      <p:ext uri="{BB962C8B-B14F-4D97-AF65-F5344CB8AC3E}">
        <p14:creationId xmlns:p14="http://schemas.microsoft.com/office/powerpoint/2010/main" val="77595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55" grpId="0"/>
      <p:bldP spid="5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69" name="Rectangle 22"/>
          <p:cNvSpPr>
            <a:spLocks noGrp="1" noChangeArrowheads="1"/>
          </p:cNvSpPr>
          <p:nvPr>
            <p:ph type="title"/>
          </p:nvPr>
        </p:nvSpPr>
        <p:spPr>
          <a:xfrm>
            <a:off x="1317427" y="0"/>
            <a:ext cx="6286500" cy="685800"/>
          </a:xfrm>
        </p:spPr>
        <p:txBody>
          <a:bodyPr>
            <a:noAutofit/>
          </a:bodyPr>
          <a:lstStyle/>
          <a:p>
            <a:pPr eaLnBrk="1" hangingPunct="1"/>
            <a:r>
              <a:rPr lang="en-US" sz="3600" b="1" dirty="0">
                <a:solidFill>
                  <a:schemeClr val="accent1">
                    <a:lumMod val="75000"/>
                  </a:schemeClr>
                </a:solidFill>
                <a:latin typeface="+mn-lt"/>
              </a:rPr>
              <a:t>Example of a Gantt chart</a:t>
            </a:r>
          </a:p>
        </p:txBody>
      </p:sp>
      <p:grpSp>
        <p:nvGrpSpPr>
          <p:cNvPr id="3" name="Group 2"/>
          <p:cNvGrpSpPr/>
          <p:nvPr/>
        </p:nvGrpSpPr>
        <p:grpSpPr>
          <a:xfrm>
            <a:off x="1074539" y="873908"/>
            <a:ext cx="6772275" cy="4492002"/>
            <a:chOff x="1432719" y="873908"/>
            <a:chExt cx="9029700" cy="4492002"/>
          </a:xfrm>
        </p:grpSpPr>
        <p:pic>
          <p:nvPicPr>
            <p:cNvPr id="130050" name="Picture 2" descr="D:\Usr\PM\stu\apm\house\hous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2719" y="873908"/>
              <a:ext cx="9029700" cy="44920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0051" name="Oval 3"/>
            <p:cNvSpPr>
              <a:spLocks noChangeArrowheads="1"/>
            </p:cNvSpPr>
            <p:nvPr/>
          </p:nvSpPr>
          <p:spPr bwMode="auto">
            <a:xfrm>
              <a:off x="7863566" y="3774403"/>
              <a:ext cx="924300" cy="286248"/>
            </a:xfrm>
            <a:prstGeom prst="ellipse">
              <a:avLst/>
            </a:prstGeom>
            <a:noFill/>
            <a:ln w="22225">
              <a:solidFill>
                <a:srgbClr val="FF66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130052" name="Freeform 4"/>
            <p:cNvSpPr>
              <a:spLocks/>
            </p:cNvSpPr>
            <p:nvPr/>
          </p:nvSpPr>
          <p:spPr bwMode="auto">
            <a:xfrm>
              <a:off x="8574566" y="3559717"/>
              <a:ext cx="711000" cy="214686"/>
            </a:xfrm>
            <a:custGeom>
              <a:avLst/>
              <a:gdLst>
                <a:gd name="T0" fmla="*/ 0 w 480"/>
                <a:gd name="T1" fmla="*/ 228600 h 144"/>
                <a:gd name="T2" fmla="*/ 228600 w 480"/>
                <a:gd name="T3" fmla="*/ 0 h 144"/>
                <a:gd name="T4" fmla="*/ 762000 w 480"/>
                <a:gd name="T5" fmla="*/ 0 h 144"/>
                <a:gd name="T6" fmla="*/ 0 60000 65536"/>
                <a:gd name="T7" fmla="*/ 0 60000 65536"/>
                <a:gd name="T8" fmla="*/ 0 60000 65536"/>
              </a:gdLst>
              <a:ahLst/>
              <a:cxnLst>
                <a:cxn ang="T6">
                  <a:pos x="T0" y="T1"/>
                </a:cxn>
                <a:cxn ang="T7">
                  <a:pos x="T2" y="T3"/>
                </a:cxn>
                <a:cxn ang="T8">
                  <a:pos x="T4" y="T5"/>
                </a:cxn>
              </a:cxnLst>
              <a:rect l="0" t="0" r="r" b="b"/>
              <a:pathLst>
                <a:path w="480" h="144">
                  <a:moveTo>
                    <a:pt x="0" y="144"/>
                  </a:moveTo>
                  <a:lnTo>
                    <a:pt x="144" y="0"/>
                  </a:lnTo>
                  <a:lnTo>
                    <a:pt x="480" y="0"/>
                  </a:lnTo>
                </a:path>
              </a:pathLst>
            </a:custGeom>
            <a:noFill/>
            <a:ln w="19050" cap="flat" cmpd="sng">
              <a:solidFill>
                <a:srgbClr val="FF6600"/>
              </a:solidFill>
              <a:prstDash val="solid"/>
              <a:miter lim="800000"/>
              <a:headEnd type="triangl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0053" name="Text Box 5"/>
            <p:cNvSpPr txBox="1">
              <a:spLocks noChangeArrowheads="1"/>
            </p:cNvSpPr>
            <p:nvPr/>
          </p:nvSpPr>
          <p:spPr bwMode="auto">
            <a:xfrm>
              <a:off x="8716766" y="3345032"/>
              <a:ext cx="1015663"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sz="1000" b="1">
                  <a:solidFill>
                    <a:srgbClr val="FF6600"/>
                  </a:solidFill>
                </a:rPr>
                <a:t>Split task</a:t>
              </a:r>
            </a:p>
          </p:txBody>
        </p:sp>
        <p:sp>
          <p:nvSpPr>
            <p:cNvPr id="130054" name="Text Box 6"/>
            <p:cNvSpPr txBox="1">
              <a:spLocks noChangeArrowheads="1"/>
            </p:cNvSpPr>
            <p:nvPr/>
          </p:nvSpPr>
          <p:spPr bwMode="auto">
            <a:xfrm>
              <a:off x="7721367" y="1985355"/>
              <a:ext cx="1426032"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sz="1000" b="1">
                  <a:solidFill>
                    <a:srgbClr val="FF6600"/>
                  </a:solidFill>
                </a:rPr>
                <a:t>Summary task</a:t>
              </a:r>
            </a:p>
          </p:txBody>
        </p:sp>
        <p:sp>
          <p:nvSpPr>
            <p:cNvPr id="130055" name="Freeform 7"/>
            <p:cNvSpPr>
              <a:spLocks/>
            </p:cNvSpPr>
            <p:nvPr/>
          </p:nvSpPr>
          <p:spPr bwMode="auto">
            <a:xfrm>
              <a:off x="5452568" y="1744514"/>
              <a:ext cx="711000" cy="214686"/>
            </a:xfrm>
            <a:custGeom>
              <a:avLst/>
              <a:gdLst>
                <a:gd name="T0" fmla="*/ 0 w 480"/>
                <a:gd name="T1" fmla="*/ 228600 h 144"/>
                <a:gd name="T2" fmla="*/ 228600 w 480"/>
                <a:gd name="T3" fmla="*/ 0 h 144"/>
                <a:gd name="T4" fmla="*/ 762000 w 480"/>
                <a:gd name="T5" fmla="*/ 0 h 144"/>
                <a:gd name="T6" fmla="*/ 0 60000 65536"/>
                <a:gd name="T7" fmla="*/ 0 60000 65536"/>
                <a:gd name="T8" fmla="*/ 0 60000 65536"/>
              </a:gdLst>
              <a:ahLst/>
              <a:cxnLst>
                <a:cxn ang="T6">
                  <a:pos x="T0" y="T1"/>
                </a:cxn>
                <a:cxn ang="T7">
                  <a:pos x="T2" y="T3"/>
                </a:cxn>
                <a:cxn ang="T8">
                  <a:pos x="T4" y="T5"/>
                </a:cxn>
              </a:cxnLst>
              <a:rect l="0" t="0" r="r" b="b"/>
              <a:pathLst>
                <a:path w="480" h="144">
                  <a:moveTo>
                    <a:pt x="0" y="144"/>
                  </a:moveTo>
                  <a:lnTo>
                    <a:pt x="144" y="0"/>
                  </a:lnTo>
                  <a:lnTo>
                    <a:pt x="480" y="0"/>
                  </a:lnTo>
                </a:path>
              </a:pathLst>
            </a:custGeom>
            <a:noFill/>
            <a:ln w="19050" cap="flat" cmpd="sng">
              <a:solidFill>
                <a:srgbClr val="FF6600"/>
              </a:solidFill>
              <a:prstDash val="solid"/>
              <a:miter lim="800000"/>
              <a:headEnd type="triangl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0056" name="Text Box 8"/>
            <p:cNvSpPr txBox="1">
              <a:spLocks noChangeArrowheads="1"/>
            </p:cNvSpPr>
            <p:nvPr/>
          </p:nvSpPr>
          <p:spPr bwMode="auto">
            <a:xfrm>
              <a:off x="5513562" y="1517966"/>
              <a:ext cx="1034781"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sz="1000" b="1" dirty="0">
                  <a:solidFill>
                    <a:srgbClr val="FF6600"/>
                  </a:solidFill>
                </a:rPr>
                <a:t>Milestone</a:t>
              </a:r>
            </a:p>
          </p:txBody>
        </p:sp>
        <p:sp>
          <p:nvSpPr>
            <p:cNvPr id="130057" name="Oval 9"/>
            <p:cNvSpPr>
              <a:spLocks noChangeArrowheads="1"/>
            </p:cNvSpPr>
            <p:nvPr/>
          </p:nvSpPr>
          <p:spPr bwMode="auto">
            <a:xfrm>
              <a:off x="4637528" y="1418076"/>
              <a:ext cx="426600" cy="214686"/>
            </a:xfrm>
            <a:prstGeom prst="ellipse">
              <a:avLst/>
            </a:prstGeom>
            <a:noFill/>
            <a:ln w="19050">
              <a:solidFill>
                <a:srgbClr val="FF66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130058" name="Freeform 10"/>
            <p:cNvSpPr>
              <a:spLocks/>
            </p:cNvSpPr>
            <p:nvPr/>
          </p:nvSpPr>
          <p:spPr bwMode="auto">
            <a:xfrm>
              <a:off x="7721366" y="2200040"/>
              <a:ext cx="639900" cy="71562"/>
            </a:xfrm>
            <a:custGeom>
              <a:avLst/>
              <a:gdLst>
                <a:gd name="T0" fmla="*/ 0 w 480"/>
                <a:gd name="T1" fmla="*/ 228600 h 144"/>
                <a:gd name="T2" fmla="*/ 228600 w 480"/>
                <a:gd name="T3" fmla="*/ 0 h 144"/>
                <a:gd name="T4" fmla="*/ 762000 w 480"/>
                <a:gd name="T5" fmla="*/ 0 h 144"/>
                <a:gd name="T6" fmla="*/ 0 60000 65536"/>
                <a:gd name="T7" fmla="*/ 0 60000 65536"/>
                <a:gd name="T8" fmla="*/ 0 60000 65536"/>
              </a:gdLst>
              <a:ahLst/>
              <a:cxnLst>
                <a:cxn ang="T6">
                  <a:pos x="T0" y="T1"/>
                </a:cxn>
                <a:cxn ang="T7">
                  <a:pos x="T2" y="T3"/>
                </a:cxn>
                <a:cxn ang="T8">
                  <a:pos x="T4" y="T5"/>
                </a:cxn>
              </a:cxnLst>
              <a:rect l="0" t="0" r="r" b="b"/>
              <a:pathLst>
                <a:path w="480" h="144">
                  <a:moveTo>
                    <a:pt x="0" y="144"/>
                  </a:moveTo>
                  <a:lnTo>
                    <a:pt x="144" y="0"/>
                  </a:lnTo>
                  <a:lnTo>
                    <a:pt x="480" y="0"/>
                  </a:lnTo>
                </a:path>
              </a:pathLst>
            </a:custGeom>
            <a:noFill/>
            <a:ln w="19050" cap="flat" cmpd="sng">
              <a:solidFill>
                <a:srgbClr val="FF6600"/>
              </a:solidFill>
              <a:prstDash val="solid"/>
              <a:miter lim="800000"/>
              <a:headEnd type="triangl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0059" name="Text Box 11"/>
            <p:cNvSpPr txBox="1">
              <a:spLocks noChangeArrowheads="1"/>
            </p:cNvSpPr>
            <p:nvPr/>
          </p:nvSpPr>
          <p:spPr bwMode="auto">
            <a:xfrm>
              <a:off x="5291986" y="1328624"/>
              <a:ext cx="550208"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sz="1000" b="1" dirty="0">
                  <a:solidFill>
                    <a:srgbClr val="FF6600"/>
                  </a:solidFill>
                </a:rPr>
                <a:t>Lag</a:t>
              </a:r>
            </a:p>
          </p:txBody>
        </p:sp>
        <p:sp>
          <p:nvSpPr>
            <p:cNvPr id="130061" name="Line 13"/>
            <p:cNvSpPr>
              <a:spLocks noChangeShapeType="1"/>
            </p:cNvSpPr>
            <p:nvPr/>
          </p:nvSpPr>
          <p:spPr bwMode="auto">
            <a:xfrm flipH="1">
              <a:off x="5093996" y="1517966"/>
              <a:ext cx="580151" cy="16977"/>
            </a:xfrm>
            <a:prstGeom prst="line">
              <a:avLst/>
            </a:prstGeom>
            <a:noFill/>
            <a:ln w="19050">
              <a:solidFill>
                <a:srgbClr val="FF6600"/>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0062" name="Oval 14"/>
            <p:cNvSpPr>
              <a:spLocks noChangeArrowheads="1"/>
            </p:cNvSpPr>
            <p:nvPr/>
          </p:nvSpPr>
          <p:spPr bwMode="auto">
            <a:xfrm>
              <a:off x="5001499" y="1922595"/>
              <a:ext cx="426600" cy="214686"/>
            </a:xfrm>
            <a:prstGeom prst="ellipse">
              <a:avLst/>
            </a:prstGeom>
            <a:noFill/>
            <a:ln w="19050">
              <a:solidFill>
                <a:srgbClr val="FF66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130063" name="Oval 15"/>
            <p:cNvSpPr>
              <a:spLocks noChangeArrowheads="1"/>
            </p:cNvSpPr>
            <p:nvPr/>
          </p:nvSpPr>
          <p:spPr bwMode="auto">
            <a:xfrm>
              <a:off x="7081466" y="3058784"/>
              <a:ext cx="233734" cy="286248"/>
            </a:xfrm>
            <a:prstGeom prst="ellipse">
              <a:avLst/>
            </a:prstGeom>
            <a:noFill/>
            <a:ln w="19050">
              <a:solidFill>
                <a:srgbClr val="FF66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130064" name="Oval 16"/>
            <p:cNvSpPr>
              <a:spLocks noChangeArrowheads="1"/>
            </p:cNvSpPr>
            <p:nvPr/>
          </p:nvSpPr>
          <p:spPr bwMode="auto">
            <a:xfrm>
              <a:off x="6401571" y="2690538"/>
              <a:ext cx="213300" cy="357810"/>
            </a:xfrm>
            <a:prstGeom prst="ellipse">
              <a:avLst/>
            </a:prstGeom>
            <a:noFill/>
            <a:ln w="19050">
              <a:solidFill>
                <a:srgbClr val="FF66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eaLnBrk="1" hangingPunct="1"/>
              <a:endParaRPr lang="en-GB"/>
            </a:p>
          </p:txBody>
        </p:sp>
        <p:sp>
          <p:nvSpPr>
            <p:cNvPr id="130065" name="Text Box 17"/>
            <p:cNvSpPr txBox="1">
              <a:spLocks noChangeArrowheads="1"/>
            </p:cNvSpPr>
            <p:nvPr/>
          </p:nvSpPr>
          <p:spPr bwMode="auto">
            <a:xfrm>
              <a:off x="5155842" y="3005113"/>
              <a:ext cx="1750907"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sz="1000" b="1">
                  <a:solidFill>
                    <a:srgbClr val="FF6600"/>
                  </a:solidFill>
                </a:rPr>
                <a:t>Finish-to-start link</a:t>
              </a:r>
            </a:p>
          </p:txBody>
        </p:sp>
        <p:sp>
          <p:nvSpPr>
            <p:cNvPr id="130066" name="Text Box 18"/>
            <p:cNvSpPr txBox="1">
              <a:spLocks noChangeArrowheads="1"/>
            </p:cNvSpPr>
            <p:nvPr/>
          </p:nvSpPr>
          <p:spPr bwMode="auto">
            <a:xfrm>
              <a:off x="5872766" y="3309251"/>
              <a:ext cx="1631216" cy="2462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1pPr>
              <a:lvl2pPr marL="742950" indent="-28575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2pPr>
              <a:lvl3pPr marL="11430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3pPr>
              <a:lvl4pPr marL="16002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4pPr>
              <a:lvl5pPr marL="2057400" indent="-228600" algn="ctr">
                <a:spcBef>
                  <a:spcPct val="20000"/>
                </a:spcBef>
                <a:buClr>
                  <a:srgbClr val="66CCFF"/>
                </a:buClr>
                <a:buSzPct val="75000"/>
                <a:buFont typeface="Wingdings" panose="05000000000000000000" pitchFamily="2" charset="2"/>
                <a:defRPr sz="1200">
                  <a:solidFill>
                    <a:schemeClr val="tx1"/>
                  </a:solidFill>
                  <a:latin typeface="Arial" panose="020B0604020202020204" pitchFamily="34" charset="0"/>
                </a:defRPr>
              </a:lvl5pPr>
              <a:lvl6pPr marL="25146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6pPr>
              <a:lvl7pPr marL="29718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7pPr>
              <a:lvl8pPr marL="34290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8pPr>
              <a:lvl9pPr marL="3886200" indent="-228600" algn="ctr" eaLnBrk="0" fontAlgn="base" hangingPunct="0">
                <a:spcBef>
                  <a:spcPct val="20000"/>
                </a:spcBef>
                <a:spcAft>
                  <a:spcPct val="0"/>
                </a:spcAft>
                <a:buClr>
                  <a:srgbClr val="66CCFF"/>
                </a:buClr>
                <a:buSzPct val="75000"/>
                <a:buFont typeface="Wingdings" panose="05000000000000000000" pitchFamily="2" charset="2"/>
                <a:defRPr sz="1200">
                  <a:solidFill>
                    <a:schemeClr val="tx1"/>
                  </a:solidFill>
                  <a:latin typeface="Arial" panose="020B0604020202020204" pitchFamily="34" charset="0"/>
                </a:defRPr>
              </a:lvl9pPr>
            </a:lstStyle>
            <a:p>
              <a:pPr algn="l" eaLnBrk="1" hangingPunct="1">
                <a:spcBef>
                  <a:spcPct val="0"/>
                </a:spcBef>
                <a:buClrTx/>
                <a:buSzTx/>
                <a:buFontTx/>
                <a:buNone/>
              </a:pPr>
              <a:r>
                <a:rPr lang="en-US" sz="1000" b="1">
                  <a:solidFill>
                    <a:srgbClr val="FF6600"/>
                  </a:solidFill>
                </a:rPr>
                <a:t>Start-to-start link</a:t>
              </a:r>
            </a:p>
          </p:txBody>
        </p:sp>
        <p:sp>
          <p:nvSpPr>
            <p:cNvPr id="130067" name="Freeform 19"/>
            <p:cNvSpPr>
              <a:spLocks/>
            </p:cNvSpPr>
            <p:nvPr/>
          </p:nvSpPr>
          <p:spPr bwMode="auto">
            <a:xfrm>
              <a:off x="5232866" y="3058783"/>
              <a:ext cx="1208700" cy="143124"/>
            </a:xfrm>
            <a:custGeom>
              <a:avLst/>
              <a:gdLst>
                <a:gd name="T0" fmla="*/ 0 w 816"/>
                <a:gd name="T1" fmla="*/ 152400 h 96"/>
                <a:gd name="T2" fmla="*/ 1143000 w 816"/>
                <a:gd name="T3" fmla="*/ 152400 h 96"/>
                <a:gd name="T4" fmla="*/ 1295400 w 816"/>
                <a:gd name="T5" fmla="*/ 0 h 96"/>
                <a:gd name="T6" fmla="*/ 0 60000 65536"/>
                <a:gd name="T7" fmla="*/ 0 60000 65536"/>
                <a:gd name="T8" fmla="*/ 0 60000 65536"/>
              </a:gdLst>
              <a:ahLst/>
              <a:cxnLst>
                <a:cxn ang="T6">
                  <a:pos x="T0" y="T1"/>
                </a:cxn>
                <a:cxn ang="T7">
                  <a:pos x="T2" y="T3"/>
                </a:cxn>
                <a:cxn ang="T8">
                  <a:pos x="T4" y="T5"/>
                </a:cxn>
              </a:cxnLst>
              <a:rect l="0" t="0" r="r" b="b"/>
              <a:pathLst>
                <a:path w="816" h="96">
                  <a:moveTo>
                    <a:pt x="0" y="96"/>
                  </a:moveTo>
                  <a:lnTo>
                    <a:pt x="720" y="96"/>
                  </a:lnTo>
                  <a:lnTo>
                    <a:pt x="816" y="0"/>
                  </a:lnTo>
                </a:path>
              </a:pathLst>
            </a:custGeom>
            <a:noFill/>
            <a:ln w="15875" cap="flat" cmpd="sng">
              <a:solidFill>
                <a:srgbClr val="FF6600"/>
              </a:solidFill>
              <a:prstDash val="solid"/>
              <a:miter lim="800000"/>
              <a:headEnd type="none" w="med" len="med"/>
              <a:tailEnd type="triangl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0068" name="Freeform 20"/>
            <p:cNvSpPr>
              <a:spLocks/>
            </p:cNvSpPr>
            <p:nvPr/>
          </p:nvSpPr>
          <p:spPr bwMode="auto">
            <a:xfrm>
              <a:off x="5872766" y="3345031"/>
              <a:ext cx="1208700" cy="143124"/>
            </a:xfrm>
            <a:custGeom>
              <a:avLst/>
              <a:gdLst>
                <a:gd name="T0" fmla="*/ 0 w 816"/>
                <a:gd name="T1" fmla="*/ 152400 h 96"/>
                <a:gd name="T2" fmla="*/ 1143000 w 816"/>
                <a:gd name="T3" fmla="*/ 152400 h 96"/>
                <a:gd name="T4" fmla="*/ 1295400 w 816"/>
                <a:gd name="T5" fmla="*/ 0 h 96"/>
                <a:gd name="T6" fmla="*/ 0 60000 65536"/>
                <a:gd name="T7" fmla="*/ 0 60000 65536"/>
                <a:gd name="T8" fmla="*/ 0 60000 65536"/>
              </a:gdLst>
              <a:ahLst/>
              <a:cxnLst>
                <a:cxn ang="T6">
                  <a:pos x="T0" y="T1"/>
                </a:cxn>
                <a:cxn ang="T7">
                  <a:pos x="T2" y="T3"/>
                </a:cxn>
                <a:cxn ang="T8">
                  <a:pos x="T4" y="T5"/>
                </a:cxn>
              </a:cxnLst>
              <a:rect l="0" t="0" r="r" b="b"/>
              <a:pathLst>
                <a:path w="816" h="96">
                  <a:moveTo>
                    <a:pt x="0" y="96"/>
                  </a:moveTo>
                  <a:lnTo>
                    <a:pt x="720" y="96"/>
                  </a:lnTo>
                  <a:lnTo>
                    <a:pt x="816" y="0"/>
                  </a:lnTo>
                </a:path>
              </a:pathLst>
            </a:custGeom>
            <a:noFill/>
            <a:ln w="15875" cap="flat" cmpd="sng">
              <a:solidFill>
                <a:srgbClr val="FF6600"/>
              </a:solidFill>
              <a:prstDash val="solid"/>
              <a:miter lim="800000"/>
              <a:headEnd type="none" w="med" len="med"/>
              <a:tailEnd type="triangl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grpSp>
      <p:sp>
        <p:nvSpPr>
          <p:cNvPr id="4" name="Rectangle 3"/>
          <p:cNvSpPr/>
          <p:nvPr/>
        </p:nvSpPr>
        <p:spPr>
          <a:xfrm>
            <a:off x="309253" y="5554027"/>
            <a:ext cx="8141914" cy="923330"/>
          </a:xfrm>
          <a:prstGeom prst="rect">
            <a:avLst/>
          </a:prstGeom>
        </p:spPr>
        <p:txBody>
          <a:bodyPr wrap="square">
            <a:spAutoFit/>
          </a:bodyPr>
          <a:lstStyle/>
          <a:p>
            <a:pPr>
              <a:buClr>
                <a:srgbClr val="000000"/>
              </a:buClr>
              <a:buFontTx/>
              <a:buChar char="•"/>
            </a:pPr>
            <a:r>
              <a:rPr lang="en-US" dirty="0">
                <a:solidFill>
                  <a:srgbClr val="000000"/>
                </a:solidFill>
              </a:rPr>
              <a:t>The planned status should be stored as </a:t>
            </a:r>
            <a:r>
              <a:rPr lang="en-US" b="1" dirty="0">
                <a:solidFill>
                  <a:srgbClr val="000000"/>
                </a:solidFill>
              </a:rPr>
              <a:t>baseline</a:t>
            </a:r>
            <a:r>
              <a:rPr lang="en-US" dirty="0">
                <a:solidFill>
                  <a:srgbClr val="000000"/>
                </a:solidFill>
              </a:rPr>
              <a:t>.</a:t>
            </a:r>
          </a:p>
          <a:p>
            <a:pPr>
              <a:buClr>
                <a:srgbClr val="000000"/>
              </a:buClr>
              <a:buFontTx/>
              <a:buChar char="•"/>
            </a:pPr>
            <a:r>
              <a:rPr lang="en-US" dirty="0">
                <a:solidFill>
                  <a:srgbClr val="000000"/>
                </a:solidFill>
              </a:rPr>
              <a:t>The current status can </a:t>
            </a:r>
            <a:r>
              <a:rPr lang="en-US" dirty="0" smtClean="0">
                <a:solidFill>
                  <a:srgbClr val="000000"/>
                </a:solidFill>
              </a:rPr>
              <a:t>then be </a:t>
            </a:r>
            <a:r>
              <a:rPr lang="en-US" dirty="0">
                <a:solidFill>
                  <a:srgbClr val="000000"/>
                </a:solidFill>
              </a:rPr>
              <a:t>compared to the baseline to check the progress of the project, the </a:t>
            </a:r>
            <a:r>
              <a:rPr lang="en-US" dirty="0" smtClean="0">
                <a:solidFill>
                  <a:srgbClr val="000000"/>
                </a:solidFill>
              </a:rPr>
              <a:t>differences or  </a:t>
            </a:r>
            <a:r>
              <a:rPr lang="en-US" dirty="0">
                <a:solidFill>
                  <a:srgbClr val="000000"/>
                </a:solidFill>
              </a:rPr>
              <a:t>the </a:t>
            </a:r>
            <a:r>
              <a:rPr lang="en-US" dirty="0" smtClean="0">
                <a:solidFill>
                  <a:srgbClr val="000000"/>
                </a:solidFill>
              </a:rPr>
              <a:t>delays.</a:t>
            </a:r>
            <a:endParaRPr lang="en-US" dirty="0">
              <a:solidFill>
                <a:srgbClr val="000000"/>
              </a:solidFill>
            </a:endParaRPr>
          </a:p>
        </p:txBody>
      </p:sp>
    </p:spTree>
    <p:extLst>
      <p:ext uri="{BB962C8B-B14F-4D97-AF65-F5344CB8AC3E}">
        <p14:creationId xmlns:p14="http://schemas.microsoft.com/office/powerpoint/2010/main" val="31721774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300239" y="22586"/>
            <a:ext cx="7886700" cy="1325563"/>
          </a:xfrm>
        </p:spPr>
        <p:txBody>
          <a:bodyPr>
            <a:normAutofit/>
          </a:bodyPr>
          <a:lstStyle/>
          <a:p>
            <a:pPr algn="l"/>
            <a:r>
              <a:rPr lang="en-GB" sz="3600" b="1" dirty="0">
                <a:solidFill>
                  <a:schemeClr val="accent1">
                    <a:lumMod val="75000"/>
                  </a:schemeClr>
                </a:solidFill>
                <a:latin typeface="+mn-lt"/>
              </a:rPr>
              <a:t>Risk </a:t>
            </a:r>
            <a:r>
              <a:rPr lang="en-US" sz="3600" b="1" dirty="0">
                <a:solidFill>
                  <a:schemeClr val="accent1">
                    <a:lumMod val="75000"/>
                  </a:schemeClr>
                </a:solidFill>
                <a:latin typeface="+mn-lt"/>
              </a:rPr>
              <a:t>prioritization</a:t>
            </a:r>
          </a:p>
        </p:txBody>
      </p:sp>
      <p:graphicFrame>
        <p:nvGraphicFramePr>
          <p:cNvPr id="4" name="Group 45"/>
          <p:cNvGraphicFramePr>
            <a:graphicFrameLocks/>
          </p:cNvGraphicFramePr>
          <p:nvPr>
            <p:extLst>
              <p:ext uri="{D42A27DB-BD31-4B8C-83A1-F6EECF244321}">
                <p14:modId xmlns:p14="http://schemas.microsoft.com/office/powerpoint/2010/main" val="242054388"/>
              </p:ext>
            </p:extLst>
          </p:nvPr>
        </p:nvGraphicFramePr>
        <p:xfrm>
          <a:off x="4414235" y="3025023"/>
          <a:ext cx="4617075" cy="2022529"/>
        </p:xfrm>
        <a:graphic>
          <a:graphicData uri="http://schemas.openxmlformats.org/drawingml/2006/table">
            <a:tbl>
              <a:tblPr/>
              <a:tblGrid>
                <a:gridCol w="837058"/>
                <a:gridCol w="1098310"/>
                <a:gridCol w="858054"/>
                <a:gridCol w="858055"/>
                <a:gridCol w="965598"/>
              </a:tblGrid>
              <a:tr h="432273">
                <a:tc rowSpan="2" gridSpan="2">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endParaRPr kumimoji="0" lang="en-GB" sz="16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cap="flat">
                      <a:noFill/>
                    </a:lnL>
                    <a:lnR w="28575" cap="flat" cmpd="sng" algn="ctr">
                      <a:solidFill>
                        <a:schemeClr val="tx1"/>
                      </a:solidFill>
                      <a:prstDash val="solid"/>
                      <a:miter lim="800000"/>
                      <a:headEnd type="none" w="med" len="med"/>
                      <a:tailEnd type="none" w="med" len="med"/>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rowSpan="2" hMerge="1">
                  <a:txBody>
                    <a:bodyPr/>
                    <a:lstStyle/>
                    <a:p>
                      <a:endParaRPr lang="en-GB"/>
                    </a:p>
                  </a:txBody>
                  <a:tcPr/>
                </a:tc>
                <a:tc gridSpan="3">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400" b="1" i="0" u="none" strike="noStrike" cap="none" normalizeH="0" baseline="0" dirty="0" smtClean="0">
                          <a:ln>
                            <a:noFill/>
                          </a:ln>
                          <a:solidFill>
                            <a:schemeClr val="tx1"/>
                          </a:solidFill>
                          <a:effectLst/>
                          <a:latin typeface="Arial" panose="020B0604020202020204" pitchFamily="34" charset="0"/>
                        </a:rPr>
                        <a:t>Probability</a:t>
                      </a:r>
                      <a:endParaRPr kumimoji="0" lang="en-US" sz="1400" b="1" i="0" u="none" strike="noStrike" cap="none" normalizeH="0" baseline="0" dirty="0" smtClean="0">
                        <a:ln>
                          <a:noFill/>
                        </a:ln>
                        <a:solidFill>
                          <a:schemeClr val="tx1"/>
                        </a:solidFill>
                        <a:effectLst/>
                        <a:latin typeface="Arial" panose="020B0604020202020204" pitchFamily="34" charset="0"/>
                      </a:endParaRPr>
                    </a:p>
                  </a:txBody>
                  <a:tcPr marL="68580" marR="68580" anchor="ct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r>
              <a:tr h="564960">
                <a:tc gridSpan="2" vMerge="1">
                  <a:txBody>
                    <a:bodyPr/>
                    <a:lstStyle/>
                    <a:p>
                      <a:endParaRPr lang="en-GB"/>
                    </a:p>
                  </a:txBody>
                  <a:tcPr/>
                </a:tc>
                <a:tc hMerge="1" vMerge="1">
                  <a:txBody>
                    <a:bodyPr/>
                    <a:lstStyle/>
                    <a:p>
                      <a:endParaRPr lang="en-GB"/>
                    </a:p>
                  </a:txBody>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200" b="1" i="0" u="none" strike="noStrike" cap="none" normalizeH="0" baseline="0" dirty="0" smtClean="0">
                          <a:ln>
                            <a:noFill/>
                          </a:ln>
                          <a:solidFill>
                            <a:schemeClr val="tx1"/>
                          </a:solidFill>
                          <a:effectLst/>
                          <a:latin typeface="Arial" panose="020B0604020202020204" pitchFamily="34" charset="0"/>
                        </a:rPr>
                        <a:t>3</a:t>
                      </a:r>
                      <a:r>
                        <a:rPr kumimoji="0" lang="en-GB" sz="1200" b="0" i="0" u="none" strike="noStrike" cap="none" normalizeH="0" baseline="0" dirty="0" smtClean="0">
                          <a:ln>
                            <a:noFill/>
                          </a:ln>
                          <a:solidFill>
                            <a:schemeClr val="tx1"/>
                          </a:solidFill>
                          <a:effectLst/>
                          <a:latin typeface="Arial" panose="020B0604020202020204" pitchFamily="34" charset="0"/>
                        </a:rPr>
                        <a:t/>
                      </a:r>
                      <a:br>
                        <a:rPr kumimoji="0" lang="en-GB" sz="1200" b="0" i="0" u="none" strike="noStrike" cap="none" normalizeH="0" baseline="0" dirty="0" smtClean="0">
                          <a:ln>
                            <a:noFill/>
                          </a:ln>
                          <a:solidFill>
                            <a:schemeClr val="tx1"/>
                          </a:solidFill>
                          <a:effectLst/>
                          <a:latin typeface="Arial" panose="020B0604020202020204" pitchFamily="34" charset="0"/>
                        </a:rPr>
                      </a:br>
                      <a:r>
                        <a:rPr kumimoji="0" lang="en-GB" sz="1200" b="0" i="0" u="none" strike="noStrike" cap="none" normalizeH="0" baseline="0" dirty="0" smtClean="0">
                          <a:ln>
                            <a:noFill/>
                          </a:ln>
                          <a:solidFill>
                            <a:schemeClr val="tx1"/>
                          </a:solidFill>
                          <a:effectLst/>
                          <a:latin typeface="Arial" panose="020B0604020202020204" pitchFamily="34" charset="0"/>
                        </a:rPr>
                        <a:t>Very likely</a:t>
                      </a:r>
                      <a:endParaRPr kumimoji="0" lang="en-US" sz="12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D7D7D7"/>
                    </a:solid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200" b="1" i="0" u="none" strike="noStrike" kern="1200" cap="none" normalizeH="0" baseline="0" dirty="0" smtClean="0">
                          <a:ln>
                            <a:noFill/>
                          </a:ln>
                          <a:solidFill>
                            <a:schemeClr val="tx1"/>
                          </a:solidFill>
                          <a:effectLst/>
                          <a:latin typeface="Arial" panose="020B0604020202020204" pitchFamily="34" charset="0"/>
                          <a:ea typeface="+mn-ea"/>
                          <a:cs typeface="+mn-cs"/>
                        </a:rPr>
                        <a:t>2</a:t>
                      </a:r>
                      <a:r>
                        <a:rPr kumimoji="0" lang="en-GB" sz="1200" b="0" i="0" u="none" strike="noStrike" cap="none" normalizeH="0" baseline="0" dirty="0" smtClean="0">
                          <a:ln>
                            <a:noFill/>
                          </a:ln>
                          <a:solidFill>
                            <a:schemeClr val="tx1"/>
                          </a:solidFill>
                          <a:effectLst/>
                          <a:latin typeface="Arial" panose="020B0604020202020204" pitchFamily="34" charset="0"/>
                        </a:rPr>
                        <a:t/>
                      </a:r>
                      <a:br>
                        <a:rPr kumimoji="0" lang="en-GB" sz="1200" b="0" i="0" u="none" strike="noStrike" cap="none" normalizeH="0" baseline="0" dirty="0" smtClean="0">
                          <a:ln>
                            <a:noFill/>
                          </a:ln>
                          <a:solidFill>
                            <a:schemeClr val="tx1"/>
                          </a:solidFill>
                          <a:effectLst/>
                          <a:latin typeface="Arial" panose="020B0604020202020204" pitchFamily="34" charset="0"/>
                        </a:rPr>
                      </a:br>
                      <a:r>
                        <a:rPr kumimoji="0" lang="en-GB" sz="1200" b="0" i="0" u="none" strike="noStrike" cap="none" normalizeH="0" baseline="0" dirty="0" smtClean="0">
                          <a:ln>
                            <a:noFill/>
                          </a:ln>
                          <a:solidFill>
                            <a:schemeClr val="tx1"/>
                          </a:solidFill>
                          <a:effectLst/>
                          <a:latin typeface="Arial" panose="020B0604020202020204" pitchFamily="34" charset="0"/>
                        </a:rPr>
                        <a:t> Probable</a:t>
                      </a:r>
                      <a:endParaRPr kumimoji="0" lang="en-US" sz="12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D7D7D7"/>
                    </a:solid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200" b="1" i="0" u="none" strike="noStrike" kern="1200" cap="none" normalizeH="0" baseline="0" dirty="0" smtClean="0">
                          <a:ln>
                            <a:noFill/>
                          </a:ln>
                          <a:solidFill>
                            <a:schemeClr val="tx1"/>
                          </a:solidFill>
                          <a:effectLst/>
                          <a:latin typeface="Arial" panose="020B0604020202020204" pitchFamily="34" charset="0"/>
                          <a:ea typeface="+mn-ea"/>
                          <a:cs typeface="+mn-cs"/>
                        </a:rPr>
                        <a:t>1</a:t>
                      </a:r>
                      <a:r>
                        <a:rPr kumimoji="0" lang="en-GB" sz="1200" b="0" i="0" u="none" strike="noStrike" cap="none" normalizeH="0" baseline="0" dirty="0" smtClean="0">
                          <a:ln>
                            <a:noFill/>
                          </a:ln>
                          <a:solidFill>
                            <a:schemeClr val="tx1"/>
                          </a:solidFill>
                          <a:effectLst/>
                          <a:latin typeface="Arial" panose="020B0604020202020204" pitchFamily="34" charset="0"/>
                        </a:rPr>
                        <a:t/>
                      </a:r>
                      <a:br>
                        <a:rPr kumimoji="0" lang="en-GB" sz="1200" b="0" i="0" u="none" strike="noStrike" cap="none" normalizeH="0" baseline="0" dirty="0" smtClean="0">
                          <a:ln>
                            <a:noFill/>
                          </a:ln>
                          <a:solidFill>
                            <a:schemeClr val="tx1"/>
                          </a:solidFill>
                          <a:effectLst/>
                          <a:latin typeface="Arial" panose="020B0604020202020204" pitchFamily="34" charset="0"/>
                        </a:rPr>
                      </a:br>
                      <a:r>
                        <a:rPr kumimoji="0" lang="en-GB" sz="1200" b="0" i="0" u="none" strike="noStrike" cap="none" normalizeH="0" baseline="0" dirty="0" smtClean="0">
                          <a:ln>
                            <a:noFill/>
                          </a:ln>
                          <a:solidFill>
                            <a:schemeClr val="tx1"/>
                          </a:solidFill>
                          <a:effectLst/>
                          <a:latin typeface="Arial" panose="020B0604020202020204" pitchFamily="34" charset="0"/>
                        </a:rPr>
                        <a:t>Improbable</a:t>
                      </a:r>
                      <a:endParaRPr kumimoji="0" lang="en-US" sz="12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D7D7D7"/>
                    </a:solidFill>
                  </a:tcPr>
                </a:tc>
              </a:tr>
              <a:tr h="336597">
                <a:tc rowSpan="3">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400" b="1" i="0" u="none" strike="noStrike" cap="none" normalizeH="0" baseline="0" dirty="0" smtClean="0">
                          <a:ln>
                            <a:noFill/>
                          </a:ln>
                          <a:solidFill>
                            <a:schemeClr val="tx1"/>
                          </a:solidFill>
                          <a:effectLst/>
                          <a:latin typeface="Arial" panose="020B0604020202020204" pitchFamily="34" charset="0"/>
                        </a:rPr>
                        <a:t>Impact</a:t>
                      </a:r>
                      <a:endParaRPr kumimoji="0" lang="en-US" sz="1600" b="1" i="0" u="none" strike="noStrike" cap="none" normalizeH="0" baseline="0" dirty="0" smtClean="0">
                        <a:ln>
                          <a:noFill/>
                        </a:ln>
                        <a:solidFill>
                          <a:schemeClr val="tx1"/>
                        </a:solidFill>
                        <a:effectLst/>
                        <a:latin typeface="Arial" panose="020B0604020202020204" pitchFamily="34" charset="0"/>
                      </a:endParaRPr>
                    </a:p>
                  </a:txBody>
                  <a:tcPr marL="68580" marR="68580"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1"/>
                        </a:buClr>
                        <a:buSzPct val="75000"/>
                        <a:buFont typeface="Wingdings" panose="05000000000000000000" pitchFamily="2" charset="2"/>
                        <a:tabLst>
                          <a:tab pos="387350" algn="l"/>
                        </a:tabLst>
                        <a:defRPr sz="2400">
                          <a:solidFill>
                            <a:schemeClr val="tx1"/>
                          </a:solidFill>
                          <a:latin typeface="Arial" panose="020B0604020202020204" pitchFamily="34" charset="0"/>
                        </a:defRPr>
                      </a:lvl1pPr>
                      <a:lvl2pPr>
                        <a:spcBef>
                          <a:spcPct val="20000"/>
                        </a:spcBef>
                        <a:buClr>
                          <a:schemeClr val="tx1"/>
                        </a:buClr>
                        <a:buSzPct val="75000"/>
                        <a:tabLst>
                          <a:tab pos="387350" algn="l"/>
                        </a:tabLst>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tabLst>
                          <a:tab pos="387350" algn="l"/>
                        </a:tabLst>
                        <a:defRPr>
                          <a:solidFill>
                            <a:schemeClr val="tx1"/>
                          </a:solidFill>
                          <a:latin typeface="Arial" panose="020B0604020202020204" pitchFamily="34" charset="0"/>
                        </a:defRPr>
                      </a:lvl3pPr>
                      <a:lvl4pPr>
                        <a:spcBef>
                          <a:spcPct val="20000"/>
                        </a:spcBef>
                        <a:buClr>
                          <a:schemeClr val="tx1"/>
                        </a:buClr>
                        <a:buSzPct val="80000"/>
                        <a:tabLst>
                          <a:tab pos="387350" algn="l"/>
                        </a:tabLst>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tab pos="387350" algn="l"/>
                        </a:tabLst>
                      </a:pPr>
                      <a:r>
                        <a:rPr kumimoji="0" lang="en-GB" sz="1200" b="1" i="0" u="none" strike="noStrike" kern="1200" cap="none" normalizeH="0" baseline="0" dirty="0" smtClean="0">
                          <a:ln>
                            <a:noFill/>
                          </a:ln>
                          <a:solidFill>
                            <a:schemeClr val="tx1"/>
                          </a:solidFill>
                          <a:effectLst/>
                          <a:latin typeface="Arial" panose="020B0604020202020204" pitchFamily="34" charset="0"/>
                          <a:ea typeface="+mn-ea"/>
                          <a:cs typeface="+mn-cs"/>
                        </a:rPr>
                        <a:t>3</a:t>
                      </a:r>
                      <a:r>
                        <a:rPr kumimoji="0" lang="en-GB" sz="1200" b="0" i="0" u="none" strike="noStrike" cap="none" normalizeH="0" baseline="0" dirty="0" smtClean="0">
                          <a:ln>
                            <a:noFill/>
                          </a:ln>
                          <a:solidFill>
                            <a:schemeClr val="tx1"/>
                          </a:solidFill>
                          <a:effectLst/>
                          <a:latin typeface="Arial" panose="020B0604020202020204" pitchFamily="34" charset="0"/>
                        </a:rPr>
                        <a:t>	High</a:t>
                      </a:r>
                      <a:endParaRPr kumimoji="0" lang="en-US" sz="12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D7D7D7"/>
                    </a:solid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600" b="1" i="0" u="none" strike="noStrike" cap="none" normalizeH="0" baseline="0" dirty="0" smtClean="0">
                          <a:ln>
                            <a:noFill/>
                          </a:ln>
                          <a:solidFill>
                            <a:schemeClr val="tx1"/>
                          </a:solidFill>
                          <a:effectLst/>
                          <a:latin typeface="Arial" panose="020B0604020202020204" pitchFamily="34" charset="0"/>
                        </a:rPr>
                        <a:t>9</a:t>
                      </a:r>
                      <a:endParaRPr kumimoji="0" lang="en-US" sz="1600" b="1"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4933"/>
                    </a:solid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600" b="1" i="0" u="none" strike="noStrike" cap="none" normalizeH="0" baseline="0" dirty="0" smtClean="0">
                          <a:ln>
                            <a:noFill/>
                          </a:ln>
                          <a:solidFill>
                            <a:schemeClr val="tx1"/>
                          </a:solidFill>
                          <a:effectLst/>
                          <a:latin typeface="Arial" panose="020B0604020202020204" pitchFamily="34" charset="0"/>
                        </a:rPr>
                        <a:t>6</a:t>
                      </a:r>
                      <a:endParaRPr kumimoji="0" lang="en-US" sz="1600" b="1"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4933"/>
                    </a:solid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600" b="0" i="0" u="none" strike="noStrike" cap="none" normalizeH="0" baseline="0" dirty="0" smtClean="0">
                          <a:ln>
                            <a:noFill/>
                          </a:ln>
                          <a:solidFill>
                            <a:schemeClr val="tx1"/>
                          </a:solidFill>
                          <a:effectLst/>
                          <a:latin typeface="Arial" panose="020B0604020202020204" pitchFamily="34" charset="0"/>
                        </a:rPr>
                        <a:t>3</a:t>
                      </a:r>
                      <a:endParaRPr kumimoji="0" lang="en-US" sz="16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53419">
                <a:tc vMerge="1">
                  <a:txBody>
                    <a:bodyPr/>
                    <a:lstStyle/>
                    <a:p>
                      <a:endParaRPr lang="en-GB"/>
                    </a:p>
                  </a:txBody>
                  <a:tcPr/>
                </a:tc>
                <a:tc>
                  <a:txBody>
                    <a:bodyPr/>
                    <a:lstStyle>
                      <a:lvl1pPr>
                        <a:spcBef>
                          <a:spcPct val="20000"/>
                        </a:spcBef>
                        <a:buClr>
                          <a:schemeClr val="tx1"/>
                        </a:buClr>
                        <a:buSzPct val="75000"/>
                        <a:buFont typeface="Wingdings" panose="05000000000000000000" pitchFamily="2" charset="2"/>
                        <a:tabLst>
                          <a:tab pos="387350" algn="l"/>
                        </a:tabLst>
                        <a:defRPr sz="2400">
                          <a:solidFill>
                            <a:schemeClr val="tx1"/>
                          </a:solidFill>
                          <a:latin typeface="Arial" panose="020B0604020202020204" pitchFamily="34" charset="0"/>
                        </a:defRPr>
                      </a:lvl1pPr>
                      <a:lvl2pPr>
                        <a:spcBef>
                          <a:spcPct val="20000"/>
                        </a:spcBef>
                        <a:buClr>
                          <a:schemeClr val="tx1"/>
                        </a:buClr>
                        <a:buSzPct val="75000"/>
                        <a:tabLst>
                          <a:tab pos="387350" algn="l"/>
                        </a:tabLst>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tabLst>
                          <a:tab pos="387350" algn="l"/>
                        </a:tabLst>
                        <a:defRPr>
                          <a:solidFill>
                            <a:schemeClr val="tx1"/>
                          </a:solidFill>
                          <a:latin typeface="Arial" panose="020B0604020202020204" pitchFamily="34" charset="0"/>
                        </a:defRPr>
                      </a:lvl3pPr>
                      <a:lvl4pPr>
                        <a:spcBef>
                          <a:spcPct val="20000"/>
                        </a:spcBef>
                        <a:buClr>
                          <a:schemeClr val="tx1"/>
                        </a:buClr>
                        <a:buSzPct val="80000"/>
                        <a:tabLst>
                          <a:tab pos="387350" algn="l"/>
                        </a:tabLst>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tab pos="387350" algn="l"/>
                        </a:tabLst>
                      </a:pPr>
                      <a:r>
                        <a:rPr kumimoji="0" lang="en-GB" sz="1200" b="1" i="0" u="none" strike="noStrike" kern="1200" cap="none" normalizeH="0" baseline="0" dirty="0" smtClean="0">
                          <a:ln>
                            <a:noFill/>
                          </a:ln>
                          <a:solidFill>
                            <a:schemeClr val="tx1"/>
                          </a:solidFill>
                          <a:effectLst/>
                          <a:latin typeface="Arial" panose="020B0604020202020204" pitchFamily="34" charset="0"/>
                          <a:ea typeface="+mn-ea"/>
                          <a:cs typeface="+mn-cs"/>
                        </a:rPr>
                        <a:t>2</a:t>
                      </a:r>
                      <a:r>
                        <a:rPr kumimoji="0" lang="en-GB" sz="1200" b="0" i="0" u="none" strike="noStrike" cap="none" normalizeH="0" baseline="0" dirty="0" smtClean="0">
                          <a:ln>
                            <a:noFill/>
                          </a:ln>
                          <a:solidFill>
                            <a:schemeClr val="tx1"/>
                          </a:solidFill>
                          <a:effectLst/>
                          <a:latin typeface="Arial" panose="020B0604020202020204" pitchFamily="34" charset="0"/>
                        </a:rPr>
                        <a:t>	Medium</a:t>
                      </a:r>
                      <a:endParaRPr kumimoji="0" lang="en-US" sz="12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D7D7D7"/>
                    </a:solid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600" b="1" i="0" u="none" strike="noStrike" cap="none" normalizeH="0" baseline="0" dirty="0" smtClean="0">
                          <a:ln>
                            <a:noFill/>
                          </a:ln>
                          <a:solidFill>
                            <a:schemeClr val="tx1"/>
                          </a:solidFill>
                          <a:effectLst/>
                          <a:latin typeface="Arial" panose="020B0604020202020204" pitchFamily="34" charset="0"/>
                        </a:rPr>
                        <a:t>6</a:t>
                      </a:r>
                      <a:endParaRPr kumimoji="0" lang="en-US" sz="1600" b="1"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FF4933"/>
                    </a:solid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600" b="0" i="0" u="none" strike="noStrike" cap="none" normalizeH="0" baseline="0" dirty="0" smtClean="0">
                          <a:ln>
                            <a:noFill/>
                          </a:ln>
                          <a:solidFill>
                            <a:schemeClr val="tx1"/>
                          </a:solidFill>
                          <a:effectLst/>
                          <a:latin typeface="Arial" panose="020B0604020202020204" pitchFamily="34" charset="0"/>
                        </a:rPr>
                        <a:t>4</a:t>
                      </a:r>
                      <a:endParaRPr kumimoji="0" lang="en-US" sz="16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600" b="0" i="0" u="none" strike="noStrike" cap="none" normalizeH="0" baseline="0" dirty="0" smtClean="0">
                          <a:ln>
                            <a:noFill/>
                          </a:ln>
                          <a:solidFill>
                            <a:schemeClr val="tx1"/>
                          </a:solidFill>
                          <a:effectLst/>
                          <a:latin typeface="Arial" panose="020B0604020202020204" pitchFamily="34" charset="0"/>
                        </a:rPr>
                        <a:t>2</a:t>
                      </a:r>
                      <a:endParaRPr kumimoji="0" lang="en-US" sz="16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accent3">
                        <a:lumMod val="75000"/>
                      </a:schemeClr>
                    </a:solidFill>
                  </a:tcPr>
                </a:tc>
              </a:tr>
              <a:tr h="302926">
                <a:tc vMerge="1">
                  <a:txBody>
                    <a:bodyPr/>
                    <a:lstStyle/>
                    <a:p>
                      <a:endParaRPr lang="en-GB"/>
                    </a:p>
                  </a:txBody>
                  <a:tcPr/>
                </a:tc>
                <a:tc>
                  <a:txBody>
                    <a:bodyPr/>
                    <a:lstStyle>
                      <a:lvl1pPr>
                        <a:spcBef>
                          <a:spcPct val="20000"/>
                        </a:spcBef>
                        <a:buClr>
                          <a:schemeClr val="tx1"/>
                        </a:buClr>
                        <a:buSzPct val="75000"/>
                        <a:buFont typeface="Wingdings" panose="05000000000000000000" pitchFamily="2" charset="2"/>
                        <a:tabLst>
                          <a:tab pos="387350" algn="l"/>
                        </a:tabLst>
                        <a:defRPr sz="2400">
                          <a:solidFill>
                            <a:schemeClr val="tx1"/>
                          </a:solidFill>
                          <a:latin typeface="Arial" panose="020B0604020202020204" pitchFamily="34" charset="0"/>
                        </a:defRPr>
                      </a:lvl1pPr>
                      <a:lvl2pPr>
                        <a:spcBef>
                          <a:spcPct val="20000"/>
                        </a:spcBef>
                        <a:buClr>
                          <a:schemeClr val="tx1"/>
                        </a:buClr>
                        <a:buSzPct val="75000"/>
                        <a:tabLst>
                          <a:tab pos="387350" algn="l"/>
                        </a:tabLst>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tabLst>
                          <a:tab pos="387350" algn="l"/>
                        </a:tabLst>
                        <a:defRPr>
                          <a:solidFill>
                            <a:schemeClr val="tx1"/>
                          </a:solidFill>
                          <a:latin typeface="Arial" panose="020B0604020202020204" pitchFamily="34" charset="0"/>
                        </a:defRPr>
                      </a:lvl3pPr>
                      <a:lvl4pPr>
                        <a:spcBef>
                          <a:spcPct val="20000"/>
                        </a:spcBef>
                        <a:buClr>
                          <a:schemeClr val="tx1"/>
                        </a:buClr>
                        <a:buSzPct val="80000"/>
                        <a:tabLst>
                          <a:tab pos="387350" algn="l"/>
                        </a:tabLst>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tabLst>
                          <a:tab pos="387350" algn="l"/>
                        </a:tabLst>
                        <a:defRPr sz="16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tab pos="387350" algn="l"/>
                        </a:tabLst>
                      </a:pPr>
                      <a:r>
                        <a:rPr kumimoji="0" lang="en-GB" sz="1200" b="1" i="0" u="none" strike="noStrike" kern="1200" cap="none" normalizeH="0" baseline="0" dirty="0" smtClean="0">
                          <a:ln>
                            <a:noFill/>
                          </a:ln>
                          <a:solidFill>
                            <a:schemeClr val="tx1"/>
                          </a:solidFill>
                          <a:effectLst/>
                          <a:latin typeface="Arial" panose="020B0604020202020204" pitchFamily="34" charset="0"/>
                          <a:ea typeface="+mn-ea"/>
                          <a:cs typeface="+mn-cs"/>
                        </a:rPr>
                        <a:t>1</a:t>
                      </a:r>
                      <a:r>
                        <a:rPr kumimoji="0" lang="en-GB" sz="1200" b="0" i="0" u="none" strike="noStrike" cap="none" normalizeH="0" baseline="0" dirty="0" smtClean="0">
                          <a:ln>
                            <a:noFill/>
                          </a:ln>
                          <a:solidFill>
                            <a:schemeClr val="tx1"/>
                          </a:solidFill>
                          <a:effectLst/>
                          <a:latin typeface="Arial" panose="020B0604020202020204" pitchFamily="34" charset="0"/>
                        </a:rPr>
                        <a:t>	Low</a:t>
                      </a:r>
                      <a:endParaRPr kumimoji="0" lang="en-US" sz="12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D7D7D7"/>
                    </a:solid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600" b="0" i="0" u="none" strike="noStrike" cap="none" normalizeH="0" baseline="0" dirty="0" smtClean="0">
                          <a:ln>
                            <a:noFill/>
                          </a:ln>
                          <a:solidFill>
                            <a:schemeClr val="tx1"/>
                          </a:solidFill>
                          <a:effectLst/>
                          <a:latin typeface="Arial" panose="020B0604020202020204" pitchFamily="34" charset="0"/>
                        </a:rPr>
                        <a:t>3</a:t>
                      </a:r>
                      <a:endParaRPr kumimoji="0" lang="en-US" sz="16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600" b="0" i="0" u="none" strike="noStrike" cap="none" normalizeH="0" baseline="0" dirty="0" smtClean="0">
                          <a:ln>
                            <a:noFill/>
                          </a:ln>
                          <a:solidFill>
                            <a:schemeClr val="tx1"/>
                          </a:solidFill>
                          <a:effectLst/>
                          <a:latin typeface="Arial" panose="020B0604020202020204" pitchFamily="34" charset="0"/>
                        </a:rPr>
                        <a:t>2</a:t>
                      </a:r>
                      <a:endParaRPr kumimoji="0" lang="en-US" sz="16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77933C"/>
                    </a:solidFill>
                  </a:tcPr>
                </a:tc>
                <a:tc>
                  <a:txBody>
                    <a:bodyPr/>
                    <a:lstStyle>
                      <a:lvl1pPr>
                        <a:spcBef>
                          <a:spcPct val="20000"/>
                        </a:spcBef>
                        <a:buClr>
                          <a:schemeClr val="tx1"/>
                        </a:buClr>
                        <a:buSzPct val="75000"/>
                        <a:buFont typeface="Wingdings" panose="05000000000000000000" pitchFamily="2" charset="2"/>
                        <a:defRPr sz="2400">
                          <a:solidFill>
                            <a:schemeClr val="tx1"/>
                          </a:solidFill>
                          <a:latin typeface="Arial" panose="020B0604020202020204" pitchFamily="34" charset="0"/>
                        </a:defRPr>
                      </a:lvl1pPr>
                      <a:lvl2pPr>
                        <a:spcBef>
                          <a:spcPct val="20000"/>
                        </a:spcBef>
                        <a:buClr>
                          <a:schemeClr val="tx1"/>
                        </a:buClr>
                        <a:buSzPct val="75000"/>
                        <a:defRPr sz="2000">
                          <a:solidFill>
                            <a:schemeClr val="tx1"/>
                          </a:solidFill>
                          <a:latin typeface="Arial" panose="020B0604020202020204" pitchFamily="34" charset="0"/>
                        </a:defRPr>
                      </a:lvl2pPr>
                      <a:lvl3pPr>
                        <a:spcBef>
                          <a:spcPct val="20000"/>
                        </a:spcBef>
                        <a:buClr>
                          <a:schemeClr val="tx1"/>
                        </a:buClr>
                        <a:buSzPct val="75000"/>
                        <a:buFont typeface="Wingdings" panose="05000000000000000000" pitchFamily="2" charset="2"/>
                        <a:defRPr>
                          <a:solidFill>
                            <a:schemeClr val="tx1"/>
                          </a:solidFill>
                          <a:latin typeface="Arial" panose="020B0604020202020204" pitchFamily="34" charset="0"/>
                        </a:defRPr>
                      </a:lvl3pPr>
                      <a:lvl4pPr>
                        <a:spcBef>
                          <a:spcPct val="20000"/>
                        </a:spcBef>
                        <a:buClr>
                          <a:schemeClr val="tx1"/>
                        </a:buClr>
                        <a:buSzPct val="80000"/>
                        <a:defRPr sz="1600">
                          <a:solidFill>
                            <a:schemeClr val="tx1"/>
                          </a:solidFill>
                          <a:latin typeface="Arial" panose="020B0604020202020204" pitchFamily="34" charset="0"/>
                        </a:defRPr>
                      </a:lvl4pPr>
                      <a:lvl5pPr>
                        <a:spcBef>
                          <a:spcPct val="20000"/>
                        </a:spcBef>
                        <a:buClr>
                          <a:schemeClr val="tx1"/>
                        </a:buClr>
                        <a:buSzPct val="65000"/>
                        <a:buFont typeface="Wingdings" panose="05000000000000000000" pitchFamily="2" charset="2"/>
                        <a:defRPr sz="1600">
                          <a:solidFill>
                            <a:schemeClr val="tx1"/>
                          </a:solidFill>
                          <a:latin typeface="Arial" panose="020B0604020202020204" pitchFamily="34" charset="0"/>
                        </a:defRPr>
                      </a:lvl5pPr>
                      <a:lvl6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6pPr>
                      <a:lvl7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7pPr>
                      <a:lvl8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8pPr>
                      <a:lvl9pPr fontAlgn="base">
                        <a:spcBef>
                          <a:spcPct val="20000"/>
                        </a:spcBef>
                        <a:spcAft>
                          <a:spcPct val="0"/>
                        </a:spcAft>
                        <a:buClr>
                          <a:schemeClr val="tx1"/>
                        </a:buClr>
                        <a:buSzPct val="65000"/>
                        <a:buFont typeface="Wingdings" panose="05000000000000000000" pitchFamily="2" charset="2"/>
                        <a:defRPr sz="16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anose="05000000000000000000" pitchFamily="2" charset="2"/>
                        <a:buNone/>
                        <a:tabLst/>
                      </a:pPr>
                      <a:r>
                        <a:rPr kumimoji="0" lang="en-GB" sz="1600" b="0" i="0" u="none" strike="noStrike" cap="none" normalizeH="0" baseline="0" dirty="0" smtClean="0">
                          <a:ln>
                            <a:noFill/>
                          </a:ln>
                          <a:solidFill>
                            <a:schemeClr val="tx1"/>
                          </a:solidFill>
                          <a:effectLst/>
                          <a:latin typeface="Arial" panose="020B0604020202020204" pitchFamily="34" charset="0"/>
                        </a:rPr>
                        <a:t>1</a:t>
                      </a:r>
                      <a:endParaRPr kumimoji="0" lang="en-US" sz="1600" b="0" i="0" u="none" strike="noStrike" cap="none" normalizeH="0" baseline="0" dirty="0" smtClean="0">
                        <a:ln>
                          <a:noFill/>
                        </a:ln>
                        <a:solidFill>
                          <a:schemeClr val="tx1"/>
                        </a:solidFill>
                        <a:effectLst/>
                        <a:latin typeface="Arial" panose="020B0604020202020204" pitchFamily="34" charset="0"/>
                      </a:endParaRPr>
                    </a:p>
                  </a:txBody>
                  <a:tcPr marL="68580" marR="68580"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accent3">
                        <a:lumMod val="75000"/>
                      </a:schemeClr>
                    </a:solidFill>
                  </a:tcPr>
                </a:tc>
              </a:tr>
            </a:tbl>
          </a:graphicData>
        </a:graphic>
      </p:graphicFrame>
      <p:sp>
        <p:nvSpPr>
          <p:cNvPr id="7" name="Rectangle 6"/>
          <p:cNvSpPr/>
          <p:nvPr/>
        </p:nvSpPr>
        <p:spPr>
          <a:xfrm>
            <a:off x="300238" y="1201292"/>
            <a:ext cx="8195115" cy="1323439"/>
          </a:xfrm>
          <a:prstGeom prst="rect">
            <a:avLst/>
          </a:prstGeom>
        </p:spPr>
        <p:txBody>
          <a:bodyPr wrap="square">
            <a:spAutoFit/>
          </a:bodyPr>
          <a:lstStyle/>
          <a:p>
            <a:pPr marL="285750" indent="-285750">
              <a:buFont typeface="Arial" panose="020B0604020202020204" pitchFamily="34" charset="0"/>
              <a:buChar char="•"/>
            </a:pPr>
            <a:r>
              <a:rPr lang="en-US" sz="2000" dirty="0" smtClean="0"/>
              <a:t>Identify risks that  have a </a:t>
            </a:r>
            <a:r>
              <a:rPr lang="en-US" sz="2000" b="1" dirty="0" smtClean="0"/>
              <a:t>probability </a:t>
            </a:r>
            <a:r>
              <a:rPr lang="en-US" sz="2000" dirty="0" smtClean="0"/>
              <a:t>of impacting the project and define their </a:t>
            </a:r>
            <a:r>
              <a:rPr lang="en-US" sz="2000" b="1" dirty="0" smtClean="0"/>
              <a:t>impact</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A</a:t>
            </a:r>
            <a:r>
              <a:rPr lang="en-US" sz="2000" dirty="0" smtClean="0"/>
              <a:t>ddress </a:t>
            </a:r>
            <a:r>
              <a:rPr lang="en-US" sz="2000" dirty="0"/>
              <a:t>first the most important </a:t>
            </a:r>
            <a:r>
              <a:rPr lang="en-US" sz="2000" dirty="0" smtClean="0"/>
              <a:t>ones, establish priorities</a:t>
            </a:r>
            <a:endParaRPr lang="en-US" sz="2000" dirty="0"/>
          </a:p>
        </p:txBody>
      </p:sp>
      <p:sp>
        <p:nvSpPr>
          <p:cNvPr id="8" name="Pentagon 7"/>
          <p:cNvSpPr/>
          <p:nvPr/>
        </p:nvSpPr>
        <p:spPr>
          <a:xfrm>
            <a:off x="-86838" y="4421604"/>
            <a:ext cx="628650" cy="41212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Lightning Bolt 8"/>
          <p:cNvSpPr/>
          <p:nvPr/>
        </p:nvSpPr>
        <p:spPr>
          <a:xfrm flipH="1">
            <a:off x="8081798" y="114241"/>
            <a:ext cx="949512" cy="696643"/>
          </a:xfrm>
          <a:prstGeom prst="lightningBol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p:cNvSpPr txBox="1"/>
          <p:nvPr/>
        </p:nvSpPr>
        <p:spPr>
          <a:xfrm>
            <a:off x="8390103" y="107347"/>
            <a:ext cx="574196" cy="369332"/>
          </a:xfrm>
          <a:prstGeom prst="rect">
            <a:avLst/>
          </a:prstGeom>
          <a:noFill/>
        </p:spPr>
        <p:txBody>
          <a:bodyPr wrap="none" rtlCol="0">
            <a:spAutoFit/>
          </a:bodyPr>
          <a:lstStyle/>
          <a:p>
            <a:r>
              <a:rPr lang="en-GB" b="1" dirty="0" smtClean="0">
                <a:solidFill>
                  <a:srgbClr val="FFC000"/>
                </a:solidFill>
              </a:rPr>
              <a:t>Risk</a:t>
            </a:r>
            <a:endParaRPr lang="en-GB" b="1" dirty="0">
              <a:solidFill>
                <a:srgbClr val="FFC000"/>
              </a:solidFill>
            </a:endParaRPr>
          </a:p>
        </p:txBody>
      </p:sp>
      <p:sp>
        <p:nvSpPr>
          <p:cNvPr id="11" name="Rectangle 3"/>
          <p:cNvSpPr txBox="1">
            <a:spLocks noChangeArrowheads="1"/>
          </p:cNvSpPr>
          <p:nvPr/>
        </p:nvSpPr>
        <p:spPr bwMode="auto">
          <a:xfrm>
            <a:off x="552017" y="2664943"/>
            <a:ext cx="5211387" cy="1566558"/>
          </a:xfrm>
          <a:prstGeom prst="rect">
            <a:avLst/>
          </a:prstGeo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000" b="1" dirty="0" smtClean="0"/>
              <a:t>Simplest method of risk prioritization:</a:t>
            </a:r>
            <a:endParaRPr lang="en-GB" sz="1800" dirty="0" smtClean="0"/>
          </a:p>
          <a:p>
            <a:r>
              <a:rPr lang="en-GB" sz="1800" dirty="0" smtClean="0">
                <a:cs typeface="Times New Roman" panose="02020603050405020304" pitchFamily="18" charset="0"/>
              </a:rPr>
              <a:t>Rate 1 to 3 both Probability and Impact </a:t>
            </a:r>
          </a:p>
          <a:p>
            <a:pPr marL="457200" lvl="1" indent="0">
              <a:buNone/>
            </a:pPr>
            <a:r>
              <a:rPr lang="en-GB" sz="1400" dirty="0" smtClean="0">
                <a:cs typeface="Times New Roman" panose="02020603050405020304" pitchFamily="18" charset="0"/>
              </a:rPr>
              <a:t>(1 = lowest, 3= highest)</a:t>
            </a:r>
          </a:p>
          <a:p>
            <a:r>
              <a:rPr lang="en-GB" sz="1800" dirty="0" smtClean="0">
                <a:cs typeface="Times New Roman" panose="02020603050405020304" pitchFamily="18" charset="0"/>
              </a:rPr>
              <a:t>Evaluate Probability </a:t>
            </a:r>
            <a:r>
              <a:rPr lang="en-GB" sz="2000" b="1" dirty="0" smtClean="0">
                <a:cs typeface="Times New Roman" panose="02020603050405020304" pitchFamily="18" charset="0"/>
              </a:rPr>
              <a:t>x</a:t>
            </a:r>
            <a:r>
              <a:rPr lang="en-GB" sz="1800" dirty="0" smtClean="0">
                <a:cs typeface="Times New Roman" panose="02020603050405020304" pitchFamily="18" charset="0"/>
              </a:rPr>
              <a:t> Impact</a:t>
            </a:r>
          </a:p>
        </p:txBody>
      </p:sp>
      <p:sp>
        <p:nvSpPr>
          <p:cNvPr id="3" name="Rounded Rectangular Callout 2"/>
          <p:cNvSpPr/>
          <p:nvPr/>
        </p:nvSpPr>
        <p:spPr>
          <a:xfrm>
            <a:off x="4926556" y="3273125"/>
            <a:ext cx="1344936" cy="469118"/>
          </a:xfrm>
          <a:prstGeom prst="wedgeRoundRectCallout">
            <a:avLst>
              <a:gd name="adj1" fmla="val 58712"/>
              <a:gd name="adj2" fmla="val 123476"/>
              <a:gd name="adj3" fmla="val 16667"/>
            </a:avLst>
          </a:prstGeom>
          <a:solidFill>
            <a:srgbClr val="FF493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Actions </a:t>
            </a:r>
            <a:r>
              <a:rPr lang="en-US" sz="1400" b="1" dirty="0" smtClean="0">
                <a:solidFill>
                  <a:schemeClr val="tx1"/>
                </a:solidFill>
              </a:rPr>
              <a:t>MUST</a:t>
            </a:r>
            <a:r>
              <a:rPr lang="en-US" sz="1400" dirty="0" smtClean="0">
                <a:solidFill>
                  <a:schemeClr val="tx1"/>
                </a:solidFill>
              </a:rPr>
              <a:t> be taken</a:t>
            </a:r>
            <a:endParaRPr lang="en-US" sz="1400" dirty="0">
              <a:solidFill>
                <a:schemeClr val="tx1"/>
              </a:solidFill>
            </a:endParaRPr>
          </a:p>
        </p:txBody>
      </p:sp>
      <p:sp>
        <p:nvSpPr>
          <p:cNvPr id="12" name="Rounded Rectangular Callout 11"/>
          <p:cNvSpPr/>
          <p:nvPr/>
        </p:nvSpPr>
        <p:spPr>
          <a:xfrm>
            <a:off x="5335147" y="5253862"/>
            <a:ext cx="1344936" cy="469118"/>
          </a:xfrm>
          <a:prstGeom prst="wedgeRoundRectCallout">
            <a:avLst>
              <a:gd name="adj1" fmla="val 45953"/>
              <a:gd name="adj2" fmla="val -120427"/>
              <a:gd name="adj3" fmla="val 16667"/>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Actions </a:t>
            </a:r>
            <a:r>
              <a:rPr lang="en-US" sz="1400" b="1" dirty="0" smtClean="0">
                <a:solidFill>
                  <a:schemeClr val="tx1"/>
                </a:solidFill>
              </a:rPr>
              <a:t>might </a:t>
            </a:r>
            <a:r>
              <a:rPr lang="en-US" sz="1400" dirty="0" smtClean="0">
                <a:solidFill>
                  <a:schemeClr val="tx1"/>
                </a:solidFill>
              </a:rPr>
              <a:t>be taken</a:t>
            </a:r>
            <a:endParaRPr lang="en-US" sz="1400" dirty="0">
              <a:solidFill>
                <a:schemeClr val="tx1"/>
              </a:solidFill>
            </a:endParaRPr>
          </a:p>
        </p:txBody>
      </p:sp>
      <p:sp>
        <p:nvSpPr>
          <p:cNvPr id="13" name="Rounded Rectangular Callout 12"/>
          <p:cNvSpPr/>
          <p:nvPr/>
        </p:nvSpPr>
        <p:spPr>
          <a:xfrm>
            <a:off x="7514471" y="5405508"/>
            <a:ext cx="1344936" cy="469118"/>
          </a:xfrm>
          <a:prstGeom prst="wedgeRoundRectCallout">
            <a:avLst>
              <a:gd name="adj1" fmla="val 10225"/>
              <a:gd name="adj2" fmla="val -144817"/>
              <a:gd name="adj3" fmla="val 16667"/>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Actions </a:t>
            </a:r>
            <a:r>
              <a:rPr lang="en-US" sz="1400" b="1" dirty="0" smtClean="0">
                <a:solidFill>
                  <a:schemeClr val="tx1"/>
                </a:solidFill>
              </a:rPr>
              <a:t>not needed</a:t>
            </a:r>
            <a:endParaRPr lang="en-US" sz="1400" dirty="0">
              <a:solidFill>
                <a:schemeClr val="tx1"/>
              </a:solidFill>
            </a:endParaRPr>
          </a:p>
        </p:txBody>
      </p:sp>
      <p:sp>
        <p:nvSpPr>
          <p:cNvPr id="15" name="Rectangle 3"/>
          <p:cNvSpPr txBox="1">
            <a:spLocks noChangeArrowheads="1"/>
          </p:cNvSpPr>
          <p:nvPr/>
        </p:nvSpPr>
        <p:spPr bwMode="auto">
          <a:xfrm>
            <a:off x="563524" y="4421604"/>
            <a:ext cx="4257933" cy="1189966"/>
          </a:xfrm>
          <a:prstGeom prst="rect">
            <a:avLst/>
          </a:prstGeo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000" b="1" i="1" dirty="0" smtClean="0">
                <a:solidFill>
                  <a:schemeClr val="tx2">
                    <a:lumMod val="60000"/>
                    <a:lumOff val="40000"/>
                  </a:schemeClr>
                </a:solidFill>
                <a:cs typeface="Times New Roman" panose="02020603050405020304" pitchFamily="18" charset="0"/>
              </a:rPr>
              <a:t>Establish</a:t>
            </a:r>
            <a:r>
              <a:rPr lang="fr-FR" sz="2000" b="1" i="1" dirty="0" smtClean="0">
                <a:solidFill>
                  <a:schemeClr val="tx2">
                    <a:lumMod val="60000"/>
                    <a:lumOff val="40000"/>
                  </a:schemeClr>
                </a:solidFill>
                <a:cs typeface="Times New Roman" panose="02020603050405020304" pitchFamily="18" charset="0"/>
              </a:rPr>
              <a:t> actions to :</a:t>
            </a:r>
          </a:p>
          <a:p>
            <a:pPr lvl="1"/>
            <a:r>
              <a:rPr lang="en-GB" sz="1800" b="1" i="1" dirty="0" smtClean="0">
                <a:solidFill>
                  <a:schemeClr val="tx2">
                    <a:lumMod val="60000"/>
                    <a:lumOff val="40000"/>
                  </a:schemeClr>
                </a:solidFill>
                <a:cs typeface="Times New Roman" panose="02020603050405020304" pitchFamily="18" charset="0"/>
              </a:rPr>
              <a:t>Avoid the risk</a:t>
            </a:r>
          </a:p>
          <a:p>
            <a:pPr lvl="1"/>
            <a:r>
              <a:rPr lang="en-GB" sz="1800" b="1" i="1" dirty="0" smtClean="0">
                <a:solidFill>
                  <a:schemeClr val="tx2">
                    <a:lumMod val="60000"/>
                    <a:lumOff val="40000"/>
                  </a:schemeClr>
                </a:solidFill>
                <a:cs typeface="Times New Roman" panose="02020603050405020304" pitchFamily="18" charset="0"/>
              </a:rPr>
              <a:t>Reduce </a:t>
            </a:r>
            <a:r>
              <a:rPr lang="en-GB" sz="1800" b="1" i="1" dirty="0">
                <a:solidFill>
                  <a:schemeClr val="tx2">
                    <a:lumMod val="60000"/>
                    <a:lumOff val="40000"/>
                  </a:schemeClr>
                </a:solidFill>
                <a:cs typeface="Times New Roman" panose="02020603050405020304" pitchFamily="18" charset="0"/>
              </a:rPr>
              <a:t>the probability or impact</a:t>
            </a:r>
          </a:p>
        </p:txBody>
      </p:sp>
      <p:sp>
        <p:nvSpPr>
          <p:cNvPr id="16" name="Rectangle 3"/>
          <p:cNvSpPr txBox="1">
            <a:spLocks noChangeArrowheads="1"/>
          </p:cNvSpPr>
          <p:nvPr/>
        </p:nvSpPr>
        <p:spPr bwMode="auto">
          <a:xfrm>
            <a:off x="564010" y="5419949"/>
            <a:ext cx="3970006" cy="1289743"/>
          </a:xfrm>
          <a:prstGeom prst="rect">
            <a:avLst/>
          </a:prstGeo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lvl="1" indent="-342900">
              <a:buFont typeface="Arial"/>
              <a:buChar char="•"/>
            </a:pPr>
            <a:r>
              <a:rPr lang="en-GB" sz="2000" b="1" i="1" dirty="0" smtClean="0">
                <a:solidFill>
                  <a:schemeClr val="tx2">
                    <a:lumMod val="60000"/>
                    <a:lumOff val="40000"/>
                  </a:schemeClr>
                </a:solidFill>
                <a:cs typeface="Times New Roman" panose="02020603050405020304" pitchFamily="18" charset="0"/>
              </a:rPr>
              <a:t>Prepare alternative scenarios</a:t>
            </a:r>
          </a:p>
          <a:p>
            <a:pPr marL="342900" lvl="1" indent="-342900">
              <a:buFont typeface="Arial"/>
              <a:buChar char="•"/>
            </a:pPr>
            <a:r>
              <a:rPr lang="en-GB" sz="2000" b="1" i="1" dirty="0" smtClean="0">
                <a:solidFill>
                  <a:schemeClr val="tx2">
                    <a:lumMod val="60000"/>
                    <a:lumOff val="40000"/>
                  </a:schemeClr>
                </a:solidFill>
                <a:cs typeface="Times New Roman" panose="02020603050405020304" pitchFamily="18" charset="0"/>
              </a:rPr>
              <a:t>Transfer </a:t>
            </a:r>
            <a:r>
              <a:rPr lang="en-GB" sz="2000" b="1" i="1" dirty="0">
                <a:solidFill>
                  <a:schemeClr val="tx2">
                    <a:lumMod val="60000"/>
                    <a:lumOff val="40000"/>
                  </a:schemeClr>
                </a:solidFill>
                <a:cs typeface="Times New Roman" panose="02020603050405020304" pitchFamily="18" charset="0"/>
              </a:rPr>
              <a:t>risk (ex: insurance)</a:t>
            </a:r>
          </a:p>
          <a:p>
            <a:pPr marL="342900" lvl="1" indent="-342900">
              <a:buFont typeface="Arial"/>
              <a:buChar char="•"/>
            </a:pPr>
            <a:r>
              <a:rPr lang="en-GB" sz="2000" b="1" i="1" dirty="0">
                <a:solidFill>
                  <a:schemeClr val="tx2">
                    <a:lumMod val="60000"/>
                    <a:lumOff val="40000"/>
                  </a:schemeClr>
                </a:solidFill>
                <a:cs typeface="Times New Roman" panose="02020603050405020304" pitchFamily="18" charset="0"/>
              </a:rPr>
              <a:t>Accept the </a:t>
            </a:r>
            <a:r>
              <a:rPr lang="en-GB" sz="2000" b="1" i="1" dirty="0" smtClean="0">
                <a:solidFill>
                  <a:schemeClr val="tx2">
                    <a:lumMod val="60000"/>
                    <a:lumOff val="40000"/>
                  </a:schemeClr>
                </a:solidFill>
                <a:cs typeface="Times New Roman" panose="02020603050405020304" pitchFamily="18" charset="0"/>
              </a:rPr>
              <a:t>risk…. cost </a:t>
            </a:r>
            <a:r>
              <a:rPr lang="en-GB" sz="2000" b="1" i="1" dirty="0" err="1" smtClean="0">
                <a:solidFill>
                  <a:schemeClr val="tx2">
                    <a:lumMod val="60000"/>
                    <a:lumOff val="40000"/>
                  </a:schemeClr>
                </a:solidFill>
                <a:cs typeface="Times New Roman" panose="02020603050405020304" pitchFamily="18" charset="0"/>
              </a:rPr>
              <a:t>vs</a:t>
            </a:r>
            <a:r>
              <a:rPr lang="en-GB" sz="2000" b="1" i="1" dirty="0" smtClean="0">
                <a:solidFill>
                  <a:schemeClr val="tx2">
                    <a:lumMod val="60000"/>
                    <a:lumOff val="40000"/>
                  </a:schemeClr>
                </a:solidFill>
                <a:cs typeface="Times New Roman" panose="02020603050405020304" pitchFamily="18" charset="0"/>
              </a:rPr>
              <a:t> result</a:t>
            </a:r>
            <a:endParaRPr lang="en-GB" sz="2000" b="1" i="1" dirty="0">
              <a:solidFill>
                <a:schemeClr val="tx2">
                  <a:lumMod val="60000"/>
                  <a:lumOff val="40000"/>
                </a:schemeClr>
              </a:solidFill>
              <a:cs typeface="Times New Roman" panose="02020603050405020304" pitchFamily="18" charset="0"/>
            </a:endParaRPr>
          </a:p>
        </p:txBody>
      </p:sp>
      <p:sp>
        <p:nvSpPr>
          <p:cNvPr id="17" name="TextBox 16"/>
          <p:cNvSpPr txBox="1"/>
          <p:nvPr/>
        </p:nvSpPr>
        <p:spPr>
          <a:xfrm>
            <a:off x="93283" y="5410829"/>
            <a:ext cx="470727" cy="369332"/>
          </a:xfrm>
          <a:prstGeom prst="rect">
            <a:avLst/>
          </a:prstGeom>
          <a:noFill/>
        </p:spPr>
        <p:txBody>
          <a:bodyPr wrap="non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or</a:t>
            </a:r>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2" name="Slide Number Placeholder 1"/>
          <p:cNvSpPr>
            <a:spLocks noGrp="1"/>
          </p:cNvSpPr>
          <p:nvPr>
            <p:ph type="sldNum" sz="quarter" idx="12"/>
          </p:nvPr>
        </p:nvSpPr>
        <p:spPr/>
        <p:txBody>
          <a:bodyPr/>
          <a:lstStyle/>
          <a:p>
            <a:fld id="{6D3E8911-6981-AB4E-BD32-9545771F23F2}" type="slidenum">
              <a:rPr lang="en-US" smtClean="0"/>
              <a:t>17</a:t>
            </a:fld>
            <a:endParaRPr lang="en-US"/>
          </a:p>
        </p:txBody>
      </p:sp>
    </p:spTree>
    <p:extLst>
      <p:ext uri="{BB962C8B-B14F-4D97-AF65-F5344CB8AC3E}">
        <p14:creationId xmlns:p14="http://schemas.microsoft.com/office/powerpoint/2010/main" val="108459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animBg="1"/>
      <p:bldP spid="3" grpId="0" animBg="1"/>
      <p:bldP spid="12" grpId="0" animBg="1"/>
      <p:bldP spid="13" grpId="0" animBg="1"/>
      <p:bldP spid="15" grpId="0" animBg="1"/>
      <p:bldP spid="16" grpId="0" animBg="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7683" y="3481059"/>
            <a:ext cx="2424724" cy="2745463"/>
          </a:xfrm>
          <a:prstGeom prst="rect">
            <a:avLst/>
          </a:prstGeom>
          <a:noFill/>
          <a:ln>
            <a:noFill/>
          </a:ln>
          <a:effectLst/>
          <a:extLst>
            <a:ext uri="{909E8E84-426E-40dd-AFC4-6F175D3DCCD1}">
              <a14:hiddenFill xmlns="" xmlns:a14="http://schemas.microsoft.com/office/drawing/2010/main">
                <a:solidFill>
                  <a:srgbClr val="32A0DA"/>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grpSp>
        <p:nvGrpSpPr>
          <p:cNvPr id="21" name="Group 50"/>
          <p:cNvGrpSpPr>
            <a:grpSpLocks/>
          </p:cNvGrpSpPr>
          <p:nvPr/>
        </p:nvGrpSpPr>
        <p:grpSpPr bwMode="auto">
          <a:xfrm flipH="1">
            <a:off x="3025044" y="3610009"/>
            <a:ext cx="3103697" cy="2901068"/>
            <a:chOff x="4469" y="275"/>
            <a:chExt cx="1231" cy="1223"/>
          </a:xfrm>
        </p:grpSpPr>
        <p:sp>
          <p:nvSpPr>
            <p:cNvPr id="22" name="Freeform 44"/>
            <p:cNvSpPr>
              <a:spLocks/>
            </p:cNvSpPr>
            <p:nvPr/>
          </p:nvSpPr>
          <p:spPr bwMode="auto">
            <a:xfrm>
              <a:off x="4569" y="331"/>
              <a:ext cx="971" cy="395"/>
            </a:xfrm>
            <a:custGeom>
              <a:avLst/>
              <a:gdLst>
                <a:gd name="T0" fmla="*/ 816 w 971"/>
                <a:gd name="T1" fmla="*/ 369 h 395"/>
                <a:gd name="T2" fmla="*/ 786 w 971"/>
                <a:gd name="T3" fmla="*/ 323 h 395"/>
                <a:gd name="T4" fmla="*/ 749 w 971"/>
                <a:gd name="T5" fmla="*/ 281 h 395"/>
                <a:gd name="T6" fmla="*/ 708 w 971"/>
                <a:gd name="T7" fmla="*/ 245 h 395"/>
                <a:gd name="T8" fmla="*/ 662 w 971"/>
                <a:gd name="T9" fmla="*/ 215 h 395"/>
                <a:gd name="T10" fmla="*/ 612 w 971"/>
                <a:gd name="T11" fmla="*/ 191 h 395"/>
                <a:gd name="T12" fmla="*/ 561 w 971"/>
                <a:gd name="T13" fmla="*/ 174 h 395"/>
                <a:gd name="T14" fmla="*/ 506 w 971"/>
                <a:gd name="T15" fmla="*/ 165 h 395"/>
                <a:gd name="T16" fmla="*/ 451 w 971"/>
                <a:gd name="T17" fmla="*/ 162 h 395"/>
                <a:gd name="T18" fmla="*/ 397 w 971"/>
                <a:gd name="T19" fmla="*/ 168 h 395"/>
                <a:gd name="T20" fmla="*/ 344 w 971"/>
                <a:gd name="T21" fmla="*/ 180 h 395"/>
                <a:gd name="T22" fmla="*/ 293 w 971"/>
                <a:gd name="T23" fmla="*/ 200 h 395"/>
                <a:gd name="T24" fmla="*/ 245 w 971"/>
                <a:gd name="T25" fmla="*/ 227 h 395"/>
                <a:gd name="T26" fmla="*/ 199 w 971"/>
                <a:gd name="T27" fmla="*/ 259 h 395"/>
                <a:gd name="T28" fmla="*/ 166 w 971"/>
                <a:gd name="T29" fmla="*/ 291 h 395"/>
                <a:gd name="T30" fmla="*/ 21 w 971"/>
                <a:gd name="T31" fmla="*/ 385 h 395"/>
                <a:gd name="T32" fmla="*/ 49 w 971"/>
                <a:gd name="T33" fmla="*/ 186 h 395"/>
                <a:gd name="T34" fmla="*/ 78 w 971"/>
                <a:gd name="T35" fmla="*/ 155 h 395"/>
                <a:gd name="T36" fmla="*/ 129 w 971"/>
                <a:gd name="T37" fmla="*/ 112 h 395"/>
                <a:gd name="T38" fmla="*/ 182 w 971"/>
                <a:gd name="T39" fmla="*/ 78 h 395"/>
                <a:gd name="T40" fmla="*/ 239 w 971"/>
                <a:gd name="T41" fmla="*/ 47 h 395"/>
                <a:gd name="T42" fmla="*/ 299 w 971"/>
                <a:gd name="T43" fmla="*/ 26 h 395"/>
                <a:gd name="T44" fmla="*/ 361 w 971"/>
                <a:gd name="T45" fmla="*/ 9 h 395"/>
                <a:gd name="T46" fmla="*/ 426 w 971"/>
                <a:gd name="T47" fmla="*/ 2 h 395"/>
                <a:gd name="T48" fmla="*/ 489 w 971"/>
                <a:gd name="T49" fmla="*/ 1 h 395"/>
                <a:gd name="T50" fmla="*/ 553 w 971"/>
                <a:gd name="T51" fmla="*/ 7 h 395"/>
                <a:gd name="T52" fmla="*/ 615 w 971"/>
                <a:gd name="T53" fmla="*/ 22 h 395"/>
                <a:gd name="T54" fmla="*/ 676 w 971"/>
                <a:gd name="T55" fmla="*/ 43 h 395"/>
                <a:gd name="T56" fmla="*/ 733 w 971"/>
                <a:gd name="T57" fmla="*/ 72 h 395"/>
                <a:gd name="T58" fmla="*/ 789 w 971"/>
                <a:gd name="T59" fmla="*/ 105 h 395"/>
                <a:gd name="T60" fmla="*/ 838 w 971"/>
                <a:gd name="T61" fmla="*/ 147 h 395"/>
                <a:gd name="T62" fmla="*/ 883 w 971"/>
                <a:gd name="T63" fmla="*/ 193 h 395"/>
                <a:gd name="T64" fmla="*/ 923 w 971"/>
                <a:gd name="T65" fmla="*/ 245 h 395"/>
                <a:gd name="T66" fmla="*/ 956 w 971"/>
                <a:gd name="T67" fmla="*/ 300 h 395"/>
                <a:gd name="T68" fmla="*/ 829 w 971"/>
                <a:gd name="T69" fmla="*/ 394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71" h="395">
                  <a:moveTo>
                    <a:pt x="829" y="394"/>
                  </a:moveTo>
                  <a:lnTo>
                    <a:pt x="816" y="369"/>
                  </a:lnTo>
                  <a:lnTo>
                    <a:pt x="801" y="345"/>
                  </a:lnTo>
                  <a:lnTo>
                    <a:pt x="786" y="323"/>
                  </a:lnTo>
                  <a:lnTo>
                    <a:pt x="768" y="301"/>
                  </a:lnTo>
                  <a:lnTo>
                    <a:pt x="749" y="281"/>
                  </a:lnTo>
                  <a:lnTo>
                    <a:pt x="729" y="262"/>
                  </a:lnTo>
                  <a:lnTo>
                    <a:pt x="708" y="245"/>
                  </a:lnTo>
                  <a:lnTo>
                    <a:pt x="686" y="230"/>
                  </a:lnTo>
                  <a:lnTo>
                    <a:pt x="662" y="215"/>
                  </a:lnTo>
                  <a:lnTo>
                    <a:pt x="637" y="203"/>
                  </a:lnTo>
                  <a:lnTo>
                    <a:pt x="612" y="191"/>
                  </a:lnTo>
                  <a:lnTo>
                    <a:pt x="587" y="182"/>
                  </a:lnTo>
                  <a:lnTo>
                    <a:pt x="561" y="174"/>
                  </a:lnTo>
                  <a:lnTo>
                    <a:pt x="534" y="169"/>
                  </a:lnTo>
                  <a:lnTo>
                    <a:pt x="506" y="165"/>
                  </a:lnTo>
                  <a:lnTo>
                    <a:pt x="479" y="163"/>
                  </a:lnTo>
                  <a:lnTo>
                    <a:pt x="451" y="162"/>
                  </a:lnTo>
                  <a:lnTo>
                    <a:pt x="425" y="164"/>
                  </a:lnTo>
                  <a:lnTo>
                    <a:pt x="397" y="168"/>
                  </a:lnTo>
                  <a:lnTo>
                    <a:pt x="370" y="173"/>
                  </a:lnTo>
                  <a:lnTo>
                    <a:pt x="344" y="180"/>
                  </a:lnTo>
                  <a:lnTo>
                    <a:pt x="317" y="190"/>
                  </a:lnTo>
                  <a:lnTo>
                    <a:pt x="293" y="200"/>
                  </a:lnTo>
                  <a:lnTo>
                    <a:pt x="268" y="212"/>
                  </a:lnTo>
                  <a:lnTo>
                    <a:pt x="245" y="227"/>
                  </a:lnTo>
                  <a:lnTo>
                    <a:pt x="222" y="242"/>
                  </a:lnTo>
                  <a:lnTo>
                    <a:pt x="199" y="259"/>
                  </a:lnTo>
                  <a:lnTo>
                    <a:pt x="180" y="277"/>
                  </a:lnTo>
                  <a:lnTo>
                    <a:pt x="166" y="291"/>
                  </a:lnTo>
                  <a:lnTo>
                    <a:pt x="212" y="338"/>
                  </a:lnTo>
                  <a:lnTo>
                    <a:pt x="21" y="385"/>
                  </a:lnTo>
                  <a:lnTo>
                    <a:pt x="0" y="139"/>
                  </a:lnTo>
                  <a:lnTo>
                    <a:pt x="49" y="186"/>
                  </a:lnTo>
                  <a:lnTo>
                    <a:pt x="56" y="178"/>
                  </a:lnTo>
                  <a:lnTo>
                    <a:pt x="78" y="155"/>
                  </a:lnTo>
                  <a:lnTo>
                    <a:pt x="103" y="133"/>
                  </a:lnTo>
                  <a:lnTo>
                    <a:pt x="129" y="112"/>
                  </a:lnTo>
                  <a:lnTo>
                    <a:pt x="155" y="95"/>
                  </a:lnTo>
                  <a:lnTo>
                    <a:pt x="182" y="78"/>
                  </a:lnTo>
                  <a:lnTo>
                    <a:pt x="209" y="62"/>
                  </a:lnTo>
                  <a:lnTo>
                    <a:pt x="239" y="47"/>
                  </a:lnTo>
                  <a:lnTo>
                    <a:pt x="269" y="36"/>
                  </a:lnTo>
                  <a:lnTo>
                    <a:pt x="299" y="26"/>
                  </a:lnTo>
                  <a:lnTo>
                    <a:pt x="330" y="17"/>
                  </a:lnTo>
                  <a:lnTo>
                    <a:pt x="361" y="9"/>
                  </a:lnTo>
                  <a:lnTo>
                    <a:pt x="393" y="5"/>
                  </a:lnTo>
                  <a:lnTo>
                    <a:pt x="426" y="2"/>
                  </a:lnTo>
                  <a:lnTo>
                    <a:pt x="457" y="0"/>
                  </a:lnTo>
                  <a:lnTo>
                    <a:pt x="489" y="1"/>
                  </a:lnTo>
                  <a:lnTo>
                    <a:pt x="522" y="3"/>
                  </a:lnTo>
                  <a:lnTo>
                    <a:pt x="553" y="7"/>
                  </a:lnTo>
                  <a:lnTo>
                    <a:pt x="585" y="14"/>
                  </a:lnTo>
                  <a:lnTo>
                    <a:pt x="615" y="22"/>
                  </a:lnTo>
                  <a:lnTo>
                    <a:pt x="646" y="32"/>
                  </a:lnTo>
                  <a:lnTo>
                    <a:pt x="676" y="43"/>
                  </a:lnTo>
                  <a:lnTo>
                    <a:pt x="705" y="57"/>
                  </a:lnTo>
                  <a:lnTo>
                    <a:pt x="733" y="72"/>
                  </a:lnTo>
                  <a:lnTo>
                    <a:pt x="762" y="89"/>
                  </a:lnTo>
                  <a:lnTo>
                    <a:pt x="789" y="105"/>
                  </a:lnTo>
                  <a:lnTo>
                    <a:pt x="813" y="126"/>
                  </a:lnTo>
                  <a:lnTo>
                    <a:pt x="838" y="147"/>
                  </a:lnTo>
                  <a:lnTo>
                    <a:pt x="862" y="169"/>
                  </a:lnTo>
                  <a:lnTo>
                    <a:pt x="883" y="193"/>
                  </a:lnTo>
                  <a:lnTo>
                    <a:pt x="903" y="218"/>
                  </a:lnTo>
                  <a:lnTo>
                    <a:pt x="923" y="245"/>
                  </a:lnTo>
                  <a:lnTo>
                    <a:pt x="940" y="272"/>
                  </a:lnTo>
                  <a:lnTo>
                    <a:pt x="956" y="300"/>
                  </a:lnTo>
                  <a:lnTo>
                    <a:pt x="970" y="329"/>
                  </a:lnTo>
                  <a:lnTo>
                    <a:pt x="829" y="394"/>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4" name="Freeform 45"/>
            <p:cNvSpPr>
              <a:spLocks/>
            </p:cNvSpPr>
            <p:nvPr/>
          </p:nvSpPr>
          <p:spPr bwMode="auto">
            <a:xfrm>
              <a:off x="4469" y="716"/>
              <a:ext cx="568" cy="782"/>
            </a:xfrm>
            <a:custGeom>
              <a:avLst/>
              <a:gdLst>
                <a:gd name="T0" fmla="*/ 32 w 568"/>
                <a:gd name="T1" fmla="*/ 0 h 782"/>
                <a:gd name="T2" fmla="*/ 22 w 568"/>
                <a:gd name="T3" fmla="*/ 30 h 782"/>
                <a:gd name="T4" fmla="*/ 13 w 568"/>
                <a:gd name="T5" fmla="*/ 61 h 782"/>
                <a:gd name="T6" fmla="*/ 7 w 568"/>
                <a:gd name="T7" fmla="*/ 93 h 782"/>
                <a:gd name="T8" fmla="*/ 2 w 568"/>
                <a:gd name="T9" fmla="*/ 125 h 782"/>
                <a:gd name="T10" fmla="*/ 1 w 568"/>
                <a:gd name="T11" fmla="*/ 158 h 782"/>
                <a:gd name="T12" fmla="*/ 0 w 568"/>
                <a:gd name="T13" fmla="*/ 190 h 782"/>
                <a:gd name="T14" fmla="*/ 1 w 568"/>
                <a:gd name="T15" fmla="*/ 221 h 782"/>
                <a:gd name="T16" fmla="*/ 2 w 568"/>
                <a:gd name="T17" fmla="*/ 254 h 782"/>
                <a:gd name="T18" fmla="*/ 5 w 568"/>
                <a:gd name="T19" fmla="*/ 287 h 782"/>
                <a:gd name="T20" fmla="*/ 11 w 568"/>
                <a:gd name="T21" fmla="*/ 318 h 782"/>
                <a:gd name="T22" fmla="*/ 19 w 568"/>
                <a:gd name="T23" fmla="*/ 349 h 782"/>
                <a:gd name="T24" fmla="*/ 30 w 568"/>
                <a:gd name="T25" fmla="*/ 381 h 782"/>
                <a:gd name="T26" fmla="*/ 40 w 568"/>
                <a:gd name="T27" fmla="*/ 411 h 782"/>
                <a:gd name="T28" fmla="*/ 53 w 568"/>
                <a:gd name="T29" fmla="*/ 441 h 782"/>
                <a:gd name="T30" fmla="*/ 68 w 568"/>
                <a:gd name="T31" fmla="*/ 469 h 782"/>
                <a:gd name="T32" fmla="*/ 85 w 568"/>
                <a:gd name="T33" fmla="*/ 496 h 782"/>
                <a:gd name="T34" fmla="*/ 103 w 568"/>
                <a:gd name="T35" fmla="*/ 524 h 782"/>
                <a:gd name="T36" fmla="*/ 123 w 568"/>
                <a:gd name="T37" fmla="*/ 549 h 782"/>
                <a:gd name="T38" fmla="*/ 143 w 568"/>
                <a:gd name="T39" fmla="*/ 574 h 782"/>
                <a:gd name="T40" fmla="*/ 165 w 568"/>
                <a:gd name="T41" fmla="*/ 598 h 782"/>
                <a:gd name="T42" fmla="*/ 189 w 568"/>
                <a:gd name="T43" fmla="*/ 619 h 782"/>
                <a:gd name="T44" fmla="*/ 214 w 568"/>
                <a:gd name="T45" fmla="*/ 640 h 782"/>
                <a:gd name="T46" fmla="*/ 239 w 568"/>
                <a:gd name="T47" fmla="*/ 658 h 782"/>
                <a:gd name="T48" fmla="*/ 266 w 568"/>
                <a:gd name="T49" fmla="*/ 676 h 782"/>
                <a:gd name="T50" fmla="*/ 294 w 568"/>
                <a:gd name="T51" fmla="*/ 693 h 782"/>
                <a:gd name="T52" fmla="*/ 323 w 568"/>
                <a:gd name="T53" fmla="*/ 707 h 782"/>
                <a:gd name="T54" fmla="*/ 352 w 568"/>
                <a:gd name="T55" fmla="*/ 719 h 782"/>
                <a:gd name="T56" fmla="*/ 369 w 568"/>
                <a:gd name="T57" fmla="*/ 725 h 782"/>
                <a:gd name="T58" fmla="*/ 348 w 568"/>
                <a:gd name="T59" fmla="*/ 781 h 782"/>
                <a:gd name="T60" fmla="*/ 567 w 568"/>
                <a:gd name="T61" fmla="*/ 688 h 782"/>
                <a:gd name="T62" fmla="*/ 446 w 568"/>
                <a:gd name="T63" fmla="*/ 522 h 782"/>
                <a:gd name="T64" fmla="*/ 425 w 568"/>
                <a:gd name="T65" fmla="*/ 582 h 782"/>
                <a:gd name="T66" fmla="*/ 415 w 568"/>
                <a:gd name="T67" fmla="*/ 579 h 782"/>
                <a:gd name="T68" fmla="*/ 390 w 568"/>
                <a:gd name="T69" fmla="*/ 568 h 782"/>
                <a:gd name="T70" fmla="*/ 366 w 568"/>
                <a:gd name="T71" fmla="*/ 555 h 782"/>
                <a:gd name="T72" fmla="*/ 342 w 568"/>
                <a:gd name="T73" fmla="*/ 541 h 782"/>
                <a:gd name="T74" fmla="*/ 320 w 568"/>
                <a:gd name="T75" fmla="*/ 525 h 782"/>
                <a:gd name="T76" fmla="*/ 298 w 568"/>
                <a:gd name="T77" fmla="*/ 508 h 782"/>
                <a:gd name="T78" fmla="*/ 278 w 568"/>
                <a:gd name="T79" fmla="*/ 489 h 782"/>
                <a:gd name="T80" fmla="*/ 260 w 568"/>
                <a:gd name="T81" fmla="*/ 470 h 782"/>
                <a:gd name="T82" fmla="*/ 241 w 568"/>
                <a:gd name="T83" fmla="*/ 449 h 782"/>
                <a:gd name="T84" fmla="*/ 225 w 568"/>
                <a:gd name="T85" fmla="*/ 426 h 782"/>
                <a:gd name="T86" fmla="*/ 210 w 568"/>
                <a:gd name="T87" fmla="*/ 403 h 782"/>
                <a:gd name="T88" fmla="*/ 198 w 568"/>
                <a:gd name="T89" fmla="*/ 378 h 782"/>
                <a:gd name="T90" fmla="*/ 186 w 568"/>
                <a:gd name="T91" fmla="*/ 353 h 782"/>
                <a:gd name="T92" fmla="*/ 176 w 568"/>
                <a:gd name="T93" fmla="*/ 327 h 782"/>
                <a:gd name="T94" fmla="*/ 168 w 568"/>
                <a:gd name="T95" fmla="*/ 300 h 782"/>
                <a:gd name="T96" fmla="*/ 162 w 568"/>
                <a:gd name="T97" fmla="*/ 274 h 782"/>
                <a:gd name="T98" fmla="*/ 157 w 568"/>
                <a:gd name="T99" fmla="*/ 246 h 782"/>
                <a:gd name="T100" fmla="*/ 155 w 568"/>
                <a:gd name="T101" fmla="*/ 218 h 782"/>
                <a:gd name="T102" fmla="*/ 154 w 568"/>
                <a:gd name="T103" fmla="*/ 191 h 782"/>
                <a:gd name="T104" fmla="*/ 155 w 568"/>
                <a:gd name="T105" fmla="*/ 163 h 782"/>
                <a:gd name="T106" fmla="*/ 158 w 568"/>
                <a:gd name="T107" fmla="*/ 136 h 782"/>
                <a:gd name="T108" fmla="*/ 163 w 568"/>
                <a:gd name="T109" fmla="*/ 108 h 782"/>
                <a:gd name="T110" fmla="*/ 169 w 568"/>
                <a:gd name="T111" fmla="*/ 81 h 782"/>
                <a:gd name="T112" fmla="*/ 177 w 568"/>
                <a:gd name="T113" fmla="*/ 55 h 782"/>
                <a:gd name="T114" fmla="*/ 32 w 568"/>
                <a:gd name="T115" fmla="*/ 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8" h="782">
                  <a:moveTo>
                    <a:pt x="32" y="0"/>
                  </a:moveTo>
                  <a:lnTo>
                    <a:pt x="22" y="30"/>
                  </a:lnTo>
                  <a:lnTo>
                    <a:pt x="13" y="61"/>
                  </a:lnTo>
                  <a:lnTo>
                    <a:pt x="7" y="93"/>
                  </a:lnTo>
                  <a:lnTo>
                    <a:pt x="2" y="125"/>
                  </a:lnTo>
                  <a:lnTo>
                    <a:pt x="1" y="158"/>
                  </a:lnTo>
                  <a:lnTo>
                    <a:pt x="0" y="190"/>
                  </a:lnTo>
                  <a:lnTo>
                    <a:pt x="1" y="221"/>
                  </a:lnTo>
                  <a:lnTo>
                    <a:pt x="2" y="254"/>
                  </a:lnTo>
                  <a:lnTo>
                    <a:pt x="5" y="287"/>
                  </a:lnTo>
                  <a:lnTo>
                    <a:pt x="11" y="318"/>
                  </a:lnTo>
                  <a:lnTo>
                    <a:pt x="19" y="349"/>
                  </a:lnTo>
                  <a:lnTo>
                    <a:pt x="30" y="381"/>
                  </a:lnTo>
                  <a:lnTo>
                    <a:pt x="40" y="411"/>
                  </a:lnTo>
                  <a:lnTo>
                    <a:pt x="53" y="441"/>
                  </a:lnTo>
                  <a:lnTo>
                    <a:pt x="68" y="469"/>
                  </a:lnTo>
                  <a:lnTo>
                    <a:pt x="85" y="496"/>
                  </a:lnTo>
                  <a:lnTo>
                    <a:pt x="103" y="524"/>
                  </a:lnTo>
                  <a:lnTo>
                    <a:pt x="123" y="549"/>
                  </a:lnTo>
                  <a:lnTo>
                    <a:pt x="143" y="574"/>
                  </a:lnTo>
                  <a:lnTo>
                    <a:pt x="165" y="598"/>
                  </a:lnTo>
                  <a:lnTo>
                    <a:pt x="189" y="619"/>
                  </a:lnTo>
                  <a:lnTo>
                    <a:pt x="214" y="640"/>
                  </a:lnTo>
                  <a:lnTo>
                    <a:pt x="239" y="658"/>
                  </a:lnTo>
                  <a:lnTo>
                    <a:pt x="266" y="676"/>
                  </a:lnTo>
                  <a:lnTo>
                    <a:pt x="294" y="693"/>
                  </a:lnTo>
                  <a:lnTo>
                    <a:pt x="323" y="707"/>
                  </a:lnTo>
                  <a:lnTo>
                    <a:pt x="352" y="719"/>
                  </a:lnTo>
                  <a:lnTo>
                    <a:pt x="369" y="725"/>
                  </a:lnTo>
                  <a:lnTo>
                    <a:pt x="348" y="781"/>
                  </a:lnTo>
                  <a:lnTo>
                    <a:pt x="567" y="688"/>
                  </a:lnTo>
                  <a:lnTo>
                    <a:pt x="446" y="522"/>
                  </a:lnTo>
                  <a:lnTo>
                    <a:pt x="425" y="582"/>
                  </a:lnTo>
                  <a:lnTo>
                    <a:pt x="415" y="579"/>
                  </a:lnTo>
                  <a:lnTo>
                    <a:pt x="390" y="568"/>
                  </a:lnTo>
                  <a:lnTo>
                    <a:pt x="366" y="555"/>
                  </a:lnTo>
                  <a:lnTo>
                    <a:pt x="342" y="541"/>
                  </a:lnTo>
                  <a:lnTo>
                    <a:pt x="320" y="525"/>
                  </a:lnTo>
                  <a:lnTo>
                    <a:pt x="298" y="508"/>
                  </a:lnTo>
                  <a:lnTo>
                    <a:pt x="278" y="489"/>
                  </a:lnTo>
                  <a:lnTo>
                    <a:pt x="260" y="470"/>
                  </a:lnTo>
                  <a:lnTo>
                    <a:pt x="241" y="449"/>
                  </a:lnTo>
                  <a:lnTo>
                    <a:pt x="225" y="426"/>
                  </a:lnTo>
                  <a:lnTo>
                    <a:pt x="210" y="403"/>
                  </a:lnTo>
                  <a:lnTo>
                    <a:pt x="198" y="378"/>
                  </a:lnTo>
                  <a:lnTo>
                    <a:pt x="186" y="353"/>
                  </a:lnTo>
                  <a:lnTo>
                    <a:pt x="176" y="327"/>
                  </a:lnTo>
                  <a:lnTo>
                    <a:pt x="168" y="300"/>
                  </a:lnTo>
                  <a:lnTo>
                    <a:pt x="162" y="274"/>
                  </a:lnTo>
                  <a:lnTo>
                    <a:pt x="157" y="246"/>
                  </a:lnTo>
                  <a:lnTo>
                    <a:pt x="155" y="218"/>
                  </a:lnTo>
                  <a:lnTo>
                    <a:pt x="154" y="191"/>
                  </a:lnTo>
                  <a:lnTo>
                    <a:pt x="155" y="163"/>
                  </a:lnTo>
                  <a:lnTo>
                    <a:pt x="158" y="136"/>
                  </a:lnTo>
                  <a:lnTo>
                    <a:pt x="163" y="108"/>
                  </a:lnTo>
                  <a:lnTo>
                    <a:pt x="169" y="81"/>
                  </a:lnTo>
                  <a:lnTo>
                    <a:pt x="177" y="55"/>
                  </a:lnTo>
                  <a:lnTo>
                    <a:pt x="32" y="0"/>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5" name="Freeform 46"/>
            <p:cNvSpPr>
              <a:spLocks/>
            </p:cNvSpPr>
            <p:nvPr/>
          </p:nvSpPr>
          <p:spPr bwMode="auto">
            <a:xfrm>
              <a:off x="5065" y="707"/>
              <a:ext cx="601" cy="768"/>
            </a:xfrm>
            <a:custGeom>
              <a:avLst/>
              <a:gdLst>
                <a:gd name="T0" fmla="*/ 0 w 601"/>
                <a:gd name="T1" fmla="*/ 614 h 768"/>
                <a:gd name="T2" fmla="*/ 28 w 601"/>
                <a:gd name="T3" fmla="*/ 611 h 768"/>
                <a:gd name="T4" fmla="*/ 54 w 601"/>
                <a:gd name="T5" fmla="*/ 606 h 768"/>
                <a:gd name="T6" fmla="*/ 81 w 601"/>
                <a:gd name="T7" fmla="*/ 599 h 768"/>
                <a:gd name="T8" fmla="*/ 106 w 601"/>
                <a:gd name="T9" fmla="*/ 590 h 768"/>
                <a:gd name="T10" fmla="*/ 133 w 601"/>
                <a:gd name="T11" fmla="*/ 579 h 768"/>
                <a:gd name="T12" fmla="*/ 157 w 601"/>
                <a:gd name="T13" fmla="*/ 567 h 768"/>
                <a:gd name="T14" fmla="*/ 181 w 601"/>
                <a:gd name="T15" fmla="*/ 552 h 768"/>
                <a:gd name="T16" fmla="*/ 205 w 601"/>
                <a:gd name="T17" fmla="*/ 537 h 768"/>
                <a:gd name="T18" fmla="*/ 226 w 601"/>
                <a:gd name="T19" fmla="*/ 520 h 768"/>
                <a:gd name="T20" fmla="*/ 246 w 601"/>
                <a:gd name="T21" fmla="*/ 502 h 768"/>
                <a:gd name="T22" fmla="*/ 266 w 601"/>
                <a:gd name="T23" fmla="*/ 482 h 768"/>
                <a:gd name="T24" fmla="*/ 283 w 601"/>
                <a:gd name="T25" fmla="*/ 461 h 768"/>
                <a:gd name="T26" fmla="*/ 300 w 601"/>
                <a:gd name="T27" fmla="*/ 439 h 768"/>
                <a:gd name="T28" fmla="*/ 316 w 601"/>
                <a:gd name="T29" fmla="*/ 416 h 768"/>
                <a:gd name="T30" fmla="*/ 329 w 601"/>
                <a:gd name="T31" fmla="*/ 391 h 768"/>
                <a:gd name="T32" fmla="*/ 341 w 601"/>
                <a:gd name="T33" fmla="*/ 366 h 768"/>
                <a:gd name="T34" fmla="*/ 352 w 601"/>
                <a:gd name="T35" fmla="*/ 340 h 768"/>
                <a:gd name="T36" fmla="*/ 360 w 601"/>
                <a:gd name="T37" fmla="*/ 314 h 768"/>
                <a:gd name="T38" fmla="*/ 367 w 601"/>
                <a:gd name="T39" fmla="*/ 287 h 768"/>
                <a:gd name="T40" fmla="*/ 371 w 601"/>
                <a:gd name="T41" fmla="*/ 259 h 768"/>
                <a:gd name="T42" fmla="*/ 374 w 601"/>
                <a:gd name="T43" fmla="*/ 231 h 768"/>
                <a:gd name="T44" fmla="*/ 376 w 601"/>
                <a:gd name="T45" fmla="*/ 203 h 768"/>
                <a:gd name="T46" fmla="*/ 376 w 601"/>
                <a:gd name="T47" fmla="*/ 176 h 768"/>
                <a:gd name="T48" fmla="*/ 375 w 601"/>
                <a:gd name="T49" fmla="*/ 167 h 768"/>
                <a:gd name="T50" fmla="*/ 312 w 601"/>
                <a:gd name="T51" fmla="*/ 171 h 768"/>
                <a:gd name="T52" fmla="*/ 428 w 601"/>
                <a:gd name="T53" fmla="*/ 0 h 768"/>
                <a:gd name="T54" fmla="*/ 600 w 601"/>
                <a:gd name="T55" fmla="*/ 147 h 768"/>
                <a:gd name="T56" fmla="*/ 531 w 601"/>
                <a:gd name="T57" fmla="*/ 152 h 768"/>
                <a:gd name="T58" fmla="*/ 533 w 601"/>
                <a:gd name="T59" fmla="*/ 180 h 768"/>
                <a:gd name="T60" fmla="*/ 533 w 601"/>
                <a:gd name="T61" fmla="*/ 212 h 768"/>
                <a:gd name="T62" fmla="*/ 531 w 601"/>
                <a:gd name="T63" fmla="*/ 244 h 768"/>
                <a:gd name="T64" fmla="*/ 528 w 601"/>
                <a:gd name="T65" fmla="*/ 277 h 768"/>
                <a:gd name="T66" fmla="*/ 522 w 601"/>
                <a:gd name="T67" fmla="*/ 309 h 768"/>
                <a:gd name="T68" fmla="*/ 515 w 601"/>
                <a:gd name="T69" fmla="*/ 340 h 768"/>
                <a:gd name="T70" fmla="*/ 506 w 601"/>
                <a:gd name="T71" fmla="*/ 371 h 768"/>
                <a:gd name="T72" fmla="*/ 497 w 601"/>
                <a:gd name="T73" fmla="*/ 402 h 768"/>
                <a:gd name="T74" fmla="*/ 483 w 601"/>
                <a:gd name="T75" fmla="*/ 433 h 768"/>
                <a:gd name="T76" fmla="*/ 470 w 601"/>
                <a:gd name="T77" fmla="*/ 462 h 768"/>
                <a:gd name="T78" fmla="*/ 455 w 601"/>
                <a:gd name="T79" fmla="*/ 489 h 768"/>
                <a:gd name="T80" fmla="*/ 437 w 601"/>
                <a:gd name="T81" fmla="*/ 518 h 768"/>
                <a:gd name="T82" fmla="*/ 419 w 601"/>
                <a:gd name="T83" fmla="*/ 544 h 768"/>
                <a:gd name="T84" fmla="*/ 398 w 601"/>
                <a:gd name="T85" fmla="*/ 569 h 768"/>
                <a:gd name="T86" fmla="*/ 376 w 601"/>
                <a:gd name="T87" fmla="*/ 594 h 768"/>
                <a:gd name="T88" fmla="*/ 354 w 601"/>
                <a:gd name="T89" fmla="*/ 617 h 768"/>
                <a:gd name="T90" fmla="*/ 330 w 601"/>
                <a:gd name="T91" fmla="*/ 638 h 768"/>
                <a:gd name="T92" fmla="*/ 304 w 601"/>
                <a:gd name="T93" fmla="*/ 658 h 768"/>
                <a:gd name="T94" fmla="*/ 278 w 601"/>
                <a:gd name="T95" fmla="*/ 676 h 768"/>
                <a:gd name="T96" fmla="*/ 250 w 601"/>
                <a:gd name="T97" fmla="*/ 693 h 768"/>
                <a:gd name="T98" fmla="*/ 222 w 601"/>
                <a:gd name="T99" fmla="*/ 709 h 768"/>
                <a:gd name="T100" fmla="*/ 193 w 601"/>
                <a:gd name="T101" fmla="*/ 722 h 768"/>
                <a:gd name="T102" fmla="*/ 164 w 601"/>
                <a:gd name="T103" fmla="*/ 734 h 768"/>
                <a:gd name="T104" fmla="*/ 133 w 601"/>
                <a:gd name="T105" fmla="*/ 745 h 768"/>
                <a:gd name="T106" fmla="*/ 101 w 601"/>
                <a:gd name="T107" fmla="*/ 752 h 768"/>
                <a:gd name="T108" fmla="*/ 70 w 601"/>
                <a:gd name="T109" fmla="*/ 759 h 768"/>
                <a:gd name="T110" fmla="*/ 39 w 601"/>
                <a:gd name="T111" fmla="*/ 764 h 768"/>
                <a:gd name="T112" fmla="*/ 7 w 601"/>
                <a:gd name="T113" fmla="*/ 767 h 768"/>
                <a:gd name="T114" fmla="*/ 0 w 601"/>
                <a:gd name="T115" fmla="*/ 614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1" h="768">
                  <a:moveTo>
                    <a:pt x="0" y="614"/>
                  </a:moveTo>
                  <a:lnTo>
                    <a:pt x="28" y="611"/>
                  </a:lnTo>
                  <a:lnTo>
                    <a:pt x="54" y="606"/>
                  </a:lnTo>
                  <a:lnTo>
                    <a:pt x="81" y="599"/>
                  </a:lnTo>
                  <a:lnTo>
                    <a:pt x="106" y="590"/>
                  </a:lnTo>
                  <a:lnTo>
                    <a:pt x="133" y="579"/>
                  </a:lnTo>
                  <a:lnTo>
                    <a:pt x="157" y="567"/>
                  </a:lnTo>
                  <a:lnTo>
                    <a:pt x="181" y="552"/>
                  </a:lnTo>
                  <a:lnTo>
                    <a:pt x="205" y="537"/>
                  </a:lnTo>
                  <a:lnTo>
                    <a:pt x="226" y="520"/>
                  </a:lnTo>
                  <a:lnTo>
                    <a:pt x="246" y="502"/>
                  </a:lnTo>
                  <a:lnTo>
                    <a:pt x="266" y="482"/>
                  </a:lnTo>
                  <a:lnTo>
                    <a:pt x="283" y="461"/>
                  </a:lnTo>
                  <a:lnTo>
                    <a:pt x="300" y="439"/>
                  </a:lnTo>
                  <a:lnTo>
                    <a:pt x="316" y="416"/>
                  </a:lnTo>
                  <a:lnTo>
                    <a:pt x="329" y="391"/>
                  </a:lnTo>
                  <a:lnTo>
                    <a:pt x="341" y="366"/>
                  </a:lnTo>
                  <a:lnTo>
                    <a:pt x="352" y="340"/>
                  </a:lnTo>
                  <a:lnTo>
                    <a:pt x="360" y="314"/>
                  </a:lnTo>
                  <a:lnTo>
                    <a:pt x="367" y="287"/>
                  </a:lnTo>
                  <a:lnTo>
                    <a:pt x="371" y="259"/>
                  </a:lnTo>
                  <a:lnTo>
                    <a:pt x="374" y="231"/>
                  </a:lnTo>
                  <a:lnTo>
                    <a:pt x="376" y="203"/>
                  </a:lnTo>
                  <a:lnTo>
                    <a:pt x="376" y="176"/>
                  </a:lnTo>
                  <a:lnTo>
                    <a:pt x="375" y="167"/>
                  </a:lnTo>
                  <a:lnTo>
                    <a:pt x="312" y="171"/>
                  </a:lnTo>
                  <a:lnTo>
                    <a:pt x="428" y="0"/>
                  </a:lnTo>
                  <a:lnTo>
                    <a:pt x="600" y="147"/>
                  </a:lnTo>
                  <a:lnTo>
                    <a:pt x="531" y="152"/>
                  </a:lnTo>
                  <a:lnTo>
                    <a:pt x="533" y="180"/>
                  </a:lnTo>
                  <a:lnTo>
                    <a:pt x="533" y="212"/>
                  </a:lnTo>
                  <a:lnTo>
                    <a:pt x="531" y="244"/>
                  </a:lnTo>
                  <a:lnTo>
                    <a:pt x="528" y="277"/>
                  </a:lnTo>
                  <a:lnTo>
                    <a:pt x="522" y="309"/>
                  </a:lnTo>
                  <a:lnTo>
                    <a:pt x="515" y="340"/>
                  </a:lnTo>
                  <a:lnTo>
                    <a:pt x="506" y="371"/>
                  </a:lnTo>
                  <a:lnTo>
                    <a:pt x="497" y="402"/>
                  </a:lnTo>
                  <a:lnTo>
                    <a:pt x="483" y="433"/>
                  </a:lnTo>
                  <a:lnTo>
                    <a:pt x="470" y="462"/>
                  </a:lnTo>
                  <a:lnTo>
                    <a:pt x="455" y="489"/>
                  </a:lnTo>
                  <a:lnTo>
                    <a:pt x="437" y="518"/>
                  </a:lnTo>
                  <a:lnTo>
                    <a:pt x="419" y="544"/>
                  </a:lnTo>
                  <a:lnTo>
                    <a:pt x="398" y="569"/>
                  </a:lnTo>
                  <a:lnTo>
                    <a:pt x="376" y="594"/>
                  </a:lnTo>
                  <a:lnTo>
                    <a:pt x="354" y="617"/>
                  </a:lnTo>
                  <a:lnTo>
                    <a:pt x="330" y="638"/>
                  </a:lnTo>
                  <a:lnTo>
                    <a:pt x="304" y="658"/>
                  </a:lnTo>
                  <a:lnTo>
                    <a:pt x="278" y="676"/>
                  </a:lnTo>
                  <a:lnTo>
                    <a:pt x="250" y="693"/>
                  </a:lnTo>
                  <a:lnTo>
                    <a:pt x="222" y="709"/>
                  </a:lnTo>
                  <a:lnTo>
                    <a:pt x="193" y="722"/>
                  </a:lnTo>
                  <a:lnTo>
                    <a:pt x="164" y="734"/>
                  </a:lnTo>
                  <a:lnTo>
                    <a:pt x="133" y="745"/>
                  </a:lnTo>
                  <a:lnTo>
                    <a:pt x="101" y="752"/>
                  </a:lnTo>
                  <a:lnTo>
                    <a:pt x="70" y="759"/>
                  </a:lnTo>
                  <a:lnTo>
                    <a:pt x="39" y="764"/>
                  </a:lnTo>
                  <a:lnTo>
                    <a:pt x="7" y="767"/>
                  </a:lnTo>
                  <a:lnTo>
                    <a:pt x="0" y="614"/>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6" name="Freeform 47"/>
            <p:cNvSpPr>
              <a:spLocks/>
            </p:cNvSpPr>
            <p:nvPr/>
          </p:nvSpPr>
          <p:spPr bwMode="auto">
            <a:xfrm>
              <a:off x="4604" y="275"/>
              <a:ext cx="972" cy="392"/>
            </a:xfrm>
            <a:custGeom>
              <a:avLst/>
              <a:gdLst>
                <a:gd name="T0" fmla="*/ 816 w 972"/>
                <a:gd name="T1" fmla="*/ 367 h 392"/>
                <a:gd name="T2" fmla="*/ 785 w 972"/>
                <a:gd name="T3" fmla="*/ 321 h 392"/>
                <a:gd name="T4" fmla="*/ 750 w 972"/>
                <a:gd name="T5" fmla="*/ 280 h 392"/>
                <a:gd name="T6" fmla="*/ 707 w 972"/>
                <a:gd name="T7" fmla="*/ 243 h 392"/>
                <a:gd name="T8" fmla="*/ 662 w 972"/>
                <a:gd name="T9" fmla="*/ 213 h 392"/>
                <a:gd name="T10" fmla="*/ 613 w 972"/>
                <a:gd name="T11" fmla="*/ 189 h 392"/>
                <a:gd name="T12" fmla="*/ 560 w 972"/>
                <a:gd name="T13" fmla="*/ 172 h 392"/>
                <a:gd name="T14" fmla="*/ 507 w 972"/>
                <a:gd name="T15" fmla="*/ 163 h 392"/>
                <a:gd name="T16" fmla="*/ 451 w 972"/>
                <a:gd name="T17" fmla="*/ 160 h 392"/>
                <a:gd name="T18" fmla="*/ 398 w 972"/>
                <a:gd name="T19" fmla="*/ 166 h 392"/>
                <a:gd name="T20" fmla="*/ 344 w 972"/>
                <a:gd name="T21" fmla="*/ 177 h 392"/>
                <a:gd name="T22" fmla="*/ 293 w 972"/>
                <a:gd name="T23" fmla="*/ 198 h 392"/>
                <a:gd name="T24" fmla="*/ 245 w 972"/>
                <a:gd name="T25" fmla="*/ 225 h 392"/>
                <a:gd name="T26" fmla="*/ 201 w 972"/>
                <a:gd name="T27" fmla="*/ 257 h 392"/>
                <a:gd name="T28" fmla="*/ 166 w 972"/>
                <a:gd name="T29" fmla="*/ 290 h 392"/>
                <a:gd name="T30" fmla="*/ 21 w 972"/>
                <a:gd name="T31" fmla="*/ 382 h 392"/>
                <a:gd name="T32" fmla="*/ 49 w 972"/>
                <a:gd name="T33" fmla="*/ 183 h 392"/>
                <a:gd name="T34" fmla="*/ 80 w 972"/>
                <a:gd name="T35" fmla="*/ 152 h 392"/>
                <a:gd name="T36" fmla="*/ 129 w 972"/>
                <a:gd name="T37" fmla="*/ 111 h 392"/>
                <a:gd name="T38" fmla="*/ 182 w 972"/>
                <a:gd name="T39" fmla="*/ 76 h 392"/>
                <a:gd name="T40" fmla="*/ 240 w 972"/>
                <a:gd name="T41" fmla="*/ 45 h 392"/>
                <a:gd name="T42" fmla="*/ 299 w 972"/>
                <a:gd name="T43" fmla="*/ 23 h 392"/>
                <a:gd name="T44" fmla="*/ 362 w 972"/>
                <a:gd name="T45" fmla="*/ 8 h 392"/>
                <a:gd name="T46" fmla="*/ 425 w 972"/>
                <a:gd name="T47" fmla="*/ 0 h 392"/>
                <a:gd name="T48" fmla="*/ 490 w 972"/>
                <a:gd name="T49" fmla="*/ 0 h 392"/>
                <a:gd name="T50" fmla="*/ 553 w 972"/>
                <a:gd name="T51" fmla="*/ 6 h 392"/>
                <a:gd name="T52" fmla="*/ 616 w 972"/>
                <a:gd name="T53" fmla="*/ 20 h 392"/>
                <a:gd name="T54" fmla="*/ 677 w 972"/>
                <a:gd name="T55" fmla="*/ 42 h 392"/>
                <a:gd name="T56" fmla="*/ 734 w 972"/>
                <a:gd name="T57" fmla="*/ 69 h 392"/>
                <a:gd name="T58" fmla="*/ 789 w 972"/>
                <a:gd name="T59" fmla="*/ 104 h 392"/>
                <a:gd name="T60" fmla="*/ 838 w 972"/>
                <a:gd name="T61" fmla="*/ 145 h 392"/>
                <a:gd name="T62" fmla="*/ 883 w 972"/>
                <a:gd name="T63" fmla="*/ 191 h 392"/>
                <a:gd name="T64" fmla="*/ 923 w 972"/>
                <a:gd name="T65" fmla="*/ 243 h 392"/>
                <a:gd name="T66" fmla="*/ 957 w 972"/>
                <a:gd name="T67" fmla="*/ 298 h 392"/>
                <a:gd name="T68" fmla="*/ 829 w 972"/>
                <a:gd name="T69" fmla="*/ 391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72" h="392">
                  <a:moveTo>
                    <a:pt x="829" y="391"/>
                  </a:moveTo>
                  <a:lnTo>
                    <a:pt x="816" y="367"/>
                  </a:lnTo>
                  <a:lnTo>
                    <a:pt x="802" y="343"/>
                  </a:lnTo>
                  <a:lnTo>
                    <a:pt x="785" y="321"/>
                  </a:lnTo>
                  <a:lnTo>
                    <a:pt x="768" y="300"/>
                  </a:lnTo>
                  <a:lnTo>
                    <a:pt x="750" y="280"/>
                  </a:lnTo>
                  <a:lnTo>
                    <a:pt x="729" y="261"/>
                  </a:lnTo>
                  <a:lnTo>
                    <a:pt x="707" y="243"/>
                  </a:lnTo>
                  <a:lnTo>
                    <a:pt x="686" y="228"/>
                  </a:lnTo>
                  <a:lnTo>
                    <a:pt x="662" y="213"/>
                  </a:lnTo>
                  <a:lnTo>
                    <a:pt x="638" y="201"/>
                  </a:lnTo>
                  <a:lnTo>
                    <a:pt x="613" y="189"/>
                  </a:lnTo>
                  <a:lnTo>
                    <a:pt x="587" y="180"/>
                  </a:lnTo>
                  <a:lnTo>
                    <a:pt x="560" y="172"/>
                  </a:lnTo>
                  <a:lnTo>
                    <a:pt x="534" y="166"/>
                  </a:lnTo>
                  <a:lnTo>
                    <a:pt x="507" y="163"/>
                  </a:lnTo>
                  <a:lnTo>
                    <a:pt x="479" y="160"/>
                  </a:lnTo>
                  <a:lnTo>
                    <a:pt x="451" y="160"/>
                  </a:lnTo>
                  <a:lnTo>
                    <a:pt x="424" y="162"/>
                  </a:lnTo>
                  <a:lnTo>
                    <a:pt x="398" y="166"/>
                  </a:lnTo>
                  <a:lnTo>
                    <a:pt x="371" y="171"/>
                  </a:lnTo>
                  <a:lnTo>
                    <a:pt x="344" y="177"/>
                  </a:lnTo>
                  <a:lnTo>
                    <a:pt x="318" y="187"/>
                  </a:lnTo>
                  <a:lnTo>
                    <a:pt x="293" y="198"/>
                  </a:lnTo>
                  <a:lnTo>
                    <a:pt x="268" y="211"/>
                  </a:lnTo>
                  <a:lnTo>
                    <a:pt x="245" y="225"/>
                  </a:lnTo>
                  <a:lnTo>
                    <a:pt x="223" y="241"/>
                  </a:lnTo>
                  <a:lnTo>
                    <a:pt x="201" y="257"/>
                  </a:lnTo>
                  <a:lnTo>
                    <a:pt x="180" y="275"/>
                  </a:lnTo>
                  <a:lnTo>
                    <a:pt x="166" y="290"/>
                  </a:lnTo>
                  <a:lnTo>
                    <a:pt x="213" y="336"/>
                  </a:lnTo>
                  <a:lnTo>
                    <a:pt x="21" y="382"/>
                  </a:lnTo>
                  <a:lnTo>
                    <a:pt x="0" y="138"/>
                  </a:lnTo>
                  <a:lnTo>
                    <a:pt x="49" y="183"/>
                  </a:lnTo>
                  <a:lnTo>
                    <a:pt x="56" y="176"/>
                  </a:lnTo>
                  <a:lnTo>
                    <a:pt x="80" y="152"/>
                  </a:lnTo>
                  <a:lnTo>
                    <a:pt x="103" y="132"/>
                  </a:lnTo>
                  <a:lnTo>
                    <a:pt x="129" y="111"/>
                  </a:lnTo>
                  <a:lnTo>
                    <a:pt x="155" y="92"/>
                  </a:lnTo>
                  <a:lnTo>
                    <a:pt x="182" y="76"/>
                  </a:lnTo>
                  <a:lnTo>
                    <a:pt x="210" y="59"/>
                  </a:lnTo>
                  <a:lnTo>
                    <a:pt x="240" y="45"/>
                  </a:lnTo>
                  <a:lnTo>
                    <a:pt x="269" y="34"/>
                  </a:lnTo>
                  <a:lnTo>
                    <a:pt x="299" y="23"/>
                  </a:lnTo>
                  <a:lnTo>
                    <a:pt x="330" y="15"/>
                  </a:lnTo>
                  <a:lnTo>
                    <a:pt x="362" y="8"/>
                  </a:lnTo>
                  <a:lnTo>
                    <a:pt x="394" y="3"/>
                  </a:lnTo>
                  <a:lnTo>
                    <a:pt x="425" y="0"/>
                  </a:lnTo>
                  <a:lnTo>
                    <a:pt x="457" y="0"/>
                  </a:lnTo>
                  <a:lnTo>
                    <a:pt x="490" y="0"/>
                  </a:lnTo>
                  <a:lnTo>
                    <a:pt x="522" y="1"/>
                  </a:lnTo>
                  <a:lnTo>
                    <a:pt x="553" y="6"/>
                  </a:lnTo>
                  <a:lnTo>
                    <a:pt x="585" y="12"/>
                  </a:lnTo>
                  <a:lnTo>
                    <a:pt x="616" y="20"/>
                  </a:lnTo>
                  <a:lnTo>
                    <a:pt x="647" y="30"/>
                  </a:lnTo>
                  <a:lnTo>
                    <a:pt x="677" y="42"/>
                  </a:lnTo>
                  <a:lnTo>
                    <a:pt x="706" y="54"/>
                  </a:lnTo>
                  <a:lnTo>
                    <a:pt x="734" y="69"/>
                  </a:lnTo>
                  <a:lnTo>
                    <a:pt x="761" y="86"/>
                  </a:lnTo>
                  <a:lnTo>
                    <a:pt x="789" y="104"/>
                  </a:lnTo>
                  <a:lnTo>
                    <a:pt x="814" y="125"/>
                  </a:lnTo>
                  <a:lnTo>
                    <a:pt x="838" y="145"/>
                  </a:lnTo>
                  <a:lnTo>
                    <a:pt x="862" y="167"/>
                  </a:lnTo>
                  <a:lnTo>
                    <a:pt x="883" y="191"/>
                  </a:lnTo>
                  <a:lnTo>
                    <a:pt x="904" y="216"/>
                  </a:lnTo>
                  <a:lnTo>
                    <a:pt x="923" y="243"/>
                  </a:lnTo>
                  <a:lnTo>
                    <a:pt x="941" y="270"/>
                  </a:lnTo>
                  <a:lnTo>
                    <a:pt x="957" y="298"/>
                  </a:lnTo>
                  <a:lnTo>
                    <a:pt x="971" y="327"/>
                  </a:lnTo>
                  <a:lnTo>
                    <a:pt x="829" y="391"/>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7" name="Freeform 48"/>
            <p:cNvSpPr>
              <a:spLocks/>
            </p:cNvSpPr>
            <p:nvPr/>
          </p:nvSpPr>
          <p:spPr bwMode="auto">
            <a:xfrm>
              <a:off x="4502" y="657"/>
              <a:ext cx="571" cy="783"/>
            </a:xfrm>
            <a:custGeom>
              <a:avLst/>
              <a:gdLst>
                <a:gd name="T0" fmla="*/ 34 w 571"/>
                <a:gd name="T1" fmla="*/ 0 h 783"/>
                <a:gd name="T2" fmla="*/ 25 w 571"/>
                <a:gd name="T3" fmla="*/ 31 h 783"/>
                <a:gd name="T4" fmla="*/ 16 w 571"/>
                <a:gd name="T5" fmla="*/ 62 h 783"/>
                <a:gd name="T6" fmla="*/ 8 w 571"/>
                <a:gd name="T7" fmla="*/ 94 h 783"/>
                <a:gd name="T8" fmla="*/ 4 w 571"/>
                <a:gd name="T9" fmla="*/ 126 h 783"/>
                <a:gd name="T10" fmla="*/ 1 w 571"/>
                <a:gd name="T11" fmla="*/ 159 h 783"/>
                <a:gd name="T12" fmla="*/ 0 w 571"/>
                <a:gd name="T13" fmla="*/ 191 h 783"/>
                <a:gd name="T14" fmla="*/ 1 w 571"/>
                <a:gd name="T15" fmla="*/ 224 h 783"/>
                <a:gd name="T16" fmla="*/ 4 w 571"/>
                <a:gd name="T17" fmla="*/ 256 h 783"/>
                <a:gd name="T18" fmla="*/ 7 w 571"/>
                <a:gd name="T19" fmla="*/ 288 h 783"/>
                <a:gd name="T20" fmla="*/ 13 w 571"/>
                <a:gd name="T21" fmla="*/ 320 h 783"/>
                <a:gd name="T22" fmla="*/ 22 w 571"/>
                <a:gd name="T23" fmla="*/ 351 h 783"/>
                <a:gd name="T24" fmla="*/ 31 w 571"/>
                <a:gd name="T25" fmla="*/ 381 h 783"/>
                <a:gd name="T26" fmla="*/ 43 w 571"/>
                <a:gd name="T27" fmla="*/ 412 h 783"/>
                <a:gd name="T28" fmla="*/ 56 w 571"/>
                <a:gd name="T29" fmla="*/ 441 h 783"/>
                <a:gd name="T30" fmla="*/ 70 w 571"/>
                <a:gd name="T31" fmla="*/ 471 h 783"/>
                <a:gd name="T32" fmla="*/ 88 w 571"/>
                <a:gd name="T33" fmla="*/ 498 h 783"/>
                <a:gd name="T34" fmla="*/ 105 w 571"/>
                <a:gd name="T35" fmla="*/ 525 h 783"/>
                <a:gd name="T36" fmla="*/ 124 w 571"/>
                <a:gd name="T37" fmla="*/ 550 h 783"/>
                <a:gd name="T38" fmla="*/ 145 w 571"/>
                <a:gd name="T39" fmla="*/ 575 h 783"/>
                <a:gd name="T40" fmla="*/ 167 w 571"/>
                <a:gd name="T41" fmla="*/ 599 h 783"/>
                <a:gd name="T42" fmla="*/ 192 w 571"/>
                <a:gd name="T43" fmla="*/ 621 h 783"/>
                <a:gd name="T44" fmla="*/ 216 w 571"/>
                <a:gd name="T45" fmla="*/ 641 h 783"/>
                <a:gd name="T46" fmla="*/ 242 w 571"/>
                <a:gd name="T47" fmla="*/ 660 h 783"/>
                <a:gd name="T48" fmla="*/ 268 w 571"/>
                <a:gd name="T49" fmla="*/ 677 h 783"/>
                <a:gd name="T50" fmla="*/ 297 w 571"/>
                <a:gd name="T51" fmla="*/ 693 h 783"/>
                <a:gd name="T52" fmla="*/ 325 w 571"/>
                <a:gd name="T53" fmla="*/ 708 h 783"/>
                <a:gd name="T54" fmla="*/ 355 w 571"/>
                <a:gd name="T55" fmla="*/ 720 h 783"/>
                <a:gd name="T56" fmla="*/ 371 w 571"/>
                <a:gd name="T57" fmla="*/ 726 h 783"/>
                <a:gd name="T58" fmla="*/ 350 w 571"/>
                <a:gd name="T59" fmla="*/ 782 h 783"/>
                <a:gd name="T60" fmla="*/ 570 w 571"/>
                <a:gd name="T61" fmla="*/ 690 h 783"/>
                <a:gd name="T62" fmla="*/ 449 w 571"/>
                <a:gd name="T63" fmla="*/ 524 h 783"/>
                <a:gd name="T64" fmla="*/ 427 w 571"/>
                <a:gd name="T65" fmla="*/ 583 h 783"/>
                <a:gd name="T66" fmla="*/ 418 w 571"/>
                <a:gd name="T67" fmla="*/ 579 h 783"/>
                <a:gd name="T68" fmla="*/ 392 w 571"/>
                <a:gd name="T69" fmla="*/ 569 h 783"/>
                <a:gd name="T70" fmla="*/ 368 w 571"/>
                <a:gd name="T71" fmla="*/ 555 h 783"/>
                <a:gd name="T72" fmla="*/ 344 w 571"/>
                <a:gd name="T73" fmla="*/ 542 h 783"/>
                <a:gd name="T74" fmla="*/ 323 w 571"/>
                <a:gd name="T75" fmla="*/ 527 h 783"/>
                <a:gd name="T76" fmla="*/ 301 w 571"/>
                <a:gd name="T77" fmla="*/ 509 h 783"/>
                <a:gd name="T78" fmla="*/ 281 w 571"/>
                <a:gd name="T79" fmla="*/ 491 h 783"/>
                <a:gd name="T80" fmla="*/ 261 w 571"/>
                <a:gd name="T81" fmla="*/ 471 h 783"/>
                <a:gd name="T82" fmla="*/ 243 w 571"/>
                <a:gd name="T83" fmla="*/ 450 h 783"/>
                <a:gd name="T84" fmla="*/ 228 w 571"/>
                <a:gd name="T85" fmla="*/ 427 h 783"/>
                <a:gd name="T86" fmla="*/ 213 w 571"/>
                <a:gd name="T87" fmla="*/ 403 h 783"/>
                <a:gd name="T88" fmla="*/ 200 w 571"/>
                <a:gd name="T89" fmla="*/ 380 h 783"/>
                <a:gd name="T90" fmla="*/ 188 w 571"/>
                <a:gd name="T91" fmla="*/ 354 h 783"/>
                <a:gd name="T92" fmla="*/ 178 w 571"/>
                <a:gd name="T93" fmla="*/ 328 h 783"/>
                <a:gd name="T94" fmla="*/ 170 w 571"/>
                <a:gd name="T95" fmla="*/ 302 h 783"/>
                <a:gd name="T96" fmla="*/ 165 w 571"/>
                <a:gd name="T97" fmla="*/ 274 h 783"/>
                <a:gd name="T98" fmla="*/ 160 w 571"/>
                <a:gd name="T99" fmla="*/ 247 h 783"/>
                <a:gd name="T100" fmla="*/ 158 w 571"/>
                <a:gd name="T101" fmla="*/ 220 h 783"/>
                <a:gd name="T102" fmla="*/ 156 w 571"/>
                <a:gd name="T103" fmla="*/ 193 h 783"/>
                <a:gd name="T104" fmla="*/ 158 w 571"/>
                <a:gd name="T105" fmla="*/ 164 h 783"/>
                <a:gd name="T106" fmla="*/ 160 w 571"/>
                <a:gd name="T107" fmla="*/ 136 h 783"/>
                <a:gd name="T108" fmla="*/ 165 w 571"/>
                <a:gd name="T109" fmla="*/ 109 h 783"/>
                <a:gd name="T110" fmla="*/ 171 w 571"/>
                <a:gd name="T111" fmla="*/ 82 h 783"/>
                <a:gd name="T112" fmla="*/ 180 w 571"/>
                <a:gd name="T113" fmla="*/ 57 h 783"/>
                <a:gd name="T114" fmla="*/ 34 w 571"/>
                <a:gd name="T115" fmla="*/ 0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71" h="783">
                  <a:moveTo>
                    <a:pt x="34" y="0"/>
                  </a:moveTo>
                  <a:lnTo>
                    <a:pt x="25" y="31"/>
                  </a:lnTo>
                  <a:lnTo>
                    <a:pt x="16" y="62"/>
                  </a:lnTo>
                  <a:lnTo>
                    <a:pt x="8" y="94"/>
                  </a:lnTo>
                  <a:lnTo>
                    <a:pt x="4" y="126"/>
                  </a:lnTo>
                  <a:lnTo>
                    <a:pt x="1" y="159"/>
                  </a:lnTo>
                  <a:lnTo>
                    <a:pt x="0" y="191"/>
                  </a:lnTo>
                  <a:lnTo>
                    <a:pt x="1" y="224"/>
                  </a:lnTo>
                  <a:lnTo>
                    <a:pt x="4" y="256"/>
                  </a:lnTo>
                  <a:lnTo>
                    <a:pt x="7" y="288"/>
                  </a:lnTo>
                  <a:lnTo>
                    <a:pt x="13" y="320"/>
                  </a:lnTo>
                  <a:lnTo>
                    <a:pt x="22" y="351"/>
                  </a:lnTo>
                  <a:lnTo>
                    <a:pt x="31" y="381"/>
                  </a:lnTo>
                  <a:lnTo>
                    <a:pt x="43" y="412"/>
                  </a:lnTo>
                  <a:lnTo>
                    <a:pt x="56" y="441"/>
                  </a:lnTo>
                  <a:lnTo>
                    <a:pt x="70" y="471"/>
                  </a:lnTo>
                  <a:lnTo>
                    <a:pt x="88" y="498"/>
                  </a:lnTo>
                  <a:lnTo>
                    <a:pt x="105" y="525"/>
                  </a:lnTo>
                  <a:lnTo>
                    <a:pt x="124" y="550"/>
                  </a:lnTo>
                  <a:lnTo>
                    <a:pt x="145" y="575"/>
                  </a:lnTo>
                  <a:lnTo>
                    <a:pt x="167" y="599"/>
                  </a:lnTo>
                  <a:lnTo>
                    <a:pt x="192" y="621"/>
                  </a:lnTo>
                  <a:lnTo>
                    <a:pt x="216" y="641"/>
                  </a:lnTo>
                  <a:lnTo>
                    <a:pt x="242" y="660"/>
                  </a:lnTo>
                  <a:lnTo>
                    <a:pt x="268" y="677"/>
                  </a:lnTo>
                  <a:lnTo>
                    <a:pt x="297" y="693"/>
                  </a:lnTo>
                  <a:lnTo>
                    <a:pt x="325" y="708"/>
                  </a:lnTo>
                  <a:lnTo>
                    <a:pt x="355" y="720"/>
                  </a:lnTo>
                  <a:lnTo>
                    <a:pt x="371" y="726"/>
                  </a:lnTo>
                  <a:lnTo>
                    <a:pt x="350" y="782"/>
                  </a:lnTo>
                  <a:lnTo>
                    <a:pt x="570" y="690"/>
                  </a:lnTo>
                  <a:lnTo>
                    <a:pt x="449" y="524"/>
                  </a:lnTo>
                  <a:lnTo>
                    <a:pt x="427" y="583"/>
                  </a:lnTo>
                  <a:lnTo>
                    <a:pt x="418" y="579"/>
                  </a:lnTo>
                  <a:lnTo>
                    <a:pt x="392" y="569"/>
                  </a:lnTo>
                  <a:lnTo>
                    <a:pt x="368" y="555"/>
                  </a:lnTo>
                  <a:lnTo>
                    <a:pt x="344" y="542"/>
                  </a:lnTo>
                  <a:lnTo>
                    <a:pt x="323" y="527"/>
                  </a:lnTo>
                  <a:lnTo>
                    <a:pt x="301" y="509"/>
                  </a:lnTo>
                  <a:lnTo>
                    <a:pt x="281" y="491"/>
                  </a:lnTo>
                  <a:lnTo>
                    <a:pt x="261" y="471"/>
                  </a:lnTo>
                  <a:lnTo>
                    <a:pt x="243" y="450"/>
                  </a:lnTo>
                  <a:lnTo>
                    <a:pt x="228" y="427"/>
                  </a:lnTo>
                  <a:lnTo>
                    <a:pt x="213" y="403"/>
                  </a:lnTo>
                  <a:lnTo>
                    <a:pt x="200" y="380"/>
                  </a:lnTo>
                  <a:lnTo>
                    <a:pt x="188" y="354"/>
                  </a:lnTo>
                  <a:lnTo>
                    <a:pt x="178" y="328"/>
                  </a:lnTo>
                  <a:lnTo>
                    <a:pt x="170" y="302"/>
                  </a:lnTo>
                  <a:lnTo>
                    <a:pt x="165" y="274"/>
                  </a:lnTo>
                  <a:lnTo>
                    <a:pt x="160" y="247"/>
                  </a:lnTo>
                  <a:lnTo>
                    <a:pt x="158" y="220"/>
                  </a:lnTo>
                  <a:lnTo>
                    <a:pt x="156" y="193"/>
                  </a:lnTo>
                  <a:lnTo>
                    <a:pt x="158" y="164"/>
                  </a:lnTo>
                  <a:lnTo>
                    <a:pt x="160" y="136"/>
                  </a:lnTo>
                  <a:lnTo>
                    <a:pt x="165" y="109"/>
                  </a:lnTo>
                  <a:lnTo>
                    <a:pt x="171" y="82"/>
                  </a:lnTo>
                  <a:lnTo>
                    <a:pt x="180" y="57"/>
                  </a:lnTo>
                  <a:lnTo>
                    <a:pt x="34" y="0"/>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9" name="Freeform 49"/>
            <p:cNvSpPr>
              <a:spLocks/>
            </p:cNvSpPr>
            <p:nvPr/>
          </p:nvSpPr>
          <p:spPr bwMode="auto">
            <a:xfrm>
              <a:off x="5101" y="648"/>
              <a:ext cx="599" cy="769"/>
            </a:xfrm>
            <a:custGeom>
              <a:avLst/>
              <a:gdLst>
                <a:gd name="T0" fmla="*/ 0 w 599"/>
                <a:gd name="T1" fmla="*/ 616 h 769"/>
                <a:gd name="T2" fmla="*/ 26 w 599"/>
                <a:gd name="T3" fmla="*/ 611 h 769"/>
                <a:gd name="T4" fmla="*/ 54 w 599"/>
                <a:gd name="T5" fmla="*/ 608 h 769"/>
                <a:gd name="T6" fmla="*/ 79 w 599"/>
                <a:gd name="T7" fmla="*/ 600 h 769"/>
                <a:gd name="T8" fmla="*/ 106 w 599"/>
                <a:gd name="T9" fmla="*/ 591 h 769"/>
                <a:gd name="T10" fmla="*/ 132 w 599"/>
                <a:gd name="T11" fmla="*/ 580 h 769"/>
                <a:gd name="T12" fmla="*/ 157 w 599"/>
                <a:gd name="T13" fmla="*/ 568 h 769"/>
                <a:gd name="T14" fmla="*/ 180 w 599"/>
                <a:gd name="T15" fmla="*/ 554 h 769"/>
                <a:gd name="T16" fmla="*/ 202 w 599"/>
                <a:gd name="T17" fmla="*/ 539 h 769"/>
                <a:gd name="T18" fmla="*/ 225 w 599"/>
                <a:gd name="T19" fmla="*/ 522 h 769"/>
                <a:gd name="T20" fmla="*/ 246 w 599"/>
                <a:gd name="T21" fmla="*/ 503 h 769"/>
                <a:gd name="T22" fmla="*/ 265 w 599"/>
                <a:gd name="T23" fmla="*/ 483 h 769"/>
                <a:gd name="T24" fmla="*/ 283 w 599"/>
                <a:gd name="T25" fmla="*/ 462 h 769"/>
                <a:gd name="T26" fmla="*/ 300 w 599"/>
                <a:gd name="T27" fmla="*/ 441 h 769"/>
                <a:gd name="T28" fmla="*/ 315 w 599"/>
                <a:gd name="T29" fmla="*/ 416 h 769"/>
                <a:gd name="T30" fmla="*/ 329 w 599"/>
                <a:gd name="T31" fmla="*/ 392 h 769"/>
                <a:gd name="T32" fmla="*/ 340 w 599"/>
                <a:gd name="T33" fmla="*/ 367 h 769"/>
                <a:gd name="T34" fmla="*/ 351 w 599"/>
                <a:gd name="T35" fmla="*/ 342 h 769"/>
                <a:gd name="T36" fmla="*/ 359 w 599"/>
                <a:gd name="T37" fmla="*/ 315 h 769"/>
                <a:gd name="T38" fmla="*/ 366 w 599"/>
                <a:gd name="T39" fmla="*/ 288 h 769"/>
                <a:gd name="T40" fmla="*/ 371 w 599"/>
                <a:gd name="T41" fmla="*/ 260 h 769"/>
                <a:gd name="T42" fmla="*/ 374 w 599"/>
                <a:gd name="T43" fmla="*/ 233 h 769"/>
                <a:gd name="T44" fmla="*/ 376 w 599"/>
                <a:gd name="T45" fmla="*/ 205 h 769"/>
                <a:gd name="T46" fmla="*/ 375 w 599"/>
                <a:gd name="T47" fmla="*/ 176 h 769"/>
                <a:gd name="T48" fmla="*/ 375 w 599"/>
                <a:gd name="T49" fmla="*/ 167 h 769"/>
                <a:gd name="T50" fmla="*/ 311 w 599"/>
                <a:gd name="T51" fmla="*/ 171 h 769"/>
                <a:gd name="T52" fmla="*/ 428 w 599"/>
                <a:gd name="T53" fmla="*/ 0 h 769"/>
                <a:gd name="T54" fmla="*/ 598 w 599"/>
                <a:gd name="T55" fmla="*/ 148 h 769"/>
                <a:gd name="T56" fmla="*/ 530 w 599"/>
                <a:gd name="T57" fmla="*/ 153 h 769"/>
                <a:gd name="T58" fmla="*/ 532 w 599"/>
                <a:gd name="T59" fmla="*/ 180 h 769"/>
                <a:gd name="T60" fmla="*/ 533 w 599"/>
                <a:gd name="T61" fmla="*/ 213 h 769"/>
                <a:gd name="T62" fmla="*/ 531 w 599"/>
                <a:gd name="T63" fmla="*/ 245 h 769"/>
                <a:gd name="T64" fmla="*/ 528 w 599"/>
                <a:gd name="T65" fmla="*/ 278 h 769"/>
                <a:gd name="T66" fmla="*/ 522 w 599"/>
                <a:gd name="T67" fmla="*/ 310 h 769"/>
                <a:gd name="T68" fmla="*/ 515 w 599"/>
                <a:gd name="T69" fmla="*/ 342 h 769"/>
                <a:gd name="T70" fmla="*/ 506 w 599"/>
                <a:gd name="T71" fmla="*/ 374 h 769"/>
                <a:gd name="T72" fmla="*/ 495 w 599"/>
                <a:gd name="T73" fmla="*/ 404 h 769"/>
                <a:gd name="T74" fmla="*/ 483 w 599"/>
                <a:gd name="T75" fmla="*/ 433 h 769"/>
                <a:gd name="T76" fmla="*/ 469 w 599"/>
                <a:gd name="T77" fmla="*/ 464 h 769"/>
                <a:gd name="T78" fmla="*/ 453 w 599"/>
                <a:gd name="T79" fmla="*/ 492 h 769"/>
                <a:gd name="T80" fmla="*/ 436 w 599"/>
                <a:gd name="T81" fmla="*/ 519 h 769"/>
                <a:gd name="T82" fmla="*/ 417 w 599"/>
                <a:gd name="T83" fmla="*/ 545 h 769"/>
                <a:gd name="T84" fmla="*/ 398 w 599"/>
                <a:gd name="T85" fmla="*/ 571 h 769"/>
                <a:gd name="T86" fmla="*/ 376 w 599"/>
                <a:gd name="T87" fmla="*/ 595 h 769"/>
                <a:gd name="T88" fmla="*/ 353 w 599"/>
                <a:gd name="T89" fmla="*/ 618 h 769"/>
                <a:gd name="T90" fmla="*/ 329 w 599"/>
                <a:gd name="T91" fmla="*/ 639 h 769"/>
                <a:gd name="T92" fmla="*/ 304 w 599"/>
                <a:gd name="T93" fmla="*/ 659 h 769"/>
                <a:gd name="T94" fmla="*/ 277 w 599"/>
                <a:gd name="T95" fmla="*/ 678 h 769"/>
                <a:gd name="T96" fmla="*/ 250 w 599"/>
                <a:gd name="T97" fmla="*/ 695 h 769"/>
                <a:gd name="T98" fmla="*/ 221 w 599"/>
                <a:gd name="T99" fmla="*/ 709 h 769"/>
                <a:gd name="T100" fmla="*/ 192 w 599"/>
                <a:gd name="T101" fmla="*/ 723 h 769"/>
                <a:gd name="T102" fmla="*/ 163 w 599"/>
                <a:gd name="T103" fmla="*/ 735 h 769"/>
                <a:gd name="T104" fmla="*/ 133 w 599"/>
                <a:gd name="T105" fmla="*/ 746 h 769"/>
                <a:gd name="T106" fmla="*/ 101 w 599"/>
                <a:gd name="T107" fmla="*/ 754 h 769"/>
                <a:gd name="T108" fmla="*/ 69 w 599"/>
                <a:gd name="T109" fmla="*/ 761 h 769"/>
                <a:gd name="T110" fmla="*/ 38 w 599"/>
                <a:gd name="T111" fmla="*/ 766 h 769"/>
                <a:gd name="T112" fmla="*/ 7 w 599"/>
                <a:gd name="T113" fmla="*/ 768 h 769"/>
                <a:gd name="T114" fmla="*/ 0 w 599"/>
                <a:gd name="T115" fmla="*/ 616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9" h="769">
                  <a:moveTo>
                    <a:pt x="0" y="616"/>
                  </a:moveTo>
                  <a:lnTo>
                    <a:pt x="26" y="611"/>
                  </a:lnTo>
                  <a:lnTo>
                    <a:pt x="54" y="608"/>
                  </a:lnTo>
                  <a:lnTo>
                    <a:pt x="79" y="600"/>
                  </a:lnTo>
                  <a:lnTo>
                    <a:pt x="106" y="591"/>
                  </a:lnTo>
                  <a:lnTo>
                    <a:pt x="132" y="580"/>
                  </a:lnTo>
                  <a:lnTo>
                    <a:pt x="157" y="568"/>
                  </a:lnTo>
                  <a:lnTo>
                    <a:pt x="180" y="554"/>
                  </a:lnTo>
                  <a:lnTo>
                    <a:pt x="202" y="539"/>
                  </a:lnTo>
                  <a:lnTo>
                    <a:pt x="225" y="522"/>
                  </a:lnTo>
                  <a:lnTo>
                    <a:pt x="246" y="503"/>
                  </a:lnTo>
                  <a:lnTo>
                    <a:pt x="265" y="483"/>
                  </a:lnTo>
                  <a:lnTo>
                    <a:pt x="283" y="462"/>
                  </a:lnTo>
                  <a:lnTo>
                    <a:pt x="300" y="441"/>
                  </a:lnTo>
                  <a:lnTo>
                    <a:pt x="315" y="416"/>
                  </a:lnTo>
                  <a:lnTo>
                    <a:pt x="329" y="392"/>
                  </a:lnTo>
                  <a:lnTo>
                    <a:pt x="340" y="367"/>
                  </a:lnTo>
                  <a:lnTo>
                    <a:pt x="351" y="342"/>
                  </a:lnTo>
                  <a:lnTo>
                    <a:pt x="359" y="315"/>
                  </a:lnTo>
                  <a:lnTo>
                    <a:pt x="366" y="288"/>
                  </a:lnTo>
                  <a:lnTo>
                    <a:pt x="371" y="260"/>
                  </a:lnTo>
                  <a:lnTo>
                    <a:pt x="374" y="233"/>
                  </a:lnTo>
                  <a:lnTo>
                    <a:pt x="376" y="205"/>
                  </a:lnTo>
                  <a:lnTo>
                    <a:pt x="375" y="176"/>
                  </a:lnTo>
                  <a:lnTo>
                    <a:pt x="375" y="167"/>
                  </a:lnTo>
                  <a:lnTo>
                    <a:pt x="311" y="171"/>
                  </a:lnTo>
                  <a:lnTo>
                    <a:pt x="428" y="0"/>
                  </a:lnTo>
                  <a:lnTo>
                    <a:pt x="598" y="148"/>
                  </a:lnTo>
                  <a:lnTo>
                    <a:pt x="530" y="153"/>
                  </a:lnTo>
                  <a:lnTo>
                    <a:pt x="532" y="180"/>
                  </a:lnTo>
                  <a:lnTo>
                    <a:pt x="533" y="213"/>
                  </a:lnTo>
                  <a:lnTo>
                    <a:pt x="531" y="245"/>
                  </a:lnTo>
                  <a:lnTo>
                    <a:pt x="528" y="278"/>
                  </a:lnTo>
                  <a:lnTo>
                    <a:pt x="522" y="310"/>
                  </a:lnTo>
                  <a:lnTo>
                    <a:pt x="515" y="342"/>
                  </a:lnTo>
                  <a:lnTo>
                    <a:pt x="506" y="374"/>
                  </a:lnTo>
                  <a:lnTo>
                    <a:pt x="495" y="404"/>
                  </a:lnTo>
                  <a:lnTo>
                    <a:pt x="483" y="433"/>
                  </a:lnTo>
                  <a:lnTo>
                    <a:pt x="469" y="464"/>
                  </a:lnTo>
                  <a:lnTo>
                    <a:pt x="453" y="492"/>
                  </a:lnTo>
                  <a:lnTo>
                    <a:pt x="436" y="519"/>
                  </a:lnTo>
                  <a:lnTo>
                    <a:pt x="417" y="545"/>
                  </a:lnTo>
                  <a:lnTo>
                    <a:pt x="398" y="571"/>
                  </a:lnTo>
                  <a:lnTo>
                    <a:pt x="376" y="595"/>
                  </a:lnTo>
                  <a:lnTo>
                    <a:pt x="353" y="618"/>
                  </a:lnTo>
                  <a:lnTo>
                    <a:pt x="329" y="639"/>
                  </a:lnTo>
                  <a:lnTo>
                    <a:pt x="304" y="659"/>
                  </a:lnTo>
                  <a:lnTo>
                    <a:pt x="277" y="678"/>
                  </a:lnTo>
                  <a:lnTo>
                    <a:pt x="250" y="695"/>
                  </a:lnTo>
                  <a:lnTo>
                    <a:pt x="221" y="709"/>
                  </a:lnTo>
                  <a:lnTo>
                    <a:pt x="192" y="723"/>
                  </a:lnTo>
                  <a:lnTo>
                    <a:pt x="163" y="735"/>
                  </a:lnTo>
                  <a:lnTo>
                    <a:pt x="133" y="746"/>
                  </a:lnTo>
                  <a:lnTo>
                    <a:pt x="101" y="754"/>
                  </a:lnTo>
                  <a:lnTo>
                    <a:pt x="69" y="761"/>
                  </a:lnTo>
                  <a:lnTo>
                    <a:pt x="38" y="766"/>
                  </a:lnTo>
                  <a:lnTo>
                    <a:pt x="7" y="768"/>
                  </a:lnTo>
                  <a:lnTo>
                    <a:pt x="0" y="616"/>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128017" name="Rectangle 73"/>
          <p:cNvSpPr>
            <a:spLocks noGrp="1" noChangeArrowheads="1"/>
          </p:cNvSpPr>
          <p:nvPr>
            <p:ph type="title"/>
          </p:nvPr>
        </p:nvSpPr>
        <p:spPr>
          <a:xfrm>
            <a:off x="514351" y="0"/>
            <a:ext cx="7886700" cy="1039336"/>
          </a:xfrm>
        </p:spPr>
        <p:txBody>
          <a:bodyPr>
            <a:normAutofit/>
          </a:bodyPr>
          <a:lstStyle/>
          <a:p>
            <a:pPr algn="l"/>
            <a:r>
              <a:rPr lang="en-GB" sz="3600" b="1" dirty="0" smtClean="0">
                <a:solidFill>
                  <a:schemeClr val="accent1">
                    <a:lumMod val="75000"/>
                  </a:schemeClr>
                </a:solidFill>
                <a:latin typeface="+mn-lt"/>
              </a:rPr>
              <a:t>Execution and monitoring</a:t>
            </a:r>
            <a:endParaRPr lang="en-GB" sz="3600" b="1" dirty="0">
              <a:solidFill>
                <a:schemeClr val="accent1">
                  <a:lumMod val="75000"/>
                </a:schemeClr>
              </a:solidFill>
              <a:latin typeface="+mn-lt"/>
            </a:endParaRPr>
          </a:p>
        </p:txBody>
      </p:sp>
      <p:sp>
        <p:nvSpPr>
          <p:cNvPr id="7" name="Freeform 6"/>
          <p:cNvSpPr/>
          <p:nvPr/>
        </p:nvSpPr>
        <p:spPr>
          <a:xfrm>
            <a:off x="6626638" y="1724781"/>
            <a:ext cx="1395769" cy="903912"/>
          </a:xfrm>
          <a:custGeom>
            <a:avLst/>
            <a:gdLst>
              <a:gd name="connsiteX0" fmla="*/ 0 w 1395769"/>
              <a:gd name="connsiteY0" fmla="*/ 0 h 903912"/>
              <a:gd name="connsiteX1" fmla="*/ 0 w 1395769"/>
              <a:gd name="connsiteY1" fmla="*/ 0 h 903912"/>
              <a:gd name="connsiteX2" fmla="*/ 1372888 w 1395769"/>
              <a:gd name="connsiteY2" fmla="*/ 0 h 903912"/>
              <a:gd name="connsiteX3" fmla="*/ 1395769 w 1395769"/>
              <a:gd name="connsiteY3" fmla="*/ 903912 h 903912"/>
              <a:gd name="connsiteX4" fmla="*/ 22882 w 1395769"/>
              <a:gd name="connsiteY4" fmla="*/ 881028 h 903912"/>
              <a:gd name="connsiteX5" fmla="*/ 457629 w 1395769"/>
              <a:gd name="connsiteY5" fmla="*/ 457677 h 903912"/>
              <a:gd name="connsiteX6" fmla="*/ 0 w 1395769"/>
              <a:gd name="connsiteY6" fmla="*/ 0 h 90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769" h="903912">
                <a:moveTo>
                  <a:pt x="0" y="0"/>
                </a:moveTo>
                <a:lnTo>
                  <a:pt x="0" y="0"/>
                </a:lnTo>
                <a:lnTo>
                  <a:pt x="1372888" y="0"/>
                </a:lnTo>
                <a:lnTo>
                  <a:pt x="1395769" y="903912"/>
                </a:lnTo>
                <a:lnTo>
                  <a:pt x="22882" y="881028"/>
                </a:lnTo>
                <a:lnTo>
                  <a:pt x="457629" y="457677"/>
                </a:lnTo>
                <a:lnTo>
                  <a:pt x="0" y="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r>
              <a:rPr lang="en-US" sz="1600" dirty="0" smtClean="0">
                <a:latin typeface="Comic Sans MS"/>
                <a:cs typeface="Comic Sans MS"/>
              </a:rPr>
              <a:t>Closure</a:t>
            </a:r>
            <a:endParaRPr lang="en-US" sz="1600" dirty="0">
              <a:latin typeface="Comic Sans MS"/>
              <a:cs typeface="Comic Sans MS"/>
            </a:endParaRPr>
          </a:p>
        </p:txBody>
      </p:sp>
      <p:grpSp>
        <p:nvGrpSpPr>
          <p:cNvPr id="8" name="Group 7"/>
          <p:cNvGrpSpPr/>
          <p:nvPr/>
        </p:nvGrpSpPr>
        <p:grpSpPr>
          <a:xfrm>
            <a:off x="6027122" y="1816858"/>
            <a:ext cx="994919" cy="719759"/>
            <a:chOff x="6042369" y="1655343"/>
            <a:chExt cx="994919" cy="719759"/>
          </a:xfrm>
        </p:grpSpPr>
        <p:sp>
          <p:nvSpPr>
            <p:cNvPr id="2" name="Decision 1"/>
            <p:cNvSpPr/>
            <p:nvPr/>
          </p:nvSpPr>
          <p:spPr>
            <a:xfrm>
              <a:off x="6223424" y="1655343"/>
              <a:ext cx="634962" cy="719759"/>
            </a:xfrm>
            <a:prstGeom prst="flowChartDecision">
              <a:avLst/>
            </a:prstGeom>
            <a:solidFill>
              <a:srgbClr val="35FF1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6042369" y="1730502"/>
              <a:ext cx="994919" cy="523220"/>
            </a:xfrm>
            <a:prstGeom prst="rect">
              <a:avLst/>
            </a:prstGeom>
            <a:noFill/>
          </p:spPr>
          <p:txBody>
            <a:bodyPr wrap="square" rtlCol="0">
              <a:spAutoFit/>
            </a:bodyPr>
            <a:lstStyle/>
            <a:p>
              <a:pPr algn="ctr"/>
              <a:r>
                <a:rPr lang="en-US" sz="1400" b="1" dirty="0" smtClean="0">
                  <a:solidFill>
                    <a:srgbClr val="0000FF"/>
                  </a:solidFill>
                </a:rPr>
                <a:t>Product delivery</a:t>
              </a:r>
              <a:endParaRPr lang="en-US" sz="1400" b="1" dirty="0">
                <a:solidFill>
                  <a:srgbClr val="0000FF"/>
                </a:solidFill>
              </a:endParaRPr>
            </a:p>
          </p:txBody>
        </p:sp>
      </p:grpSp>
      <p:grpSp>
        <p:nvGrpSpPr>
          <p:cNvPr id="9" name="Group 8"/>
          <p:cNvGrpSpPr/>
          <p:nvPr/>
        </p:nvGrpSpPr>
        <p:grpSpPr>
          <a:xfrm>
            <a:off x="3009798" y="1213197"/>
            <a:ext cx="3483018" cy="1850333"/>
            <a:chOff x="3025045" y="1051682"/>
            <a:chExt cx="3483018" cy="1850333"/>
          </a:xfrm>
        </p:grpSpPr>
        <p:sp>
          <p:nvSpPr>
            <p:cNvPr id="11" name="Oval 10"/>
            <p:cNvSpPr/>
            <p:nvPr/>
          </p:nvSpPr>
          <p:spPr>
            <a:xfrm>
              <a:off x="3025045" y="1051682"/>
              <a:ext cx="3198379" cy="1850333"/>
            </a:xfrm>
            <a:prstGeom prst="ellipse">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Chevron 52"/>
            <p:cNvSpPr/>
            <p:nvPr/>
          </p:nvSpPr>
          <p:spPr>
            <a:xfrm>
              <a:off x="3993853" y="1568987"/>
              <a:ext cx="2514210"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Execution</a:t>
              </a:r>
              <a:endParaRPr lang="en-US" sz="1600" dirty="0">
                <a:solidFill>
                  <a:schemeClr val="bg1"/>
                </a:solidFill>
                <a:latin typeface="Comic Sans MS"/>
                <a:cs typeface="Comic Sans MS"/>
              </a:endParaRPr>
            </a:p>
          </p:txBody>
        </p:sp>
        <p:sp>
          <p:nvSpPr>
            <p:cNvPr id="13" name="Rectangle 12"/>
            <p:cNvSpPr/>
            <p:nvPr/>
          </p:nvSpPr>
          <p:spPr>
            <a:xfrm>
              <a:off x="3675161" y="1105699"/>
              <a:ext cx="1922522" cy="307777"/>
            </a:xfrm>
            <a:prstGeom prst="rect">
              <a:avLst/>
            </a:prstGeom>
          </p:spPr>
          <p:txBody>
            <a:bodyPr wrap="none">
              <a:spAutoFit/>
            </a:bodyPr>
            <a:lstStyle/>
            <a:p>
              <a:pPr algn="ctr"/>
              <a:r>
                <a:rPr lang="en-US" sz="1400" dirty="0" smtClean="0">
                  <a:solidFill>
                    <a:schemeClr val="bg1"/>
                  </a:solidFill>
                  <a:latin typeface="Comic Sans MS"/>
                  <a:cs typeface="Comic Sans MS"/>
                </a:rPr>
                <a:t>Monitoring &amp; Control</a:t>
              </a:r>
              <a:endParaRPr lang="en-US" sz="1400" dirty="0">
                <a:solidFill>
                  <a:schemeClr val="bg1"/>
                </a:solidFill>
                <a:latin typeface="Comic Sans MS"/>
                <a:cs typeface="Comic Sans MS"/>
              </a:endParaRPr>
            </a:p>
          </p:txBody>
        </p:sp>
        <p:sp>
          <p:nvSpPr>
            <p:cNvPr id="14" name="Right Arrow 13"/>
            <p:cNvSpPr/>
            <p:nvPr/>
          </p:nvSpPr>
          <p:spPr>
            <a:xfrm rot="20274208">
              <a:off x="3369493" y="1057214"/>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Right Arrow 27"/>
            <p:cNvSpPr/>
            <p:nvPr/>
          </p:nvSpPr>
          <p:spPr>
            <a:xfrm rot="20706648" flipH="1">
              <a:off x="5504629" y="2452101"/>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 name="Group 2"/>
          <p:cNvGrpSpPr/>
          <p:nvPr/>
        </p:nvGrpSpPr>
        <p:grpSpPr>
          <a:xfrm>
            <a:off x="1275845" y="1730502"/>
            <a:ext cx="2921713" cy="898191"/>
            <a:chOff x="1291092" y="1568987"/>
            <a:chExt cx="2921713" cy="898191"/>
          </a:xfrm>
        </p:grpSpPr>
        <p:sp>
          <p:nvSpPr>
            <p:cNvPr id="6" name="Chevron 5"/>
            <p:cNvSpPr/>
            <p:nvPr/>
          </p:nvSpPr>
          <p:spPr>
            <a:xfrm>
              <a:off x="2581609" y="1574708"/>
              <a:ext cx="1631196"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smtClean="0">
                  <a:solidFill>
                    <a:schemeClr val="bg1"/>
                  </a:solidFill>
                  <a:latin typeface="Comic Sans MS"/>
                  <a:cs typeface="Comic Sans MS"/>
                </a:rPr>
                <a:t>Plan</a:t>
              </a:r>
              <a:endParaRPr lang="en-US" sz="1600">
                <a:solidFill>
                  <a:schemeClr val="bg1"/>
                </a:solidFill>
                <a:latin typeface="Comic Sans MS"/>
                <a:cs typeface="Comic Sans MS"/>
              </a:endParaRPr>
            </a:p>
          </p:txBody>
        </p:sp>
        <p:sp>
          <p:nvSpPr>
            <p:cNvPr id="4" name="Pentagon 3"/>
            <p:cNvSpPr/>
            <p:nvPr/>
          </p:nvSpPr>
          <p:spPr>
            <a:xfrm>
              <a:off x="1291092" y="1568987"/>
              <a:ext cx="1531000" cy="89247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Definition</a:t>
              </a:r>
              <a:endParaRPr lang="en-US" sz="1600" dirty="0">
                <a:solidFill>
                  <a:schemeClr val="bg1"/>
                </a:solidFill>
                <a:latin typeface="Comic Sans MS"/>
                <a:cs typeface="Comic Sans MS"/>
              </a:endParaRPr>
            </a:p>
          </p:txBody>
        </p:sp>
      </p:grpSp>
      <p:sp>
        <p:nvSpPr>
          <p:cNvPr id="10" name="Rounded Rectangle 9"/>
          <p:cNvSpPr/>
          <p:nvPr/>
        </p:nvSpPr>
        <p:spPr>
          <a:xfrm>
            <a:off x="4025220" y="3481059"/>
            <a:ext cx="1238538" cy="766855"/>
          </a:xfrm>
          <a:prstGeom prst="roundRect">
            <a:avLst/>
          </a:prstGeom>
          <a:gradFill>
            <a:gsLst>
              <a:gs pos="0">
                <a:srgbClr val="008000"/>
              </a:gs>
              <a:gs pos="100000">
                <a:schemeClr val="accent5">
                  <a:lumMod val="40000"/>
                  <a:lumOff val="60000"/>
                </a:schemeClr>
              </a:gs>
            </a:gsLst>
          </a:gradFill>
          <a:ln>
            <a:solidFill>
              <a:schemeClr val="accent5"/>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4933"/>
                </a:solidFill>
              </a:rPr>
              <a:t>Execute tasks</a:t>
            </a:r>
            <a:endParaRPr lang="en-US" dirty="0">
              <a:solidFill>
                <a:srgbClr val="FF4933"/>
              </a:solidFill>
            </a:endParaRPr>
          </a:p>
        </p:txBody>
      </p:sp>
      <p:sp>
        <p:nvSpPr>
          <p:cNvPr id="38" name="Rounded Rectangle 37"/>
          <p:cNvSpPr/>
          <p:nvPr/>
        </p:nvSpPr>
        <p:spPr>
          <a:xfrm>
            <a:off x="5100747" y="4970448"/>
            <a:ext cx="1454265" cy="1038449"/>
          </a:xfrm>
          <a:prstGeom prst="roundRect">
            <a:avLst/>
          </a:prstGeom>
          <a:gradFill>
            <a:gsLst>
              <a:gs pos="0">
                <a:srgbClr val="008000"/>
              </a:gs>
              <a:gs pos="100000">
                <a:schemeClr val="accent5">
                  <a:lumMod val="40000"/>
                  <a:lumOff val="60000"/>
                </a:schemeClr>
              </a:gs>
            </a:gsLst>
          </a:gradFill>
          <a:ln>
            <a:solidFill>
              <a:schemeClr val="accent5"/>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4933"/>
                </a:solidFill>
              </a:rPr>
              <a:t>Check progress and risks</a:t>
            </a:r>
            <a:endParaRPr lang="en-US" dirty="0">
              <a:solidFill>
                <a:srgbClr val="FF4933"/>
              </a:solidFill>
            </a:endParaRPr>
          </a:p>
        </p:txBody>
      </p:sp>
      <p:sp>
        <p:nvSpPr>
          <p:cNvPr id="39" name="Rounded Rectangle 38"/>
          <p:cNvSpPr/>
          <p:nvPr/>
        </p:nvSpPr>
        <p:spPr>
          <a:xfrm>
            <a:off x="3159945" y="5242042"/>
            <a:ext cx="1238538" cy="766855"/>
          </a:xfrm>
          <a:prstGeom prst="roundRect">
            <a:avLst/>
          </a:prstGeom>
          <a:gradFill>
            <a:gsLst>
              <a:gs pos="0">
                <a:srgbClr val="008000"/>
              </a:gs>
              <a:gs pos="100000">
                <a:schemeClr val="accent5">
                  <a:lumMod val="40000"/>
                  <a:lumOff val="60000"/>
                </a:schemeClr>
              </a:gs>
            </a:gsLst>
          </a:gradFill>
          <a:ln>
            <a:solidFill>
              <a:schemeClr val="accent5"/>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4933"/>
                </a:solidFill>
              </a:rPr>
              <a:t>Modify plan</a:t>
            </a:r>
            <a:endParaRPr lang="en-US" dirty="0">
              <a:solidFill>
                <a:srgbClr val="FF4933"/>
              </a:solidFill>
            </a:endParaRPr>
          </a:p>
        </p:txBody>
      </p:sp>
      <p:sp>
        <p:nvSpPr>
          <p:cNvPr id="12" name="Slide Number Placeholder 11"/>
          <p:cNvSpPr>
            <a:spLocks noGrp="1"/>
          </p:cNvSpPr>
          <p:nvPr>
            <p:ph type="sldNum" sz="quarter" idx="12"/>
          </p:nvPr>
        </p:nvSpPr>
        <p:spPr/>
        <p:txBody>
          <a:bodyPr/>
          <a:lstStyle/>
          <a:p>
            <a:fld id="{6D3E8911-6981-AB4E-BD32-9545771F23F2}" type="slidenum">
              <a:rPr lang="en-US" smtClean="0"/>
              <a:t>18</a:t>
            </a:fld>
            <a:endParaRPr lang="en-US"/>
          </a:p>
        </p:txBody>
      </p:sp>
    </p:spTree>
    <p:extLst>
      <p:ext uri="{BB962C8B-B14F-4D97-AF65-F5344CB8AC3E}">
        <p14:creationId xmlns:p14="http://schemas.microsoft.com/office/powerpoint/2010/main" val="1017144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9"/>
                                        </p:tgtEl>
                                      </p:cBhvr>
                                      <p:by x="150000" y="150000"/>
                                    </p:animScale>
                                  </p:childTnLst>
                                </p:cTn>
                              </p:par>
                            </p:childTnLst>
                          </p:cTn>
                        </p:par>
                        <p:par>
                          <p:cTn id="7" fill="hold">
                            <p:stCondLst>
                              <p:cond delay="2000"/>
                            </p:stCondLst>
                            <p:childTnLst>
                              <p:par>
                                <p:cTn id="8" presetID="9" presetClass="emph" presetSubtype="0" grpId="0" nodeType="afterEffect">
                                  <p:stCondLst>
                                    <p:cond delay="0"/>
                                  </p:stCondLst>
                                  <p:childTnLst>
                                    <p:set>
                                      <p:cBhvr rctx="PPT">
                                        <p:cTn id="9" dur="indefinite"/>
                                        <p:tgtEl>
                                          <p:spTgt spid="7"/>
                                        </p:tgtEl>
                                        <p:attrNameLst>
                                          <p:attrName>style.opacity</p:attrName>
                                        </p:attrNameLst>
                                      </p:cBhvr>
                                      <p:to>
                                        <p:strVal val="0.5"/>
                                      </p:to>
                                    </p:set>
                                    <p:animEffect filter="image" prLst="opacity: 0.5">
                                      <p:cBhvr rctx="IE">
                                        <p:cTn id="10" dur="indefinite"/>
                                        <p:tgtEl>
                                          <p:spTgt spid="7"/>
                                        </p:tgtEl>
                                      </p:cBhvr>
                                    </p:animEffect>
                                  </p:childTnLst>
                                </p:cTn>
                              </p:par>
                              <p:par>
                                <p:cTn id="11" presetID="9" presetClass="emph" presetSubtype="0" nodeType="withEffect">
                                  <p:stCondLst>
                                    <p:cond delay="0"/>
                                  </p:stCondLst>
                                  <p:childTnLst>
                                    <p:set>
                                      <p:cBhvr rctx="PPT">
                                        <p:cTn id="12" dur="indefinite"/>
                                        <p:tgtEl>
                                          <p:spTgt spid="3"/>
                                        </p:tgtEl>
                                        <p:attrNameLst>
                                          <p:attrName>style.opacity</p:attrName>
                                        </p:attrNameLst>
                                      </p:cBhvr>
                                      <p:to>
                                        <p:strVal val="0.5"/>
                                      </p:to>
                                    </p:set>
                                    <p:animEffect filter="image" prLst="opacity: 0.5">
                                      <p:cBhvr rctx="IE">
                                        <p:cTn id="13" dur="indefinite"/>
                                        <p:tgtEl>
                                          <p:spTgt spid="3"/>
                                        </p:tgtEl>
                                      </p:cBhvr>
                                    </p:animEffect>
                                  </p:childTnLst>
                                </p:cTn>
                              </p:par>
                              <p:par>
                                <p:cTn id="14" presetID="9" presetClass="emph" presetSubtype="0" nodeType="withEffect">
                                  <p:stCondLst>
                                    <p:cond delay="0"/>
                                  </p:stCondLst>
                                  <p:childTnLst>
                                    <p:set>
                                      <p:cBhvr rctx="PPT">
                                        <p:cTn id="15" dur="indefinite"/>
                                        <p:tgtEl>
                                          <p:spTgt spid="8"/>
                                        </p:tgtEl>
                                        <p:attrNameLst>
                                          <p:attrName>style.opacity</p:attrName>
                                        </p:attrNameLst>
                                      </p:cBhvr>
                                      <p:to>
                                        <p:strVal val="0.5"/>
                                      </p:to>
                                    </p:set>
                                    <p:animEffect filter="image" prLst="opacity: 0.5">
                                      <p:cBhvr rctx="IE">
                                        <p:cTn id="16" dur="indefinite"/>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1000"/>
                                  </p:stCondLst>
                                  <p:childTnLst>
                                    <p:set>
                                      <p:cBhvr>
                                        <p:cTn id="27" dur="1" fill="hold">
                                          <p:stCondLst>
                                            <p:cond delay="0"/>
                                          </p:stCondLst>
                                        </p:cTn>
                                        <p:tgtEl>
                                          <p:spTgt spid="38"/>
                                        </p:tgtEl>
                                        <p:attrNameLst>
                                          <p:attrName>style.visibility</p:attrName>
                                        </p:attrNameLst>
                                      </p:cBhvr>
                                      <p:to>
                                        <p:strVal val="visible"/>
                                      </p:to>
                                    </p:set>
                                  </p:childTnLst>
                                </p:cTn>
                              </p:par>
                            </p:childTnLst>
                          </p:cTn>
                        </p:par>
                        <p:par>
                          <p:cTn id="28" fill="hold">
                            <p:stCondLst>
                              <p:cond delay="1000"/>
                            </p:stCondLst>
                            <p:childTnLst>
                              <p:par>
                                <p:cTn id="29" presetID="1" presetClass="entr" presetSubtype="0" fill="hold" grpId="0" nodeType="afterEffect">
                                  <p:stCondLst>
                                    <p:cond delay="1000"/>
                                  </p:stCondLst>
                                  <p:childTnLst>
                                    <p:set>
                                      <p:cBhvr>
                                        <p:cTn id="30" dur="1" fill="hold">
                                          <p:stCondLst>
                                            <p:cond delay="0"/>
                                          </p:stCondLst>
                                        </p:cTn>
                                        <p:tgtEl>
                                          <p:spTgt spid="39"/>
                                        </p:tgtEl>
                                        <p:attrNameLst>
                                          <p:attrName>style.visibility</p:attrName>
                                        </p:attrNameLst>
                                      </p:cBhvr>
                                      <p:to>
                                        <p:strVal val="visible"/>
                                      </p:to>
                                    </p:set>
                                  </p:childTnLst>
                                </p:cTn>
                              </p:par>
                            </p:childTnLst>
                          </p:cTn>
                        </p:par>
                        <p:par>
                          <p:cTn id="31" fill="hold">
                            <p:stCondLst>
                              <p:cond delay="2000"/>
                            </p:stCondLst>
                            <p:childTnLst>
                              <p:par>
                                <p:cTn id="32" presetID="1" presetClass="entr" presetSubtype="0" fill="hold" nodeType="afterEffect">
                                  <p:stCondLst>
                                    <p:cond delay="1000"/>
                                  </p:stCondLst>
                                  <p:childTnLst>
                                    <p:set>
                                      <p:cBhvr>
                                        <p:cTn id="33"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38" grpId="0" animBg="1"/>
      <p:bldP spid="3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1029"/>
          <p:cNvSpPr txBox="1">
            <a:spLocks noChangeArrowheads="1"/>
          </p:cNvSpPr>
          <p:nvPr/>
        </p:nvSpPr>
        <p:spPr bwMode="auto">
          <a:xfrm>
            <a:off x="249059" y="1310741"/>
            <a:ext cx="8224337" cy="5282983"/>
          </a:xfrm>
          <a:prstGeom prst="rect">
            <a:avLst/>
          </a:prstGeo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Monitoring and controlling </a:t>
            </a:r>
            <a:endParaRPr lang="en-GB" sz="2000" dirty="0" smtClean="0"/>
          </a:p>
          <a:p>
            <a:pPr lvl="1"/>
            <a:r>
              <a:rPr lang="en-GB" sz="1800" dirty="0" smtClean="0"/>
              <a:t>To obtain </a:t>
            </a:r>
            <a:r>
              <a:rPr lang="en-GB" sz="1800" dirty="0"/>
              <a:t>an </a:t>
            </a:r>
            <a:r>
              <a:rPr lang="en-GB" sz="1800" b="1" dirty="0"/>
              <a:t>objective</a:t>
            </a:r>
            <a:r>
              <a:rPr lang="en-GB" sz="1800" dirty="0"/>
              <a:t> </a:t>
            </a:r>
            <a:r>
              <a:rPr lang="en-GB" sz="1800" b="1" dirty="0"/>
              <a:t>view</a:t>
            </a:r>
            <a:r>
              <a:rPr lang="en-GB" sz="1800" dirty="0"/>
              <a:t> of the status of the project:</a:t>
            </a:r>
          </a:p>
          <a:p>
            <a:pPr lvl="2">
              <a:buClr>
                <a:schemeClr val="accent1"/>
              </a:buClr>
              <a:buFont typeface="Wingdings" charset="2"/>
              <a:buChar char="Ø"/>
            </a:pPr>
            <a:r>
              <a:rPr lang="en-GB" sz="1800" dirty="0"/>
              <a:t>K</a:t>
            </a:r>
            <a:r>
              <a:rPr lang="en-GB" sz="1800" dirty="0" smtClean="0"/>
              <a:t>now </a:t>
            </a:r>
            <a:r>
              <a:rPr lang="en-GB" sz="1800" dirty="0"/>
              <a:t>where the projects stands </a:t>
            </a:r>
            <a:r>
              <a:rPr lang="en-GB" sz="1800" dirty="0" err="1" smtClean="0"/>
              <a:t>vs</a:t>
            </a:r>
            <a:r>
              <a:rPr lang="en-GB" sz="1800" dirty="0" smtClean="0"/>
              <a:t> the </a:t>
            </a:r>
            <a:r>
              <a:rPr lang="en-GB" sz="1800" dirty="0"/>
              <a:t>plan</a:t>
            </a:r>
          </a:p>
          <a:p>
            <a:pPr lvl="2">
              <a:buClr>
                <a:schemeClr val="accent1"/>
              </a:buClr>
              <a:buFont typeface="Wingdings" charset="2"/>
              <a:buChar char="Ø"/>
            </a:pPr>
            <a:r>
              <a:rPr lang="en-GB" sz="1800" dirty="0" smtClean="0"/>
              <a:t>To </a:t>
            </a:r>
            <a:r>
              <a:rPr lang="en-GB" sz="1800" dirty="0"/>
              <a:t>anticipate corrective </a:t>
            </a:r>
            <a:r>
              <a:rPr lang="en-GB" sz="1800" dirty="0" smtClean="0"/>
              <a:t>actions</a:t>
            </a:r>
          </a:p>
          <a:p>
            <a:pPr lvl="2">
              <a:buClr>
                <a:schemeClr val="accent1"/>
              </a:buClr>
              <a:buFont typeface="Wingdings" charset="2"/>
              <a:buChar char="Ø"/>
            </a:pPr>
            <a:r>
              <a:rPr lang="en-GB" sz="1800" dirty="0" smtClean="0"/>
              <a:t>To communicate to  management </a:t>
            </a:r>
            <a:r>
              <a:rPr lang="en-GB" sz="1800" dirty="0"/>
              <a:t>and team.</a:t>
            </a:r>
          </a:p>
          <a:p>
            <a:pPr lvl="2">
              <a:buClr>
                <a:schemeClr val="accent1"/>
              </a:buClr>
              <a:buFont typeface="Wingdings" charset="2"/>
              <a:buChar char="Ø"/>
            </a:pPr>
            <a:endParaRPr lang="en-GB" sz="1800" dirty="0"/>
          </a:p>
          <a:p>
            <a:pPr lvl="2"/>
            <a:endParaRPr lang="en-US" sz="1600" dirty="0"/>
          </a:p>
          <a:p>
            <a:r>
              <a:rPr lang="en-US" sz="2000" dirty="0" smtClean="0"/>
              <a:t>How often to check the progress? </a:t>
            </a:r>
            <a:endParaRPr lang="en-GB" sz="1800" dirty="0" smtClean="0"/>
          </a:p>
          <a:p>
            <a:pPr lvl="1">
              <a:buFontTx/>
              <a:buChar char="-"/>
            </a:pPr>
            <a:r>
              <a:rPr lang="en-GB" sz="1800" dirty="0" smtClean="0"/>
              <a:t>It depends from …</a:t>
            </a:r>
            <a:endParaRPr lang="en-GB" sz="3600" dirty="0">
              <a:solidFill>
                <a:schemeClr val="accent1">
                  <a:lumMod val="75000"/>
                </a:schemeClr>
              </a:solidFill>
              <a:ea typeface="+mj-ea"/>
              <a:cs typeface="+mj-cs"/>
            </a:endParaRPr>
          </a:p>
          <a:p>
            <a:pPr lvl="2">
              <a:buClr>
                <a:schemeClr val="accent1"/>
              </a:buClr>
              <a:buFont typeface="Wingdings" charset="2"/>
              <a:buChar char="Ø"/>
            </a:pPr>
            <a:r>
              <a:rPr lang="en-US" sz="1800" dirty="0" smtClean="0"/>
              <a:t>average duration of the tasks involved</a:t>
            </a:r>
          </a:p>
          <a:p>
            <a:pPr lvl="2">
              <a:buClr>
                <a:schemeClr val="accent1"/>
              </a:buClr>
              <a:buFont typeface="Wingdings" charset="2"/>
              <a:buChar char="Ø"/>
            </a:pPr>
            <a:r>
              <a:rPr lang="en-US" sz="1800" dirty="0" smtClean="0"/>
              <a:t>identified risks</a:t>
            </a:r>
          </a:p>
          <a:p>
            <a:pPr lvl="2">
              <a:buClr>
                <a:schemeClr val="accent1"/>
              </a:buClr>
              <a:buFont typeface="Wingdings" charset="2"/>
              <a:buChar char="Ø"/>
            </a:pPr>
            <a:r>
              <a:rPr lang="en-US" sz="1800" dirty="0" smtClean="0"/>
              <a:t>complexity / criticality</a:t>
            </a:r>
          </a:p>
          <a:p>
            <a:pPr lvl="2">
              <a:buClr>
                <a:schemeClr val="accent1"/>
              </a:buClr>
              <a:buFont typeface="Wingdings" charset="2"/>
              <a:buChar char="Ø"/>
            </a:pPr>
            <a:endParaRPr lang="en-US" sz="1800" dirty="0" smtClean="0"/>
          </a:p>
        </p:txBody>
      </p:sp>
      <p:sp>
        <p:nvSpPr>
          <p:cNvPr id="594946" name="Rectangle 1026"/>
          <p:cNvSpPr>
            <a:spLocks noGrp="1" noChangeArrowheads="1"/>
          </p:cNvSpPr>
          <p:nvPr>
            <p:ph type="title"/>
          </p:nvPr>
        </p:nvSpPr>
        <p:spPr>
          <a:xfrm>
            <a:off x="249059" y="23931"/>
            <a:ext cx="7886700" cy="990856"/>
          </a:xfrm>
        </p:spPr>
        <p:txBody>
          <a:bodyPr>
            <a:normAutofit/>
          </a:bodyPr>
          <a:lstStyle/>
          <a:p>
            <a:r>
              <a:rPr lang="en-US" dirty="0" smtClean="0">
                <a:solidFill>
                  <a:schemeClr val="accent1">
                    <a:lumMod val="75000"/>
                  </a:schemeClr>
                </a:solidFill>
                <a:latin typeface="+mn-lt"/>
              </a:rPr>
              <a:t> </a:t>
            </a:r>
            <a:r>
              <a:rPr lang="en-US" sz="3600" b="1" dirty="0">
                <a:solidFill>
                  <a:schemeClr val="accent1">
                    <a:lumMod val="75000"/>
                  </a:schemeClr>
                </a:solidFill>
                <a:latin typeface="+mn-lt"/>
              </a:rPr>
              <a:t>Checking the progress</a:t>
            </a:r>
          </a:p>
        </p:txBody>
      </p:sp>
      <p:grpSp>
        <p:nvGrpSpPr>
          <p:cNvPr id="12" name="Group 11"/>
          <p:cNvGrpSpPr/>
          <p:nvPr/>
        </p:nvGrpSpPr>
        <p:grpSpPr>
          <a:xfrm>
            <a:off x="4201458" y="4161320"/>
            <a:ext cx="4826106" cy="2432404"/>
            <a:chOff x="4201458" y="4161320"/>
            <a:chExt cx="4826106" cy="2432404"/>
          </a:xfrm>
        </p:grpSpPr>
        <p:grpSp>
          <p:nvGrpSpPr>
            <p:cNvPr id="8" name="Group 7"/>
            <p:cNvGrpSpPr/>
            <p:nvPr/>
          </p:nvGrpSpPr>
          <p:grpSpPr>
            <a:xfrm>
              <a:off x="4908686" y="5694295"/>
              <a:ext cx="3525247" cy="0"/>
              <a:chOff x="4908686" y="5694295"/>
              <a:chExt cx="3525247" cy="0"/>
            </a:xfrm>
          </p:grpSpPr>
          <p:sp>
            <p:nvSpPr>
              <p:cNvPr id="594956" name="Line 1036"/>
              <p:cNvSpPr>
                <a:spLocks noChangeShapeType="1"/>
              </p:cNvSpPr>
              <p:nvPr/>
            </p:nvSpPr>
            <p:spPr bwMode="auto">
              <a:xfrm>
                <a:off x="5169765" y="5694295"/>
                <a:ext cx="2924901" cy="0"/>
              </a:xfrm>
              <a:prstGeom prst="line">
                <a:avLst/>
              </a:prstGeom>
              <a:noFill/>
              <a:ln w="57150">
                <a:solidFill>
                  <a:srgbClr val="FF6600"/>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57" name="Line 1037"/>
              <p:cNvSpPr>
                <a:spLocks noChangeShapeType="1"/>
              </p:cNvSpPr>
              <p:nvPr/>
            </p:nvSpPr>
            <p:spPr bwMode="auto">
              <a:xfrm flipH="1">
                <a:off x="4908686" y="5694295"/>
                <a:ext cx="261079" cy="0"/>
              </a:xfrm>
              <a:prstGeom prst="line">
                <a:avLst/>
              </a:prstGeom>
              <a:noFill/>
              <a:ln w="57150" cap="rnd">
                <a:solidFill>
                  <a:srgbClr val="FF6600"/>
                </a:solidFill>
                <a:prstDash val="sysDot"/>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58" name="Line 1038"/>
              <p:cNvSpPr>
                <a:spLocks noChangeShapeType="1"/>
              </p:cNvSpPr>
              <p:nvPr/>
            </p:nvSpPr>
            <p:spPr bwMode="auto">
              <a:xfrm>
                <a:off x="8238124" y="5694295"/>
                <a:ext cx="195809" cy="0"/>
              </a:xfrm>
              <a:prstGeom prst="line">
                <a:avLst/>
              </a:prstGeom>
              <a:noFill/>
              <a:ln w="57150" cap="rnd">
                <a:solidFill>
                  <a:srgbClr val="FF6600"/>
                </a:solidFill>
                <a:prstDash val="sysDot"/>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grpSp>
        <p:grpSp>
          <p:nvGrpSpPr>
            <p:cNvPr id="7" name="Group 6"/>
            <p:cNvGrpSpPr/>
            <p:nvPr/>
          </p:nvGrpSpPr>
          <p:grpSpPr>
            <a:xfrm>
              <a:off x="5800065" y="4984365"/>
              <a:ext cx="700241" cy="426402"/>
              <a:chOff x="5800065" y="4984365"/>
              <a:chExt cx="700241" cy="426402"/>
            </a:xfrm>
          </p:grpSpPr>
          <p:sp>
            <p:nvSpPr>
              <p:cNvPr id="594975" name="Line 1055"/>
              <p:cNvSpPr>
                <a:spLocks noChangeShapeType="1"/>
              </p:cNvSpPr>
              <p:nvPr/>
            </p:nvSpPr>
            <p:spPr bwMode="auto">
              <a:xfrm>
                <a:off x="5800065" y="4984365"/>
                <a:ext cx="111914" cy="0"/>
              </a:xfrm>
              <a:prstGeom prst="line">
                <a:avLst/>
              </a:prstGeom>
              <a:noFill/>
              <a:ln w="28575">
                <a:solidFill>
                  <a:srgbClr val="FF33CC"/>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76" name="Line 1056"/>
              <p:cNvSpPr>
                <a:spLocks noChangeShapeType="1"/>
              </p:cNvSpPr>
              <p:nvPr/>
            </p:nvSpPr>
            <p:spPr bwMode="auto">
              <a:xfrm>
                <a:off x="5949284" y="5093186"/>
                <a:ext cx="111914" cy="0"/>
              </a:xfrm>
              <a:prstGeom prst="line">
                <a:avLst/>
              </a:prstGeom>
              <a:noFill/>
              <a:ln w="28575">
                <a:solidFill>
                  <a:srgbClr val="FF33CC"/>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77" name="Line 1057"/>
              <p:cNvSpPr>
                <a:spLocks noChangeShapeType="1"/>
              </p:cNvSpPr>
              <p:nvPr/>
            </p:nvSpPr>
            <p:spPr bwMode="auto">
              <a:xfrm>
                <a:off x="6082959" y="5205339"/>
                <a:ext cx="111914" cy="0"/>
              </a:xfrm>
              <a:prstGeom prst="line">
                <a:avLst/>
              </a:prstGeom>
              <a:noFill/>
              <a:ln w="28575">
                <a:solidFill>
                  <a:srgbClr val="FF33CC"/>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78" name="Line 1058"/>
              <p:cNvSpPr>
                <a:spLocks noChangeShapeType="1"/>
              </p:cNvSpPr>
              <p:nvPr/>
            </p:nvSpPr>
            <p:spPr bwMode="auto">
              <a:xfrm>
                <a:off x="6239173" y="5304167"/>
                <a:ext cx="111914" cy="0"/>
              </a:xfrm>
              <a:prstGeom prst="line">
                <a:avLst/>
              </a:prstGeom>
              <a:noFill/>
              <a:ln w="28575">
                <a:solidFill>
                  <a:srgbClr val="FF33CC"/>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79" name="Line 1059"/>
              <p:cNvSpPr>
                <a:spLocks noChangeShapeType="1"/>
              </p:cNvSpPr>
              <p:nvPr/>
            </p:nvSpPr>
            <p:spPr bwMode="auto">
              <a:xfrm>
                <a:off x="6388392" y="5410767"/>
                <a:ext cx="111914" cy="0"/>
              </a:xfrm>
              <a:prstGeom prst="line">
                <a:avLst/>
              </a:prstGeom>
              <a:noFill/>
              <a:ln w="28575">
                <a:solidFill>
                  <a:srgbClr val="FF33CC"/>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grpSp>
        <p:grpSp>
          <p:nvGrpSpPr>
            <p:cNvPr id="10" name="Group 9"/>
            <p:cNvGrpSpPr/>
            <p:nvPr/>
          </p:nvGrpSpPr>
          <p:grpSpPr>
            <a:xfrm>
              <a:off x="4201458" y="4161320"/>
              <a:ext cx="4826106" cy="2432404"/>
              <a:chOff x="4201458" y="4161320"/>
              <a:chExt cx="4826106" cy="2432404"/>
            </a:xfrm>
          </p:grpSpPr>
          <p:grpSp>
            <p:nvGrpSpPr>
              <p:cNvPr id="9" name="Group 8"/>
              <p:cNvGrpSpPr/>
              <p:nvPr/>
            </p:nvGrpSpPr>
            <p:grpSpPr>
              <a:xfrm>
                <a:off x="4792836" y="4161320"/>
                <a:ext cx="4234728" cy="2432404"/>
                <a:chOff x="4792836" y="4161320"/>
                <a:chExt cx="4234728" cy="2432404"/>
              </a:xfrm>
            </p:grpSpPr>
            <p:sp>
              <p:nvSpPr>
                <p:cNvPr id="594948" name="Line 1028"/>
                <p:cNvSpPr>
                  <a:spLocks noChangeShapeType="1"/>
                </p:cNvSpPr>
                <p:nvPr/>
              </p:nvSpPr>
              <p:spPr bwMode="auto">
                <a:xfrm>
                  <a:off x="5287137" y="4611265"/>
                  <a:ext cx="0" cy="1982458"/>
                </a:xfrm>
                <a:prstGeom prst="line">
                  <a:avLst/>
                </a:prstGeom>
                <a:noFill/>
                <a:ln w="9525">
                  <a:solidFill>
                    <a:schemeClr val="tx1"/>
                  </a:solidFill>
                  <a:miter lim="800000"/>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49" name="Line 1029"/>
                <p:cNvSpPr>
                  <a:spLocks noChangeShapeType="1"/>
                </p:cNvSpPr>
                <p:nvPr/>
              </p:nvSpPr>
              <p:spPr bwMode="auto">
                <a:xfrm>
                  <a:off x="5929776" y="4611264"/>
                  <a:ext cx="19507" cy="1982460"/>
                </a:xfrm>
                <a:prstGeom prst="line">
                  <a:avLst/>
                </a:prstGeom>
                <a:noFill/>
                <a:ln w="9525">
                  <a:solidFill>
                    <a:schemeClr val="tx1"/>
                  </a:solidFill>
                  <a:miter lim="800000"/>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50" name="Line 1030"/>
                <p:cNvSpPr>
                  <a:spLocks noChangeShapeType="1"/>
                </p:cNvSpPr>
                <p:nvPr/>
              </p:nvSpPr>
              <p:spPr bwMode="auto">
                <a:xfrm>
                  <a:off x="6546265" y="4611264"/>
                  <a:ext cx="0" cy="1982460"/>
                </a:xfrm>
                <a:prstGeom prst="line">
                  <a:avLst/>
                </a:prstGeom>
                <a:noFill/>
                <a:ln w="9525">
                  <a:solidFill>
                    <a:schemeClr val="tx1"/>
                  </a:solidFill>
                  <a:miter lim="800000"/>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51" name="Line 1031"/>
                <p:cNvSpPr>
                  <a:spLocks noChangeShapeType="1"/>
                </p:cNvSpPr>
                <p:nvPr/>
              </p:nvSpPr>
              <p:spPr bwMode="auto">
                <a:xfrm>
                  <a:off x="7180338" y="4611264"/>
                  <a:ext cx="0" cy="1982460"/>
                </a:xfrm>
                <a:prstGeom prst="line">
                  <a:avLst/>
                </a:prstGeom>
                <a:noFill/>
                <a:ln w="9525">
                  <a:solidFill>
                    <a:schemeClr val="tx1"/>
                  </a:solidFill>
                  <a:miter lim="800000"/>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52" name="Line 1032"/>
                <p:cNvSpPr>
                  <a:spLocks noChangeShapeType="1"/>
                </p:cNvSpPr>
                <p:nvPr/>
              </p:nvSpPr>
              <p:spPr bwMode="auto">
                <a:xfrm>
                  <a:off x="7829568" y="4611264"/>
                  <a:ext cx="0" cy="1982460"/>
                </a:xfrm>
                <a:prstGeom prst="line">
                  <a:avLst/>
                </a:prstGeom>
                <a:noFill/>
                <a:ln w="9525">
                  <a:solidFill>
                    <a:schemeClr val="tx1"/>
                  </a:solidFill>
                  <a:miter lim="800000"/>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54" name="Line 1034"/>
                <p:cNvSpPr>
                  <a:spLocks noChangeShapeType="1"/>
                </p:cNvSpPr>
                <p:nvPr/>
              </p:nvSpPr>
              <p:spPr bwMode="auto">
                <a:xfrm>
                  <a:off x="4792836" y="4824465"/>
                  <a:ext cx="4042647" cy="0"/>
                </a:xfrm>
                <a:prstGeom prst="line">
                  <a:avLst/>
                </a:prstGeom>
                <a:noFill/>
                <a:ln w="9525">
                  <a:solidFill>
                    <a:schemeClr val="tx1"/>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59" name="Line 1039"/>
                <p:cNvSpPr>
                  <a:spLocks noChangeShapeType="1"/>
                </p:cNvSpPr>
                <p:nvPr/>
              </p:nvSpPr>
              <p:spPr bwMode="auto">
                <a:xfrm>
                  <a:off x="6351086" y="6162373"/>
                  <a:ext cx="1612651" cy="0"/>
                </a:xfrm>
                <a:prstGeom prst="line">
                  <a:avLst/>
                </a:prstGeom>
                <a:noFill/>
                <a:ln w="57150">
                  <a:solidFill>
                    <a:srgbClr val="3333FF"/>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4963" name="Text Box 1043"/>
                <p:cNvSpPr txBox="1">
                  <a:spLocks noChangeArrowheads="1"/>
                </p:cNvSpPr>
                <p:nvPr/>
              </p:nvSpPr>
              <p:spPr bwMode="auto">
                <a:xfrm>
                  <a:off x="8166367" y="4422911"/>
                  <a:ext cx="669116" cy="3767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2000" dirty="0"/>
                    <a:t>Time</a:t>
                  </a:r>
                </a:p>
              </p:txBody>
            </p:sp>
            <p:sp>
              <p:nvSpPr>
                <p:cNvPr id="594965" name="Text Box 1045"/>
                <p:cNvSpPr txBox="1">
                  <a:spLocks noChangeArrowheads="1"/>
                </p:cNvSpPr>
                <p:nvPr/>
              </p:nvSpPr>
              <p:spPr bwMode="auto">
                <a:xfrm>
                  <a:off x="7965957" y="5980837"/>
                  <a:ext cx="616735" cy="3187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1600" b="1" dirty="0">
                      <a:solidFill>
                        <a:srgbClr val="3333FF"/>
                      </a:solidFill>
                    </a:rPr>
                    <a:t>Good</a:t>
                  </a:r>
                </a:p>
              </p:txBody>
            </p:sp>
            <p:sp>
              <p:nvSpPr>
                <p:cNvPr id="594966" name="Text Box 1046"/>
                <p:cNvSpPr txBox="1">
                  <a:spLocks noChangeArrowheads="1"/>
                </p:cNvSpPr>
                <p:nvPr/>
              </p:nvSpPr>
              <p:spPr bwMode="auto">
                <a:xfrm>
                  <a:off x="7840302" y="5275020"/>
                  <a:ext cx="1187262" cy="3187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1600" b="1" dirty="0">
                      <a:solidFill>
                        <a:srgbClr val="FF6600"/>
                      </a:solidFill>
                    </a:rPr>
                    <a:t>Not efficient</a:t>
                  </a:r>
                </a:p>
              </p:txBody>
            </p:sp>
            <p:sp>
              <p:nvSpPr>
                <p:cNvPr id="594969" name="Text Box 1049"/>
                <p:cNvSpPr txBox="1">
                  <a:spLocks noChangeArrowheads="1"/>
                </p:cNvSpPr>
                <p:nvPr/>
              </p:nvSpPr>
              <p:spPr bwMode="auto">
                <a:xfrm>
                  <a:off x="5603506" y="4161320"/>
                  <a:ext cx="635780" cy="3911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000" dirty="0"/>
                    <a:t>Progress check</a:t>
                  </a:r>
                </a:p>
              </p:txBody>
            </p:sp>
            <p:sp>
              <p:nvSpPr>
                <p:cNvPr id="594980" name="Text Box 1060"/>
                <p:cNvSpPr txBox="1">
                  <a:spLocks noChangeArrowheads="1"/>
                </p:cNvSpPr>
                <p:nvPr/>
              </p:nvSpPr>
              <p:spPr bwMode="auto">
                <a:xfrm>
                  <a:off x="6138962" y="4835057"/>
                  <a:ext cx="487826" cy="31875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1600" b="1" dirty="0" smtClean="0">
                      <a:solidFill>
                        <a:srgbClr val="FF33CC"/>
                      </a:solidFill>
                    </a:rPr>
                    <a:t>Bad</a:t>
                  </a:r>
                  <a:endParaRPr lang="en-US" sz="1600" b="1" dirty="0">
                    <a:solidFill>
                      <a:srgbClr val="FF33CC"/>
                    </a:solidFill>
                  </a:endParaRPr>
                </a:p>
              </p:txBody>
            </p:sp>
          </p:grpSp>
          <p:sp>
            <p:nvSpPr>
              <p:cNvPr id="38" name="Text Box 1049"/>
              <p:cNvSpPr txBox="1">
                <a:spLocks noChangeArrowheads="1"/>
              </p:cNvSpPr>
              <p:nvPr/>
            </p:nvSpPr>
            <p:spPr bwMode="auto">
              <a:xfrm>
                <a:off x="6803359" y="4161320"/>
                <a:ext cx="680338" cy="4154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000" dirty="0"/>
                  <a:t>Progress check</a:t>
                </a:r>
              </a:p>
            </p:txBody>
          </p:sp>
          <p:sp>
            <p:nvSpPr>
              <p:cNvPr id="39" name="Text Box 1049"/>
              <p:cNvSpPr txBox="1">
                <a:spLocks noChangeArrowheads="1"/>
              </p:cNvSpPr>
              <p:nvPr/>
            </p:nvSpPr>
            <p:spPr bwMode="auto">
              <a:xfrm>
                <a:off x="6239173" y="4161320"/>
                <a:ext cx="654794" cy="4154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000" dirty="0"/>
                  <a:t>Progress check</a:t>
                </a:r>
              </a:p>
            </p:txBody>
          </p:sp>
          <p:sp>
            <p:nvSpPr>
              <p:cNvPr id="40" name="Text Box 1049"/>
              <p:cNvSpPr txBox="1">
                <a:spLocks noChangeArrowheads="1"/>
              </p:cNvSpPr>
              <p:nvPr/>
            </p:nvSpPr>
            <p:spPr bwMode="auto">
              <a:xfrm>
                <a:off x="4929514" y="4161320"/>
                <a:ext cx="673992" cy="4154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000" dirty="0"/>
                  <a:t>Progress check</a:t>
                </a:r>
              </a:p>
            </p:txBody>
          </p:sp>
          <p:sp>
            <p:nvSpPr>
              <p:cNvPr id="41" name="Text Box 1049"/>
              <p:cNvSpPr txBox="1">
                <a:spLocks noChangeArrowheads="1"/>
              </p:cNvSpPr>
              <p:nvPr/>
            </p:nvSpPr>
            <p:spPr bwMode="auto">
              <a:xfrm>
                <a:off x="7466501" y="4161320"/>
                <a:ext cx="688153" cy="4154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000" dirty="0"/>
                  <a:t>Progress check</a:t>
                </a:r>
              </a:p>
            </p:txBody>
          </p:sp>
          <p:sp>
            <p:nvSpPr>
              <p:cNvPr id="3" name="Left Brace 2"/>
              <p:cNvSpPr/>
              <p:nvPr/>
            </p:nvSpPr>
            <p:spPr>
              <a:xfrm>
                <a:off x="4540011" y="4873712"/>
                <a:ext cx="243575" cy="1433955"/>
              </a:xfrm>
              <a:prstGeom prst="leftBrace">
                <a:avLst>
                  <a:gd name="adj1" fmla="val 8333"/>
                  <a:gd name="adj2" fmla="val 50583"/>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3" name="Text Box 1045"/>
              <p:cNvSpPr txBox="1">
                <a:spLocks noChangeArrowheads="1"/>
              </p:cNvSpPr>
              <p:nvPr/>
            </p:nvSpPr>
            <p:spPr bwMode="auto">
              <a:xfrm rot="16200000">
                <a:off x="4045866" y="5377591"/>
                <a:ext cx="649737"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sz="1600" b="1" dirty="0" smtClean="0">
                    <a:solidFill>
                      <a:srgbClr val="4F81BD"/>
                    </a:solidFill>
                  </a:rPr>
                  <a:t>Tasks</a:t>
                </a:r>
                <a:endParaRPr lang="en-US" sz="1600" b="1" dirty="0">
                  <a:solidFill>
                    <a:srgbClr val="4F81BD"/>
                  </a:solidFill>
                </a:endParaRPr>
              </a:p>
            </p:txBody>
          </p:sp>
        </p:grpSp>
      </p:grpSp>
      <p:sp>
        <p:nvSpPr>
          <p:cNvPr id="4" name="Slide Number Placeholder 3"/>
          <p:cNvSpPr>
            <a:spLocks noGrp="1"/>
          </p:cNvSpPr>
          <p:nvPr>
            <p:ph type="sldNum" sz="quarter" idx="12"/>
          </p:nvPr>
        </p:nvSpPr>
        <p:spPr/>
        <p:txBody>
          <a:bodyPr/>
          <a:lstStyle/>
          <a:p>
            <a:fld id="{6D3E8911-6981-AB4E-BD32-9545771F23F2}" type="slidenum">
              <a:rPr lang="en-US" smtClean="0"/>
              <a:t>19</a:t>
            </a:fld>
            <a:endParaRPr lang="en-US"/>
          </a:p>
        </p:txBody>
      </p:sp>
    </p:spTree>
    <p:extLst>
      <p:ext uri="{BB962C8B-B14F-4D97-AF65-F5344CB8AC3E}">
        <p14:creationId xmlns:p14="http://schemas.microsoft.com/office/powerpoint/2010/main" val="1635292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7">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7">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3145" y="2250131"/>
            <a:ext cx="908071" cy="523220"/>
          </a:xfrm>
          <a:prstGeom prst="rect">
            <a:avLst/>
          </a:prstGeom>
          <a:noFill/>
        </p:spPr>
        <p:txBody>
          <a:bodyPr wrap="none" rtlCol="0">
            <a:spAutoFit/>
          </a:bodyPr>
          <a:lstStyle/>
          <a:p>
            <a:r>
              <a:rPr lang="en-US" sz="2800" b="1" dirty="0" smtClean="0">
                <a:solidFill>
                  <a:srgbClr val="FF6600"/>
                </a:solidFill>
              </a:rPr>
              <a:t>skills</a:t>
            </a:r>
            <a:endParaRPr lang="en-US" sz="2800" b="1" dirty="0">
              <a:solidFill>
                <a:srgbClr val="FF6600"/>
              </a:solidFill>
            </a:endParaRPr>
          </a:p>
        </p:txBody>
      </p:sp>
      <p:sp>
        <p:nvSpPr>
          <p:cNvPr id="4" name="TextBox 3"/>
          <p:cNvSpPr txBox="1"/>
          <p:nvPr/>
        </p:nvSpPr>
        <p:spPr>
          <a:xfrm>
            <a:off x="2027043" y="3962550"/>
            <a:ext cx="5110805" cy="1384995"/>
          </a:xfrm>
          <a:prstGeom prst="rect">
            <a:avLst/>
          </a:prstGeom>
          <a:noFill/>
        </p:spPr>
        <p:txBody>
          <a:bodyPr wrap="square" rtlCol="0">
            <a:spAutoFit/>
          </a:bodyPr>
          <a:lstStyle/>
          <a:p>
            <a:pPr algn="ctr"/>
            <a:r>
              <a:rPr lang="en-US" sz="2800" b="1" dirty="0">
                <a:solidFill>
                  <a:schemeClr val="accent3">
                    <a:lumMod val="75000"/>
                  </a:schemeClr>
                </a:solidFill>
              </a:rPr>
              <a:t>Deliver </a:t>
            </a:r>
            <a:r>
              <a:rPr lang="en-US" sz="2800" b="1" dirty="0" smtClean="0">
                <a:solidFill>
                  <a:schemeClr val="accent3">
                    <a:lumMod val="75000"/>
                  </a:schemeClr>
                </a:solidFill>
              </a:rPr>
              <a:t>products that meet stakeholders requirements</a:t>
            </a:r>
          </a:p>
          <a:p>
            <a:pPr algn="ctr"/>
            <a:r>
              <a:rPr lang="en-US" sz="2800" b="1" dirty="0">
                <a:solidFill>
                  <a:schemeClr val="accent3">
                    <a:lumMod val="75000"/>
                  </a:schemeClr>
                </a:solidFill>
              </a:rPr>
              <a:t>i</a:t>
            </a:r>
            <a:r>
              <a:rPr lang="en-US" sz="2800" b="1" dirty="0" smtClean="0">
                <a:solidFill>
                  <a:schemeClr val="accent3">
                    <a:lumMod val="75000"/>
                  </a:schemeClr>
                </a:solidFill>
              </a:rPr>
              <a:t>n a timely and efficient way</a:t>
            </a:r>
            <a:endParaRPr lang="en-US" sz="2800" b="1" dirty="0">
              <a:solidFill>
                <a:schemeClr val="accent3">
                  <a:lumMod val="75000"/>
                </a:schemeClr>
              </a:solidFill>
            </a:endParaRPr>
          </a:p>
        </p:txBody>
      </p:sp>
      <p:sp>
        <p:nvSpPr>
          <p:cNvPr id="5" name="TextBox 4"/>
          <p:cNvSpPr txBox="1"/>
          <p:nvPr/>
        </p:nvSpPr>
        <p:spPr>
          <a:xfrm>
            <a:off x="5654658" y="695313"/>
            <a:ext cx="926656" cy="523220"/>
          </a:xfrm>
          <a:prstGeom prst="rect">
            <a:avLst/>
          </a:prstGeom>
          <a:noFill/>
        </p:spPr>
        <p:txBody>
          <a:bodyPr wrap="none" rtlCol="0">
            <a:spAutoFit/>
          </a:bodyPr>
          <a:lstStyle/>
          <a:p>
            <a:r>
              <a:rPr lang="en-US" sz="2800" b="1" dirty="0">
                <a:solidFill>
                  <a:srgbClr val="FF6600"/>
                </a:solidFill>
              </a:rPr>
              <a:t>tools</a:t>
            </a:r>
          </a:p>
        </p:txBody>
      </p:sp>
      <p:sp>
        <p:nvSpPr>
          <p:cNvPr id="6" name="TextBox 5"/>
          <p:cNvSpPr txBox="1"/>
          <p:nvPr/>
        </p:nvSpPr>
        <p:spPr>
          <a:xfrm>
            <a:off x="1833394" y="812523"/>
            <a:ext cx="1823110" cy="523220"/>
          </a:xfrm>
          <a:prstGeom prst="rect">
            <a:avLst/>
          </a:prstGeom>
          <a:noFill/>
        </p:spPr>
        <p:txBody>
          <a:bodyPr wrap="none" rtlCol="0">
            <a:spAutoFit/>
          </a:bodyPr>
          <a:lstStyle/>
          <a:p>
            <a:r>
              <a:rPr lang="en-US" sz="2800" b="1" dirty="0">
                <a:solidFill>
                  <a:srgbClr val="FF6600"/>
                </a:solidFill>
              </a:rPr>
              <a:t>techniques</a:t>
            </a:r>
          </a:p>
        </p:txBody>
      </p:sp>
      <p:sp>
        <p:nvSpPr>
          <p:cNvPr id="9" name="TextBox 8"/>
          <p:cNvSpPr txBox="1"/>
          <p:nvPr/>
        </p:nvSpPr>
        <p:spPr>
          <a:xfrm>
            <a:off x="6897959" y="2250131"/>
            <a:ext cx="1639541" cy="523220"/>
          </a:xfrm>
          <a:prstGeom prst="rect">
            <a:avLst/>
          </a:prstGeom>
          <a:noFill/>
        </p:spPr>
        <p:txBody>
          <a:bodyPr wrap="none" rtlCol="0">
            <a:spAutoFit/>
          </a:bodyPr>
          <a:lstStyle/>
          <a:p>
            <a:r>
              <a:rPr lang="en-US" sz="2800" b="1" dirty="0">
                <a:solidFill>
                  <a:srgbClr val="FF6600"/>
                </a:solidFill>
              </a:rPr>
              <a:t>processes</a:t>
            </a:r>
          </a:p>
        </p:txBody>
      </p:sp>
      <p:grpSp>
        <p:nvGrpSpPr>
          <p:cNvPr id="7" name="Group 6"/>
          <p:cNvGrpSpPr/>
          <p:nvPr/>
        </p:nvGrpSpPr>
        <p:grpSpPr>
          <a:xfrm>
            <a:off x="2560009" y="2353974"/>
            <a:ext cx="3798824" cy="1630476"/>
            <a:chOff x="2560009" y="2353974"/>
            <a:chExt cx="3798824" cy="1630476"/>
          </a:xfrm>
        </p:grpSpPr>
        <p:sp>
          <p:nvSpPr>
            <p:cNvPr id="12" name="Right Arrow 11"/>
            <p:cNvSpPr/>
            <p:nvPr/>
          </p:nvSpPr>
          <p:spPr>
            <a:xfrm rot="5400000">
              <a:off x="4055470" y="2763172"/>
              <a:ext cx="822312" cy="1620244"/>
            </a:xfrm>
            <a:prstGeom prst="rightArrow">
              <a:avLst>
                <a:gd name="adj1" fmla="val 50000"/>
                <a:gd name="adj2" fmla="val 55408"/>
              </a:avLst>
            </a:prstGeom>
            <a:gradFill flip="none" rotWithShape="1">
              <a:gsLst>
                <a:gs pos="100000">
                  <a:srgbClr val="FFFFFF"/>
                </a:gs>
                <a:gs pos="46000">
                  <a:schemeClr val="accent1"/>
                </a:gs>
              </a:gsLst>
              <a:lin ang="108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rapezoid 10"/>
            <p:cNvSpPr/>
            <p:nvPr/>
          </p:nvSpPr>
          <p:spPr>
            <a:xfrm flipV="1">
              <a:off x="2560009" y="2353974"/>
              <a:ext cx="3798824" cy="1171512"/>
            </a:xfrm>
            <a:prstGeom prst="trapezoid">
              <a:avLst>
                <a:gd name="adj" fmla="val 129989"/>
              </a:avLst>
            </a:prstGeom>
            <a:gradFill flip="none" rotWithShape="1">
              <a:gsLst>
                <a:gs pos="0">
                  <a:schemeClr val="accent1">
                    <a:tint val="100000"/>
                    <a:shade val="100000"/>
                    <a:satMod val="130000"/>
                  </a:schemeClr>
                </a:gs>
                <a:gs pos="81000">
                  <a:schemeClr val="bg1"/>
                </a:gs>
              </a:gsLst>
              <a:lin ang="504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Title 1"/>
          <p:cNvSpPr txBox="1">
            <a:spLocks/>
          </p:cNvSpPr>
          <p:nvPr/>
        </p:nvSpPr>
        <p:spPr>
          <a:xfrm>
            <a:off x="1729721" y="1816954"/>
            <a:ext cx="5408127" cy="132328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600" b="1" dirty="0" smtClean="0">
                <a:solidFill>
                  <a:schemeClr val="accent1">
                    <a:lumMod val="75000"/>
                  </a:schemeClr>
                </a:solidFill>
                <a:latin typeface="+mn-lt"/>
              </a:rPr>
              <a:t>Project Management</a:t>
            </a:r>
          </a:p>
          <a:p>
            <a:r>
              <a:rPr lang="en-GB" sz="3600" b="1" dirty="0" smtClean="0">
                <a:solidFill>
                  <a:schemeClr val="accent1">
                    <a:lumMod val="75000"/>
                  </a:schemeClr>
                </a:solidFill>
                <a:latin typeface="+mn-lt"/>
              </a:rPr>
              <a:t> </a:t>
            </a:r>
            <a:endParaRPr lang="en-GB" sz="3600" b="1" dirty="0">
              <a:solidFill>
                <a:schemeClr val="accent1">
                  <a:lumMod val="75000"/>
                </a:schemeClr>
              </a:solidFill>
              <a:latin typeface="+mn-lt"/>
            </a:endParaRPr>
          </a:p>
        </p:txBody>
      </p:sp>
      <p:sp>
        <p:nvSpPr>
          <p:cNvPr id="8" name="Slide Number Placeholder 7"/>
          <p:cNvSpPr>
            <a:spLocks noGrp="1"/>
          </p:cNvSpPr>
          <p:nvPr>
            <p:ph type="sldNum" sz="quarter" idx="12"/>
          </p:nvPr>
        </p:nvSpPr>
        <p:spPr/>
        <p:txBody>
          <a:bodyPr/>
          <a:lstStyle/>
          <a:p>
            <a:fld id="{6D3E8911-6981-AB4E-BD32-9545771F23F2}" type="slidenum">
              <a:rPr lang="en-US" smtClean="0"/>
              <a:t>2</a:t>
            </a:fld>
            <a:endParaRPr lang="en-US"/>
          </a:p>
        </p:txBody>
      </p:sp>
    </p:spTree>
    <p:extLst>
      <p:ext uri="{BB962C8B-B14F-4D97-AF65-F5344CB8AC3E}">
        <p14:creationId xmlns:p14="http://schemas.microsoft.com/office/powerpoint/2010/main" val="32776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1"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p:tgtEl>
                                          <p:spTgt spid="7"/>
                                        </p:tgtEl>
                                        <p:attrNameLst>
                                          <p:attrName>ppt_y</p:attrName>
                                        </p:attrNameLst>
                                      </p:cBhvr>
                                      <p:tavLst>
                                        <p:tav tm="0">
                                          <p:val>
                                            <p:strVal val="#ppt_y-#ppt_h*1.125000"/>
                                          </p:val>
                                        </p:tav>
                                        <p:tav tm="100000">
                                          <p:val>
                                            <p:strVal val="#ppt_y"/>
                                          </p:val>
                                        </p:tav>
                                      </p:tavLst>
                                    </p:anim>
                                    <p:animEffect transition="in" filter="wipe(down)">
                                      <p:cBhvr>
                                        <p:cTn id="28" dur="500"/>
                                        <p:tgtEl>
                                          <p:spTgt spid="7"/>
                                        </p:tgtEl>
                                      </p:cBhvr>
                                    </p:animEffect>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4" grpId="0"/>
      <p:bldP spid="5" grpId="0"/>
      <p:bldP spid="6"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p:cNvSpPr>
            <a:spLocks noGrp="1"/>
          </p:cNvSpPr>
          <p:nvPr>
            <p:ph type="title"/>
          </p:nvPr>
        </p:nvSpPr>
        <p:spPr>
          <a:xfrm>
            <a:off x="496728" y="39075"/>
            <a:ext cx="7886700" cy="1138187"/>
          </a:xfrm>
        </p:spPr>
        <p:txBody>
          <a:bodyPr>
            <a:normAutofit/>
          </a:bodyPr>
          <a:lstStyle/>
          <a:p>
            <a:pPr algn="l"/>
            <a:r>
              <a:rPr lang="en-GB" sz="3600" b="1" dirty="0" smtClean="0">
                <a:solidFill>
                  <a:schemeClr val="accent1">
                    <a:lumMod val="75000"/>
                  </a:schemeClr>
                </a:solidFill>
                <a:latin typeface="+mn-lt"/>
              </a:rPr>
              <a:t>Communication and reporting</a:t>
            </a:r>
            <a:endParaRPr lang="en-GB" sz="3600" b="1" dirty="0">
              <a:solidFill>
                <a:schemeClr val="accent1">
                  <a:lumMod val="75000"/>
                </a:schemeClr>
              </a:solidFill>
              <a:latin typeface="+mn-lt"/>
            </a:endParaRPr>
          </a:p>
        </p:txBody>
      </p:sp>
      <p:grpSp>
        <p:nvGrpSpPr>
          <p:cNvPr id="226" name="Group 225"/>
          <p:cNvGrpSpPr/>
          <p:nvPr/>
        </p:nvGrpSpPr>
        <p:grpSpPr>
          <a:xfrm>
            <a:off x="6469378" y="4205111"/>
            <a:ext cx="1439579" cy="1594555"/>
            <a:chOff x="6361040" y="538897"/>
            <a:chExt cx="1478979" cy="1556708"/>
          </a:xfrm>
        </p:grpSpPr>
        <p:sp>
          <p:nvSpPr>
            <p:cNvPr id="29" name="TextBox 28"/>
            <p:cNvSpPr txBox="1"/>
            <p:nvPr/>
          </p:nvSpPr>
          <p:spPr>
            <a:xfrm>
              <a:off x="6587640" y="538897"/>
              <a:ext cx="184666" cy="369332"/>
            </a:xfrm>
            <a:prstGeom prst="rect">
              <a:avLst/>
            </a:prstGeom>
            <a:noFill/>
          </p:spPr>
          <p:txBody>
            <a:bodyPr wrap="none" rtlCol="0">
              <a:spAutoFit/>
            </a:bodyPr>
            <a:lstStyle/>
            <a:p>
              <a:endParaRPr lang="en-GB" dirty="0"/>
            </a:p>
          </p:txBody>
        </p:sp>
        <p:sp>
          <p:nvSpPr>
            <p:cNvPr id="44" name="TextBox 43"/>
            <p:cNvSpPr txBox="1"/>
            <p:nvPr/>
          </p:nvSpPr>
          <p:spPr>
            <a:xfrm>
              <a:off x="6582186" y="1726273"/>
              <a:ext cx="1046117" cy="369332"/>
            </a:xfrm>
            <a:prstGeom prst="rect">
              <a:avLst/>
            </a:prstGeom>
            <a:noFill/>
          </p:spPr>
          <p:txBody>
            <a:bodyPr wrap="none" rtlCol="0">
              <a:spAutoFit/>
            </a:bodyPr>
            <a:lstStyle/>
            <a:p>
              <a:r>
                <a:rPr lang="en-GB" dirty="0" smtClean="0"/>
                <a:t>Suppliers</a:t>
              </a:r>
              <a:endParaRPr lang="en-GB" dirty="0"/>
            </a:p>
          </p:txBody>
        </p:sp>
        <p:pic>
          <p:nvPicPr>
            <p:cNvPr id="39" name="Picture 12" descr="j024036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1040" y="970064"/>
              <a:ext cx="1478979" cy="756209"/>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18" name="Group 17"/>
          <p:cNvGrpSpPr/>
          <p:nvPr/>
        </p:nvGrpSpPr>
        <p:grpSpPr>
          <a:xfrm>
            <a:off x="724462" y="4095195"/>
            <a:ext cx="1514466" cy="1491074"/>
            <a:chOff x="343462" y="4199542"/>
            <a:chExt cx="1199280" cy="1230680"/>
          </a:xfrm>
        </p:grpSpPr>
        <p:pic>
          <p:nvPicPr>
            <p:cNvPr id="75"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6728" y="4384208"/>
              <a:ext cx="1046014" cy="10460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5" name="TextBox 54"/>
            <p:cNvSpPr txBox="1"/>
            <p:nvPr/>
          </p:nvSpPr>
          <p:spPr>
            <a:xfrm>
              <a:off x="343462" y="4199542"/>
              <a:ext cx="710451" cy="369332"/>
            </a:xfrm>
            <a:prstGeom prst="rect">
              <a:avLst/>
            </a:prstGeom>
            <a:noFill/>
          </p:spPr>
          <p:txBody>
            <a:bodyPr wrap="none" rtlCol="0">
              <a:spAutoFit/>
            </a:bodyPr>
            <a:lstStyle/>
            <a:p>
              <a:r>
                <a:rPr lang="en-GB" dirty="0" smtClean="0"/>
                <a:t>Users</a:t>
              </a:r>
              <a:endParaRPr lang="en-GB" dirty="0"/>
            </a:p>
          </p:txBody>
        </p:sp>
      </p:grpSp>
      <p:grpSp>
        <p:nvGrpSpPr>
          <p:cNvPr id="17" name="Group 16"/>
          <p:cNvGrpSpPr/>
          <p:nvPr/>
        </p:nvGrpSpPr>
        <p:grpSpPr>
          <a:xfrm>
            <a:off x="865573" y="1528697"/>
            <a:ext cx="1666141" cy="1205335"/>
            <a:chOff x="343462" y="1132346"/>
            <a:chExt cx="1666141" cy="1205335"/>
          </a:xfrm>
        </p:grpSpPr>
        <p:pic>
          <p:nvPicPr>
            <p:cNvPr id="76" name="Picture 430" descr="pe01914_[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728" y="1452443"/>
              <a:ext cx="1361200" cy="885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7" name="TextBox 76"/>
            <p:cNvSpPr txBox="1"/>
            <p:nvPr/>
          </p:nvSpPr>
          <p:spPr>
            <a:xfrm>
              <a:off x="343462" y="1132346"/>
              <a:ext cx="1666141" cy="369332"/>
            </a:xfrm>
            <a:prstGeom prst="rect">
              <a:avLst/>
            </a:prstGeom>
            <a:noFill/>
          </p:spPr>
          <p:txBody>
            <a:bodyPr wrap="none" rtlCol="0">
              <a:spAutoFit/>
            </a:bodyPr>
            <a:lstStyle/>
            <a:p>
              <a:r>
                <a:rPr lang="fr-FR" dirty="0" smtClean="0"/>
                <a:t>Project Sponsor</a:t>
              </a:r>
              <a:endParaRPr lang="en-GB" dirty="0"/>
            </a:p>
          </p:txBody>
        </p:sp>
      </p:grpSp>
      <p:grpSp>
        <p:nvGrpSpPr>
          <p:cNvPr id="16" name="Group 15"/>
          <p:cNvGrpSpPr/>
          <p:nvPr/>
        </p:nvGrpSpPr>
        <p:grpSpPr>
          <a:xfrm>
            <a:off x="6709882" y="1083331"/>
            <a:ext cx="1588762" cy="1839191"/>
            <a:chOff x="7137585" y="992596"/>
            <a:chExt cx="1588762" cy="1839191"/>
          </a:xfrm>
        </p:grpSpPr>
        <p:sp>
          <p:nvSpPr>
            <p:cNvPr id="57" name="TextBox 56"/>
            <p:cNvSpPr txBox="1"/>
            <p:nvPr/>
          </p:nvSpPr>
          <p:spPr>
            <a:xfrm>
              <a:off x="7300731" y="992596"/>
              <a:ext cx="1425616" cy="369332"/>
            </a:xfrm>
            <a:prstGeom prst="rect">
              <a:avLst/>
            </a:prstGeom>
            <a:noFill/>
          </p:spPr>
          <p:txBody>
            <a:bodyPr wrap="none" rtlCol="0">
              <a:spAutoFit/>
            </a:bodyPr>
            <a:lstStyle/>
            <a:p>
              <a:r>
                <a:rPr lang="fr-FR" dirty="0" smtClean="0"/>
                <a:t>Project Team</a:t>
              </a:r>
              <a:endParaRPr lang="en-GB" dirty="0"/>
            </a:p>
          </p:txBody>
        </p:sp>
        <p:pic>
          <p:nvPicPr>
            <p:cNvPr id="79" name="Picture 25" descr="j033426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37585" y="1437962"/>
              <a:ext cx="1439863" cy="1393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20" name="Group 19"/>
          <p:cNvGrpSpPr/>
          <p:nvPr/>
        </p:nvGrpSpPr>
        <p:grpSpPr>
          <a:xfrm>
            <a:off x="3562859" y="1809847"/>
            <a:ext cx="1749197" cy="2285348"/>
            <a:chOff x="3562859" y="1809847"/>
            <a:chExt cx="1749197" cy="2285348"/>
          </a:xfrm>
        </p:grpSpPr>
        <p:pic>
          <p:nvPicPr>
            <p:cNvPr id="46" name="Picture 7" descr="pe06969_[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98358" y="2321958"/>
              <a:ext cx="1360488" cy="177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Rectangle 18"/>
            <p:cNvSpPr/>
            <p:nvPr/>
          </p:nvSpPr>
          <p:spPr>
            <a:xfrm>
              <a:off x="3562859" y="1809847"/>
              <a:ext cx="1749197" cy="369332"/>
            </a:xfrm>
            <a:prstGeom prst="rect">
              <a:avLst/>
            </a:prstGeom>
          </p:spPr>
          <p:txBody>
            <a:bodyPr wrap="none">
              <a:spAutoFit/>
            </a:bodyPr>
            <a:lstStyle/>
            <a:p>
              <a:r>
                <a:rPr lang="fr-FR" dirty="0"/>
                <a:t>Project M</a:t>
              </a:r>
              <a:r>
                <a:rPr lang="fr-FR" dirty="0" smtClean="0"/>
                <a:t>anager</a:t>
              </a:r>
              <a:endParaRPr lang="en-GB" dirty="0"/>
            </a:p>
          </p:txBody>
        </p:sp>
      </p:grpSp>
      <p:sp>
        <p:nvSpPr>
          <p:cNvPr id="2" name="Left-Right Arrow 1"/>
          <p:cNvSpPr/>
          <p:nvPr/>
        </p:nvSpPr>
        <p:spPr>
          <a:xfrm rot="20059076">
            <a:off x="5350600" y="2371743"/>
            <a:ext cx="1384046" cy="423929"/>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Left-Right Arrow 21"/>
          <p:cNvSpPr/>
          <p:nvPr/>
        </p:nvSpPr>
        <p:spPr>
          <a:xfrm rot="1167410">
            <a:off x="5246197" y="4288164"/>
            <a:ext cx="1413477" cy="423929"/>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Left-Right Arrow 22"/>
          <p:cNvSpPr/>
          <p:nvPr/>
        </p:nvSpPr>
        <p:spPr>
          <a:xfrm rot="1692897">
            <a:off x="2359396" y="2386103"/>
            <a:ext cx="1290533" cy="423929"/>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Left-Right Arrow 23"/>
          <p:cNvSpPr/>
          <p:nvPr/>
        </p:nvSpPr>
        <p:spPr>
          <a:xfrm rot="19907221">
            <a:off x="2399842" y="4216707"/>
            <a:ext cx="1353555" cy="423929"/>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5" name="Group 133"/>
          <p:cNvGrpSpPr>
            <a:grpSpLocks/>
          </p:cNvGrpSpPr>
          <p:nvPr/>
        </p:nvGrpSpPr>
        <p:grpSpPr bwMode="auto">
          <a:xfrm>
            <a:off x="5550314" y="2287697"/>
            <a:ext cx="944563" cy="649287"/>
            <a:chOff x="1372" y="3717"/>
            <a:chExt cx="1028" cy="659"/>
          </a:xfrm>
        </p:grpSpPr>
        <p:sp>
          <p:nvSpPr>
            <p:cNvPr id="26" name="Freeform 113"/>
            <p:cNvSpPr>
              <a:spLocks/>
            </p:cNvSpPr>
            <p:nvPr/>
          </p:nvSpPr>
          <p:spPr bwMode="auto">
            <a:xfrm>
              <a:off x="1372" y="3813"/>
              <a:ext cx="553" cy="487"/>
            </a:xfrm>
            <a:custGeom>
              <a:avLst/>
              <a:gdLst>
                <a:gd name="T0" fmla="*/ 14 w 553"/>
                <a:gd name="T1" fmla="*/ 0 h 487"/>
                <a:gd name="T2" fmla="*/ 24 w 553"/>
                <a:gd name="T3" fmla="*/ 19 h 487"/>
                <a:gd name="T4" fmla="*/ 12 w 553"/>
                <a:gd name="T5" fmla="*/ 17 h 487"/>
                <a:gd name="T6" fmla="*/ 11 w 553"/>
                <a:gd name="T7" fmla="*/ 44 h 487"/>
                <a:gd name="T8" fmla="*/ 3 w 553"/>
                <a:gd name="T9" fmla="*/ 48 h 487"/>
                <a:gd name="T10" fmla="*/ 7 w 553"/>
                <a:gd name="T11" fmla="*/ 61 h 487"/>
                <a:gd name="T12" fmla="*/ 1 w 553"/>
                <a:gd name="T13" fmla="*/ 66 h 487"/>
                <a:gd name="T14" fmla="*/ 12 w 553"/>
                <a:gd name="T15" fmla="*/ 82 h 487"/>
                <a:gd name="T16" fmla="*/ 0 w 553"/>
                <a:gd name="T17" fmla="*/ 84 h 487"/>
                <a:gd name="T18" fmla="*/ 8 w 553"/>
                <a:gd name="T19" fmla="*/ 104 h 487"/>
                <a:gd name="T20" fmla="*/ 551 w 553"/>
                <a:gd name="T21" fmla="*/ 486 h 487"/>
                <a:gd name="T22" fmla="*/ 552 w 553"/>
                <a:gd name="T23" fmla="*/ 336 h 487"/>
                <a:gd name="T24" fmla="*/ 14 w 553"/>
                <a:gd name="T25" fmla="*/ 0 h 4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53"/>
                <a:gd name="T40" fmla="*/ 0 h 487"/>
                <a:gd name="T41" fmla="*/ 553 w 553"/>
                <a:gd name="T42" fmla="*/ 487 h 4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53" h="487">
                  <a:moveTo>
                    <a:pt x="14" y="0"/>
                  </a:moveTo>
                  <a:lnTo>
                    <a:pt x="24" y="19"/>
                  </a:lnTo>
                  <a:lnTo>
                    <a:pt x="12" y="17"/>
                  </a:lnTo>
                  <a:lnTo>
                    <a:pt x="11" y="44"/>
                  </a:lnTo>
                  <a:lnTo>
                    <a:pt x="3" y="48"/>
                  </a:lnTo>
                  <a:lnTo>
                    <a:pt x="7" y="61"/>
                  </a:lnTo>
                  <a:lnTo>
                    <a:pt x="1" y="66"/>
                  </a:lnTo>
                  <a:lnTo>
                    <a:pt x="12" y="82"/>
                  </a:lnTo>
                  <a:lnTo>
                    <a:pt x="0" y="84"/>
                  </a:lnTo>
                  <a:lnTo>
                    <a:pt x="8" y="104"/>
                  </a:lnTo>
                  <a:lnTo>
                    <a:pt x="551" y="486"/>
                  </a:lnTo>
                  <a:lnTo>
                    <a:pt x="552" y="336"/>
                  </a:lnTo>
                  <a:lnTo>
                    <a:pt x="14" y="0"/>
                  </a:lnTo>
                </a:path>
              </a:pathLst>
            </a:custGeom>
            <a:solidFill>
              <a:srgbClr val="C0C0C0"/>
            </a:solidFill>
            <a:ln w="12700" cap="rnd" cmpd="sng">
              <a:solidFill>
                <a:srgbClr val="C0C0C0"/>
              </a:solidFill>
              <a:prstDash val="solid"/>
              <a:round/>
              <a:headEnd type="none" w="med" len="med"/>
              <a:tailEnd type="none" w="med" len="med"/>
            </a:ln>
          </p:spPr>
          <p:txBody>
            <a:bodyPr/>
            <a:lstStyle/>
            <a:p>
              <a:endParaRPr lang="en-US"/>
            </a:p>
          </p:txBody>
        </p:sp>
        <p:sp>
          <p:nvSpPr>
            <p:cNvPr id="27" name="Freeform 114"/>
            <p:cNvSpPr>
              <a:spLocks/>
            </p:cNvSpPr>
            <p:nvPr/>
          </p:nvSpPr>
          <p:spPr bwMode="auto">
            <a:xfrm>
              <a:off x="1377" y="3830"/>
              <a:ext cx="553" cy="512"/>
            </a:xfrm>
            <a:custGeom>
              <a:avLst/>
              <a:gdLst>
                <a:gd name="T0" fmla="*/ 21 w 553"/>
                <a:gd name="T1" fmla="*/ 0 h 512"/>
                <a:gd name="T2" fmla="*/ 7 w 553"/>
                <a:gd name="T3" fmla="*/ 16 h 512"/>
                <a:gd name="T4" fmla="*/ 16 w 553"/>
                <a:gd name="T5" fmla="*/ 28 h 512"/>
                <a:gd name="T6" fmla="*/ 6 w 553"/>
                <a:gd name="T7" fmla="*/ 35 h 512"/>
                <a:gd name="T8" fmla="*/ 11 w 553"/>
                <a:gd name="T9" fmla="*/ 44 h 512"/>
                <a:gd name="T10" fmla="*/ 0 w 553"/>
                <a:gd name="T11" fmla="*/ 49 h 512"/>
                <a:gd name="T12" fmla="*/ 15 w 553"/>
                <a:gd name="T13" fmla="*/ 65 h 512"/>
                <a:gd name="T14" fmla="*/ 0 w 553"/>
                <a:gd name="T15" fmla="*/ 72 h 512"/>
                <a:gd name="T16" fmla="*/ 13 w 553"/>
                <a:gd name="T17" fmla="*/ 87 h 512"/>
                <a:gd name="T18" fmla="*/ 552 w 553"/>
                <a:gd name="T19" fmla="*/ 511 h 512"/>
                <a:gd name="T20" fmla="*/ 552 w 553"/>
                <a:gd name="T21" fmla="*/ 314 h 512"/>
                <a:gd name="T22" fmla="*/ 21 w 553"/>
                <a:gd name="T23" fmla="*/ 0 h 5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3"/>
                <a:gd name="T37" fmla="*/ 0 h 512"/>
                <a:gd name="T38" fmla="*/ 553 w 553"/>
                <a:gd name="T39" fmla="*/ 512 h 5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3" h="512">
                  <a:moveTo>
                    <a:pt x="21" y="0"/>
                  </a:moveTo>
                  <a:lnTo>
                    <a:pt x="7" y="16"/>
                  </a:lnTo>
                  <a:lnTo>
                    <a:pt x="16" y="28"/>
                  </a:lnTo>
                  <a:lnTo>
                    <a:pt x="6" y="35"/>
                  </a:lnTo>
                  <a:lnTo>
                    <a:pt x="11" y="44"/>
                  </a:lnTo>
                  <a:lnTo>
                    <a:pt x="0" y="49"/>
                  </a:lnTo>
                  <a:lnTo>
                    <a:pt x="15" y="65"/>
                  </a:lnTo>
                  <a:lnTo>
                    <a:pt x="0" y="72"/>
                  </a:lnTo>
                  <a:lnTo>
                    <a:pt x="13" y="87"/>
                  </a:lnTo>
                  <a:lnTo>
                    <a:pt x="552" y="511"/>
                  </a:lnTo>
                  <a:lnTo>
                    <a:pt x="552" y="314"/>
                  </a:lnTo>
                  <a:lnTo>
                    <a:pt x="21" y="0"/>
                  </a:lnTo>
                </a:path>
              </a:pathLst>
            </a:custGeom>
            <a:gradFill rotWithShape="0">
              <a:gsLst>
                <a:gs pos="0">
                  <a:srgbClr val="E1E1E1"/>
                </a:gs>
                <a:gs pos="100000">
                  <a:srgbClr val="FFFFFF"/>
                </a:gs>
              </a:gsLst>
              <a:lin ang="18900000" scaled="1"/>
            </a:gradFill>
            <a:ln w="12700" cap="rnd" cmpd="sng">
              <a:solidFill>
                <a:srgbClr val="C0C0C0"/>
              </a:solidFill>
              <a:prstDash val="solid"/>
              <a:round/>
              <a:headEnd type="none" w="med" len="med"/>
              <a:tailEnd type="none" w="med" len="med"/>
            </a:ln>
          </p:spPr>
          <p:txBody>
            <a:bodyPr/>
            <a:lstStyle/>
            <a:p>
              <a:endParaRPr lang="en-US"/>
            </a:p>
          </p:txBody>
        </p:sp>
        <p:sp>
          <p:nvSpPr>
            <p:cNvPr id="28" name="Freeform 115"/>
            <p:cNvSpPr>
              <a:spLocks/>
            </p:cNvSpPr>
            <p:nvPr/>
          </p:nvSpPr>
          <p:spPr bwMode="auto">
            <a:xfrm>
              <a:off x="1374" y="3912"/>
              <a:ext cx="1021" cy="464"/>
            </a:xfrm>
            <a:custGeom>
              <a:avLst/>
              <a:gdLst>
                <a:gd name="T0" fmla="*/ 2 w 1021"/>
                <a:gd name="T1" fmla="*/ 0 h 464"/>
                <a:gd name="T2" fmla="*/ 556 w 1021"/>
                <a:gd name="T3" fmla="*/ 422 h 464"/>
                <a:gd name="T4" fmla="*/ 1018 w 1021"/>
                <a:gd name="T5" fmla="*/ 53 h 464"/>
                <a:gd name="T6" fmla="*/ 1020 w 1021"/>
                <a:gd name="T7" fmla="*/ 67 h 464"/>
                <a:gd name="T8" fmla="*/ 555 w 1021"/>
                <a:gd name="T9" fmla="*/ 463 h 464"/>
                <a:gd name="T10" fmla="*/ 0 w 1021"/>
                <a:gd name="T11" fmla="*/ 10 h 464"/>
                <a:gd name="T12" fmla="*/ 2 w 1021"/>
                <a:gd name="T13" fmla="*/ 0 h 464"/>
                <a:gd name="T14" fmla="*/ 0 60000 65536"/>
                <a:gd name="T15" fmla="*/ 0 60000 65536"/>
                <a:gd name="T16" fmla="*/ 0 60000 65536"/>
                <a:gd name="T17" fmla="*/ 0 60000 65536"/>
                <a:gd name="T18" fmla="*/ 0 60000 65536"/>
                <a:gd name="T19" fmla="*/ 0 60000 65536"/>
                <a:gd name="T20" fmla="*/ 0 60000 65536"/>
                <a:gd name="T21" fmla="*/ 0 w 1021"/>
                <a:gd name="T22" fmla="*/ 0 h 464"/>
                <a:gd name="T23" fmla="*/ 1021 w 1021"/>
                <a:gd name="T24" fmla="*/ 464 h 4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 h="464">
                  <a:moveTo>
                    <a:pt x="2" y="0"/>
                  </a:moveTo>
                  <a:lnTo>
                    <a:pt x="556" y="422"/>
                  </a:lnTo>
                  <a:lnTo>
                    <a:pt x="1018" y="53"/>
                  </a:lnTo>
                  <a:lnTo>
                    <a:pt x="1020" y="67"/>
                  </a:lnTo>
                  <a:lnTo>
                    <a:pt x="555" y="463"/>
                  </a:lnTo>
                  <a:lnTo>
                    <a:pt x="0" y="10"/>
                  </a:lnTo>
                  <a:lnTo>
                    <a:pt x="2" y="0"/>
                  </a:lnTo>
                </a:path>
              </a:pathLst>
            </a:custGeom>
            <a:solidFill>
              <a:srgbClr val="E1E1E1"/>
            </a:solidFill>
            <a:ln w="12700" cap="rnd" cmpd="sng">
              <a:solidFill>
                <a:srgbClr val="E1E1E1"/>
              </a:solidFill>
              <a:prstDash val="solid"/>
              <a:round/>
              <a:headEnd type="none" w="med" len="med"/>
              <a:tailEnd type="none" w="med" len="med"/>
            </a:ln>
          </p:spPr>
          <p:txBody>
            <a:bodyPr/>
            <a:lstStyle/>
            <a:p>
              <a:endParaRPr lang="en-US"/>
            </a:p>
          </p:txBody>
        </p:sp>
        <p:sp>
          <p:nvSpPr>
            <p:cNvPr id="30" name="Freeform 116"/>
            <p:cNvSpPr>
              <a:spLocks/>
            </p:cNvSpPr>
            <p:nvPr/>
          </p:nvSpPr>
          <p:spPr bwMode="auto">
            <a:xfrm>
              <a:off x="1929" y="3867"/>
              <a:ext cx="471" cy="477"/>
            </a:xfrm>
            <a:custGeom>
              <a:avLst/>
              <a:gdLst>
                <a:gd name="T0" fmla="*/ 1 w 471"/>
                <a:gd name="T1" fmla="*/ 278 h 477"/>
                <a:gd name="T2" fmla="*/ 0 w 471"/>
                <a:gd name="T3" fmla="*/ 476 h 477"/>
                <a:gd name="T4" fmla="*/ 467 w 471"/>
                <a:gd name="T5" fmla="*/ 113 h 477"/>
                <a:gd name="T6" fmla="*/ 460 w 471"/>
                <a:gd name="T7" fmla="*/ 89 h 477"/>
                <a:gd name="T8" fmla="*/ 468 w 471"/>
                <a:gd name="T9" fmla="*/ 70 h 477"/>
                <a:gd name="T10" fmla="*/ 463 w 471"/>
                <a:gd name="T11" fmla="*/ 65 h 477"/>
                <a:gd name="T12" fmla="*/ 470 w 471"/>
                <a:gd name="T13" fmla="*/ 49 h 477"/>
                <a:gd name="T14" fmla="*/ 463 w 471"/>
                <a:gd name="T15" fmla="*/ 39 h 477"/>
                <a:gd name="T16" fmla="*/ 468 w 471"/>
                <a:gd name="T17" fmla="*/ 21 h 477"/>
                <a:gd name="T18" fmla="*/ 464 w 471"/>
                <a:gd name="T19" fmla="*/ 20 h 477"/>
                <a:gd name="T20" fmla="*/ 465 w 471"/>
                <a:gd name="T21" fmla="*/ 0 h 477"/>
                <a:gd name="T22" fmla="*/ 1 w 471"/>
                <a:gd name="T23" fmla="*/ 278 h 4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1"/>
                <a:gd name="T37" fmla="*/ 0 h 477"/>
                <a:gd name="T38" fmla="*/ 471 w 471"/>
                <a:gd name="T39" fmla="*/ 477 h 4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1" h="477">
                  <a:moveTo>
                    <a:pt x="1" y="278"/>
                  </a:moveTo>
                  <a:lnTo>
                    <a:pt x="0" y="476"/>
                  </a:lnTo>
                  <a:lnTo>
                    <a:pt x="467" y="113"/>
                  </a:lnTo>
                  <a:lnTo>
                    <a:pt x="460" y="89"/>
                  </a:lnTo>
                  <a:lnTo>
                    <a:pt x="468" y="70"/>
                  </a:lnTo>
                  <a:lnTo>
                    <a:pt x="463" y="65"/>
                  </a:lnTo>
                  <a:lnTo>
                    <a:pt x="470" y="49"/>
                  </a:lnTo>
                  <a:lnTo>
                    <a:pt x="463" y="39"/>
                  </a:lnTo>
                  <a:lnTo>
                    <a:pt x="468" y="21"/>
                  </a:lnTo>
                  <a:lnTo>
                    <a:pt x="464" y="20"/>
                  </a:lnTo>
                  <a:lnTo>
                    <a:pt x="465" y="0"/>
                  </a:lnTo>
                  <a:lnTo>
                    <a:pt x="1" y="278"/>
                  </a:lnTo>
                </a:path>
              </a:pathLst>
            </a:custGeom>
            <a:gradFill rotWithShape="0">
              <a:gsLst>
                <a:gs pos="0">
                  <a:srgbClr val="C0C0C0"/>
                </a:gs>
                <a:gs pos="100000">
                  <a:srgbClr val="FFFFFF"/>
                </a:gs>
              </a:gsLst>
              <a:lin ang="18900000" scaled="1"/>
            </a:gradFill>
            <a:ln w="12700" cap="rnd" cmpd="sng">
              <a:solidFill>
                <a:srgbClr val="C0C0C0"/>
              </a:solidFill>
              <a:prstDash val="solid"/>
              <a:round/>
              <a:headEnd type="none" w="med" len="med"/>
              <a:tailEnd type="none" w="med" len="med"/>
            </a:ln>
          </p:spPr>
          <p:txBody>
            <a:bodyPr/>
            <a:lstStyle/>
            <a:p>
              <a:endParaRPr lang="en-US"/>
            </a:p>
          </p:txBody>
        </p:sp>
        <p:sp>
          <p:nvSpPr>
            <p:cNvPr id="31" name="Freeform 117"/>
            <p:cNvSpPr>
              <a:spLocks/>
            </p:cNvSpPr>
            <p:nvPr/>
          </p:nvSpPr>
          <p:spPr bwMode="auto">
            <a:xfrm>
              <a:off x="1374" y="3904"/>
              <a:ext cx="556" cy="445"/>
            </a:xfrm>
            <a:custGeom>
              <a:avLst/>
              <a:gdLst>
                <a:gd name="T0" fmla="*/ 4 w 556"/>
                <a:gd name="T1" fmla="*/ 0 h 445"/>
                <a:gd name="T2" fmla="*/ 555 w 556"/>
                <a:gd name="T3" fmla="*/ 425 h 445"/>
                <a:gd name="T4" fmla="*/ 555 w 556"/>
                <a:gd name="T5" fmla="*/ 444 h 445"/>
                <a:gd name="T6" fmla="*/ 0 w 556"/>
                <a:gd name="T7" fmla="*/ 6 h 445"/>
                <a:gd name="T8" fmla="*/ 4 w 556"/>
                <a:gd name="T9" fmla="*/ 0 h 445"/>
                <a:gd name="T10" fmla="*/ 0 60000 65536"/>
                <a:gd name="T11" fmla="*/ 0 60000 65536"/>
                <a:gd name="T12" fmla="*/ 0 60000 65536"/>
                <a:gd name="T13" fmla="*/ 0 60000 65536"/>
                <a:gd name="T14" fmla="*/ 0 60000 65536"/>
                <a:gd name="T15" fmla="*/ 0 w 556"/>
                <a:gd name="T16" fmla="*/ 0 h 445"/>
                <a:gd name="T17" fmla="*/ 556 w 556"/>
                <a:gd name="T18" fmla="*/ 445 h 445"/>
              </a:gdLst>
              <a:ahLst/>
              <a:cxnLst>
                <a:cxn ang="T10">
                  <a:pos x="T0" y="T1"/>
                </a:cxn>
                <a:cxn ang="T11">
                  <a:pos x="T2" y="T3"/>
                </a:cxn>
                <a:cxn ang="T12">
                  <a:pos x="T4" y="T5"/>
                </a:cxn>
                <a:cxn ang="T13">
                  <a:pos x="T6" y="T7"/>
                </a:cxn>
                <a:cxn ang="T14">
                  <a:pos x="T8" y="T9"/>
                </a:cxn>
              </a:cxnLst>
              <a:rect l="T15" t="T16" r="T17" b="T18"/>
              <a:pathLst>
                <a:path w="556" h="445">
                  <a:moveTo>
                    <a:pt x="4" y="0"/>
                  </a:moveTo>
                  <a:lnTo>
                    <a:pt x="555" y="425"/>
                  </a:lnTo>
                  <a:lnTo>
                    <a:pt x="555" y="444"/>
                  </a:lnTo>
                  <a:lnTo>
                    <a:pt x="0" y="6"/>
                  </a:lnTo>
                  <a:lnTo>
                    <a:pt x="4" y="0"/>
                  </a:lnTo>
                </a:path>
              </a:pathLst>
            </a:custGeom>
            <a:solidFill>
              <a:srgbClr val="808080"/>
            </a:solidFill>
            <a:ln w="12700" cap="rnd" cmpd="sng">
              <a:solidFill>
                <a:srgbClr val="808080"/>
              </a:solidFill>
              <a:prstDash val="solid"/>
              <a:round/>
              <a:headEnd type="none" w="med" len="med"/>
              <a:tailEnd type="none" w="med" len="med"/>
            </a:ln>
          </p:spPr>
          <p:txBody>
            <a:bodyPr/>
            <a:lstStyle/>
            <a:p>
              <a:endParaRPr lang="en-US"/>
            </a:p>
          </p:txBody>
        </p:sp>
        <p:sp>
          <p:nvSpPr>
            <p:cNvPr id="32" name="Freeform 118"/>
            <p:cNvSpPr>
              <a:spLocks/>
            </p:cNvSpPr>
            <p:nvPr/>
          </p:nvSpPr>
          <p:spPr bwMode="auto">
            <a:xfrm>
              <a:off x="1380" y="3893"/>
              <a:ext cx="550" cy="409"/>
            </a:xfrm>
            <a:custGeom>
              <a:avLst/>
              <a:gdLst>
                <a:gd name="T0" fmla="*/ 10 w 550"/>
                <a:gd name="T1" fmla="*/ 0 h 409"/>
                <a:gd name="T2" fmla="*/ 549 w 550"/>
                <a:gd name="T3" fmla="*/ 388 h 409"/>
                <a:gd name="T4" fmla="*/ 549 w 550"/>
                <a:gd name="T5" fmla="*/ 408 h 409"/>
                <a:gd name="T6" fmla="*/ 0 w 550"/>
                <a:gd name="T7" fmla="*/ 4 h 409"/>
                <a:gd name="T8" fmla="*/ 10 w 550"/>
                <a:gd name="T9" fmla="*/ 0 h 409"/>
                <a:gd name="T10" fmla="*/ 0 60000 65536"/>
                <a:gd name="T11" fmla="*/ 0 60000 65536"/>
                <a:gd name="T12" fmla="*/ 0 60000 65536"/>
                <a:gd name="T13" fmla="*/ 0 60000 65536"/>
                <a:gd name="T14" fmla="*/ 0 60000 65536"/>
                <a:gd name="T15" fmla="*/ 0 w 550"/>
                <a:gd name="T16" fmla="*/ 0 h 409"/>
                <a:gd name="T17" fmla="*/ 550 w 550"/>
                <a:gd name="T18" fmla="*/ 409 h 409"/>
              </a:gdLst>
              <a:ahLst/>
              <a:cxnLst>
                <a:cxn ang="T10">
                  <a:pos x="T0" y="T1"/>
                </a:cxn>
                <a:cxn ang="T11">
                  <a:pos x="T2" y="T3"/>
                </a:cxn>
                <a:cxn ang="T12">
                  <a:pos x="T4" y="T5"/>
                </a:cxn>
                <a:cxn ang="T13">
                  <a:pos x="T6" y="T7"/>
                </a:cxn>
                <a:cxn ang="T14">
                  <a:pos x="T8" y="T9"/>
                </a:cxn>
              </a:cxnLst>
              <a:rect l="T15" t="T16" r="T17" b="T18"/>
              <a:pathLst>
                <a:path w="550" h="409">
                  <a:moveTo>
                    <a:pt x="10" y="0"/>
                  </a:moveTo>
                  <a:lnTo>
                    <a:pt x="549" y="388"/>
                  </a:lnTo>
                  <a:lnTo>
                    <a:pt x="549" y="408"/>
                  </a:lnTo>
                  <a:lnTo>
                    <a:pt x="0" y="4"/>
                  </a:lnTo>
                  <a:lnTo>
                    <a:pt x="10" y="0"/>
                  </a:lnTo>
                </a:path>
              </a:pathLst>
            </a:custGeom>
            <a:solidFill>
              <a:srgbClr val="E1E1E1"/>
            </a:solidFill>
            <a:ln w="12700" cap="rnd" cmpd="sng">
              <a:solidFill>
                <a:srgbClr val="A2A2A2"/>
              </a:solidFill>
              <a:prstDash val="solid"/>
              <a:round/>
              <a:headEnd type="none" w="med" len="med"/>
              <a:tailEnd type="none" w="med" len="med"/>
            </a:ln>
          </p:spPr>
          <p:txBody>
            <a:bodyPr/>
            <a:lstStyle/>
            <a:p>
              <a:endParaRPr lang="en-US"/>
            </a:p>
          </p:txBody>
        </p:sp>
        <p:sp>
          <p:nvSpPr>
            <p:cNvPr id="33" name="Freeform 119"/>
            <p:cNvSpPr>
              <a:spLocks/>
            </p:cNvSpPr>
            <p:nvPr/>
          </p:nvSpPr>
          <p:spPr bwMode="auto">
            <a:xfrm>
              <a:off x="1395" y="3719"/>
              <a:ext cx="996" cy="426"/>
            </a:xfrm>
            <a:custGeom>
              <a:avLst/>
              <a:gdLst>
                <a:gd name="T0" fmla="*/ 0 w 996"/>
                <a:gd name="T1" fmla="*/ 92 h 426"/>
                <a:gd name="T2" fmla="*/ 535 w 996"/>
                <a:gd name="T3" fmla="*/ 425 h 426"/>
                <a:gd name="T4" fmla="*/ 995 w 996"/>
                <a:gd name="T5" fmla="*/ 146 h 426"/>
                <a:gd name="T6" fmla="*/ 432 w 996"/>
                <a:gd name="T7" fmla="*/ 0 h 426"/>
                <a:gd name="T8" fmla="*/ 0 w 996"/>
                <a:gd name="T9" fmla="*/ 92 h 426"/>
                <a:gd name="T10" fmla="*/ 0 60000 65536"/>
                <a:gd name="T11" fmla="*/ 0 60000 65536"/>
                <a:gd name="T12" fmla="*/ 0 60000 65536"/>
                <a:gd name="T13" fmla="*/ 0 60000 65536"/>
                <a:gd name="T14" fmla="*/ 0 60000 65536"/>
                <a:gd name="T15" fmla="*/ 0 w 996"/>
                <a:gd name="T16" fmla="*/ 0 h 426"/>
                <a:gd name="T17" fmla="*/ 996 w 996"/>
                <a:gd name="T18" fmla="*/ 426 h 426"/>
              </a:gdLst>
              <a:ahLst/>
              <a:cxnLst>
                <a:cxn ang="T10">
                  <a:pos x="T0" y="T1"/>
                </a:cxn>
                <a:cxn ang="T11">
                  <a:pos x="T2" y="T3"/>
                </a:cxn>
                <a:cxn ang="T12">
                  <a:pos x="T4" y="T5"/>
                </a:cxn>
                <a:cxn ang="T13">
                  <a:pos x="T6" y="T7"/>
                </a:cxn>
                <a:cxn ang="T14">
                  <a:pos x="T8" y="T9"/>
                </a:cxn>
              </a:cxnLst>
              <a:rect l="T15" t="T16" r="T17" b="T18"/>
              <a:pathLst>
                <a:path w="996" h="426">
                  <a:moveTo>
                    <a:pt x="0" y="92"/>
                  </a:moveTo>
                  <a:lnTo>
                    <a:pt x="535" y="425"/>
                  </a:lnTo>
                  <a:lnTo>
                    <a:pt x="995" y="146"/>
                  </a:lnTo>
                  <a:lnTo>
                    <a:pt x="432" y="0"/>
                  </a:lnTo>
                  <a:lnTo>
                    <a:pt x="0" y="92"/>
                  </a:lnTo>
                </a:path>
              </a:pathLst>
            </a:custGeom>
            <a:gradFill rotWithShape="0">
              <a:gsLst>
                <a:gs pos="0">
                  <a:srgbClr val="C0C0C0"/>
                </a:gs>
                <a:gs pos="50000">
                  <a:srgbClr val="FFFFFF"/>
                </a:gs>
                <a:gs pos="100000">
                  <a:srgbClr val="C0C0C0"/>
                </a:gs>
              </a:gsLst>
              <a:lin ang="18900000" scaled="1"/>
            </a:gradFill>
            <a:ln w="12700" cap="rnd" cmpd="sng">
              <a:solidFill>
                <a:srgbClr val="C0C0C0"/>
              </a:solidFill>
              <a:prstDash val="solid"/>
              <a:round/>
              <a:headEnd type="none" w="med" len="med"/>
              <a:tailEnd type="none" w="med" len="med"/>
            </a:ln>
          </p:spPr>
          <p:txBody>
            <a:bodyPr/>
            <a:lstStyle/>
            <a:p>
              <a:endParaRPr lang="en-US"/>
            </a:p>
          </p:txBody>
        </p:sp>
        <p:sp>
          <p:nvSpPr>
            <p:cNvPr id="34" name="Freeform 120"/>
            <p:cNvSpPr>
              <a:spLocks/>
            </p:cNvSpPr>
            <p:nvPr/>
          </p:nvSpPr>
          <p:spPr bwMode="auto">
            <a:xfrm>
              <a:off x="1390" y="3719"/>
              <a:ext cx="1008" cy="429"/>
            </a:xfrm>
            <a:custGeom>
              <a:avLst/>
              <a:gdLst>
                <a:gd name="T0" fmla="*/ 0 w 1008"/>
                <a:gd name="T1" fmla="*/ 92 h 429"/>
                <a:gd name="T2" fmla="*/ 536 w 1008"/>
                <a:gd name="T3" fmla="*/ 428 h 429"/>
                <a:gd name="T4" fmla="*/ 1007 w 1008"/>
                <a:gd name="T5" fmla="*/ 146 h 429"/>
                <a:gd name="T6" fmla="*/ 441 w 1008"/>
                <a:gd name="T7" fmla="*/ 0 h 429"/>
                <a:gd name="T8" fmla="*/ 0 w 1008"/>
                <a:gd name="T9" fmla="*/ 92 h 429"/>
                <a:gd name="T10" fmla="*/ 0 60000 65536"/>
                <a:gd name="T11" fmla="*/ 0 60000 65536"/>
                <a:gd name="T12" fmla="*/ 0 60000 65536"/>
                <a:gd name="T13" fmla="*/ 0 60000 65536"/>
                <a:gd name="T14" fmla="*/ 0 60000 65536"/>
                <a:gd name="T15" fmla="*/ 0 w 1008"/>
                <a:gd name="T16" fmla="*/ 0 h 429"/>
                <a:gd name="T17" fmla="*/ 1008 w 1008"/>
                <a:gd name="T18" fmla="*/ 429 h 429"/>
              </a:gdLst>
              <a:ahLst/>
              <a:cxnLst>
                <a:cxn ang="T10">
                  <a:pos x="T0" y="T1"/>
                </a:cxn>
                <a:cxn ang="T11">
                  <a:pos x="T2" y="T3"/>
                </a:cxn>
                <a:cxn ang="T12">
                  <a:pos x="T4" y="T5"/>
                </a:cxn>
                <a:cxn ang="T13">
                  <a:pos x="T6" y="T7"/>
                </a:cxn>
                <a:cxn ang="T14">
                  <a:pos x="T8" y="T9"/>
                </a:cxn>
              </a:cxnLst>
              <a:rect l="T15" t="T16" r="T17" b="T18"/>
              <a:pathLst>
                <a:path w="1008" h="429">
                  <a:moveTo>
                    <a:pt x="0" y="92"/>
                  </a:moveTo>
                  <a:lnTo>
                    <a:pt x="536" y="428"/>
                  </a:lnTo>
                  <a:lnTo>
                    <a:pt x="1007" y="146"/>
                  </a:lnTo>
                  <a:lnTo>
                    <a:pt x="441" y="0"/>
                  </a:lnTo>
                  <a:lnTo>
                    <a:pt x="0" y="92"/>
                  </a:lnTo>
                </a:path>
              </a:pathLst>
            </a:custGeom>
            <a:solidFill>
              <a:srgbClr val="FFFFFF"/>
            </a:solidFill>
            <a:ln w="12700" cap="rnd" cmpd="sng">
              <a:solidFill>
                <a:srgbClr val="C0C0C0"/>
              </a:solidFill>
              <a:prstDash val="solid"/>
              <a:round/>
              <a:headEnd type="none" w="med" len="med"/>
              <a:tailEnd type="none" w="med" len="med"/>
            </a:ln>
          </p:spPr>
          <p:txBody>
            <a:bodyPr/>
            <a:lstStyle/>
            <a:p>
              <a:endParaRPr lang="en-US"/>
            </a:p>
          </p:txBody>
        </p:sp>
        <p:sp>
          <p:nvSpPr>
            <p:cNvPr id="35" name="Freeform 121"/>
            <p:cNvSpPr>
              <a:spLocks/>
            </p:cNvSpPr>
            <p:nvPr/>
          </p:nvSpPr>
          <p:spPr bwMode="auto">
            <a:xfrm>
              <a:off x="1929" y="3967"/>
              <a:ext cx="466" cy="380"/>
            </a:xfrm>
            <a:custGeom>
              <a:avLst/>
              <a:gdLst>
                <a:gd name="T0" fmla="*/ 0 w 466"/>
                <a:gd name="T1" fmla="*/ 361 h 380"/>
                <a:gd name="T2" fmla="*/ 0 w 466"/>
                <a:gd name="T3" fmla="*/ 379 h 380"/>
                <a:gd name="T4" fmla="*/ 465 w 466"/>
                <a:gd name="T5" fmla="*/ 16 h 380"/>
                <a:gd name="T6" fmla="*/ 463 w 466"/>
                <a:gd name="T7" fmla="*/ 0 h 380"/>
                <a:gd name="T8" fmla="*/ 0 w 466"/>
                <a:gd name="T9" fmla="*/ 361 h 380"/>
                <a:gd name="T10" fmla="*/ 0 60000 65536"/>
                <a:gd name="T11" fmla="*/ 0 60000 65536"/>
                <a:gd name="T12" fmla="*/ 0 60000 65536"/>
                <a:gd name="T13" fmla="*/ 0 60000 65536"/>
                <a:gd name="T14" fmla="*/ 0 60000 65536"/>
                <a:gd name="T15" fmla="*/ 0 w 466"/>
                <a:gd name="T16" fmla="*/ 0 h 380"/>
                <a:gd name="T17" fmla="*/ 466 w 466"/>
                <a:gd name="T18" fmla="*/ 380 h 380"/>
              </a:gdLst>
              <a:ahLst/>
              <a:cxnLst>
                <a:cxn ang="T10">
                  <a:pos x="T0" y="T1"/>
                </a:cxn>
                <a:cxn ang="T11">
                  <a:pos x="T2" y="T3"/>
                </a:cxn>
                <a:cxn ang="T12">
                  <a:pos x="T4" y="T5"/>
                </a:cxn>
                <a:cxn ang="T13">
                  <a:pos x="T6" y="T7"/>
                </a:cxn>
                <a:cxn ang="T14">
                  <a:pos x="T8" y="T9"/>
                </a:cxn>
              </a:cxnLst>
              <a:rect l="T15" t="T16" r="T17" b="T18"/>
              <a:pathLst>
                <a:path w="466" h="380">
                  <a:moveTo>
                    <a:pt x="0" y="361"/>
                  </a:moveTo>
                  <a:lnTo>
                    <a:pt x="0" y="379"/>
                  </a:lnTo>
                  <a:lnTo>
                    <a:pt x="465" y="16"/>
                  </a:lnTo>
                  <a:lnTo>
                    <a:pt x="463" y="0"/>
                  </a:lnTo>
                  <a:lnTo>
                    <a:pt x="0" y="361"/>
                  </a:lnTo>
                </a:path>
              </a:pathLst>
            </a:custGeom>
            <a:solidFill>
              <a:srgbClr val="808080"/>
            </a:solidFill>
            <a:ln>
              <a:noFill/>
            </a:ln>
            <a:extLst>
              <a:ext uri="{91240B29-F687-4f45-9708-019B960494DF}">
                <a14:hiddenLine xmlns=""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sp>
          <p:nvSpPr>
            <p:cNvPr id="36" name="Freeform 122"/>
            <p:cNvSpPr>
              <a:spLocks/>
            </p:cNvSpPr>
            <p:nvPr/>
          </p:nvSpPr>
          <p:spPr bwMode="auto">
            <a:xfrm>
              <a:off x="1929" y="3895"/>
              <a:ext cx="471" cy="319"/>
            </a:xfrm>
            <a:custGeom>
              <a:avLst/>
              <a:gdLst>
                <a:gd name="T0" fmla="*/ 1 w 471"/>
                <a:gd name="T1" fmla="*/ 297 h 319"/>
                <a:gd name="T2" fmla="*/ 0 w 471"/>
                <a:gd name="T3" fmla="*/ 318 h 319"/>
                <a:gd name="T4" fmla="*/ 468 w 471"/>
                <a:gd name="T5" fmla="*/ 12 h 319"/>
                <a:gd name="T6" fmla="*/ 470 w 471"/>
                <a:gd name="T7" fmla="*/ 20 h 319"/>
                <a:gd name="T8" fmla="*/ 465 w 471"/>
                <a:gd name="T9" fmla="*/ 0 h 319"/>
                <a:gd name="T10" fmla="*/ 1 w 471"/>
                <a:gd name="T11" fmla="*/ 297 h 319"/>
                <a:gd name="T12" fmla="*/ 0 60000 65536"/>
                <a:gd name="T13" fmla="*/ 0 60000 65536"/>
                <a:gd name="T14" fmla="*/ 0 60000 65536"/>
                <a:gd name="T15" fmla="*/ 0 60000 65536"/>
                <a:gd name="T16" fmla="*/ 0 60000 65536"/>
                <a:gd name="T17" fmla="*/ 0 60000 65536"/>
                <a:gd name="T18" fmla="*/ 0 w 471"/>
                <a:gd name="T19" fmla="*/ 0 h 319"/>
                <a:gd name="T20" fmla="*/ 471 w 471"/>
                <a:gd name="T21" fmla="*/ 319 h 319"/>
              </a:gdLst>
              <a:ahLst/>
              <a:cxnLst>
                <a:cxn ang="T12">
                  <a:pos x="T0" y="T1"/>
                </a:cxn>
                <a:cxn ang="T13">
                  <a:pos x="T2" y="T3"/>
                </a:cxn>
                <a:cxn ang="T14">
                  <a:pos x="T4" y="T5"/>
                </a:cxn>
                <a:cxn ang="T15">
                  <a:pos x="T6" y="T7"/>
                </a:cxn>
                <a:cxn ang="T16">
                  <a:pos x="T8" y="T9"/>
                </a:cxn>
                <a:cxn ang="T17">
                  <a:pos x="T10" y="T11"/>
                </a:cxn>
              </a:cxnLst>
              <a:rect l="T18" t="T19" r="T20" b="T21"/>
              <a:pathLst>
                <a:path w="471" h="319">
                  <a:moveTo>
                    <a:pt x="1" y="297"/>
                  </a:moveTo>
                  <a:lnTo>
                    <a:pt x="0" y="318"/>
                  </a:lnTo>
                  <a:lnTo>
                    <a:pt x="468" y="12"/>
                  </a:lnTo>
                  <a:lnTo>
                    <a:pt x="470" y="20"/>
                  </a:lnTo>
                  <a:lnTo>
                    <a:pt x="465" y="0"/>
                  </a:lnTo>
                  <a:lnTo>
                    <a:pt x="1" y="297"/>
                  </a:lnTo>
                </a:path>
              </a:pathLst>
            </a:custGeom>
            <a:gradFill rotWithShape="0">
              <a:gsLst>
                <a:gs pos="0">
                  <a:srgbClr val="C0C0C0"/>
                </a:gs>
                <a:gs pos="100000">
                  <a:srgbClr val="FFFFFF"/>
                </a:gs>
              </a:gsLst>
              <a:lin ang="0" scaled="1"/>
            </a:gradFill>
            <a:ln w="12700" cap="rnd" cmpd="sng">
              <a:solidFill>
                <a:srgbClr val="C0C0C0"/>
              </a:solidFill>
              <a:prstDash val="solid"/>
              <a:round/>
              <a:headEnd type="none" w="med" len="med"/>
              <a:tailEnd type="none" w="med" len="med"/>
            </a:ln>
          </p:spPr>
          <p:txBody>
            <a:bodyPr/>
            <a:lstStyle/>
            <a:p>
              <a:endParaRPr lang="en-US"/>
            </a:p>
          </p:txBody>
        </p:sp>
        <p:sp>
          <p:nvSpPr>
            <p:cNvPr id="37" name="Freeform 123"/>
            <p:cNvSpPr>
              <a:spLocks/>
            </p:cNvSpPr>
            <p:nvPr/>
          </p:nvSpPr>
          <p:spPr bwMode="auto">
            <a:xfrm>
              <a:off x="1928" y="3924"/>
              <a:ext cx="470" cy="328"/>
            </a:xfrm>
            <a:custGeom>
              <a:avLst/>
              <a:gdLst>
                <a:gd name="T0" fmla="*/ 0 w 470"/>
                <a:gd name="T1" fmla="*/ 302 h 328"/>
                <a:gd name="T2" fmla="*/ 0 w 470"/>
                <a:gd name="T3" fmla="*/ 327 h 328"/>
                <a:gd name="T4" fmla="*/ 469 w 470"/>
                <a:gd name="T5" fmla="*/ 8 h 328"/>
                <a:gd name="T6" fmla="*/ 468 w 470"/>
                <a:gd name="T7" fmla="*/ 0 h 328"/>
                <a:gd name="T8" fmla="*/ 0 w 470"/>
                <a:gd name="T9" fmla="*/ 302 h 328"/>
                <a:gd name="T10" fmla="*/ 0 60000 65536"/>
                <a:gd name="T11" fmla="*/ 0 60000 65536"/>
                <a:gd name="T12" fmla="*/ 0 60000 65536"/>
                <a:gd name="T13" fmla="*/ 0 60000 65536"/>
                <a:gd name="T14" fmla="*/ 0 60000 65536"/>
                <a:gd name="T15" fmla="*/ 0 w 470"/>
                <a:gd name="T16" fmla="*/ 0 h 328"/>
                <a:gd name="T17" fmla="*/ 470 w 470"/>
                <a:gd name="T18" fmla="*/ 328 h 328"/>
              </a:gdLst>
              <a:ahLst/>
              <a:cxnLst>
                <a:cxn ang="T10">
                  <a:pos x="T0" y="T1"/>
                </a:cxn>
                <a:cxn ang="T11">
                  <a:pos x="T2" y="T3"/>
                </a:cxn>
                <a:cxn ang="T12">
                  <a:pos x="T4" y="T5"/>
                </a:cxn>
                <a:cxn ang="T13">
                  <a:pos x="T6" y="T7"/>
                </a:cxn>
                <a:cxn ang="T14">
                  <a:pos x="T8" y="T9"/>
                </a:cxn>
              </a:cxnLst>
              <a:rect l="T15" t="T16" r="T17" b="T18"/>
              <a:pathLst>
                <a:path w="470" h="328">
                  <a:moveTo>
                    <a:pt x="0" y="302"/>
                  </a:moveTo>
                  <a:lnTo>
                    <a:pt x="0" y="327"/>
                  </a:lnTo>
                  <a:lnTo>
                    <a:pt x="469" y="8"/>
                  </a:lnTo>
                  <a:lnTo>
                    <a:pt x="468" y="0"/>
                  </a:lnTo>
                  <a:lnTo>
                    <a:pt x="0" y="302"/>
                  </a:lnTo>
                </a:path>
              </a:pathLst>
            </a:custGeom>
            <a:gradFill rotWithShape="0">
              <a:gsLst>
                <a:gs pos="0">
                  <a:srgbClr val="C0C0C0"/>
                </a:gs>
                <a:gs pos="100000">
                  <a:srgbClr val="FFFFFF"/>
                </a:gs>
              </a:gsLst>
              <a:lin ang="0" scaled="1"/>
            </a:gradFill>
            <a:ln w="12700" cap="rnd" cmpd="sng">
              <a:solidFill>
                <a:srgbClr val="C0C0C0"/>
              </a:solidFill>
              <a:prstDash val="solid"/>
              <a:round/>
              <a:headEnd type="none" w="med" len="med"/>
              <a:tailEnd type="none" w="med" len="med"/>
            </a:ln>
          </p:spPr>
          <p:txBody>
            <a:bodyPr/>
            <a:lstStyle/>
            <a:p>
              <a:endParaRPr lang="en-US"/>
            </a:p>
          </p:txBody>
        </p:sp>
        <p:sp>
          <p:nvSpPr>
            <p:cNvPr id="38" name="Line 124"/>
            <p:cNvSpPr>
              <a:spLocks noChangeShapeType="1"/>
            </p:cNvSpPr>
            <p:nvPr/>
          </p:nvSpPr>
          <p:spPr bwMode="auto">
            <a:xfrm flipV="1">
              <a:off x="1775" y="3833"/>
              <a:ext cx="112" cy="37"/>
            </a:xfrm>
            <a:prstGeom prst="line">
              <a:avLst/>
            </a:prstGeom>
            <a:noFill/>
            <a:ln w="12700">
              <a:solidFill>
                <a:srgbClr val="C0C0C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40" name="Line 125"/>
            <p:cNvSpPr>
              <a:spLocks noChangeShapeType="1"/>
            </p:cNvSpPr>
            <p:nvPr/>
          </p:nvSpPr>
          <p:spPr bwMode="auto">
            <a:xfrm flipV="1">
              <a:off x="1807" y="3842"/>
              <a:ext cx="154" cy="57"/>
            </a:xfrm>
            <a:prstGeom prst="line">
              <a:avLst/>
            </a:prstGeom>
            <a:noFill/>
            <a:ln w="12700">
              <a:solidFill>
                <a:srgbClr val="C0C0C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41" name="Line 126"/>
            <p:cNvSpPr>
              <a:spLocks noChangeShapeType="1"/>
            </p:cNvSpPr>
            <p:nvPr/>
          </p:nvSpPr>
          <p:spPr bwMode="auto">
            <a:xfrm flipV="1">
              <a:off x="1906" y="3882"/>
              <a:ext cx="61" cy="24"/>
            </a:xfrm>
            <a:prstGeom prst="line">
              <a:avLst/>
            </a:prstGeom>
            <a:noFill/>
            <a:ln w="12700">
              <a:solidFill>
                <a:srgbClr val="C0C0C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42" name="Freeform 127"/>
            <p:cNvSpPr>
              <a:spLocks/>
            </p:cNvSpPr>
            <p:nvPr/>
          </p:nvSpPr>
          <p:spPr bwMode="auto">
            <a:xfrm>
              <a:off x="1388" y="3717"/>
              <a:ext cx="1008" cy="152"/>
            </a:xfrm>
            <a:custGeom>
              <a:avLst/>
              <a:gdLst>
                <a:gd name="T0" fmla="*/ 1007 w 1008"/>
                <a:gd name="T1" fmla="*/ 148 h 152"/>
                <a:gd name="T2" fmla="*/ 439 w 1008"/>
                <a:gd name="T3" fmla="*/ 2 h 152"/>
                <a:gd name="T4" fmla="*/ 0 w 1008"/>
                <a:gd name="T5" fmla="*/ 92 h 152"/>
                <a:gd name="T6" fmla="*/ 0 w 1008"/>
                <a:gd name="T7" fmla="*/ 100 h 152"/>
                <a:gd name="T8" fmla="*/ 439 w 1008"/>
                <a:gd name="T9" fmla="*/ 0 h 152"/>
                <a:gd name="T10" fmla="*/ 1006 w 1008"/>
                <a:gd name="T11" fmla="*/ 151 h 152"/>
                <a:gd name="T12" fmla="*/ 1007 w 1008"/>
                <a:gd name="T13" fmla="*/ 148 h 152"/>
                <a:gd name="T14" fmla="*/ 0 60000 65536"/>
                <a:gd name="T15" fmla="*/ 0 60000 65536"/>
                <a:gd name="T16" fmla="*/ 0 60000 65536"/>
                <a:gd name="T17" fmla="*/ 0 60000 65536"/>
                <a:gd name="T18" fmla="*/ 0 60000 65536"/>
                <a:gd name="T19" fmla="*/ 0 60000 65536"/>
                <a:gd name="T20" fmla="*/ 0 60000 65536"/>
                <a:gd name="T21" fmla="*/ 0 w 1008"/>
                <a:gd name="T22" fmla="*/ 0 h 152"/>
                <a:gd name="T23" fmla="*/ 1008 w 1008"/>
                <a:gd name="T24" fmla="*/ 152 h 1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8" h="152">
                  <a:moveTo>
                    <a:pt x="1007" y="148"/>
                  </a:moveTo>
                  <a:lnTo>
                    <a:pt x="439" y="2"/>
                  </a:lnTo>
                  <a:lnTo>
                    <a:pt x="0" y="92"/>
                  </a:lnTo>
                  <a:lnTo>
                    <a:pt x="0" y="100"/>
                  </a:lnTo>
                  <a:lnTo>
                    <a:pt x="439" y="0"/>
                  </a:lnTo>
                  <a:lnTo>
                    <a:pt x="1006" y="151"/>
                  </a:lnTo>
                  <a:lnTo>
                    <a:pt x="1007" y="148"/>
                  </a:lnTo>
                </a:path>
              </a:pathLst>
            </a:custGeom>
            <a:solidFill>
              <a:srgbClr val="C0C0C0"/>
            </a:solidFill>
            <a:ln>
              <a:noFill/>
            </a:ln>
            <a:extLst>
              <a:ext uri="{91240B29-F687-4f45-9708-019B960494DF}">
                <a14:hiddenLine xmlns=""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sp>
          <p:nvSpPr>
            <p:cNvPr id="43" name="Freeform 128"/>
            <p:cNvSpPr>
              <a:spLocks/>
            </p:cNvSpPr>
            <p:nvPr/>
          </p:nvSpPr>
          <p:spPr bwMode="auto">
            <a:xfrm>
              <a:off x="1929" y="3866"/>
              <a:ext cx="467" cy="304"/>
            </a:xfrm>
            <a:custGeom>
              <a:avLst/>
              <a:gdLst>
                <a:gd name="T0" fmla="*/ 0 w 467"/>
                <a:gd name="T1" fmla="*/ 279 h 304"/>
                <a:gd name="T2" fmla="*/ 0 w 467"/>
                <a:gd name="T3" fmla="*/ 303 h 304"/>
                <a:gd name="T4" fmla="*/ 462 w 467"/>
                <a:gd name="T5" fmla="*/ 17 h 304"/>
                <a:gd name="T6" fmla="*/ 466 w 467"/>
                <a:gd name="T7" fmla="*/ 0 h 304"/>
                <a:gd name="T8" fmla="*/ 462 w 467"/>
                <a:gd name="T9" fmla="*/ 5 h 304"/>
                <a:gd name="T10" fmla="*/ 0 w 467"/>
                <a:gd name="T11" fmla="*/ 279 h 304"/>
                <a:gd name="T12" fmla="*/ 0 60000 65536"/>
                <a:gd name="T13" fmla="*/ 0 60000 65536"/>
                <a:gd name="T14" fmla="*/ 0 60000 65536"/>
                <a:gd name="T15" fmla="*/ 0 60000 65536"/>
                <a:gd name="T16" fmla="*/ 0 60000 65536"/>
                <a:gd name="T17" fmla="*/ 0 60000 65536"/>
                <a:gd name="T18" fmla="*/ 0 w 467"/>
                <a:gd name="T19" fmla="*/ 0 h 304"/>
                <a:gd name="T20" fmla="*/ 467 w 467"/>
                <a:gd name="T21" fmla="*/ 304 h 304"/>
              </a:gdLst>
              <a:ahLst/>
              <a:cxnLst>
                <a:cxn ang="T12">
                  <a:pos x="T0" y="T1"/>
                </a:cxn>
                <a:cxn ang="T13">
                  <a:pos x="T2" y="T3"/>
                </a:cxn>
                <a:cxn ang="T14">
                  <a:pos x="T4" y="T5"/>
                </a:cxn>
                <a:cxn ang="T15">
                  <a:pos x="T6" y="T7"/>
                </a:cxn>
                <a:cxn ang="T16">
                  <a:pos x="T8" y="T9"/>
                </a:cxn>
                <a:cxn ang="T17">
                  <a:pos x="T10" y="T11"/>
                </a:cxn>
              </a:cxnLst>
              <a:rect l="T18" t="T19" r="T20" b="T21"/>
              <a:pathLst>
                <a:path w="467" h="304">
                  <a:moveTo>
                    <a:pt x="0" y="279"/>
                  </a:moveTo>
                  <a:lnTo>
                    <a:pt x="0" y="303"/>
                  </a:lnTo>
                  <a:lnTo>
                    <a:pt x="462" y="17"/>
                  </a:lnTo>
                  <a:lnTo>
                    <a:pt x="466" y="0"/>
                  </a:lnTo>
                  <a:lnTo>
                    <a:pt x="462" y="5"/>
                  </a:lnTo>
                  <a:lnTo>
                    <a:pt x="0" y="279"/>
                  </a:lnTo>
                </a:path>
              </a:pathLst>
            </a:custGeom>
            <a:gradFill rotWithShape="0">
              <a:gsLst>
                <a:gs pos="0">
                  <a:srgbClr val="C0C0C0"/>
                </a:gs>
                <a:gs pos="100000">
                  <a:srgbClr val="FFFFFF"/>
                </a:gs>
              </a:gsLst>
              <a:lin ang="0" scaled="1"/>
            </a:gradFill>
            <a:ln w="12700" cap="rnd" cmpd="sng">
              <a:solidFill>
                <a:srgbClr val="C0C0C0"/>
              </a:solidFill>
              <a:prstDash val="solid"/>
              <a:round/>
              <a:headEnd type="none" w="med" len="med"/>
              <a:tailEnd type="none" w="med" len="med"/>
            </a:ln>
          </p:spPr>
          <p:txBody>
            <a:bodyPr/>
            <a:lstStyle/>
            <a:p>
              <a:endParaRPr lang="en-US"/>
            </a:p>
          </p:txBody>
        </p:sp>
        <p:sp>
          <p:nvSpPr>
            <p:cNvPr id="45" name="Freeform 129"/>
            <p:cNvSpPr>
              <a:spLocks/>
            </p:cNvSpPr>
            <p:nvPr/>
          </p:nvSpPr>
          <p:spPr bwMode="auto">
            <a:xfrm>
              <a:off x="1389" y="3839"/>
              <a:ext cx="1000" cy="336"/>
            </a:xfrm>
            <a:custGeom>
              <a:avLst/>
              <a:gdLst>
                <a:gd name="T0" fmla="*/ 0 w 1000"/>
                <a:gd name="T1" fmla="*/ 0 h 336"/>
                <a:gd name="T2" fmla="*/ 540 w 1000"/>
                <a:gd name="T3" fmla="*/ 335 h 336"/>
                <a:gd name="T4" fmla="*/ 999 w 1000"/>
                <a:gd name="T5" fmla="*/ 46 h 336"/>
                <a:gd name="T6" fmla="*/ 0 60000 65536"/>
                <a:gd name="T7" fmla="*/ 0 60000 65536"/>
                <a:gd name="T8" fmla="*/ 0 60000 65536"/>
                <a:gd name="T9" fmla="*/ 0 w 1000"/>
                <a:gd name="T10" fmla="*/ 0 h 336"/>
                <a:gd name="T11" fmla="*/ 1000 w 1000"/>
                <a:gd name="T12" fmla="*/ 336 h 336"/>
              </a:gdLst>
              <a:ahLst/>
              <a:cxnLst>
                <a:cxn ang="T6">
                  <a:pos x="T0" y="T1"/>
                </a:cxn>
                <a:cxn ang="T7">
                  <a:pos x="T2" y="T3"/>
                </a:cxn>
                <a:cxn ang="T8">
                  <a:pos x="T4" y="T5"/>
                </a:cxn>
              </a:cxnLst>
              <a:rect l="T9" t="T10" r="T11" b="T12"/>
              <a:pathLst>
                <a:path w="1000" h="336">
                  <a:moveTo>
                    <a:pt x="0" y="0"/>
                  </a:moveTo>
                  <a:lnTo>
                    <a:pt x="540" y="335"/>
                  </a:lnTo>
                  <a:lnTo>
                    <a:pt x="999" y="46"/>
                  </a:lnTo>
                </a:path>
              </a:pathLst>
            </a:custGeom>
            <a:noFill/>
            <a:ln w="12700" cap="rnd" cmpd="sng">
              <a:solidFill>
                <a:srgbClr val="C0C0C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49" name="Freeform 130"/>
            <p:cNvSpPr>
              <a:spLocks/>
            </p:cNvSpPr>
            <p:nvPr/>
          </p:nvSpPr>
          <p:spPr bwMode="auto">
            <a:xfrm>
              <a:off x="1382" y="3863"/>
              <a:ext cx="1015" cy="396"/>
            </a:xfrm>
            <a:custGeom>
              <a:avLst/>
              <a:gdLst>
                <a:gd name="T0" fmla="*/ 0 w 1015"/>
                <a:gd name="T1" fmla="*/ 0 h 396"/>
                <a:gd name="T2" fmla="*/ 545 w 1015"/>
                <a:gd name="T3" fmla="*/ 395 h 396"/>
                <a:gd name="T4" fmla="*/ 1014 w 1015"/>
                <a:gd name="T5" fmla="*/ 76 h 396"/>
                <a:gd name="T6" fmla="*/ 0 60000 65536"/>
                <a:gd name="T7" fmla="*/ 0 60000 65536"/>
                <a:gd name="T8" fmla="*/ 0 60000 65536"/>
                <a:gd name="T9" fmla="*/ 0 w 1015"/>
                <a:gd name="T10" fmla="*/ 0 h 396"/>
                <a:gd name="T11" fmla="*/ 1015 w 1015"/>
                <a:gd name="T12" fmla="*/ 396 h 396"/>
              </a:gdLst>
              <a:ahLst/>
              <a:cxnLst>
                <a:cxn ang="T6">
                  <a:pos x="T0" y="T1"/>
                </a:cxn>
                <a:cxn ang="T7">
                  <a:pos x="T2" y="T3"/>
                </a:cxn>
                <a:cxn ang="T8">
                  <a:pos x="T4" y="T5"/>
                </a:cxn>
              </a:cxnLst>
              <a:rect l="T9" t="T10" r="T11" b="T12"/>
              <a:pathLst>
                <a:path w="1015" h="396">
                  <a:moveTo>
                    <a:pt x="0" y="0"/>
                  </a:moveTo>
                  <a:lnTo>
                    <a:pt x="545" y="395"/>
                  </a:lnTo>
                  <a:lnTo>
                    <a:pt x="1014" y="76"/>
                  </a:lnTo>
                </a:path>
              </a:pathLst>
            </a:custGeom>
            <a:noFill/>
            <a:ln w="12700" cap="rnd" cmpd="sng">
              <a:solidFill>
                <a:srgbClr val="C0C0C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50" name="Freeform 131"/>
            <p:cNvSpPr>
              <a:spLocks/>
            </p:cNvSpPr>
            <p:nvPr/>
          </p:nvSpPr>
          <p:spPr bwMode="auto">
            <a:xfrm>
              <a:off x="1379" y="3917"/>
              <a:ext cx="1013" cy="398"/>
            </a:xfrm>
            <a:custGeom>
              <a:avLst/>
              <a:gdLst>
                <a:gd name="T0" fmla="*/ 0 w 1013"/>
                <a:gd name="T1" fmla="*/ 0 h 398"/>
                <a:gd name="T2" fmla="*/ 550 w 1013"/>
                <a:gd name="T3" fmla="*/ 397 h 398"/>
                <a:gd name="T4" fmla="*/ 1012 w 1013"/>
                <a:gd name="T5" fmla="*/ 51 h 398"/>
                <a:gd name="T6" fmla="*/ 0 60000 65536"/>
                <a:gd name="T7" fmla="*/ 0 60000 65536"/>
                <a:gd name="T8" fmla="*/ 0 60000 65536"/>
                <a:gd name="T9" fmla="*/ 0 w 1013"/>
                <a:gd name="T10" fmla="*/ 0 h 398"/>
                <a:gd name="T11" fmla="*/ 1013 w 1013"/>
                <a:gd name="T12" fmla="*/ 398 h 398"/>
              </a:gdLst>
              <a:ahLst/>
              <a:cxnLst>
                <a:cxn ang="T6">
                  <a:pos x="T0" y="T1"/>
                </a:cxn>
                <a:cxn ang="T7">
                  <a:pos x="T2" y="T3"/>
                </a:cxn>
                <a:cxn ang="T8">
                  <a:pos x="T4" y="T5"/>
                </a:cxn>
              </a:cxnLst>
              <a:rect l="T9" t="T10" r="T11" b="T12"/>
              <a:pathLst>
                <a:path w="1013" h="398">
                  <a:moveTo>
                    <a:pt x="0" y="0"/>
                  </a:moveTo>
                  <a:lnTo>
                    <a:pt x="550" y="397"/>
                  </a:lnTo>
                  <a:lnTo>
                    <a:pt x="1012" y="51"/>
                  </a:lnTo>
                </a:path>
              </a:pathLst>
            </a:custGeom>
            <a:noFill/>
            <a:ln w="12700" cap="rnd" cmpd="sng">
              <a:solidFill>
                <a:srgbClr val="C0C0C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51" name="Freeform 132"/>
            <p:cNvSpPr>
              <a:spLocks/>
            </p:cNvSpPr>
            <p:nvPr/>
          </p:nvSpPr>
          <p:spPr bwMode="auto">
            <a:xfrm>
              <a:off x="1394" y="3833"/>
              <a:ext cx="1004" cy="326"/>
            </a:xfrm>
            <a:custGeom>
              <a:avLst/>
              <a:gdLst>
                <a:gd name="T0" fmla="*/ 0 w 1004"/>
                <a:gd name="T1" fmla="*/ 0 h 326"/>
                <a:gd name="T2" fmla="*/ 528 w 1004"/>
                <a:gd name="T3" fmla="*/ 325 h 326"/>
                <a:gd name="T4" fmla="*/ 1003 w 1004"/>
                <a:gd name="T5" fmla="*/ 27 h 326"/>
                <a:gd name="T6" fmla="*/ 0 60000 65536"/>
                <a:gd name="T7" fmla="*/ 0 60000 65536"/>
                <a:gd name="T8" fmla="*/ 0 60000 65536"/>
                <a:gd name="T9" fmla="*/ 0 w 1004"/>
                <a:gd name="T10" fmla="*/ 0 h 326"/>
                <a:gd name="T11" fmla="*/ 1004 w 1004"/>
                <a:gd name="T12" fmla="*/ 326 h 326"/>
              </a:gdLst>
              <a:ahLst/>
              <a:cxnLst>
                <a:cxn ang="T6">
                  <a:pos x="T0" y="T1"/>
                </a:cxn>
                <a:cxn ang="T7">
                  <a:pos x="T2" y="T3"/>
                </a:cxn>
                <a:cxn ang="T8">
                  <a:pos x="T4" y="T5"/>
                </a:cxn>
              </a:cxnLst>
              <a:rect l="T9" t="T10" r="T11" b="T12"/>
              <a:pathLst>
                <a:path w="1004" h="326">
                  <a:moveTo>
                    <a:pt x="0" y="0"/>
                  </a:moveTo>
                  <a:lnTo>
                    <a:pt x="528" y="325"/>
                  </a:lnTo>
                  <a:lnTo>
                    <a:pt x="1003" y="27"/>
                  </a:lnTo>
                </a:path>
              </a:pathLst>
            </a:custGeom>
            <a:noFill/>
            <a:ln w="12700" cap="rnd" cmpd="sng">
              <a:solidFill>
                <a:srgbClr val="C0C0C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grpSp>
      <p:pic>
        <p:nvPicPr>
          <p:cNvPr id="52" name="Picture 4"/>
          <p:cNvPicPr>
            <a:picLocks noChangeAspect="1"/>
          </p:cNvPicPr>
          <p:nvPr/>
        </p:nvPicPr>
        <p:blipFill rotWithShape="1">
          <a:blip r:embed="rId8">
            <a:extLst>
              <a:ext uri="{28A0092B-C50C-407E-A947-70E740481C1C}">
                <a14:useLocalDpi xmlns:a14="http://schemas.microsoft.com/office/drawing/2010/main" val="0"/>
              </a:ext>
            </a:extLst>
          </a:blip>
          <a:srcRect l="72976" t="-1084" r="3786" b="71933"/>
          <a:stretch/>
        </p:blipFill>
        <p:spPr bwMode="auto">
          <a:xfrm>
            <a:off x="5643990" y="4095195"/>
            <a:ext cx="612034" cy="73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53" name="Group 97"/>
          <p:cNvGrpSpPr>
            <a:grpSpLocks/>
          </p:cNvGrpSpPr>
          <p:nvPr/>
        </p:nvGrpSpPr>
        <p:grpSpPr bwMode="auto">
          <a:xfrm>
            <a:off x="2803878" y="4083010"/>
            <a:ext cx="425450" cy="704850"/>
            <a:chOff x="184" y="2049"/>
            <a:chExt cx="520" cy="825"/>
          </a:xfrm>
        </p:grpSpPr>
        <p:sp>
          <p:nvSpPr>
            <p:cNvPr id="54" name="Freeform 65"/>
            <p:cNvSpPr>
              <a:spLocks/>
            </p:cNvSpPr>
            <p:nvPr/>
          </p:nvSpPr>
          <p:spPr bwMode="auto">
            <a:xfrm>
              <a:off x="190" y="2049"/>
              <a:ext cx="422" cy="725"/>
            </a:xfrm>
            <a:custGeom>
              <a:avLst/>
              <a:gdLst>
                <a:gd name="T0" fmla="*/ 14 w 422"/>
                <a:gd name="T1" fmla="*/ 724 h 725"/>
                <a:gd name="T2" fmla="*/ 4 w 422"/>
                <a:gd name="T3" fmla="*/ 108 h 725"/>
                <a:gd name="T4" fmla="*/ 36 w 422"/>
                <a:gd name="T5" fmla="*/ 100 h 725"/>
                <a:gd name="T6" fmla="*/ 90 w 422"/>
                <a:gd name="T7" fmla="*/ 85 h 725"/>
                <a:gd name="T8" fmla="*/ 159 w 422"/>
                <a:gd name="T9" fmla="*/ 67 h 725"/>
                <a:gd name="T10" fmla="*/ 234 w 422"/>
                <a:gd name="T11" fmla="*/ 47 h 725"/>
                <a:gd name="T12" fmla="*/ 304 w 422"/>
                <a:gd name="T13" fmla="*/ 28 h 725"/>
                <a:gd name="T14" fmla="*/ 361 w 422"/>
                <a:gd name="T15" fmla="*/ 12 h 725"/>
                <a:gd name="T16" fmla="*/ 396 w 422"/>
                <a:gd name="T17" fmla="*/ 2 h 725"/>
                <a:gd name="T18" fmla="*/ 404 w 422"/>
                <a:gd name="T19" fmla="*/ 0 h 725"/>
                <a:gd name="T20" fmla="*/ 407 w 422"/>
                <a:gd name="T21" fmla="*/ 0 h 725"/>
                <a:gd name="T22" fmla="*/ 411 w 422"/>
                <a:gd name="T23" fmla="*/ 0 h 725"/>
                <a:gd name="T24" fmla="*/ 413 w 422"/>
                <a:gd name="T25" fmla="*/ 1 h 725"/>
                <a:gd name="T26" fmla="*/ 415 w 422"/>
                <a:gd name="T27" fmla="*/ 2 h 725"/>
                <a:gd name="T28" fmla="*/ 415 w 422"/>
                <a:gd name="T29" fmla="*/ 2 h 725"/>
                <a:gd name="T30" fmla="*/ 417 w 422"/>
                <a:gd name="T31" fmla="*/ 4 h 725"/>
                <a:gd name="T32" fmla="*/ 418 w 422"/>
                <a:gd name="T33" fmla="*/ 5 h 725"/>
                <a:gd name="T34" fmla="*/ 418 w 422"/>
                <a:gd name="T35" fmla="*/ 8 h 725"/>
                <a:gd name="T36" fmla="*/ 420 w 422"/>
                <a:gd name="T37" fmla="*/ 10 h 725"/>
                <a:gd name="T38" fmla="*/ 420 w 422"/>
                <a:gd name="T39" fmla="*/ 14 h 725"/>
                <a:gd name="T40" fmla="*/ 420 w 422"/>
                <a:gd name="T41" fmla="*/ 17 h 725"/>
                <a:gd name="T42" fmla="*/ 420 w 422"/>
                <a:gd name="T43" fmla="*/ 22 h 725"/>
                <a:gd name="T44" fmla="*/ 421 w 422"/>
                <a:gd name="T45" fmla="*/ 24 h 725"/>
                <a:gd name="T46" fmla="*/ 421 w 422"/>
                <a:gd name="T47" fmla="*/ 27 h 725"/>
                <a:gd name="T48" fmla="*/ 421 w 422"/>
                <a:gd name="T49" fmla="*/ 31 h 725"/>
                <a:gd name="T50" fmla="*/ 419 w 422"/>
                <a:gd name="T51" fmla="*/ 53 h 725"/>
                <a:gd name="T52" fmla="*/ 418 w 422"/>
                <a:gd name="T53" fmla="*/ 103 h 725"/>
                <a:gd name="T54" fmla="*/ 417 w 422"/>
                <a:gd name="T55" fmla="*/ 174 h 725"/>
                <a:gd name="T56" fmla="*/ 415 w 422"/>
                <a:gd name="T57" fmla="*/ 252 h 725"/>
                <a:gd name="T58" fmla="*/ 413 w 422"/>
                <a:gd name="T59" fmla="*/ 331 h 725"/>
                <a:gd name="T60" fmla="*/ 411 w 422"/>
                <a:gd name="T61" fmla="*/ 400 h 725"/>
                <a:gd name="T62" fmla="*/ 410 w 422"/>
                <a:gd name="T63" fmla="*/ 448 h 725"/>
                <a:gd name="T64" fmla="*/ 410 w 422"/>
                <a:gd name="T65" fmla="*/ 466 h 7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22"/>
                <a:gd name="T100" fmla="*/ 0 h 725"/>
                <a:gd name="T101" fmla="*/ 422 w 422"/>
                <a:gd name="T102" fmla="*/ 725 h 7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22" h="725">
                  <a:moveTo>
                    <a:pt x="418" y="557"/>
                  </a:moveTo>
                  <a:lnTo>
                    <a:pt x="14" y="724"/>
                  </a:lnTo>
                  <a:lnTo>
                    <a:pt x="0" y="108"/>
                  </a:lnTo>
                  <a:lnTo>
                    <a:pt x="4" y="108"/>
                  </a:lnTo>
                  <a:lnTo>
                    <a:pt x="16" y="105"/>
                  </a:lnTo>
                  <a:lnTo>
                    <a:pt x="36" y="100"/>
                  </a:lnTo>
                  <a:lnTo>
                    <a:pt x="61" y="92"/>
                  </a:lnTo>
                  <a:lnTo>
                    <a:pt x="90" y="85"/>
                  </a:lnTo>
                  <a:lnTo>
                    <a:pt x="124" y="76"/>
                  </a:lnTo>
                  <a:lnTo>
                    <a:pt x="159" y="67"/>
                  </a:lnTo>
                  <a:lnTo>
                    <a:pt x="197" y="56"/>
                  </a:lnTo>
                  <a:lnTo>
                    <a:pt x="234" y="47"/>
                  </a:lnTo>
                  <a:lnTo>
                    <a:pt x="270" y="37"/>
                  </a:lnTo>
                  <a:lnTo>
                    <a:pt x="304" y="28"/>
                  </a:lnTo>
                  <a:lnTo>
                    <a:pt x="335" y="19"/>
                  </a:lnTo>
                  <a:lnTo>
                    <a:pt x="361" y="12"/>
                  </a:lnTo>
                  <a:lnTo>
                    <a:pt x="382" y="6"/>
                  </a:lnTo>
                  <a:lnTo>
                    <a:pt x="396" y="2"/>
                  </a:lnTo>
                  <a:lnTo>
                    <a:pt x="403" y="0"/>
                  </a:lnTo>
                  <a:lnTo>
                    <a:pt x="404" y="0"/>
                  </a:lnTo>
                  <a:lnTo>
                    <a:pt x="405" y="0"/>
                  </a:lnTo>
                  <a:lnTo>
                    <a:pt x="407" y="0"/>
                  </a:lnTo>
                  <a:lnTo>
                    <a:pt x="409" y="0"/>
                  </a:lnTo>
                  <a:lnTo>
                    <a:pt x="411" y="0"/>
                  </a:lnTo>
                  <a:lnTo>
                    <a:pt x="411" y="1"/>
                  </a:lnTo>
                  <a:lnTo>
                    <a:pt x="413" y="1"/>
                  </a:lnTo>
                  <a:lnTo>
                    <a:pt x="413" y="2"/>
                  </a:lnTo>
                  <a:lnTo>
                    <a:pt x="415" y="2"/>
                  </a:lnTo>
                  <a:lnTo>
                    <a:pt x="416" y="2"/>
                  </a:lnTo>
                  <a:lnTo>
                    <a:pt x="415" y="2"/>
                  </a:lnTo>
                  <a:lnTo>
                    <a:pt x="417" y="2"/>
                  </a:lnTo>
                  <a:lnTo>
                    <a:pt x="417" y="4"/>
                  </a:lnTo>
                  <a:lnTo>
                    <a:pt x="417" y="5"/>
                  </a:lnTo>
                  <a:lnTo>
                    <a:pt x="418" y="5"/>
                  </a:lnTo>
                  <a:lnTo>
                    <a:pt x="418" y="7"/>
                  </a:lnTo>
                  <a:lnTo>
                    <a:pt x="418" y="8"/>
                  </a:lnTo>
                  <a:lnTo>
                    <a:pt x="420" y="8"/>
                  </a:lnTo>
                  <a:lnTo>
                    <a:pt x="420" y="10"/>
                  </a:lnTo>
                  <a:lnTo>
                    <a:pt x="420" y="12"/>
                  </a:lnTo>
                  <a:lnTo>
                    <a:pt x="420" y="14"/>
                  </a:lnTo>
                  <a:lnTo>
                    <a:pt x="420" y="16"/>
                  </a:lnTo>
                  <a:lnTo>
                    <a:pt x="420" y="17"/>
                  </a:lnTo>
                  <a:lnTo>
                    <a:pt x="420" y="19"/>
                  </a:lnTo>
                  <a:lnTo>
                    <a:pt x="420" y="22"/>
                  </a:lnTo>
                  <a:lnTo>
                    <a:pt x="421" y="22"/>
                  </a:lnTo>
                  <a:lnTo>
                    <a:pt x="421" y="24"/>
                  </a:lnTo>
                  <a:lnTo>
                    <a:pt x="421" y="25"/>
                  </a:lnTo>
                  <a:lnTo>
                    <a:pt x="421" y="27"/>
                  </a:lnTo>
                  <a:lnTo>
                    <a:pt x="421" y="29"/>
                  </a:lnTo>
                  <a:lnTo>
                    <a:pt x="421" y="31"/>
                  </a:lnTo>
                  <a:lnTo>
                    <a:pt x="419" y="38"/>
                  </a:lnTo>
                  <a:lnTo>
                    <a:pt x="419" y="53"/>
                  </a:lnTo>
                  <a:lnTo>
                    <a:pt x="418" y="76"/>
                  </a:lnTo>
                  <a:lnTo>
                    <a:pt x="418" y="103"/>
                  </a:lnTo>
                  <a:lnTo>
                    <a:pt x="417" y="137"/>
                  </a:lnTo>
                  <a:lnTo>
                    <a:pt x="417" y="174"/>
                  </a:lnTo>
                  <a:lnTo>
                    <a:pt x="415" y="213"/>
                  </a:lnTo>
                  <a:lnTo>
                    <a:pt x="415" y="252"/>
                  </a:lnTo>
                  <a:lnTo>
                    <a:pt x="413" y="293"/>
                  </a:lnTo>
                  <a:lnTo>
                    <a:pt x="413" y="331"/>
                  </a:lnTo>
                  <a:lnTo>
                    <a:pt x="411" y="368"/>
                  </a:lnTo>
                  <a:lnTo>
                    <a:pt x="411" y="400"/>
                  </a:lnTo>
                  <a:lnTo>
                    <a:pt x="410" y="428"/>
                  </a:lnTo>
                  <a:lnTo>
                    <a:pt x="410" y="448"/>
                  </a:lnTo>
                  <a:lnTo>
                    <a:pt x="410" y="462"/>
                  </a:lnTo>
                  <a:lnTo>
                    <a:pt x="410" y="466"/>
                  </a:lnTo>
                  <a:lnTo>
                    <a:pt x="418" y="557"/>
                  </a:lnTo>
                </a:path>
              </a:pathLst>
            </a:custGeom>
            <a:solidFill>
              <a:srgbClr val="000000"/>
            </a:solidFill>
            <a:ln w="12700" cap="rnd" cmpd="sng">
              <a:solidFill>
                <a:srgbClr val="000000"/>
              </a:solidFill>
              <a:prstDash val="solid"/>
              <a:round/>
              <a:headEnd type="none" w="med" len="med"/>
              <a:tailEnd type="none" w="med" len="med"/>
            </a:ln>
          </p:spPr>
          <p:txBody>
            <a:bodyPr/>
            <a:lstStyle/>
            <a:p>
              <a:endParaRPr lang="en-US"/>
            </a:p>
          </p:txBody>
        </p:sp>
        <p:grpSp>
          <p:nvGrpSpPr>
            <p:cNvPr id="56" name="Group 74"/>
            <p:cNvGrpSpPr>
              <a:grpSpLocks/>
            </p:cNvGrpSpPr>
            <p:nvPr/>
          </p:nvGrpSpPr>
          <p:grpSpPr bwMode="auto">
            <a:xfrm>
              <a:off x="196" y="2064"/>
              <a:ext cx="447" cy="181"/>
              <a:chOff x="196" y="2064"/>
              <a:chExt cx="447" cy="181"/>
            </a:xfrm>
          </p:grpSpPr>
          <p:sp>
            <p:nvSpPr>
              <p:cNvPr id="84" name="Freeform 66"/>
              <p:cNvSpPr>
                <a:spLocks/>
              </p:cNvSpPr>
              <p:nvPr/>
            </p:nvSpPr>
            <p:spPr bwMode="auto">
              <a:xfrm>
                <a:off x="196" y="2064"/>
                <a:ext cx="406" cy="163"/>
              </a:xfrm>
              <a:custGeom>
                <a:avLst/>
                <a:gdLst>
                  <a:gd name="T0" fmla="*/ 403 w 406"/>
                  <a:gd name="T1" fmla="*/ 46 h 163"/>
                  <a:gd name="T2" fmla="*/ 18 w 406"/>
                  <a:gd name="T3" fmla="*/ 162 h 163"/>
                  <a:gd name="T4" fmla="*/ 0 w 406"/>
                  <a:gd name="T5" fmla="*/ 121 h 163"/>
                  <a:gd name="T6" fmla="*/ 3 w 406"/>
                  <a:gd name="T7" fmla="*/ 121 h 163"/>
                  <a:gd name="T8" fmla="*/ 15 w 406"/>
                  <a:gd name="T9" fmla="*/ 117 h 163"/>
                  <a:gd name="T10" fmla="*/ 32 w 406"/>
                  <a:gd name="T11" fmla="*/ 112 h 163"/>
                  <a:gd name="T12" fmla="*/ 56 w 406"/>
                  <a:gd name="T13" fmla="*/ 104 h 163"/>
                  <a:gd name="T14" fmla="*/ 84 w 406"/>
                  <a:gd name="T15" fmla="*/ 96 h 163"/>
                  <a:gd name="T16" fmla="*/ 115 w 406"/>
                  <a:gd name="T17" fmla="*/ 86 h 163"/>
                  <a:gd name="T18" fmla="*/ 148 w 406"/>
                  <a:gd name="T19" fmla="*/ 77 h 163"/>
                  <a:gd name="T20" fmla="*/ 183 w 406"/>
                  <a:gd name="T21" fmla="*/ 65 h 163"/>
                  <a:gd name="T22" fmla="*/ 216 w 406"/>
                  <a:gd name="T23" fmla="*/ 55 h 163"/>
                  <a:gd name="T24" fmla="*/ 250 w 406"/>
                  <a:gd name="T25" fmla="*/ 45 h 163"/>
                  <a:gd name="T26" fmla="*/ 282 w 406"/>
                  <a:gd name="T27" fmla="*/ 35 h 163"/>
                  <a:gd name="T28" fmla="*/ 311 w 406"/>
                  <a:gd name="T29" fmla="*/ 26 h 163"/>
                  <a:gd name="T30" fmla="*/ 334 w 406"/>
                  <a:gd name="T31" fmla="*/ 19 h 163"/>
                  <a:gd name="T32" fmla="*/ 354 w 406"/>
                  <a:gd name="T33" fmla="*/ 12 h 163"/>
                  <a:gd name="T34" fmla="*/ 368 w 406"/>
                  <a:gd name="T35" fmla="*/ 8 h 163"/>
                  <a:gd name="T36" fmla="*/ 374 w 406"/>
                  <a:gd name="T37" fmla="*/ 5 h 163"/>
                  <a:gd name="T38" fmla="*/ 375 w 406"/>
                  <a:gd name="T39" fmla="*/ 5 h 163"/>
                  <a:gd name="T40" fmla="*/ 378 w 406"/>
                  <a:gd name="T41" fmla="*/ 4 h 163"/>
                  <a:gd name="T42" fmla="*/ 380 w 406"/>
                  <a:gd name="T43" fmla="*/ 4 h 163"/>
                  <a:gd name="T44" fmla="*/ 381 w 406"/>
                  <a:gd name="T45" fmla="*/ 2 h 163"/>
                  <a:gd name="T46" fmla="*/ 382 w 406"/>
                  <a:gd name="T47" fmla="*/ 2 h 163"/>
                  <a:gd name="T48" fmla="*/ 384 w 406"/>
                  <a:gd name="T49" fmla="*/ 2 h 163"/>
                  <a:gd name="T50" fmla="*/ 386 w 406"/>
                  <a:gd name="T51" fmla="*/ 2 h 163"/>
                  <a:gd name="T52" fmla="*/ 388 w 406"/>
                  <a:gd name="T53" fmla="*/ 1 h 163"/>
                  <a:gd name="T54" fmla="*/ 389 w 406"/>
                  <a:gd name="T55" fmla="*/ 1 h 163"/>
                  <a:gd name="T56" fmla="*/ 391 w 406"/>
                  <a:gd name="T57" fmla="*/ 1 h 163"/>
                  <a:gd name="T58" fmla="*/ 392 w 406"/>
                  <a:gd name="T59" fmla="*/ 1 h 163"/>
                  <a:gd name="T60" fmla="*/ 394 w 406"/>
                  <a:gd name="T61" fmla="*/ 0 h 163"/>
                  <a:gd name="T62" fmla="*/ 394 w 406"/>
                  <a:gd name="T63" fmla="*/ 1 h 163"/>
                  <a:gd name="T64" fmla="*/ 396 w 406"/>
                  <a:gd name="T65" fmla="*/ 1 h 163"/>
                  <a:gd name="T66" fmla="*/ 396 w 406"/>
                  <a:gd name="T67" fmla="*/ 2 h 163"/>
                  <a:gd name="T68" fmla="*/ 397 w 406"/>
                  <a:gd name="T69" fmla="*/ 2 h 163"/>
                  <a:gd name="T70" fmla="*/ 399 w 406"/>
                  <a:gd name="T71" fmla="*/ 2 h 163"/>
                  <a:gd name="T72" fmla="*/ 399 w 406"/>
                  <a:gd name="T73" fmla="*/ 4 h 163"/>
                  <a:gd name="T74" fmla="*/ 399 w 406"/>
                  <a:gd name="T75" fmla="*/ 6 h 163"/>
                  <a:gd name="T76" fmla="*/ 401 w 406"/>
                  <a:gd name="T77" fmla="*/ 6 h 163"/>
                  <a:gd name="T78" fmla="*/ 401 w 406"/>
                  <a:gd name="T79" fmla="*/ 8 h 163"/>
                  <a:gd name="T80" fmla="*/ 401 w 406"/>
                  <a:gd name="T81" fmla="*/ 10 h 163"/>
                  <a:gd name="T82" fmla="*/ 401 w 406"/>
                  <a:gd name="T83" fmla="*/ 12 h 163"/>
                  <a:gd name="T84" fmla="*/ 401 w 406"/>
                  <a:gd name="T85" fmla="*/ 14 h 163"/>
                  <a:gd name="T86" fmla="*/ 401 w 406"/>
                  <a:gd name="T87" fmla="*/ 15 h 163"/>
                  <a:gd name="T88" fmla="*/ 401 w 406"/>
                  <a:gd name="T89" fmla="*/ 16 h 163"/>
                  <a:gd name="T90" fmla="*/ 402 w 406"/>
                  <a:gd name="T91" fmla="*/ 16 h 163"/>
                  <a:gd name="T92" fmla="*/ 402 w 406"/>
                  <a:gd name="T93" fmla="*/ 17 h 163"/>
                  <a:gd name="T94" fmla="*/ 402 w 406"/>
                  <a:gd name="T95" fmla="*/ 19 h 163"/>
                  <a:gd name="T96" fmla="*/ 402 w 406"/>
                  <a:gd name="T97" fmla="*/ 21 h 163"/>
                  <a:gd name="T98" fmla="*/ 402 w 406"/>
                  <a:gd name="T99" fmla="*/ 22 h 163"/>
                  <a:gd name="T100" fmla="*/ 402 w 406"/>
                  <a:gd name="T101" fmla="*/ 24 h 163"/>
                  <a:gd name="T102" fmla="*/ 403 w 406"/>
                  <a:gd name="T103" fmla="*/ 24 h 163"/>
                  <a:gd name="T104" fmla="*/ 403 w 406"/>
                  <a:gd name="T105" fmla="*/ 26 h 163"/>
                  <a:gd name="T106" fmla="*/ 403 w 406"/>
                  <a:gd name="T107" fmla="*/ 28 h 163"/>
                  <a:gd name="T108" fmla="*/ 403 w 406"/>
                  <a:gd name="T109" fmla="*/ 29 h 163"/>
                  <a:gd name="T110" fmla="*/ 405 w 406"/>
                  <a:gd name="T111" fmla="*/ 29 h 163"/>
                  <a:gd name="T112" fmla="*/ 403 w 406"/>
                  <a:gd name="T113" fmla="*/ 46 h 16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6"/>
                  <a:gd name="T172" fmla="*/ 0 h 163"/>
                  <a:gd name="T173" fmla="*/ 406 w 406"/>
                  <a:gd name="T174" fmla="*/ 163 h 16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6" h="163">
                    <a:moveTo>
                      <a:pt x="403" y="46"/>
                    </a:moveTo>
                    <a:lnTo>
                      <a:pt x="18" y="162"/>
                    </a:lnTo>
                    <a:lnTo>
                      <a:pt x="0" y="121"/>
                    </a:lnTo>
                    <a:lnTo>
                      <a:pt x="3" y="121"/>
                    </a:lnTo>
                    <a:lnTo>
                      <a:pt x="15" y="117"/>
                    </a:lnTo>
                    <a:lnTo>
                      <a:pt x="32" y="112"/>
                    </a:lnTo>
                    <a:lnTo>
                      <a:pt x="56" y="104"/>
                    </a:lnTo>
                    <a:lnTo>
                      <a:pt x="84" y="96"/>
                    </a:lnTo>
                    <a:lnTo>
                      <a:pt x="115" y="86"/>
                    </a:lnTo>
                    <a:lnTo>
                      <a:pt x="148" y="77"/>
                    </a:lnTo>
                    <a:lnTo>
                      <a:pt x="183" y="65"/>
                    </a:lnTo>
                    <a:lnTo>
                      <a:pt x="216" y="55"/>
                    </a:lnTo>
                    <a:lnTo>
                      <a:pt x="250" y="45"/>
                    </a:lnTo>
                    <a:lnTo>
                      <a:pt x="282" y="35"/>
                    </a:lnTo>
                    <a:lnTo>
                      <a:pt x="311" y="26"/>
                    </a:lnTo>
                    <a:lnTo>
                      <a:pt x="334" y="19"/>
                    </a:lnTo>
                    <a:lnTo>
                      <a:pt x="354" y="12"/>
                    </a:lnTo>
                    <a:lnTo>
                      <a:pt x="368" y="8"/>
                    </a:lnTo>
                    <a:lnTo>
                      <a:pt x="374" y="5"/>
                    </a:lnTo>
                    <a:lnTo>
                      <a:pt x="375" y="5"/>
                    </a:lnTo>
                    <a:lnTo>
                      <a:pt x="378" y="4"/>
                    </a:lnTo>
                    <a:lnTo>
                      <a:pt x="380" y="4"/>
                    </a:lnTo>
                    <a:lnTo>
                      <a:pt x="381" y="2"/>
                    </a:lnTo>
                    <a:lnTo>
                      <a:pt x="382" y="2"/>
                    </a:lnTo>
                    <a:lnTo>
                      <a:pt x="384" y="2"/>
                    </a:lnTo>
                    <a:lnTo>
                      <a:pt x="386" y="2"/>
                    </a:lnTo>
                    <a:lnTo>
                      <a:pt x="388" y="1"/>
                    </a:lnTo>
                    <a:lnTo>
                      <a:pt x="389" y="1"/>
                    </a:lnTo>
                    <a:lnTo>
                      <a:pt x="391" y="1"/>
                    </a:lnTo>
                    <a:lnTo>
                      <a:pt x="392" y="1"/>
                    </a:lnTo>
                    <a:lnTo>
                      <a:pt x="394" y="0"/>
                    </a:lnTo>
                    <a:lnTo>
                      <a:pt x="394" y="1"/>
                    </a:lnTo>
                    <a:lnTo>
                      <a:pt x="396" y="1"/>
                    </a:lnTo>
                    <a:lnTo>
                      <a:pt x="396" y="2"/>
                    </a:lnTo>
                    <a:lnTo>
                      <a:pt x="397" y="2"/>
                    </a:lnTo>
                    <a:lnTo>
                      <a:pt x="399" y="2"/>
                    </a:lnTo>
                    <a:lnTo>
                      <a:pt x="399" y="4"/>
                    </a:lnTo>
                    <a:lnTo>
                      <a:pt x="399" y="6"/>
                    </a:lnTo>
                    <a:lnTo>
                      <a:pt x="401" y="6"/>
                    </a:lnTo>
                    <a:lnTo>
                      <a:pt x="401" y="8"/>
                    </a:lnTo>
                    <a:lnTo>
                      <a:pt x="401" y="10"/>
                    </a:lnTo>
                    <a:lnTo>
                      <a:pt x="401" y="12"/>
                    </a:lnTo>
                    <a:lnTo>
                      <a:pt x="401" y="14"/>
                    </a:lnTo>
                    <a:lnTo>
                      <a:pt x="401" y="15"/>
                    </a:lnTo>
                    <a:lnTo>
                      <a:pt x="401" y="16"/>
                    </a:lnTo>
                    <a:lnTo>
                      <a:pt x="402" y="16"/>
                    </a:lnTo>
                    <a:lnTo>
                      <a:pt x="402" y="17"/>
                    </a:lnTo>
                    <a:lnTo>
                      <a:pt x="402" y="19"/>
                    </a:lnTo>
                    <a:lnTo>
                      <a:pt x="402" y="21"/>
                    </a:lnTo>
                    <a:lnTo>
                      <a:pt x="402" y="22"/>
                    </a:lnTo>
                    <a:lnTo>
                      <a:pt x="402" y="24"/>
                    </a:lnTo>
                    <a:lnTo>
                      <a:pt x="403" y="24"/>
                    </a:lnTo>
                    <a:lnTo>
                      <a:pt x="403" y="26"/>
                    </a:lnTo>
                    <a:lnTo>
                      <a:pt x="403" y="28"/>
                    </a:lnTo>
                    <a:lnTo>
                      <a:pt x="403" y="29"/>
                    </a:lnTo>
                    <a:lnTo>
                      <a:pt x="405" y="29"/>
                    </a:lnTo>
                    <a:lnTo>
                      <a:pt x="403" y="46"/>
                    </a:lnTo>
                  </a:path>
                </a:pathLst>
              </a:custGeom>
              <a:solidFill>
                <a:srgbClr val="FFFFFF"/>
              </a:solidFill>
              <a:ln w="12700" cap="rnd" cmpd="sng">
                <a:solidFill>
                  <a:srgbClr val="808080"/>
                </a:solidFill>
                <a:prstDash val="solid"/>
                <a:round/>
                <a:headEnd type="none" w="med" len="med"/>
                <a:tailEnd type="none" w="med" len="med"/>
              </a:ln>
            </p:spPr>
            <p:txBody>
              <a:bodyPr/>
              <a:lstStyle/>
              <a:p>
                <a:endParaRPr lang="en-US"/>
              </a:p>
            </p:txBody>
          </p:sp>
          <p:sp>
            <p:nvSpPr>
              <p:cNvPr id="85" name="Freeform 67"/>
              <p:cNvSpPr>
                <a:spLocks/>
              </p:cNvSpPr>
              <p:nvPr/>
            </p:nvSpPr>
            <p:spPr bwMode="auto">
              <a:xfrm>
                <a:off x="198" y="2070"/>
                <a:ext cx="410" cy="172"/>
              </a:xfrm>
              <a:custGeom>
                <a:avLst/>
                <a:gdLst>
                  <a:gd name="T0" fmla="*/ 409 w 410"/>
                  <a:gd name="T1" fmla="*/ 63 h 172"/>
                  <a:gd name="T2" fmla="*/ 32 w 410"/>
                  <a:gd name="T3" fmla="*/ 171 h 172"/>
                  <a:gd name="T4" fmla="*/ 0 w 410"/>
                  <a:gd name="T5" fmla="*/ 118 h 172"/>
                  <a:gd name="T6" fmla="*/ 4 w 410"/>
                  <a:gd name="T7" fmla="*/ 118 h 172"/>
                  <a:gd name="T8" fmla="*/ 15 w 410"/>
                  <a:gd name="T9" fmla="*/ 115 h 172"/>
                  <a:gd name="T10" fmla="*/ 33 w 410"/>
                  <a:gd name="T11" fmla="*/ 109 h 172"/>
                  <a:gd name="T12" fmla="*/ 57 w 410"/>
                  <a:gd name="T13" fmla="*/ 102 h 172"/>
                  <a:gd name="T14" fmla="*/ 83 w 410"/>
                  <a:gd name="T15" fmla="*/ 94 h 172"/>
                  <a:gd name="T16" fmla="*/ 114 w 410"/>
                  <a:gd name="T17" fmla="*/ 84 h 172"/>
                  <a:gd name="T18" fmla="*/ 147 w 410"/>
                  <a:gd name="T19" fmla="*/ 75 h 172"/>
                  <a:gd name="T20" fmla="*/ 182 w 410"/>
                  <a:gd name="T21" fmla="*/ 63 h 172"/>
                  <a:gd name="T22" fmla="*/ 215 w 410"/>
                  <a:gd name="T23" fmla="*/ 53 h 172"/>
                  <a:gd name="T24" fmla="*/ 249 w 410"/>
                  <a:gd name="T25" fmla="*/ 42 h 172"/>
                  <a:gd name="T26" fmla="*/ 280 w 410"/>
                  <a:gd name="T27" fmla="*/ 33 h 172"/>
                  <a:gd name="T28" fmla="*/ 309 w 410"/>
                  <a:gd name="T29" fmla="*/ 25 h 172"/>
                  <a:gd name="T30" fmla="*/ 332 w 410"/>
                  <a:gd name="T31" fmla="*/ 18 h 172"/>
                  <a:gd name="T32" fmla="*/ 352 w 410"/>
                  <a:gd name="T33" fmla="*/ 11 h 172"/>
                  <a:gd name="T34" fmla="*/ 366 w 410"/>
                  <a:gd name="T35" fmla="*/ 7 h 172"/>
                  <a:gd name="T36" fmla="*/ 372 w 410"/>
                  <a:gd name="T37" fmla="*/ 4 h 172"/>
                  <a:gd name="T38" fmla="*/ 373 w 410"/>
                  <a:gd name="T39" fmla="*/ 4 h 172"/>
                  <a:gd name="T40" fmla="*/ 376 w 410"/>
                  <a:gd name="T41" fmla="*/ 4 h 172"/>
                  <a:gd name="T42" fmla="*/ 378 w 410"/>
                  <a:gd name="T43" fmla="*/ 4 h 172"/>
                  <a:gd name="T44" fmla="*/ 379 w 410"/>
                  <a:gd name="T45" fmla="*/ 2 h 172"/>
                  <a:gd name="T46" fmla="*/ 380 w 410"/>
                  <a:gd name="T47" fmla="*/ 2 h 172"/>
                  <a:gd name="T48" fmla="*/ 382 w 410"/>
                  <a:gd name="T49" fmla="*/ 2 h 172"/>
                  <a:gd name="T50" fmla="*/ 384 w 410"/>
                  <a:gd name="T51" fmla="*/ 2 h 172"/>
                  <a:gd name="T52" fmla="*/ 386 w 410"/>
                  <a:gd name="T53" fmla="*/ 1 h 172"/>
                  <a:gd name="T54" fmla="*/ 387 w 410"/>
                  <a:gd name="T55" fmla="*/ 1 h 172"/>
                  <a:gd name="T56" fmla="*/ 389 w 410"/>
                  <a:gd name="T57" fmla="*/ 1 h 172"/>
                  <a:gd name="T58" fmla="*/ 390 w 410"/>
                  <a:gd name="T59" fmla="*/ 1 h 172"/>
                  <a:gd name="T60" fmla="*/ 392 w 410"/>
                  <a:gd name="T61" fmla="*/ 0 h 172"/>
                  <a:gd name="T62" fmla="*/ 392 w 410"/>
                  <a:gd name="T63" fmla="*/ 1 h 172"/>
                  <a:gd name="T64" fmla="*/ 394 w 410"/>
                  <a:gd name="T65" fmla="*/ 1 h 172"/>
                  <a:gd name="T66" fmla="*/ 394 w 410"/>
                  <a:gd name="T67" fmla="*/ 2 h 172"/>
                  <a:gd name="T68" fmla="*/ 395 w 410"/>
                  <a:gd name="T69" fmla="*/ 2 h 172"/>
                  <a:gd name="T70" fmla="*/ 397 w 410"/>
                  <a:gd name="T71" fmla="*/ 2 h 172"/>
                  <a:gd name="T72" fmla="*/ 397 w 410"/>
                  <a:gd name="T73" fmla="*/ 4 h 172"/>
                  <a:gd name="T74" fmla="*/ 397 w 410"/>
                  <a:gd name="T75" fmla="*/ 5 h 172"/>
                  <a:gd name="T76" fmla="*/ 399 w 410"/>
                  <a:gd name="T77" fmla="*/ 5 h 172"/>
                  <a:gd name="T78" fmla="*/ 399 w 410"/>
                  <a:gd name="T79" fmla="*/ 7 h 172"/>
                  <a:gd name="T80" fmla="*/ 399 w 410"/>
                  <a:gd name="T81" fmla="*/ 9 h 172"/>
                  <a:gd name="T82" fmla="*/ 399 w 410"/>
                  <a:gd name="T83" fmla="*/ 11 h 172"/>
                  <a:gd name="T84" fmla="*/ 399 w 410"/>
                  <a:gd name="T85" fmla="*/ 13 h 172"/>
                  <a:gd name="T86" fmla="*/ 399 w 410"/>
                  <a:gd name="T87" fmla="*/ 14 h 172"/>
                  <a:gd name="T88" fmla="*/ 399 w 410"/>
                  <a:gd name="T89" fmla="*/ 15 h 172"/>
                  <a:gd name="T90" fmla="*/ 400 w 410"/>
                  <a:gd name="T91" fmla="*/ 15 h 172"/>
                  <a:gd name="T92" fmla="*/ 400 w 410"/>
                  <a:gd name="T93" fmla="*/ 17 h 172"/>
                  <a:gd name="T94" fmla="*/ 400 w 410"/>
                  <a:gd name="T95" fmla="*/ 19 h 172"/>
                  <a:gd name="T96" fmla="*/ 400 w 410"/>
                  <a:gd name="T97" fmla="*/ 21 h 172"/>
                  <a:gd name="T98" fmla="*/ 400 w 410"/>
                  <a:gd name="T99" fmla="*/ 23 h 172"/>
                  <a:gd name="T100" fmla="*/ 401 w 410"/>
                  <a:gd name="T101" fmla="*/ 23 h 172"/>
                  <a:gd name="T102" fmla="*/ 401 w 410"/>
                  <a:gd name="T103" fmla="*/ 25 h 172"/>
                  <a:gd name="T104" fmla="*/ 401 w 410"/>
                  <a:gd name="T105" fmla="*/ 27 h 172"/>
                  <a:gd name="T106" fmla="*/ 401 w 410"/>
                  <a:gd name="T107" fmla="*/ 28 h 172"/>
                  <a:gd name="T108" fmla="*/ 403 w 410"/>
                  <a:gd name="T109" fmla="*/ 28 h 172"/>
                  <a:gd name="T110" fmla="*/ 409 w 410"/>
                  <a:gd name="T111" fmla="*/ 63 h 1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10"/>
                  <a:gd name="T169" fmla="*/ 0 h 172"/>
                  <a:gd name="T170" fmla="*/ 410 w 410"/>
                  <a:gd name="T171" fmla="*/ 172 h 1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10" h="172">
                    <a:moveTo>
                      <a:pt x="409" y="63"/>
                    </a:moveTo>
                    <a:lnTo>
                      <a:pt x="32" y="171"/>
                    </a:lnTo>
                    <a:lnTo>
                      <a:pt x="0" y="118"/>
                    </a:lnTo>
                    <a:lnTo>
                      <a:pt x="4" y="118"/>
                    </a:lnTo>
                    <a:lnTo>
                      <a:pt x="15" y="115"/>
                    </a:lnTo>
                    <a:lnTo>
                      <a:pt x="33" y="109"/>
                    </a:lnTo>
                    <a:lnTo>
                      <a:pt x="57" y="102"/>
                    </a:lnTo>
                    <a:lnTo>
                      <a:pt x="83" y="94"/>
                    </a:lnTo>
                    <a:lnTo>
                      <a:pt x="114" y="84"/>
                    </a:lnTo>
                    <a:lnTo>
                      <a:pt x="147" y="75"/>
                    </a:lnTo>
                    <a:lnTo>
                      <a:pt x="182" y="63"/>
                    </a:lnTo>
                    <a:lnTo>
                      <a:pt x="215" y="53"/>
                    </a:lnTo>
                    <a:lnTo>
                      <a:pt x="249" y="42"/>
                    </a:lnTo>
                    <a:lnTo>
                      <a:pt x="280" y="33"/>
                    </a:lnTo>
                    <a:lnTo>
                      <a:pt x="309" y="25"/>
                    </a:lnTo>
                    <a:lnTo>
                      <a:pt x="332" y="18"/>
                    </a:lnTo>
                    <a:lnTo>
                      <a:pt x="352" y="11"/>
                    </a:lnTo>
                    <a:lnTo>
                      <a:pt x="366" y="7"/>
                    </a:lnTo>
                    <a:lnTo>
                      <a:pt x="372" y="4"/>
                    </a:lnTo>
                    <a:lnTo>
                      <a:pt x="373" y="4"/>
                    </a:lnTo>
                    <a:lnTo>
                      <a:pt x="376" y="4"/>
                    </a:lnTo>
                    <a:lnTo>
                      <a:pt x="378" y="4"/>
                    </a:lnTo>
                    <a:lnTo>
                      <a:pt x="379" y="2"/>
                    </a:lnTo>
                    <a:lnTo>
                      <a:pt x="380" y="2"/>
                    </a:lnTo>
                    <a:lnTo>
                      <a:pt x="382" y="2"/>
                    </a:lnTo>
                    <a:lnTo>
                      <a:pt x="384" y="2"/>
                    </a:lnTo>
                    <a:lnTo>
                      <a:pt x="386" y="1"/>
                    </a:lnTo>
                    <a:lnTo>
                      <a:pt x="387" y="1"/>
                    </a:lnTo>
                    <a:lnTo>
                      <a:pt x="389" y="1"/>
                    </a:lnTo>
                    <a:lnTo>
                      <a:pt x="390" y="1"/>
                    </a:lnTo>
                    <a:lnTo>
                      <a:pt x="392" y="0"/>
                    </a:lnTo>
                    <a:lnTo>
                      <a:pt x="392" y="1"/>
                    </a:lnTo>
                    <a:lnTo>
                      <a:pt x="394" y="1"/>
                    </a:lnTo>
                    <a:lnTo>
                      <a:pt x="394" y="2"/>
                    </a:lnTo>
                    <a:lnTo>
                      <a:pt x="395" y="2"/>
                    </a:lnTo>
                    <a:lnTo>
                      <a:pt x="397" y="2"/>
                    </a:lnTo>
                    <a:lnTo>
                      <a:pt x="397" y="4"/>
                    </a:lnTo>
                    <a:lnTo>
                      <a:pt x="397" y="5"/>
                    </a:lnTo>
                    <a:lnTo>
                      <a:pt x="399" y="5"/>
                    </a:lnTo>
                    <a:lnTo>
                      <a:pt x="399" y="7"/>
                    </a:lnTo>
                    <a:lnTo>
                      <a:pt x="399" y="9"/>
                    </a:lnTo>
                    <a:lnTo>
                      <a:pt x="399" y="11"/>
                    </a:lnTo>
                    <a:lnTo>
                      <a:pt x="399" y="13"/>
                    </a:lnTo>
                    <a:lnTo>
                      <a:pt x="399" y="14"/>
                    </a:lnTo>
                    <a:lnTo>
                      <a:pt x="399" y="15"/>
                    </a:lnTo>
                    <a:lnTo>
                      <a:pt x="400" y="15"/>
                    </a:lnTo>
                    <a:lnTo>
                      <a:pt x="400" y="17"/>
                    </a:lnTo>
                    <a:lnTo>
                      <a:pt x="400" y="19"/>
                    </a:lnTo>
                    <a:lnTo>
                      <a:pt x="400" y="21"/>
                    </a:lnTo>
                    <a:lnTo>
                      <a:pt x="400" y="23"/>
                    </a:lnTo>
                    <a:lnTo>
                      <a:pt x="401" y="23"/>
                    </a:lnTo>
                    <a:lnTo>
                      <a:pt x="401" y="25"/>
                    </a:lnTo>
                    <a:lnTo>
                      <a:pt x="401" y="27"/>
                    </a:lnTo>
                    <a:lnTo>
                      <a:pt x="401" y="28"/>
                    </a:lnTo>
                    <a:lnTo>
                      <a:pt x="403" y="28"/>
                    </a:lnTo>
                    <a:lnTo>
                      <a:pt x="409" y="63"/>
                    </a:lnTo>
                  </a:path>
                </a:pathLst>
              </a:custGeom>
              <a:solidFill>
                <a:srgbClr val="C0C0C0"/>
              </a:solidFill>
              <a:ln>
                <a:noFill/>
              </a:ln>
              <a:extLst>
                <a:ext uri="{91240B29-F687-4f45-9708-019B960494DF}">
                  <a14:hiddenLine xmlns=""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sp>
            <p:nvSpPr>
              <p:cNvPr id="86" name="Freeform 68"/>
              <p:cNvSpPr>
                <a:spLocks/>
              </p:cNvSpPr>
              <p:nvPr/>
            </p:nvSpPr>
            <p:spPr bwMode="auto">
              <a:xfrm>
                <a:off x="205" y="2070"/>
                <a:ext cx="406" cy="175"/>
              </a:xfrm>
              <a:custGeom>
                <a:avLst/>
                <a:gdLst>
                  <a:gd name="T0" fmla="*/ 393 w 406"/>
                  <a:gd name="T1" fmla="*/ 51 h 175"/>
                  <a:gd name="T2" fmla="*/ 12 w 406"/>
                  <a:gd name="T3" fmla="*/ 174 h 175"/>
                  <a:gd name="T4" fmla="*/ 0 w 406"/>
                  <a:gd name="T5" fmla="*/ 121 h 175"/>
                  <a:gd name="T6" fmla="*/ 4 w 406"/>
                  <a:gd name="T7" fmla="*/ 120 h 175"/>
                  <a:gd name="T8" fmla="*/ 15 w 406"/>
                  <a:gd name="T9" fmla="*/ 117 h 175"/>
                  <a:gd name="T10" fmla="*/ 33 w 406"/>
                  <a:gd name="T11" fmla="*/ 111 h 175"/>
                  <a:gd name="T12" fmla="*/ 57 w 406"/>
                  <a:gd name="T13" fmla="*/ 103 h 175"/>
                  <a:gd name="T14" fmla="*/ 84 w 406"/>
                  <a:gd name="T15" fmla="*/ 95 h 175"/>
                  <a:gd name="T16" fmla="*/ 115 w 406"/>
                  <a:gd name="T17" fmla="*/ 86 h 175"/>
                  <a:gd name="T18" fmla="*/ 149 w 406"/>
                  <a:gd name="T19" fmla="*/ 76 h 175"/>
                  <a:gd name="T20" fmla="*/ 183 w 406"/>
                  <a:gd name="T21" fmla="*/ 64 h 175"/>
                  <a:gd name="T22" fmla="*/ 217 w 406"/>
                  <a:gd name="T23" fmla="*/ 55 h 175"/>
                  <a:gd name="T24" fmla="*/ 251 w 406"/>
                  <a:gd name="T25" fmla="*/ 44 h 175"/>
                  <a:gd name="T26" fmla="*/ 282 w 406"/>
                  <a:gd name="T27" fmla="*/ 35 h 175"/>
                  <a:gd name="T28" fmla="*/ 311 w 406"/>
                  <a:gd name="T29" fmla="*/ 25 h 175"/>
                  <a:gd name="T30" fmla="*/ 334 w 406"/>
                  <a:gd name="T31" fmla="*/ 18 h 175"/>
                  <a:gd name="T32" fmla="*/ 354 w 406"/>
                  <a:gd name="T33" fmla="*/ 11 h 175"/>
                  <a:gd name="T34" fmla="*/ 368 w 406"/>
                  <a:gd name="T35" fmla="*/ 7 h 175"/>
                  <a:gd name="T36" fmla="*/ 374 w 406"/>
                  <a:gd name="T37" fmla="*/ 4 h 175"/>
                  <a:gd name="T38" fmla="*/ 376 w 406"/>
                  <a:gd name="T39" fmla="*/ 4 h 175"/>
                  <a:gd name="T40" fmla="*/ 378 w 406"/>
                  <a:gd name="T41" fmla="*/ 4 h 175"/>
                  <a:gd name="T42" fmla="*/ 380 w 406"/>
                  <a:gd name="T43" fmla="*/ 4 h 175"/>
                  <a:gd name="T44" fmla="*/ 382 w 406"/>
                  <a:gd name="T45" fmla="*/ 2 h 175"/>
                  <a:gd name="T46" fmla="*/ 383 w 406"/>
                  <a:gd name="T47" fmla="*/ 2 h 175"/>
                  <a:gd name="T48" fmla="*/ 385 w 406"/>
                  <a:gd name="T49" fmla="*/ 2 h 175"/>
                  <a:gd name="T50" fmla="*/ 387 w 406"/>
                  <a:gd name="T51" fmla="*/ 2 h 175"/>
                  <a:gd name="T52" fmla="*/ 388 w 406"/>
                  <a:gd name="T53" fmla="*/ 1 h 175"/>
                  <a:gd name="T54" fmla="*/ 390 w 406"/>
                  <a:gd name="T55" fmla="*/ 1 h 175"/>
                  <a:gd name="T56" fmla="*/ 392 w 406"/>
                  <a:gd name="T57" fmla="*/ 1 h 175"/>
                  <a:gd name="T58" fmla="*/ 393 w 406"/>
                  <a:gd name="T59" fmla="*/ 1 h 175"/>
                  <a:gd name="T60" fmla="*/ 395 w 406"/>
                  <a:gd name="T61" fmla="*/ 0 h 175"/>
                  <a:gd name="T62" fmla="*/ 395 w 406"/>
                  <a:gd name="T63" fmla="*/ 1 h 175"/>
                  <a:gd name="T64" fmla="*/ 397 w 406"/>
                  <a:gd name="T65" fmla="*/ 1 h 175"/>
                  <a:gd name="T66" fmla="*/ 397 w 406"/>
                  <a:gd name="T67" fmla="*/ 2 h 175"/>
                  <a:gd name="T68" fmla="*/ 399 w 406"/>
                  <a:gd name="T69" fmla="*/ 2 h 175"/>
                  <a:gd name="T70" fmla="*/ 399 w 406"/>
                  <a:gd name="T71" fmla="*/ 4 h 175"/>
                  <a:gd name="T72" fmla="*/ 400 w 406"/>
                  <a:gd name="T73" fmla="*/ 4 h 175"/>
                  <a:gd name="T74" fmla="*/ 400 w 406"/>
                  <a:gd name="T75" fmla="*/ 5 h 175"/>
                  <a:gd name="T76" fmla="*/ 402 w 406"/>
                  <a:gd name="T77" fmla="*/ 5 h 175"/>
                  <a:gd name="T78" fmla="*/ 402 w 406"/>
                  <a:gd name="T79" fmla="*/ 7 h 175"/>
                  <a:gd name="T80" fmla="*/ 402 w 406"/>
                  <a:gd name="T81" fmla="*/ 9 h 175"/>
                  <a:gd name="T82" fmla="*/ 402 w 406"/>
                  <a:gd name="T83" fmla="*/ 11 h 175"/>
                  <a:gd name="T84" fmla="*/ 402 w 406"/>
                  <a:gd name="T85" fmla="*/ 13 h 175"/>
                  <a:gd name="T86" fmla="*/ 402 w 406"/>
                  <a:gd name="T87" fmla="*/ 14 h 175"/>
                  <a:gd name="T88" fmla="*/ 402 w 406"/>
                  <a:gd name="T89" fmla="*/ 15 h 175"/>
                  <a:gd name="T90" fmla="*/ 403 w 406"/>
                  <a:gd name="T91" fmla="*/ 15 h 175"/>
                  <a:gd name="T92" fmla="*/ 403 w 406"/>
                  <a:gd name="T93" fmla="*/ 17 h 175"/>
                  <a:gd name="T94" fmla="*/ 403 w 406"/>
                  <a:gd name="T95" fmla="*/ 19 h 175"/>
                  <a:gd name="T96" fmla="*/ 403 w 406"/>
                  <a:gd name="T97" fmla="*/ 21 h 175"/>
                  <a:gd name="T98" fmla="*/ 403 w 406"/>
                  <a:gd name="T99" fmla="*/ 23 h 175"/>
                  <a:gd name="T100" fmla="*/ 404 w 406"/>
                  <a:gd name="T101" fmla="*/ 23 h 175"/>
                  <a:gd name="T102" fmla="*/ 404 w 406"/>
                  <a:gd name="T103" fmla="*/ 25 h 175"/>
                  <a:gd name="T104" fmla="*/ 404 w 406"/>
                  <a:gd name="T105" fmla="*/ 27 h 175"/>
                  <a:gd name="T106" fmla="*/ 404 w 406"/>
                  <a:gd name="T107" fmla="*/ 28 h 175"/>
                  <a:gd name="T108" fmla="*/ 405 w 406"/>
                  <a:gd name="T109" fmla="*/ 28 h 175"/>
                  <a:gd name="T110" fmla="*/ 393 w 406"/>
                  <a:gd name="T111" fmla="*/ 51 h 17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06"/>
                  <a:gd name="T169" fmla="*/ 0 h 175"/>
                  <a:gd name="T170" fmla="*/ 406 w 406"/>
                  <a:gd name="T171" fmla="*/ 175 h 17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06" h="175">
                    <a:moveTo>
                      <a:pt x="393" y="51"/>
                    </a:moveTo>
                    <a:lnTo>
                      <a:pt x="12" y="174"/>
                    </a:lnTo>
                    <a:lnTo>
                      <a:pt x="0" y="121"/>
                    </a:lnTo>
                    <a:lnTo>
                      <a:pt x="4" y="120"/>
                    </a:lnTo>
                    <a:lnTo>
                      <a:pt x="15" y="117"/>
                    </a:lnTo>
                    <a:lnTo>
                      <a:pt x="33" y="111"/>
                    </a:lnTo>
                    <a:lnTo>
                      <a:pt x="57" y="103"/>
                    </a:lnTo>
                    <a:lnTo>
                      <a:pt x="84" y="95"/>
                    </a:lnTo>
                    <a:lnTo>
                      <a:pt x="115" y="86"/>
                    </a:lnTo>
                    <a:lnTo>
                      <a:pt x="149" y="76"/>
                    </a:lnTo>
                    <a:lnTo>
                      <a:pt x="183" y="64"/>
                    </a:lnTo>
                    <a:lnTo>
                      <a:pt x="217" y="55"/>
                    </a:lnTo>
                    <a:lnTo>
                      <a:pt x="251" y="44"/>
                    </a:lnTo>
                    <a:lnTo>
                      <a:pt x="282" y="35"/>
                    </a:lnTo>
                    <a:lnTo>
                      <a:pt x="311" y="25"/>
                    </a:lnTo>
                    <a:lnTo>
                      <a:pt x="334" y="18"/>
                    </a:lnTo>
                    <a:lnTo>
                      <a:pt x="354" y="11"/>
                    </a:lnTo>
                    <a:lnTo>
                      <a:pt x="368" y="7"/>
                    </a:lnTo>
                    <a:lnTo>
                      <a:pt x="374" y="4"/>
                    </a:lnTo>
                    <a:lnTo>
                      <a:pt x="376" y="4"/>
                    </a:lnTo>
                    <a:lnTo>
                      <a:pt x="378" y="4"/>
                    </a:lnTo>
                    <a:lnTo>
                      <a:pt x="380" y="4"/>
                    </a:lnTo>
                    <a:lnTo>
                      <a:pt x="382" y="2"/>
                    </a:lnTo>
                    <a:lnTo>
                      <a:pt x="383" y="2"/>
                    </a:lnTo>
                    <a:lnTo>
                      <a:pt x="385" y="2"/>
                    </a:lnTo>
                    <a:lnTo>
                      <a:pt x="387" y="2"/>
                    </a:lnTo>
                    <a:lnTo>
                      <a:pt x="388" y="1"/>
                    </a:lnTo>
                    <a:lnTo>
                      <a:pt x="390" y="1"/>
                    </a:lnTo>
                    <a:lnTo>
                      <a:pt x="392" y="1"/>
                    </a:lnTo>
                    <a:lnTo>
                      <a:pt x="393" y="1"/>
                    </a:lnTo>
                    <a:lnTo>
                      <a:pt x="395" y="0"/>
                    </a:lnTo>
                    <a:lnTo>
                      <a:pt x="395" y="1"/>
                    </a:lnTo>
                    <a:lnTo>
                      <a:pt x="397" y="1"/>
                    </a:lnTo>
                    <a:lnTo>
                      <a:pt x="397" y="2"/>
                    </a:lnTo>
                    <a:lnTo>
                      <a:pt x="399" y="2"/>
                    </a:lnTo>
                    <a:lnTo>
                      <a:pt x="399" y="4"/>
                    </a:lnTo>
                    <a:lnTo>
                      <a:pt x="400" y="4"/>
                    </a:lnTo>
                    <a:lnTo>
                      <a:pt x="400" y="5"/>
                    </a:lnTo>
                    <a:lnTo>
                      <a:pt x="402" y="5"/>
                    </a:lnTo>
                    <a:lnTo>
                      <a:pt x="402" y="7"/>
                    </a:lnTo>
                    <a:lnTo>
                      <a:pt x="402" y="9"/>
                    </a:lnTo>
                    <a:lnTo>
                      <a:pt x="402" y="11"/>
                    </a:lnTo>
                    <a:lnTo>
                      <a:pt x="402" y="13"/>
                    </a:lnTo>
                    <a:lnTo>
                      <a:pt x="402" y="14"/>
                    </a:lnTo>
                    <a:lnTo>
                      <a:pt x="402" y="15"/>
                    </a:lnTo>
                    <a:lnTo>
                      <a:pt x="403" y="15"/>
                    </a:lnTo>
                    <a:lnTo>
                      <a:pt x="403" y="17"/>
                    </a:lnTo>
                    <a:lnTo>
                      <a:pt x="403" y="19"/>
                    </a:lnTo>
                    <a:lnTo>
                      <a:pt x="403" y="21"/>
                    </a:lnTo>
                    <a:lnTo>
                      <a:pt x="403" y="23"/>
                    </a:lnTo>
                    <a:lnTo>
                      <a:pt x="404" y="23"/>
                    </a:lnTo>
                    <a:lnTo>
                      <a:pt x="404" y="25"/>
                    </a:lnTo>
                    <a:lnTo>
                      <a:pt x="404" y="27"/>
                    </a:lnTo>
                    <a:lnTo>
                      <a:pt x="404" y="28"/>
                    </a:lnTo>
                    <a:lnTo>
                      <a:pt x="405" y="28"/>
                    </a:lnTo>
                    <a:lnTo>
                      <a:pt x="393" y="51"/>
                    </a:lnTo>
                  </a:path>
                </a:pathLst>
              </a:custGeom>
              <a:solidFill>
                <a:srgbClr val="FFFFFF"/>
              </a:solidFill>
              <a:ln w="12700" cap="rnd" cmpd="sng">
                <a:solidFill>
                  <a:srgbClr val="808080"/>
                </a:solidFill>
                <a:prstDash val="solid"/>
                <a:round/>
                <a:headEnd type="none" w="med" len="med"/>
                <a:tailEnd type="none" w="med" len="med"/>
              </a:ln>
            </p:spPr>
            <p:txBody>
              <a:bodyPr/>
              <a:lstStyle/>
              <a:p>
                <a:endParaRPr lang="en-US"/>
              </a:p>
            </p:txBody>
          </p:sp>
          <p:sp>
            <p:nvSpPr>
              <p:cNvPr id="87" name="Freeform 69"/>
              <p:cNvSpPr>
                <a:spLocks/>
              </p:cNvSpPr>
              <p:nvPr/>
            </p:nvSpPr>
            <p:spPr bwMode="auto">
              <a:xfrm>
                <a:off x="207" y="2075"/>
                <a:ext cx="403" cy="166"/>
              </a:xfrm>
              <a:custGeom>
                <a:avLst/>
                <a:gdLst>
                  <a:gd name="T0" fmla="*/ 401 w 403"/>
                  <a:gd name="T1" fmla="*/ 58 h 166"/>
                  <a:gd name="T2" fmla="*/ 10 w 403"/>
                  <a:gd name="T3" fmla="*/ 165 h 166"/>
                  <a:gd name="T4" fmla="*/ 0 w 403"/>
                  <a:gd name="T5" fmla="*/ 119 h 166"/>
                  <a:gd name="T6" fmla="*/ 3 w 403"/>
                  <a:gd name="T7" fmla="*/ 119 h 166"/>
                  <a:gd name="T8" fmla="*/ 14 w 403"/>
                  <a:gd name="T9" fmla="*/ 115 h 166"/>
                  <a:gd name="T10" fmla="*/ 33 w 403"/>
                  <a:gd name="T11" fmla="*/ 110 h 166"/>
                  <a:gd name="T12" fmla="*/ 56 w 403"/>
                  <a:gd name="T13" fmla="*/ 103 h 166"/>
                  <a:gd name="T14" fmla="*/ 83 w 403"/>
                  <a:gd name="T15" fmla="*/ 95 h 166"/>
                  <a:gd name="T16" fmla="*/ 114 w 403"/>
                  <a:gd name="T17" fmla="*/ 85 h 166"/>
                  <a:gd name="T18" fmla="*/ 147 w 403"/>
                  <a:gd name="T19" fmla="*/ 75 h 166"/>
                  <a:gd name="T20" fmla="*/ 181 w 403"/>
                  <a:gd name="T21" fmla="*/ 64 h 166"/>
                  <a:gd name="T22" fmla="*/ 215 w 403"/>
                  <a:gd name="T23" fmla="*/ 54 h 166"/>
                  <a:gd name="T24" fmla="*/ 249 w 403"/>
                  <a:gd name="T25" fmla="*/ 43 h 166"/>
                  <a:gd name="T26" fmla="*/ 280 w 403"/>
                  <a:gd name="T27" fmla="*/ 34 h 166"/>
                  <a:gd name="T28" fmla="*/ 309 w 403"/>
                  <a:gd name="T29" fmla="*/ 25 h 166"/>
                  <a:gd name="T30" fmla="*/ 332 w 403"/>
                  <a:gd name="T31" fmla="*/ 19 h 166"/>
                  <a:gd name="T32" fmla="*/ 352 w 403"/>
                  <a:gd name="T33" fmla="*/ 12 h 166"/>
                  <a:gd name="T34" fmla="*/ 365 w 403"/>
                  <a:gd name="T35" fmla="*/ 8 h 166"/>
                  <a:gd name="T36" fmla="*/ 371 w 403"/>
                  <a:gd name="T37" fmla="*/ 5 h 166"/>
                  <a:gd name="T38" fmla="*/ 373 w 403"/>
                  <a:gd name="T39" fmla="*/ 5 h 166"/>
                  <a:gd name="T40" fmla="*/ 375 w 403"/>
                  <a:gd name="T41" fmla="*/ 4 h 166"/>
                  <a:gd name="T42" fmla="*/ 377 w 403"/>
                  <a:gd name="T43" fmla="*/ 4 h 166"/>
                  <a:gd name="T44" fmla="*/ 379 w 403"/>
                  <a:gd name="T45" fmla="*/ 3 h 166"/>
                  <a:gd name="T46" fmla="*/ 381 w 403"/>
                  <a:gd name="T47" fmla="*/ 3 h 166"/>
                  <a:gd name="T48" fmla="*/ 383 w 403"/>
                  <a:gd name="T49" fmla="*/ 3 h 166"/>
                  <a:gd name="T50" fmla="*/ 385 w 403"/>
                  <a:gd name="T51" fmla="*/ 1 h 166"/>
                  <a:gd name="T52" fmla="*/ 387 w 403"/>
                  <a:gd name="T53" fmla="*/ 1 h 166"/>
                  <a:gd name="T54" fmla="*/ 389 w 403"/>
                  <a:gd name="T55" fmla="*/ 1 h 166"/>
                  <a:gd name="T56" fmla="*/ 390 w 403"/>
                  <a:gd name="T57" fmla="*/ 1 h 166"/>
                  <a:gd name="T58" fmla="*/ 392 w 403"/>
                  <a:gd name="T59" fmla="*/ 0 h 166"/>
                  <a:gd name="T60" fmla="*/ 392 w 403"/>
                  <a:gd name="T61" fmla="*/ 1 h 166"/>
                  <a:gd name="T62" fmla="*/ 394 w 403"/>
                  <a:gd name="T63" fmla="*/ 1 h 166"/>
                  <a:gd name="T64" fmla="*/ 394 w 403"/>
                  <a:gd name="T65" fmla="*/ 3 h 166"/>
                  <a:gd name="T66" fmla="*/ 395 w 403"/>
                  <a:gd name="T67" fmla="*/ 3 h 166"/>
                  <a:gd name="T68" fmla="*/ 395 w 403"/>
                  <a:gd name="T69" fmla="*/ 5 h 166"/>
                  <a:gd name="T70" fmla="*/ 396 w 403"/>
                  <a:gd name="T71" fmla="*/ 5 h 166"/>
                  <a:gd name="T72" fmla="*/ 396 w 403"/>
                  <a:gd name="T73" fmla="*/ 6 h 166"/>
                  <a:gd name="T74" fmla="*/ 398 w 403"/>
                  <a:gd name="T75" fmla="*/ 6 h 166"/>
                  <a:gd name="T76" fmla="*/ 398 w 403"/>
                  <a:gd name="T77" fmla="*/ 8 h 166"/>
                  <a:gd name="T78" fmla="*/ 398 w 403"/>
                  <a:gd name="T79" fmla="*/ 10 h 166"/>
                  <a:gd name="T80" fmla="*/ 398 w 403"/>
                  <a:gd name="T81" fmla="*/ 12 h 166"/>
                  <a:gd name="T82" fmla="*/ 398 w 403"/>
                  <a:gd name="T83" fmla="*/ 14 h 166"/>
                  <a:gd name="T84" fmla="*/ 400 w 403"/>
                  <a:gd name="T85" fmla="*/ 14 h 166"/>
                  <a:gd name="T86" fmla="*/ 400 w 403"/>
                  <a:gd name="T87" fmla="*/ 15 h 166"/>
                  <a:gd name="T88" fmla="*/ 400 w 403"/>
                  <a:gd name="T89" fmla="*/ 17 h 166"/>
                  <a:gd name="T90" fmla="*/ 400 w 403"/>
                  <a:gd name="T91" fmla="*/ 18 h 166"/>
                  <a:gd name="T92" fmla="*/ 400 w 403"/>
                  <a:gd name="T93" fmla="*/ 20 h 166"/>
                  <a:gd name="T94" fmla="*/ 400 w 403"/>
                  <a:gd name="T95" fmla="*/ 22 h 166"/>
                  <a:gd name="T96" fmla="*/ 400 w 403"/>
                  <a:gd name="T97" fmla="*/ 24 h 166"/>
                  <a:gd name="T98" fmla="*/ 401 w 403"/>
                  <a:gd name="T99" fmla="*/ 24 h 166"/>
                  <a:gd name="T100" fmla="*/ 401 w 403"/>
                  <a:gd name="T101" fmla="*/ 26 h 166"/>
                  <a:gd name="T102" fmla="*/ 401 w 403"/>
                  <a:gd name="T103" fmla="*/ 28 h 166"/>
                  <a:gd name="T104" fmla="*/ 401 w 403"/>
                  <a:gd name="T105" fmla="*/ 29 h 166"/>
                  <a:gd name="T106" fmla="*/ 402 w 403"/>
                  <a:gd name="T107" fmla="*/ 29 h 166"/>
                  <a:gd name="T108" fmla="*/ 401 w 403"/>
                  <a:gd name="T109" fmla="*/ 58 h 1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3"/>
                  <a:gd name="T166" fmla="*/ 0 h 166"/>
                  <a:gd name="T167" fmla="*/ 403 w 403"/>
                  <a:gd name="T168" fmla="*/ 166 h 16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3" h="166">
                    <a:moveTo>
                      <a:pt x="401" y="58"/>
                    </a:moveTo>
                    <a:lnTo>
                      <a:pt x="10" y="165"/>
                    </a:lnTo>
                    <a:lnTo>
                      <a:pt x="0" y="119"/>
                    </a:lnTo>
                    <a:lnTo>
                      <a:pt x="3" y="119"/>
                    </a:lnTo>
                    <a:lnTo>
                      <a:pt x="14" y="115"/>
                    </a:lnTo>
                    <a:lnTo>
                      <a:pt x="33" y="110"/>
                    </a:lnTo>
                    <a:lnTo>
                      <a:pt x="56" y="103"/>
                    </a:lnTo>
                    <a:lnTo>
                      <a:pt x="83" y="95"/>
                    </a:lnTo>
                    <a:lnTo>
                      <a:pt x="114" y="85"/>
                    </a:lnTo>
                    <a:lnTo>
                      <a:pt x="147" y="75"/>
                    </a:lnTo>
                    <a:lnTo>
                      <a:pt x="181" y="64"/>
                    </a:lnTo>
                    <a:lnTo>
                      <a:pt x="215" y="54"/>
                    </a:lnTo>
                    <a:lnTo>
                      <a:pt x="249" y="43"/>
                    </a:lnTo>
                    <a:lnTo>
                      <a:pt x="280" y="34"/>
                    </a:lnTo>
                    <a:lnTo>
                      <a:pt x="309" y="25"/>
                    </a:lnTo>
                    <a:lnTo>
                      <a:pt x="332" y="19"/>
                    </a:lnTo>
                    <a:lnTo>
                      <a:pt x="352" y="12"/>
                    </a:lnTo>
                    <a:lnTo>
                      <a:pt x="365" y="8"/>
                    </a:lnTo>
                    <a:lnTo>
                      <a:pt x="371" y="5"/>
                    </a:lnTo>
                    <a:lnTo>
                      <a:pt x="373" y="5"/>
                    </a:lnTo>
                    <a:lnTo>
                      <a:pt x="375" y="4"/>
                    </a:lnTo>
                    <a:lnTo>
                      <a:pt x="377" y="4"/>
                    </a:lnTo>
                    <a:lnTo>
                      <a:pt x="379" y="3"/>
                    </a:lnTo>
                    <a:lnTo>
                      <a:pt x="381" y="3"/>
                    </a:lnTo>
                    <a:lnTo>
                      <a:pt x="383" y="3"/>
                    </a:lnTo>
                    <a:lnTo>
                      <a:pt x="385" y="1"/>
                    </a:lnTo>
                    <a:lnTo>
                      <a:pt x="387" y="1"/>
                    </a:lnTo>
                    <a:lnTo>
                      <a:pt x="389" y="1"/>
                    </a:lnTo>
                    <a:lnTo>
                      <a:pt x="390" y="1"/>
                    </a:lnTo>
                    <a:lnTo>
                      <a:pt x="392" y="0"/>
                    </a:lnTo>
                    <a:lnTo>
                      <a:pt x="392" y="1"/>
                    </a:lnTo>
                    <a:lnTo>
                      <a:pt x="394" y="1"/>
                    </a:lnTo>
                    <a:lnTo>
                      <a:pt x="394" y="3"/>
                    </a:lnTo>
                    <a:lnTo>
                      <a:pt x="395" y="3"/>
                    </a:lnTo>
                    <a:lnTo>
                      <a:pt x="395" y="5"/>
                    </a:lnTo>
                    <a:lnTo>
                      <a:pt x="396" y="5"/>
                    </a:lnTo>
                    <a:lnTo>
                      <a:pt x="396" y="6"/>
                    </a:lnTo>
                    <a:lnTo>
                      <a:pt x="398" y="6"/>
                    </a:lnTo>
                    <a:lnTo>
                      <a:pt x="398" y="8"/>
                    </a:lnTo>
                    <a:lnTo>
                      <a:pt x="398" y="10"/>
                    </a:lnTo>
                    <a:lnTo>
                      <a:pt x="398" y="12"/>
                    </a:lnTo>
                    <a:lnTo>
                      <a:pt x="398" y="14"/>
                    </a:lnTo>
                    <a:lnTo>
                      <a:pt x="400" y="14"/>
                    </a:lnTo>
                    <a:lnTo>
                      <a:pt x="400" y="15"/>
                    </a:lnTo>
                    <a:lnTo>
                      <a:pt x="400" y="17"/>
                    </a:lnTo>
                    <a:lnTo>
                      <a:pt x="400" y="18"/>
                    </a:lnTo>
                    <a:lnTo>
                      <a:pt x="400" y="20"/>
                    </a:lnTo>
                    <a:lnTo>
                      <a:pt x="400" y="22"/>
                    </a:lnTo>
                    <a:lnTo>
                      <a:pt x="400" y="24"/>
                    </a:lnTo>
                    <a:lnTo>
                      <a:pt x="401" y="24"/>
                    </a:lnTo>
                    <a:lnTo>
                      <a:pt x="401" y="26"/>
                    </a:lnTo>
                    <a:lnTo>
                      <a:pt x="401" y="28"/>
                    </a:lnTo>
                    <a:lnTo>
                      <a:pt x="401" y="29"/>
                    </a:lnTo>
                    <a:lnTo>
                      <a:pt x="402" y="29"/>
                    </a:lnTo>
                    <a:lnTo>
                      <a:pt x="401" y="58"/>
                    </a:lnTo>
                  </a:path>
                </a:pathLst>
              </a:custGeom>
              <a:solidFill>
                <a:srgbClr val="C0C0C0"/>
              </a:solidFill>
              <a:ln>
                <a:noFill/>
              </a:ln>
              <a:extLst>
                <a:ext uri="{91240B29-F687-4f45-9708-019B960494DF}">
                  <a14:hiddenLine xmlns=""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sp>
            <p:nvSpPr>
              <p:cNvPr id="88" name="Freeform 70"/>
              <p:cNvSpPr>
                <a:spLocks/>
              </p:cNvSpPr>
              <p:nvPr/>
            </p:nvSpPr>
            <p:spPr bwMode="auto">
              <a:xfrm>
                <a:off x="214" y="2076"/>
                <a:ext cx="407" cy="169"/>
              </a:xfrm>
              <a:custGeom>
                <a:avLst/>
                <a:gdLst>
                  <a:gd name="T0" fmla="*/ 394 w 407"/>
                  <a:gd name="T1" fmla="*/ 53 h 169"/>
                  <a:gd name="T2" fmla="*/ 12 w 407"/>
                  <a:gd name="T3" fmla="*/ 168 h 169"/>
                  <a:gd name="T4" fmla="*/ 0 w 407"/>
                  <a:gd name="T5" fmla="*/ 122 h 169"/>
                  <a:gd name="T6" fmla="*/ 4 w 407"/>
                  <a:gd name="T7" fmla="*/ 121 h 169"/>
                  <a:gd name="T8" fmla="*/ 15 w 407"/>
                  <a:gd name="T9" fmla="*/ 118 h 169"/>
                  <a:gd name="T10" fmla="*/ 34 w 407"/>
                  <a:gd name="T11" fmla="*/ 112 h 169"/>
                  <a:gd name="T12" fmla="*/ 57 w 407"/>
                  <a:gd name="T13" fmla="*/ 105 h 169"/>
                  <a:gd name="T14" fmla="*/ 84 w 407"/>
                  <a:gd name="T15" fmla="*/ 96 h 169"/>
                  <a:gd name="T16" fmla="*/ 115 w 407"/>
                  <a:gd name="T17" fmla="*/ 87 h 169"/>
                  <a:gd name="T18" fmla="*/ 149 w 407"/>
                  <a:gd name="T19" fmla="*/ 77 h 169"/>
                  <a:gd name="T20" fmla="*/ 183 w 407"/>
                  <a:gd name="T21" fmla="*/ 65 h 169"/>
                  <a:gd name="T22" fmla="*/ 218 w 407"/>
                  <a:gd name="T23" fmla="*/ 56 h 169"/>
                  <a:gd name="T24" fmla="*/ 251 w 407"/>
                  <a:gd name="T25" fmla="*/ 45 h 169"/>
                  <a:gd name="T26" fmla="*/ 283 w 407"/>
                  <a:gd name="T27" fmla="*/ 35 h 169"/>
                  <a:gd name="T28" fmla="*/ 312 w 407"/>
                  <a:gd name="T29" fmla="*/ 26 h 169"/>
                  <a:gd name="T30" fmla="*/ 335 w 407"/>
                  <a:gd name="T31" fmla="*/ 19 h 169"/>
                  <a:gd name="T32" fmla="*/ 355 w 407"/>
                  <a:gd name="T33" fmla="*/ 12 h 169"/>
                  <a:gd name="T34" fmla="*/ 369 w 407"/>
                  <a:gd name="T35" fmla="*/ 7 h 169"/>
                  <a:gd name="T36" fmla="*/ 375 w 407"/>
                  <a:gd name="T37" fmla="*/ 5 h 169"/>
                  <a:gd name="T38" fmla="*/ 376 w 407"/>
                  <a:gd name="T39" fmla="*/ 5 h 169"/>
                  <a:gd name="T40" fmla="*/ 378 w 407"/>
                  <a:gd name="T41" fmla="*/ 4 h 169"/>
                  <a:gd name="T42" fmla="*/ 380 w 407"/>
                  <a:gd name="T43" fmla="*/ 4 h 169"/>
                  <a:gd name="T44" fmla="*/ 381 w 407"/>
                  <a:gd name="T45" fmla="*/ 4 h 169"/>
                  <a:gd name="T46" fmla="*/ 383 w 407"/>
                  <a:gd name="T47" fmla="*/ 3 h 169"/>
                  <a:gd name="T48" fmla="*/ 385 w 407"/>
                  <a:gd name="T49" fmla="*/ 3 h 169"/>
                  <a:gd name="T50" fmla="*/ 387 w 407"/>
                  <a:gd name="T51" fmla="*/ 3 h 169"/>
                  <a:gd name="T52" fmla="*/ 388 w 407"/>
                  <a:gd name="T53" fmla="*/ 1 h 169"/>
                  <a:gd name="T54" fmla="*/ 390 w 407"/>
                  <a:gd name="T55" fmla="*/ 1 h 169"/>
                  <a:gd name="T56" fmla="*/ 392 w 407"/>
                  <a:gd name="T57" fmla="*/ 1 h 169"/>
                  <a:gd name="T58" fmla="*/ 393 w 407"/>
                  <a:gd name="T59" fmla="*/ 1 h 169"/>
                  <a:gd name="T60" fmla="*/ 395 w 407"/>
                  <a:gd name="T61" fmla="*/ 0 h 169"/>
                  <a:gd name="T62" fmla="*/ 395 w 407"/>
                  <a:gd name="T63" fmla="*/ 2 h 169"/>
                  <a:gd name="T64" fmla="*/ 397 w 407"/>
                  <a:gd name="T65" fmla="*/ 2 h 169"/>
                  <a:gd name="T66" fmla="*/ 397 w 407"/>
                  <a:gd name="T67" fmla="*/ 3 h 169"/>
                  <a:gd name="T68" fmla="*/ 398 w 407"/>
                  <a:gd name="T69" fmla="*/ 3 h 169"/>
                  <a:gd name="T70" fmla="*/ 400 w 407"/>
                  <a:gd name="T71" fmla="*/ 3 h 169"/>
                  <a:gd name="T72" fmla="*/ 400 w 407"/>
                  <a:gd name="T73" fmla="*/ 5 h 169"/>
                  <a:gd name="T74" fmla="*/ 401 w 407"/>
                  <a:gd name="T75" fmla="*/ 5 h 169"/>
                  <a:gd name="T76" fmla="*/ 401 w 407"/>
                  <a:gd name="T77" fmla="*/ 7 h 169"/>
                  <a:gd name="T78" fmla="*/ 401 w 407"/>
                  <a:gd name="T79" fmla="*/ 9 h 169"/>
                  <a:gd name="T80" fmla="*/ 401 w 407"/>
                  <a:gd name="T81" fmla="*/ 11 h 169"/>
                  <a:gd name="T82" fmla="*/ 401 w 407"/>
                  <a:gd name="T83" fmla="*/ 13 h 169"/>
                  <a:gd name="T84" fmla="*/ 402 w 407"/>
                  <a:gd name="T85" fmla="*/ 13 h 169"/>
                  <a:gd name="T86" fmla="*/ 402 w 407"/>
                  <a:gd name="T87" fmla="*/ 14 h 169"/>
                  <a:gd name="T88" fmla="*/ 402 w 407"/>
                  <a:gd name="T89" fmla="*/ 15 h 169"/>
                  <a:gd name="T90" fmla="*/ 403 w 407"/>
                  <a:gd name="T91" fmla="*/ 15 h 169"/>
                  <a:gd name="T92" fmla="*/ 403 w 407"/>
                  <a:gd name="T93" fmla="*/ 17 h 169"/>
                  <a:gd name="T94" fmla="*/ 403 w 407"/>
                  <a:gd name="T95" fmla="*/ 18 h 169"/>
                  <a:gd name="T96" fmla="*/ 403 w 407"/>
                  <a:gd name="T97" fmla="*/ 20 h 169"/>
                  <a:gd name="T98" fmla="*/ 403 w 407"/>
                  <a:gd name="T99" fmla="*/ 21 h 169"/>
                  <a:gd name="T100" fmla="*/ 403 w 407"/>
                  <a:gd name="T101" fmla="*/ 22 h 169"/>
                  <a:gd name="T102" fmla="*/ 403 w 407"/>
                  <a:gd name="T103" fmla="*/ 24 h 169"/>
                  <a:gd name="T104" fmla="*/ 405 w 407"/>
                  <a:gd name="T105" fmla="*/ 24 h 169"/>
                  <a:gd name="T106" fmla="*/ 405 w 407"/>
                  <a:gd name="T107" fmla="*/ 26 h 169"/>
                  <a:gd name="T108" fmla="*/ 405 w 407"/>
                  <a:gd name="T109" fmla="*/ 28 h 169"/>
                  <a:gd name="T110" fmla="*/ 405 w 407"/>
                  <a:gd name="T111" fmla="*/ 29 h 169"/>
                  <a:gd name="T112" fmla="*/ 406 w 407"/>
                  <a:gd name="T113" fmla="*/ 29 h 169"/>
                  <a:gd name="T114" fmla="*/ 394 w 407"/>
                  <a:gd name="T115" fmla="*/ 53 h 16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07"/>
                  <a:gd name="T175" fmla="*/ 0 h 169"/>
                  <a:gd name="T176" fmla="*/ 407 w 407"/>
                  <a:gd name="T177" fmla="*/ 169 h 169"/>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07" h="169">
                    <a:moveTo>
                      <a:pt x="394" y="53"/>
                    </a:moveTo>
                    <a:lnTo>
                      <a:pt x="12" y="168"/>
                    </a:lnTo>
                    <a:lnTo>
                      <a:pt x="0" y="122"/>
                    </a:lnTo>
                    <a:lnTo>
                      <a:pt x="4" y="121"/>
                    </a:lnTo>
                    <a:lnTo>
                      <a:pt x="15" y="118"/>
                    </a:lnTo>
                    <a:lnTo>
                      <a:pt x="34" y="112"/>
                    </a:lnTo>
                    <a:lnTo>
                      <a:pt x="57" y="105"/>
                    </a:lnTo>
                    <a:lnTo>
                      <a:pt x="84" y="96"/>
                    </a:lnTo>
                    <a:lnTo>
                      <a:pt x="115" y="87"/>
                    </a:lnTo>
                    <a:lnTo>
                      <a:pt x="149" y="77"/>
                    </a:lnTo>
                    <a:lnTo>
                      <a:pt x="183" y="65"/>
                    </a:lnTo>
                    <a:lnTo>
                      <a:pt x="218" y="56"/>
                    </a:lnTo>
                    <a:lnTo>
                      <a:pt x="251" y="45"/>
                    </a:lnTo>
                    <a:lnTo>
                      <a:pt x="283" y="35"/>
                    </a:lnTo>
                    <a:lnTo>
                      <a:pt x="312" y="26"/>
                    </a:lnTo>
                    <a:lnTo>
                      <a:pt x="335" y="19"/>
                    </a:lnTo>
                    <a:lnTo>
                      <a:pt x="355" y="12"/>
                    </a:lnTo>
                    <a:lnTo>
                      <a:pt x="369" y="7"/>
                    </a:lnTo>
                    <a:lnTo>
                      <a:pt x="375" y="5"/>
                    </a:lnTo>
                    <a:lnTo>
                      <a:pt x="376" y="5"/>
                    </a:lnTo>
                    <a:lnTo>
                      <a:pt x="378" y="4"/>
                    </a:lnTo>
                    <a:lnTo>
                      <a:pt x="380" y="4"/>
                    </a:lnTo>
                    <a:lnTo>
                      <a:pt x="381" y="4"/>
                    </a:lnTo>
                    <a:lnTo>
                      <a:pt x="383" y="3"/>
                    </a:lnTo>
                    <a:lnTo>
                      <a:pt x="385" y="3"/>
                    </a:lnTo>
                    <a:lnTo>
                      <a:pt x="387" y="3"/>
                    </a:lnTo>
                    <a:lnTo>
                      <a:pt x="388" y="1"/>
                    </a:lnTo>
                    <a:lnTo>
                      <a:pt x="390" y="1"/>
                    </a:lnTo>
                    <a:lnTo>
                      <a:pt x="392" y="1"/>
                    </a:lnTo>
                    <a:lnTo>
                      <a:pt x="393" y="1"/>
                    </a:lnTo>
                    <a:lnTo>
                      <a:pt x="395" y="0"/>
                    </a:lnTo>
                    <a:lnTo>
                      <a:pt x="395" y="2"/>
                    </a:lnTo>
                    <a:lnTo>
                      <a:pt x="397" y="2"/>
                    </a:lnTo>
                    <a:lnTo>
                      <a:pt x="397" y="3"/>
                    </a:lnTo>
                    <a:lnTo>
                      <a:pt x="398" y="3"/>
                    </a:lnTo>
                    <a:lnTo>
                      <a:pt x="400" y="3"/>
                    </a:lnTo>
                    <a:lnTo>
                      <a:pt x="400" y="5"/>
                    </a:lnTo>
                    <a:lnTo>
                      <a:pt x="401" y="5"/>
                    </a:lnTo>
                    <a:lnTo>
                      <a:pt x="401" y="7"/>
                    </a:lnTo>
                    <a:lnTo>
                      <a:pt x="401" y="9"/>
                    </a:lnTo>
                    <a:lnTo>
                      <a:pt x="401" y="11"/>
                    </a:lnTo>
                    <a:lnTo>
                      <a:pt x="401" y="13"/>
                    </a:lnTo>
                    <a:lnTo>
                      <a:pt x="402" y="13"/>
                    </a:lnTo>
                    <a:lnTo>
                      <a:pt x="402" y="14"/>
                    </a:lnTo>
                    <a:lnTo>
                      <a:pt x="402" y="15"/>
                    </a:lnTo>
                    <a:lnTo>
                      <a:pt x="403" y="15"/>
                    </a:lnTo>
                    <a:lnTo>
                      <a:pt x="403" y="17"/>
                    </a:lnTo>
                    <a:lnTo>
                      <a:pt x="403" y="18"/>
                    </a:lnTo>
                    <a:lnTo>
                      <a:pt x="403" y="20"/>
                    </a:lnTo>
                    <a:lnTo>
                      <a:pt x="403" y="21"/>
                    </a:lnTo>
                    <a:lnTo>
                      <a:pt x="403" y="22"/>
                    </a:lnTo>
                    <a:lnTo>
                      <a:pt x="403" y="24"/>
                    </a:lnTo>
                    <a:lnTo>
                      <a:pt x="405" y="24"/>
                    </a:lnTo>
                    <a:lnTo>
                      <a:pt x="405" y="26"/>
                    </a:lnTo>
                    <a:lnTo>
                      <a:pt x="405" y="28"/>
                    </a:lnTo>
                    <a:lnTo>
                      <a:pt x="405" y="29"/>
                    </a:lnTo>
                    <a:lnTo>
                      <a:pt x="406" y="29"/>
                    </a:lnTo>
                    <a:lnTo>
                      <a:pt x="394" y="53"/>
                    </a:lnTo>
                  </a:path>
                </a:pathLst>
              </a:custGeom>
              <a:solidFill>
                <a:srgbClr val="FFFFFF"/>
              </a:solidFill>
              <a:ln w="12700" cap="rnd" cmpd="sng">
                <a:solidFill>
                  <a:srgbClr val="808080"/>
                </a:solidFill>
                <a:prstDash val="solid"/>
                <a:round/>
                <a:headEnd type="none" w="med" len="med"/>
                <a:tailEnd type="none" w="med" len="med"/>
              </a:ln>
            </p:spPr>
            <p:txBody>
              <a:bodyPr/>
              <a:lstStyle/>
              <a:p>
                <a:endParaRPr lang="en-US"/>
              </a:p>
            </p:txBody>
          </p:sp>
          <p:sp>
            <p:nvSpPr>
              <p:cNvPr id="89" name="Freeform 71"/>
              <p:cNvSpPr>
                <a:spLocks/>
              </p:cNvSpPr>
              <p:nvPr/>
            </p:nvSpPr>
            <p:spPr bwMode="auto">
              <a:xfrm>
                <a:off x="223" y="2081"/>
                <a:ext cx="406" cy="159"/>
              </a:xfrm>
              <a:custGeom>
                <a:avLst/>
                <a:gdLst>
                  <a:gd name="T0" fmla="*/ 389 w 406"/>
                  <a:gd name="T1" fmla="*/ 43 h 159"/>
                  <a:gd name="T2" fmla="*/ 5 w 406"/>
                  <a:gd name="T3" fmla="*/ 158 h 159"/>
                  <a:gd name="T4" fmla="*/ 0 w 406"/>
                  <a:gd name="T5" fmla="*/ 122 h 159"/>
                  <a:gd name="T6" fmla="*/ 3 w 406"/>
                  <a:gd name="T7" fmla="*/ 122 h 159"/>
                  <a:gd name="T8" fmla="*/ 15 w 406"/>
                  <a:gd name="T9" fmla="*/ 118 h 159"/>
                  <a:gd name="T10" fmla="*/ 33 w 406"/>
                  <a:gd name="T11" fmla="*/ 113 h 159"/>
                  <a:gd name="T12" fmla="*/ 57 w 406"/>
                  <a:gd name="T13" fmla="*/ 105 h 159"/>
                  <a:gd name="T14" fmla="*/ 84 w 406"/>
                  <a:gd name="T15" fmla="*/ 97 h 159"/>
                  <a:gd name="T16" fmla="*/ 115 w 406"/>
                  <a:gd name="T17" fmla="*/ 87 h 159"/>
                  <a:gd name="T18" fmla="*/ 148 w 406"/>
                  <a:gd name="T19" fmla="*/ 77 h 159"/>
                  <a:gd name="T20" fmla="*/ 183 w 406"/>
                  <a:gd name="T21" fmla="*/ 66 h 159"/>
                  <a:gd name="T22" fmla="*/ 217 w 406"/>
                  <a:gd name="T23" fmla="*/ 56 h 159"/>
                  <a:gd name="T24" fmla="*/ 251 w 406"/>
                  <a:gd name="T25" fmla="*/ 45 h 159"/>
                  <a:gd name="T26" fmla="*/ 282 w 406"/>
                  <a:gd name="T27" fmla="*/ 36 h 159"/>
                  <a:gd name="T28" fmla="*/ 311 w 406"/>
                  <a:gd name="T29" fmla="*/ 26 h 159"/>
                  <a:gd name="T30" fmla="*/ 334 w 406"/>
                  <a:gd name="T31" fmla="*/ 19 h 159"/>
                  <a:gd name="T32" fmla="*/ 354 w 406"/>
                  <a:gd name="T33" fmla="*/ 13 h 159"/>
                  <a:gd name="T34" fmla="*/ 368 w 406"/>
                  <a:gd name="T35" fmla="*/ 8 h 159"/>
                  <a:gd name="T36" fmla="*/ 374 w 406"/>
                  <a:gd name="T37" fmla="*/ 6 h 159"/>
                  <a:gd name="T38" fmla="*/ 376 w 406"/>
                  <a:gd name="T39" fmla="*/ 6 h 159"/>
                  <a:gd name="T40" fmla="*/ 378 w 406"/>
                  <a:gd name="T41" fmla="*/ 4 h 159"/>
                  <a:gd name="T42" fmla="*/ 379 w 406"/>
                  <a:gd name="T43" fmla="*/ 4 h 159"/>
                  <a:gd name="T44" fmla="*/ 382 w 406"/>
                  <a:gd name="T45" fmla="*/ 3 h 159"/>
                  <a:gd name="T46" fmla="*/ 384 w 406"/>
                  <a:gd name="T47" fmla="*/ 3 h 159"/>
                  <a:gd name="T48" fmla="*/ 386 w 406"/>
                  <a:gd name="T49" fmla="*/ 3 h 159"/>
                  <a:gd name="T50" fmla="*/ 388 w 406"/>
                  <a:gd name="T51" fmla="*/ 2 h 159"/>
                  <a:gd name="T52" fmla="*/ 389 w 406"/>
                  <a:gd name="T53" fmla="*/ 2 h 159"/>
                  <a:gd name="T54" fmla="*/ 391 w 406"/>
                  <a:gd name="T55" fmla="*/ 2 h 159"/>
                  <a:gd name="T56" fmla="*/ 393 w 406"/>
                  <a:gd name="T57" fmla="*/ 2 h 159"/>
                  <a:gd name="T58" fmla="*/ 395 w 406"/>
                  <a:gd name="T59" fmla="*/ 0 h 159"/>
                  <a:gd name="T60" fmla="*/ 395 w 406"/>
                  <a:gd name="T61" fmla="*/ 2 h 159"/>
                  <a:gd name="T62" fmla="*/ 397 w 406"/>
                  <a:gd name="T63" fmla="*/ 2 h 159"/>
                  <a:gd name="T64" fmla="*/ 397 w 406"/>
                  <a:gd name="T65" fmla="*/ 3 h 159"/>
                  <a:gd name="T66" fmla="*/ 399 w 406"/>
                  <a:gd name="T67" fmla="*/ 3 h 159"/>
                  <a:gd name="T68" fmla="*/ 399 w 406"/>
                  <a:gd name="T69" fmla="*/ 5 h 159"/>
                  <a:gd name="T70" fmla="*/ 400 w 406"/>
                  <a:gd name="T71" fmla="*/ 5 h 159"/>
                  <a:gd name="T72" fmla="*/ 400 w 406"/>
                  <a:gd name="T73" fmla="*/ 6 h 159"/>
                  <a:gd name="T74" fmla="*/ 401 w 406"/>
                  <a:gd name="T75" fmla="*/ 6 h 159"/>
                  <a:gd name="T76" fmla="*/ 401 w 406"/>
                  <a:gd name="T77" fmla="*/ 8 h 159"/>
                  <a:gd name="T78" fmla="*/ 401 w 406"/>
                  <a:gd name="T79" fmla="*/ 10 h 159"/>
                  <a:gd name="T80" fmla="*/ 401 w 406"/>
                  <a:gd name="T81" fmla="*/ 12 h 159"/>
                  <a:gd name="T82" fmla="*/ 401 w 406"/>
                  <a:gd name="T83" fmla="*/ 14 h 159"/>
                  <a:gd name="T84" fmla="*/ 401 w 406"/>
                  <a:gd name="T85" fmla="*/ 15 h 159"/>
                  <a:gd name="T86" fmla="*/ 403 w 406"/>
                  <a:gd name="T87" fmla="*/ 15 h 159"/>
                  <a:gd name="T88" fmla="*/ 403 w 406"/>
                  <a:gd name="T89" fmla="*/ 17 h 159"/>
                  <a:gd name="T90" fmla="*/ 403 w 406"/>
                  <a:gd name="T91" fmla="*/ 18 h 159"/>
                  <a:gd name="T92" fmla="*/ 403 w 406"/>
                  <a:gd name="T93" fmla="*/ 20 h 159"/>
                  <a:gd name="T94" fmla="*/ 403 w 406"/>
                  <a:gd name="T95" fmla="*/ 22 h 159"/>
                  <a:gd name="T96" fmla="*/ 403 w 406"/>
                  <a:gd name="T97" fmla="*/ 24 h 159"/>
                  <a:gd name="T98" fmla="*/ 404 w 406"/>
                  <a:gd name="T99" fmla="*/ 24 h 159"/>
                  <a:gd name="T100" fmla="*/ 404 w 406"/>
                  <a:gd name="T101" fmla="*/ 26 h 159"/>
                  <a:gd name="T102" fmla="*/ 404 w 406"/>
                  <a:gd name="T103" fmla="*/ 28 h 159"/>
                  <a:gd name="T104" fmla="*/ 404 w 406"/>
                  <a:gd name="T105" fmla="*/ 30 h 159"/>
                  <a:gd name="T106" fmla="*/ 405 w 406"/>
                  <a:gd name="T107" fmla="*/ 30 h 159"/>
                  <a:gd name="T108" fmla="*/ 389 w 406"/>
                  <a:gd name="T109" fmla="*/ 43 h 1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6"/>
                  <a:gd name="T166" fmla="*/ 0 h 159"/>
                  <a:gd name="T167" fmla="*/ 406 w 406"/>
                  <a:gd name="T168" fmla="*/ 159 h 15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6" h="159">
                    <a:moveTo>
                      <a:pt x="389" y="43"/>
                    </a:moveTo>
                    <a:lnTo>
                      <a:pt x="5" y="158"/>
                    </a:lnTo>
                    <a:lnTo>
                      <a:pt x="0" y="122"/>
                    </a:lnTo>
                    <a:lnTo>
                      <a:pt x="3" y="122"/>
                    </a:lnTo>
                    <a:lnTo>
                      <a:pt x="15" y="118"/>
                    </a:lnTo>
                    <a:lnTo>
                      <a:pt x="33" y="113"/>
                    </a:lnTo>
                    <a:lnTo>
                      <a:pt x="57" y="105"/>
                    </a:lnTo>
                    <a:lnTo>
                      <a:pt x="84" y="97"/>
                    </a:lnTo>
                    <a:lnTo>
                      <a:pt x="115" y="87"/>
                    </a:lnTo>
                    <a:lnTo>
                      <a:pt x="148" y="77"/>
                    </a:lnTo>
                    <a:lnTo>
                      <a:pt x="183" y="66"/>
                    </a:lnTo>
                    <a:lnTo>
                      <a:pt x="217" y="56"/>
                    </a:lnTo>
                    <a:lnTo>
                      <a:pt x="251" y="45"/>
                    </a:lnTo>
                    <a:lnTo>
                      <a:pt x="282" y="36"/>
                    </a:lnTo>
                    <a:lnTo>
                      <a:pt x="311" y="26"/>
                    </a:lnTo>
                    <a:lnTo>
                      <a:pt x="334" y="19"/>
                    </a:lnTo>
                    <a:lnTo>
                      <a:pt x="354" y="13"/>
                    </a:lnTo>
                    <a:lnTo>
                      <a:pt x="368" y="8"/>
                    </a:lnTo>
                    <a:lnTo>
                      <a:pt x="374" y="6"/>
                    </a:lnTo>
                    <a:lnTo>
                      <a:pt x="376" y="6"/>
                    </a:lnTo>
                    <a:lnTo>
                      <a:pt x="378" y="4"/>
                    </a:lnTo>
                    <a:lnTo>
                      <a:pt x="379" y="4"/>
                    </a:lnTo>
                    <a:lnTo>
                      <a:pt x="382" y="3"/>
                    </a:lnTo>
                    <a:lnTo>
                      <a:pt x="384" y="3"/>
                    </a:lnTo>
                    <a:lnTo>
                      <a:pt x="386" y="3"/>
                    </a:lnTo>
                    <a:lnTo>
                      <a:pt x="388" y="2"/>
                    </a:lnTo>
                    <a:lnTo>
                      <a:pt x="389" y="2"/>
                    </a:lnTo>
                    <a:lnTo>
                      <a:pt x="391" y="2"/>
                    </a:lnTo>
                    <a:lnTo>
                      <a:pt x="393" y="2"/>
                    </a:lnTo>
                    <a:lnTo>
                      <a:pt x="395" y="0"/>
                    </a:lnTo>
                    <a:lnTo>
                      <a:pt x="395" y="2"/>
                    </a:lnTo>
                    <a:lnTo>
                      <a:pt x="397" y="2"/>
                    </a:lnTo>
                    <a:lnTo>
                      <a:pt x="397" y="3"/>
                    </a:lnTo>
                    <a:lnTo>
                      <a:pt x="399" y="3"/>
                    </a:lnTo>
                    <a:lnTo>
                      <a:pt x="399" y="5"/>
                    </a:lnTo>
                    <a:lnTo>
                      <a:pt x="400" y="5"/>
                    </a:lnTo>
                    <a:lnTo>
                      <a:pt x="400" y="6"/>
                    </a:lnTo>
                    <a:lnTo>
                      <a:pt x="401" y="6"/>
                    </a:lnTo>
                    <a:lnTo>
                      <a:pt x="401" y="8"/>
                    </a:lnTo>
                    <a:lnTo>
                      <a:pt x="401" y="10"/>
                    </a:lnTo>
                    <a:lnTo>
                      <a:pt x="401" y="12"/>
                    </a:lnTo>
                    <a:lnTo>
                      <a:pt x="401" y="14"/>
                    </a:lnTo>
                    <a:lnTo>
                      <a:pt x="401" y="15"/>
                    </a:lnTo>
                    <a:lnTo>
                      <a:pt x="403" y="15"/>
                    </a:lnTo>
                    <a:lnTo>
                      <a:pt x="403" y="17"/>
                    </a:lnTo>
                    <a:lnTo>
                      <a:pt x="403" y="18"/>
                    </a:lnTo>
                    <a:lnTo>
                      <a:pt x="403" y="20"/>
                    </a:lnTo>
                    <a:lnTo>
                      <a:pt x="403" y="22"/>
                    </a:lnTo>
                    <a:lnTo>
                      <a:pt x="403" y="24"/>
                    </a:lnTo>
                    <a:lnTo>
                      <a:pt x="404" y="24"/>
                    </a:lnTo>
                    <a:lnTo>
                      <a:pt x="404" y="26"/>
                    </a:lnTo>
                    <a:lnTo>
                      <a:pt x="404" y="28"/>
                    </a:lnTo>
                    <a:lnTo>
                      <a:pt x="404" y="30"/>
                    </a:lnTo>
                    <a:lnTo>
                      <a:pt x="405" y="30"/>
                    </a:lnTo>
                    <a:lnTo>
                      <a:pt x="389" y="43"/>
                    </a:lnTo>
                  </a:path>
                </a:pathLst>
              </a:custGeom>
              <a:solidFill>
                <a:srgbClr val="FFFFFF"/>
              </a:solidFill>
              <a:ln w="12700" cap="rnd" cmpd="sng">
                <a:solidFill>
                  <a:srgbClr val="808080"/>
                </a:solidFill>
                <a:prstDash val="solid"/>
                <a:round/>
                <a:headEnd type="none" w="med" len="med"/>
                <a:tailEnd type="none" w="med" len="med"/>
              </a:ln>
            </p:spPr>
            <p:txBody>
              <a:bodyPr/>
              <a:lstStyle/>
              <a:p>
                <a:endParaRPr lang="en-US"/>
              </a:p>
            </p:txBody>
          </p:sp>
          <p:sp>
            <p:nvSpPr>
              <p:cNvPr id="90" name="Freeform 72"/>
              <p:cNvSpPr>
                <a:spLocks/>
              </p:cNvSpPr>
              <p:nvPr/>
            </p:nvSpPr>
            <p:spPr bwMode="auto">
              <a:xfrm>
                <a:off x="231" y="2087"/>
                <a:ext cx="406" cy="149"/>
              </a:xfrm>
              <a:custGeom>
                <a:avLst/>
                <a:gdLst>
                  <a:gd name="T0" fmla="*/ 393 w 406"/>
                  <a:gd name="T1" fmla="*/ 34 h 149"/>
                  <a:gd name="T2" fmla="*/ 9 w 406"/>
                  <a:gd name="T3" fmla="*/ 148 h 149"/>
                  <a:gd name="T4" fmla="*/ 0 w 406"/>
                  <a:gd name="T5" fmla="*/ 122 h 149"/>
                  <a:gd name="T6" fmla="*/ 3 w 406"/>
                  <a:gd name="T7" fmla="*/ 121 h 149"/>
                  <a:gd name="T8" fmla="*/ 15 w 406"/>
                  <a:gd name="T9" fmla="*/ 117 h 149"/>
                  <a:gd name="T10" fmla="*/ 33 w 406"/>
                  <a:gd name="T11" fmla="*/ 112 h 149"/>
                  <a:gd name="T12" fmla="*/ 57 w 406"/>
                  <a:gd name="T13" fmla="*/ 104 h 149"/>
                  <a:gd name="T14" fmla="*/ 84 w 406"/>
                  <a:gd name="T15" fmla="*/ 96 h 149"/>
                  <a:gd name="T16" fmla="*/ 115 w 406"/>
                  <a:gd name="T17" fmla="*/ 86 h 149"/>
                  <a:gd name="T18" fmla="*/ 148 w 406"/>
                  <a:gd name="T19" fmla="*/ 76 h 149"/>
                  <a:gd name="T20" fmla="*/ 183 w 406"/>
                  <a:gd name="T21" fmla="*/ 65 h 149"/>
                  <a:gd name="T22" fmla="*/ 217 w 406"/>
                  <a:gd name="T23" fmla="*/ 55 h 149"/>
                  <a:gd name="T24" fmla="*/ 250 w 406"/>
                  <a:gd name="T25" fmla="*/ 44 h 149"/>
                  <a:gd name="T26" fmla="*/ 282 w 406"/>
                  <a:gd name="T27" fmla="*/ 35 h 149"/>
                  <a:gd name="T28" fmla="*/ 311 w 406"/>
                  <a:gd name="T29" fmla="*/ 25 h 149"/>
                  <a:gd name="T30" fmla="*/ 334 w 406"/>
                  <a:gd name="T31" fmla="*/ 18 h 149"/>
                  <a:gd name="T32" fmla="*/ 354 w 406"/>
                  <a:gd name="T33" fmla="*/ 12 h 149"/>
                  <a:gd name="T34" fmla="*/ 368 w 406"/>
                  <a:gd name="T35" fmla="*/ 8 h 149"/>
                  <a:gd name="T36" fmla="*/ 374 w 406"/>
                  <a:gd name="T37" fmla="*/ 5 h 149"/>
                  <a:gd name="T38" fmla="*/ 376 w 406"/>
                  <a:gd name="T39" fmla="*/ 5 h 149"/>
                  <a:gd name="T40" fmla="*/ 377 w 406"/>
                  <a:gd name="T41" fmla="*/ 3 h 149"/>
                  <a:gd name="T42" fmla="*/ 379 w 406"/>
                  <a:gd name="T43" fmla="*/ 3 h 149"/>
                  <a:gd name="T44" fmla="*/ 380 w 406"/>
                  <a:gd name="T45" fmla="*/ 3 h 149"/>
                  <a:gd name="T46" fmla="*/ 382 w 406"/>
                  <a:gd name="T47" fmla="*/ 2 h 149"/>
                  <a:gd name="T48" fmla="*/ 383 w 406"/>
                  <a:gd name="T49" fmla="*/ 2 h 149"/>
                  <a:gd name="T50" fmla="*/ 384 w 406"/>
                  <a:gd name="T51" fmla="*/ 2 h 149"/>
                  <a:gd name="T52" fmla="*/ 386 w 406"/>
                  <a:gd name="T53" fmla="*/ 2 h 149"/>
                  <a:gd name="T54" fmla="*/ 388 w 406"/>
                  <a:gd name="T55" fmla="*/ 1 h 149"/>
                  <a:gd name="T56" fmla="*/ 390 w 406"/>
                  <a:gd name="T57" fmla="*/ 1 h 149"/>
                  <a:gd name="T58" fmla="*/ 392 w 406"/>
                  <a:gd name="T59" fmla="*/ 1 h 149"/>
                  <a:gd name="T60" fmla="*/ 393 w 406"/>
                  <a:gd name="T61" fmla="*/ 1 h 149"/>
                  <a:gd name="T62" fmla="*/ 395 w 406"/>
                  <a:gd name="T63" fmla="*/ 0 h 149"/>
                  <a:gd name="T64" fmla="*/ 395 w 406"/>
                  <a:gd name="T65" fmla="*/ 2 h 149"/>
                  <a:gd name="T66" fmla="*/ 397 w 406"/>
                  <a:gd name="T67" fmla="*/ 2 h 149"/>
                  <a:gd name="T68" fmla="*/ 399 w 406"/>
                  <a:gd name="T69" fmla="*/ 2 h 149"/>
                  <a:gd name="T70" fmla="*/ 399 w 406"/>
                  <a:gd name="T71" fmla="*/ 4 h 149"/>
                  <a:gd name="T72" fmla="*/ 400 w 406"/>
                  <a:gd name="T73" fmla="*/ 4 h 149"/>
                  <a:gd name="T74" fmla="*/ 400 w 406"/>
                  <a:gd name="T75" fmla="*/ 5 h 149"/>
                  <a:gd name="T76" fmla="*/ 401 w 406"/>
                  <a:gd name="T77" fmla="*/ 5 h 149"/>
                  <a:gd name="T78" fmla="*/ 401 w 406"/>
                  <a:gd name="T79" fmla="*/ 8 h 149"/>
                  <a:gd name="T80" fmla="*/ 401 w 406"/>
                  <a:gd name="T81" fmla="*/ 9 h 149"/>
                  <a:gd name="T82" fmla="*/ 401 w 406"/>
                  <a:gd name="T83" fmla="*/ 11 h 149"/>
                  <a:gd name="T84" fmla="*/ 401 w 406"/>
                  <a:gd name="T85" fmla="*/ 13 h 149"/>
                  <a:gd name="T86" fmla="*/ 402 w 406"/>
                  <a:gd name="T87" fmla="*/ 13 h 149"/>
                  <a:gd name="T88" fmla="*/ 402 w 406"/>
                  <a:gd name="T89" fmla="*/ 15 h 149"/>
                  <a:gd name="T90" fmla="*/ 402 w 406"/>
                  <a:gd name="T91" fmla="*/ 17 h 149"/>
                  <a:gd name="T92" fmla="*/ 402 w 406"/>
                  <a:gd name="T93" fmla="*/ 18 h 149"/>
                  <a:gd name="T94" fmla="*/ 402 w 406"/>
                  <a:gd name="T95" fmla="*/ 19 h 149"/>
                  <a:gd name="T96" fmla="*/ 402 w 406"/>
                  <a:gd name="T97" fmla="*/ 22 h 149"/>
                  <a:gd name="T98" fmla="*/ 402 w 406"/>
                  <a:gd name="T99" fmla="*/ 24 h 149"/>
                  <a:gd name="T100" fmla="*/ 404 w 406"/>
                  <a:gd name="T101" fmla="*/ 24 h 149"/>
                  <a:gd name="T102" fmla="*/ 404 w 406"/>
                  <a:gd name="T103" fmla="*/ 25 h 149"/>
                  <a:gd name="T104" fmla="*/ 404 w 406"/>
                  <a:gd name="T105" fmla="*/ 27 h 149"/>
                  <a:gd name="T106" fmla="*/ 404 w 406"/>
                  <a:gd name="T107" fmla="*/ 29 h 149"/>
                  <a:gd name="T108" fmla="*/ 405 w 406"/>
                  <a:gd name="T109" fmla="*/ 29 h 149"/>
                  <a:gd name="T110" fmla="*/ 393 w 406"/>
                  <a:gd name="T111" fmla="*/ 34 h 1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06"/>
                  <a:gd name="T169" fmla="*/ 0 h 149"/>
                  <a:gd name="T170" fmla="*/ 406 w 406"/>
                  <a:gd name="T171" fmla="*/ 149 h 14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06" h="149">
                    <a:moveTo>
                      <a:pt x="393" y="34"/>
                    </a:moveTo>
                    <a:lnTo>
                      <a:pt x="9" y="148"/>
                    </a:lnTo>
                    <a:lnTo>
                      <a:pt x="0" y="122"/>
                    </a:lnTo>
                    <a:lnTo>
                      <a:pt x="3" y="121"/>
                    </a:lnTo>
                    <a:lnTo>
                      <a:pt x="15" y="117"/>
                    </a:lnTo>
                    <a:lnTo>
                      <a:pt x="33" y="112"/>
                    </a:lnTo>
                    <a:lnTo>
                      <a:pt x="57" y="104"/>
                    </a:lnTo>
                    <a:lnTo>
                      <a:pt x="84" y="96"/>
                    </a:lnTo>
                    <a:lnTo>
                      <a:pt x="115" y="86"/>
                    </a:lnTo>
                    <a:lnTo>
                      <a:pt x="148" y="76"/>
                    </a:lnTo>
                    <a:lnTo>
                      <a:pt x="183" y="65"/>
                    </a:lnTo>
                    <a:lnTo>
                      <a:pt x="217" y="55"/>
                    </a:lnTo>
                    <a:lnTo>
                      <a:pt x="250" y="44"/>
                    </a:lnTo>
                    <a:lnTo>
                      <a:pt x="282" y="35"/>
                    </a:lnTo>
                    <a:lnTo>
                      <a:pt x="311" y="25"/>
                    </a:lnTo>
                    <a:lnTo>
                      <a:pt x="334" y="18"/>
                    </a:lnTo>
                    <a:lnTo>
                      <a:pt x="354" y="12"/>
                    </a:lnTo>
                    <a:lnTo>
                      <a:pt x="368" y="8"/>
                    </a:lnTo>
                    <a:lnTo>
                      <a:pt x="374" y="5"/>
                    </a:lnTo>
                    <a:lnTo>
                      <a:pt x="376" y="5"/>
                    </a:lnTo>
                    <a:lnTo>
                      <a:pt x="377" y="3"/>
                    </a:lnTo>
                    <a:lnTo>
                      <a:pt x="379" y="3"/>
                    </a:lnTo>
                    <a:lnTo>
                      <a:pt x="380" y="3"/>
                    </a:lnTo>
                    <a:lnTo>
                      <a:pt x="382" y="2"/>
                    </a:lnTo>
                    <a:lnTo>
                      <a:pt x="383" y="2"/>
                    </a:lnTo>
                    <a:lnTo>
                      <a:pt x="384" y="2"/>
                    </a:lnTo>
                    <a:lnTo>
                      <a:pt x="386" y="2"/>
                    </a:lnTo>
                    <a:lnTo>
                      <a:pt x="388" y="1"/>
                    </a:lnTo>
                    <a:lnTo>
                      <a:pt x="390" y="1"/>
                    </a:lnTo>
                    <a:lnTo>
                      <a:pt x="392" y="1"/>
                    </a:lnTo>
                    <a:lnTo>
                      <a:pt x="393" y="1"/>
                    </a:lnTo>
                    <a:lnTo>
                      <a:pt x="395" y="0"/>
                    </a:lnTo>
                    <a:lnTo>
                      <a:pt x="395" y="2"/>
                    </a:lnTo>
                    <a:lnTo>
                      <a:pt x="397" y="2"/>
                    </a:lnTo>
                    <a:lnTo>
                      <a:pt x="399" y="2"/>
                    </a:lnTo>
                    <a:lnTo>
                      <a:pt x="399" y="4"/>
                    </a:lnTo>
                    <a:lnTo>
                      <a:pt x="400" y="4"/>
                    </a:lnTo>
                    <a:lnTo>
                      <a:pt x="400" y="5"/>
                    </a:lnTo>
                    <a:lnTo>
                      <a:pt x="401" y="5"/>
                    </a:lnTo>
                    <a:lnTo>
                      <a:pt x="401" y="8"/>
                    </a:lnTo>
                    <a:lnTo>
                      <a:pt x="401" y="9"/>
                    </a:lnTo>
                    <a:lnTo>
                      <a:pt x="401" y="11"/>
                    </a:lnTo>
                    <a:lnTo>
                      <a:pt x="401" y="13"/>
                    </a:lnTo>
                    <a:lnTo>
                      <a:pt x="402" y="13"/>
                    </a:lnTo>
                    <a:lnTo>
                      <a:pt x="402" y="15"/>
                    </a:lnTo>
                    <a:lnTo>
                      <a:pt x="402" y="17"/>
                    </a:lnTo>
                    <a:lnTo>
                      <a:pt x="402" y="18"/>
                    </a:lnTo>
                    <a:lnTo>
                      <a:pt x="402" y="19"/>
                    </a:lnTo>
                    <a:lnTo>
                      <a:pt x="402" y="22"/>
                    </a:lnTo>
                    <a:lnTo>
                      <a:pt x="402" y="24"/>
                    </a:lnTo>
                    <a:lnTo>
                      <a:pt x="404" y="24"/>
                    </a:lnTo>
                    <a:lnTo>
                      <a:pt x="404" y="25"/>
                    </a:lnTo>
                    <a:lnTo>
                      <a:pt x="404" y="27"/>
                    </a:lnTo>
                    <a:lnTo>
                      <a:pt x="404" y="29"/>
                    </a:lnTo>
                    <a:lnTo>
                      <a:pt x="405" y="29"/>
                    </a:lnTo>
                    <a:lnTo>
                      <a:pt x="393" y="34"/>
                    </a:lnTo>
                  </a:path>
                </a:pathLst>
              </a:custGeom>
              <a:solidFill>
                <a:srgbClr val="FFFFFF"/>
              </a:solidFill>
              <a:ln w="12700" cap="rnd" cmpd="sng">
                <a:solidFill>
                  <a:srgbClr val="808080"/>
                </a:solidFill>
                <a:prstDash val="solid"/>
                <a:round/>
                <a:headEnd type="none" w="med" len="med"/>
                <a:tailEnd type="none" w="med" len="med"/>
              </a:ln>
            </p:spPr>
            <p:txBody>
              <a:bodyPr/>
              <a:lstStyle/>
              <a:p>
                <a:endParaRPr lang="en-US"/>
              </a:p>
            </p:txBody>
          </p:sp>
          <p:sp>
            <p:nvSpPr>
              <p:cNvPr id="91" name="Freeform 73"/>
              <p:cNvSpPr>
                <a:spLocks/>
              </p:cNvSpPr>
              <p:nvPr/>
            </p:nvSpPr>
            <p:spPr bwMode="auto">
              <a:xfrm>
                <a:off x="242" y="2092"/>
                <a:ext cx="401" cy="142"/>
              </a:xfrm>
              <a:custGeom>
                <a:avLst/>
                <a:gdLst>
                  <a:gd name="T0" fmla="*/ 395 w 401"/>
                  <a:gd name="T1" fmla="*/ 26 h 142"/>
                  <a:gd name="T2" fmla="*/ 3 w 401"/>
                  <a:gd name="T3" fmla="*/ 141 h 142"/>
                  <a:gd name="T4" fmla="*/ 0 w 401"/>
                  <a:gd name="T5" fmla="*/ 119 h 142"/>
                  <a:gd name="T6" fmla="*/ 3 w 401"/>
                  <a:gd name="T7" fmla="*/ 119 h 142"/>
                  <a:gd name="T8" fmla="*/ 14 w 401"/>
                  <a:gd name="T9" fmla="*/ 116 h 142"/>
                  <a:gd name="T10" fmla="*/ 32 w 401"/>
                  <a:gd name="T11" fmla="*/ 111 h 142"/>
                  <a:gd name="T12" fmla="*/ 56 w 401"/>
                  <a:gd name="T13" fmla="*/ 103 h 142"/>
                  <a:gd name="T14" fmla="*/ 83 w 401"/>
                  <a:gd name="T15" fmla="*/ 95 h 142"/>
                  <a:gd name="T16" fmla="*/ 114 w 401"/>
                  <a:gd name="T17" fmla="*/ 86 h 142"/>
                  <a:gd name="T18" fmla="*/ 146 w 401"/>
                  <a:gd name="T19" fmla="*/ 76 h 142"/>
                  <a:gd name="T20" fmla="*/ 182 w 401"/>
                  <a:gd name="T21" fmla="*/ 64 h 142"/>
                  <a:gd name="T22" fmla="*/ 214 w 401"/>
                  <a:gd name="T23" fmla="*/ 55 h 142"/>
                  <a:gd name="T24" fmla="*/ 248 w 401"/>
                  <a:gd name="T25" fmla="*/ 43 h 142"/>
                  <a:gd name="T26" fmla="*/ 279 w 401"/>
                  <a:gd name="T27" fmla="*/ 35 h 142"/>
                  <a:gd name="T28" fmla="*/ 308 w 401"/>
                  <a:gd name="T29" fmla="*/ 26 h 142"/>
                  <a:gd name="T30" fmla="*/ 332 w 401"/>
                  <a:gd name="T31" fmla="*/ 19 h 142"/>
                  <a:gd name="T32" fmla="*/ 351 w 401"/>
                  <a:gd name="T33" fmla="*/ 13 h 142"/>
                  <a:gd name="T34" fmla="*/ 365 w 401"/>
                  <a:gd name="T35" fmla="*/ 8 h 142"/>
                  <a:gd name="T36" fmla="*/ 371 w 401"/>
                  <a:gd name="T37" fmla="*/ 5 h 142"/>
                  <a:gd name="T38" fmla="*/ 372 w 401"/>
                  <a:gd name="T39" fmla="*/ 5 h 142"/>
                  <a:gd name="T40" fmla="*/ 374 w 401"/>
                  <a:gd name="T41" fmla="*/ 5 h 142"/>
                  <a:gd name="T42" fmla="*/ 376 w 401"/>
                  <a:gd name="T43" fmla="*/ 5 h 142"/>
                  <a:gd name="T44" fmla="*/ 377 w 401"/>
                  <a:gd name="T45" fmla="*/ 5 h 142"/>
                  <a:gd name="T46" fmla="*/ 379 w 401"/>
                  <a:gd name="T47" fmla="*/ 3 h 142"/>
                  <a:gd name="T48" fmla="*/ 381 w 401"/>
                  <a:gd name="T49" fmla="*/ 3 h 142"/>
                  <a:gd name="T50" fmla="*/ 383 w 401"/>
                  <a:gd name="T51" fmla="*/ 3 h 142"/>
                  <a:gd name="T52" fmla="*/ 385 w 401"/>
                  <a:gd name="T53" fmla="*/ 2 h 142"/>
                  <a:gd name="T54" fmla="*/ 386 w 401"/>
                  <a:gd name="T55" fmla="*/ 2 h 142"/>
                  <a:gd name="T56" fmla="*/ 388 w 401"/>
                  <a:gd name="T57" fmla="*/ 2 h 142"/>
                  <a:gd name="T58" fmla="*/ 389 w 401"/>
                  <a:gd name="T59" fmla="*/ 2 h 142"/>
                  <a:gd name="T60" fmla="*/ 391 w 401"/>
                  <a:gd name="T61" fmla="*/ 0 h 142"/>
                  <a:gd name="T62" fmla="*/ 391 w 401"/>
                  <a:gd name="T63" fmla="*/ 3 h 142"/>
                  <a:gd name="T64" fmla="*/ 394 w 401"/>
                  <a:gd name="T65" fmla="*/ 3 h 142"/>
                  <a:gd name="T66" fmla="*/ 395 w 401"/>
                  <a:gd name="T67" fmla="*/ 3 h 142"/>
                  <a:gd name="T68" fmla="*/ 395 w 401"/>
                  <a:gd name="T69" fmla="*/ 5 h 142"/>
                  <a:gd name="T70" fmla="*/ 397 w 401"/>
                  <a:gd name="T71" fmla="*/ 5 h 142"/>
                  <a:gd name="T72" fmla="*/ 397 w 401"/>
                  <a:gd name="T73" fmla="*/ 6 h 142"/>
                  <a:gd name="T74" fmla="*/ 398 w 401"/>
                  <a:gd name="T75" fmla="*/ 6 h 142"/>
                  <a:gd name="T76" fmla="*/ 398 w 401"/>
                  <a:gd name="T77" fmla="*/ 8 h 142"/>
                  <a:gd name="T78" fmla="*/ 398 w 401"/>
                  <a:gd name="T79" fmla="*/ 10 h 142"/>
                  <a:gd name="T80" fmla="*/ 398 w 401"/>
                  <a:gd name="T81" fmla="*/ 12 h 142"/>
                  <a:gd name="T82" fmla="*/ 398 w 401"/>
                  <a:gd name="T83" fmla="*/ 14 h 142"/>
                  <a:gd name="T84" fmla="*/ 398 w 401"/>
                  <a:gd name="T85" fmla="*/ 15 h 142"/>
                  <a:gd name="T86" fmla="*/ 398 w 401"/>
                  <a:gd name="T87" fmla="*/ 16 h 142"/>
                  <a:gd name="T88" fmla="*/ 400 w 401"/>
                  <a:gd name="T89" fmla="*/ 16 h 142"/>
                  <a:gd name="T90" fmla="*/ 398 w 401"/>
                  <a:gd name="T91" fmla="*/ 18 h 142"/>
                  <a:gd name="T92" fmla="*/ 398 w 401"/>
                  <a:gd name="T93" fmla="*/ 20 h 142"/>
                  <a:gd name="T94" fmla="*/ 397 w 401"/>
                  <a:gd name="T95" fmla="*/ 22 h 142"/>
                  <a:gd name="T96" fmla="*/ 397 w 401"/>
                  <a:gd name="T97" fmla="*/ 23 h 142"/>
                  <a:gd name="T98" fmla="*/ 395 w 401"/>
                  <a:gd name="T99" fmla="*/ 25 h 142"/>
                  <a:gd name="T100" fmla="*/ 395 w 401"/>
                  <a:gd name="T101" fmla="*/ 26 h 14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01"/>
                  <a:gd name="T154" fmla="*/ 0 h 142"/>
                  <a:gd name="T155" fmla="*/ 401 w 401"/>
                  <a:gd name="T156" fmla="*/ 142 h 14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01" h="142">
                    <a:moveTo>
                      <a:pt x="395" y="26"/>
                    </a:moveTo>
                    <a:lnTo>
                      <a:pt x="3" y="141"/>
                    </a:lnTo>
                    <a:lnTo>
                      <a:pt x="0" y="119"/>
                    </a:lnTo>
                    <a:lnTo>
                      <a:pt x="3" y="119"/>
                    </a:lnTo>
                    <a:lnTo>
                      <a:pt x="14" y="116"/>
                    </a:lnTo>
                    <a:lnTo>
                      <a:pt x="32" y="111"/>
                    </a:lnTo>
                    <a:lnTo>
                      <a:pt x="56" y="103"/>
                    </a:lnTo>
                    <a:lnTo>
                      <a:pt x="83" y="95"/>
                    </a:lnTo>
                    <a:lnTo>
                      <a:pt x="114" y="86"/>
                    </a:lnTo>
                    <a:lnTo>
                      <a:pt x="146" y="76"/>
                    </a:lnTo>
                    <a:lnTo>
                      <a:pt x="182" y="64"/>
                    </a:lnTo>
                    <a:lnTo>
                      <a:pt x="214" y="55"/>
                    </a:lnTo>
                    <a:lnTo>
                      <a:pt x="248" y="43"/>
                    </a:lnTo>
                    <a:lnTo>
                      <a:pt x="279" y="35"/>
                    </a:lnTo>
                    <a:lnTo>
                      <a:pt x="308" y="26"/>
                    </a:lnTo>
                    <a:lnTo>
                      <a:pt x="332" y="19"/>
                    </a:lnTo>
                    <a:lnTo>
                      <a:pt x="351" y="13"/>
                    </a:lnTo>
                    <a:lnTo>
                      <a:pt x="365" y="8"/>
                    </a:lnTo>
                    <a:lnTo>
                      <a:pt x="371" y="5"/>
                    </a:lnTo>
                    <a:lnTo>
                      <a:pt x="372" y="5"/>
                    </a:lnTo>
                    <a:lnTo>
                      <a:pt x="374" y="5"/>
                    </a:lnTo>
                    <a:lnTo>
                      <a:pt x="376" y="5"/>
                    </a:lnTo>
                    <a:lnTo>
                      <a:pt x="377" y="5"/>
                    </a:lnTo>
                    <a:lnTo>
                      <a:pt x="379" y="3"/>
                    </a:lnTo>
                    <a:lnTo>
                      <a:pt x="381" y="3"/>
                    </a:lnTo>
                    <a:lnTo>
                      <a:pt x="383" y="3"/>
                    </a:lnTo>
                    <a:lnTo>
                      <a:pt x="385" y="2"/>
                    </a:lnTo>
                    <a:lnTo>
                      <a:pt x="386" y="2"/>
                    </a:lnTo>
                    <a:lnTo>
                      <a:pt x="388" y="2"/>
                    </a:lnTo>
                    <a:lnTo>
                      <a:pt x="389" y="2"/>
                    </a:lnTo>
                    <a:lnTo>
                      <a:pt x="391" y="0"/>
                    </a:lnTo>
                    <a:lnTo>
                      <a:pt x="391" y="3"/>
                    </a:lnTo>
                    <a:lnTo>
                      <a:pt x="394" y="3"/>
                    </a:lnTo>
                    <a:lnTo>
                      <a:pt x="395" y="3"/>
                    </a:lnTo>
                    <a:lnTo>
                      <a:pt x="395" y="5"/>
                    </a:lnTo>
                    <a:lnTo>
                      <a:pt x="397" y="5"/>
                    </a:lnTo>
                    <a:lnTo>
                      <a:pt x="397" y="6"/>
                    </a:lnTo>
                    <a:lnTo>
                      <a:pt x="398" y="6"/>
                    </a:lnTo>
                    <a:lnTo>
                      <a:pt x="398" y="8"/>
                    </a:lnTo>
                    <a:lnTo>
                      <a:pt x="398" y="10"/>
                    </a:lnTo>
                    <a:lnTo>
                      <a:pt x="398" y="12"/>
                    </a:lnTo>
                    <a:lnTo>
                      <a:pt x="398" y="14"/>
                    </a:lnTo>
                    <a:lnTo>
                      <a:pt x="398" y="15"/>
                    </a:lnTo>
                    <a:lnTo>
                      <a:pt x="398" y="16"/>
                    </a:lnTo>
                    <a:lnTo>
                      <a:pt x="400" y="16"/>
                    </a:lnTo>
                    <a:lnTo>
                      <a:pt x="398" y="18"/>
                    </a:lnTo>
                    <a:lnTo>
                      <a:pt x="398" y="20"/>
                    </a:lnTo>
                    <a:lnTo>
                      <a:pt x="397" y="22"/>
                    </a:lnTo>
                    <a:lnTo>
                      <a:pt x="397" y="23"/>
                    </a:lnTo>
                    <a:lnTo>
                      <a:pt x="395" y="25"/>
                    </a:lnTo>
                    <a:lnTo>
                      <a:pt x="395" y="26"/>
                    </a:lnTo>
                  </a:path>
                </a:pathLst>
              </a:custGeom>
              <a:solidFill>
                <a:srgbClr val="C0C0C0"/>
              </a:solidFill>
              <a:ln w="12700" cap="rnd" cmpd="sng">
                <a:solidFill>
                  <a:srgbClr val="808080"/>
                </a:solidFill>
                <a:prstDash val="solid"/>
                <a:round/>
                <a:headEnd type="none" w="med" len="med"/>
                <a:tailEnd type="none" w="med" len="med"/>
              </a:ln>
            </p:spPr>
            <p:txBody>
              <a:bodyPr/>
              <a:lstStyle/>
              <a:p>
                <a:endParaRPr lang="en-US"/>
              </a:p>
            </p:txBody>
          </p:sp>
        </p:grpSp>
        <p:sp>
          <p:nvSpPr>
            <p:cNvPr id="58" name="Freeform 75"/>
            <p:cNvSpPr>
              <a:spLocks/>
            </p:cNvSpPr>
            <p:nvPr/>
          </p:nvSpPr>
          <p:spPr bwMode="auto">
            <a:xfrm>
              <a:off x="184" y="2070"/>
              <a:ext cx="520" cy="804"/>
            </a:xfrm>
            <a:custGeom>
              <a:avLst/>
              <a:gdLst>
                <a:gd name="T0" fmla="*/ 14 w 520"/>
                <a:gd name="T1" fmla="*/ 94 h 804"/>
                <a:gd name="T2" fmla="*/ 14 w 520"/>
                <a:gd name="T3" fmla="*/ 95 h 804"/>
                <a:gd name="T4" fmla="*/ 93 w 520"/>
                <a:gd name="T5" fmla="*/ 133 h 804"/>
                <a:gd name="T6" fmla="*/ 97 w 520"/>
                <a:gd name="T7" fmla="*/ 135 h 804"/>
                <a:gd name="T8" fmla="*/ 99 w 520"/>
                <a:gd name="T9" fmla="*/ 136 h 804"/>
                <a:gd name="T10" fmla="*/ 104 w 520"/>
                <a:gd name="T11" fmla="*/ 136 h 804"/>
                <a:gd name="T12" fmla="*/ 109 w 520"/>
                <a:gd name="T13" fmla="*/ 136 h 804"/>
                <a:gd name="T14" fmla="*/ 112 w 520"/>
                <a:gd name="T15" fmla="*/ 135 h 804"/>
                <a:gd name="T16" fmla="*/ 482 w 520"/>
                <a:gd name="T17" fmla="*/ 3 h 804"/>
                <a:gd name="T18" fmla="*/ 491 w 520"/>
                <a:gd name="T19" fmla="*/ 0 h 804"/>
                <a:gd name="T20" fmla="*/ 497 w 520"/>
                <a:gd name="T21" fmla="*/ 0 h 804"/>
                <a:gd name="T22" fmla="*/ 503 w 520"/>
                <a:gd name="T23" fmla="*/ 1 h 804"/>
                <a:gd name="T24" fmla="*/ 509 w 520"/>
                <a:gd name="T25" fmla="*/ 5 h 804"/>
                <a:gd name="T26" fmla="*/ 515 w 520"/>
                <a:gd name="T27" fmla="*/ 13 h 804"/>
                <a:gd name="T28" fmla="*/ 518 w 520"/>
                <a:gd name="T29" fmla="*/ 19 h 804"/>
                <a:gd name="T30" fmla="*/ 519 w 520"/>
                <a:gd name="T31" fmla="*/ 621 h 804"/>
                <a:gd name="T32" fmla="*/ 513 w 520"/>
                <a:gd name="T33" fmla="*/ 641 h 804"/>
                <a:gd name="T34" fmla="*/ 115 w 520"/>
                <a:gd name="T35" fmla="*/ 801 h 804"/>
                <a:gd name="T36" fmla="*/ 108 w 520"/>
                <a:gd name="T37" fmla="*/ 803 h 804"/>
                <a:gd name="T38" fmla="*/ 99 w 520"/>
                <a:gd name="T39" fmla="*/ 803 h 804"/>
                <a:gd name="T40" fmla="*/ 92 w 520"/>
                <a:gd name="T41" fmla="*/ 801 h 804"/>
                <a:gd name="T42" fmla="*/ 5 w 520"/>
                <a:gd name="T43" fmla="*/ 755 h 804"/>
                <a:gd name="T44" fmla="*/ 2 w 520"/>
                <a:gd name="T45" fmla="*/ 751 h 804"/>
                <a:gd name="T46" fmla="*/ 0 w 520"/>
                <a:gd name="T47" fmla="*/ 744 h 804"/>
                <a:gd name="T48" fmla="*/ 0 w 520"/>
                <a:gd name="T49" fmla="*/ 107 h 804"/>
                <a:gd name="T50" fmla="*/ 0 w 520"/>
                <a:gd name="T51" fmla="*/ 101 h 804"/>
                <a:gd name="T52" fmla="*/ 0 w 520"/>
                <a:gd name="T53" fmla="*/ 96 h 804"/>
                <a:gd name="T54" fmla="*/ 2 w 520"/>
                <a:gd name="T55" fmla="*/ 91 h 804"/>
                <a:gd name="T56" fmla="*/ 4 w 520"/>
                <a:gd name="T57" fmla="*/ 87 h 804"/>
                <a:gd name="T58" fmla="*/ 14 w 520"/>
                <a:gd name="T59" fmla="*/ 94 h 80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20"/>
                <a:gd name="T91" fmla="*/ 0 h 804"/>
                <a:gd name="T92" fmla="*/ 520 w 520"/>
                <a:gd name="T93" fmla="*/ 804 h 80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20" h="804">
                  <a:moveTo>
                    <a:pt x="14" y="94"/>
                  </a:moveTo>
                  <a:lnTo>
                    <a:pt x="14" y="95"/>
                  </a:lnTo>
                  <a:lnTo>
                    <a:pt x="93" y="133"/>
                  </a:lnTo>
                  <a:lnTo>
                    <a:pt x="97" y="135"/>
                  </a:lnTo>
                  <a:lnTo>
                    <a:pt x="99" y="136"/>
                  </a:lnTo>
                  <a:lnTo>
                    <a:pt x="104" y="136"/>
                  </a:lnTo>
                  <a:lnTo>
                    <a:pt x="109" y="136"/>
                  </a:lnTo>
                  <a:lnTo>
                    <a:pt x="112" y="135"/>
                  </a:lnTo>
                  <a:lnTo>
                    <a:pt x="482" y="3"/>
                  </a:lnTo>
                  <a:lnTo>
                    <a:pt x="491" y="0"/>
                  </a:lnTo>
                  <a:lnTo>
                    <a:pt x="497" y="0"/>
                  </a:lnTo>
                  <a:lnTo>
                    <a:pt x="503" y="1"/>
                  </a:lnTo>
                  <a:lnTo>
                    <a:pt x="509" y="5"/>
                  </a:lnTo>
                  <a:lnTo>
                    <a:pt x="515" y="13"/>
                  </a:lnTo>
                  <a:lnTo>
                    <a:pt x="518" y="19"/>
                  </a:lnTo>
                  <a:lnTo>
                    <a:pt x="519" y="621"/>
                  </a:lnTo>
                  <a:lnTo>
                    <a:pt x="513" y="641"/>
                  </a:lnTo>
                  <a:lnTo>
                    <a:pt x="115" y="801"/>
                  </a:lnTo>
                  <a:lnTo>
                    <a:pt x="108" y="803"/>
                  </a:lnTo>
                  <a:lnTo>
                    <a:pt x="99" y="803"/>
                  </a:lnTo>
                  <a:lnTo>
                    <a:pt x="92" y="801"/>
                  </a:lnTo>
                  <a:lnTo>
                    <a:pt x="5" y="755"/>
                  </a:lnTo>
                  <a:lnTo>
                    <a:pt x="2" y="751"/>
                  </a:lnTo>
                  <a:lnTo>
                    <a:pt x="0" y="744"/>
                  </a:lnTo>
                  <a:lnTo>
                    <a:pt x="0" y="107"/>
                  </a:lnTo>
                  <a:lnTo>
                    <a:pt x="0" y="101"/>
                  </a:lnTo>
                  <a:lnTo>
                    <a:pt x="0" y="96"/>
                  </a:lnTo>
                  <a:lnTo>
                    <a:pt x="2" y="91"/>
                  </a:lnTo>
                  <a:lnTo>
                    <a:pt x="4" y="87"/>
                  </a:lnTo>
                  <a:lnTo>
                    <a:pt x="14" y="94"/>
                  </a:lnTo>
                </a:path>
              </a:pathLst>
            </a:custGeom>
            <a:gradFill rotWithShape="0">
              <a:gsLst>
                <a:gs pos="0">
                  <a:srgbClr val="C20041"/>
                </a:gs>
                <a:gs pos="100000">
                  <a:srgbClr val="C20041"/>
                </a:gs>
              </a:gsLst>
              <a:lin ang="18900000" scaled="1"/>
            </a:gradFill>
            <a:ln w="12700" cap="rnd" cmpd="sng">
              <a:solidFill>
                <a:srgbClr val="000000"/>
              </a:solidFill>
              <a:prstDash val="solid"/>
              <a:round/>
              <a:headEnd type="none" w="med" len="med"/>
              <a:tailEnd type="none" w="med" len="med"/>
            </a:ln>
          </p:spPr>
          <p:txBody>
            <a:bodyPr/>
            <a:lstStyle/>
            <a:p>
              <a:endParaRPr lang="en-US"/>
            </a:p>
          </p:txBody>
        </p:sp>
        <p:sp>
          <p:nvSpPr>
            <p:cNvPr id="59" name="Line 76"/>
            <p:cNvSpPr>
              <a:spLocks noChangeShapeType="1"/>
            </p:cNvSpPr>
            <p:nvPr/>
          </p:nvSpPr>
          <p:spPr bwMode="auto">
            <a:xfrm>
              <a:off x="304" y="2213"/>
              <a:ext cx="0" cy="649"/>
            </a:xfrm>
            <a:prstGeom prst="line">
              <a:avLst/>
            </a:prstGeom>
            <a:noFill/>
            <a:ln w="12700">
              <a:solidFill>
                <a:srgbClr val="6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0" name="Line 77"/>
            <p:cNvSpPr>
              <a:spLocks noChangeShapeType="1"/>
            </p:cNvSpPr>
            <p:nvPr/>
          </p:nvSpPr>
          <p:spPr bwMode="auto">
            <a:xfrm>
              <a:off x="312" y="2224"/>
              <a:ext cx="2" cy="633"/>
            </a:xfrm>
            <a:prstGeom prst="line">
              <a:avLst/>
            </a:prstGeom>
            <a:noFill/>
            <a:ln w="25400">
              <a:solidFill>
                <a:srgbClr val="000000"/>
              </a:solidFill>
              <a:prstDash val="dash"/>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1" name="Oval 78"/>
            <p:cNvSpPr>
              <a:spLocks noChangeArrowheads="1"/>
            </p:cNvSpPr>
            <p:nvPr/>
          </p:nvSpPr>
          <p:spPr bwMode="auto">
            <a:xfrm>
              <a:off x="222" y="2745"/>
              <a:ext cx="23" cy="36"/>
            </a:xfrm>
            <a:prstGeom prst="ellipse">
              <a:avLst/>
            </a:pr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62" name="Line 79"/>
            <p:cNvSpPr>
              <a:spLocks noChangeShapeType="1"/>
            </p:cNvSpPr>
            <p:nvPr/>
          </p:nvSpPr>
          <p:spPr bwMode="auto">
            <a:xfrm flipH="1">
              <a:off x="289" y="2225"/>
              <a:ext cx="1" cy="647"/>
            </a:xfrm>
            <a:prstGeom prst="line">
              <a:avLst/>
            </a:prstGeom>
            <a:noFill/>
            <a:ln w="25400">
              <a:solidFill>
                <a:srgbClr val="000000"/>
              </a:solidFill>
              <a:prstDash val="dash"/>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3" name="Line 80"/>
            <p:cNvSpPr>
              <a:spLocks noChangeShapeType="1"/>
            </p:cNvSpPr>
            <p:nvPr/>
          </p:nvSpPr>
          <p:spPr bwMode="auto">
            <a:xfrm>
              <a:off x="195" y="2171"/>
              <a:ext cx="3" cy="646"/>
            </a:xfrm>
            <a:prstGeom prst="line">
              <a:avLst/>
            </a:prstGeom>
            <a:noFill/>
            <a:ln w="25400">
              <a:solidFill>
                <a:srgbClr val="000000"/>
              </a:solidFill>
              <a:prstDash val="dash"/>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4" name="Oval 81"/>
            <p:cNvSpPr>
              <a:spLocks noChangeArrowheads="1"/>
            </p:cNvSpPr>
            <p:nvPr/>
          </p:nvSpPr>
          <p:spPr bwMode="auto">
            <a:xfrm rot="10200000">
              <a:off x="221" y="2232"/>
              <a:ext cx="21" cy="34"/>
            </a:xfrm>
            <a:prstGeom prst="ellipse">
              <a:avLst/>
            </a:prstGeom>
            <a:noFill/>
            <a:ln w="12700">
              <a:solidFill>
                <a:srgbClr val="00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65" name="Freeform 82"/>
            <p:cNvSpPr>
              <a:spLocks/>
            </p:cNvSpPr>
            <p:nvPr/>
          </p:nvSpPr>
          <p:spPr bwMode="auto">
            <a:xfrm>
              <a:off x="189" y="2050"/>
              <a:ext cx="489" cy="160"/>
            </a:xfrm>
            <a:custGeom>
              <a:avLst/>
              <a:gdLst>
                <a:gd name="T0" fmla="*/ 488 w 489"/>
                <a:gd name="T1" fmla="*/ 23 h 160"/>
                <a:gd name="T2" fmla="*/ 106 w 489"/>
                <a:gd name="T3" fmla="*/ 159 h 160"/>
                <a:gd name="T4" fmla="*/ 0 w 489"/>
                <a:gd name="T5" fmla="*/ 109 h 160"/>
                <a:gd name="T6" fmla="*/ 412 w 489"/>
                <a:gd name="T7" fmla="*/ 0 h 160"/>
                <a:gd name="T8" fmla="*/ 0 60000 65536"/>
                <a:gd name="T9" fmla="*/ 0 60000 65536"/>
                <a:gd name="T10" fmla="*/ 0 60000 65536"/>
                <a:gd name="T11" fmla="*/ 0 60000 65536"/>
                <a:gd name="T12" fmla="*/ 0 w 489"/>
                <a:gd name="T13" fmla="*/ 0 h 160"/>
                <a:gd name="T14" fmla="*/ 489 w 489"/>
                <a:gd name="T15" fmla="*/ 160 h 160"/>
              </a:gdLst>
              <a:ahLst/>
              <a:cxnLst>
                <a:cxn ang="T8">
                  <a:pos x="T0" y="T1"/>
                </a:cxn>
                <a:cxn ang="T9">
                  <a:pos x="T2" y="T3"/>
                </a:cxn>
                <a:cxn ang="T10">
                  <a:pos x="T4" y="T5"/>
                </a:cxn>
                <a:cxn ang="T11">
                  <a:pos x="T6" y="T7"/>
                </a:cxn>
              </a:cxnLst>
              <a:rect l="T12" t="T13" r="T14" b="T15"/>
              <a:pathLst>
                <a:path w="489" h="160">
                  <a:moveTo>
                    <a:pt x="488" y="23"/>
                  </a:moveTo>
                  <a:lnTo>
                    <a:pt x="106" y="159"/>
                  </a:lnTo>
                  <a:lnTo>
                    <a:pt x="0" y="109"/>
                  </a:lnTo>
                  <a:lnTo>
                    <a:pt x="412" y="0"/>
                  </a:lnTo>
                </a:path>
              </a:pathLst>
            </a:custGeom>
            <a:noFill/>
            <a:ln w="25400" cap="rnd" cmpd="sng">
              <a:solidFill>
                <a:srgbClr val="C21212"/>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66" name="Line 83"/>
            <p:cNvSpPr>
              <a:spLocks noChangeShapeType="1"/>
            </p:cNvSpPr>
            <p:nvPr/>
          </p:nvSpPr>
          <p:spPr bwMode="auto">
            <a:xfrm>
              <a:off x="189" y="2166"/>
              <a:ext cx="0" cy="654"/>
            </a:xfrm>
            <a:prstGeom prst="line">
              <a:avLst/>
            </a:prstGeom>
            <a:noFill/>
            <a:ln w="25400">
              <a:solidFill>
                <a:srgbClr val="FF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7" name="Line 84"/>
            <p:cNvSpPr>
              <a:spLocks noChangeShapeType="1"/>
            </p:cNvSpPr>
            <p:nvPr/>
          </p:nvSpPr>
          <p:spPr bwMode="auto">
            <a:xfrm>
              <a:off x="295" y="2211"/>
              <a:ext cx="0" cy="652"/>
            </a:xfrm>
            <a:prstGeom prst="line">
              <a:avLst/>
            </a:prstGeom>
            <a:noFill/>
            <a:ln w="25400">
              <a:solidFill>
                <a:srgbClr val="FF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8" name="Line 85"/>
            <p:cNvSpPr>
              <a:spLocks noChangeShapeType="1"/>
            </p:cNvSpPr>
            <p:nvPr/>
          </p:nvSpPr>
          <p:spPr bwMode="auto">
            <a:xfrm>
              <a:off x="321" y="2216"/>
              <a:ext cx="0" cy="644"/>
            </a:xfrm>
            <a:prstGeom prst="line">
              <a:avLst/>
            </a:prstGeom>
            <a:noFill/>
            <a:ln w="25400">
              <a:solidFill>
                <a:srgbClr val="FF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69" name="Line 86"/>
            <p:cNvSpPr>
              <a:spLocks noChangeShapeType="1"/>
            </p:cNvSpPr>
            <p:nvPr/>
          </p:nvSpPr>
          <p:spPr bwMode="auto">
            <a:xfrm flipH="1" flipV="1">
              <a:off x="189" y="2164"/>
              <a:ext cx="104" cy="46"/>
            </a:xfrm>
            <a:prstGeom prst="line">
              <a:avLst/>
            </a:prstGeom>
            <a:noFill/>
            <a:ln w="25400">
              <a:solidFill>
                <a:srgbClr val="FF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0" name="Line 87"/>
            <p:cNvSpPr>
              <a:spLocks noChangeShapeType="1"/>
            </p:cNvSpPr>
            <p:nvPr/>
          </p:nvSpPr>
          <p:spPr bwMode="auto">
            <a:xfrm flipH="1" flipV="1">
              <a:off x="191" y="2824"/>
              <a:ext cx="92" cy="44"/>
            </a:xfrm>
            <a:prstGeom prst="line">
              <a:avLst/>
            </a:prstGeom>
            <a:noFill/>
            <a:ln w="25400">
              <a:solidFill>
                <a:srgbClr val="FF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1" name="Line 88"/>
            <p:cNvSpPr>
              <a:spLocks noChangeShapeType="1"/>
            </p:cNvSpPr>
            <p:nvPr/>
          </p:nvSpPr>
          <p:spPr bwMode="auto">
            <a:xfrm flipH="1">
              <a:off x="292" y="2070"/>
              <a:ext cx="381" cy="135"/>
            </a:xfrm>
            <a:prstGeom prst="line">
              <a:avLst/>
            </a:prstGeom>
            <a:noFill/>
            <a:ln w="12700">
              <a:solidFill>
                <a:srgbClr val="81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2" name="Freeform 89"/>
            <p:cNvSpPr>
              <a:spLocks/>
            </p:cNvSpPr>
            <p:nvPr/>
          </p:nvSpPr>
          <p:spPr bwMode="auto">
            <a:xfrm>
              <a:off x="226" y="2240"/>
              <a:ext cx="13" cy="22"/>
            </a:xfrm>
            <a:custGeom>
              <a:avLst/>
              <a:gdLst>
                <a:gd name="T0" fmla="*/ 8 w 13"/>
                <a:gd name="T1" fmla="*/ 21 h 22"/>
                <a:gd name="T2" fmla="*/ 8 w 13"/>
                <a:gd name="T3" fmla="*/ 19 h 22"/>
                <a:gd name="T4" fmla="*/ 10 w 13"/>
                <a:gd name="T5" fmla="*/ 16 h 22"/>
                <a:gd name="T6" fmla="*/ 10 w 13"/>
                <a:gd name="T7" fmla="*/ 14 h 22"/>
                <a:gd name="T8" fmla="*/ 12 w 13"/>
                <a:gd name="T9" fmla="*/ 10 h 22"/>
                <a:gd name="T10" fmla="*/ 10 w 13"/>
                <a:gd name="T11" fmla="*/ 8 h 22"/>
                <a:gd name="T12" fmla="*/ 10 w 13"/>
                <a:gd name="T13" fmla="*/ 6 h 22"/>
                <a:gd name="T14" fmla="*/ 10 w 13"/>
                <a:gd name="T15" fmla="*/ 4 h 22"/>
                <a:gd name="T16" fmla="*/ 10 w 13"/>
                <a:gd name="T17" fmla="*/ 1 h 22"/>
                <a:gd name="T18" fmla="*/ 8 w 13"/>
                <a:gd name="T19" fmla="*/ 1 h 22"/>
                <a:gd name="T20" fmla="*/ 7 w 13"/>
                <a:gd name="T21" fmla="*/ 0 h 22"/>
                <a:gd name="T22" fmla="*/ 5 w 13"/>
                <a:gd name="T23" fmla="*/ 0 h 22"/>
                <a:gd name="T24" fmla="*/ 2 w 13"/>
                <a:gd name="T25" fmla="*/ 1 h 22"/>
                <a:gd name="T26" fmla="*/ 1 w 13"/>
                <a:gd name="T27" fmla="*/ 1 h 22"/>
                <a:gd name="T28" fmla="*/ 0 w 13"/>
                <a:gd name="T29" fmla="*/ 3 h 22"/>
                <a:gd name="T30" fmla="*/ 0 w 13"/>
                <a:gd name="T31" fmla="*/ 4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
                <a:gd name="T49" fmla="*/ 0 h 22"/>
                <a:gd name="T50" fmla="*/ 13 w 13"/>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 h="22">
                  <a:moveTo>
                    <a:pt x="8" y="21"/>
                  </a:moveTo>
                  <a:lnTo>
                    <a:pt x="8" y="19"/>
                  </a:lnTo>
                  <a:lnTo>
                    <a:pt x="10" y="16"/>
                  </a:lnTo>
                  <a:lnTo>
                    <a:pt x="10" y="14"/>
                  </a:lnTo>
                  <a:lnTo>
                    <a:pt x="12" y="10"/>
                  </a:lnTo>
                  <a:lnTo>
                    <a:pt x="10" y="8"/>
                  </a:lnTo>
                  <a:lnTo>
                    <a:pt x="10" y="6"/>
                  </a:lnTo>
                  <a:lnTo>
                    <a:pt x="10" y="4"/>
                  </a:lnTo>
                  <a:lnTo>
                    <a:pt x="10" y="1"/>
                  </a:lnTo>
                  <a:lnTo>
                    <a:pt x="8" y="1"/>
                  </a:lnTo>
                  <a:lnTo>
                    <a:pt x="7" y="0"/>
                  </a:lnTo>
                  <a:lnTo>
                    <a:pt x="5" y="0"/>
                  </a:lnTo>
                  <a:lnTo>
                    <a:pt x="2" y="1"/>
                  </a:lnTo>
                  <a:lnTo>
                    <a:pt x="1" y="1"/>
                  </a:lnTo>
                  <a:lnTo>
                    <a:pt x="0" y="3"/>
                  </a:lnTo>
                  <a:lnTo>
                    <a:pt x="0" y="4"/>
                  </a:lnTo>
                </a:path>
              </a:pathLst>
            </a:custGeom>
            <a:noFill/>
            <a:ln w="12700" cap="rnd" cmpd="sng">
              <a:solidFill>
                <a:srgbClr val="FF000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73" name="Freeform 90"/>
            <p:cNvSpPr>
              <a:spLocks/>
            </p:cNvSpPr>
            <p:nvPr/>
          </p:nvSpPr>
          <p:spPr bwMode="auto">
            <a:xfrm>
              <a:off x="228" y="2749"/>
              <a:ext cx="15" cy="26"/>
            </a:xfrm>
            <a:custGeom>
              <a:avLst/>
              <a:gdLst>
                <a:gd name="T0" fmla="*/ 9 w 15"/>
                <a:gd name="T1" fmla="*/ 25 h 26"/>
                <a:gd name="T2" fmla="*/ 10 w 15"/>
                <a:gd name="T3" fmla="*/ 23 h 26"/>
                <a:gd name="T4" fmla="*/ 12 w 15"/>
                <a:gd name="T5" fmla="*/ 19 h 26"/>
                <a:gd name="T6" fmla="*/ 12 w 15"/>
                <a:gd name="T7" fmla="*/ 17 h 26"/>
                <a:gd name="T8" fmla="*/ 14 w 15"/>
                <a:gd name="T9" fmla="*/ 13 h 26"/>
                <a:gd name="T10" fmla="*/ 12 w 15"/>
                <a:gd name="T11" fmla="*/ 11 h 26"/>
                <a:gd name="T12" fmla="*/ 12 w 15"/>
                <a:gd name="T13" fmla="*/ 9 h 26"/>
                <a:gd name="T14" fmla="*/ 11 w 15"/>
                <a:gd name="T15" fmla="*/ 7 h 26"/>
                <a:gd name="T16" fmla="*/ 11 w 15"/>
                <a:gd name="T17" fmla="*/ 3 h 26"/>
                <a:gd name="T18" fmla="*/ 9 w 15"/>
                <a:gd name="T19" fmla="*/ 3 h 26"/>
                <a:gd name="T20" fmla="*/ 7 w 15"/>
                <a:gd name="T21" fmla="*/ 1 h 26"/>
                <a:gd name="T22" fmla="*/ 5 w 15"/>
                <a:gd name="T23" fmla="*/ 1 h 26"/>
                <a:gd name="T24" fmla="*/ 5 w 15"/>
                <a:gd name="T25" fmla="*/ 0 h 26"/>
                <a:gd name="T26" fmla="*/ 3 w 15"/>
                <a:gd name="T27" fmla="*/ 1 h 26"/>
                <a:gd name="T28" fmla="*/ 2 w 15"/>
                <a:gd name="T29" fmla="*/ 1 h 26"/>
                <a:gd name="T30" fmla="*/ 0 w 15"/>
                <a:gd name="T31" fmla="*/ 3 h 26"/>
                <a:gd name="T32" fmla="*/ 0 w 15"/>
                <a:gd name="T33" fmla="*/ 4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
                <a:gd name="T52" fmla="*/ 0 h 26"/>
                <a:gd name="T53" fmla="*/ 15 w 15"/>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 h="26">
                  <a:moveTo>
                    <a:pt x="9" y="25"/>
                  </a:moveTo>
                  <a:lnTo>
                    <a:pt x="10" y="23"/>
                  </a:lnTo>
                  <a:lnTo>
                    <a:pt x="12" y="19"/>
                  </a:lnTo>
                  <a:lnTo>
                    <a:pt x="12" y="17"/>
                  </a:lnTo>
                  <a:lnTo>
                    <a:pt x="14" y="13"/>
                  </a:lnTo>
                  <a:lnTo>
                    <a:pt x="12" y="11"/>
                  </a:lnTo>
                  <a:lnTo>
                    <a:pt x="12" y="9"/>
                  </a:lnTo>
                  <a:lnTo>
                    <a:pt x="11" y="7"/>
                  </a:lnTo>
                  <a:lnTo>
                    <a:pt x="11" y="3"/>
                  </a:lnTo>
                  <a:lnTo>
                    <a:pt x="9" y="3"/>
                  </a:lnTo>
                  <a:lnTo>
                    <a:pt x="7" y="1"/>
                  </a:lnTo>
                  <a:lnTo>
                    <a:pt x="5" y="1"/>
                  </a:lnTo>
                  <a:lnTo>
                    <a:pt x="5" y="0"/>
                  </a:lnTo>
                  <a:lnTo>
                    <a:pt x="3" y="1"/>
                  </a:lnTo>
                  <a:lnTo>
                    <a:pt x="2" y="1"/>
                  </a:lnTo>
                  <a:lnTo>
                    <a:pt x="0" y="3"/>
                  </a:lnTo>
                  <a:lnTo>
                    <a:pt x="0" y="4"/>
                  </a:lnTo>
                </a:path>
              </a:pathLst>
            </a:custGeom>
            <a:noFill/>
            <a:ln w="12700" cap="rnd" cmpd="sng">
              <a:solidFill>
                <a:srgbClr val="FF000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grpSp>
          <p:nvGrpSpPr>
            <p:cNvPr id="74" name="Group 93"/>
            <p:cNvGrpSpPr>
              <a:grpSpLocks/>
            </p:cNvGrpSpPr>
            <p:nvPr/>
          </p:nvGrpSpPr>
          <p:grpSpPr bwMode="auto">
            <a:xfrm>
              <a:off x="397" y="2221"/>
              <a:ext cx="248" cy="289"/>
              <a:chOff x="397" y="2221"/>
              <a:chExt cx="248" cy="289"/>
            </a:xfrm>
          </p:grpSpPr>
          <p:sp>
            <p:nvSpPr>
              <p:cNvPr id="82" name="Freeform 91"/>
              <p:cNvSpPr>
                <a:spLocks/>
              </p:cNvSpPr>
              <p:nvPr/>
            </p:nvSpPr>
            <p:spPr bwMode="auto">
              <a:xfrm>
                <a:off x="397" y="2223"/>
                <a:ext cx="248" cy="287"/>
              </a:xfrm>
              <a:custGeom>
                <a:avLst/>
                <a:gdLst>
                  <a:gd name="T0" fmla="*/ 0 w 248"/>
                  <a:gd name="T1" fmla="*/ 87 h 287"/>
                  <a:gd name="T2" fmla="*/ 0 w 248"/>
                  <a:gd name="T3" fmla="*/ 286 h 287"/>
                  <a:gd name="T4" fmla="*/ 245 w 248"/>
                  <a:gd name="T5" fmla="*/ 184 h 287"/>
                  <a:gd name="T6" fmla="*/ 247 w 248"/>
                  <a:gd name="T7" fmla="*/ 0 h 287"/>
                  <a:gd name="T8" fmla="*/ 0 w 248"/>
                  <a:gd name="T9" fmla="*/ 87 h 287"/>
                  <a:gd name="T10" fmla="*/ 0 60000 65536"/>
                  <a:gd name="T11" fmla="*/ 0 60000 65536"/>
                  <a:gd name="T12" fmla="*/ 0 60000 65536"/>
                  <a:gd name="T13" fmla="*/ 0 60000 65536"/>
                  <a:gd name="T14" fmla="*/ 0 60000 65536"/>
                  <a:gd name="T15" fmla="*/ 0 w 248"/>
                  <a:gd name="T16" fmla="*/ 0 h 287"/>
                  <a:gd name="T17" fmla="*/ 248 w 248"/>
                  <a:gd name="T18" fmla="*/ 287 h 287"/>
                </a:gdLst>
                <a:ahLst/>
                <a:cxnLst>
                  <a:cxn ang="T10">
                    <a:pos x="T0" y="T1"/>
                  </a:cxn>
                  <a:cxn ang="T11">
                    <a:pos x="T2" y="T3"/>
                  </a:cxn>
                  <a:cxn ang="T12">
                    <a:pos x="T4" y="T5"/>
                  </a:cxn>
                  <a:cxn ang="T13">
                    <a:pos x="T6" y="T7"/>
                  </a:cxn>
                  <a:cxn ang="T14">
                    <a:pos x="T8" y="T9"/>
                  </a:cxn>
                </a:cxnLst>
                <a:rect l="T15" t="T16" r="T17" b="T18"/>
                <a:pathLst>
                  <a:path w="248" h="287">
                    <a:moveTo>
                      <a:pt x="0" y="87"/>
                    </a:moveTo>
                    <a:lnTo>
                      <a:pt x="0" y="286"/>
                    </a:lnTo>
                    <a:lnTo>
                      <a:pt x="245" y="184"/>
                    </a:lnTo>
                    <a:lnTo>
                      <a:pt x="247" y="0"/>
                    </a:lnTo>
                    <a:lnTo>
                      <a:pt x="0" y="87"/>
                    </a:lnTo>
                  </a:path>
                </a:pathLst>
              </a:custGeom>
              <a:solidFill>
                <a:srgbClr val="FFFFD0"/>
              </a:solidFill>
              <a:ln w="12700" cap="rnd" cmpd="sng">
                <a:solidFill>
                  <a:srgbClr val="000000"/>
                </a:solidFill>
                <a:prstDash val="solid"/>
                <a:round/>
                <a:headEnd type="none" w="med" len="med"/>
                <a:tailEnd type="none" w="med" len="med"/>
              </a:ln>
            </p:spPr>
            <p:txBody>
              <a:bodyPr/>
              <a:lstStyle/>
              <a:p>
                <a:endParaRPr lang="en-US"/>
              </a:p>
            </p:txBody>
          </p:sp>
          <p:sp>
            <p:nvSpPr>
              <p:cNvPr id="83" name="Freeform 92"/>
              <p:cNvSpPr>
                <a:spLocks/>
              </p:cNvSpPr>
              <p:nvPr/>
            </p:nvSpPr>
            <p:spPr bwMode="auto">
              <a:xfrm>
                <a:off x="397" y="2221"/>
                <a:ext cx="248" cy="289"/>
              </a:xfrm>
              <a:custGeom>
                <a:avLst/>
                <a:gdLst>
                  <a:gd name="T0" fmla="*/ 0 w 248"/>
                  <a:gd name="T1" fmla="*/ 87 h 289"/>
                  <a:gd name="T2" fmla="*/ 0 w 248"/>
                  <a:gd name="T3" fmla="*/ 288 h 289"/>
                  <a:gd name="T4" fmla="*/ 247 w 248"/>
                  <a:gd name="T5" fmla="*/ 186 h 289"/>
                  <a:gd name="T6" fmla="*/ 247 w 248"/>
                  <a:gd name="T7" fmla="*/ 0 h 289"/>
                  <a:gd name="T8" fmla="*/ 0 w 248"/>
                  <a:gd name="T9" fmla="*/ 87 h 289"/>
                  <a:gd name="T10" fmla="*/ 0 60000 65536"/>
                  <a:gd name="T11" fmla="*/ 0 60000 65536"/>
                  <a:gd name="T12" fmla="*/ 0 60000 65536"/>
                  <a:gd name="T13" fmla="*/ 0 60000 65536"/>
                  <a:gd name="T14" fmla="*/ 0 60000 65536"/>
                  <a:gd name="T15" fmla="*/ 0 w 248"/>
                  <a:gd name="T16" fmla="*/ 0 h 289"/>
                  <a:gd name="T17" fmla="*/ 248 w 248"/>
                  <a:gd name="T18" fmla="*/ 289 h 289"/>
                </a:gdLst>
                <a:ahLst/>
                <a:cxnLst>
                  <a:cxn ang="T10">
                    <a:pos x="T0" y="T1"/>
                  </a:cxn>
                  <a:cxn ang="T11">
                    <a:pos x="T2" y="T3"/>
                  </a:cxn>
                  <a:cxn ang="T12">
                    <a:pos x="T4" y="T5"/>
                  </a:cxn>
                  <a:cxn ang="T13">
                    <a:pos x="T6" y="T7"/>
                  </a:cxn>
                  <a:cxn ang="T14">
                    <a:pos x="T8" y="T9"/>
                  </a:cxn>
                </a:cxnLst>
                <a:rect l="T15" t="T16" r="T17" b="T18"/>
                <a:pathLst>
                  <a:path w="248" h="289">
                    <a:moveTo>
                      <a:pt x="0" y="87"/>
                    </a:moveTo>
                    <a:lnTo>
                      <a:pt x="0" y="288"/>
                    </a:lnTo>
                    <a:lnTo>
                      <a:pt x="247" y="186"/>
                    </a:lnTo>
                    <a:lnTo>
                      <a:pt x="247" y="0"/>
                    </a:lnTo>
                    <a:lnTo>
                      <a:pt x="0" y="87"/>
                    </a:lnTo>
                  </a:path>
                </a:pathLst>
              </a:custGeom>
              <a:noFill/>
              <a:ln w="25400" cap="rnd" cmpd="sng">
                <a:solidFill>
                  <a:srgbClr val="00000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78" name="Line 94"/>
            <p:cNvSpPr>
              <a:spLocks noChangeShapeType="1"/>
            </p:cNvSpPr>
            <p:nvPr/>
          </p:nvSpPr>
          <p:spPr bwMode="auto">
            <a:xfrm flipV="1">
              <a:off x="459" y="2295"/>
              <a:ext cx="138" cy="46"/>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80" name="Line 95"/>
            <p:cNvSpPr>
              <a:spLocks noChangeShapeType="1"/>
            </p:cNvSpPr>
            <p:nvPr/>
          </p:nvSpPr>
          <p:spPr bwMode="auto">
            <a:xfrm flipV="1">
              <a:off x="445" y="2327"/>
              <a:ext cx="173" cy="65"/>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81" name="Line 96"/>
            <p:cNvSpPr>
              <a:spLocks noChangeShapeType="1"/>
            </p:cNvSpPr>
            <p:nvPr/>
          </p:nvSpPr>
          <p:spPr bwMode="auto">
            <a:xfrm flipV="1">
              <a:off x="452" y="2364"/>
              <a:ext cx="174" cy="66"/>
            </a:xfrm>
            <a:prstGeom prst="line">
              <a:avLst/>
            </a:prstGeom>
            <a:noFill/>
            <a:ln w="1270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grpSp>
      <p:grpSp>
        <p:nvGrpSpPr>
          <p:cNvPr id="92" name="Group 91"/>
          <p:cNvGrpSpPr/>
          <p:nvPr/>
        </p:nvGrpSpPr>
        <p:grpSpPr>
          <a:xfrm>
            <a:off x="2693385" y="2382530"/>
            <a:ext cx="648072" cy="394841"/>
            <a:chOff x="8341568" y="3382144"/>
            <a:chExt cx="648072" cy="394841"/>
          </a:xfrm>
        </p:grpSpPr>
        <p:sp>
          <p:nvSpPr>
            <p:cNvPr id="93" name="Freeform 46"/>
            <p:cNvSpPr>
              <a:spLocks/>
            </p:cNvSpPr>
            <p:nvPr/>
          </p:nvSpPr>
          <p:spPr bwMode="auto">
            <a:xfrm>
              <a:off x="8341568" y="3382144"/>
              <a:ext cx="648072" cy="394841"/>
            </a:xfrm>
            <a:custGeom>
              <a:avLst/>
              <a:gdLst>
                <a:gd name="T0" fmla="*/ 223 w 255"/>
                <a:gd name="T1" fmla="*/ 150 h 158"/>
                <a:gd name="T2" fmla="*/ 216 w 255"/>
                <a:gd name="T3" fmla="*/ 150 h 158"/>
                <a:gd name="T4" fmla="*/ 207 w 255"/>
                <a:gd name="T5" fmla="*/ 150 h 158"/>
                <a:gd name="T6" fmla="*/ 197 w 255"/>
                <a:gd name="T7" fmla="*/ 151 h 158"/>
                <a:gd name="T8" fmla="*/ 190 w 255"/>
                <a:gd name="T9" fmla="*/ 151 h 158"/>
                <a:gd name="T10" fmla="*/ 177 w 255"/>
                <a:gd name="T11" fmla="*/ 151 h 158"/>
                <a:gd name="T12" fmla="*/ 160 w 255"/>
                <a:gd name="T13" fmla="*/ 148 h 158"/>
                <a:gd name="T14" fmla="*/ 143 w 255"/>
                <a:gd name="T15" fmla="*/ 145 h 158"/>
                <a:gd name="T16" fmla="*/ 128 w 255"/>
                <a:gd name="T17" fmla="*/ 139 h 158"/>
                <a:gd name="T18" fmla="*/ 119 w 255"/>
                <a:gd name="T19" fmla="*/ 138 h 158"/>
                <a:gd name="T20" fmla="*/ 114 w 255"/>
                <a:gd name="T21" fmla="*/ 138 h 158"/>
                <a:gd name="T22" fmla="*/ 92 w 255"/>
                <a:gd name="T23" fmla="*/ 142 h 158"/>
                <a:gd name="T24" fmla="*/ 63 w 255"/>
                <a:gd name="T25" fmla="*/ 146 h 158"/>
                <a:gd name="T26" fmla="*/ 31 w 255"/>
                <a:gd name="T27" fmla="*/ 152 h 158"/>
                <a:gd name="T28" fmla="*/ 7 w 255"/>
                <a:gd name="T29" fmla="*/ 155 h 158"/>
                <a:gd name="T30" fmla="*/ 2 w 255"/>
                <a:gd name="T31" fmla="*/ 156 h 158"/>
                <a:gd name="T32" fmla="*/ 7 w 255"/>
                <a:gd name="T33" fmla="*/ 144 h 158"/>
                <a:gd name="T34" fmla="*/ 12 w 255"/>
                <a:gd name="T35" fmla="*/ 126 h 158"/>
                <a:gd name="T36" fmla="*/ 15 w 255"/>
                <a:gd name="T37" fmla="*/ 105 h 158"/>
                <a:gd name="T38" fmla="*/ 17 w 255"/>
                <a:gd name="T39" fmla="*/ 89 h 158"/>
                <a:gd name="T40" fmla="*/ 18 w 255"/>
                <a:gd name="T41" fmla="*/ 79 h 158"/>
                <a:gd name="T42" fmla="*/ 25 w 255"/>
                <a:gd name="T43" fmla="*/ 70 h 158"/>
                <a:gd name="T44" fmla="*/ 30 w 255"/>
                <a:gd name="T45" fmla="*/ 53 h 158"/>
                <a:gd name="T46" fmla="*/ 34 w 255"/>
                <a:gd name="T47" fmla="*/ 37 h 158"/>
                <a:gd name="T48" fmla="*/ 40 w 255"/>
                <a:gd name="T49" fmla="*/ 21 h 158"/>
                <a:gd name="T50" fmla="*/ 47 w 255"/>
                <a:gd name="T51" fmla="*/ 12 h 158"/>
                <a:gd name="T52" fmla="*/ 57 w 255"/>
                <a:gd name="T53" fmla="*/ 8 h 158"/>
                <a:gd name="T54" fmla="*/ 69 w 255"/>
                <a:gd name="T55" fmla="*/ 10 h 158"/>
                <a:gd name="T56" fmla="*/ 84 w 255"/>
                <a:gd name="T57" fmla="*/ 11 h 158"/>
                <a:gd name="T58" fmla="*/ 97 w 255"/>
                <a:gd name="T59" fmla="*/ 16 h 158"/>
                <a:gd name="T60" fmla="*/ 111 w 255"/>
                <a:gd name="T61" fmla="*/ 17 h 158"/>
                <a:gd name="T62" fmla="*/ 122 w 255"/>
                <a:gd name="T63" fmla="*/ 18 h 158"/>
                <a:gd name="T64" fmla="*/ 134 w 255"/>
                <a:gd name="T65" fmla="*/ 18 h 158"/>
                <a:gd name="T66" fmla="*/ 146 w 255"/>
                <a:gd name="T67" fmla="*/ 18 h 158"/>
                <a:gd name="T68" fmla="*/ 159 w 255"/>
                <a:gd name="T69" fmla="*/ 17 h 158"/>
                <a:gd name="T70" fmla="*/ 172 w 255"/>
                <a:gd name="T71" fmla="*/ 16 h 158"/>
                <a:gd name="T72" fmla="*/ 183 w 255"/>
                <a:gd name="T73" fmla="*/ 14 h 158"/>
                <a:gd name="T74" fmla="*/ 192 w 255"/>
                <a:gd name="T75" fmla="*/ 12 h 158"/>
                <a:gd name="T76" fmla="*/ 204 w 255"/>
                <a:gd name="T77" fmla="*/ 8 h 158"/>
                <a:gd name="T78" fmla="*/ 218 w 255"/>
                <a:gd name="T79" fmla="*/ 4 h 158"/>
                <a:gd name="T80" fmla="*/ 231 w 255"/>
                <a:gd name="T81" fmla="*/ 0 h 158"/>
                <a:gd name="T82" fmla="*/ 242 w 255"/>
                <a:gd name="T83" fmla="*/ 2 h 158"/>
                <a:gd name="T84" fmla="*/ 246 w 255"/>
                <a:gd name="T85" fmla="*/ 7 h 158"/>
                <a:gd name="T86" fmla="*/ 243 w 255"/>
                <a:gd name="T87" fmla="*/ 21 h 158"/>
                <a:gd name="T88" fmla="*/ 240 w 255"/>
                <a:gd name="T89" fmla="*/ 39 h 158"/>
                <a:gd name="T90" fmla="*/ 234 w 255"/>
                <a:gd name="T91" fmla="*/ 59 h 158"/>
                <a:gd name="T92" fmla="*/ 232 w 255"/>
                <a:gd name="T93" fmla="*/ 73 h 158"/>
                <a:gd name="T94" fmla="*/ 233 w 255"/>
                <a:gd name="T95" fmla="*/ 81 h 158"/>
                <a:gd name="T96" fmla="*/ 235 w 255"/>
                <a:gd name="T97" fmla="*/ 94 h 158"/>
                <a:gd name="T98" fmla="*/ 237 w 255"/>
                <a:gd name="T99" fmla="*/ 111 h 158"/>
                <a:gd name="T100" fmla="*/ 241 w 255"/>
                <a:gd name="T101" fmla="*/ 126 h 158"/>
                <a:gd name="T102" fmla="*/ 247 w 255"/>
                <a:gd name="T103" fmla="*/ 141 h 158"/>
                <a:gd name="T104" fmla="*/ 254 w 255"/>
                <a:gd name="T105" fmla="*/ 152 h 158"/>
                <a:gd name="T106" fmla="*/ 249 w 255"/>
                <a:gd name="T107" fmla="*/ 153 h 158"/>
                <a:gd name="T108" fmla="*/ 243 w 255"/>
                <a:gd name="T109" fmla="*/ 153 h 158"/>
                <a:gd name="T110" fmla="*/ 236 w 255"/>
                <a:gd name="T111" fmla="*/ 151 h 158"/>
                <a:gd name="T112" fmla="*/ 230 w 255"/>
                <a:gd name="T113" fmla="*/ 149 h 158"/>
                <a:gd name="T114" fmla="*/ 225 w 255"/>
                <a:gd name="T115" fmla="*/ 148 h 15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55"/>
                <a:gd name="T175" fmla="*/ 0 h 158"/>
                <a:gd name="T176" fmla="*/ 255 w 255"/>
                <a:gd name="T177" fmla="*/ 158 h 15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55" h="158">
                  <a:moveTo>
                    <a:pt x="225" y="148"/>
                  </a:moveTo>
                  <a:lnTo>
                    <a:pt x="224" y="150"/>
                  </a:lnTo>
                  <a:lnTo>
                    <a:pt x="223" y="150"/>
                  </a:lnTo>
                  <a:lnTo>
                    <a:pt x="221" y="150"/>
                  </a:lnTo>
                  <a:lnTo>
                    <a:pt x="219" y="150"/>
                  </a:lnTo>
                  <a:lnTo>
                    <a:pt x="216" y="150"/>
                  </a:lnTo>
                  <a:lnTo>
                    <a:pt x="213" y="150"/>
                  </a:lnTo>
                  <a:lnTo>
                    <a:pt x="209" y="150"/>
                  </a:lnTo>
                  <a:lnTo>
                    <a:pt x="207" y="150"/>
                  </a:lnTo>
                  <a:lnTo>
                    <a:pt x="203" y="151"/>
                  </a:lnTo>
                  <a:lnTo>
                    <a:pt x="200" y="151"/>
                  </a:lnTo>
                  <a:lnTo>
                    <a:pt x="197" y="151"/>
                  </a:lnTo>
                  <a:lnTo>
                    <a:pt x="195" y="151"/>
                  </a:lnTo>
                  <a:lnTo>
                    <a:pt x="192" y="151"/>
                  </a:lnTo>
                  <a:lnTo>
                    <a:pt x="190" y="151"/>
                  </a:lnTo>
                  <a:lnTo>
                    <a:pt x="187" y="151"/>
                  </a:lnTo>
                  <a:lnTo>
                    <a:pt x="183" y="151"/>
                  </a:lnTo>
                  <a:lnTo>
                    <a:pt x="177" y="151"/>
                  </a:lnTo>
                  <a:lnTo>
                    <a:pt x="172" y="150"/>
                  </a:lnTo>
                  <a:lnTo>
                    <a:pt x="166" y="150"/>
                  </a:lnTo>
                  <a:lnTo>
                    <a:pt x="160" y="148"/>
                  </a:lnTo>
                  <a:lnTo>
                    <a:pt x="154" y="146"/>
                  </a:lnTo>
                  <a:lnTo>
                    <a:pt x="149" y="145"/>
                  </a:lnTo>
                  <a:lnTo>
                    <a:pt x="143" y="145"/>
                  </a:lnTo>
                  <a:lnTo>
                    <a:pt x="137" y="143"/>
                  </a:lnTo>
                  <a:lnTo>
                    <a:pt x="132" y="141"/>
                  </a:lnTo>
                  <a:lnTo>
                    <a:pt x="128" y="139"/>
                  </a:lnTo>
                  <a:lnTo>
                    <a:pt x="124" y="139"/>
                  </a:lnTo>
                  <a:lnTo>
                    <a:pt x="121" y="138"/>
                  </a:lnTo>
                  <a:lnTo>
                    <a:pt x="119" y="138"/>
                  </a:lnTo>
                  <a:lnTo>
                    <a:pt x="119" y="136"/>
                  </a:lnTo>
                  <a:lnTo>
                    <a:pt x="118" y="138"/>
                  </a:lnTo>
                  <a:lnTo>
                    <a:pt x="114" y="138"/>
                  </a:lnTo>
                  <a:lnTo>
                    <a:pt x="108" y="140"/>
                  </a:lnTo>
                  <a:lnTo>
                    <a:pt x="102" y="140"/>
                  </a:lnTo>
                  <a:lnTo>
                    <a:pt x="92" y="142"/>
                  </a:lnTo>
                  <a:lnTo>
                    <a:pt x="83" y="144"/>
                  </a:lnTo>
                  <a:lnTo>
                    <a:pt x="73" y="146"/>
                  </a:lnTo>
                  <a:lnTo>
                    <a:pt x="63" y="146"/>
                  </a:lnTo>
                  <a:lnTo>
                    <a:pt x="51" y="148"/>
                  </a:lnTo>
                  <a:lnTo>
                    <a:pt x="41" y="150"/>
                  </a:lnTo>
                  <a:lnTo>
                    <a:pt x="31" y="152"/>
                  </a:lnTo>
                  <a:lnTo>
                    <a:pt x="22" y="153"/>
                  </a:lnTo>
                  <a:lnTo>
                    <a:pt x="14" y="155"/>
                  </a:lnTo>
                  <a:lnTo>
                    <a:pt x="7" y="155"/>
                  </a:lnTo>
                  <a:lnTo>
                    <a:pt x="2" y="157"/>
                  </a:lnTo>
                  <a:lnTo>
                    <a:pt x="0" y="157"/>
                  </a:lnTo>
                  <a:lnTo>
                    <a:pt x="2" y="156"/>
                  </a:lnTo>
                  <a:lnTo>
                    <a:pt x="4" y="154"/>
                  </a:lnTo>
                  <a:lnTo>
                    <a:pt x="5" y="150"/>
                  </a:lnTo>
                  <a:lnTo>
                    <a:pt x="7" y="144"/>
                  </a:lnTo>
                  <a:lnTo>
                    <a:pt x="8" y="139"/>
                  </a:lnTo>
                  <a:lnTo>
                    <a:pt x="10" y="132"/>
                  </a:lnTo>
                  <a:lnTo>
                    <a:pt x="12" y="126"/>
                  </a:lnTo>
                  <a:lnTo>
                    <a:pt x="14" y="118"/>
                  </a:lnTo>
                  <a:lnTo>
                    <a:pt x="14" y="112"/>
                  </a:lnTo>
                  <a:lnTo>
                    <a:pt x="15" y="105"/>
                  </a:lnTo>
                  <a:lnTo>
                    <a:pt x="15" y="100"/>
                  </a:lnTo>
                  <a:lnTo>
                    <a:pt x="17" y="93"/>
                  </a:lnTo>
                  <a:lnTo>
                    <a:pt x="17" y="89"/>
                  </a:lnTo>
                  <a:lnTo>
                    <a:pt x="17" y="85"/>
                  </a:lnTo>
                  <a:lnTo>
                    <a:pt x="17" y="82"/>
                  </a:lnTo>
                  <a:lnTo>
                    <a:pt x="18" y="79"/>
                  </a:lnTo>
                  <a:lnTo>
                    <a:pt x="20" y="77"/>
                  </a:lnTo>
                  <a:lnTo>
                    <a:pt x="23" y="74"/>
                  </a:lnTo>
                  <a:lnTo>
                    <a:pt x="25" y="70"/>
                  </a:lnTo>
                  <a:lnTo>
                    <a:pt x="28" y="64"/>
                  </a:lnTo>
                  <a:lnTo>
                    <a:pt x="28" y="59"/>
                  </a:lnTo>
                  <a:lnTo>
                    <a:pt x="30" y="53"/>
                  </a:lnTo>
                  <a:lnTo>
                    <a:pt x="33" y="47"/>
                  </a:lnTo>
                  <a:lnTo>
                    <a:pt x="34" y="41"/>
                  </a:lnTo>
                  <a:lnTo>
                    <a:pt x="34" y="37"/>
                  </a:lnTo>
                  <a:lnTo>
                    <a:pt x="36" y="31"/>
                  </a:lnTo>
                  <a:lnTo>
                    <a:pt x="38" y="27"/>
                  </a:lnTo>
                  <a:lnTo>
                    <a:pt x="40" y="21"/>
                  </a:lnTo>
                  <a:lnTo>
                    <a:pt x="42" y="17"/>
                  </a:lnTo>
                  <a:lnTo>
                    <a:pt x="44" y="14"/>
                  </a:lnTo>
                  <a:lnTo>
                    <a:pt x="47" y="12"/>
                  </a:lnTo>
                  <a:lnTo>
                    <a:pt x="50" y="9"/>
                  </a:lnTo>
                  <a:lnTo>
                    <a:pt x="53" y="9"/>
                  </a:lnTo>
                  <a:lnTo>
                    <a:pt x="57" y="8"/>
                  </a:lnTo>
                  <a:lnTo>
                    <a:pt x="61" y="8"/>
                  </a:lnTo>
                  <a:lnTo>
                    <a:pt x="65" y="8"/>
                  </a:lnTo>
                  <a:lnTo>
                    <a:pt x="69" y="10"/>
                  </a:lnTo>
                  <a:lnTo>
                    <a:pt x="74" y="10"/>
                  </a:lnTo>
                  <a:lnTo>
                    <a:pt x="78" y="11"/>
                  </a:lnTo>
                  <a:lnTo>
                    <a:pt x="84" y="11"/>
                  </a:lnTo>
                  <a:lnTo>
                    <a:pt x="88" y="13"/>
                  </a:lnTo>
                  <a:lnTo>
                    <a:pt x="93" y="14"/>
                  </a:lnTo>
                  <a:lnTo>
                    <a:pt x="97" y="16"/>
                  </a:lnTo>
                  <a:lnTo>
                    <a:pt x="103" y="16"/>
                  </a:lnTo>
                  <a:lnTo>
                    <a:pt x="107" y="17"/>
                  </a:lnTo>
                  <a:lnTo>
                    <a:pt x="111" y="17"/>
                  </a:lnTo>
                  <a:lnTo>
                    <a:pt x="115" y="17"/>
                  </a:lnTo>
                  <a:lnTo>
                    <a:pt x="119" y="17"/>
                  </a:lnTo>
                  <a:lnTo>
                    <a:pt x="122" y="18"/>
                  </a:lnTo>
                  <a:lnTo>
                    <a:pt x="126" y="18"/>
                  </a:lnTo>
                  <a:lnTo>
                    <a:pt x="130" y="18"/>
                  </a:lnTo>
                  <a:lnTo>
                    <a:pt x="134" y="18"/>
                  </a:lnTo>
                  <a:lnTo>
                    <a:pt x="138" y="18"/>
                  </a:lnTo>
                  <a:lnTo>
                    <a:pt x="142" y="18"/>
                  </a:lnTo>
                  <a:lnTo>
                    <a:pt x="146" y="18"/>
                  </a:lnTo>
                  <a:lnTo>
                    <a:pt x="152" y="17"/>
                  </a:lnTo>
                  <a:lnTo>
                    <a:pt x="156" y="17"/>
                  </a:lnTo>
                  <a:lnTo>
                    <a:pt x="159" y="17"/>
                  </a:lnTo>
                  <a:lnTo>
                    <a:pt x="163" y="17"/>
                  </a:lnTo>
                  <a:lnTo>
                    <a:pt x="168" y="16"/>
                  </a:lnTo>
                  <a:lnTo>
                    <a:pt x="172" y="16"/>
                  </a:lnTo>
                  <a:lnTo>
                    <a:pt x="176" y="16"/>
                  </a:lnTo>
                  <a:lnTo>
                    <a:pt x="179" y="16"/>
                  </a:lnTo>
                  <a:lnTo>
                    <a:pt x="183" y="14"/>
                  </a:lnTo>
                  <a:lnTo>
                    <a:pt x="185" y="14"/>
                  </a:lnTo>
                  <a:lnTo>
                    <a:pt x="188" y="13"/>
                  </a:lnTo>
                  <a:lnTo>
                    <a:pt x="192" y="12"/>
                  </a:lnTo>
                  <a:lnTo>
                    <a:pt x="196" y="10"/>
                  </a:lnTo>
                  <a:lnTo>
                    <a:pt x="200" y="10"/>
                  </a:lnTo>
                  <a:lnTo>
                    <a:pt x="204" y="8"/>
                  </a:lnTo>
                  <a:lnTo>
                    <a:pt x="208" y="6"/>
                  </a:lnTo>
                  <a:lnTo>
                    <a:pt x="214" y="4"/>
                  </a:lnTo>
                  <a:lnTo>
                    <a:pt x="218" y="4"/>
                  </a:lnTo>
                  <a:lnTo>
                    <a:pt x="221" y="2"/>
                  </a:lnTo>
                  <a:lnTo>
                    <a:pt x="225" y="2"/>
                  </a:lnTo>
                  <a:lnTo>
                    <a:pt x="231" y="0"/>
                  </a:lnTo>
                  <a:lnTo>
                    <a:pt x="235" y="1"/>
                  </a:lnTo>
                  <a:lnTo>
                    <a:pt x="239" y="1"/>
                  </a:lnTo>
                  <a:lnTo>
                    <a:pt x="242" y="2"/>
                  </a:lnTo>
                  <a:lnTo>
                    <a:pt x="247" y="3"/>
                  </a:lnTo>
                  <a:lnTo>
                    <a:pt x="246" y="5"/>
                  </a:lnTo>
                  <a:lnTo>
                    <a:pt x="246" y="7"/>
                  </a:lnTo>
                  <a:lnTo>
                    <a:pt x="245" y="11"/>
                  </a:lnTo>
                  <a:lnTo>
                    <a:pt x="245" y="15"/>
                  </a:lnTo>
                  <a:lnTo>
                    <a:pt x="243" y="21"/>
                  </a:lnTo>
                  <a:lnTo>
                    <a:pt x="242" y="27"/>
                  </a:lnTo>
                  <a:lnTo>
                    <a:pt x="240" y="33"/>
                  </a:lnTo>
                  <a:lnTo>
                    <a:pt x="240" y="39"/>
                  </a:lnTo>
                  <a:lnTo>
                    <a:pt x="238" y="47"/>
                  </a:lnTo>
                  <a:lnTo>
                    <a:pt x="236" y="53"/>
                  </a:lnTo>
                  <a:lnTo>
                    <a:pt x="234" y="59"/>
                  </a:lnTo>
                  <a:lnTo>
                    <a:pt x="234" y="64"/>
                  </a:lnTo>
                  <a:lnTo>
                    <a:pt x="232" y="70"/>
                  </a:lnTo>
                  <a:lnTo>
                    <a:pt x="232" y="73"/>
                  </a:lnTo>
                  <a:lnTo>
                    <a:pt x="232" y="76"/>
                  </a:lnTo>
                  <a:lnTo>
                    <a:pt x="233" y="76"/>
                  </a:lnTo>
                  <a:lnTo>
                    <a:pt x="233" y="81"/>
                  </a:lnTo>
                  <a:lnTo>
                    <a:pt x="234" y="85"/>
                  </a:lnTo>
                  <a:lnTo>
                    <a:pt x="234" y="91"/>
                  </a:lnTo>
                  <a:lnTo>
                    <a:pt x="235" y="94"/>
                  </a:lnTo>
                  <a:lnTo>
                    <a:pt x="235" y="100"/>
                  </a:lnTo>
                  <a:lnTo>
                    <a:pt x="237" y="105"/>
                  </a:lnTo>
                  <a:lnTo>
                    <a:pt x="237" y="111"/>
                  </a:lnTo>
                  <a:lnTo>
                    <a:pt x="240" y="115"/>
                  </a:lnTo>
                  <a:lnTo>
                    <a:pt x="240" y="121"/>
                  </a:lnTo>
                  <a:lnTo>
                    <a:pt x="241" y="126"/>
                  </a:lnTo>
                  <a:lnTo>
                    <a:pt x="242" y="132"/>
                  </a:lnTo>
                  <a:lnTo>
                    <a:pt x="245" y="136"/>
                  </a:lnTo>
                  <a:lnTo>
                    <a:pt x="247" y="141"/>
                  </a:lnTo>
                  <a:lnTo>
                    <a:pt x="248" y="145"/>
                  </a:lnTo>
                  <a:lnTo>
                    <a:pt x="250" y="149"/>
                  </a:lnTo>
                  <a:lnTo>
                    <a:pt x="254" y="152"/>
                  </a:lnTo>
                  <a:lnTo>
                    <a:pt x="252" y="153"/>
                  </a:lnTo>
                  <a:lnTo>
                    <a:pt x="250" y="153"/>
                  </a:lnTo>
                  <a:lnTo>
                    <a:pt x="249" y="153"/>
                  </a:lnTo>
                  <a:lnTo>
                    <a:pt x="247" y="153"/>
                  </a:lnTo>
                  <a:lnTo>
                    <a:pt x="245" y="153"/>
                  </a:lnTo>
                  <a:lnTo>
                    <a:pt x="243" y="153"/>
                  </a:lnTo>
                  <a:lnTo>
                    <a:pt x="241" y="151"/>
                  </a:lnTo>
                  <a:lnTo>
                    <a:pt x="238" y="151"/>
                  </a:lnTo>
                  <a:lnTo>
                    <a:pt x="236" y="151"/>
                  </a:lnTo>
                  <a:lnTo>
                    <a:pt x="234" y="151"/>
                  </a:lnTo>
                  <a:lnTo>
                    <a:pt x="232" y="149"/>
                  </a:lnTo>
                  <a:lnTo>
                    <a:pt x="230" y="149"/>
                  </a:lnTo>
                  <a:lnTo>
                    <a:pt x="228" y="149"/>
                  </a:lnTo>
                  <a:lnTo>
                    <a:pt x="226" y="149"/>
                  </a:lnTo>
                  <a:lnTo>
                    <a:pt x="225" y="148"/>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grpSp>
          <p:nvGrpSpPr>
            <p:cNvPr id="94" name="Group 93"/>
            <p:cNvGrpSpPr/>
            <p:nvPr/>
          </p:nvGrpSpPr>
          <p:grpSpPr>
            <a:xfrm rot="20520000">
              <a:off x="8660085" y="3484274"/>
              <a:ext cx="232023" cy="234057"/>
              <a:chOff x="7317457" y="3796159"/>
              <a:chExt cx="355601" cy="350838"/>
            </a:xfrm>
          </p:grpSpPr>
          <p:sp>
            <p:nvSpPr>
              <p:cNvPr id="98" name="Freeform 62"/>
              <p:cNvSpPr>
                <a:spLocks/>
              </p:cNvSpPr>
              <p:nvPr/>
            </p:nvSpPr>
            <p:spPr bwMode="auto">
              <a:xfrm>
                <a:off x="7509545" y="3932684"/>
                <a:ext cx="163513" cy="214313"/>
              </a:xfrm>
              <a:custGeom>
                <a:avLst/>
                <a:gdLst>
                  <a:gd name="T0" fmla="*/ 102 w 103"/>
                  <a:gd name="T1" fmla="*/ 31 h 135"/>
                  <a:gd name="T2" fmla="*/ 38 w 103"/>
                  <a:gd name="T3" fmla="*/ 0 h 135"/>
                  <a:gd name="T4" fmla="*/ 0 w 103"/>
                  <a:gd name="T5" fmla="*/ 97 h 135"/>
                  <a:gd name="T6" fmla="*/ 64 w 103"/>
                  <a:gd name="T7" fmla="*/ 134 h 135"/>
                  <a:gd name="T8" fmla="*/ 102 w 103"/>
                  <a:gd name="T9" fmla="*/ 31 h 135"/>
                  <a:gd name="T10" fmla="*/ 0 60000 65536"/>
                  <a:gd name="T11" fmla="*/ 0 60000 65536"/>
                  <a:gd name="T12" fmla="*/ 0 60000 65536"/>
                  <a:gd name="T13" fmla="*/ 0 60000 65536"/>
                  <a:gd name="T14" fmla="*/ 0 60000 65536"/>
                  <a:gd name="T15" fmla="*/ 0 w 103"/>
                  <a:gd name="T16" fmla="*/ 0 h 135"/>
                  <a:gd name="T17" fmla="*/ 103 w 103"/>
                  <a:gd name="T18" fmla="*/ 135 h 135"/>
                </a:gdLst>
                <a:ahLst/>
                <a:cxnLst>
                  <a:cxn ang="T10">
                    <a:pos x="T0" y="T1"/>
                  </a:cxn>
                  <a:cxn ang="T11">
                    <a:pos x="T2" y="T3"/>
                  </a:cxn>
                  <a:cxn ang="T12">
                    <a:pos x="T4" y="T5"/>
                  </a:cxn>
                  <a:cxn ang="T13">
                    <a:pos x="T6" y="T7"/>
                  </a:cxn>
                  <a:cxn ang="T14">
                    <a:pos x="T8" y="T9"/>
                  </a:cxn>
                </a:cxnLst>
                <a:rect l="T15" t="T16" r="T17" b="T18"/>
                <a:pathLst>
                  <a:path w="103" h="135">
                    <a:moveTo>
                      <a:pt x="102" y="31"/>
                    </a:moveTo>
                    <a:lnTo>
                      <a:pt x="38" y="0"/>
                    </a:lnTo>
                    <a:lnTo>
                      <a:pt x="0" y="97"/>
                    </a:lnTo>
                    <a:lnTo>
                      <a:pt x="64" y="134"/>
                    </a:lnTo>
                    <a:lnTo>
                      <a:pt x="102" y="31"/>
                    </a:lnTo>
                  </a:path>
                </a:pathLst>
              </a:custGeom>
              <a:solidFill>
                <a:srgbClr val="009F82"/>
              </a:solidFill>
              <a:ln w="12700" cap="rnd" cmpd="sng">
                <a:solidFill>
                  <a:srgbClr val="000000"/>
                </a:solidFill>
                <a:prstDash val="solid"/>
                <a:round/>
                <a:headEnd type="none" w="med" len="med"/>
                <a:tailEnd type="none" w="med" len="med"/>
              </a:ln>
            </p:spPr>
            <p:txBody>
              <a:bodyPr/>
              <a:lstStyle/>
              <a:p>
                <a:endParaRPr lang="en-US"/>
              </a:p>
            </p:txBody>
          </p:sp>
          <p:sp>
            <p:nvSpPr>
              <p:cNvPr id="99" name="Freeform 63"/>
              <p:cNvSpPr>
                <a:spLocks/>
              </p:cNvSpPr>
              <p:nvPr/>
            </p:nvSpPr>
            <p:spPr bwMode="auto">
              <a:xfrm>
                <a:off x="7412707" y="3796159"/>
                <a:ext cx="204788" cy="296863"/>
              </a:xfrm>
              <a:custGeom>
                <a:avLst/>
                <a:gdLst>
                  <a:gd name="T0" fmla="*/ 128 w 129"/>
                  <a:gd name="T1" fmla="*/ 26 h 187"/>
                  <a:gd name="T2" fmla="*/ 63 w 129"/>
                  <a:gd name="T3" fmla="*/ 0 h 187"/>
                  <a:gd name="T4" fmla="*/ 0 w 129"/>
                  <a:gd name="T5" fmla="*/ 152 h 187"/>
                  <a:gd name="T6" fmla="*/ 62 w 129"/>
                  <a:gd name="T7" fmla="*/ 186 h 187"/>
                  <a:gd name="T8" fmla="*/ 128 w 129"/>
                  <a:gd name="T9" fmla="*/ 26 h 187"/>
                  <a:gd name="T10" fmla="*/ 0 60000 65536"/>
                  <a:gd name="T11" fmla="*/ 0 60000 65536"/>
                  <a:gd name="T12" fmla="*/ 0 60000 65536"/>
                  <a:gd name="T13" fmla="*/ 0 60000 65536"/>
                  <a:gd name="T14" fmla="*/ 0 60000 65536"/>
                  <a:gd name="T15" fmla="*/ 0 w 129"/>
                  <a:gd name="T16" fmla="*/ 0 h 187"/>
                  <a:gd name="T17" fmla="*/ 129 w 129"/>
                  <a:gd name="T18" fmla="*/ 187 h 187"/>
                </a:gdLst>
                <a:ahLst/>
                <a:cxnLst>
                  <a:cxn ang="T10">
                    <a:pos x="T0" y="T1"/>
                  </a:cxn>
                  <a:cxn ang="T11">
                    <a:pos x="T2" y="T3"/>
                  </a:cxn>
                  <a:cxn ang="T12">
                    <a:pos x="T4" y="T5"/>
                  </a:cxn>
                  <a:cxn ang="T13">
                    <a:pos x="T6" y="T7"/>
                  </a:cxn>
                  <a:cxn ang="T14">
                    <a:pos x="T8" y="T9"/>
                  </a:cxn>
                </a:cxnLst>
                <a:rect l="T15" t="T16" r="T17" b="T18"/>
                <a:pathLst>
                  <a:path w="129" h="187">
                    <a:moveTo>
                      <a:pt x="128" y="26"/>
                    </a:moveTo>
                    <a:lnTo>
                      <a:pt x="63" y="0"/>
                    </a:lnTo>
                    <a:lnTo>
                      <a:pt x="0" y="152"/>
                    </a:lnTo>
                    <a:lnTo>
                      <a:pt x="62" y="186"/>
                    </a:lnTo>
                    <a:lnTo>
                      <a:pt x="128" y="26"/>
                    </a:lnTo>
                  </a:path>
                </a:pathLst>
              </a:custGeom>
              <a:solidFill>
                <a:srgbClr val="FFBF18"/>
              </a:solidFill>
              <a:ln w="12700" cap="rnd" cmpd="sng">
                <a:solidFill>
                  <a:srgbClr val="000000"/>
                </a:solidFill>
                <a:prstDash val="solid"/>
                <a:round/>
                <a:headEnd type="none" w="med" len="med"/>
                <a:tailEnd type="none" w="med" len="med"/>
              </a:ln>
            </p:spPr>
            <p:txBody>
              <a:bodyPr/>
              <a:lstStyle/>
              <a:p>
                <a:endParaRPr lang="en-US"/>
              </a:p>
            </p:txBody>
          </p:sp>
          <p:sp>
            <p:nvSpPr>
              <p:cNvPr id="100" name="Freeform 64"/>
              <p:cNvSpPr>
                <a:spLocks/>
              </p:cNvSpPr>
              <p:nvPr/>
            </p:nvSpPr>
            <p:spPr bwMode="auto">
              <a:xfrm>
                <a:off x="7317457" y="3805684"/>
                <a:ext cx="171450" cy="239713"/>
              </a:xfrm>
              <a:custGeom>
                <a:avLst/>
                <a:gdLst>
                  <a:gd name="T0" fmla="*/ 107 w 108"/>
                  <a:gd name="T1" fmla="*/ 31 h 151"/>
                  <a:gd name="T2" fmla="*/ 45 w 108"/>
                  <a:gd name="T3" fmla="*/ 0 h 151"/>
                  <a:gd name="T4" fmla="*/ 0 w 108"/>
                  <a:gd name="T5" fmla="*/ 118 h 151"/>
                  <a:gd name="T6" fmla="*/ 58 w 108"/>
                  <a:gd name="T7" fmla="*/ 150 h 151"/>
                  <a:gd name="T8" fmla="*/ 107 w 108"/>
                  <a:gd name="T9" fmla="*/ 31 h 151"/>
                  <a:gd name="T10" fmla="*/ 0 60000 65536"/>
                  <a:gd name="T11" fmla="*/ 0 60000 65536"/>
                  <a:gd name="T12" fmla="*/ 0 60000 65536"/>
                  <a:gd name="T13" fmla="*/ 0 60000 65536"/>
                  <a:gd name="T14" fmla="*/ 0 60000 65536"/>
                  <a:gd name="T15" fmla="*/ 0 w 108"/>
                  <a:gd name="T16" fmla="*/ 0 h 151"/>
                  <a:gd name="T17" fmla="*/ 108 w 108"/>
                  <a:gd name="T18" fmla="*/ 151 h 151"/>
                </a:gdLst>
                <a:ahLst/>
                <a:cxnLst>
                  <a:cxn ang="T10">
                    <a:pos x="T0" y="T1"/>
                  </a:cxn>
                  <a:cxn ang="T11">
                    <a:pos x="T2" y="T3"/>
                  </a:cxn>
                  <a:cxn ang="T12">
                    <a:pos x="T4" y="T5"/>
                  </a:cxn>
                  <a:cxn ang="T13">
                    <a:pos x="T6" y="T7"/>
                  </a:cxn>
                  <a:cxn ang="T14">
                    <a:pos x="T8" y="T9"/>
                  </a:cxn>
                </a:cxnLst>
                <a:rect l="T15" t="T16" r="T17" b="T18"/>
                <a:pathLst>
                  <a:path w="108" h="151">
                    <a:moveTo>
                      <a:pt x="107" y="31"/>
                    </a:moveTo>
                    <a:lnTo>
                      <a:pt x="45" y="0"/>
                    </a:lnTo>
                    <a:lnTo>
                      <a:pt x="0" y="118"/>
                    </a:lnTo>
                    <a:lnTo>
                      <a:pt x="58" y="150"/>
                    </a:lnTo>
                    <a:lnTo>
                      <a:pt x="107" y="31"/>
                    </a:lnTo>
                  </a:path>
                </a:pathLst>
              </a:custGeom>
              <a:solidFill>
                <a:srgbClr val="FF60AF"/>
              </a:solidFill>
              <a:ln w="12700" cap="rnd" cmpd="sng">
                <a:solidFill>
                  <a:srgbClr val="000000"/>
                </a:solidFill>
                <a:prstDash val="solid"/>
                <a:round/>
                <a:headEnd type="none" w="med" len="med"/>
                <a:tailEnd type="none" w="med" len="med"/>
              </a:ln>
            </p:spPr>
            <p:txBody>
              <a:bodyPr/>
              <a:lstStyle/>
              <a:p>
                <a:endParaRPr lang="en-US"/>
              </a:p>
            </p:txBody>
          </p:sp>
        </p:grpSp>
        <p:cxnSp>
          <p:nvCxnSpPr>
            <p:cNvPr id="95" name="Straight Connector 94"/>
            <p:cNvCxnSpPr/>
            <p:nvPr/>
          </p:nvCxnSpPr>
          <p:spPr bwMode="auto">
            <a:xfrm>
              <a:off x="8485584" y="3526160"/>
              <a:ext cx="14401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96" name="Straight Connector 95"/>
            <p:cNvCxnSpPr/>
            <p:nvPr/>
          </p:nvCxnSpPr>
          <p:spPr bwMode="auto">
            <a:xfrm>
              <a:off x="8485584" y="3598168"/>
              <a:ext cx="14401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97" name="Straight Connector 96"/>
            <p:cNvCxnSpPr/>
            <p:nvPr/>
          </p:nvCxnSpPr>
          <p:spPr bwMode="auto">
            <a:xfrm>
              <a:off x="8485584" y="3670176"/>
              <a:ext cx="14401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sp>
        <p:nvSpPr>
          <p:cNvPr id="3" name="Rectangle 2"/>
          <p:cNvSpPr/>
          <p:nvPr/>
        </p:nvSpPr>
        <p:spPr>
          <a:xfrm>
            <a:off x="469528" y="6044553"/>
            <a:ext cx="8434584" cy="400110"/>
          </a:xfrm>
          <a:prstGeom prst="rect">
            <a:avLst/>
          </a:prstGeom>
        </p:spPr>
        <p:txBody>
          <a:bodyPr wrap="square">
            <a:spAutoFit/>
          </a:bodyPr>
          <a:lstStyle/>
          <a:p>
            <a:pPr>
              <a:buClr>
                <a:schemeClr val="accent1"/>
              </a:buClr>
            </a:pPr>
            <a:r>
              <a:rPr lang="en-US" sz="2000" b="1" i="1" dirty="0">
                <a:solidFill>
                  <a:schemeClr val="accent1"/>
                </a:solidFill>
              </a:rPr>
              <a:t>Establish which information they need and  </a:t>
            </a:r>
            <a:r>
              <a:rPr lang="en-US" sz="2000" b="1" i="1" dirty="0" smtClean="0">
                <a:solidFill>
                  <a:schemeClr val="accent1"/>
                </a:solidFill>
              </a:rPr>
              <a:t>how </a:t>
            </a:r>
            <a:r>
              <a:rPr lang="en-US" sz="2000" b="1" i="1" dirty="0">
                <a:solidFill>
                  <a:schemeClr val="accent1"/>
                </a:solidFill>
              </a:rPr>
              <a:t>to communicate </a:t>
            </a:r>
            <a:r>
              <a:rPr lang="en-US" sz="2000" b="1" i="1" dirty="0" smtClean="0">
                <a:solidFill>
                  <a:schemeClr val="accent1"/>
                </a:solidFill>
              </a:rPr>
              <a:t>with them</a:t>
            </a:r>
            <a:endParaRPr lang="en-US" sz="2000" b="1" i="1" dirty="0">
              <a:solidFill>
                <a:schemeClr val="accent1"/>
              </a:solidFill>
            </a:endParaRPr>
          </a:p>
        </p:txBody>
      </p:sp>
      <p:sp>
        <p:nvSpPr>
          <p:cNvPr id="4" name="Slide Number Placeholder 3"/>
          <p:cNvSpPr>
            <a:spLocks noGrp="1"/>
          </p:cNvSpPr>
          <p:nvPr>
            <p:ph type="sldNum" sz="quarter" idx="12"/>
          </p:nvPr>
        </p:nvSpPr>
        <p:spPr/>
        <p:txBody>
          <a:bodyPr/>
          <a:lstStyle/>
          <a:p>
            <a:fld id="{6D3E8911-6981-AB4E-BD32-9545771F23F2}" type="slidenum">
              <a:rPr lang="en-US" smtClean="0"/>
              <a:t>20</a:t>
            </a:fld>
            <a:endParaRPr lang="en-US"/>
          </a:p>
        </p:txBody>
      </p:sp>
    </p:spTree>
    <p:extLst>
      <p:ext uri="{BB962C8B-B14F-4D97-AF65-F5344CB8AC3E}">
        <p14:creationId xmlns:p14="http://schemas.microsoft.com/office/powerpoint/2010/main" val="3561211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animBg="1"/>
      <p:bldP spid="23" grpId="0" animBg="1"/>
      <p:bldP spid="24" grpId="0" animBg="1"/>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457200" y="1404833"/>
            <a:ext cx="8696962" cy="4390946"/>
          </a:xfrm>
          <a:prstGeom prst="rect">
            <a:avLst/>
          </a:prstGeom>
        </p:spPr>
      </p:pic>
      <p:sp>
        <p:nvSpPr>
          <p:cNvPr id="2" name="Title 1"/>
          <p:cNvSpPr>
            <a:spLocks noGrp="1"/>
          </p:cNvSpPr>
          <p:nvPr>
            <p:ph type="title"/>
          </p:nvPr>
        </p:nvSpPr>
        <p:spPr>
          <a:xfrm>
            <a:off x="457200" y="12601"/>
            <a:ext cx="8229600" cy="1143000"/>
          </a:xfrm>
        </p:spPr>
        <p:txBody>
          <a:bodyPr/>
          <a:lstStyle/>
          <a:p>
            <a:r>
              <a:rPr lang="en-US" sz="3600" b="1" dirty="0">
                <a:solidFill>
                  <a:schemeClr val="accent1">
                    <a:lumMod val="75000"/>
                  </a:schemeClr>
                </a:solidFill>
                <a:latin typeface="+mn-lt"/>
              </a:rPr>
              <a:t>Examples of reporting</a:t>
            </a:r>
          </a:p>
        </p:txBody>
      </p:sp>
      <p:sp>
        <p:nvSpPr>
          <p:cNvPr id="3" name="Slide Number Placeholder 2"/>
          <p:cNvSpPr>
            <a:spLocks noGrp="1"/>
          </p:cNvSpPr>
          <p:nvPr>
            <p:ph type="sldNum" sz="quarter" idx="12"/>
          </p:nvPr>
        </p:nvSpPr>
        <p:spPr/>
        <p:txBody>
          <a:bodyPr/>
          <a:lstStyle/>
          <a:p>
            <a:fld id="{6D3E8911-6981-AB4E-BD32-9545771F23F2}" type="slidenum">
              <a:rPr lang="en-US" smtClean="0"/>
              <a:t>21</a:t>
            </a:fld>
            <a:endParaRPr lang="en-US"/>
          </a:p>
        </p:txBody>
      </p:sp>
    </p:spTree>
    <p:extLst>
      <p:ext uri="{BB962C8B-B14F-4D97-AF65-F5344CB8AC3E}">
        <p14:creationId xmlns:p14="http://schemas.microsoft.com/office/powerpoint/2010/main" val="35009528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01"/>
            <a:ext cx="8229600" cy="1143000"/>
          </a:xfrm>
        </p:spPr>
        <p:txBody>
          <a:bodyPr/>
          <a:lstStyle/>
          <a:p>
            <a:r>
              <a:rPr lang="en-US" sz="3600" b="1" dirty="0">
                <a:solidFill>
                  <a:schemeClr val="accent1">
                    <a:lumMod val="75000"/>
                  </a:schemeClr>
                </a:solidFill>
                <a:latin typeface="+mn-lt"/>
              </a:rPr>
              <a:t>Examples of reporting</a:t>
            </a:r>
          </a:p>
        </p:txBody>
      </p:sp>
      <p:sp>
        <p:nvSpPr>
          <p:cNvPr id="3" name="Slide Number Placeholder 2"/>
          <p:cNvSpPr>
            <a:spLocks noGrp="1"/>
          </p:cNvSpPr>
          <p:nvPr>
            <p:ph type="sldNum" sz="quarter" idx="12"/>
          </p:nvPr>
        </p:nvSpPr>
        <p:spPr/>
        <p:txBody>
          <a:bodyPr/>
          <a:lstStyle/>
          <a:p>
            <a:fld id="{6D3E8911-6981-AB4E-BD32-9545771F23F2}" type="slidenum">
              <a:rPr lang="en-US" smtClean="0"/>
              <a:t>22</a:t>
            </a:fld>
            <a:endParaRPr lang="en-US"/>
          </a:p>
        </p:txBody>
      </p:sp>
      <p:pic>
        <p:nvPicPr>
          <p:cNvPr id="10" name="Picture 9"/>
          <p:cNvPicPr>
            <a:picLocks noChangeAspect="1"/>
          </p:cNvPicPr>
          <p:nvPr/>
        </p:nvPicPr>
        <p:blipFill>
          <a:blip r:embed="rId2"/>
          <a:stretch>
            <a:fillRect/>
          </a:stretch>
        </p:blipFill>
        <p:spPr>
          <a:xfrm>
            <a:off x="891767" y="1256223"/>
            <a:ext cx="8063069" cy="4524533"/>
          </a:xfrm>
          <a:prstGeom prst="rect">
            <a:avLst/>
          </a:prstGeom>
        </p:spPr>
      </p:pic>
      <p:pic>
        <p:nvPicPr>
          <p:cNvPr id="11" name="Picture 10"/>
          <p:cNvPicPr>
            <a:picLocks noChangeAspect="1"/>
          </p:cNvPicPr>
          <p:nvPr/>
        </p:nvPicPr>
        <p:blipFill>
          <a:blip r:embed="rId3"/>
          <a:stretch>
            <a:fillRect/>
          </a:stretch>
        </p:blipFill>
        <p:spPr>
          <a:xfrm>
            <a:off x="689093" y="1256223"/>
            <a:ext cx="8454907" cy="4770386"/>
          </a:xfrm>
          <a:prstGeom prst="rect">
            <a:avLst/>
          </a:prstGeom>
        </p:spPr>
      </p:pic>
    </p:spTree>
    <p:extLst>
      <p:ext uri="{BB962C8B-B14F-4D97-AF65-F5344CB8AC3E}">
        <p14:creationId xmlns:p14="http://schemas.microsoft.com/office/powerpoint/2010/main" val="4944941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01"/>
            <a:ext cx="8229600" cy="1143000"/>
          </a:xfrm>
        </p:spPr>
        <p:txBody>
          <a:bodyPr/>
          <a:lstStyle/>
          <a:p>
            <a:r>
              <a:rPr lang="en-US" sz="3600" b="1" dirty="0">
                <a:solidFill>
                  <a:schemeClr val="accent1">
                    <a:lumMod val="75000"/>
                  </a:schemeClr>
                </a:solidFill>
                <a:latin typeface="+mn-lt"/>
              </a:rPr>
              <a:t>Examples of reporting</a:t>
            </a:r>
          </a:p>
        </p:txBody>
      </p:sp>
      <p:sp>
        <p:nvSpPr>
          <p:cNvPr id="3" name="Slide Number Placeholder 2"/>
          <p:cNvSpPr>
            <a:spLocks noGrp="1"/>
          </p:cNvSpPr>
          <p:nvPr>
            <p:ph type="sldNum" sz="quarter" idx="12"/>
          </p:nvPr>
        </p:nvSpPr>
        <p:spPr/>
        <p:txBody>
          <a:bodyPr/>
          <a:lstStyle/>
          <a:p>
            <a:fld id="{6D3E8911-6981-AB4E-BD32-9545771F23F2}" type="slidenum">
              <a:rPr lang="en-US" smtClean="0"/>
              <a:t>23</a:t>
            </a:fld>
            <a:endParaRPr lang="en-US"/>
          </a:p>
        </p:txBody>
      </p:sp>
      <p:pic>
        <p:nvPicPr>
          <p:cNvPr id="8" name="Picture 7"/>
          <p:cNvPicPr>
            <a:picLocks noChangeAspect="1"/>
          </p:cNvPicPr>
          <p:nvPr/>
        </p:nvPicPr>
        <p:blipFill>
          <a:blip r:embed="rId2"/>
          <a:stretch>
            <a:fillRect/>
          </a:stretch>
        </p:blipFill>
        <p:spPr>
          <a:xfrm>
            <a:off x="842580" y="891377"/>
            <a:ext cx="7426541" cy="5966623"/>
          </a:xfrm>
          <a:prstGeom prst="rect">
            <a:avLst/>
          </a:prstGeom>
        </p:spPr>
      </p:pic>
    </p:spTree>
    <p:extLst>
      <p:ext uri="{BB962C8B-B14F-4D97-AF65-F5344CB8AC3E}">
        <p14:creationId xmlns:p14="http://schemas.microsoft.com/office/powerpoint/2010/main" val="2495373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17" name="Rectangle 73"/>
          <p:cNvSpPr>
            <a:spLocks noGrp="1" noChangeArrowheads="1"/>
          </p:cNvSpPr>
          <p:nvPr>
            <p:ph type="title"/>
          </p:nvPr>
        </p:nvSpPr>
        <p:spPr>
          <a:xfrm>
            <a:off x="514351" y="0"/>
            <a:ext cx="7886700" cy="1039336"/>
          </a:xfrm>
        </p:spPr>
        <p:txBody>
          <a:bodyPr>
            <a:normAutofit/>
          </a:bodyPr>
          <a:lstStyle/>
          <a:p>
            <a:pPr algn="l"/>
            <a:r>
              <a:rPr lang="en-GB" sz="3600" b="1" dirty="0" smtClean="0">
                <a:solidFill>
                  <a:schemeClr val="accent1">
                    <a:lumMod val="75000"/>
                  </a:schemeClr>
                </a:solidFill>
                <a:latin typeface="+mn-lt"/>
              </a:rPr>
              <a:t>Product delivery</a:t>
            </a:r>
            <a:endParaRPr lang="en-GB" sz="3600" b="1" dirty="0">
              <a:solidFill>
                <a:schemeClr val="accent1">
                  <a:lumMod val="75000"/>
                </a:schemeClr>
              </a:solidFill>
              <a:latin typeface="+mn-lt"/>
            </a:endParaRPr>
          </a:p>
        </p:txBody>
      </p:sp>
      <p:sp>
        <p:nvSpPr>
          <p:cNvPr id="7" name="Freeform 6"/>
          <p:cNvSpPr/>
          <p:nvPr/>
        </p:nvSpPr>
        <p:spPr>
          <a:xfrm>
            <a:off x="6626638" y="1724781"/>
            <a:ext cx="1395769" cy="903912"/>
          </a:xfrm>
          <a:custGeom>
            <a:avLst/>
            <a:gdLst>
              <a:gd name="connsiteX0" fmla="*/ 0 w 1395769"/>
              <a:gd name="connsiteY0" fmla="*/ 0 h 903912"/>
              <a:gd name="connsiteX1" fmla="*/ 0 w 1395769"/>
              <a:gd name="connsiteY1" fmla="*/ 0 h 903912"/>
              <a:gd name="connsiteX2" fmla="*/ 1372888 w 1395769"/>
              <a:gd name="connsiteY2" fmla="*/ 0 h 903912"/>
              <a:gd name="connsiteX3" fmla="*/ 1395769 w 1395769"/>
              <a:gd name="connsiteY3" fmla="*/ 903912 h 903912"/>
              <a:gd name="connsiteX4" fmla="*/ 22882 w 1395769"/>
              <a:gd name="connsiteY4" fmla="*/ 881028 h 903912"/>
              <a:gd name="connsiteX5" fmla="*/ 457629 w 1395769"/>
              <a:gd name="connsiteY5" fmla="*/ 457677 h 903912"/>
              <a:gd name="connsiteX6" fmla="*/ 0 w 1395769"/>
              <a:gd name="connsiteY6" fmla="*/ 0 h 90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769" h="903912">
                <a:moveTo>
                  <a:pt x="0" y="0"/>
                </a:moveTo>
                <a:lnTo>
                  <a:pt x="0" y="0"/>
                </a:lnTo>
                <a:lnTo>
                  <a:pt x="1372888" y="0"/>
                </a:lnTo>
                <a:lnTo>
                  <a:pt x="1395769" y="903912"/>
                </a:lnTo>
                <a:lnTo>
                  <a:pt x="22882" y="881028"/>
                </a:lnTo>
                <a:lnTo>
                  <a:pt x="457629" y="457677"/>
                </a:lnTo>
                <a:lnTo>
                  <a:pt x="0" y="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r>
              <a:rPr lang="en-US" sz="1600" dirty="0" smtClean="0">
                <a:latin typeface="Comic Sans MS"/>
                <a:cs typeface="Comic Sans MS"/>
              </a:rPr>
              <a:t>Closure</a:t>
            </a:r>
            <a:endParaRPr lang="en-US" sz="1600" dirty="0">
              <a:latin typeface="Comic Sans MS"/>
              <a:cs typeface="Comic Sans MS"/>
            </a:endParaRPr>
          </a:p>
        </p:txBody>
      </p:sp>
      <p:grpSp>
        <p:nvGrpSpPr>
          <p:cNvPr id="9" name="Group 8"/>
          <p:cNvGrpSpPr/>
          <p:nvPr/>
        </p:nvGrpSpPr>
        <p:grpSpPr>
          <a:xfrm>
            <a:off x="3009798" y="1213197"/>
            <a:ext cx="3483018" cy="1850333"/>
            <a:chOff x="3025045" y="1051682"/>
            <a:chExt cx="3483018" cy="1850333"/>
          </a:xfrm>
        </p:grpSpPr>
        <p:sp>
          <p:nvSpPr>
            <p:cNvPr id="11" name="Oval 10"/>
            <p:cNvSpPr/>
            <p:nvPr/>
          </p:nvSpPr>
          <p:spPr>
            <a:xfrm>
              <a:off x="3025045" y="1051682"/>
              <a:ext cx="3198379" cy="1850333"/>
            </a:xfrm>
            <a:prstGeom prst="ellipse">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Chevron 52"/>
            <p:cNvSpPr/>
            <p:nvPr/>
          </p:nvSpPr>
          <p:spPr>
            <a:xfrm>
              <a:off x="3993853" y="1568987"/>
              <a:ext cx="2514210"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Execution</a:t>
              </a:r>
              <a:endParaRPr lang="en-US" sz="1600" dirty="0">
                <a:solidFill>
                  <a:schemeClr val="bg1"/>
                </a:solidFill>
                <a:latin typeface="Comic Sans MS"/>
                <a:cs typeface="Comic Sans MS"/>
              </a:endParaRPr>
            </a:p>
          </p:txBody>
        </p:sp>
        <p:sp>
          <p:nvSpPr>
            <p:cNvPr id="13" name="Rectangle 12"/>
            <p:cNvSpPr/>
            <p:nvPr/>
          </p:nvSpPr>
          <p:spPr>
            <a:xfrm>
              <a:off x="3675161" y="1105699"/>
              <a:ext cx="1922522" cy="307777"/>
            </a:xfrm>
            <a:prstGeom prst="rect">
              <a:avLst/>
            </a:prstGeom>
          </p:spPr>
          <p:txBody>
            <a:bodyPr wrap="none">
              <a:spAutoFit/>
            </a:bodyPr>
            <a:lstStyle/>
            <a:p>
              <a:pPr algn="ctr"/>
              <a:r>
                <a:rPr lang="en-US" sz="1400" dirty="0" smtClean="0">
                  <a:solidFill>
                    <a:schemeClr val="bg1"/>
                  </a:solidFill>
                  <a:latin typeface="Comic Sans MS"/>
                  <a:cs typeface="Comic Sans MS"/>
                </a:rPr>
                <a:t>Monitoring &amp; Control</a:t>
              </a:r>
              <a:endParaRPr lang="en-US" sz="1400" dirty="0">
                <a:solidFill>
                  <a:schemeClr val="bg1"/>
                </a:solidFill>
                <a:latin typeface="Comic Sans MS"/>
                <a:cs typeface="Comic Sans MS"/>
              </a:endParaRPr>
            </a:p>
          </p:txBody>
        </p:sp>
        <p:sp>
          <p:nvSpPr>
            <p:cNvPr id="14" name="Right Arrow 13"/>
            <p:cNvSpPr/>
            <p:nvPr/>
          </p:nvSpPr>
          <p:spPr>
            <a:xfrm rot="20274208">
              <a:off x="3369493" y="1057214"/>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Right Arrow 27"/>
            <p:cNvSpPr/>
            <p:nvPr/>
          </p:nvSpPr>
          <p:spPr>
            <a:xfrm rot="20706648" flipH="1">
              <a:off x="5504629" y="2452101"/>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3" name="Group 2"/>
          <p:cNvGrpSpPr/>
          <p:nvPr/>
        </p:nvGrpSpPr>
        <p:grpSpPr>
          <a:xfrm>
            <a:off x="1275845" y="1730502"/>
            <a:ext cx="2921713" cy="898191"/>
            <a:chOff x="1291092" y="1568987"/>
            <a:chExt cx="2921713" cy="898191"/>
          </a:xfrm>
        </p:grpSpPr>
        <p:sp>
          <p:nvSpPr>
            <p:cNvPr id="6" name="Chevron 5"/>
            <p:cNvSpPr/>
            <p:nvPr/>
          </p:nvSpPr>
          <p:spPr>
            <a:xfrm>
              <a:off x="2581609" y="1574708"/>
              <a:ext cx="1631196"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smtClean="0">
                  <a:solidFill>
                    <a:schemeClr val="bg1"/>
                  </a:solidFill>
                  <a:latin typeface="Comic Sans MS"/>
                  <a:cs typeface="Comic Sans MS"/>
                </a:rPr>
                <a:t>Plan</a:t>
              </a:r>
              <a:endParaRPr lang="en-US" sz="1600">
                <a:solidFill>
                  <a:schemeClr val="bg1"/>
                </a:solidFill>
                <a:latin typeface="Comic Sans MS"/>
                <a:cs typeface="Comic Sans MS"/>
              </a:endParaRPr>
            </a:p>
          </p:txBody>
        </p:sp>
        <p:sp>
          <p:nvSpPr>
            <p:cNvPr id="4" name="Pentagon 3"/>
            <p:cNvSpPr/>
            <p:nvPr/>
          </p:nvSpPr>
          <p:spPr>
            <a:xfrm>
              <a:off x="1291092" y="1568987"/>
              <a:ext cx="1531000" cy="89247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Definition</a:t>
              </a:r>
              <a:endParaRPr lang="en-US" sz="1600" dirty="0">
                <a:solidFill>
                  <a:schemeClr val="bg1"/>
                </a:solidFill>
                <a:latin typeface="Comic Sans MS"/>
                <a:cs typeface="Comic Sans MS"/>
              </a:endParaRPr>
            </a:p>
          </p:txBody>
        </p:sp>
      </p:grpSp>
      <p:sp>
        <p:nvSpPr>
          <p:cNvPr id="12" name="Slide Number Placeholder 11"/>
          <p:cNvSpPr>
            <a:spLocks noGrp="1"/>
          </p:cNvSpPr>
          <p:nvPr>
            <p:ph type="sldNum" sz="quarter" idx="12"/>
          </p:nvPr>
        </p:nvSpPr>
        <p:spPr/>
        <p:txBody>
          <a:bodyPr/>
          <a:lstStyle/>
          <a:p>
            <a:fld id="{6D3E8911-6981-AB4E-BD32-9545771F23F2}" type="slidenum">
              <a:rPr lang="en-US" smtClean="0"/>
              <a:t>24</a:t>
            </a:fld>
            <a:endParaRPr lang="en-US"/>
          </a:p>
        </p:txBody>
      </p:sp>
      <p:grpSp>
        <p:nvGrpSpPr>
          <p:cNvPr id="8" name="Group 7"/>
          <p:cNvGrpSpPr/>
          <p:nvPr/>
        </p:nvGrpSpPr>
        <p:grpSpPr>
          <a:xfrm>
            <a:off x="6027122" y="1816858"/>
            <a:ext cx="994919" cy="719759"/>
            <a:chOff x="6042369" y="1655343"/>
            <a:chExt cx="994919" cy="719759"/>
          </a:xfrm>
        </p:grpSpPr>
        <p:sp>
          <p:nvSpPr>
            <p:cNvPr id="2" name="Decision 1"/>
            <p:cNvSpPr/>
            <p:nvPr/>
          </p:nvSpPr>
          <p:spPr>
            <a:xfrm>
              <a:off x="6223424" y="1655343"/>
              <a:ext cx="634962" cy="719759"/>
            </a:xfrm>
            <a:prstGeom prst="flowChartDecision">
              <a:avLst/>
            </a:prstGeom>
            <a:solidFill>
              <a:srgbClr val="35FF1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6042369" y="1730502"/>
              <a:ext cx="994919" cy="523220"/>
            </a:xfrm>
            <a:prstGeom prst="rect">
              <a:avLst/>
            </a:prstGeom>
            <a:noFill/>
          </p:spPr>
          <p:txBody>
            <a:bodyPr wrap="square" rtlCol="0">
              <a:spAutoFit/>
            </a:bodyPr>
            <a:lstStyle/>
            <a:p>
              <a:pPr algn="ctr"/>
              <a:r>
                <a:rPr lang="en-US" sz="1400" b="1" dirty="0" smtClean="0">
                  <a:solidFill>
                    <a:srgbClr val="0000FF"/>
                  </a:solidFill>
                </a:rPr>
                <a:t>Product delivery</a:t>
              </a:r>
              <a:endParaRPr lang="en-US" sz="1400" b="1" dirty="0">
                <a:solidFill>
                  <a:srgbClr val="0000FF"/>
                </a:solidFill>
              </a:endParaRPr>
            </a:p>
          </p:txBody>
        </p:sp>
      </p:grpSp>
      <p:grpSp>
        <p:nvGrpSpPr>
          <p:cNvPr id="30" name="Group 526"/>
          <p:cNvGrpSpPr>
            <a:grpSpLocks/>
          </p:cNvGrpSpPr>
          <p:nvPr/>
        </p:nvGrpSpPr>
        <p:grpSpPr bwMode="auto">
          <a:xfrm flipH="1">
            <a:off x="1731307" y="3862913"/>
            <a:ext cx="1370606" cy="2399612"/>
            <a:chOff x="3706" y="982"/>
            <a:chExt cx="675" cy="1121"/>
          </a:xfrm>
        </p:grpSpPr>
        <p:sp>
          <p:nvSpPr>
            <p:cNvPr id="31" name="Freeform 527"/>
            <p:cNvSpPr>
              <a:spLocks/>
            </p:cNvSpPr>
            <p:nvPr/>
          </p:nvSpPr>
          <p:spPr bwMode="auto">
            <a:xfrm>
              <a:off x="4168" y="2018"/>
              <a:ext cx="45" cy="23"/>
            </a:xfrm>
            <a:custGeom>
              <a:avLst/>
              <a:gdLst>
                <a:gd name="T0" fmla="*/ 0 w 45"/>
                <a:gd name="T1" fmla="*/ 0 h 23"/>
                <a:gd name="T2" fmla="*/ 0 w 45"/>
                <a:gd name="T3" fmla="*/ 18 h 23"/>
                <a:gd name="T4" fmla="*/ 16 w 45"/>
                <a:gd name="T5" fmla="*/ 22 h 23"/>
                <a:gd name="T6" fmla="*/ 33 w 45"/>
                <a:gd name="T7" fmla="*/ 22 h 23"/>
                <a:gd name="T8" fmla="*/ 44 w 45"/>
                <a:gd name="T9" fmla="*/ 10 h 23"/>
                <a:gd name="T10" fmla="*/ 0 w 45"/>
                <a:gd name="T11" fmla="*/ 0 h 23"/>
              </a:gdLst>
              <a:ahLst/>
              <a:cxnLst>
                <a:cxn ang="0">
                  <a:pos x="T0" y="T1"/>
                </a:cxn>
                <a:cxn ang="0">
                  <a:pos x="T2" y="T3"/>
                </a:cxn>
                <a:cxn ang="0">
                  <a:pos x="T4" y="T5"/>
                </a:cxn>
                <a:cxn ang="0">
                  <a:pos x="T6" y="T7"/>
                </a:cxn>
                <a:cxn ang="0">
                  <a:pos x="T8" y="T9"/>
                </a:cxn>
                <a:cxn ang="0">
                  <a:pos x="T10" y="T11"/>
                </a:cxn>
              </a:cxnLst>
              <a:rect l="0" t="0" r="r" b="b"/>
              <a:pathLst>
                <a:path w="45" h="23">
                  <a:moveTo>
                    <a:pt x="0" y="0"/>
                  </a:moveTo>
                  <a:lnTo>
                    <a:pt x="0" y="18"/>
                  </a:lnTo>
                  <a:lnTo>
                    <a:pt x="16" y="22"/>
                  </a:lnTo>
                  <a:lnTo>
                    <a:pt x="33" y="22"/>
                  </a:lnTo>
                  <a:lnTo>
                    <a:pt x="44" y="10"/>
                  </a:lnTo>
                  <a:lnTo>
                    <a:pt x="0" y="0"/>
                  </a:lnTo>
                </a:path>
              </a:pathLst>
            </a:custGeom>
            <a:solidFill>
              <a:srgbClr val="0042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2" name="Freeform 528"/>
            <p:cNvSpPr>
              <a:spLocks/>
            </p:cNvSpPr>
            <p:nvPr/>
          </p:nvSpPr>
          <p:spPr bwMode="auto">
            <a:xfrm>
              <a:off x="3986" y="1761"/>
              <a:ext cx="161" cy="342"/>
            </a:xfrm>
            <a:custGeom>
              <a:avLst/>
              <a:gdLst>
                <a:gd name="T0" fmla="*/ 111 w 163"/>
                <a:gd name="T1" fmla="*/ 4 h 342"/>
                <a:gd name="T2" fmla="*/ 112 w 163"/>
                <a:gd name="T3" fmla="*/ 22 h 342"/>
                <a:gd name="T4" fmla="*/ 113 w 163"/>
                <a:gd name="T5" fmla="*/ 42 h 342"/>
                <a:gd name="T6" fmla="*/ 113 w 163"/>
                <a:gd name="T7" fmla="*/ 58 h 342"/>
                <a:gd name="T8" fmla="*/ 112 w 163"/>
                <a:gd name="T9" fmla="*/ 70 h 342"/>
                <a:gd name="T10" fmla="*/ 113 w 163"/>
                <a:gd name="T11" fmla="*/ 83 h 342"/>
                <a:gd name="T12" fmla="*/ 114 w 163"/>
                <a:gd name="T13" fmla="*/ 96 h 342"/>
                <a:gd name="T14" fmla="*/ 112 w 163"/>
                <a:gd name="T15" fmla="*/ 104 h 342"/>
                <a:gd name="T16" fmla="*/ 108 w 163"/>
                <a:gd name="T17" fmla="*/ 114 h 342"/>
                <a:gd name="T18" fmla="*/ 107 w 163"/>
                <a:gd name="T19" fmla="*/ 122 h 342"/>
                <a:gd name="T20" fmla="*/ 107 w 163"/>
                <a:gd name="T21" fmla="*/ 144 h 342"/>
                <a:gd name="T22" fmla="*/ 108 w 163"/>
                <a:gd name="T23" fmla="*/ 178 h 342"/>
                <a:gd name="T24" fmla="*/ 108 w 163"/>
                <a:gd name="T25" fmla="*/ 202 h 342"/>
                <a:gd name="T26" fmla="*/ 102 w 163"/>
                <a:gd name="T27" fmla="*/ 210 h 342"/>
                <a:gd name="T28" fmla="*/ 92 w 163"/>
                <a:gd name="T29" fmla="*/ 219 h 342"/>
                <a:gd name="T30" fmla="*/ 84 w 163"/>
                <a:gd name="T31" fmla="*/ 228 h 342"/>
                <a:gd name="T32" fmla="*/ 67 w 163"/>
                <a:gd name="T33" fmla="*/ 248 h 342"/>
                <a:gd name="T34" fmla="*/ 47 w 163"/>
                <a:gd name="T35" fmla="*/ 269 h 342"/>
                <a:gd name="T36" fmla="*/ 37 w 163"/>
                <a:gd name="T37" fmla="*/ 281 h 342"/>
                <a:gd name="T38" fmla="*/ 29 w 163"/>
                <a:gd name="T39" fmla="*/ 295 h 342"/>
                <a:gd name="T40" fmla="*/ 15 w 163"/>
                <a:gd name="T41" fmla="*/ 312 h 342"/>
                <a:gd name="T42" fmla="*/ 4 w 163"/>
                <a:gd name="T43" fmla="*/ 322 h 342"/>
                <a:gd name="T44" fmla="*/ 0 w 163"/>
                <a:gd name="T45" fmla="*/ 332 h 342"/>
                <a:gd name="T46" fmla="*/ 0 w 163"/>
                <a:gd name="T47" fmla="*/ 341 h 342"/>
                <a:gd name="T48" fmla="*/ 13 w 163"/>
                <a:gd name="T49" fmla="*/ 338 h 342"/>
                <a:gd name="T50" fmla="*/ 37 w 163"/>
                <a:gd name="T51" fmla="*/ 329 h 342"/>
                <a:gd name="T52" fmla="*/ 55 w 163"/>
                <a:gd name="T53" fmla="*/ 322 h 342"/>
                <a:gd name="T54" fmla="*/ 59 w 163"/>
                <a:gd name="T55" fmla="*/ 314 h 342"/>
                <a:gd name="T56" fmla="*/ 64 w 163"/>
                <a:gd name="T57" fmla="*/ 305 h 342"/>
                <a:gd name="T58" fmla="*/ 74 w 163"/>
                <a:gd name="T59" fmla="*/ 297 h 342"/>
                <a:gd name="T60" fmla="*/ 91 w 163"/>
                <a:gd name="T61" fmla="*/ 289 h 342"/>
                <a:gd name="T62" fmla="*/ 106 w 163"/>
                <a:gd name="T63" fmla="*/ 281 h 342"/>
                <a:gd name="T64" fmla="*/ 117 w 163"/>
                <a:gd name="T65" fmla="*/ 273 h 342"/>
                <a:gd name="T66" fmla="*/ 134 w 163"/>
                <a:gd name="T67" fmla="*/ 262 h 342"/>
                <a:gd name="T68" fmla="*/ 150 w 163"/>
                <a:gd name="T69" fmla="*/ 253 h 342"/>
                <a:gd name="T70" fmla="*/ 155 w 163"/>
                <a:gd name="T71" fmla="*/ 245 h 342"/>
                <a:gd name="T72" fmla="*/ 156 w 163"/>
                <a:gd name="T73" fmla="*/ 237 h 342"/>
                <a:gd name="T74" fmla="*/ 153 w 163"/>
                <a:gd name="T75" fmla="*/ 232 h 342"/>
                <a:gd name="T76" fmla="*/ 148 w 163"/>
                <a:gd name="T77" fmla="*/ 226 h 342"/>
                <a:gd name="T78" fmla="*/ 139 w 163"/>
                <a:gd name="T79" fmla="*/ 222 h 342"/>
                <a:gd name="T80" fmla="*/ 140 w 163"/>
                <a:gd name="T81" fmla="*/ 214 h 342"/>
                <a:gd name="T82" fmla="*/ 146 w 163"/>
                <a:gd name="T83" fmla="*/ 205 h 342"/>
                <a:gd name="T84" fmla="*/ 146 w 163"/>
                <a:gd name="T85" fmla="*/ 191 h 342"/>
                <a:gd name="T86" fmla="*/ 147 w 163"/>
                <a:gd name="T87" fmla="*/ 180 h 342"/>
                <a:gd name="T88" fmla="*/ 149 w 163"/>
                <a:gd name="T89" fmla="*/ 170 h 342"/>
                <a:gd name="T90" fmla="*/ 151 w 163"/>
                <a:gd name="T91" fmla="*/ 153 h 342"/>
                <a:gd name="T92" fmla="*/ 153 w 163"/>
                <a:gd name="T93" fmla="*/ 125 h 342"/>
                <a:gd name="T94" fmla="*/ 153 w 163"/>
                <a:gd name="T95" fmla="*/ 103 h 342"/>
                <a:gd name="T96" fmla="*/ 155 w 163"/>
                <a:gd name="T97" fmla="*/ 94 h 342"/>
                <a:gd name="T98" fmla="*/ 157 w 163"/>
                <a:gd name="T99" fmla="*/ 84 h 342"/>
                <a:gd name="T100" fmla="*/ 159 w 163"/>
                <a:gd name="T101" fmla="*/ 77 h 342"/>
                <a:gd name="T102" fmla="*/ 159 w 163"/>
                <a:gd name="T103" fmla="*/ 60 h 342"/>
                <a:gd name="T104" fmla="*/ 159 w 163"/>
                <a:gd name="T105" fmla="*/ 35 h 342"/>
                <a:gd name="T106" fmla="*/ 160 w 163"/>
                <a:gd name="T107" fmla="*/ 17 h 342"/>
                <a:gd name="T108" fmla="*/ 160 w 163"/>
                <a:gd name="T109" fmla="*/ 9 h 342"/>
                <a:gd name="T110" fmla="*/ 154 w 163"/>
                <a:gd name="T111" fmla="*/ 3 h 342"/>
                <a:gd name="T112" fmla="*/ 135 w 163"/>
                <a:gd name="T113" fmla="*/ 0 h 342"/>
                <a:gd name="T114" fmla="*/ 117 w 163"/>
                <a:gd name="T115" fmla="*/ 1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342">
                  <a:moveTo>
                    <a:pt x="114" y="0"/>
                  </a:moveTo>
                  <a:lnTo>
                    <a:pt x="113" y="0"/>
                  </a:lnTo>
                  <a:lnTo>
                    <a:pt x="112" y="0"/>
                  </a:lnTo>
                  <a:lnTo>
                    <a:pt x="111" y="0"/>
                  </a:lnTo>
                  <a:lnTo>
                    <a:pt x="111" y="4"/>
                  </a:lnTo>
                  <a:lnTo>
                    <a:pt x="111" y="7"/>
                  </a:lnTo>
                  <a:lnTo>
                    <a:pt x="111" y="11"/>
                  </a:lnTo>
                  <a:lnTo>
                    <a:pt x="112" y="14"/>
                  </a:lnTo>
                  <a:lnTo>
                    <a:pt x="112" y="18"/>
                  </a:lnTo>
                  <a:lnTo>
                    <a:pt x="112" y="22"/>
                  </a:lnTo>
                  <a:lnTo>
                    <a:pt x="112" y="26"/>
                  </a:lnTo>
                  <a:lnTo>
                    <a:pt x="113" y="30"/>
                  </a:lnTo>
                  <a:lnTo>
                    <a:pt x="113" y="34"/>
                  </a:lnTo>
                  <a:lnTo>
                    <a:pt x="113" y="38"/>
                  </a:lnTo>
                  <a:lnTo>
                    <a:pt x="113" y="42"/>
                  </a:lnTo>
                  <a:lnTo>
                    <a:pt x="114" y="46"/>
                  </a:lnTo>
                  <a:lnTo>
                    <a:pt x="113" y="50"/>
                  </a:lnTo>
                  <a:lnTo>
                    <a:pt x="113" y="53"/>
                  </a:lnTo>
                  <a:lnTo>
                    <a:pt x="113" y="56"/>
                  </a:lnTo>
                  <a:lnTo>
                    <a:pt x="113" y="58"/>
                  </a:lnTo>
                  <a:lnTo>
                    <a:pt x="112" y="61"/>
                  </a:lnTo>
                  <a:lnTo>
                    <a:pt x="112" y="62"/>
                  </a:lnTo>
                  <a:lnTo>
                    <a:pt x="112" y="65"/>
                  </a:lnTo>
                  <a:lnTo>
                    <a:pt x="112" y="67"/>
                  </a:lnTo>
                  <a:lnTo>
                    <a:pt x="112" y="70"/>
                  </a:lnTo>
                  <a:lnTo>
                    <a:pt x="112" y="72"/>
                  </a:lnTo>
                  <a:lnTo>
                    <a:pt x="112" y="76"/>
                  </a:lnTo>
                  <a:lnTo>
                    <a:pt x="113" y="77"/>
                  </a:lnTo>
                  <a:lnTo>
                    <a:pt x="113" y="81"/>
                  </a:lnTo>
                  <a:lnTo>
                    <a:pt x="113" y="83"/>
                  </a:lnTo>
                  <a:lnTo>
                    <a:pt x="113" y="87"/>
                  </a:lnTo>
                  <a:lnTo>
                    <a:pt x="114" y="89"/>
                  </a:lnTo>
                  <a:lnTo>
                    <a:pt x="114" y="92"/>
                  </a:lnTo>
                  <a:lnTo>
                    <a:pt x="114" y="94"/>
                  </a:lnTo>
                  <a:lnTo>
                    <a:pt x="114" y="96"/>
                  </a:lnTo>
                  <a:lnTo>
                    <a:pt x="114" y="98"/>
                  </a:lnTo>
                  <a:lnTo>
                    <a:pt x="112" y="99"/>
                  </a:lnTo>
                  <a:lnTo>
                    <a:pt x="112" y="101"/>
                  </a:lnTo>
                  <a:lnTo>
                    <a:pt x="112" y="103"/>
                  </a:lnTo>
                  <a:lnTo>
                    <a:pt x="112" y="104"/>
                  </a:lnTo>
                  <a:lnTo>
                    <a:pt x="110" y="106"/>
                  </a:lnTo>
                  <a:lnTo>
                    <a:pt x="110" y="108"/>
                  </a:lnTo>
                  <a:lnTo>
                    <a:pt x="110" y="110"/>
                  </a:lnTo>
                  <a:lnTo>
                    <a:pt x="108" y="112"/>
                  </a:lnTo>
                  <a:lnTo>
                    <a:pt x="108" y="114"/>
                  </a:lnTo>
                  <a:lnTo>
                    <a:pt x="108" y="115"/>
                  </a:lnTo>
                  <a:lnTo>
                    <a:pt x="108" y="117"/>
                  </a:lnTo>
                  <a:lnTo>
                    <a:pt x="107" y="119"/>
                  </a:lnTo>
                  <a:lnTo>
                    <a:pt x="107" y="120"/>
                  </a:lnTo>
                  <a:lnTo>
                    <a:pt x="107" y="122"/>
                  </a:lnTo>
                  <a:lnTo>
                    <a:pt x="107" y="125"/>
                  </a:lnTo>
                  <a:lnTo>
                    <a:pt x="107" y="128"/>
                  </a:lnTo>
                  <a:lnTo>
                    <a:pt x="107" y="133"/>
                  </a:lnTo>
                  <a:lnTo>
                    <a:pt x="107" y="137"/>
                  </a:lnTo>
                  <a:lnTo>
                    <a:pt x="107" y="144"/>
                  </a:lnTo>
                  <a:lnTo>
                    <a:pt x="107" y="150"/>
                  </a:lnTo>
                  <a:lnTo>
                    <a:pt x="107" y="157"/>
                  </a:lnTo>
                  <a:lnTo>
                    <a:pt x="108" y="163"/>
                  </a:lnTo>
                  <a:lnTo>
                    <a:pt x="108" y="171"/>
                  </a:lnTo>
                  <a:lnTo>
                    <a:pt x="108" y="178"/>
                  </a:lnTo>
                  <a:lnTo>
                    <a:pt x="108" y="184"/>
                  </a:lnTo>
                  <a:lnTo>
                    <a:pt x="108" y="190"/>
                  </a:lnTo>
                  <a:lnTo>
                    <a:pt x="108" y="195"/>
                  </a:lnTo>
                  <a:lnTo>
                    <a:pt x="108" y="199"/>
                  </a:lnTo>
                  <a:lnTo>
                    <a:pt x="108" y="202"/>
                  </a:lnTo>
                  <a:lnTo>
                    <a:pt x="108" y="203"/>
                  </a:lnTo>
                  <a:lnTo>
                    <a:pt x="106" y="205"/>
                  </a:lnTo>
                  <a:lnTo>
                    <a:pt x="106" y="206"/>
                  </a:lnTo>
                  <a:lnTo>
                    <a:pt x="104" y="208"/>
                  </a:lnTo>
                  <a:lnTo>
                    <a:pt x="102" y="210"/>
                  </a:lnTo>
                  <a:lnTo>
                    <a:pt x="100" y="212"/>
                  </a:lnTo>
                  <a:lnTo>
                    <a:pt x="98" y="214"/>
                  </a:lnTo>
                  <a:lnTo>
                    <a:pt x="96" y="216"/>
                  </a:lnTo>
                  <a:lnTo>
                    <a:pt x="94" y="217"/>
                  </a:lnTo>
                  <a:lnTo>
                    <a:pt x="92" y="219"/>
                  </a:lnTo>
                  <a:lnTo>
                    <a:pt x="90" y="221"/>
                  </a:lnTo>
                  <a:lnTo>
                    <a:pt x="89" y="221"/>
                  </a:lnTo>
                  <a:lnTo>
                    <a:pt x="88" y="223"/>
                  </a:lnTo>
                  <a:lnTo>
                    <a:pt x="86" y="226"/>
                  </a:lnTo>
                  <a:lnTo>
                    <a:pt x="84" y="228"/>
                  </a:lnTo>
                  <a:lnTo>
                    <a:pt x="81" y="232"/>
                  </a:lnTo>
                  <a:lnTo>
                    <a:pt x="79" y="235"/>
                  </a:lnTo>
                  <a:lnTo>
                    <a:pt x="75" y="240"/>
                  </a:lnTo>
                  <a:lnTo>
                    <a:pt x="71" y="244"/>
                  </a:lnTo>
                  <a:lnTo>
                    <a:pt x="67" y="248"/>
                  </a:lnTo>
                  <a:lnTo>
                    <a:pt x="63" y="251"/>
                  </a:lnTo>
                  <a:lnTo>
                    <a:pt x="58" y="257"/>
                  </a:lnTo>
                  <a:lnTo>
                    <a:pt x="54" y="261"/>
                  </a:lnTo>
                  <a:lnTo>
                    <a:pt x="50" y="265"/>
                  </a:lnTo>
                  <a:lnTo>
                    <a:pt x="47" y="269"/>
                  </a:lnTo>
                  <a:lnTo>
                    <a:pt x="43" y="273"/>
                  </a:lnTo>
                  <a:lnTo>
                    <a:pt x="41" y="275"/>
                  </a:lnTo>
                  <a:lnTo>
                    <a:pt x="39" y="277"/>
                  </a:lnTo>
                  <a:lnTo>
                    <a:pt x="39" y="279"/>
                  </a:lnTo>
                  <a:lnTo>
                    <a:pt x="37" y="281"/>
                  </a:lnTo>
                  <a:lnTo>
                    <a:pt x="37" y="282"/>
                  </a:lnTo>
                  <a:lnTo>
                    <a:pt x="35" y="286"/>
                  </a:lnTo>
                  <a:lnTo>
                    <a:pt x="34" y="288"/>
                  </a:lnTo>
                  <a:lnTo>
                    <a:pt x="31" y="291"/>
                  </a:lnTo>
                  <a:lnTo>
                    <a:pt x="29" y="295"/>
                  </a:lnTo>
                  <a:lnTo>
                    <a:pt x="27" y="298"/>
                  </a:lnTo>
                  <a:lnTo>
                    <a:pt x="25" y="300"/>
                  </a:lnTo>
                  <a:lnTo>
                    <a:pt x="21" y="304"/>
                  </a:lnTo>
                  <a:lnTo>
                    <a:pt x="19" y="307"/>
                  </a:lnTo>
                  <a:lnTo>
                    <a:pt x="15" y="312"/>
                  </a:lnTo>
                  <a:lnTo>
                    <a:pt x="13" y="313"/>
                  </a:lnTo>
                  <a:lnTo>
                    <a:pt x="10" y="317"/>
                  </a:lnTo>
                  <a:lnTo>
                    <a:pt x="8" y="319"/>
                  </a:lnTo>
                  <a:lnTo>
                    <a:pt x="6" y="320"/>
                  </a:lnTo>
                  <a:lnTo>
                    <a:pt x="4" y="322"/>
                  </a:lnTo>
                  <a:lnTo>
                    <a:pt x="3" y="324"/>
                  </a:lnTo>
                  <a:lnTo>
                    <a:pt x="1" y="326"/>
                  </a:lnTo>
                  <a:lnTo>
                    <a:pt x="1" y="328"/>
                  </a:lnTo>
                  <a:lnTo>
                    <a:pt x="1" y="330"/>
                  </a:lnTo>
                  <a:lnTo>
                    <a:pt x="0" y="332"/>
                  </a:lnTo>
                  <a:lnTo>
                    <a:pt x="0" y="334"/>
                  </a:lnTo>
                  <a:lnTo>
                    <a:pt x="0" y="336"/>
                  </a:lnTo>
                  <a:lnTo>
                    <a:pt x="0" y="337"/>
                  </a:lnTo>
                  <a:lnTo>
                    <a:pt x="0" y="339"/>
                  </a:lnTo>
                  <a:lnTo>
                    <a:pt x="0" y="341"/>
                  </a:lnTo>
                  <a:lnTo>
                    <a:pt x="1" y="341"/>
                  </a:lnTo>
                  <a:lnTo>
                    <a:pt x="3" y="341"/>
                  </a:lnTo>
                  <a:lnTo>
                    <a:pt x="5" y="341"/>
                  </a:lnTo>
                  <a:lnTo>
                    <a:pt x="9" y="339"/>
                  </a:lnTo>
                  <a:lnTo>
                    <a:pt x="13" y="338"/>
                  </a:lnTo>
                  <a:lnTo>
                    <a:pt x="17" y="336"/>
                  </a:lnTo>
                  <a:lnTo>
                    <a:pt x="22" y="334"/>
                  </a:lnTo>
                  <a:lnTo>
                    <a:pt x="28" y="332"/>
                  </a:lnTo>
                  <a:lnTo>
                    <a:pt x="32" y="331"/>
                  </a:lnTo>
                  <a:lnTo>
                    <a:pt x="37" y="329"/>
                  </a:lnTo>
                  <a:lnTo>
                    <a:pt x="41" y="327"/>
                  </a:lnTo>
                  <a:lnTo>
                    <a:pt x="46" y="325"/>
                  </a:lnTo>
                  <a:lnTo>
                    <a:pt x="49" y="325"/>
                  </a:lnTo>
                  <a:lnTo>
                    <a:pt x="53" y="323"/>
                  </a:lnTo>
                  <a:lnTo>
                    <a:pt x="55" y="322"/>
                  </a:lnTo>
                  <a:lnTo>
                    <a:pt x="57" y="320"/>
                  </a:lnTo>
                  <a:lnTo>
                    <a:pt x="57" y="319"/>
                  </a:lnTo>
                  <a:lnTo>
                    <a:pt x="59" y="317"/>
                  </a:lnTo>
                  <a:lnTo>
                    <a:pt x="59" y="315"/>
                  </a:lnTo>
                  <a:lnTo>
                    <a:pt x="59" y="314"/>
                  </a:lnTo>
                  <a:lnTo>
                    <a:pt x="61" y="312"/>
                  </a:lnTo>
                  <a:lnTo>
                    <a:pt x="61" y="310"/>
                  </a:lnTo>
                  <a:lnTo>
                    <a:pt x="61" y="309"/>
                  </a:lnTo>
                  <a:lnTo>
                    <a:pt x="63" y="307"/>
                  </a:lnTo>
                  <a:lnTo>
                    <a:pt x="64" y="305"/>
                  </a:lnTo>
                  <a:lnTo>
                    <a:pt x="64" y="304"/>
                  </a:lnTo>
                  <a:lnTo>
                    <a:pt x="66" y="303"/>
                  </a:lnTo>
                  <a:lnTo>
                    <a:pt x="68" y="300"/>
                  </a:lnTo>
                  <a:lnTo>
                    <a:pt x="70" y="299"/>
                  </a:lnTo>
                  <a:lnTo>
                    <a:pt x="74" y="297"/>
                  </a:lnTo>
                  <a:lnTo>
                    <a:pt x="77" y="296"/>
                  </a:lnTo>
                  <a:lnTo>
                    <a:pt x="81" y="294"/>
                  </a:lnTo>
                  <a:lnTo>
                    <a:pt x="84" y="292"/>
                  </a:lnTo>
                  <a:lnTo>
                    <a:pt x="88" y="290"/>
                  </a:lnTo>
                  <a:lnTo>
                    <a:pt x="91" y="289"/>
                  </a:lnTo>
                  <a:lnTo>
                    <a:pt x="95" y="287"/>
                  </a:lnTo>
                  <a:lnTo>
                    <a:pt x="98" y="285"/>
                  </a:lnTo>
                  <a:lnTo>
                    <a:pt x="102" y="283"/>
                  </a:lnTo>
                  <a:lnTo>
                    <a:pt x="104" y="283"/>
                  </a:lnTo>
                  <a:lnTo>
                    <a:pt x="106" y="281"/>
                  </a:lnTo>
                  <a:lnTo>
                    <a:pt x="108" y="280"/>
                  </a:lnTo>
                  <a:lnTo>
                    <a:pt x="110" y="278"/>
                  </a:lnTo>
                  <a:lnTo>
                    <a:pt x="112" y="276"/>
                  </a:lnTo>
                  <a:lnTo>
                    <a:pt x="114" y="275"/>
                  </a:lnTo>
                  <a:lnTo>
                    <a:pt x="117" y="273"/>
                  </a:lnTo>
                  <a:lnTo>
                    <a:pt x="119" y="271"/>
                  </a:lnTo>
                  <a:lnTo>
                    <a:pt x="123" y="269"/>
                  </a:lnTo>
                  <a:lnTo>
                    <a:pt x="127" y="267"/>
                  </a:lnTo>
                  <a:lnTo>
                    <a:pt x="131" y="264"/>
                  </a:lnTo>
                  <a:lnTo>
                    <a:pt x="134" y="262"/>
                  </a:lnTo>
                  <a:lnTo>
                    <a:pt x="137" y="260"/>
                  </a:lnTo>
                  <a:lnTo>
                    <a:pt x="141" y="258"/>
                  </a:lnTo>
                  <a:lnTo>
                    <a:pt x="144" y="256"/>
                  </a:lnTo>
                  <a:lnTo>
                    <a:pt x="146" y="255"/>
                  </a:lnTo>
                  <a:lnTo>
                    <a:pt x="150" y="253"/>
                  </a:lnTo>
                  <a:lnTo>
                    <a:pt x="152" y="253"/>
                  </a:lnTo>
                  <a:lnTo>
                    <a:pt x="155" y="251"/>
                  </a:lnTo>
                  <a:lnTo>
                    <a:pt x="155" y="250"/>
                  </a:lnTo>
                  <a:lnTo>
                    <a:pt x="155" y="248"/>
                  </a:lnTo>
                  <a:lnTo>
                    <a:pt x="155" y="245"/>
                  </a:lnTo>
                  <a:lnTo>
                    <a:pt x="155" y="244"/>
                  </a:lnTo>
                  <a:lnTo>
                    <a:pt x="156" y="242"/>
                  </a:lnTo>
                  <a:lnTo>
                    <a:pt x="156" y="240"/>
                  </a:lnTo>
                  <a:lnTo>
                    <a:pt x="156" y="238"/>
                  </a:lnTo>
                  <a:lnTo>
                    <a:pt x="156" y="237"/>
                  </a:lnTo>
                  <a:lnTo>
                    <a:pt x="156" y="235"/>
                  </a:lnTo>
                  <a:lnTo>
                    <a:pt x="156" y="234"/>
                  </a:lnTo>
                  <a:lnTo>
                    <a:pt x="155" y="234"/>
                  </a:lnTo>
                  <a:lnTo>
                    <a:pt x="155" y="232"/>
                  </a:lnTo>
                  <a:lnTo>
                    <a:pt x="153" y="232"/>
                  </a:lnTo>
                  <a:lnTo>
                    <a:pt x="153" y="230"/>
                  </a:lnTo>
                  <a:lnTo>
                    <a:pt x="151" y="230"/>
                  </a:lnTo>
                  <a:lnTo>
                    <a:pt x="150" y="228"/>
                  </a:lnTo>
                  <a:lnTo>
                    <a:pt x="148" y="228"/>
                  </a:lnTo>
                  <a:lnTo>
                    <a:pt x="148" y="226"/>
                  </a:lnTo>
                  <a:lnTo>
                    <a:pt x="146" y="226"/>
                  </a:lnTo>
                  <a:lnTo>
                    <a:pt x="144" y="224"/>
                  </a:lnTo>
                  <a:lnTo>
                    <a:pt x="142" y="224"/>
                  </a:lnTo>
                  <a:lnTo>
                    <a:pt x="141" y="222"/>
                  </a:lnTo>
                  <a:lnTo>
                    <a:pt x="139" y="222"/>
                  </a:lnTo>
                  <a:lnTo>
                    <a:pt x="139" y="221"/>
                  </a:lnTo>
                  <a:lnTo>
                    <a:pt x="139" y="219"/>
                  </a:lnTo>
                  <a:lnTo>
                    <a:pt x="139" y="217"/>
                  </a:lnTo>
                  <a:lnTo>
                    <a:pt x="139" y="216"/>
                  </a:lnTo>
                  <a:lnTo>
                    <a:pt x="140" y="214"/>
                  </a:lnTo>
                  <a:lnTo>
                    <a:pt x="141" y="212"/>
                  </a:lnTo>
                  <a:lnTo>
                    <a:pt x="143" y="210"/>
                  </a:lnTo>
                  <a:lnTo>
                    <a:pt x="144" y="207"/>
                  </a:lnTo>
                  <a:lnTo>
                    <a:pt x="146" y="206"/>
                  </a:lnTo>
                  <a:lnTo>
                    <a:pt x="146" y="205"/>
                  </a:lnTo>
                  <a:lnTo>
                    <a:pt x="148" y="203"/>
                  </a:lnTo>
                  <a:lnTo>
                    <a:pt x="146" y="200"/>
                  </a:lnTo>
                  <a:lnTo>
                    <a:pt x="146" y="197"/>
                  </a:lnTo>
                  <a:lnTo>
                    <a:pt x="146" y="195"/>
                  </a:lnTo>
                  <a:lnTo>
                    <a:pt x="146" y="191"/>
                  </a:lnTo>
                  <a:lnTo>
                    <a:pt x="146" y="190"/>
                  </a:lnTo>
                  <a:lnTo>
                    <a:pt x="146" y="187"/>
                  </a:lnTo>
                  <a:lnTo>
                    <a:pt x="146" y="185"/>
                  </a:lnTo>
                  <a:lnTo>
                    <a:pt x="147" y="181"/>
                  </a:lnTo>
                  <a:lnTo>
                    <a:pt x="147" y="180"/>
                  </a:lnTo>
                  <a:lnTo>
                    <a:pt x="147" y="178"/>
                  </a:lnTo>
                  <a:lnTo>
                    <a:pt x="147" y="176"/>
                  </a:lnTo>
                  <a:lnTo>
                    <a:pt x="149" y="174"/>
                  </a:lnTo>
                  <a:lnTo>
                    <a:pt x="149" y="172"/>
                  </a:lnTo>
                  <a:lnTo>
                    <a:pt x="149" y="170"/>
                  </a:lnTo>
                  <a:lnTo>
                    <a:pt x="151" y="168"/>
                  </a:lnTo>
                  <a:lnTo>
                    <a:pt x="151" y="166"/>
                  </a:lnTo>
                  <a:lnTo>
                    <a:pt x="151" y="162"/>
                  </a:lnTo>
                  <a:lnTo>
                    <a:pt x="151" y="158"/>
                  </a:lnTo>
                  <a:lnTo>
                    <a:pt x="151" y="153"/>
                  </a:lnTo>
                  <a:lnTo>
                    <a:pt x="151" y="148"/>
                  </a:lnTo>
                  <a:lnTo>
                    <a:pt x="151" y="142"/>
                  </a:lnTo>
                  <a:lnTo>
                    <a:pt x="153" y="136"/>
                  </a:lnTo>
                  <a:lnTo>
                    <a:pt x="153" y="131"/>
                  </a:lnTo>
                  <a:lnTo>
                    <a:pt x="153" y="125"/>
                  </a:lnTo>
                  <a:lnTo>
                    <a:pt x="153" y="120"/>
                  </a:lnTo>
                  <a:lnTo>
                    <a:pt x="153" y="114"/>
                  </a:lnTo>
                  <a:lnTo>
                    <a:pt x="153" y="110"/>
                  </a:lnTo>
                  <a:lnTo>
                    <a:pt x="153" y="105"/>
                  </a:lnTo>
                  <a:lnTo>
                    <a:pt x="153" y="103"/>
                  </a:lnTo>
                  <a:lnTo>
                    <a:pt x="155" y="99"/>
                  </a:lnTo>
                  <a:lnTo>
                    <a:pt x="155" y="98"/>
                  </a:lnTo>
                  <a:lnTo>
                    <a:pt x="155" y="97"/>
                  </a:lnTo>
                  <a:lnTo>
                    <a:pt x="155" y="95"/>
                  </a:lnTo>
                  <a:lnTo>
                    <a:pt x="155" y="94"/>
                  </a:lnTo>
                  <a:lnTo>
                    <a:pt x="155" y="92"/>
                  </a:lnTo>
                  <a:lnTo>
                    <a:pt x="155" y="90"/>
                  </a:lnTo>
                  <a:lnTo>
                    <a:pt x="157" y="88"/>
                  </a:lnTo>
                  <a:lnTo>
                    <a:pt x="157" y="86"/>
                  </a:lnTo>
                  <a:lnTo>
                    <a:pt x="157" y="84"/>
                  </a:lnTo>
                  <a:lnTo>
                    <a:pt x="159" y="83"/>
                  </a:lnTo>
                  <a:lnTo>
                    <a:pt x="159" y="81"/>
                  </a:lnTo>
                  <a:lnTo>
                    <a:pt x="159" y="79"/>
                  </a:lnTo>
                  <a:lnTo>
                    <a:pt x="160" y="77"/>
                  </a:lnTo>
                  <a:lnTo>
                    <a:pt x="159" y="77"/>
                  </a:lnTo>
                  <a:lnTo>
                    <a:pt x="159" y="76"/>
                  </a:lnTo>
                  <a:lnTo>
                    <a:pt x="159" y="72"/>
                  </a:lnTo>
                  <a:lnTo>
                    <a:pt x="159" y="68"/>
                  </a:lnTo>
                  <a:lnTo>
                    <a:pt x="159" y="65"/>
                  </a:lnTo>
                  <a:lnTo>
                    <a:pt x="159" y="60"/>
                  </a:lnTo>
                  <a:lnTo>
                    <a:pt x="159" y="55"/>
                  </a:lnTo>
                  <a:lnTo>
                    <a:pt x="159" y="49"/>
                  </a:lnTo>
                  <a:lnTo>
                    <a:pt x="159" y="45"/>
                  </a:lnTo>
                  <a:lnTo>
                    <a:pt x="159" y="39"/>
                  </a:lnTo>
                  <a:lnTo>
                    <a:pt x="159" y="35"/>
                  </a:lnTo>
                  <a:lnTo>
                    <a:pt x="159" y="29"/>
                  </a:lnTo>
                  <a:lnTo>
                    <a:pt x="159" y="26"/>
                  </a:lnTo>
                  <a:lnTo>
                    <a:pt x="159" y="22"/>
                  </a:lnTo>
                  <a:lnTo>
                    <a:pt x="159" y="20"/>
                  </a:lnTo>
                  <a:lnTo>
                    <a:pt x="160" y="17"/>
                  </a:lnTo>
                  <a:lnTo>
                    <a:pt x="160" y="15"/>
                  </a:lnTo>
                  <a:lnTo>
                    <a:pt x="160" y="13"/>
                  </a:lnTo>
                  <a:lnTo>
                    <a:pt x="160" y="12"/>
                  </a:lnTo>
                  <a:lnTo>
                    <a:pt x="160" y="10"/>
                  </a:lnTo>
                  <a:lnTo>
                    <a:pt x="160" y="9"/>
                  </a:lnTo>
                  <a:lnTo>
                    <a:pt x="160" y="7"/>
                  </a:lnTo>
                  <a:lnTo>
                    <a:pt x="162" y="5"/>
                  </a:lnTo>
                  <a:lnTo>
                    <a:pt x="160" y="5"/>
                  </a:lnTo>
                  <a:lnTo>
                    <a:pt x="158" y="3"/>
                  </a:lnTo>
                  <a:lnTo>
                    <a:pt x="154" y="3"/>
                  </a:lnTo>
                  <a:lnTo>
                    <a:pt x="151" y="1"/>
                  </a:lnTo>
                  <a:lnTo>
                    <a:pt x="147" y="1"/>
                  </a:lnTo>
                  <a:lnTo>
                    <a:pt x="143" y="1"/>
                  </a:lnTo>
                  <a:lnTo>
                    <a:pt x="139" y="1"/>
                  </a:lnTo>
                  <a:lnTo>
                    <a:pt x="135" y="0"/>
                  </a:lnTo>
                  <a:lnTo>
                    <a:pt x="131" y="1"/>
                  </a:lnTo>
                  <a:lnTo>
                    <a:pt x="127" y="1"/>
                  </a:lnTo>
                  <a:lnTo>
                    <a:pt x="123" y="1"/>
                  </a:lnTo>
                  <a:lnTo>
                    <a:pt x="120" y="1"/>
                  </a:lnTo>
                  <a:lnTo>
                    <a:pt x="117" y="1"/>
                  </a:lnTo>
                  <a:lnTo>
                    <a:pt x="115" y="1"/>
                  </a:lnTo>
                  <a:lnTo>
                    <a:pt x="114" y="1"/>
                  </a:lnTo>
                  <a:lnTo>
                    <a:pt x="114" y="0"/>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3" name="Freeform 529"/>
            <p:cNvSpPr>
              <a:spLocks/>
            </p:cNvSpPr>
            <p:nvPr/>
          </p:nvSpPr>
          <p:spPr bwMode="auto">
            <a:xfrm>
              <a:off x="4170" y="1743"/>
              <a:ext cx="210" cy="297"/>
            </a:xfrm>
            <a:custGeom>
              <a:avLst/>
              <a:gdLst>
                <a:gd name="T0" fmla="*/ 46 w 210"/>
                <a:gd name="T1" fmla="*/ 30 h 297"/>
                <a:gd name="T2" fmla="*/ 47 w 210"/>
                <a:gd name="T3" fmla="*/ 40 h 297"/>
                <a:gd name="T4" fmla="*/ 47 w 210"/>
                <a:gd name="T5" fmla="*/ 48 h 297"/>
                <a:gd name="T6" fmla="*/ 47 w 210"/>
                <a:gd name="T7" fmla="*/ 64 h 297"/>
                <a:gd name="T8" fmla="*/ 47 w 210"/>
                <a:gd name="T9" fmla="*/ 76 h 297"/>
                <a:gd name="T10" fmla="*/ 43 w 210"/>
                <a:gd name="T11" fmla="*/ 91 h 297"/>
                <a:gd name="T12" fmla="*/ 41 w 210"/>
                <a:gd name="T13" fmla="*/ 108 h 297"/>
                <a:gd name="T14" fmla="*/ 41 w 210"/>
                <a:gd name="T15" fmla="*/ 118 h 297"/>
                <a:gd name="T16" fmla="*/ 43 w 210"/>
                <a:gd name="T17" fmla="*/ 128 h 297"/>
                <a:gd name="T18" fmla="*/ 46 w 210"/>
                <a:gd name="T19" fmla="*/ 135 h 297"/>
                <a:gd name="T20" fmla="*/ 44 w 210"/>
                <a:gd name="T21" fmla="*/ 158 h 297"/>
                <a:gd name="T22" fmla="*/ 42 w 210"/>
                <a:gd name="T23" fmla="*/ 186 h 297"/>
                <a:gd name="T24" fmla="*/ 39 w 210"/>
                <a:gd name="T25" fmla="*/ 200 h 297"/>
                <a:gd name="T26" fmla="*/ 34 w 210"/>
                <a:gd name="T27" fmla="*/ 211 h 297"/>
                <a:gd name="T28" fmla="*/ 27 w 210"/>
                <a:gd name="T29" fmla="*/ 221 h 297"/>
                <a:gd name="T30" fmla="*/ 18 w 210"/>
                <a:gd name="T31" fmla="*/ 235 h 297"/>
                <a:gd name="T32" fmla="*/ 10 w 210"/>
                <a:gd name="T33" fmla="*/ 248 h 297"/>
                <a:gd name="T34" fmla="*/ 4 w 210"/>
                <a:gd name="T35" fmla="*/ 259 h 297"/>
                <a:gd name="T36" fmla="*/ 0 w 210"/>
                <a:gd name="T37" fmla="*/ 270 h 297"/>
                <a:gd name="T38" fmla="*/ 6 w 210"/>
                <a:gd name="T39" fmla="*/ 277 h 297"/>
                <a:gd name="T40" fmla="*/ 24 w 210"/>
                <a:gd name="T41" fmla="*/ 279 h 297"/>
                <a:gd name="T42" fmla="*/ 42 w 210"/>
                <a:gd name="T43" fmla="*/ 279 h 297"/>
                <a:gd name="T44" fmla="*/ 60 w 210"/>
                <a:gd name="T45" fmla="*/ 281 h 297"/>
                <a:gd name="T46" fmla="*/ 86 w 210"/>
                <a:gd name="T47" fmla="*/ 287 h 297"/>
                <a:gd name="T48" fmla="*/ 104 w 210"/>
                <a:gd name="T49" fmla="*/ 290 h 297"/>
                <a:gd name="T50" fmla="*/ 116 w 210"/>
                <a:gd name="T51" fmla="*/ 291 h 297"/>
                <a:gd name="T52" fmla="*/ 131 w 210"/>
                <a:gd name="T53" fmla="*/ 289 h 297"/>
                <a:gd name="T54" fmla="*/ 140 w 210"/>
                <a:gd name="T55" fmla="*/ 289 h 297"/>
                <a:gd name="T56" fmla="*/ 150 w 210"/>
                <a:gd name="T57" fmla="*/ 291 h 297"/>
                <a:gd name="T58" fmla="*/ 160 w 210"/>
                <a:gd name="T59" fmla="*/ 295 h 297"/>
                <a:gd name="T60" fmla="*/ 169 w 210"/>
                <a:gd name="T61" fmla="*/ 296 h 297"/>
                <a:gd name="T62" fmla="*/ 180 w 210"/>
                <a:gd name="T63" fmla="*/ 296 h 297"/>
                <a:gd name="T64" fmla="*/ 188 w 210"/>
                <a:gd name="T65" fmla="*/ 294 h 297"/>
                <a:gd name="T66" fmla="*/ 200 w 210"/>
                <a:gd name="T67" fmla="*/ 292 h 297"/>
                <a:gd name="T68" fmla="*/ 207 w 210"/>
                <a:gd name="T69" fmla="*/ 290 h 297"/>
                <a:gd name="T70" fmla="*/ 200 w 210"/>
                <a:gd name="T71" fmla="*/ 284 h 297"/>
                <a:gd name="T72" fmla="*/ 191 w 210"/>
                <a:gd name="T73" fmla="*/ 281 h 297"/>
                <a:gd name="T74" fmla="*/ 186 w 210"/>
                <a:gd name="T75" fmla="*/ 277 h 297"/>
                <a:gd name="T76" fmla="*/ 167 w 210"/>
                <a:gd name="T77" fmla="*/ 268 h 297"/>
                <a:gd name="T78" fmla="*/ 154 w 210"/>
                <a:gd name="T79" fmla="*/ 259 h 297"/>
                <a:gd name="T80" fmla="*/ 132 w 210"/>
                <a:gd name="T81" fmla="*/ 251 h 297"/>
                <a:gd name="T82" fmla="*/ 98 w 210"/>
                <a:gd name="T83" fmla="*/ 237 h 297"/>
                <a:gd name="T84" fmla="*/ 83 w 210"/>
                <a:gd name="T85" fmla="*/ 228 h 297"/>
                <a:gd name="T86" fmla="*/ 82 w 210"/>
                <a:gd name="T87" fmla="*/ 219 h 297"/>
                <a:gd name="T88" fmla="*/ 81 w 210"/>
                <a:gd name="T89" fmla="*/ 208 h 297"/>
                <a:gd name="T90" fmla="*/ 85 w 210"/>
                <a:gd name="T91" fmla="*/ 192 h 297"/>
                <a:gd name="T92" fmla="*/ 84 w 210"/>
                <a:gd name="T93" fmla="*/ 184 h 297"/>
                <a:gd name="T94" fmla="*/ 81 w 210"/>
                <a:gd name="T95" fmla="*/ 177 h 297"/>
                <a:gd name="T96" fmla="*/ 81 w 210"/>
                <a:gd name="T97" fmla="*/ 168 h 297"/>
                <a:gd name="T98" fmla="*/ 83 w 210"/>
                <a:gd name="T99" fmla="*/ 148 h 297"/>
                <a:gd name="T100" fmla="*/ 86 w 210"/>
                <a:gd name="T101" fmla="*/ 128 h 297"/>
                <a:gd name="T102" fmla="*/ 88 w 210"/>
                <a:gd name="T103" fmla="*/ 108 h 297"/>
                <a:gd name="T104" fmla="*/ 93 w 210"/>
                <a:gd name="T105" fmla="*/ 57 h 297"/>
                <a:gd name="T106" fmla="*/ 96 w 210"/>
                <a:gd name="T107" fmla="*/ 25 h 297"/>
                <a:gd name="T108" fmla="*/ 98 w 210"/>
                <a:gd name="T109" fmla="*/ 16 h 297"/>
                <a:gd name="T110" fmla="*/ 102 w 210"/>
                <a:gd name="T111" fmla="*/ 5 h 297"/>
                <a:gd name="T112" fmla="*/ 90 w 210"/>
                <a:gd name="T113" fmla="*/ 1 h 297"/>
                <a:gd name="T114" fmla="*/ 62 w 210"/>
                <a:gd name="T115" fmla="*/ 10 h 297"/>
                <a:gd name="T116" fmla="*/ 45 w 210"/>
                <a:gd name="T117" fmla="*/ 2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0" h="297">
                  <a:moveTo>
                    <a:pt x="45" y="22"/>
                  </a:moveTo>
                  <a:lnTo>
                    <a:pt x="45" y="24"/>
                  </a:lnTo>
                  <a:lnTo>
                    <a:pt x="45" y="26"/>
                  </a:lnTo>
                  <a:lnTo>
                    <a:pt x="46" y="26"/>
                  </a:lnTo>
                  <a:lnTo>
                    <a:pt x="46" y="28"/>
                  </a:lnTo>
                  <a:lnTo>
                    <a:pt x="46" y="30"/>
                  </a:lnTo>
                  <a:lnTo>
                    <a:pt x="46" y="32"/>
                  </a:lnTo>
                  <a:lnTo>
                    <a:pt x="47" y="32"/>
                  </a:lnTo>
                  <a:lnTo>
                    <a:pt x="47" y="34"/>
                  </a:lnTo>
                  <a:lnTo>
                    <a:pt x="47" y="36"/>
                  </a:lnTo>
                  <a:lnTo>
                    <a:pt x="47" y="38"/>
                  </a:lnTo>
                  <a:lnTo>
                    <a:pt x="47" y="40"/>
                  </a:lnTo>
                  <a:lnTo>
                    <a:pt x="47" y="41"/>
                  </a:lnTo>
                  <a:lnTo>
                    <a:pt x="47" y="42"/>
                  </a:lnTo>
                  <a:lnTo>
                    <a:pt x="47" y="44"/>
                  </a:lnTo>
                  <a:lnTo>
                    <a:pt x="47" y="46"/>
                  </a:lnTo>
                  <a:lnTo>
                    <a:pt x="47" y="47"/>
                  </a:lnTo>
                  <a:lnTo>
                    <a:pt x="47" y="48"/>
                  </a:lnTo>
                  <a:lnTo>
                    <a:pt x="47" y="50"/>
                  </a:lnTo>
                  <a:lnTo>
                    <a:pt x="47" y="54"/>
                  </a:lnTo>
                  <a:lnTo>
                    <a:pt x="47" y="56"/>
                  </a:lnTo>
                  <a:lnTo>
                    <a:pt x="47" y="59"/>
                  </a:lnTo>
                  <a:lnTo>
                    <a:pt x="47" y="61"/>
                  </a:lnTo>
                  <a:lnTo>
                    <a:pt x="47" y="64"/>
                  </a:lnTo>
                  <a:lnTo>
                    <a:pt x="47" y="66"/>
                  </a:lnTo>
                  <a:lnTo>
                    <a:pt x="47" y="69"/>
                  </a:lnTo>
                  <a:lnTo>
                    <a:pt x="47" y="71"/>
                  </a:lnTo>
                  <a:lnTo>
                    <a:pt x="47" y="73"/>
                  </a:lnTo>
                  <a:lnTo>
                    <a:pt x="47" y="75"/>
                  </a:lnTo>
                  <a:lnTo>
                    <a:pt x="47" y="76"/>
                  </a:lnTo>
                  <a:lnTo>
                    <a:pt x="45" y="79"/>
                  </a:lnTo>
                  <a:lnTo>
                    <a:pt x="45" y="80"/>
                  </a:lnTo>
                  <a:lnTo>
                    <a:pt x="45" y="83"/>
                  </a:lnTo>
                  <a:lnTo>
                    <a:pt x="45" y="85"/>
                  </a:lnTo>
                  <a:lnTo>
                    <a:pt x="43" y="89"/>
                  </a:lnTo>
                  <a:lnTo>
                    <a:pt x="43" y="91"/>
                  </a:lnTo>
                  <a:lnTo>
                    <a:pt x="43" y="94"/>
                  </a:lnTo>
                  <a:lnTo>
                    <a:pt x="43" y="96"/>
                  </a:lnTo>
                  <a:lnTo>
                    <a:pt x="41" y="100"/>
                  </a:lnTo>
                  <a:lnTo>
                    <a:pt x="41" y="102"/>
                  </a:lnTo>
                  <a:lnTo>
                    <a:pt x="41" y="106"/>
                  </a:lnTo>
                  <a:lnTo>
                    <a:pt x="41" y="108"/>
                  </a:lnTo>
                  <a:lnTo>
                    <a:pt x="41" y="110"/>
                  </a:lnTo>
                  <a:lnTo>
                    <a:pt x="41" y="112"/>
                  </a:lnTo>
                  <a:lnTo>
                    <a:pt x="41" y="114"/>
                  </a:lnTo>
                  <a:lnTo>
                    <a:pt x="41" y="116"/>
                  </a:lnTo>
                  <a:lnTo>
                    <a:pt x="41" y="117"/>
                  </a:lnTo>
                  <a:lnTo>
                    <a:pt x="41" y="118"/>
                  </a:lnTo>
                  <a:lnTo>
                    <a:pt x="41" y="121"/>
                  </a:lnTo>
                  <a:lnTo>
                    <a:pt x="41" y="123"/>
                  </a:lnTo>
                  <a:lnTo>
                    <a:pt x="41" y="124"/>
                  </a:lnTo>
                  <a:lnTo>
                    <a:pt x="43" y="124"/>
                  </a:lnTo>
                  <a:lnTo>
                    <a:pt x="43" y="126"/>
                  </a:lnTo>
                  <a:lnTo>
                    <a:pt x="43" y="128"/>
                  </a:lnTo>
                  <a:lnTo>
                    <a:pt x="43" y="130"/>
                  </a:lnTo>
                  <a:lnTo>
                    <a:pt x="44" y="132"/>
                  </a:lnTo>
                  <a:lnTo>
                    <a:pt x="44" y="133"/>
                  </a:lnTo>
                  <a:lnTo>
                    <a:pt x="44" y="134"/>
                  </a:lnTo>
                  <a:lnTo>
                    <a:pt x="44" y="135"/>
                  </a:lnTo>
                  <a:lnTo>
                    <a:pt x="46" y="135"/>
                  </a:lnTo>
                  <a:lnTo>
                    <a:pt x="45" y="139"/>
                  </a:lnTo>
                  <a:lnTo>
                    <a:pt x="45" y="141"/>
                  </a:lnTo>
                  <a:lnTo>
                    <a:pt x="45" y="145"/>
                  </a:lnTo>
                  <a:lnTo>
                    <a:pt x="45" y="149"/>
                  </a:lnTo>
                  <a:lnTo>
                    <a:pt x="44" y="154"/>
                  </a:lnTo>
                  <a:lnTo>
                    <a:pt x="44" y="158"/>
                  </a:lnTo>
                  <a:lnTo>
                    <a:pt x="44" y="163"/>
                  </a:lnTo>
                  <a:lnTo>
                    <a:pt x="44" y="167"/>
                  </a:lnTo>
                  <a:lnTo>
                    <a:pt x="42" y="173"/>
                  </a:lnTo>
                  <a:lnTo>
                    <a:pt x="42" y="177"/>
                  </a:lnTo>
                  <a:lnTo>
                    <a:pt x="42" y="182"/>
                  </a:lnTo>
                  <a:lnTo>
                    <a:pt x="42" y="186"/>
                  </a:lnTo>
                  <a:lnTo>
                    <a:pt x="41" y="190"/>
                  </a:lnTo>
                  <a:lnTo>
                    <a:pt x="41" y="193"/>
                  </a:lnTo>
                  <a:lnTo>
                    <a:pt x="41" y="195"/>
                  </a:lnTo>
                  <a:lnTo>
                    <a:pt x="41" y="197"/>
                  </a:lnTo>
                  <a:lnTo>
                    <a:pt x="39" y="199"/>
                  </a:lnTo>
                  <a:lnTo>
                    <a:pt x="39" y="200"/>
                  </a:lnTo>
                  <a:lnTo>
                    <a:pt x="38" y="202"/>
                  </a:lnTo>
                  <a:lnTo>
                    <a:pt x="36" y="204"/>
                  </a:lnTo>
                  <a:lnTo>
                    <a:pt x="36" y="206"/>
                  </a:lnTo>
                  <a:lnTo>
                    <a:pt x="36" y="208"/>
                  </a:lnTo>
                  <a:lnTo>
                    <a:pt x="34" y="209"/>
                  </a:lnTo>
                  <a:lnTo>
                    <a:pt x="34" y="211"/>
                  </a:lnTo>
                  <a:lnTo>
                    <a:pt x="32" y="213"/>
                  </a:lnTo>
                  <a:lnTo>
                    <a:pt x="30" y="215"/>
                  </a:lnTo>
                  <a:lnTo>
                    <a:pt x="30" y="216"/>
                  </a:lnTo>
                  <a:lnTo>
                    <a:pt x="30" y="217"/>
                  </a:lnTo>
                  <a:lnTo>
                    <a:pt x="28" y="219"/>
                  </a:lnTo>
                  <a:lnTo>
                    <a:pt x="27" y="221"/>
                  </a:lnTo>
                  <a:lnTo>
                    <a:pt x="26" y="223"/>
                  </a:lnTo>
                  <a:lnTo>
                    <a:pt x="26" y="224"/>
                  </a:lnTo>
                  <a:lnTo>
                    <a:pt x="24" y="228"/>
                  </a:lnTo>
                  <a:lnTo>
                    <a:pt x="21" y="230"/>
                  </a:lnTo>
                  <a:lnTo>
                    <a:pt x="20" y="233"/>
                  </a:lnTo>
                  <a:lnTo>
                    <a:pt x="18" y="235"/>
                  </a:lnTo>
                  <a:lnTo>
                    <a:pt x="17" y="239"/>
                  </a:lnTo>
                  <a:lnTo>
                    <a:pt x="14" y="240"/>
                  </a:lnTo>
                  <a:lnTo>
                    <a:pt x="12" y="242"/>
                  </a:lnTo>
                  <a:lnTo>
                    <a:pt x="11" y="244"/>
                  </a:lnTo>
                  <a:lnTo>
                    <a:pt x="10" y="246"/>
                  </a:lnTo>
                  <a:lnTo>
                    <a:pt x="10" y="248"/>
                  </a:lnTo>
                  <a:lnTo>
                    <a:pt x="9" y="249"/>
                  </a:lnTo>
                  <a:lnTo>
                    <a:pt x="7" y="252"/>
                  </a:lnTo>
                  <a:lnTo>
                    <a:pt x="7" y="253"/>
                  </a:lnTo>
                  <a:lnTo>
                    <a:pt x="5" y="255"/>
                  </a:lnTo>
                  <a:lnTo>
                    <a:pt x="4" y="257"/>
                  </a:lnTo>
                  <a:lnTo>
                    <a:pt x="4" y="259"/>
                  </a:lnTo>
                  <a:lnTo>
                    <a:pt x="3" y="261"/>
                  </a:lnTo>
                  <a:lnTo>
                    <a:pt x="3" y="262"/>
                  </a:lnTo>
                  <a:lnTo>
                    <a:pt x="1" y="264"/>
                  </a:lnTo>
                  <a:lnTo>
                    <a:pt x="1" y="266"/>
                  </a:lnTo>
                  <a:lnTo>
                    <a:pt x="0" y="268"/>
                  </a:lnTo>
                  <a:lnTo>
                    <a:pt x="0" y="270"/>
                  </a:lnTo>
                  <a:lnTo>
                    <a:pt x="0" y="272"/>
                  </a:lnTo>
                  <a:lnTo>
                    <a:pt x="0" y="273"/>
                  </a:lnTo>
                  <a:lnTo>
                    <a:pt x="1" y="274"/>
                  </a:lnTo>
                  <a:lnTo>
                    <a:pt x="3" y="274"/>
                  </a:lnTo>
                  <a:lnTo>
                    <a:pt x="4" y="276"/>
                  </a:lnTo>
                  <a:lnTo>
                    <a:pt x="6" y="277"/>
                  </a:lnTo>
                  <a:lnTo>
                    <a:pt x="8" y="278"/>
                  </a:lnTo>
                  <a:lnTo>
                    <a:pt x="11" y="278"/>
                  </a:lnTo>
                  <a:lnTo>
                    <a:pt x="13" y="279"/>
                  </a:lnTo>
                  <a:lnTo>
                    <a:pt x="17" y="279"/>
                  </a:lnTo>
                  <a:lnTo>
                    <a:pt x="20" y="279"/>
                  </a:lnTo>
                  <a:lnTo>
                    <a:pt x="24" y="279"/>
                  </a:lnTo>
                  <a:lnTo>
                    <a:pt x="26" y="279"/>
                  </a:lnTo>
                  <a:lnTo>
                    <a:pt x="30" y="279"/>
                  </a:lnTo>
                  <a:lnTo>
                    <a:pt x="33" y="279"/>
                  </a:lnTo>
                  <a:lnTo>
                    <a:pt x="37" y="279"/>
                  </a:lnTo>
                  <a:lnTo>
                    <a:pt x="39" y="279"/>
                  </a:lnTo>
                  <a:lnTo>
                    <a:pt x="42" y="279"/>
                  </a:lnTo>
                  <a:lnTo>
                    <a:pt x="44" y="279"/>
                  </a:lnTo>
                  <a:lnTo>
                    <a:pt x="48" y="278"/>
                  </a:lnTo>
                  <a:lnTo>
                    <a:pt x="49" y="280"/>
                  </a:lnTo>
                  <a:lnTo>
                    <a:pt x="52" y="280"/>
                  </a:lnTo>
                  <a:lnTo>
                    <a:pt x="56" y="281"/>
                  </a:lnTo>
                  <a:lnTo>
                    <a:pt x="60" y="281"/>
                  </a:lnTo>
                  <a:lnTo>
                    <a:pt x="64" y="283"/>
                  </a:lnTo>
                  <a:lnTo>
                    <a:pt x="69" y="283"/>
                  </a:lnTo>
                  <a:lnTo>
                    <a:pt x="73" y="285"/>
                  </a:lnTo>
                  <a:lnTo>
                    <a:pt x="79" y="285"/>
                  </a:lnTo>
                  <a:lnTo>
                    <a:pt x="82" y="287"/>
                  </a:lnTo>
                  <a:lnTo>
                    <a:pt x="86" y="287"/>
                  </a:lnTo>
                  <a:lnTo>
                    <a:pt x="90" y="289"/>
                  </a:lnTo>
                  <a:lnTo>
                    <a:pt x="95" y="289"/>
                  </a:lnTo>
                  <a:lnTo>
                    <a:pt x="97" y="290"/>
                  </a:lnTo>
                  <a:lnTo>
                    <a:pt x="100" y="290"/>
                  </a:lnTo>
                  <a:lnTo>
                    <a:pt x="102" y="290"/>
                  </a:lnTo>
                  <a:lnTo>
                    <a:pt x="104" y="290"/>
                  </a:lnTo>
                  <a:lnTo>
                    <a:pt x="105" y="291"/>
                  </a:lnTo>
                  <a:lnTo>
                    <a:pt x="107" y="291"/>
                  </a:lnTo>
                  <a:lnTo>
                    <a:pt x="109" y="291"/>
                  </a:lnTo>
                  <a:lnTo>
                    <a:pt x="111" y="291"/>
                  </a:lnTo>
                  <a:lnTo>
                    <a:pt x="112" y="291"/>
                  </a:lnTo>
                  <a:lnTo>
                    <a:pt x="116" y="291"/>
                  </a:lnTo>
                  <a:lnTo>
                    <a:pt x="118" y="291"/>
                  </a:lnTo>
                  <a:lnTo>
                    <a:pt x="121" y="290"/>
                  </a:lnTo>
                  <a:lnTo>
                    <a:pt x="124" y="290"/>
                  </a:lnTo>
                  <a:lnTo>
                    <a:pt x="125" y="290"/>
                  </a:lnTo>
                  <a:lnTo>
                    <a:pt x="127" y="290"/>
                  </a:lnTo>
                  <a:lnTo>
                    <a:pt x="131" y="289"/>
                  </a:lnTo>
                  <a:lnTo>
                    <a:pt x="133" y="289"/>
                  </a:lnTo>
                  <a:lnTo>
                    <a:pt x="134" y="289"/>
                  </a:lnTo>
                  <a:lnTo>
                    <a:pt x="136" y="289"/>
                  </a:lnTo>
                  <a:lnTo>
                    <a:pt x="138" y="287"/>
                  </a:lnTo>
                  <a:lnTo>
                    <a:pt x="138" y="289"/>
                  </a:lnTo>
                  <a:lnTo>
                    <a:pt x="140" y="289"/>
                  </a:lnTo>
                  <a:lnTo>
                    <a:pt x="141" y="290"/>
                  </a:lnTo>
                  <a:lnTo>
                    <a:pt x="143" y="290"/>
                  </a:lnTo>
                  <a:lnTo>
                    <a:pt x="144" y="291"/>
                  </a:lnTo>
                  <a:lnTo>
                    <a:pt x="146" y="291"/>
                  </a:lnTo>
                  <a:lnTo>
                    <a:pt x="148" y="291"/>
                  </a:lnTo>
                  <a:lnTo>
                    <a:pt x="150" y="291"/>
                  </a:lnTo>
                  <a:lnTo>
                    <a:pt x="150" y="293"/>
                  </a:lnTo>
                  <a:lnTo>
                    <a:pt x="152" y="293"/>
                  </a:lnTo>
                  <a:lnTo>
                    <a:pt x="155" y="294"/>
                  </a:lnTo>
                  <a:lnTo>
                    <a:pt x="156" y="294"/>
                  </a:lnTo>
                  <a:lnTo>
                    <a:pt x="157" y="295"/>
                  </a:lnTo>
                  <a:lnTo>
                    <a:pt x="160" y="295"/>
                  </a:lnTo>
                  <a:lnTo>
                    <a:pt x="162" y="295"/>
                  </a:lnTo>
                  <a:lnTo>
                    <a:pt x="163" y="295"/>
                  </a:lnTo>
                  <a:lnTo>
                    <a:pt x="163" y="296"/>
                  </a:lnTo>
                  <a:lnTo>
                    <a:pt x="165" y="296"/>
                  </a:lnTo>
                  <a:lnTo>
                    <a:pt x="167" y="296"/>
                  </a:lnTo>
                  <a:lnTo>
                    <a:pt x="169" y="296"/>
                  </a:lnTo>
                  <a:lnTo>
                    <a:pt x="171" y="296"/>
                  </a:lnTo>
                  <a:lnTo>
                    <a:pt x="173" y="296"/>
                  </a:lnTo>
                  <a:lnTo>
                    <a:pt x="175" y="296"/>
                  </a:lnTo>
                  <a:lnTo>
                    <a:pt x="176" y="296"/>
                  </a:lnTo>
                  <a:lnTo>
                    <a:pt x="178" y="296"/>
                  </a:lnTo>
                  <a:lnTo>
                    <a:pt x="180" y="296"/>
                  </a:lnTo>
                  <a:lnTo>
                    <a:pt x="182" y="296"/>
                  </a:lnTo>
                  <a:lnTo>
                    <a:pt x="183" y="296"/>
                  </a:lnTo>
                  <a:lnTo>
                    <a:pt x="185" y="296"/>
                  </a:lnTo>
                  <a:lnTo>
                    <a:pt x="186" y="296"/>
                  </a:lnTo>
                  <a:lnTo>
                    <a:pt x="187" y="294"/>
                  </a:lnTo>
                  <a:lnTo>
                    <a:pt x="188" y="294"/>
                  </a:lnTo>
                  <a:lnTo>
                    <a:pt x="190" y="294"/>
                  </a:lnTo>
                  <a:lnTo>
                    <a:pt x="193" y="294"/>
                  </a:lnTo>
                  <a:lnTo>
                    <a:pt x="194" y="294"/>
                  </a:lnTo>
                  <a:lnTo>
                    <a:pt x="196" y="294"/>
                  </a:lnTo>
                  <a:lnTo>
                    <a:pt x="198" y="292"/>
                  </a:lnTo>
                  <a:lnTo>
                    <a:pt x="200" y="292"/>
                  </a:lnTo>
                  <a:lnTo>
                    <a:pt x="202" y="292"/>
                  </a:lnTo>
                  <a:lnTo>
                    <a:pt x="203" y="292"/>
                  </a:lnTo>
                  <a:lnTo>
                    <a:pt x="205" y="291"/>
                  </a:lnTo>
                  <a:lnTo>
                    <a:pt x="207" y="291"/>
                  </a:lnTo>
                  <a:lnTo>
                    <a:pt x="209" y="290"/>
                  </a:lnTo>
                  <a:lnTo>
                    <a:pt x="207" y="290"/>
                  </a:lnTo>
                  <a:lnTo>
                    <a:pt x="205" y="290"/>
                  </a:lnTo>
                  <a:lnTo>
                    <a:pt x="205" y="287"/>
                  </a:lnTo>
                  <a:lnTo>
                    <a:pt x="203" y="287"/>
                  </a:lnTo>
                  <a:lnTo>
                    <a:pt x="202" y="285"/>
                  </a:lnTo>
                  <a:lnTo>
                    <a:pt x="200" y="285"/>
                  </a:lnTo>
                  <a:lnTo>
                    <a:pt x="200" y="284"/>
                  </a:lnTo>
                  <a:lnTo>
                    <a:pt x="198" y="284"/>
                  </a:lnTo>
                  <a:lnTo>
                    <a:pt x="195" y="284"/>
                  </a:lnTo>
                  <a:lnTo>
                    <a:pt x="194" y="284"/>
                  </a:lnTo>
                  <a:lnTo>
                    <a:pt x="193" y="282"/>
                  </a:lnTo>
                  <a:lnTo>
                    <a:pt x="191" y="282"/>
                  </a:lnTo>
                  <a:lnTo>
                    <a:pt x="191" y="281"/>
                  </a:lnTo>
                  <a:lnTo>
                    <a:pt x="190" y="281"/>
                  </a:lnTo>
                  <a:lnTo>
                    <a:pt x="190" y="280"/>
                  </a:lnTo>
                  <a:lnTo>
                    <a:pt x="189" y="280"/>
                  </a:lnTo>
                  <a:lnTo>
                    <a:pt x="188" y="278"/>
                  </a:lnTo>
                  <a:lnTo>
                    <a:pt x="187" y="278"/>
                  </a:lnTo>
                  <a:lnTo>
                    <a:pt x="186" y="277"/>
                  </a:lnTo>
                  <a:lnTo>
                    <a:pt x="181" y="275"/>
                  </a:lnTo>
                  <a:lnTo>
                    <a:pt x="179" y="273"/>
                  </a:lnTo>
                  <a:lnTo>
                    <a:pt x="176" y="271"/>
                  </a:lnTo>
                  <a:lnTo>
                    <a:pt x="174" y="269"/>
                  </a:lnTo>
                  <a:lnTo>
                    <a:pt x="170" y="269"/>
                  </a:lnTo>
                  <a:lnTo>
                    <a:pt x="167" y="268"/>
                  </a:lnTo>
                  <a:lnTo>
                    <a:pt x="163" y="266"/>
                  </a:lnTo>
                  <a:lnTo>
                    <a:pt x="161" y="263"/>
                  </a:lnTo>
                  <a:lnTo>
                    <a:pt x="157" y="263"/>
                  </a:lnTo>
                  <a:lnTo>
                    <a:pt x="156" y="262"/>
                  </a:lnTo>
                  <a:lnTo>
                    <a:pt x="154" y="261"/>
                  </a:lnTo>
                  <a:lnTo>
                    <a:pt x="154" y="259"/>
                  </a:lnTo>
                  <a:lnTo>
                    <a:pt x="152" y="259"/>
                  </a:lnTo>
                  <a:lnTo>
                    <a:pt x="150" y="259"/>
                  </a:lnTo>
                  <a:lnTo>
                    <a:pt x="146" y="256"/>
                  </a:lnTo>
                  <a:lnTo>
                    <a:pt x="142" y="255"/>
                  </a:lnTo>
                  <a:lnTo>
                    <a:pt x="136" y="253"/>
                  </a:lnTo>
                  <a:lnTo>
                    <a:pt x="132" y="251"/>
                  </a:lnTo>
                  <a:lnTo>
                    <a:pt x="126" y="249"/>
                  </a:lnTo>
                  <a:lnTo>
                    <a:pt x="121" y="246"/>
                  </a:lnTo>
                  <a:lnTo>
                    <a:pt x="114" y="244"/>
                  </a:lnTo>
                  <a:lnTo>
                    <a:pt x="108" y="242"/>
                  </a:lnTo>
                  <a:lnTo>
                    <a:pt x="102" y="240"/>
                  </a:lnTo>
                  <a:lnTo>
                    <a:pt x="98" y="237"/>
                  </a:lnTo>
                  <a:lnTo>
                    <a:pt x="93" y="235"/>
                  </a:lnTo>
                  <a:lnTo>
                    <a:pt x="89" y="233"/>
                  </a:lnTo>
                  <a:lnTo>
                    <a:pt x="87" y="232"/>
                  </a:lnTo>
                  <a:lnTo>
                    <a:pt x="86" y="230"/>
                  </a:lnTo>
                  <a:lnTo>
                    <a:pt x="83" y="230"/>
                  </a:lnTo>
                  <a:lnTo>
                    <a:pt x="83" y="228"/>
                  </a:lnTo>
                  <a:lnTo>
                    <a:pt x="83" y="225"/>
                  </a:lnTo>
                  <a:lnTo>
                    <a:pt x="83" y="224"/>
                  </a:lnTo>
                  <a:lnTo>
                    <a:pt x="82" y="224"/>
                  </a:lnTo>
                  <a:lnTo>
                    <a:pt x="82" y="223"/>
                  </a:lnTo>
                  <a:lnTo>
                    <a:pt x="82" y="221"/>
                  </a:lnTo>
                  <a:lnTo>
                    <a:pt x="82" y="219"/>
                  </a:lnTo>
                  <a:lnTo>
                    <a:pt x="82" y="217"/>
                  </a:lnTo>
                  <a:lnTo>
                    <a:pt x="81" y="217"/>
                  </a:lnTo>
                  <a:lnTo>
                    <a:pt x="81" y="215"/>
                  </a:lnTo>
                  <a:lnTo>
                    <a:pt x="81" y="213"/>
                  </a:lnTo>
                  <a:lnTo>
                    <a:pt x="81" y="211"/>
                  </a:lnTo>
                  <a:lnTo>
                    <a:pt x="81" y="208"/>
                  </a:lnTo>
                  <a:lnTo>
                    <a:pt x="81" y="206"/>
                  </a:lnTo>
                  <a:lnTo>
                    <a:pt x="83" y="202"/>
                  </a:lnTo>
                  <a:lnTo>
                    <a:pt x="83" y="201"/>
                  </a:lnTo>
                  <a:lnTo>
                    <a:pt x="83" y="197"/>
                  </a:lnTo>
                  <a:lnTo>
                    <a:pt x="83" y="195"/>
                  </a:lnTo>
                  <a:lnTo>
                    <a:pt x="85" y="192"/>
                  </a:lnTo>
                  <a:lnTo>
                    <a:pt x="85" y="190"/>
                  </a:lnTo>
                  <a:lnTo>
                    <a:pt x="85" y="187"/>
                  </a:lnTo>
                  <a:lnTo>
                    <a:pt x="85" y="186"/>
                  </a:lnTo>
                  <a:lnTo>
                    <a:pt x="86" y="185"/>
                  </a:lnTo>
                  <a:lnTo>
                    <a:pt x="84" y="185"/>
                  </a:lnTo>
                  <a:lnTo>
                    <a:pt x="84" y="184"/>
                  </a:lnTo>
                  <a:lnTo>
                    <a:pt x="84" y="182"/>
                  </a:lnTo>
                  <a:lnTo>
                    <a:pt x="83" y="182"/>
                  </a:lnTo>
                  <a:lnTo>
                    <a:pt x="83" y="180"/>
                  </a:lnTo>
                  <a:lnTo>
                    <a:pt x="83" y="179"/>
                  </a:lnTo>
                  <a:lnTo>
                    <a:pt x="83" y="177"/>
                  </a:lnTo>
                  <a:lnTo>
                    <a:pt x="81" y="177"/>
                  </a:lnTo>
                  <a:lnTo>
                    <a:pt x="81" y="175"/>
                  </a:lnTo>
                  <a:lnTo>
                    <a:pt x="81" y="173"/>
                  </a:lnTo>
                  <a:lnTo>
                    <a:pt x="80" y="173"/>
                  </a:lnTo>
                  <a:lnTo>
                    <a:pt x="80" y="171"/>
                  </a:lnTo>
                  <a:lnTo>
                    <a:pt x="81" y="170"/>
                  </a:lnTo>
                  <a:lnTo>
                    <a:pt x="81" y="168"/>
                  </a:lnTo>
                  <a:lnTo>
                    <a:pt x="81" y="166"/>
                  </a:lnTo>
                  <a:lnTo>
                    <a:pt x="81" y="162"/>
                  </a:lnTo>
                  <a:lnTo>
                    <a:pt x="81" y="159"/>
                  </a:lnTo>
                  <a:lnTo>
                    <a:pt x="81" y="155"/>
                  </a:lnTo>
                  <a:lnTo>
                    <a:pt x="81" y="152"/>
                  </a:lnTo>
                  <a:lnTo>
                    <a:pt x="83" y="148"/>
                  </a:lnTo>
                  <a:lnTo>
                    <a:pt x="83" y="144"/>
                  </a:lnTo>
                  <a:lnTo>
                    <a:pt x="83" y="140"/>
                  </a:lnTo>
                  <a:lnTo>
                    <a:pt x="83" y="137"/>
                  </a:lnTo>
                  <a:lnTo>
                    <a:pt x="86" y="133"/>
                  </a:lnTo>
                  <a:lnTo>
                    <a:pt x="86" y="132"/>
                  </a:lnTo>
                  <a:lnTo>
                    <a:pt x="86" y="128"/>
                  </a:lnTo>
                  <a:lnTo>
                    <a:pt x="86" y="126"/>
                  </a:lnTo>
                  <a:lnTo>
                    <a:pt x="87" y="124"/>
                  </a:lnTo>
                  <a:lnTo>
                    <a:pt x="87" y="123"/>
                  </a:lnTo>
                  <a:lnTo>
                    <a:pt x="87" y="119"/>
                  </a:lnTo>
                  <a:lnTo>
                    <a:pt x="87" y="114"/>
                  </a:lnTo>
                  <a:lnTo>
                    <a:pt x="88" y="108"/>
                  </a:lnTo>
                  <a:lnTo>
                    <a:pt x="88" y="101"/>
                  </a:lnTo>
                  <a:lnTo>
                    <a:pt x="89" y="92"/>
                  </a:lnTo>
                  <a:lnTo>
                    <a:pt x="89" y="83"/>
                  </a:lnTo>
                  <a:lnTo>
                    <a:pt x="91" y="73"/>
                  </a:lnTo>
                  <a:lnTo>
                    <a:pt x="91" y="66"/>
                  </a:lnTo>
                  <a:lnTo>
                    <a:pt x="93" y="57"/>
                  </a:lnTo>
                  <a:lnTo>
                    <a:pt x="93" y="49"/>
                  </a:lnTo>
                  <a:lnTo>
                    <a:pt x="95" y="41"/>
                  </a:lnTo>
                  <a:lnTo>
                    <a:pt x="95" y="35"/>
                  </a:lnTo>
                  <a:lnTo>
                    <a:pt x="95" y="30"/>
                  </a:lnTo>
                  <a:lnTo>
                    <a:pt x="95" y="27"/>
                  </a:lnTo>
                  <a:lnTo>
                    <a:pt x="96" y="25"/>
                  </a:lnTo>
                  <a:lnTo>
                    <a:pt x="96" y="24"/>
                  </a:lnTo>
                  <a:lnTo>
                    <a:pt x="96" y="23"/>
                  </a:lnTo>
                  <a:lnTo>
                    <a:pt x="97" y="21"/>
                  </a:lnTo>
                  <a:lnTo>
                    <a:pt x="97" y="19"/>
                  </a:lnTo>
                  <a:lnTo>
                    <a:pt x="98" y="17"/>
                  </a:lnTo>
                  <a:lnTo>
                    <a:pt x="98" y="16"/>
                  </a:lnTo>
                  <a:lnTo>
                    <a:pt x="100" y="13"/>
                  </a:lnTo>
                  <a:lnTo>
                    <a:pt x="100" y="11"/>
                  </a:lnTo>
                  <a:lnTo>
                    <a:pt x="100" y="10"/>
                  </a:lnTo>
                  <a:lnTo>
                    <a:pt x="100" y="8"/>
                  </a:lnTo>
                  <a:lnTo>
                    <a:pt x="102" y="6"/>
                  </a:lnTo>
                  <a:lnTo>
                    <a:pt x="102" y="5"/>
                  </a:lnTo>
                  <a:lnTo>
                    <a:pt x="102" y="3"/>
                  </a:lnTo>
                  <a:lnTo>
                    <a:pt x="103" y="1"/>
                  </a:lnTo>
                  <a:lnTo>
                    <a:pt x="100" y="1"/>
                  </a:lnTo>
                  <a:lnTo>
                    <a:pt x="98" y="0"/>
                  </a:lnTo>
                  <a:lnTo>
                    <a:pt x="94" y="1"/>
                  </a:lnTo>
                  <a:lnTo>
                    <a:pt x="90" y="1"/>
                  </a:lnTo>
                  <a:lnTo>
                    <a:pt x="85" y="3"/>
                  </a:lnTo>
                  <a:lnTo>
                    <a:pt x="81" y="3"/>
                  </a:lnTo>
                  <a:lnTo>
                    <a:pt x="76" y="5"/>
                  </a:lnTo>
                  <a:lnTo>
                    <a:pt x="72" y="5"/>
                  </a:lnTo>
                  <a:lnTo>
                    <a:pt x="66" y="8"/>
                  </a:lnTo>
                  <a:lnTo>
                    <a:pt x="62" y="10"/>
                  </a:lnTo>
                  <a:lnTo>
                    <a:pt x="58" y="11"/>
                  </a:lnTo>
                  <a:lnTo>
                    <a:pt x="54" y="14"/>
                  </a:lnTo>
                  <a:lnTo>
                    <a:pt x="50" y="16"/>
                  </a:lnTo>
                  <a:lnTo>
                    <a:pt x="48" y="18"/>
                  </a:lnTo>
                  <a:lnTo>
                    <a:pt x="45" y="20"/>
                  </a:lnTo>
                  <a:lnTo>
                    <a:pt x="45" y="22"/>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4" name="Freeform 530"/>
            <p:cNvSpPr>
              <a:spLocks/>
            </p:cNvSpPr>
            <p:nvPr/>
          </p:nvSpPr>
          <p:spPr bwMode="auto">
            <a:xfrm>
              <a:off x="3985" y="1966"/>
              <a:ext cx="157" cy="137"/>
            </a:xfrm>
            <a:custGeom>
              <a:avLst/>
              <a:gdLst>
                <a:gd name="T0" fmla="*/ 87 w 157"/>
                <a:gd name="T1" fmla="*/ 21 h 137"/>
                <a:gd name="T2" fmla="*/ 78 w 157"/>
                <a:gd name="T3" fmla="*/ 30 h 137"/>
                <a:gd name="T4" fmla="*/ 66 w 157"/>
                <a:gd name="T5" fmla="*/ 43 h 137"/>
                <a:gd name="T6" fmla="*/ 52 w 157"/>
                <a:gd name="T7" fmla="*/ 60 h 137"/>
                <a:gd name="T8" fmla="*/ 42 w 157"/>
                <a:gd name="T9" fmla="*/ 70 h 137"/>
                <a:gd name="T10" fmla="*/ 38 w 157"/>
                <a:gd name="T11" fmla="*/ 76 h 137"/>
                <a:gd name="T12" fmla="*/ 35 w 157"/>
                <a:gd name="T13" fmla="*/ 83 h 137"/>
                <a:gd name="T14" fmla="*/ 27 w 157"/>
                <a:gd name="T15" fmla="*/ 93 h 137"/>
                <a:gd name="T16" fmla="*/ 19 w 157"/>
                <a:gd name="T17" fmla="*/ 102 h 137"/>
                <a:gd name="T18" fmla="*/ 11 w 157"/>
                <a:gd name="T19" fmla="*/ 112 h 137"/>
                <a:gd name="T20" fmla="*/ 6 w 157"/>
                <a:gd name="T21" fmla="*/ 115 h 137"/>
                <a:gd name="T22" fmla="*/ 3 w 157"/>
                <a:gd name="T23" fmla="*/ 120 h 137"/>
                <a:gd name="T24" fmla="*/ 1 w 157"/>
                <a:gd name="T25" fmla="*/ 126 h 137"/>
                <a:gd name="T26" fmla="*/ 0 w 157"/>
                <a:gd name="T27" fmla="*/ 131 h 137"/>
                <a:gd name="T28" fmla="*/ 0 w 157"/>
                <a:gd name="T29" fmla="*/ 136 h 137"/>
                <a:gd name="T30" fmla="*/ 6 w 157"/>
                <a:gd name="T31" fmla="*/ 136 h 137"/>
                <a:gd name="T32" fmla="*/ 18 w 157"/>
                <a:gd name="T33" fmla="*/ 131 h 137"/>
                <a:gd name="T34" fmla="*/ 32 w 157"/>
                <a:gd name="T35" fmla="*/ 126 h 137"/>
                <a:gd name="T36" fmla="*/ 46 w 157"/>
                <a:gd name="T37" fmla="*/ 121 h 137"/>
                <a:gd name="T38" fmla="*/ 55 w 157"/>
                <a:gd name="T39" fmla="*/ 117 h 137"/>
                <a:gd name="T40" fmla="*/ 58 w 157"/>
                <a:gd name="T41" fmla="*/ 111 h 137"/>
                <a:gd name="T42" fmla="*/ 60 w 157"/>
                <a:gd name="T43" fmla="*/ 106 h 137"/>
                <a:gd name="T44" fmla="*/ 64 w 157"/>
                <a:gd name="T45" fmla="*/ 100 h 137"/>
                <a:gd name="T46" fmla="*/ 68 w 157"/>
                <a:gd name="T47" fmla="*/ 96 h 137"/>
                <a:gd name="T48" fmla="*/ 77 w 157"/>
                <a:gd name="T49" fmla="*/ 92 h 137"/>
                <a:gd name="T50" fmla="*/ 89 w 157"/>
                <a:gd name="T51" fmla="*/ 86 h 137"/>
                <a:gd name="T52" fmla="*/ 98 w 157"/>
                <a:gd name="T53" fmla="*/ 81 h 137"/>
                <a:gd name="T54" fmla="*/ 107 w 157"/>
                <a:gd name="T55" fmla="*/ 77 h 137"/>
                <a:gd name="T56" fmla="*/ 112 w 157"/>
                <a:gd name="T57" fmla="*/ 72 h 137"/>
                <a:gd name="T58" fmla="*/ 119 w 157"/>
                <a:gd name="T59" fmla="*/ 67 h 137"/>
                <a:gd name="T60" fmla="*/ 130 w 157"/>
                <a:gd name="T61" fmla="*/ 60 h 137"/>
                <a:gd name="T62" fmla="*/ 141 w 157"/>
                <a:gd name="T63" fmla="*/ 54 h 137"/>
                <a:gd name="T64" fmla="*/ 151 w 157"/>
                <a:gd name="T65" fmla="*/ 49 h 137"/>
                <a:gd name="T66" fmla="*/ 154 w 157"/>
                <a:gd name="T67" fmla="*/ 46 h 137"/>
                <a:gd name="T68" fmla="*/ 154 w 157"/>
                <a:gd name="T69" fmla="*/ 40 h 137"/>
                <a:gd name="T70" fmla="*/ 156 w 157"/>
                <a:gd name="T71" fmla="*/ 35 h 137"/>
                <a:gd name="T72" fmla="*/ 156 w 157"/>
                <a:gd name="T73" fmla="*/ 31 h 137"/>
                <a:gd name="T74" fmla="*/ 156 w 157"/>
                <a:gd name="T75" fmla="*/ 26 h 137"/>
                <a:gd name="T76" fmla="*/ 154 w 157"/>
                <a:gd name="T77" fmla="*/ 20 h 137"/>
                <a:gd name="T78" fmla="*/ 152 w 157"/>
                <a:gd name="T79" fmla="*/ 13 h 137"/>
                <a:gd name="T80" fmla="*/ 152 w 157"/>
                <a:gd name="T81" fmla="*/ 6 h 137"/>
                <a:gd name="T82" fmla="*/ 152 w 157"/>
                <a:gd name="T83" fmla="*/ 1 h 137"/>
                <a:gd name="T84" fmla="*/ 143 w 157"/>
                <a:gd name="T85" fmla="*/ 5 h 137"/>
                <a:gd name="T86" fmla="*/ 113 w 157"/>
                <a:gd name="T87" fmla="*/ 29 h 137"/>
                <a:gd name="T88" fmla="*/ 77 w 157"/>
                <a:gd name="T89" fmla="*/ 56 h 137"/>
                <a:gd name="T90" fmla="*/ 52 w 157"/>
                <a:gd name="T91" fmla="*/ 72 h 137"/>
                <a:gd name="T92" fmla="*/ 58 w 157"/>
                <a:gd name="T93" fmla="*/ 5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7" h="137">
                  <a:moveTo>
                    <a:pt x="89" y="19"/>
                  </a:moveTo>
                  <a:lnTo>
                    <a:pt x="87" y="20"/>
                  </a:lnTo>
                  <a:lnTo>
                    <a:pt x="87" y="21"/>
                  </a:lnTo>
                  <a:lnTo>
                    <a:pt x="84" y="24"/>
                  </a:lnTo>
                  <a:lnTo>
                    <a:pt x="82" y="26"/>
                  </a:lnTo>
                  <a:lnTo>
                    <a:pt x="78" y="30"/>
                  </a:lnTo>
                  <a:lnTo>
                    <a:pt x="74" y="34"/>
                  </a:lnTo>
                  <a:lnTo>
                    <a:pt x="70" y="39"/>
                  </a:lnTo>
                  <a:lnTo>
                    <a:pt x="66" y="43"/>
                  </a:lnTo>
                  <a:lnTo>
                    <a:pt x="60" y="49"/>
                  </a:lnTo>
                  <a:lnTo>
                    <a:pt x="57" y="54"/>
                  </a:lnTo>
                  <a:lnTo>
                    <a:pt x="52" y="60"/>
                  </a:lnTo>
                  <a:lnTo>
                    <a:pt x="49" y="63"/>
                  </a:lnTo>
                  <a:lnTo>
                    <a:pt x="45" y="67"/>
                  </a:lnTo>
                  <a:lnTo>
                    <a:pt x="42" y="70"/>
                  </a:lnTo>
                  <a:lnTo>
                    <a:pt x="40" y="73"/>
                  </a:lnTo>
                  <a:lnTo>
                    <a:pt x="40" y="74"/>
                  </a:lnTo>
                  <a:lnTo>
                    <a:pt x="38" y="76"/>
                  </a:lnTo>
                  <a:lnTo>
                    <a:pt x="37" y="78"/>
                  </a:lnTo>
                  <a:lnTo>
                    <a:pt x="35" y="81"/>
                  </a:lnTo>
                  <a:lnTo>
                    <a:pt x="35" y="83"/>
                  </a:lnTo>
                  <a:lnTo>
                    <a:pt x="31" y="86"/>
                  </a:lnTo>
                  <a:lnTo>
                    <a:pt x="29" y="90"/>
                  </a:lnTo>
                  <a:lnTo>
                    <a:pt x="27" y="93"/>
                  </a:lnTo>
                  <a:lnTo>
                    <a:pt x="25" y="95"/>
                  </a:lnTo>
                  <a:lnTo>
                    <a:pt x="21" y="99"/>
                  </a:lnTo>
                  <a:lnTo>
                    <a:pt x="19" y="102"/>
                  </a:lnTo>
                  <a:lnTo>
                    <a:pt x="15" y="107"/>
                  </a:lnTo>
                  <a:lnTo>
                    <a:pt x="13" y="108"/>
                  </a:lnTo>
                  <a:lnTo>
                    <a:pt x="11" y="112"/>
                  </a:lnTo>
                  <a:lnTo>
                    <a:pt x="9" y="114"/>
                  </a:lnTo>
                  <a:lnTo>
                    <a:pt x="7" y="115"/>
                  </a:lnTo>
                  <a:lnTo>
                    <a:pt x="6" y="115"/>
                  </a:lnTo>
                  <a:lnTo>
                    <a:pt x="4" y="117"/>
                  </a:lnTo>
                  <a:lnTo>
                    <a:pt x="4" y="118"/>
                  </a:lnTo>
                  <a:lnTo>
                    <a:pt x="3" y="120"/>
                  </a:lnTo>
                  <a:lnTo>
                    <a:pt x="1" y="122"/>
                  </a:lnTo>
                  <a:lnTo>
                    <a:pt x="1" y="124"/>
                  </a:lnTo>
                  <a:lnTo>
                    <a:pt x="1" y="126"/>
                  </a:lnTo>
                  <a:lnTo>
                    <a:pt x="0" y="128"/>
                  </a:lnTo>
                  <a:lnTo>
                    <a:pt x="0" y="130"/>
                  </a:lnTo>
                  <a:lnTo>
                    <a:pt x="0" y="131"/>
                  </a:lnTo>
                  <a:lnTo>
                    <a:pt x="0" y="132"/>
                  </a:lnTo>
                  <a:lnTo>
                    <a:pt x="0" y="134"/>
                  </a:lnTo>
                  <a:lnTo>
                    <a:pt x="0" y="136"/>
                  </a:lnTo>
                  <a:lnTo>
                    <a:pt x="1" y="136"/>
                  </a:lnTo>
                  <a:lnTo>
                    <a:pt x="3" y="136"/>
                  </a:lnTo>
                  <a:lnTo>
                    <a:pt x="6" y="136"/>
                  </a:lnTo>
                  <a:lnTo>
                    <a:pt x="9" y="134"/>
                  </a:lnTo>
                  <a:lnTo>
                    <a:pt x="13" y="133"/>
                  </a:lnTo>
                  <a:lnTo>
                    <a:pt x="18" y="131"/>
                  </a:lnTo>
                  <a:lnTo>
                    <a:pt x="22" y="130"/>
                  </a:lnTo>
                  <a:lnTo>
                    <a:pt x="28" y="128"/>
                  </a:lnTo>
                  <a:lnTo>
                    <a:pt x="32" y="126"/>
                  </a:lnTo>
                  <a:lnTo>
                    <a:pt x="37" y="124"/>
                  </a:lnTo>
                  <a:lnTo>
                    <a:pt x="41" y="123"/>
                  </a:lnTo>
                  <a:lnTo>
                    <a:pt x="46" y="121"/>
                  </a:lnTo>
                  <a:lnTo>
                    <a:pt x="49" y="120"/>
                  </a:lnTo>
                  <a:lnTo>
                    <a:pt x="53" y="118"/>
                  </a:lnTo>
                  <a:lnTo>
                    <a:pt x="55" y="117"/>
                  </a:lnTo>
                  <a:lnTo>
                    <a:pt x="57" y="115"/>
                  </a:lnTo>
                  <a:lnTo>
                    <a:pt x="58" y="113"/>
                  </a:lnTo>
                  <a:lnTo>
                    <a:pt x="58" y="111"/>
                  </a:lnTo>
                  <a:lnTo>
                    <a:pt x="58" y="110"/>
                  </a:lnTo>
                  <a:lnTo>
                    <a:pt x="60" y="108"/>
                  </a:lnTo>
                  <a:lnTo>
                    <a:pt x="60" y="106"/>
                  </a:lnTo>
                  <a:lnTo>
                    <a:pt x="60" y="105"/>
                  </a:lnTo>
                  <a:lnTo>
                    <a:pt x="62" y="102"/>
                  </a:lnTo>
                  <a:lnTo>
                    <a:pt x="64" y="100"/>
                  </a:lnTo>
                  <a:lnTo>
                    <a:pt x="66" y="98"/>
                  </a:lnTo>
                  <a:lnTo>
                    <a:pt x="67" y="98"/>
                  </a:lnTo>
                  <a:lnTo>
                    <a:pt x="68" y="96"/>
                  </a:lnTo>
                  <a:lnTo>
                    <a:pt x="71" y="95"/>
                  </a:lnTo>
                  <a:lnTo>
                    <a:pt x="74" y="93"/>
                  </a:lnTo>
                  <a:lnTo>
                    <a:pt x="77" y="92"/>
                  </a:lnTo>
                  <a:lnTo>
                    <a:pt x="81" y="90"/>
                  </a:lnTo>
                  <a:lnTo>
                    <a:pt x="85" y="88"/>
                  </a:lnTo>
                  <a:lnTo>
                    <a:pt x="89" y="86"/>
                  </a:lnTo>
                  <a:lnTo>
                    <a:pt x="91" y="84"/>
                  </a:lnTo>
                  <a:lnTo>
                    <a:pt x="95" y="83"/>
                  </a:lnTo>
                  <a:lnTo>
                    <a:pt x="98" y="81"/>
                  </a:lnTo>
                  <a:lnTo>
                    <a:pt x="102" y="79"/>
                  </a:lnTo>
                  <a:lnTo>
                    <a:pt x="104" y="79"/>
                  </a:lnTo>
                  <a:lnTo>
                    <a:pt x="107" y="77"/>
                  </a:lnTo>
                  <a:lnTo>
                    <a:pt x="108" y="76"/>
                  </a:lnTo>
                  <a:lnTo>
                    <a:pt x="110" y="74"/>
                  </a:lnTo>
                  <a:lnTo>
                    <a:pt x="112" y="72"/>
                  </a:lnTo>
                  <a:lnTo>
                    <a:pt x="114" y="70"/>
                  </a:lnTo>
                  <a:lnTo>
                    <a:pt x="117" y="68"/>
                  </a:lnTo>
                  <a:lnTo>
                    <a:pt x="119" y="67"/>
                  </a:lnTo>
                  <a:lnTo>
                    <a:pt x="123" y="64"/>
                  </a:lnTo>
                  <a:lnTo>
                    <a:pt x="127" y="62"/>
                  </a:lnTo>
                  <a:lnTo>
                    <a:pt x="130" y="60"/>
                  </a:lnTo>
                  <a:lnTo>
                    <a:pt x="134" y="57"/>
                  </a:lnTo>
                  <a:lnTo>
                    <a:pt x="137" y="55"/>
                  </a:lnTo>
                  <a:lnTo>
                    <a:pt x="141" y="54"/>
                  </a:lnTo>
                  <a:lnTo>
                    <a:pt x="145" y="52"/>
                  </a:lnTo>
                  <a:lnTo>
                    <a:pt x="147" y="51"/>
                  </a:lnTo>
                  <a:lnTo>
                    <a:pt x="151" y="49"/>
                  </a:lnTo>
                  <a:lnTo>
                    <a:pt x="152" y="48"/>
                  </a:lnTo>
                  <a:lnTo>
                    <a:pt x="155" y="46"/>
                  </a:lnTo>
                  <a:lnTo>
                    <a:pt x="154" y="46"/>
                  </a:lnTo>
                  <a:lnTo>
                    <a:pt x="154" y="45"/>
                  </a:lnTo>
                  <a:lnTo>
                    <a:pt x="154" y="43"/>
                  </a:lnTo>
                  <a:lnTo>
                    <a:pt x="154" y="40"/>
                  </a:lnTo>
                  <a:lnTo>
                    <a:pt x="154" y="39"/>
                  </a:lnTo>
                  <a:lnTo>
                    <a:pt x="156" y="37"/>
                  </a:lnTo>
                  <a:lnTo>
                    <a:pt x="156" y="35"/>
                  </a:lnTo>
                  <a:lnTo>
                    <a:pt x="156" y="34"/>
                  </a:lnTo>
                  <a:lnTo>
                    <a:pt x="156" y="32"/>
                  </a:lnTo>
                  <a:lnTo>
                    <a:pt x="156" y="31"/>
                  </a:lnTo>
                  <a:lnTo>
                    <a:pt x="156" y="29"/>
                  </a:lnTo>
                  <a:lnTo>
                    <a:pt x="156" y="28"/>
                  </a:lnTo>
                  <a:lnTo>
                    <a:pt x="156" y="26"/>
                  </a:lnTo>
                  <a:lnTo>
                    <a:pt x="156" y="24"/>
                  </a:lnTo>
                  <a:lnTo>
                    <a:pt x="154" y="22"/>
                  </a:lnTo>
                  <a:lnTo>
                    <a:pt x="154" y="20"/>
                  </a:lnTo>
                  <a:lnTo>
                    <a:pt x="154" y="18"/>
                  </a:lnTo>
                  <a:lnTo>
                    <a:pt x="154" y="15"/>
                  </a:lnTo>
                  <a:lnTo>
                    <a:pt x="152" y="13"/>
                  </a:lnTo>
                  <a:lnTo>
                    <a:pt x="152" y="11"/>
                  </a:lnTo>
                  <a:lnTo>
                    <a:pt x="152" y="9"/>
                  </a:lnTo>
                  <a:lnTo>
                    <a:pt x="152" y="6"/>
                  </a:lnTo>
                  <a:lnTo>
                    <a:pt x="152" y="5"/>
                  </a:lnTo>
                  <a:lnTo>
                    <a:pt x="152" y="2"/>
                  </a:lnTo>
                  <a:lnTo>
                    <a:pt x="152" y="1"/>
                  </a:lnTo>
                  <a:lnTo>
                    <a:pt x="152" y="0"/>
                  </a:lnTo>
                  <a:lnTo>
                    <a:pt x="149" y="1"/>
                  </a:lnTo>
                  <a:lnTo>
                    <a:pt x="143" y="5"/>
                  </a:lnTo>
                  <a:lnTo>
                    <a:pt x="135" y="12"/>
                  </a:lnTo>
                  <a:lnTo>
                    <a:pt x="126" y="19"/>
                  </a:lnTo>
                  <a:lnTo>
                    <a:pt x="113" y="29"/>
                  </a:lnTo>
                  <a:lnTo>
                    <a:pt x="101" y="39"/>
                  </a:lnTo>
                  <a:lnTo>
                    <a:pt x="88" y="48"/>
                  </a:lnTo>
                  <a:lnTo>
                    <a:pt x="77" y="56"/>
                  </a:lnTo>
                  <a:lnTo>
                    <a:pt x="66" y="64"/>
                  </a:lnTo>
                  <a:lnTo>
                    <a:pt x="58" y="69"/>
                  </a:lnTo>
                  <a:lnTo>
                    <a:pt x="52" y="72"/>
                  </a:lnTo>
                  <a:lnTo>
                    <a:pt x="50" y="70"/>
                  </a:lnTo>
                  <a:lnTo>
                    <a:pt x="52" y="66"/>
                  </a:lnTo>
                  <a:lnTo>
                    <a:pt x="58" y="55"/>
                  </a:lnTo>
                  <a:lnTo>
                    <a:pt x="70" y="40"/>
                  </a:lnTo>
                  <a:lnTo>
                    <a:pt x="89" y="19"/>
                  </a:lnTo>
                </a:path>
              </a:pathLst>
            </a:custGeom>
            <a:solidFill>
              <a:srgbClr val="0042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5" name="Freeform 531"/>
            <p:cNvSpPr>
              <a:spLocks/>
            </p:cNvSpPr>
            <p:nvPr/>
          </p:nvSpPr>
          <p:spPr bwMode="auto">
            <a:xfrm>
              <a:off x="4168" y="1974"/>
              <a:ext cx="213" cy="72"/>
            </a:xfrm>
            <a:custGeom>
              <a:avLst/>
              <a:gdLst>
                <a:gd name="T0" fmla="*/ 12 w 213"/>
                <a:gd name="T1" fmla="*/ 10 h 72"/>
                <a:gd name="T2" fmla="*/ 8 w 213"/>
                <a:gd name="T3" fmla="*/ 18 h 72"/>
                <a:gd name="T4" fmla="*/ 5 w 213"/>
                <a:gd name="T5" fmla="*/ 25 h 72"/>
                <a:gd name="T6" fmla="*/ 1 w 213"/>
                <a:gd name="T7" fmla="*/ 36 h 72"/>
                <a:gd name="T8" fmla="*/ 0 w 213"/>
                <a:gd name="T9" fmla="*/ 42 h 72"/>
                <a:gd name="T10" fmla="*/ 3 w 213"/>
                <a:gd name="T11" fmla="*/ 46 h 72"/>
                <a:gd name="T12" fmla="*/ 12 w 213"/>
                <a:gd name="T13" fmla="*/ 50 h 72"/>
                <a:gd name="T14" fmla="*/ 23 w 213"/>
                <a:gd name="T15" fmla="*/ 52 h 72"/>
                <a:gd name="T16" fmla="*/ 35 w 213"/>
                <a:gd name="T17" fmla="*/ 54 h 72"/>
                <a:gd name="T18" fmla="*/ 45 w 213"/>
                <a:gd name="T19" fmla="*/ 54 h 72"/>
                <a:gd name="T20" fmla="*/ 56 w 213"/>
                <a:gd name="T21" fmla="*/ 54 h 72"/>
                <a:gd name="T22" fmla="*/ 64 w 213"/>
                <a:gd name="T23" fmla="*/ 57 h 72"/>
                <a:gd name="T24" fmla="*/ 76 w 213"/>
                <a:gd name="T25" fmla="*/ 59 h 72"/>
                <a:gd name="T26" fmla="*/ 89 w 213"/>
                <a:gd name="T27" fmla="*/ 62 h 72"/>
                <a:gd name="T28" fmla="*/ 102 w 213"/>
                <a:gd name="T29" fmla="*/ 64 h 72"/>
                <a:gd name="T30" fmla="*/ 111 w 213"/>
                <a:gd name="T31" fmla="*/ 65 h 72"/>
                <a:gd name="T32" fmla="*/ 114 w 213"/>
                <a:gd name="T33" fmla="*/ 66 h 72"/>
                <a:gd name="T34" fmla="*/ 120 w 213"/>
                <a:gd name="T35" fmla="*/ 66 h 72"/>
                <a:gd name="T36" fmla="*/ 129 w 213"/>
                <a:gd name="T37" fmla="*/ 64 h 72"/>
                <a:gd name="T38" fmla="*/ 135 w 213"/>
                <a:gd name="T39" fmla="*/ 64 h 72"/>
                <a:gd name="T40" fmla="*/ 142 w 213"/>
                <a:gd name="T41" fmla="*/ 63 h 72"/>
                <a:gd name="T42" fmla="*/ 146 w 213"/>
                <a:gd name="T43" fmla="*/ 63 h 72"/>
                <a:gd name="T44" fmla="*/ 150 w 213"/>
                <a:gd name="T45" fmla="*/ 64 h 72"/>
                <a:gd name="T46" fmla="*/ 156 w 213"/>
                <a:gd name="T47" fmla="*/ 67 h 72"/>
                <a:gd name="T48" fmla="*/ 161 w 213"/>
                <a:gd name="T49" fmla="*/ 69 h 72"/>
                <a:gd name="T50" fmla="*/ 165 w 213"/>
                <a:gd name="T51" fmla="*/ 71 h 72"/>
                <a:gd name="T52" fmla="*/ 170 w 213"/>
                <a:gd name="T53" fmla="*/ 71 h 72"/>
                <a:gd name="T54" fmla="*/ 175 w 213"/>
                <a:gd name="T55" fmla="*/ 71 h 72"/>
                <a:gd name="T56" fmla="*/ 181 w 213"/>
                <a:gd name="T57" fmla="*/ 71 h 72"/>
                <a:gd name="T58" fmla="*/ 186 w 213"/>
                <a:gd name="T59" fmla="*/ 71 h 72"/>
                <a:gd name="T60" fmla="*/ 190 w 213"/>
                <a:gd name="T61" fmla="*/ 71 h 72"/>
                <a:gd name="T62" fmla="*/ 194 w 213"/>
                <a:gd name="T63" fmla="*/ 69 h 72"/>
                <a:gd name="T64" fmla="*/ 199 w 213"/>
                <a:gd name="T65" fmla="*/ 67 h 72"/>
                <a:gd name="T66" fmla="*/ 205 w 213"/>
                <a:gd name="T67" fmla="*/ 64 h 72"/>
                <a:gd name="T68" fmla="*/ 211 w 213"/>
                <a:gd name="T69" fmla="*/ 62 h 72"/>
                <a:gd name="T70" fmla="*/ 210 w 213"/>
                <a:gd name="T71" fmla="*/ 60 h 72"/>
                <a:gd name="T72" fmla="*/ 207 w 213"/>
                <a:gd name="T73" fmla="*/ 59 h 72"/>
                <a:gd name="T74" fmla="*/ 206 w 213"/>
                <a:gd name="T75" fmla="*/ 54 h 72"/>
                <a:gd name="T76" fmla="*/ 203 w 213"/>
                <a:gd name="T77" fmla="*/ 52 h 72"/>
                <a:gd name="T78" fmla="*/ 201 w 213"/>
                <a:gd name="T79" fmla="*/ 50 h 72"/>
                <a:gd name="T80" fmla="*/ 196 w 213"/>
                <a:gd name="T81" fmla="*/ 46 h 72"/>
                <a:gd name="T82" fmla="*/ 185 w 213"/>
                <a:gd name="T83" fmla="*/ 41 h 72"/>
                <a:gd name="T84" fmla="*/ 174 w 213"/>
                <a:gd name="T85" fmla="*/ 37 h 72"/>
                <a:gd name="T86" fmla="*/ 164 w 213"/>
                <a:gd name="T87" fmla="*/ 32 h 72"/>
                <a:gd name="T88" fmla="*/ 158 w 213"/>
                <a:gd name="T89" fmla="*/ 29 h 72"/>
                <a:gd name="T90" fmla="*/ 151 w 213"/>
                <a:gd name="T91" fmla="*/ 27 h 72"/>
                <a:gd name="T92" fmla="*/ 136 w 213"/>
                <a:gd name="T93" fmla="*/ 21 h 72"/>
                <a:gd name="T94" fmla="*/ 118 w 213"/>
                <a:gd name="T95" fmla="*/ 14 h 72"/>
                <a:gd name="T96" fmla="*/ 102 w 213"/>
                <a:gd name="T97" fmla="*/ 7 h 72"/>
                <a:gd name="T98" fmla="*/ 91 w 213"/>
                <a:gd name="T99" fmla="*/ 2 h 72"/>
                <a:gd name="T100" fmla="*/ 94 w 213"/>
                <a:gd name="T101" fmla="*/ 3 h 72"/>
                <a:gd name="T102" fmla="*/ 115 w 213"/>
                <a:gd name="T103" fmla="*/ 17 h 72"/>
                <a:gd name="T104" fmla="*/ 135 w 213"/>
                <a:gd name="T105" fmla="*/ 31 h 72"/>
                <a:gd name="T106" fmla="*/ 129 w 213"/>
                <a:gd name="T107" fmla="*/ 40 h 72"/>
                <a:gd name="T108" fmla="*/ 81 w 213"/>
                <a:gd name="T109" fmla="*/ 3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3" h="72">
                  <a:moveTo>
                    <a:pt x="13" y="8"/>
                  </a:moveTo>
                  <a:lnTo>
                    <a:pt x="12" y="9"/>
                  </a:lnTo>
                  <a:lnTo>
                    <a:pt x="12" y="10"/>
                  </a:lnTo>
                  <a:lnTo>
                    <a:pt x="10" y="12"/>
                  </a:lnTo>
                  <a:lnTo>
                    <a:pt x="10" y="14"/>
                  </a:lnTo>
                  <a:lnTo>
                    <a:pt x="8" y="18"/>
                  </a:lnTo>
                  <a:lnTo>
                    <a:pt x="7" y="20"/>
                  </a:lnTo>
                  <a:lnTo>
                    <a:pt x="5" y="23"/>
                  </a:lnTo>
                  <a:lnTo>
                    <a:pt x="5" y="25"/>
                  </a:lnTo>
                  <a:lnTo>
                    <a:pt x="3" y="29"/>
                  </a:lnTo>
                  <a:lnTo>
                    <a:pt x="2" y="32"/>
                  </a:lnTo>
                  <a:lnTo>
                    <a:pt x="1" y="36"/>
                  </a:lnTo>
                  <a:lnTo>
                    <a:pt x="1" y="38"/>
                  </a:lnTo>
                  <a:lnTo>
                    <a:pt x="0" y="40"/>
                  </a:lnTo>
                  <a:lnTo>
                    <a:pt x="0" y="42"/>
                  </a:lnTo>
                  <a:lnTo>
                    <a:pt x="0" y="44"/>
                  </a:lnTo>
                  <a:lnTo>
                    <a:pt x="2" y="44"/>
                  </a:lnTo>
                  <a:lnTo>
                    <a:pt x="3" y="46"/>
                  </a:lnTo>
                  <a:lnTo>
                    <a:pt x="6" y="48"/>
                  </a:lnTo>
                  <a:lnTo>
                    <a:pt x="8" y="50"/>
                  </a:lnTo>
                  <a:lnTo>
                    <a:pt x="12" y="50"/>
                  </a:lnTo>
                  <a:lnTo>
                    <a:pt x="15" y="52"/>
                  </a:lnTo>
                  <a:lnTo>
                    <a:pt x="19" y="52"/>
                  </a:lnTo>
                  <a:lnTo>
                    <a:pt x="23" y="52"/>
                  </a:lnTo>
                  <a:lnTo>
                    <a:pt x="28" y="52"/>
                  </a:lnTo>
                  <a:lnTo>
                    <a:pt x="31" y="54"/>
                  </a:lnTo>
                  <a:lnTo>
                    <a:pt x="35" y="54"/>
                  </a:lnTo>
                  <a:lnTo>
                    <a:pt x="39" y="54"/>
                  </a:lnTo>
                  <a:lnTo>
                    <a:pt x="43" y="54"/>
                  </a:lnTo>
                  <a:lnTo>
                    <a:pt x="45" y="54"/>
                  </a:lnTo>
                  <a:lnTo>
                    <a:pt x="50" y="54"/>
                  </a:lnTo>
                  <a:lnTo>
                    <a:pt x="52" y="54"/>
                  </a:lnTo>
                  <a:lnTo>
                    <a:pt x="56" y="54"/>
                  </a:lnTo>
                  <a:lnTo>
                    <a:pt x="57" y="56"/>
                  </a:lnTo>
                  <a:lnTo>
                    <a:pt x="60" y="56"/>
                  </a:lnTo>
                  <a:lnTo>
                    <a:pt x="64" y="57"/>
                  </a:lnTo>
                  <a:lnTo>
                    <a:pt x="67" y="57"/>
                  </a:lnTo>
                  <a:lnTo>
                    <a:pt x="71" y="59"/>
                  </a:lnTo>
                  <a:lnTo>
                    <a:pt x="76" y="59"/>
                  </a:lnTo>
                  <a:lnTo>
                    <a:pt x="80" y="60"/>
                  </a:lnTo>
                  <a:lnTo>
                    <a:pt x="85" y="60"/>
                  </a:lnTo>
                  <a:lnTo>
                    <a:pt x="89" y="62"/>
                  </a:lnTo>
                  <a:lnTo>
                    <a:pt x="94" y="62"/>
                  </a:lnTo>
                  <a:lnTo>
                    <a:pt x="98" y="64"/>
                  </a:lnTo>
                  <a:lnTo>
                    <a:pt x="102" y="64"/>
                  </a:lnTo>
                  <a:lnTo>
                    <a:pt x="105" y="65"/>
                  </a:lnTo>
                  <a:lnTo>
                    <a:pt x="109" y="65"/>
                  </a:lnTo>
                  <a:lnTo>
                    <a:pt x="111" y="65"/>
                  </a:lnTo>
                  <a:lnTo>
                    <a:pt x="113" y="65"/>
                  </a:lnTo>
                  <a:lnTo>
                    <a:pt x="113" y="66"/>
                  </a:lnTo>
                  <a:lnTo>
                    <a:pt x="114" y="66"/>
                  </a:lnTo>
                  <a:lnTo>
                    <a:pt x="116" y="66"/>
                  </a:lnTo>
                  <a:lnTo>
                    <a:pt x="119" y="66"/>
                  </a:lnTo>
                  <a:lnTo>
                    <a:pt x="120" y="66"/>
                  </a:lnTo>
                  <a:lnTo>
                    <a:pt x="123" y="66"/>
                  </a:lnTo>
                  <a:lnTo>
                    <a:pt x="125" y="66"/>
                  </a:lnTo>
                  <a:lnTo>
                    <a:pt x="129" y="64"/>
                  </a:lnTo>
                  <a:lnTo>
                    <a:pt x="131" y="64"/>
                  </a:lnTo>
                  <a:lnTo>
                    <a:pt x="133" y="64"/>
                  </a:lnTo>
                  <a:lnTo>
                    <a:pt x="135" y="64"/>
                  </a:lnTo>
                  <a:lnTo>
                    <a:pt x="138" y="63"/>
                  </a:lnTo>
                  <a:lnTo>
                    <a:pt x="140" y="63"/>
                  </a:lnTo>
                  <a:lnTo>
                    <a:pt x="142" y="63"/>
                  </a:lnTo>
                  <a:lnTo>
                    <a:pt x="144" y="63"/>
                  </a:lnTo>
                  <a:lnTo>
                    <a:pt x="146" y="62"/>
                  </a:lnTo>
                  <a:lnTo>
                    <a:pt x="146" y="63"/>
                  </a:lnTo>
                  <a:lnTo>
                    <a:pt x="147" y="63"/>
                  </a:lnTo>
                  <a:lnTo>
                    <a:pt x="148" y="64"/>
                  </a:lnTo>
                  <a:lnTo>
                    <a:pt x="150" y="64"/>
                  </a:lnTo>
                  <a:lnTo>
                    <a:pt x="152" y="66"/>
                  </a:lnTo>
                  <a:lnTo>
                    <a:pt x="154" y="66"/>
                  </a:lnTo>
                  <a:lnTo>
                    <a:pt x="156" y="67"/>
                  </a:lnTo>
                  <a:lnTo>
                    <a:pt x="158" y="67"/>
                  </a:lnTo>
                  <a:lnTo>
                    <a:pt x="159" y="69"/>
                  </a:lnTo>
                  <a:lnTo>
                    <a:pt x="161" y="69"/>
                  </a:lnTo>
                  <a:lnTo>
                    <a:pt x="163" y="70"/>
                  </a:lnTo>
                  <a:lnTo>
                    <a:pt x="165" y="70"/>
                  </a:lnTo>
                  <a:lnTo>
                    <a:pt x="165" y="71"/>
                  </a:lnTo>
                  <a:lnTo>
                    <a:pt x="167" y="71"/>
                  </a:lnTo>
                  <a:lnTo>
                    <a:pt x="168" y="71"/>
                  </a:lnTo>
                  <a:lnTo>
                    <a:pt x="170" y="71"/>
                  </a:lnTo>
                  <a:lnTo>
                    <a:pt x="171" y="71"/>
                  </a:lnTo>
                  <a:lnTo>
                    <a:pt x="173" y="71"/>
                  </a:lnTo>
                  <a:lnTo>
                    <a:pt x="175" y="71"/>
                  </a:lnTo>
                  <a:lnTo>
                    <a:pt x="177" y="71"/>
                  </a:lnTo>
                  <a:lnTo>
                    <a:pt x="179" y="71"/>
                  </a:lnTo>
                  <a:lnTo>
                    <a:pt x="181" y="71"/>
                  </a:lnTo>
                  <a:lnTo>
                    <a:pt x="182" y="71"/>
                  </a:lnTo>
                  <a:lnTo>
                    <a:pt x="184" y="71"/>
                  </a:lnTo>
                  <a:lnTo>
                    <a:pt x="186" y="71"/>
                  </a:lnTo>
                  <a:lnTo>
                    <a:pt x="188" y="71"/>
                  </a:lnTo>
                  <a:lnTo>
                    <a:pt x="189" y="71"/>
                  </a:lnTo>
                  <a:lnTo>
                    <a:pt x="190" y="71"/>
                  </a:lnTo>
                  <a:lnTo>
                    <a:pt x="191" y="71"/>
                  </a:lnTo>
                  <a:lnTo>
                    <a:pt x="193" y="69"/>
                  </a:lnTo>
                  <a:lnTo>
                    <a:pt x="194" y="69"/>
                  </a:lnTo>
                  <a:lnTo>
                    <a:pt x="196" y="68"/>
                  </a:lnTo>
                  <a:lnTo>
                    <a:pt x="197" y="68"/>
                  </a:lnTo>
                  <a:lnTo>
                    <a:pt x="199" y="67"/>
                  </a:lnTo>
                  <a:lnTo>
                    <a:pt x="201" y="67"/>
                  </a:lnTo>
                  <a:lnTo>
                    <a:pt x="203" y="65"/>
                  </a:lnTo>
                  <a:lnTo>
                    <a:pt x="205" y="64"/>
                  </a:lnTo>
                  <a:lnTo>
                    <a:pt x="207" y="64"/>
                  </a:lnTo>
                  <a:lnTo>
                    <a:pt x="209" y="62"/>
                  </a:lnTo>
                  <a:lnTo>
                    <a:pt x="211" y="62"/>
                  </a:lnTo>
                  <a:lnTo>
                    <a:pt x="212" y="61"/>
                  </a:lnTo>
                  <a:lnTo>
                    <a:pt x="210" y="61"/>
                  </a:lnTo>
                  <a:lnTo>
                    <a:pt x="210" y="60"/>
                  </a:lnTo>
                  <a:lnTo>
                    <a:pt x="209" y="60"/>
                  </a:lnTo>
                  <a:lnTo>
                    <a:pt x="209" y="59"/>
                  </a:lnTo>
                  <a:lnTo>
                    <a:pt x="207" y="59"/>
                  </a:lnTo>
                  <a:lnTo>
                    <a:pt x="207" y="56"/>
                  </a:lnTo>
                  <a:lnTo>
                    <a:pt x="206" y="56"/>
                  </a:lnTo>
                  <a:lnTo>
                    <a:pt x="206" y="54"/>
                  </a:lnTo>
                  <a:lnTo>
                    <a:pt x="204" y="54"/>
                  </a:lnTo>
                  <a:lnTo>
                    <a:pt x="203" y="54"/>
                  </a:lnTo>
                  <a:lnTo>
                    <a:pt x="203" y="52"/>
                  </a:lnTo>
                  <a:lnTo>
                    <a:pt x="202" y="52"/>
                  </a:lnTo>
                  <a:lnTo>
                    <a:pt x="202" y="50"/>
                  </a:lnTo>
                  <a:lnTo>
                    <a:pt x="201" y="50"/>
                  </a:lnTo>
                  <a:lnTo>
                    <a:pt x="200" y="49"/>
                  </a:lnTo>
                  <a:lnTo>
                    <a:pt x="197" y="48"/>
                  </a:lnTo>
                  <a:lnTo>
                    <a:pt x="196" y="46"/>
                  </a:lnTo>
                  <a:lnTo>
                    <a:pt x="192" y="45"/>
                  </a:lnTo>
                  <a:lnTo>
                    <a:pt x="189" y="43"/>
                  </a:lnTo>
                  <a:lnTo>
                    <a:pt x="185" y="41"/>
                  </a:lnTo>
                  <a:lnTo>
                    <a:pt x="183" y="39"/>
                  </a:lnTo>
                  <a:lnTo>
                    <a:pt x="178" y="38"/>
                  </a:lnTo>
                  <a:lnTo>
                    <a:pt x="174" y="37"/>
                  </a:lnTo>
                  <a:lnTo>
                    <a:pt x="171" y="35"/>
                  </a:lnTo>
                  <a:lnTo>
                    <a:pt x="167" y="32"/>
                  </a:lnTo>
                  <a:lnTo>
                    <a:pt x="164" y="32"/>
                  </a:lnTo>
                  <a:lnTo>
                    <a:pt x="161" y="31"/>
                  </a:lnTo>
                  <a:lnTo>
                    <a:pt x="159" y="31"/>
                  </a:lnTo>
                  <a:lnTo>
                    <a:pt x="158" y="29"/>
                  </a:lnTo>
                  <a:lnTo>
                    <a:pt x="157" y="29"/>
                  </a:lnTo>
                  <a:lnTo>
                    <a:pt x="154" y="28"/>
                  </a:lnTo>
                  <a:lnTo>
                    <a:pt x="151" y="27"/>
                  </a:lnTo>
                  <a:lnTo>
                    <a:pt x="147" y="25"/>
                  </a:lnTo>
                  <a:lnTo>
                    <a:pt x="141" y="23"/>
                  </a:lnTo>
                  <a:lnTo>
                    <a:pt x="136" y="21"/>
                  </a:lnTo>
                  <a:lnTo>
                    <a:pt x="131" y="19"/>
                  </a:lnTo>
                  <a:lnTo>
                    <a:pt x="125" y="16"/>
                  </a:lnTo>
                  <a:lnTo>
                    <a:pt x="118" y="14"/>
                  </a:lnTo>
                  <a:lnTo>
                    <a:pt x="112" y="12"/>
                  </a:lnTo>
                  <a:lnTo>
                    <a:pt x="106" y="10"/>
                  </a:lnTo>
                  <a:lnTo>
                    <a:pt x="102" y="7"/>
                  </a:lnTo>
                  <a:lnTo>
                    <a:pt x="97" y="5"/>
                  </a:lnTo>
                  <a:lnTo>
                    <a:pt x="93" y="3"/>
                  </a:lnTo>
                  <a:lnTo>
                    <a:pt x="91" y="2"/>
                  </a:lnTo>
                  <a:lnTo>
                    <a:pt x="89" y="0"/>
                  </a:lnTo>
                  <a:lnTo>
                    <a:pt x="89" y="1"/>
                  </a:lnTo>
                  <a:lnTo>
                    <a:pt x="94" y="3"/>
                  </a:lnTo>
                  <a:lnTo>
                    <a:pt x="100" y="8"/>
                  </a:lnTo>
                  <a:lnTo>
                    <a:pt x="107" y="11"/>
                  </a:lnTo>
                  <a:lnTo>
                    <a:pt x="115" y="17"/>
                  </a:lnTo>
                  <a:lnTo>
                    <a:pt x="123" y="22"/>
                  </a:lnTo>
                  <a:lnTo>
                    <a:pt x="129" y="28"/>
                  </a:lnTo>
                  <a:lnTo>
                    <a:pt x="135" y="31"/>
                  </a:lnTo>
                  <a:lnTo>
                    <a:pt x="136" y="36"/>
                  </a:lnTo>
                  <a:lnTo>
                    <a:pt x="135" y="38"/>
                  </a:lnTo>
                  <a:lnTo>
                    <a:pt x="129" y="40"/>
                  </a:lnTo>
                  <a:lnTo>
                    <a:pt x="120" y="38"/>
                  </a:lnTo>
                  <a:lnTo>
                    <a:pt x="104" y="36"/>
                  </a:lnTo>
                  <a:lnTo>
                    <a:pt x="81" y="30"/>
                  </a:lnTo>
                  <a:lnTo>
                    <a:pt x="51" y="22"/>
                  </a:lnTo>
                  <a:lnTo>
                    <a:pt x="13" y="8"/>
                  </a:lnTo>
                </a:path>
              </a:pathLst>
            </a:custGeom>
            <a:solidFill>
              <a:srgbClr val="0042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6" name="Freeform 532"/>
            <p:cNvSpPr>
              <a:spLocks/>
            </p:cNvSpPr>
            <p:nvPr/>
          </p:nvSpPr>
          <p:spPr bwMode="auto">
            <a:xfrm>
              <a:off x="4050" y="1559"/>
              <a:ext cx="274" cy="411"/>
            </a:xfrm>
            <a:custGeom>
              <a:avLst/>
              <a:gdLst>
                <a:gd name="T0" fmla="*/ 38 w 274"/>
                <a:gd name="T1" fmla="*/ 10 h 413"/>
                <a:gd name="T2" fmla="*/ 0 w 274"/>
                <a:gd name="T3" fmla="*/ 405 h 413"/>
                <a:gd name="T4" fmla="*/ 27 w 274"/>
                <a:gd name="T5" fmla="*/ 385 h 413"/>
                <a:gd name="T6" fmla="*/ 25 w 274"/>
                <a:gd name="T7" fmla="*/ 405 h 413"/>
                <a:gd name="T8" fmla="*/ 64 w 274"/>
                <a:gd name="T9" fmla="*/ 385 h 413"/>
                <a:gd name="T10" fmla="*/ 79 w 274"/>
                <a:gd name="T11" fmla="*/ 401 h 413"/>
                <a:gd name="T12" fmla="*/ 100 w 274"/>
                <a:gd name="T13" fmla="*/ 385 h 413"/>
                <a:gd name="T14" fmla="*/ 125 w 274"/>
                <a:gd name="T15" fmla="*/ 405 h 413"/>
                <a:gd name="T16" fmla="*/ 141 w 274"/>
                <a:gd name="T17" fmla="*/ 388 h 413"/>
                <a:gd name="T18" fmla="*/ 158 w 274"/>
                <a:gd name="T19" fmla="*/ 409 h 413"/>
                <a:gd name="T20" fmla="*/ 168 w 274"/>
                <a:gd name="T21" fmla="*/ 385 h 413"/>
                <a:gd name="T22" fmla="*/ 197 w 274"/>
                <a:gd name="T23" fmla="*/ 406 h 413"/>
                <a:gd name="T24" fmla="*/ 231 w 274"/>
                <a:gd name="T25" fmla="*/ 386 h 413"/>
                <a:gd name="T26" fmla="*/ 273 w 274"/>
                <a:gd name="T27" fmla="*/ 412 h 413"/>
                <a:gd name="T28" fmla="*/ 249 w 274"/>
                <a:gd name="T29" fmla="*/ 0 h 413"/>
                <a:gd name="T30" fmla="*/ 38 w 274"/>
                <a:gd name="T31" fmla="*/ 1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4" h="413">
                  <a:moveTo>
                    <a:pt x="38" y="10"/>
                  </a:moveTo>
                  <a:lnTo>
                    <a:pt x="0" y="405"/>
                  </a:lnTo>
                  <a:lnTo>
                    <a:pt x="27" y="385"/>
                  </a:lnTo>
                  <a:lnTo>
                    <a:pt x="25" y="405"/>
                  </a:lnTo>
                  <a:lnTo>
                    <a:pt x="64" y="385"/>
                  </a:lnTo>
                  <a:lnTo>
                    <a:pt x="79" y="401"/>
                  </a:lnTo>
                  <a:lnTo>
                    <a:pt x="100" y="385"/>
                  </a:lnTo>
                  <a:lnTo>
                    <a:pt x="125" y="405"/>
                  </a:lnTo>
                  <a:lnTo>
                    <a:pt x="141" y="388"/>
                  </a:lnTo>
                  <a:lnTo>
                    <a:pt x="158" y="409"/>
                  </a:lnTo>
                  <a:lnTo>
                    <a:pt x="168" y="385"/>
                  </a:lnTo>
                  <a:lnTo>
                    <a:pt x="197" y="406"/>
                  </a:lnTo>
                  <a:lnTo>
                    <a:pt x="231" y="386"/>
                  </a:lnTo>
                  <a:lnTo>
                    <a:pt x="273" y="412"/>
                  </a:lnTo>
                  <a:lnTo>
                    <a:pt x="249" y="0"/>
                  </a:lnTo>
                  <a:lnTo>
                    <a:pt x="38" y="10"/>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7" name="Freeform 533"/>
            <p:cNvSpPr>
              <a:spLocks/>
            </p:cNvSpPr>
            <p:nvPr/>
          </p:nvSpPr>
          <p:spPr bwMode="auto">
            <a:xfrm>
              <a:off x="4111" y="982"/>
              <a:ext cx="222" cy="219"/>
            </a:xfrm>
            <a:custGeom>
              <a:avLst/>
              <a:gdLst>
                <a:gd name="T0" fmla="*/ 41 w 222"/>
                <a:gd name="T1" fmla="*/ 210 h 219"/>
                <a:gd name="T2" fmla="*/ 33 w 222"/>
                <a:gd name="T3" fmla="*/ 210 h 219"/>
                <a:gd name="T4" fmla="*/ 27 w 222"/>
                <a:gd name="T5" fmla="*/ 210 h 219"/>
                <a:gd name="T6" fmla="*/ 23 w 222"/>
                <a:gd name="T7" fmla="*/ 207 h 219"/>
                <a:gd name="T8" fmla="*/ 19 w 222"/>
                <a:gd name="T9" fmla="*/ 203 h 219"/>
                <a:gd name="T10" fmla="*/ 16 w 222"/>
                <a:gd name="T11" fmla="*/ 199 h 219"/>
                <a:gd name="T12" fmla="*/ 14 w 222"/>
                <a:gd name="T13" fmla="*/ 194 h 219"/>
                <a:gd name="T14" fmla="*/ 11 w 222"/>
                <a:gd name="T15" fmla="*/ 187 h 219"/>
                <a:gd name="T16" fmla="*/ 7 w 222"/>
                <a:gd name="T17" fmla="*/ 179 h 219"/>
                <a:gd name="T18" fmla="*/ 3 w 222"/>
                <a:gd name="T19" fmla="*/ 168 h 219"/>
                <a:gd name="T20" fmla="*/ 1 w 222"/>
                <a:gd name="T21" fmla="*/ 158 h 219"/>
                <a:gd name="T22" fmla="*/ 0 w 222"/>
                <a:gd name="T23" fmla="*/ 149 h 219"/>
                <a:gd name="T24" fmla="*/ 0 w 222"/>
                <a:gd name="T25" fmla="*/ 138 h 219"/>
                <a:gd name="T26" fmla="*/ 0 w 222"/>
                <a:gd name="T27" fmla="*/ 127 h 219"/>
                <a:gd name="T28" fmla="*/ 0 w 222"/>
                <a:gd name="T29" fmla="*/ 116 h 219"/>
                <a:gd name="T30" fmla="*/ 1 w 222"/>
                <a:gd name="T31" fmla="*/ 104 h 219"/>
                <a:gd name="T32" fmla="*/ 4 w 222"/>
                <a:gd name="T33" fmla="*/ 86 h 219"/>
                <a:gd name="T34" fmla="*/ 9 w 222"/>
                <a:gd name="T35" fmla="*/ 67 h 219"/>
                <a:gd name="T36" fmla="*/ 14 w 222"/>
                <a:gd name="T37" fmla="*/ 49 h 219"/>
                <a:gd name="T38" fmla="*/ 19 w 222"/>
                <a:gd name="T39" fmla="*/ 37 h 219"/>
                <a:gd name="T40" fmla="*/ 27 w 222"/>
                <a:gd name="T41" fmla="*/ 29 h 219"/>
                <a:gd name="T42" fmla="*/ 36 w 222"/>
                <a:gd name="T43" fmla="*/ 19 h 219"/>
                <a:gd name="T44" fmla="*/ 47 w 222"/>
                <a:gd name="T45" fmla="*/ 11 h 219"/>
                <a:gd name="T46" fmla="*/ 55 w 222"/>
                <a:gd name="T47" fmla="*/ 8 h 219"/>
                <a:gd name="T48" fmla="*/ 63 w 222"/>
                <a:gd name="T49" fmla="*/ 6 h 219"/>
                <a:gd name="T50" fmla="*/ 73 w 222"/>
                <a:gd name="T51" fmla="*/ 3 h 219"/>
                <a:gd name="T52" fmla="*/ 83 w 222"/>
                <a:gd name="T53" fmla="*/ 2 h 219"/>
                <a:gd name="T54" fmla="*/ 88 w 222"/>
                <a:gd name="T55" fmla="*/ 5 h 219"/>
                <a:gd name="T56" fmla="*/ 91 w 222"/>
                <a:gd name="T57" fmla="*/ 8 h 219"/>
                <a:gd name="T58" fmla="*/ 98 w 222"/>
                <a:gd name="T59" fmla="*/ 4 h 219"/>
                <a:gd name="T60" fmla="*/ 103 w 222"/>
                <a:gd name="T61" fmla="*/ 1 h 219"/>
                <a:gd name="T62" fmla="*/ 109 w 222"/>
                <a:gd name="T63" fmla="*/ 1 h 219"/>
                <a:gd name="T64" fmla="*/ 117 w 222"/>
                <a:gd name="T65" fmla="*/ 2 h 219"/>
                <a:gd name="T66" fmla="*/ 123 w 222"/>
                <a:gd name="T67" fmla="*/ 3 h 219"/>
                <a:gd name="T68" fmla="*/ 131 w 222"/>
                <a:gd name="T69" fmla="*/ 5 h 219"/>
                <a:gd name="T70" fmla="*/ 141 w 222"/>
                <a:gd name="T71" fmla="*/ 8 h 219"/>
                <a:gd name="T72" fmla="*/ 153 w 222"/>
                <a:gd name="T73" fmla="*/ 11 h 219"/>
                <a:gd name="T74" fmla="*/ 164 w 222"/>
                <a:gd name="T75" fmla="*/ 16 h 219"/>
                <a:gd name="T76" fmla="*/ 173 w 222"/>
                <a:gd name="T77" fmla="*/ 25 h 219"/>
                <a:gd name="T78" fmla="*/ 186 w 222"/>
                <a:gd name="T79" fmla="*/ 40 h 219"/>
                <a:gd name="T80" fmla="*/ 198 w 222"/>
                <a:gd name="T81" fmla="*/ 54 h 219"/>
                <a:gd name="T82" fmla="*/ 206 w 222"/>
                <a:gd name="T83" fmla="*/ 70 h 219"/>
                <a:gd name="T84" fmla="*/ 211 w 222"/>
                <a:gd name="T85" fmla="*/ 86 h 219"/>
                <a:gd name="T86" fmla="*/ 214 w 222"/>
                <a:gd name="T87" fmla="*/ 103 h 219"/>
                <a:gd name="T88" fmla="*/ 219 w 222"/>
                <a:gd name="T89" fmla="*/ 121 h 219"/>
                <a:gd name="T90" fmla="*/ 220 w 222"/>
                <a:gd name="T91" fmla="*/ 137 h 219"/>
                <a:gd name="T92" fmla="*/ 217 w 222"/>
                <a:gd name="T93" fmla="*/ 150 h 219"/>
                <a:gd name="T94" fmla="*/ 214 w 222"/>
                <a:gd name="T95" fmla="*/ 167 h 219"/>
                <a:gd name="T96" fmla="*/ 206 w 222"/>
                <a:gd name="T97" fmla="*/ 191 h 219"/>
                <a:gd name="T98" fmla="*/ 196 w 222"/>
                <a:gd name="T99" fmla="*/ 211 h 219"/>
                <a:gd name="T100" fmla="*/ 179 w 222"/>
                <a:gd name="T101" fmla="*/ 218 h 219"/>
                <a:gd name="T102" fmla="*/ 162 w 222"/>
                <a:gd name="T103" fmla="*/ 218 h 219"/>
                <a:gd name="T104" fmla="*/ 149 w 222"/>
                <a:gd name="T105" fmla="*/ 213 h 219"/>
                <a:gd name="T106" fmla="*/ 141 w 222"/>
                <a:gd name="T107" fmla="*/ 207 h 219"/>
                <a:gd name="T108" fmla="*/ 131 w 222"/>
                <a:gd name="T109" fmla="*/ 204 h 219"/>
                <a:gd name="T110" fmla="*/ 106 w 222"/>
                <a:gd name="T111" fmla="*/ 206 h 219"/>
                <a:gd name="T112" fmla="*/ 79 w 222"/>
                <a:gd name="T113" fmla="*/ 208 h 219"/>
                <a:gd name="T114" fmla="*/ 55 w 222"/>
                <a:gd name="T115" fmla="*/ 21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2" h="219">
                  <a:moveTo>
                    <a:pt x="47" y="210"/>
                  </a:moveTo>
                  <a:lnTo>
                    <a:pt x="45" y="210"/>
                  </a:lnTo>
                  <a:lnTo>
                    <a:pt x="43" y="210"/>
                  </a:lnTo>
                  <a:lnTo>
                    <a:pt x="41" y="210"/>
                  </a:lnTo>
                  <a:lnTo>
                    <a:pt x="39" y="210"/>
                  </a:lnTo>
                  <a:lnTo>
                    <a:pt x="38" y="210"/>
                  </a:lnTo>
                  <a:lnTo>
                    <a:pt x="35" y="210"/>
                  </a:lnTo>
                  <a:lnTo>
                    <a:pt x="33" y="210"/>
                  </a:lnTo>
                  <a:lnTo>
                    <a:pt x="32" y="210"/>
                  </a:lnTo>
                  <a:lnTo>
                    <a:pt x="30" y="210"/>
                  </a:lnTo>
                  <a:lnTo>
                    <a:pt x="28" y="210"/>
                  </a:lnTo>
                  <a:lnTo>
                    <a:pt x="27" y="210"/>
                  </a:lnTo>
                  <a:lnTo>
                    <a:pt x="25" y="210"/>
                  </a:lnTo>
                  <a:lnTo>
                    <a:pt x="25" y="208"/>
                  </a:lnTo>
                  <a:lnTo>
                    <a:pt x="23" y="208"/>
                  </a:lnTo>
                  <a:lnTo>
                    <a:pt x="23" y="207"/>
                  </a:lnTo>
                  <a:lnTo>
                    <a:pt x="21" y="207"/>
                  </a:lnTo>
                  <a:lnTo>
                    <a:pt x="21" y="206"/>
                  </a:lnTo>
                  <a:lnTo>
                    <a:pt x="19" y="206"/>
                  </a:lnTo>
                  <a:lnTo>
                    <a:pt x="19" y="203"/>
                  </a:lnTo>
                  <a:lnTo>
                    <a:pt x="17" y="203"/>
                  </a:lnTo>
                  <a:lnTo>
                    <a:pt x="17" y="201"/>
                  </a:lnTo>
                  <a:lnTo>
                    <a:pt x="16" y="201"/>
                  </a:lnTo>
                  <a:lnTo>
                    <a:pt x="16" y="199"/>
                  </a:lnTo>
                  <a:lnTo>
                    <a:pt x="16" y="198"/>
                  </a:lnTo>
                  <a:lnTo>
                    <a:pt x="16" y="196"/>
                  </a:lnTo>
                  <a:lnTo>
                    <a:pt x="14" y="196"/>
                  </a:lnTo>
                  <a:lnTo>
                    <a:pt x="14" y="194"/>
                  </a:lnTo>
                  <a:lnTo>
                    <a:pt x="14" y="192"/>
                  </a:lnTo>
                  <a:lnTo>
                    <a:pt x="14" y="190"/>
                  </a:lnTo>
                  <a:lnTo>
                    <a:pt x="11" y="189"/>
                  </a:lnTo>
                  <a:lnTo>
                    <a:pt x="11" y="187"/>
                  </a:lnTo>
                  <a:lnTo>
                    <a:pt x="9" y="185"/>
                  </a:lnTo>
                  <a:lnTo>
                    <a:pt x="9" y="184"/>
                  </a:lnTo>
                  <a:lnTo>
                    <a:pt x="7" y="182"/>
                  </a:lnTo>
                  <a:lnTo>
                    <a:pt x="7" y="179"/>
                  </a:lnTo>
                  <a:lnTo>
                    <a:pt x="5" y="177"/>
                  </a:lnTo>
                  <a:lnTo>
                    <a:pt x="5" y="173"/>
                  </a:lnTo>
                  <a:lnTo>
                    <a:pt x="3" y="171"/>
                  </a:lnTo>
                  <a:lnTo>
                    <a:pt x="3" y="168"/>
                  </a:lnTo>
                  <a:lnTo>
                    <a:pt x="1" y="166"/>
                  </a:lnTo>
                  <a:lnTo>
                    <a:pt x="1" y="162"/>
                  </a:lnTo>
                  <a:lnTo>
                    <a:pt x="1" y="160"/>
                  </a:lnTo>
                  <a:lnTo>
                    <a:pt x="1" y="158"/>
                  </a:lnTo>
                  <a:lnTo>
                    <a:pt x="1" y="156"/>
                  </a:lnTo>
                  <a:lnTo>
                    <a:pt x="1" y="152"/>
                  </a:lnTo>
                  <a:lnTo>
                    <a:pt x="0" y="151"/>
                  </a:lnTo>
                  <a:lnTo>
                    <a:pt x="0" y="149"/>
                  </a:lnTo>
                  <a:lnTo>
                    <a:pt x="0" y="147"/>
                  </a:lnTo>
                  <a:lnTo>
                    <a:pt x="0" y="144"/>
                  </a:lnTo>
                  <a:lnTo>
                    <a:pt x="0" y="141"/>
                  </a:lnTo>
                  <a:lnTo>
                    <a:pt x="0" y="138"/>
                  </a:lnTo>
                  <a:lnTo>
                    <a:pt x="0" y="136"/>
                  </a:lnTo>
                  <a:lnTo>
                    <a:pt x="0" y="132"/>
                  </a:lnTo>
                  <a:lnTo>
                    <a:pt x="0" y="130"/>
                  </a:lnTo>
                  <a:lnTo>
                    <a:pt x="0" y="127"/>
                  </a:lnTo>
                  <a:lnTo>
                    <a:pt x="0" y="125"/>
                  </a:lnTo>
                  <a:lnTo>
                    <a:pt x="0" y="121"/>
                  </a:lnTo>
                  <a:lnTo>
                    <a:pt x="0" y="119"/>
                  </a:lnTo>
                  <a:lnTo>
                    <a:pt x="0" y="116"/>
                  </a:lnTo>
                  <a:lnTo>
                    <a:pt x="0" y="115"/>
                  </a:lnTo>
                  <a:lnTo>
                    <a:pt x="1" y="111"/>
                  </a:lnTo>
                  <a:lnTo>
                    <a:pt x="1" y="108"/>
                  </a:lnTo>
                  <a:lnTo>
                    <a:pt x="1" y="104"/>
                  </a:lnTo>
                  <a:lnTo>
                    <a:pt x="1" y="100"/>
                  </a:lnTo>
                  <a:lnTo>
                    <a:pt x="2" y="96"/>
                  </a:lnTo>
                  <a:lnTo>
                    <a:pt x="2" y="92"/>
                  </a:lnTo>
                  <a:lnTo>
                    <a:pt x="4" y="86"/>
                  </a:lnTo>
                  <a:lnTo>
                    <a:pt x="4" y="82"/>
                  </a:lnTo>
                  <a:lnTo>
                    <a:pt x="7" y="76"/>
                  </a:lnTo>
                  <a:lnTo>
                    <a:pt x="7" y="72"/>
                  </a:lnTo>
                  <a:lnTo>
                    <a:pt x="9" y="67"/>
                  </a:lnTo>
                  <a:lnTo>
                    <a:pt x="10" y="63"/>
                  </a:lnTo>
                  <a:lnTo>
                    <a:pt x="11" y="57"/>
                  </a:lnTo>
                  <a:lnTo>
                    <a:pt x="12" y="53"/>
                  </a:lnTo>
                  <a:lnTo>
                    <a:pt x="14" y="49"/>
                  </a:lnTo>
                  <a:lnTo>
                    <a:pt x="16" y="45"/>
                  </a:lnTo>
                  <a:lnTo>
                    <a:pt x="18" y="41"/>
                  </a:lnTo>
                  <a:lnTo>
                    <a:pt x="18" y="39"/>
                  </a:lnTo>
                  <a:lnTo>
                    <a:pt x="19" y="37"/>
                  </a:lnTo>
                  <a:lnTo>
                    <a:pt x="21" y="35"/>
                  </a:lnTo>
                  <a:lnTo>
                    <a:pt x="23" y="33"/>
                  </a:lnTo>
                  <a:lnTo>
                    <a:pt x="25" y="31"/>
                  </a:lnTo>
                  <a:lnTo>
                    <a:pt x="27" y="29"/>
                  </a:lnTo>
                  <a:lnTo>
                    <a:pt x="29" y="27"/>
                  </a:lnTo>
                  <a:lnTo>
                    <a:pt x="32" y="23"/>
                  </a:lnTo>
                  <a:lnTo>
                    <a:pt x="34" y="21"/>
                  </a:lnTo>
                  <a:lnTo>
                    <a:pt x="36" y="19"/>
                  </a:lnTo>
                  <a:lnTo>
                    <a:pt x="38" y="17"/>
                  </a:lnTo>
                  <a:lnTo>
                    <a:pt x="42" y="15"/>
                  </a:lnTo>
                  <a:lnTo>
                    <a:pt x="44" y="13"/>
                  </a:lnTo>
                  <a:lnTo>
                    <a:pt x="47" y="11"/>
                  </a:lnTo>
                  <a:lnTo>
                    <a:pt x="48" y="10"/>
                  </a:lnTo>
                  <a:lnTo>
                    <a:pt x="52" y="8"/>
                  </a:lnTo>
                  <a:lnTo>
                    <a:pt x="54" y="8"/>
                  </a:lnTo>
                  <a:lnTo>
                    <a:pt x="55" y="8"/>
                  </a:lnTo>
                  <a:lnTo>
                    <a:pt x="57" y="7"/>
                  </a:lnTo>
                  <a:lnTo>
                    <a:pt x="59" y="7"/>
                  </a:lnTo>
                  <a:lnTo>
                    <a:pt x="61" y="6"/>
                  </a:lnTo>
                  <a:lnTo>
                    <a:pt x="63" y="6"/>
                  </a:lnTo>
                  <a:lnTo>
                    <a:pt x="67" y="3"/>
                  </a:lnTo>
                  <a:lnTo>
                    <a:pt x="69" y="3"/>
                  </a:lnTo>
                  <a:lnTo>
                    <a:pt x="71" y="3"/>
                  </a:lnTo>
                  <a:lnTo>
                    <a:pt x="73" y="3"/>
                  </a:lnTo>
                  <a:lnTo>
                    <a:pt x="77" y="2"/>
                  </a:lnTo>
                  <a:lnTo>
                    <a:pt x="79" y="2"/>
                  </a:lnTo>
                  <a:lnTo>
                    <a:pt x="81" y="2"/>
                  </a:lnTo>
                  <a:lnTo>
                    <a:pt x="83" y="2"/>
                  </a:lnTo>
                  <a:lnTo>
                    <a:pt x="86" y="2"/>
                  </a:lnTo>
                  <a:lnTo>
                    <a:pt x="86" y="3"/>
                  </a:lnTo>
                  <a:lnTo>
                    <a:pt x="86" y="5"/>
                  </a:lnTo>
                  <a:lnTo>
                    <a:pt x="88" y="5"/>
                  </a:lnTo>
                  <a:lnTo>
                    <a:pt x="88" y="7"/>
                  </a:lnTo>
                  <a:lnTo>
                    <a:pt x="88" y="8"/>
                  </a:lnTo>
                  <a:lnTo>
                    <a:pt x="90" y="8"/>
                  </a:lnTo>
                  <a:lnTo>
                    <a:pt x="91" y="8"/>
                  </a:lnTo>
                  <a:lnTo>
                    <a:pt x="93" y="7"/>
                  </a:lnTo>
                  <a:lnTo>
                    <a:pt x="95" y="6"/>
                  </a:lnTo>
                  <a:lnTo>
                    <a:pt x="97" y="4"/>
                  </a:lnTo>
                  <a:lnTo>
                    <a:pt x="98" y="4"/>
                  </a:lnTo>
                  <a:lnTo>
                    <a:pt x="100" y="2"/>
                  </a:lnTo>
                  <a:lnTo>
                    <a:pt x="101" y="2"/>
                  </a:lnTo>
                  <a:lnTo>
                    <a:pt x="103" y="0"/>
                  </a:lnTo>
                  <a:lnTo>
                    <a:pt x="103" y="1"/>
                  </a:lnTo>
                  <a:lnTo>
                    <a:pt x="105" y="1"/>
                  </a:lnTo>
                  <a:lnTo>
                    <a:pt x="106" y="1"/>
                  </a:lnTo>
                  <a:lnTo>
                    <a:pt x="108" y="1"/>
                  </a:lnTo>
                  <a:lnTo>
                    <a:pt x="109" y="1"/>
                  </a:lnTo>
                  <a:lnTo>
                    <a:pt x="111" y="1"/>
                  </a:lnTo>
                  <a:lnTo>
                    <a:pt x="114" y="1"/>
                  </a:lnTo>
                  <a:lnTo>
                    <a:pt x="116" y="1"/>
                  </a:lnTo>
                  <a:lnTo>
                    <a:pt x="117" y="2"/>
                  </a:lnTo>
                  <a:lnTo>
                    <a:pt x="119" y="2"/>
                  </a:lnTo>
                  <a:lnTo>
                    <a:pt x="121" y="2"/>
                  </a:lnTo>
                  <a:lnTo>
                    <a:pt x="123" y="2"/>
                  </a:lnTo>
                  <a:lnTo>
                    <a:pt x="123" y="3"/>
                  </a:lnTo>
                  <a:lnTo>
                    <a:pt x="125" y="3"/>
                  </a:lnTo>
                  <a:lnTo>
                    <a:pt x="127" y="3"/>
                  </a:lnTo>
                  <a:lnTo>
                    <a:pt x="129" y="3"/>
                  </a:lnTo>
                  <a:lnTo>
                    <a:pt x="131" y="5"/>
                  </a:lnTo>
                  <a:lnTo>
                    <a:pt x="133" y="5"/>
                  </a:lnTo>
                  <a:lnTo>
                    <a:pt x="135" y="6"/>
                  </a:lnTo>
                  <a:lnTo>
                    <a:pt x="139" y="6"/>
                  </a:lnTo>
                  <a:lnTo>
                    <a:pt x="141" y="8"/>
                  </a:lnTo>
                  <a:lnTo>
                    <a:pt x="145" y="8"/>
                  </a:lnTo>
                  <a:lnTo>
                    <a:pt x="147" y="9"/>
                  </a:lnTo>
                  <a:lnTo>
                    <a:pt x="151" y="9"/>
                  </a:lnTo>
                  <a:lnTo>
                    <a:pt x="153" y="11"/>
                  </a:lnTo>
                  <a:lnTo>
                    <a:pt x="156" y="12"/>
                  </a:lnTo>
                  <a:lnTo>
                    <a:pt x="158" y="14"/>
                  </a:lnTo>
                  <a:lnTo>
                    <a:pt x="162" y="14"/>
                  </a:lnTo>
                  <a:lnTo>
                    <a:pt x="164" y="16"/>
                  </a:lnTo>
                  <a:lnTo>
                    <a:pt x="166" y="18"/>
                  </a:lnTo>
                  <a:lnTo>
                    <a:pt x="168" y="20"/>
                  </a:lnTo>
                  <a:lnTo>
                    <a:pt x="171" y="21"/>
                  </a:lnTo>
                  <a:lnTo>
                    <a:pt x="173" y="25"/>
                  </a:lnTo>
                  <a:lnTo>
                    <a:pt x="177" y="29"/>
                  </a:lnTo>
                  <a:lnTo>
                    <a:pt x="180" y="33"/>
                  </a:lnTo>
                  <a:lnTo>
                    <a:pt x="184" y="37"/>
                  </a:lnTo>
                  <a:lnTo>
                    <a:pt x="186" y="40"/>
                  </a:lnTo>
                  <a:lnTo>
                    <a:pt x="190" y="44"/>
                  </a:lnTo>
                  <a:lnTo>
                    <a:pt x="192" y="48"/>
                  </a:lnTo>
                  <a:lnTo>
                    <a:pt x="196" y="50"/>
                  </a:lnTo>
                  <a:lnTo>
                    <a:pt x="198" y="54"/>
                  </a:lnTo>
                  <a:lnTo>
                    <a:pt x="200" y="58"/>
                  </a:lnTo>
                  <a:lnTo>
                    <a:pt x="202" y="62"/>
                  </a:lnTo>
                  <a:lnTo>
                    <a:pt x="205" y="65"/>
                  </a:lnTo>
                  <a:lnTo>
                    <a:pt x="206" y="70"/>
                  </a:lnTo>
                  <a:lnTo>
                    <a:pt x="208" y="74"/>
                  </a:lnTo>
                  <a:lnTo>
                    <a:pt x="209" y="78"/>
                  </a:lnTo>
                  <a:lnTo>
                    <a:pt x="211" y="82"/>
                  </a:lnTo>
                  <a:lnTo>
                    <a:pt x="211" y="86"/>
                  </a:lnTo>
                  <a:lnTo>
                    <a:pt x="212" y="90"/>
                  </a:lnTo>
                  <a:lnTo>
                    <a:pt x="212" y="94"/>
                  </a:lnTo>
                  <a:lnTo>
                    <a:pt x="214" y="98"/>
                  </a:lnTo>
                  <a:lnTo>
                    <a:pt x="214" y="103"/>
                  </a:lnTo>
                  <a:lnTo>
                    <a:pt x="216" y="108"/>
                  </a:lnTo>
                  <a:lnTo>
                    <a:pt x="216" y="111"/>
                  </a:lnTo>
                  <a:lnTo>
                    <a:pt x="219" y="115"/>
                  </a:lnTo>
                  <a:lnTo>
                    <a:pt x="219" y="121"/>
                  </a:lnTo>
                  <a:lnTo>
                    <a:pt x="219" y="125"/>
                  </a:lnTo>
                  <a:lnTo>
                    <a:pt x="219" y="130"/>
                  </a:lnTo>
                  <a:lnTo>
                    <a:pt x="221" y="133"/>
                  </a:lnTo>
                  <a:lnTo>
                    <a:pt x="220" y="137"/>
                  </a:lnTo>
                  <a:lnTo>
                    <a:pt x="220" y="141"/>
                  </a:lnTo>
                  <a:lnTo>
                    <a:pt x="219" y="145"/>
                  </a:lnTo>
                  <a:lnTo>
                    <a:pt x="219" y="147"/>
                  </a:lnTo>
                  <a:lnTo>
                    <a:pt x="217" y="150"/>
                  </a:lnTo>
                  <a:lnTo>
                    <a:pt x="217" y="153"/>
                  </a:lnTo>
                  <a:lnTo>
                    <a:pt x="215" y="157"/>
                  </a:lnTo>
                  <a:lnTo>
                    <a:pt x="215" y="161"/>
                  </a:lnTo>
                  <a:lnTo>
                    <a:pt x="214" y="167"/>
                  </a:lnTo>
                  <a:lnTo>
                    <a:pt x="212" y="172"/>
                  </a:lnTo>
                  <a:lnTo>
                    <a:pt x="210" y="178"/>
                  </a:lnTo>
                  <a:lnTo>
                    <a:pt x="209" y="184"/>
                  </a:lnTo>
                  <a:lnTo>
                    <a:pt x="206" y="191"/>
                  </a:lnTo>
                  <a:lnTo>
                    <a:pt x="204" y="196"/>
                  </a:lnTo>
                  <a:lnTo>
                    <a:pt x="202" y="202"/>
                  </a:lnTo>
                  <a:lnTo>
                    <a:pt x="200" y="207"/>
                  </a:lnTo>
                  <a:lnTo>
                    <a:pt x="196" y="211"/>
                  </a:lnTo>
                  <a:lnTo>
                    <a:pt x="193" y="214"/>
                  </a:lnTo>
                  <a:lnTo>
                    <a:pt x="189" y="217"/>
                  </a:lnTo>
                  <a:lnTo>
                    <a:pt x="185" y="218"/>
                  </a:lnTo>
                  <a:lnTo>
                    <a:pt x="179" y="218"/>
                  </a:lnTo>
                  <a:lnTo>
                    <a:pt x="175" y="218"/>
                  </a:lnTo>
                  <a:lnTo>
                    <a:pt x="170" y="218"/>
                  </a:lnTo>
                  <a:lnTo>
                    <a:pt x="166" y="218"/>
                  </a:lnTo>
                  <a:lnTo>
                    <a:pt x="162" y="218"/>
                  </a:lnTo>
                  <a:lnTo>
                    <a:pt x="159" y="216"/>
                  </a:lnTo>
                  <a:lnTo>
                    <a:pt x="155" y="214"/>
                  </a:lnTo>
                  <a:lnTo>
                    <a:pt x="153" y="213"/>
                  </a:lnTo>
                  <a:lnTo>
                    <a:pt x="149" y="213"/>
                  </a:lnTo>
                  <a:lnTo>
                    <a:pt x="147" y="210"/>
                  </a:lnTo>
                  <a:lnTo>
                    <a:pt x="145" y="209"/>
                  </a:lnTo>
                  <a:lnTo>
                    <a:pt x="143" y="207"/>
                  </a:lnTo>
                  <a:lnTo>
                    <a:pt x="141" y="207"/>
                  </a:lnTo>
                  <a:lnTo>
                    <a:pt x="140" y="206"/>
                  </a:lnTo>
                  <a:lnTo>
                    <a:pt x="140" y="205"/>
                  </a:lnTo>
                  <a:lnTo>
                    <a:pt x="135" y="205"/>
                  </a:lnTo>
                  <a:lnTo>
                    <a:pt x="131" y="204"/>
                  </a:lnTo>
                  <a:lnTo>
                    <a:pt x="125" y="204"/>
                  </a:lnTo>
                  <a:lnTo>
                    <a:pt x="119" y="204"/>
                  </a:lnTo>
                  <a:lnTo>
                    <a:pt x="111" y="206"/>
                  </a:lnTo>
                  <a:lnTo>
                    <a:pt x="106" y="206"/>
                  </a:lnTo>
                  <a:lnTo>
                    <a:pt x="99" y="207"/>
                  </a:lnTo>
                  <a:lnTo>
                    <a:pt x="93" y="207"/>
                  </a:lnTo>
                  <a:lnTo>
                    <a:pt x="85" y="208"/>
                  </a:lnTo>
                  <a:lnTo>
                    <a:pt x="79" y="208"/>
                  </a:lnTo>
                  <a:lnTo>
                    <a:pt x="72" y="210"/>
                  </a:lnTo>
                  <a:lnTo>
                    <a:pt x="66" y="210"/>
                  </a:lnTo>
                  <a:lnTo>
                    <a:pt x="61" y="210"/>
                  </a:lnTo>
                  <a:lnTo>
                    <a:pt x="55" y="210"/>
                  </a:lnTo>
                  <a:lnTo>
                    <a:pt x="50" y="210"/>
                  </a:lnTo>
                  <a:lnTo>
                    <a:pt x="47" y="210"/>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1" name="Freeform 534"/>
            <p:cNvSpPr>
              <a:spLocks/>
            </p:cNvSpPr>
            <p:nvPr/>
          </p:nvSpPr>
          <p:spPr bwMode="auto">
            <a:xfrm>
              <a:off x="3706" y="1312"/>
              <a:ext cx="179" cy="67"/>
            </a:xfrm>
            <a:custGeom>
              <a:avLst/>
              <a:gdLst>
                <a:gd name="T0" fmla="*/ 176 w 179"/>
                <a:gd name="T1" fmla="*/ 31 h 66"/>
                <a:gd name="T2" fmla="*/ 174 w 179"/>
                <a:gd name="T3" fmla="*/ 30 h 66"/>
                <a:gd name="T4" fmla="*/ 170 w 179"/>
                <a:gd name="T5" fmla="*/ 28 h 66"/>
                <a:gd name="T6" fmla="*/ 166 w 179"/>
                <a:gd name="T7" fmla="*/ 24 h 66"/>
                <a:gd name="T8" fmla="*/ 160 w 179"/>
                <a:gd name="T9" fmla="*/ 23 h 66"/>
                <a:gd name="T10" fmla="*/ 156 w 179"/>
                <a:gd name="T11" fmla="*/ 20 h 66"/>
                <a:gd name="T12" fmla="*/ 152 w 179"/>
                <a:gd name="T13" fmla="*/ 18 h 66"/>
                <a:gd name="T14" fmla="*/ 149 w 179"/>
                <a:gd name="T15" fmla="*/ 16 h 66"/>
                <a:gd name="T16" fmla="*/ 143 w 179"/>
                <a:gd name="T17" fmla="*/ 15 h 66"/>
                <a:gd name="T18" fmla="*/ 136 w 179"/>
                <a:gd name="T19" fmla="*/ 12 h 66"/>
                <a:gd name="T20" fmla="*/ 128 w 179"/>
                <a:gd name="T21" fmla="*/ 10 h 66"/>
                <a:gd name="T22" fmla="*/ 121 w 179"/>
                <a:gd name="T23" fmla="*/ 6 h 66"/>
                <a:gd name="T24" fmla="*/ 114 w 179"/>
                <a:gd name="T25" fmla="*/ 4 h 66"/>
                <a:gd name="T26" fmla="*/ 107 w 179"/>
                <a:gd name="T27" fmla="*/ 1 h 66"/>
                <a:gd name="T28" fmla="*/ 100 w 179"/>
                <a:gd name="T29" fmla="*/ 0 h 66"/>
                <a:gd name="T30" fmla="*/ 96 w 179"/>
                <a:gd name="T31" fmla="*/ 0 h 66"/>
                <a:gd name="T32" fmla="*/ 91 w 179"/>
                <a:gd name="T33" fmla="*/ 4 h 66"/>
                <a:gd name="T34" fmla="*/ 91 w 179"/>
                <a:gd name="T35" fmla="*/ 7 h 66"/>
                <a:gd name="T36" fmla="*/ 93 w 179"/>
                <a:gd name="T37" fmla="*/ 8 h 66"/>
                <a:gd name="T38" fmla="*/ 98 w 179"/>
                <a:gd name="T39" fmla="*/ 9 h 66"/>
                <a:gd name="T40" fmla="*/ 102 w 179"/>
                <a:gd name="T41" fmla="*/ 11 h 66"/>
                <a:gd name="T42" fmla="*/ 106 w 179"/>
                <a:gd name="T43" fmla="*/ 11 h 66"/>
                <a:gd name="T44" fmla="*/ 109 w 179"/>
                <a:gd name="T45" fmla="*/ 12 h 66"/>
                <a:gd name="T46" fmla="*/ 107 w 179"/>
                <a:gd name="T47" fmla="*/ 13 h 66"/>
                <a:gd name="T48" fmla="*/ 96 w 179"/>
                <a:gd name="T49" fmla="*/ 13 h 66"/>
                <a:gd name="T50" fmla="*/ 79 w 179"/>
                <a:gd name="T51" fmla="*/ 12 h 66"/>
                <a:gd name="T52" fmla="*/ 59 w 179"/>
                <a:gd name="T53" fmla="*/ 10 h 66"/>
                <a:gd name="T54" fmla="*/ 38 w 179"/>
                <a:gd name="T55" fmla="*/ 8 h 66"/>
                <a:gd name="T56" fmla="*/ 19 w 179"/>
                <a:gd name="T57" fmla="*/ 8 h 66"/>
                <a:gd name="T58" fmla="*/ 5 w 179"/>
                <a:gd name="T59" fmla="*/ 10 h 66"/>
                <a:gd name="T60" fmla="*/ 0 w 179"/>
                <a:gd name="T61" fmla="*/ 16 h 66"/>
                <a:gd name="T62" fmla="*/ 2 w 179"/>
                <a:gd name="T63" fmla="*/ 21 h 66"/>
                <a:gd name="T64" fmla="*/ 5 w 179"/>
                <a:gd name="T65" fmla="*/ 22 h 66"/>
                <a:gd name="T66" fmla="*/ 12 w 179"/>
                <a:gd name="T67" fmla="*/ 23 h 66"/>
                <a:gd name="T68" fmla="*/ 20 w 179"/>
                <a:gd name="T69" fmla="*/ 24 h 66"/>
                <a:gd name="T70" fmla="*/ 30 w 179"/>
                <a:gd name="T71" fmla="*/ 27 h 66"/>
                <a:gd name="T72" fmla="*/ 38 w 179"/>
                <a:gd name="T73" fmla="*/ 29 h 66"/>
                <a:gd name="T74" fmla="*/ 46 w 179"/>
                <a:gd name="T75" fmla="*/ 30 h 66"/>
                <a:gd name="T76" fmla="*/ 52 w 179"/>
                <a:gd name="T77" fmla="*/ 30 h 66"/>
                <a:gd name="T78" fmla="*/ 56 w 179"/>
                <a:gd name="T79" fmla="*/ 32 h 66"/>
                <a:gd name="T80" fmla="*/ 62 w 179"/>
                <a:gd name="T81" fmla="*/ 34 h 66"/>
                <a:gd name="T82" fmla="*/ 69 w 179"/>
                <a:gd name="T83" fmla="*/ 36 h 66"/>
                <a:gd name="T84" fmla="*/ 76 w 179"/>
                <a:gd name="T85" fmla="*/ 38 h 66"/>
                <a:gd name="T86" fmla="*/ 86 w 179"/>
                <a:gd name="T87" fmla="*/ 40 h 66"/>
                <a:gd name="T88" fmla="*/ 93 w 179"/>
                <a:gd name="T89" fmla="*/ 42 h 66"/>
                <a:gd name="T90" fmla="*/ 100 w 179"/>
                <a:gd name="T91" fmla="*/ 43 h 66"/>
                <a:gd name="T92" fmla="*/ 106 w 179"/>
                <a:gd name="T93" fmla="*/ 43 h 66"/>
                <a:gd name="T94" fmla="*/ 111 w 179"/>
                <a:gd name="T95" fmla="*/ 45 h 66"/>
                <a:gd name="T96" fmla="*/ 118 w 179"/>
                <a:gd name="T97" fmla="*/ 47 h 66"/>
                <a:gd name="T98" fmla="*/ 126 w 179"/>
                <a:gd name="T99" fmla="*/ 50 h 66"/>
                <a:gd name="T100" fmla="*/ 134 w 179"/>
                <a:gd name="T101" fmla="*/ 54 h 66"/>
                <a:gd name="T102" fmla="*/ 144 w 179"/>
                <a:gd name="T103" fmla="*/ 57 h 66"/>
                <a:gd name="T104" fmla="*/ 151 w 179"/>
                <a:gd name="T105" fmla="*/ 61 h 66"/>
                <a:gd name="T106" fmla="*/ 157 w 179"/>
                <a:gd name="T107" fmla="*/ 64 h 66"/>
                <a:gd name="T108" fmla="*/ 160 w 179"/>
                <a:gd name="T109" fmla="*/ 65 h 66"/>
                <a:gd name="T110" fmla="*/ 163 w 179"/>
                <a:gd name="T111" fmla="*/ 64 h 66"/>
                <a:gd name="T112" fmla="*/ 167 w 179"/>
                <a:gd name="T113" fmla="*/ 60 h 66"/>
                <a:gd name="T114" fmla="*/ 169 w 179"/>
                <a:gd name="T115" fmla="*/ 56 h 66"/>
                <a:gd name="T116" fmla="*/ 173 w 179"/>
                <a:gd name="T117" fmla="*/ 50 h 66"/>
                <a:gd name="T118" fmla="*/ 174 w 179"/>
                <a:gd name="T119" fmla="*/ 45 h 66"/>
                <a:gd name="T120" fmla="*/ 176 w 179"/>
                <a:gd name="T121" fmla="*/ 39 h 66"/>
                <a:gd name="T122" fmla="*/ 176 w 179"/>
                <a:gd name="T123" fmla="*/ 36 h 66"/>
                <a:gd name="T124" fmla="*/ 178 w 179"/>
                <a:gd name="T125" fmla="*/ 3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9" h="66">
                  <a:moveTo>
                    <a:pt x="178" y="31"/>
                  </a:moveTo>
                  <a:lnTo>
                    <a:pt x="176" y="31"/>
                  </a:lnTo>
                  <a:lnTo>
                    <a:pt x="174" y="31"/>
                  </a:lnTo>
                  <a:lnTo>
                    <a:pt x="174" y="30"/>
                  </a:lnTo>
                  <a:lnTo>
                    <a:pt x="172" y="30"/>
                  </a:lnTo>
                  <a:lnTo>
                    <a:pt x="170" y="28"/>
                  </a:lnTo>
                  <a:lnTo>
                    <a:pt x="168" y="27"/>
                  </a:lnTo>
                  <a:lnTo>
                    <a:pt x="166" y="24"/>
                  </a:lnTo>
                  <a:lnTo>
                    <a:pt x="162" y="24"/>
                  </a:lnTo>
                  <a:lnTo>
                    <a:pt x="160" y="23"/>
                  </a:lnTo>
                  <a:lnTo>
                    <a:pt x="158" y="22"/>
                  </a:lnTo>
                  <a:lnTo>
                    <a:pt x="156" y="20"/>
                  </a:lnTo>
                  <a:lnTo>
                    <a:pt x="154" y="20"/>
                  </a:lnTo>
                  <a:lnTo>
                    <a:pt x="152" y="18"/>
                  </a:lnTo>
                  <a:lnTo>
                    <a:pt x="150" y="18"/>
                  </a:lnTo>
                  <a:lnTo>
                    <a:pt x="149" y="16"/>
                  </a:lnTo>
                  <a:lnTo>
                    <a:pt x="145" y="16"/>
                  </a:lnTo>
                  <a:lnTo>
                    <a:pt x="143" y="15"/>
                  </a:lnTo>
                  <a:lnTo>
                    <a:pt x="139" y="14"/>
                  </a:lnTo>
                  <a:lnTo>
                    <a:pt x="136" y="12"/>
                  </a:lnTo>
                  <a:lnTo>
                    <a:pt x="132" y="12"/>
                  </a:lnTo>
                  <a:lnTo>
                    <a:pt x="128" y="10"/>
                  </a:lnTo>
                  <a:lnTo>
                    <a:pt x="125" y="8"/>
                  </a:lnTo>
                  <a:lnTo>
                    <a:pt x="121" y="6"/>
                  </a:lnTo>
                  <a:lnTo>
                    <a:pt x="118" y="6"/>
                  </a:lnTo>
                  <a:lnTo>
                    <a:pt x="114" y="4"/>
                  </a:lnTo>
                  <a:lnTo>
                    <a:pt x="110" y="3"/>
                  </a:lnTo>
                  <a:lnTo>
                    <a:pt x="107" y="1"/>
                  </a:lnTo>
                  <a:lnTo>
                    <a:pt x="103" y="1"/>
                  </a:lnTo>
                  <a:lnTo>
                    <a:pt x="100" y="0"/>
                  </a:lnTo>
                  <a:lnTo>
                    <a:pt x="98" y="0"/>
                  </a:lnTo>
                  <a:lnTo>
                    <a:pt x="96" y="0"/>
                  </a:lnTo>
                  <a:lnTo>
                    <a:pt x="93" y="2"/>
                  </a:lnTo>
                  <a:lnTo>
                    <a:pt x="91" y="4"/>
                  </a:lnTo>
                  <a:lnTo>
                    <a:pt x="90" y="6"/>
                  </a:lnTo>
                  <a:lnTo>
                    <a:pt x="91" y="7"/>
                  </a:lnTo>
                  <a:lnTo>
                    <a:pt x="91" y="8"/>
                  </a:lnTo>
                  <a:lnTo>
                    <a:pt x="93" y="8"/>
                  </a:lnTo>
                  <a:lnTo>
                    <a:pt x="95" y="9"/>
                  </a:lnTo>
                  <a:lnTo>
                    <a:pt x="98" y="9"/>
                  </a:lnTo>
                  <a:lnTo>
                    <a:pt x="100" y="11"/>
                  </a:lnTo>
                  <a:lnTo>
                    <a:pt x="102" y="11"/>
                  </a:lnTo>
                  <a:lnTo>
                    <a:pt x="103" y="11"/>
                  </a:lnTo>
                  <a:lnTo>
                    <a:pt x="106" y="11"/>
                  </a:lnTo>
                  <a:lnTo>
                    <a:pt x="107" y="12"/>
                  </a:lnTo>
                  <a:lnTo>
                    <a:pt x="109" y="12"/>
                  </a:lnTo>
                  <a:lnTo>
                    <a:pt x="110" y="12"/>
                  </a:lnTo>
                  <a:lnTo>
                    <a:pt x="107" y="13"/>
                  </a:lnTo>
                  <a:lnTo>
                    <a:pt x="103" y="13"/>
                  </a:lnTo>
                  <a:lnTo>
                    <a:pt x="96" y="13"/>
                  </a:lnTo>
                  <a:lnTo>
                    <a:pt x="89" y="12"/>
                  </a:lnTo>
                  <a:lnTo>
                    <a:pt x="79" y="12"/>
                  </a:lnTo>
                  <a:lnTo>
                    <a:pt x="70" y="10"/>
                  </a:lnTo>
                  <a:lnTo>
                    <a:pt x="59" y="10"/>
                  </a:lnTo>
                  <a:lnTo>
                    <a:pt x="49" y="8"/>
                  </a:lnTo>
                  <a:lnTo>
                    <a:pt x="38" y="8"/>
                  </a:lnTo>
                  <a:lnTo>
                    <a:pt x="28" y="7"/>
                  </a:lnTo>
                  <a:lnTo>
                    <a:pt x="19" y="8"/>
                  </a:lnTo>
                  <a:lnTo>
                    <a:pt x="12" y="8"/>
                  </a:lnTo>
                  <a:lnTo>
                    <a:pt x="5" y="10"/>
                  </a:lnTo>
                  <a:lnTo>
                    <a:pt x="2" y="12"/>
                  </a:lnTo>
                  <a:lnTo>
                    <a:pt x="0" y="16"/>
                  </a:lnTo>
                  <a:lnTo>
                    <a:pt x="2" y="20"/>
                  </a:lnTo>
                  <a:lnTo>
                    <a:pt x="2" y="21"/>
                  </a:lnTo>
                  <a:lnTo>
                    <a:pt x="3" y="21"/>
                  </a:lnTo>
                  <a:lnTo>
                    <a:pt x="5" y="22"/>
                  </a:lnTo>
                  <a:lnTo>
                    <a:pt x="9" y="22"/>
                  </a:lnTo>
                  <a:lnTo>
                    <a:pt x="12" y="23"/>
                  </a:lnTo>
                  <a:lnTo>
                    <a:pt x="17" y="23"/>
                  </a:lnTo>
                  <a:lnTo>
                    <a:pt x="20" y="24"/>
                  </a:lnTo>
                  <a:lnTo>
                    <a:pt x="26" y="24"/>
                  </a:lnTo>
                  <a:lnTo>
                    <a:pt x="30" y="27"/>
                  </a:lnTo>
                  <a:lnTo>
                    <a:pt x="34" y="27"/>
                  </a:lnTo>
                  <a:lnTo>
                    <a:pt x="38" y="29"/>
                  </a:lnTo>
                  <a:lnTo>
                    <a:pt x="43" y="29"/>
                  </a:lnTo>
                  <a:lnTo>
                    <a:pt x="46" y="30"/>
                  </a:lnTo>
                  <a:lnTo>
                    <a:pt x="50" y="30"/>
                  </a:lnTo>
                  <a:lnTo>
                    <a:pt x="52" y="30"/>
                  </a:lnTo>
                  <a:lnTo>
                    <a:pt x="55" y="30"/>
                  </a:lnTo>
                  <a:lnTo>
                    <a:pt x="56" y="32"/>
                  </a:lnTo>
                  <a:lnTo>
                    <a:pt x="59" y="32"/>
                  </a:lnTo>
                  <a:lnTo>
                    <a:pt x="62" y="34"/>
                  </a:lnTo>
                  <a:lnTo>
                    <a:pt x="65" y="34"/>
                  </a:lnTo>
                  <a:lnTo>
                    <a:pt x="69" y="36"/>
                  </a:lnTo>
                  <a:lnTo>
                    <a:pt x="72" y="36"/>
                  </a:lnTo>
                  <a:lnTo>
                    <a:pt x="76" y="38"/>
                  </a:lnTo>
                  <a:lnTo>
                    <a:pt x="81" y="38"/>
                  </a:lnTo>
                  <a:lnTo>
                    <a:pt x="86" y="40"/>
                  </a:lnTo>
                  <a:lnTo>
                    <a:pt x="89" y="40"/>
                  </a:lnTo>
                  <a:lnTo>
                    <a:pt x="93" y="42"/>
                  </a:lnTo>
                  <a:lnTo>
                    <a:pt x="97" y="42"/>
                  </a:lnTo>
                  <a:lnTo>
                    <a:pt x="100" y="43"/>
                  </a:lnTo>
                  <a:lnTo>
                    <a:pt x="103" y="43"/>
                  </a:lnTo>
                  <a:lnTo>
                    <a:pt x="106" y="43"/>
                  </a:lnTo>
                  <a:lnTo>
                    <a:pt x="109" y="43"/>
                  </a:lnTo>
                  <a:lnTo>
                    <a:pt x="111" y="45"/>
                  </a:lnTo>
                  <a:lnTo>
                    <a:pt x="114" y="45"/>
                  </a:lnTo>
                  <a:lnTo>
                    <a:pt x="118" y="47"/>
                  </a:lnTo>
                  <a:lnTo>
                    <a:pt x="122" y="48"/>
                  </a:lnTo>
                  <a:lnTo>
                    <a:pt x="126" y="50"/>
                  </a:lnTo>
                  <a:lnTo>
                    <a:pt x="131" y="52"/>
                  </a:lnTo>
                  <a:lnTo>
                    <a:pt x="134" y="54"/>
                  </a:lnTo>
                  <a:lnTo>
                    <a:pt x="140" y="55"/>
                  </a:lnTo>
                  <a:lnTo>
                    <a:pt x="144" y="57"/>
                  </a:lnTo>
                  <a:lnTo>
                    <a:pt x="148" y="59"/>
                  </a:lnTo>
                  <a:lnTo>
                    <a:pt x="151" y="61"/>
                  </a:lnTo>
                  <a:lnTo>
                    <a:pt x="155" y="62"/>
                  </a:lnTo>
                  <a:lnTo>
                    <a:pt x="157" y="64"/>
                  </a:lnTo>
                  <a:lnTo>
                    <a:pt x="159" y="65"/>
                  </a:lnTo>
                  <a:lnTo>
                    <a:pt x="160" y="65"/>
                  </a:lnTo>
                  <a:lnTo>
                    <a:pt x="162" y="65"/>
                  </a:lnTo>
                  <a:lnTo>
                    <a:pt x="163" y="64"/>
                  </a:lnTo>
                  <a:lnTo>
                    <a:pt x="165" y="62"/>
                  </a:lnTo>
                  <a:lnTo>
                    <a:pt x="167" y="60"/>
                  </a:lnTo>
                  <a:lnTo>
                    <a:pt x="167" y="58"/>
                  </a:lnTo>
                  <a:lnTo>
                    <a:pt x="169" y="56"/>
                  </a:lnTo>
                  <a:lnTo>
                    <a:pt x="171" y="54"/>
                  </a:lnTo>
                  <a:lnTo>
                    <a:pt x="173" y="50"/>
                  </a:lnTo>
                  <a:lnTo>
                    <a:pt x="173" y="48"/>
                  </a:lnTo>
                  <a:lnTo>
                    <a:pt x="174" y="45"/>
                  </a:lnTo>
                  <a:lnTo>
                    <a:pt x="174" y="43"/>
                  </a:lnTo>
                  <a:lnTo>
                    <a:pt x="176" y="39"/>
                  </a:lnTo>
                  <a:lnTo>
                    <a:pt x="176" y="38"/>
                  </a:lnTo>
                  <a:lnTo>
                    <a:pt x="176" y="36"/>
                  </a:lnTo>
                  <a:lnTo>
                    <a:pt x="176" y="34"/>
                  </a:lnTo>
                  <a:lnTo>
                    <a:pt x="178" y="31"/>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 name="Freeform 535"/>
            <p:cNvSpPr>
              <a:spLocks/>
            </p:cNvSpPr>
            <p:nvPr/>
          </p:nvSpPr>
          <p:spPr bwMode="auto">
            <a:xfrm>
              <a:off x="3849" y="1236"/>
              <a:ext cx="511" cy="350"/>
            </a:xfrm>
            <a:custGeom>
              <a:avLst/>
              <a:gdLst>
                <a:gd name="T0" fmla="*/ 429 w 511"/>
                <a:gd name="T1" fmla="*/ 16 h 350"/>
                <a:gd name="T2" fmla="*/ 439 w 511"/>
                <a:gd name="T3" fmla="*/ 18 h 350"/>
                <a:gd name="T4" fmla="*/ 449 w 511"/>
                <a:gd name="T5" fmla="*/ 22 h 350"/>
                <a:gd name="T6" fmla="*/ 457 w 511"/>
                <a:gd name="T7" fmla="*/ 25 h 350"/>
                <a:gd name="T8" fmla="*/ 470 w 511"/>
                <a:gd name="T9" fmla="*/ 25 h 350"/>
                <a:gd name="T10" fmla="*/ 480 w 511"/>
                <a:gd name="T11" fmla="*/ 33 h 350"/>
                <a:gd name="T12" fmla="*/ 492 w 511"/>
                <a:gd name="T13" fmla="*/ 44 h 350"/>
                <a:gd name="T14" fmla="*/ 498 w 511"/>
                <a:gd name="T15" fmla="*/ 49 h 350"/>
                <a:gd name="T16" fmla="*/ 500 w 511"/>
                <a:gd name="T17" fmla="*/ 62 h 350"/>
                <a:gd name="T18" fmla="*/ 502 w 511"/>
                <a:gd name="T19" fmla="*/ 73 h 350"/>
                <a:gd name="T20" fmla="*/ 502 w 511"/>
                <a:gd name="T21" fmla="*/ 84 h 350"/>
                <a:gd name="T22" fmla="*/ 505 w 511"/>
                <a:gd name="T23" fmla="*/ 91 h 350"/>
                <a:gd name="T24" fmla="*/ 507 w 511"/>
                <a:gd name="T25" fmla="*/ 106 h 350"/>
                <a:gd name="T26" fmla="*/ 507 w 511"/>
                <a:gd name="T27" fmla="*/ 128 h 350"/>
                <a:gd name="T28" fmla="*/ 507 w 511"/>
                <a:gd name="T29" fmla="*/ 145 h 350"/>
                <a:gd name="T30" fmla="*/ 508 w 511"/>
                <a:gd name="T31" fmla="*/ 177 h 350"/>
                <a:gd name="T32" fmla="*/ 509 w 511"/>
                <a:gd name="T33" fmla="*/ 199 h 350"/>
                <a:gd name="T34" fmla="*/ 509 w 511"/>
                <a:gd name="T35" fmla="*/ 237 h 350"/>
                <a:gd name="T36" fmla="*/ 481 w 511"/>
                <a:gd name="T37" fmla="*/ 265 h 350"/>
                <a:gd name="T38" fmla="*/ 464 w 511"/>
                <a:gd name="T39" fmla="*/ 280 h 350"/>
                <a:gd name="T40" fmla="*/ 459 w 511"/>
                <a:gd name="T41" fmla="*/ 311 h 350"/>
                <a:gd name="T42" fmla="*/ 411 w 511"/>
                <a:gd name="T43" fmla="*/ 341 h 350"/>
                <a:gd name="T44" fmla="*/ 304 w 511"/>
                <a:gd name="T45" fmla="*/ 347 h 350"/>
                <a:gd name="T46" fmla="*/ 226 w 511"/>
                <a:gd name="T47" fmla="*/ 321 h 350"/>
                <a:gd name="T48" fmla="*/ 225 w 511"/>
                <a:gd name="T49" fmla="*/ 307 h 350"/>
                <a:gd name="T50" fmla="*/ 228 w 511"/>
                <a:gd name="T51" fmla="*/ 294 h 350"/>
                <a:gd name="T52" fmla="*/ 232 w 511"/>
                <a:gd name="T53" fmla="*/ 279 h 350"/>
                <a:gd name="T54" fmla="*/ 228 w 511"/>
                <a:gd name="T55" fmla="*/ 266 h 350"/>
                <a:gd name="T56" fmla="*/ 202 w 511"/>
                <a:gd name="T57" fmla="*/ 270 h 350"/>
                <a:gd name="T58" fmla="*/ 172 w 511"/>
                <a:gd name="T59" fmla="*/ 250 h 350"/>
                <a:gd name="T60" fmla="*/ 151 w 511"/>
                <a:gd name="T61" fmla="*/ 242 h 350"/>
                <a:gd name="T62" fmla="*/ 127 w 511"/>
                <a:gd name="T63" fmla="*/ 228 h 350"/>
                <a:gd name="T64" fmla="*/ 93 w 511"/>
                <a:gd name="T65" fmla="*/ 202 h 350"/>
                <a:gd name="T66" fmla="*/ 33 w 511"/>
                <a:gd name="T67" fmla="*/ 166 h 350"/>
                <a:gd name="T68" fmla="*/ 0 w 511"/>
                <a:gd name="T69" fmla="*/ 137 h 350"/>
                <a:gd name="T70" fmla="*/ 4 w 511"/>
                <a:gd name="T71" fmla="*/ 112 h 350"/>
                <a:gd name="T72" fmla="*/ 15 w 511"/>
                <a:gd name="T73" fmla="*/ 91 h 350"/>
                <a:gd name="T74" fmla="*/ 38 w 511"/>
                <a:gd name="T75" fmla="*/ 99 h 350"/>
                <a:gd name="T76" fmla="*/ 80 w 511"/>
                <a:gd name="T77" fmla="*/ 121 h 350"/>
                <a:gd name="T78" fmla="*/ 118 w 511"/>
                <a:gd name="T79" fmla="*/ 142 h 350"/>
                <a:gd name="T80" fmla="*/ 154 w 511"/>
                <a:gd name="T81" fmla="*/ 168 h 350"/>
                <a:gd name="T82" fmla="*/ 173 w 511"/>
                <a:gd name="T83" fmla="*/ 169 h 350"/>
                <a:gd name="T84" fmla="*/ 192 w 511"/>
                <a:gd name="T85" fmla="*/ 116 h 350"/>
                <a:gd name="T86" fmla="*/ 204 w 511"/>
                <a:gd name="T87" fmla="*/ 72 h 350"/>
                <a:gd name="T88" fmla="*/ 212 w 511"/>
                <a:gd name="T89" fmla="*/ 43 h 350"/>
                <a:gd name="T90" fmla="*/ 223 w 511"/>
                <a:gd name="T91" fmla="*/ 11 h 350"/>
                <a:gd name="T92" fmla="*/ 241 w 511"/>
                <a:gd name="T93" fmla="*/ 2 h 350"/>
                <a:gd name="T94" fmla="*/ 259 w 511"/>
                <a:gd name="T95" fmla="*/ 0 h 350"/>
                <a:gd name="T96" fmla="*/ 267 w 511"/>
                <a:gd name="T97" fmla="*/ 1 h 350"/>
                <a:gd name="T98" fmla="*/ 285 w 511"/>
                <a:gd name="T99" fmla="*/ 3 h 350"/>
                <a:gd name="T100" fmla="*/ 292 w 511"/>
                <a:gd name="T101" fmla="*/ 7 h 350"/>
                <a:gd name="T102" fmla="*/ 299 w 511"/>
                <a:gd name="T103" fmla="*/ 28 h 350"/>
                <a:gd name="T104" fmla="*/ 312 w 511"/>
                <a:gd name="T105" fmla="*/ 42 h 350"/>
                <a:gd name="T106" fmla="*/ 316 w 511"/>
                <a:gd name="T107" fmla="*/ 93 h 350"/>
                <a:gd name="T108" fmla="*/ 322 w 511"/>
                <a:gd name="T109" fmla="*/ 149 h 350"/>
                <a:gd name="T110" fmla="*/ 347 w 511"/>
                <a:gd name="T111" fmla="*/ 130 h 350"/>
                <a:gd name="T112" fmla="*/ 397 w 511"/>
                <a:gd name="T113" fmla="*/ 64 h 350"/>
                <a:gd name="T114" fmla="*/ 411 w 511"/>
                <a:gd name="T115" fmla="*/ 37 h 350"/>
                <a:gd name="T116" fmla="*/ 410 w 511"/>
                <a:gd name="T117" fmla="*/ 20 h 350"/>
                <a:gd name="T118" fmla="*/ 410 w 511"/>
                <a:gd name="T119" fmla="*/ 13 h 350"/>
                <a:gd name="T120" fmla="*/ 420 w 511"/>
                <a:gd name="T121" fmla="*/ 15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1" h="350">
                  <a:moveTo>
                    <a:pt x="420" y="15"/>
                  </a:moveTo>
                  <a:lnTo>
                    <a:pt x="420" y="16"/>
                  </a:lnTo>
                  <a:lnTo>
                    <a:pt x="422" y="16"/>
                  </a:lnTo>
                  <a:lnTo>
                    <a:pt x="424" y="16"/>
                  </a:lnTo>
                  <a:lnTo>
                    <a:pt x="425" y="16"/>
                  </a:lnTo>
                  <a:lnTo>
                    <a:pt x="427" y="16"/>
                  </a:lnTo>
                  <a:lnTo>
                    <a:pt x="429" y="16"/>
                  </a:lnTo>
                  <a:lnTo>
                    <a:pt x="431" y="16"/>
                  </a:lnTo>
                  <a:lnTo>
                    <a:pt x="433" y="16"/>
                  </a:lnTo>
                  <a:lnTo>
                    <a:pt x="435" y="16"/>
                  </a:lnTo>
                  <a:lnTo>
                    <a:pt x="436" y="16"/>
                  </a:lnTo>
                  <a:lnTo>
                    <a:pt x="438" y="16"/>
                  </a:lnTo>
                  <a:lnTo>
                    <a:pt x="438" y="18"/>
                  </a:lnTo>
                  <a:lnTo>
                    <a:pt x="439" y="18"/>
                  </a:lnTo>
                  <a:lnTo>
                    <a:pt x="441" y="18"/>
                  </a:lnTo>
                  <a:lnTo>
                    <a:pt x="441" y="21"/>
                  </a:lnTo>
                  <a:lnTo>
                    <a:pt x="443" y="21"/>
                  </a:lnTo>
                  <a:lnTo>
                    <a:pt x="445" y="21"/>
                  </a:lnTo>
                  <a:lnTo>
                    <a:pt x="447" y="21"/>
                  </a:lnTo>
                  <a:lnTo>
                    <a:pt x="447" y="22"/>
                  </a:lnTo>
                  <a:lnTo>
                    <a:pt x="449" y="22"/>
                  </a:lnTo>
                  <a:lnTo>
                    <a:pt x="450" y="22"/>
                  </a:lnTo>
                  <a:lnTo>
                    <a:pt x="452" y="22"/>
                  </a:lnTo>
                  <a:lnTo>
                    <a:pt x="452" y="23"/>
                  </a:lnTo>
                  <a:lnTo>
                    <a:pt x="454" y="23"/>
                  </a:lnTo>
                  <a:lnTo>
                    <a:pt x="456" y="23"/>
                  </a:lnTo>
                  <a:lnTo>
                    <a:pt x="456" y="25"/>
                  </a:lnTo>
                  <a:lnTo>
                    <a:pt x="457" y="25"/>
                  </a:lnTo>
                  <a:lnTo>
                    <a:pt x="459" y="25"/>
                  </a:lnTo>
                  <a:lnTo>
                    <a:pt x="461" y="25"/>
                  </a:lnTo>
                  <a:lnTo>
                    <a:pt x="462" y="25"/>
                  </a:lnTo>
                  <a:lnTo>
                    <a:pt x="464" y="25"/>
                  </a:lnTo>
                  <a:lnTo>
                    <a:pt x="466" y="25"/>
                  </a:lnTo>
                  <a:lnTo>
                    <a:pt x="468" y="25"/>
                  </a:lnTo>
                  <a:lnTo>
                    <a:pt x="470" y="25"/>
                  </a:lnTo>
                  <a:lnTo>
                    <a:pt x="471" y="25"/>
                  </a:lnTo>
                  <a:lnTo>
                    <a:pt x="473" y="25"/>
                  </a:lnTo>
                  <a:lnTo>
                    <a:pt x="473" y="28"/>
                  </a:lnTo>
                  <a:lnTo>
                    <a:pt x="474" y="29"/>
                  </a:lnTo>
                  <a:lnTo>
                    <a:pt x="476" y="29"/>
                  </a:lnTo>
                  <a:lnTo>
                    <a:pt x="478" y="31"/>
                  </a:lnTo>
                  <a:lnTo>
                    <a:pt x="480" y="33"/>
                  </a:lnTo>
                  <a:lnTo>
                    <a:pt x="482" y="35"/>
                  </a:lnTo>
                  <a:lnTo>
                    <a:pt x="484" y="35"/>
                  </a:lnTo>
                  <a:lnTo>
                    <a:pt x="485" y="37"/>
                  </a:lnTo>
                  <a:lnTo>
                    <a:pt x="487" y="39"/>
                  </a:lnTo>
                  <a:lnTo>
                    <a:pt x="489" y="41"/>
                  </a:lnTo>
                  <a:lnTo>
                    <a:pt x="491" y="42"/>
                  </a:lnTo>
                  <a:lnTo>
                    <a:pt x="492" y="44"/>
                  </a:lnTo>
                  <a:lnTo>
                    <a:pt x="493" y="44"/>
                  </a:lnTo>
                  <a:lnTo>
                    <a:pt x="494" y="44"/>
                  </a:lnTo>
                  <a:lnTo>
                    <a:pt x="496" y="44"/>
                  </a:lnTo>
                  <a:lnTo>
                    <a:pt x="496" y="46"/>
                  </a:lnTo>
                  <a:lnTo>
                    <a:pt x="496" y="47"/>
                  </a:lnTo>
                  <a:lnTo>
                    <a:pt x="496" y="49"/>
                  </a:lnTo>
                  <a:lnTo>
                    <a:pt x="498" y="49"/>
                  </a:lnTo>
                  <a:lnTo>
                    <a:pt x="498" y="51"/>
                  </a:lnTo>
                  <a:lnTo>
                    <a:pt x="498" y="53"/>
                  </a:lnTo>
                  <a:lnTo>
                    <a:pt x="498" y="55"/>
                  </a:lnTo>
                  <a:lnTo>
                    <a:pt x="500" y="56"/>
                  </a:lnTo>
                  <a:lnTo>
                    <a:pt x="500" y="59"/>
                  </a:lnTo>
                  <a:lnTo>
                    <a:pt x="500" y="60"/>
                  </a:lnTo>
                  <a:lnTo>
                    <a:pt x="500" y="62"/>
                  </a:lnTo>
                  <a:lnTo>
                    <a:pt x="500" y="64"/>
                  </a:lnTo>
                  <a:lnTo>
                    <a:pt x="500" y="66"/>
                  </a:lnTo>
                  <a:lnTo>
                    <a:pt x="500" y="67"/>
                  </a:lnTo>
                  <a:lnTo>
                    <a:pt x="502" y="67"/>
                  </a:lnTo>
                  <a:lnTo>
                    <a:pt x="502" y="69"/>
                  </a:lnTo>
                  <a:lnTo>
                    <a:pt x="502" y="71"/>
                  </a:lnTo>
                  <a:lnTo>
                    <a:pt x="502" y="73"/>
                  </a:lnTo>
                  <a:lnTo>
                    <a:pt x="502" y="74"/>
                  </a:lnTo>
                  <a:lnTo>
                    <a:pt x="502" y="76"/>
                  </a:lnTo>
                  <a:lnTo>
                    <a:pt x="502" y="78"/>
                  </a:lnTo>
                  <a:lnTo>
                    <a:pt x="502" y="80"/>
                  </a:lnTo>
                  <a:lnTo>
                    <a:pt x="502" y="82"/>
                  </a:lnTo>
                  <a:lnTo>
                    <a:pt x="504" y="82"/>
                  </a:lnTo>
                  <a:lnTo>
                    <a:pt x="502" y="84"/>
                  </a:lnTo>
                  <a:lnTo>
                    <a:pt x="502" y="85"/>
                  </a:lnTo>
                  <a:lnTo>
                    <a:pt x="502" y="86"/>
                  </a:lnTo>
                  <a:lnTo>
                    <a:pt x="502" y="88"/>
                  </a:lnTo>
                  <a:lnTo>
                    <a:pt x="504" y="88"/>
                  </a:lnTo>
                  <a:lnTo>
                    <a:pt x="504" y="90"/>
                  </a:lnTo>
                  <a:lnTo>
                    <a:pt x="505" y="90"/>
                  </a:lnTo>
                  <a:lnTo>
                    <a:pt x="505" y="91"/>
                  </a:lnTo>
                  <a:lnTo>
                    <a:pt x="505" y="92"/>
                  </a:lnTo>
                  <a:lnTo>
                    <a:pt x="507" y="92"/>
                  </a:lnTo>
                  <a:lnTo>
                    <a:pt x="507" y="95"/>
                  </a:lnTo>
                  <a:lnTo>
                    <a:pt x="507" y="97"/>
                  </a:lnTo>
                  <a:lnTo>
                    <a:pt x="507" y="100"/>
                  </a:lnTo>
                  <a:lnTo>
                    <a:pt x="507" y="102"/>
                  </a:lnTo>
                  <a:lnTo>
                    <a:pt x="507" y="106"/>
                  </a:lnTo>
                  <a:lnTo>
                    <a:pt x="507" y="109"/>
                  </a:lnTo>
                  <a:lnTo>
                    <a:pt x="507" y="113"/>
                  </a:lnTo>
                  <a:lnTo>
                    <a:pt x="507" y="115"/>
                  </a:lnTo>
                  <a:lnTo>
                    <a:pt x="507" y="119"/>
                  </a:lnTo>
                  <a:lnTo>
                    <a:pt x="507" y="122"/>
                  </a:lnTo>
                  <a:lnTo>
                    <a:pt x="507" y="126"/>
                  </a:lnTo>
                  <a:lnTo>
                    <a:pt x="507" y="128"/>
                  </a:lnTo>
                  <a:lnTo>
                    <a:pt x="507" y="132"/>
                  </a:lnTo>
                  <a:lnTo>
                    <a:pt x="507" y="134"/>
                  </a:lnTo>
                  <a:lnTo>
                    <a:pt x="507" y="136"/>
                  </a:lnTo>
                  <a:lnTo>
                    <a:pt x="508" y="137"/>
                  </a:lnTo>
                  <a:lnTo>
                    <a:pt x="507" y="139"/>
                  </a:lnTo>
                  <a:lnTo>
                    <a:pt x="507" y="141"/>
                  </a:lnTo>
                  <a:lnTo>
                    <a:pt x="507" y="145"/>
                  </a:lnTo>
                  <a:lnTo>
                    <a:pt x="507" y="148"/>
                  </a:lnTo>
                  <a:lnTo>
                    <a:pt x="507" y="153"/>
                  </a:lnTo>
                  <a:lnTo>
                    <a:pt x="507" y="157"/>
                  </a:lnTo>
                  <a:lnTo>
                    <a:pt x="507" y="162"/>
                  </a:lnTo>
                  <a:lnTo>
                    <a:pt x="508" y="166"/>
                  </a:lnTo>
                  <a:lnTo>
                    <a:pt x="508" y="172"/>
                  </a:lnTo>
                  <a:lnTo>
                    <a:pt x="508" y="177"/>
                  </a:lnTo>
                  <a:lnTo>
                    <a:pt x="508" y="182"/>
                  </a:lnTo>
                  <a:lnTo>
                    <a:pt x="509" y="185"/>
                  </a:lnTo>
                  <a:lnTo>
                    <a:pt x="509" y="189"/>
                  </a:lnTo>
                  <a:lnTo>
                    <a:pt x="509" y="192"/>
                  </a:lnTo>
                  <a:lnTo>
                    <a:pt x="509" y="194"/>
                  </a:lnTo>
                  <a:lnTo>
                    <a:pt x="510" y="195"/>
                  </a:lnTo>
                  <a:lnTo>
                    <a:pt x="509" y="199"/>
                  </a:lnTo>
                  <a:lnTo>
                    <a:pt x="509" y="203"/>
                  </a:lnTo>
                  <a:lnTo>
                    <a:pt x="509" y="209"/>
                  </a:lnTo>
                  <a:lnTo>
                    <a:pt x="510" y="213"/>
                  </a:lnTo>
                  <a:lnTo>
                    <a:pt x="509" y="220"/>
                  </a:lnTo>
                  <a:lnTo>
                    <a:pt x="509" y="226"/>
                  </a:lnTo>
                  <a:lnTo>
                    <a:pt x="509" y="232"/>
                  </a:lnTo>
                  <a:lnTo>
                    <a:pt x="509" y="237"/>
                  </a:lnTo>
                  <a:lnTo>
                    <a:pt x="507" y="244"/>
                  </a:lnTo>
                  <a:lnTo>
                    <a:pt x="505" y="250"/>
                  </a:lnTo>
                  <a:lnTo>
                    <a:pt x="501" y="255"/>
                  </a:lnTo>
                  <a:lnTo>
                    <a:pt x="499" y="259"/>
                  </a:lnTo>
                  <a:lnTo>
                    <a:pt x="493" y="263"/>
                  </a:lnTo>
                  <a:lnTo>
                    <a:pt x="488" y="265"/>
                  </a:lnTo>
                  <a:lnTo>
                    <a:pt x="481" y="265"/>
                  </a:lnTo>
                  <a:lnTo>
                    <a:pt x="474" y="265"/>
                  </a:lnTo>
                  <a:lnTo>
                    <a:pt x="471" y="266"/>
                  </a:lnTo>
                  <a:lnTo>
                    <a:pt x="469" y="266"/>
                  </a:lnTo>
                  <a:lnTo>
                    <a:pt x="467" y="270"/>
                  </a:lnTo>
                  <a:lnTo>
                    <a:pt x="466" y="272"/>
                  </a:lnTo>
                  <a:lnTo>
                    <a:pt x="464" y="275"/>
                  </a:lnTo>
                  <a:lnTo>
                    <a:pt x="464" y="280"/>
                  </a:lnTo>
                  <a:lnTo>
                    <a:pt x="463" y="283"/>
                  </a:lnTo>
                  <a:lnTo>
                    <a:pt x="463" y="287"/>
                  </a:lnTo>
                  <a:lnTo>
                    <a:pt x="461" y="293"/>
                  </a:lnTo>
                  <a:lnTo>
                    <a:pt x="461" y="297"/>
                  </a:lnTo>
                  <a:lnTo>
                    <a:pt x="461" y="302"/>
                  </a:lnTo>
                  <a:lnTo>
                    <a:pt x="461" y="306"/>
                  </a:lnTo>
                  <a:lnTo>
                    <a:pt x="459" y="311"/>
                  </a:lnTo>
                  <a:lnTo>
                    <a:pt x="457" y="314"/>
                  </a:lnTo>
                  <a:lnTo>
                    <a:pt x="455" y="318"/>
                  </a:lnTo>
                  <a:lnTo>
                    <a:pt x="454" y="319"/>
                  </a:lnTo>
                  <a:lnTo>
                    <a:pt x="445" y="327"/>
                  </a:lnTo>
                  <a:lnTo>
                    <a:pt x="435" y="333"/>
                  </a:lnTo>
                  <a:lnTo>
                    <a:pt x="423" y="337"/>
                  </a:lnTo>
                  <a:lnTo>
                    <a:pt x="411" y="341"/>
                  </a:lnTo>
                  <a:lnTo>
                    <a:pt x="397" y="344"/>
                  </a:lnTo>
                  <a:lnTo>
                    <a:pt x="384" y="347"/>
                  </a:lnTo>
                  <a:lnTo>
                    <a:pt x="369" y="349"/>
                  </a:lnTo>
                  <a:lnTo>
                    <a:pt x="354" y="349"/>
                  </a:lnTo>
                  <a:lnTo>
                    <a:pt x="337" y="349"/>
                  </a:lnTo>
                  <a:lnTo>
                    <a:pt x="321" y="349"/>
                  </a:lnTo>
                  <a:lnTo>
                    <a:pt x="304" y="347"/>
                  </a:lnTo>
                  <a:lnTo>
                    <a:pt x="289" y="343"/>
                  </a:lnTo>
                  <a:lnTo>
                    <a:pt x="273" y="340"/>
                  </a:lnTo>
                  <a:lnTo>
                    <a:pt x="257" y="335"/>
                  </a:lnTo>
                  <a:lnTo>
                    <a:pt x="242" y="330"/>
                  </a:lnTo>
                  <a:lnTo>
                    <a:pt x="228" y="322"/>
                  </a:lnTo>
                  <a:lnTo>
                    <a:pt x="226" y="322"/>
                  </a:lnTo>
                  <a:lnTo>
                    <a:pt x="226" y="321"/>
                  </a:lnTo>
                  <a:lnTo>
                    <a:pt x="225" y="320"/>
                  </a:lnTo>
                  <a:lnTo>
                    <a:pt x="225" y="318"/>
                  </a:lnTo>
                  <a:lnTo>
                    <a:pt x="225" y="316"/>
                  </a:lnTo>
                  <a:lnTo>
                    <a:pt x="225" y="314"/>
                  </a:lnTo>
                  <a:lnTo>
                    <a:pt x="225" y="312"/>
                  </a:lnTo>
                  <a:lnTo>
                    <a:pt x="225" y="309"/>
                  </a:lnTo>
                  <a:lnTo>
                    <a:pt x="225" y="307"/>
                  </a:lnTo>
                  <a:lnTo>
                    <a:pt x="225" y="305"/>
                  </a:lnTo>
                  <a:lnTo>
                    <a:pt x="225" y="303"/>
                  </a:lnTo>
                  <a:lnTo>
                    <a:pt x="226" y="301"/>
                  </a:lnTo>
                  <a:lnTo>
                    <a:pt x="226" y="299"/>
                  </a:lnTo>
                  <a:lnTo>
                    <a:pt x="226" y="297"/>
                  </a:lnTo>
                  <a:lnTo>
                    <a:pt x="226" y="296"/>
                  </a:lnTo>
                  <a:lnTo>
                    <a:pt x="228" y="294"/>
                  </a:lnTo>
                  <a:lnTo>
                    <a:pt x="228" y="293"/>
                  </a:lnTo>
                  <a:lnTo>
                    <a:pt x="228" y="291"/>
                  </a:lnTo>
                  <a:lnTo>
                    <a:pt x="229" y="289"/>
                  </a:lnTo>
                  <a:lnTo>
                    <a:pt x="229" y="287"/>
                  </a:lnTo>
                  <a:lnTo>
                    <a:pt x="230" y="285"/>
                  </a:lnTo>
                  <a:lnTo>
                    <a:pt x="230" y="283"/>
                  </a:lnTo>
                  <a:lnTo>
                    <a:pt x="232" y="279"/>
                  </a:lnTo>
                  <a:lnTo>
                    <a:pt x="232" y="277"/>
                  </a:lnTo>
                  <a:lnTo>
                    <a:pt x="232" y="275"/>
                  </a:lnTo>
                  <a:lnTo>
                    <a:pt x="232" y="273"/>
                  </a:lnTo>
                  <a:lnTo>
                    <a:pt x="232" y="270"/>
                  </a:lnTo>
                  <a:lnTo>
                    <a:pt x="231" y="269"/>
                  </a:lnTo>
                  <a:lnTo>
                    <a:pt x="231" y="267"/>
                  </a:lnTo>
                  <a:lnTo>
                    <a:pt x="228" y="266"/>
                  </a:lnTo>
                  <a:lnTo>
                    <a:pt x="228" y="265"/>
                  </a:lnTo>
                  <a:lnTo>
                    <a:pt x="223" y="269"/>
                  </a:lnTo>
                  <a:lnTo>
                    <a:pt x="219" y="271"/>
                  </a:lnTo>
                  <a:lnTo>
                    <a:pt x="214" y="273"/>
                  </a:lnTo>
                  <a:lnTo>
                    <a:pt x="210" y="272"/>
                  </a:lnTo>
                  <a:lnTo>
                    <a:pt x="206" y="272"/>
                  </a:lnTo>
                  <a:lnTo>
                    <a:pt x="202" y="270"/>
                  </a:lnTo>
                  <a:lnTo>
                    <a:pt x="198" y="268"/>
                  </a:lnTo>
                  <a:lnTo>
                    <a:pt x="194" y="264"/>
                  </a:lnTo>
                  <a:lnTo>
                    <a:pt x="189" y="262"/>
                  </a:lnTo>
                  <a:lnTo>
                    <a:pt x="185" y="258"/>
                  </a:lnTo>
                  <a:lnTo>
                    <a:pt x="181" y="256"/>
                  </a:lnTo>
                  <a:lnTo>
                    <a:pt x="178" y="252"/>
                  </a:lnTo>
                  <a:lnTo>
                    <a:pt x="172" y="250"/>
                  </a:lnTo>
                  <a:lnTo>
                    <a:pt x="168" y="247"/>
                  </a:lnTo>
                  <a:lnTo>
                    <a:pt x="162" y="245"/>
                  </a:lnTo>
                  <a:lnTo>
                    <a:pt x="158" y="243"/>
                  </a:lnTo>
                  <a:lnTo>
                    <a:pt x="156" y="243"/>
                  </a:lnTo>
                  <a:lnTo>
                    <a:pt x="155" y="243"/>
                  </a:lnTo>
                  <a:lnTo>
                    <a:pt x="153" y="243"/>
                  </a:lnTo>
                  <a:lnTo>
                    <a:pt x="151" y="242"/>
                  </a:lnTo>
                  <a:lnTo>
                    <a:pt x="147" y="241"/>
                  </a:lnTo>
                  <a:lnTo>
                    <a:pt x="145" y="239"/>
                  </a:lnTo>
                  <a:lnTo>
                    <a:pt x="142" y="237"/>
                  </a:lnTo>
                  <a:lnTo>
                    <a:pt x="140" y="234"/>
                  </a:lnTo>
                  <a:lnTo>
                    <a:pt x="134" y="233"/>
                  </a:lnTo>
                  <a:lnTo>
                    <a:pt x="131" y="230"/>
                  </a:lnTo>
                  <a:lnTo>
                    <a:pt x="127" y="228"/>
                  </a:lnTo>
                  <a:lnTo>
                    <a:pt x="123" y="224"/>
                  </a:lnTo>
                  <a:lnTo>
                    <a:pt x="117" y="221"/>
                  </a:lnTo>
                  <a:lnTo>
                    <a:pt x="113" y="217"/>
                  </a:lnTo>
                  <a:lnTo>
                    <a:pt x="108" y="213"/>
                  </a:lnTo>
                  <a:lnTo>
                    <a:pt x="104" y="209"/>
                  </a:lnTo>
                  <a:lnTo>
                    <a:pt x="98" y="206"/>
                  </a:lnTo>
                  <a:lnTo>
                    <a:pt x="93" y="202"/>
                  </a:lnTo>
                  <a:lnTo>
                    <a:pt x="85" y="198"/>
                  </a:lnTo>
                  <a:lnTo>
                    <a:pt x="78" y="192"/>
                  </a:lnTo>
                  <a:lnTo>
                    <a:pt x="68" y="187"/>
                  </a:lnTo>
                  <a:lnTo>
                    <a:pt x="59" y="182"/>
                  </a:lnTo>
                  <a:lnTo>
                    <a:pt x="50" y="176"/>
                  </a:lnTo>
                  <a:lnTo>
                    <a:pt x="42" y="170"/>
                  </a:lnTo>
                  <a:lnTo>
                    <a:pt x="33" y="166"/>
                  </a:lnTo>
                  <a:lnTo>
                    <a:pt x="25" y="160"/>
                  </a:lnTo>
                  <a:lnTo>
                    <a:pt x="17" y="156"/>
                  </a:lnTo>
                  <a:lnTo>
                    <a:pt x="11" y="150"/>
                  </a:lnTo>
                  <a:lnTo>
                    <a:pt x="5" y="147"/>
                  </a:lnTo>
                  <a:lnTo>
                    <a:pt x="2" y="143"/>
                  </a:lnTo>
                  <a:lnTo>
                    <a:pt x="0" y="140"/>
                  </a:lnTo>
                  <a:lnTo>
                    <a:pt x="0" y="137"/>
                  </a:lnTo>
                  <a:lnTo>
                    <a:pt x="0" y="135"/>
                  </a:lnTo>
                  <a:lnTo>
                    <a:pt x="0" y="133"/>
                  </a:lnTo>
                  <a:lnTo>
                    <a:pt x="1" y="129"/>
                  </a:lnTo>
                  <a:lnTo>
                    <a:pt x="1" y="125"/>
                  </a:lnTo>
                  <a:lnTo>
                    <a:pt x="2" y="121"/>
                  </a:lnTo>
                  <a:lnTo>
                    <a:pt x="2" y="117"/>
                  </a:lnTo>
                  <a:lnTo>
                    <a:pt x="4" y="112"/>
                  </a:lnTo>
                  <a:lnTo>
                    <a:pt x="4" y="108"/>
                  </a:lnTo>
                  <a:lnTo>
                    <a:pt x="5" y="104"/>
                  </a:lnTo>
                  <a:lnTo>
                    <a:pt x="7" y="101"/>
                  </a:lnTo>
                  <a:lnTo>
                    <a:pt x="9" y="97"/>
                  </a:lnTo>
                  <a:lnTo>
                    <a:pt x="11" y="95"/>
                  </a:lnTo>
                  <a:lnTo>
                    <a:pt x="13" y="92"/>
                  </a:lnTo>
                  <a:lnTo>
                    <a:pt x="15" y="91"/>
                  </a:lnTo>
                  <a:lnTo>
                    <a:pt x="19" y="89"/>
                  </a:lnTo>
                  <a:lnTo>
                    <a:pt x="20" y="91"/>
                  </a:lnTo>
                  <a:lnTo>
                    <a:pt x="22" y="92"/>
                  </a:lnTo>
                  <a:lnTo>
                    <a:pt x="26" y="94"/>
                  </a:lnTo>
                  <a:lnTo>
                    <a:pt x="29" y="95"/>
                  </a:lnTo>
                  <a:lnTo>
                    <a:pt x="33" y="98"/>
                  </a:lnTo>
                  <a:lnTo>
                    <a:pt x="38" y="99"/>
                  </a:lnTo>
                  <a:lnTo>
                    <a:pt x="44" y="102"/>
                  </a:lnTo>
                  <a:lnTo>
                    <a:pt x="50" y="104"/>
                  </a:lnTo>
                  <a:lnTo>
                    <a:pt x="56" y="108"/>
                  </a:lnTo>
                  <a:lnTo>
                    <a:pt x="62" y="111"/>
                  </a:lnTo>
                  <a:lnTo>
                    <a:pt x="67" y="115"/>
                  </a:lnTo>
                  <a:lnTo>
                    <a:pt x="74" y="117"/>
                  </a:lnTo>
                  <a:lnTo>
                    <a:pt x="80" y="121"/>
                  </a:lnTo>
                  <a:lnTo>
                    <a:pt x="86" y="123"/>
                  </a:lnTo>
                  <a:lnTo>
                    <a:pt x="92" y="127"/>
                  </a:lnTo>
                  <a:lnTo>
                    <a:pt x="99" y="129"/>
                  </a:lnTo>
                  <a:lnTo>
                    <a:pt x="103" y="133"/>
                  </a:lnTo>
                  <a:lnTo>
                    <a:pt x="108" y="135"/>
                  </a:lnTo>
                  <a:lnTo>
                    <a:pt x="112" y="139"/>
                  </a:lnTo>
                  <a:lnTo>
                    <a:pt x="118" y="142"/>
                  </a:lnTo>
                  <a:lnTo>
                    <a:pt x="123" y="145"/>
                  </a:lnTo>
                  <a:lnTo>
                    <a:pt x="128" y="149"/>
                  </a:lnTo>
                  <a:lnTo>
                    <a:pt x="134" y="153"/>
                  </a:lnTo>
                  <a:lnTo>
                    <a:pt x="140" y="157"/>
                  </a:lnTo>
                  <a:lnTo>
                    <a:pt x="144" y="161"/>
                  </a:lnTo>
                  <a:lnTo>
                    <a:pt x="150" y="165"/>
                  </a:lnTo>
                  <a:lnTo>
                    <a:pt x="154" y="168"/>
                  </a:lnTo>
                  <a:lnTo>
                    <a:pt x="158" y="170"/>
                  </a:lnTo>
                  <a:lnTo>
                    <a:pt x="161" y="173"/>
                  </a:lnTo>
                  <a:lnTo>
                    <a:pt x="164" y="174"/>
                  </a:lnTo>
                  <a:lnTo>
                    <a:pt x="166" y="175"/>
                  </a:lnTo>
                  <a:lnTo>
                    <a:pt x="168" y="174"/>
                  </a:lnTo>
                  <a:lnTo>
                    <a:pt x="170" y="173"/>
                  </a:lnTo>
                  <a:lnTo>
                    <a:pt x="173" y="169"/>
                  </a:lnTo>
                  <a:lnTo>
                    <a:pt x="175" y="164"/>
                  </a:lnTo>
                  <a:lnTo>
                    <a:pt x="179" y="158"/>
                  </a:lnTo>
                  <a:lnTo>
                    <a:pt x="181" y="151"/>
                  </a:lnTo>
                  <a:lnTo>
                    <a:pt x="184" y="142"/>
                  </a:lnTo>
                  <a:lnTo>
                    <a:pt x="186" y="134"/>
                  </a:lnTo>
                  <a:lnTo>
                    <a:pt x="190" y="124"/>
                  </a:lnTo>
                  <a:lnTo>
                    <a:pt x="192" y="116"/>
                  </a:lnTo>
                  <a:lnTo>
                    <a:pt x="194" y="107"/>
                  </a:lnTo>
                  <a:lnTo>
                    <a:pt x="196" y="99"/>
                  </a:lnTo>
                  <a:lnTo>
                    <a:pt x="199" y="91"/>
                  </a:lnTo>
                  <a:lnTo>
                    <a:pt x="200" y="85"/>
                  </a:lnTo>
                  <a:lnTo>
                    <a:pt x="202" y="80"/>
                  </a:lnTo>
                  <a:lnTo>
                    <a:pt x="203" y="75"/>
                  </a:lnTo>
                  <a:lnTo>
                    <a:pt x="204" y="72"/>
                  </a:lnTo>
                  <a:lnTo>
                    <a:pt x="204" y="69"/>
                  </a:lnTo>
                  <a:lnTo>
                    <a:pt x="207" y="66"/>
                  </a:lnTo>
                  <a:lnTo>
                    <a:pt x="207" y="61"/>
                  </a:lnTo>
                  <a:lnTo>
                    <a:pt x="209" y="57"/>
                  </a:lnTo>
                  <a:lnTo>
                    <a:pt x="209" y="53"/>
                  </a:lnTo>
                  <a:lnTo>
                    <a:pt x="210" y="48"/>
                  </a:lnTo>
                  <a:lnTo>
                    <a:pt x="212" y="43"/>
                  </a:lnTo>
                  <a:lnTo>
                    <a:pt x="214" y="37"/>
                  </a:lnTo>
                  <a:lnTo>
                    <a:pt x="214" y="33"/>
                  </a:lnTo>
                  <a:lnTo>
                    <a:pt x="216" y="28"/>
                  </a:lnTo>
                  <a:lnTo>
                    <a:pt x="217" y="24"/>
                  </a:lnTo>
                  <a:lnTo>
                    <a:pt x="219" y="18"/>
                  </a:lnTo>
                  <a:lnTo>
                    <a:pt x="221" y="15"/>
                  </a:lnTo>
                  <a:lnTo>
                    <a:pt x="223" y="11"/>
                  </a:lnTo>
                  <a:lnTo>
                    <a:pt x="225" y="9"/>
                  </a:lnTo>
                  <a:lnTo>
                    <a:pt x="228" y="5"/>
                  </a:lnTo>
                  <a:lnTo>
                    <a:pt x="231" y="5"/>
                  </a:lnTo>
                  <a:lnTo>
                    <a:pt x="234" y="4"/>
                  </a:lnTo>
                  <a:lnTo>
                    <a:pt x="235" y="4"/>
                  </a:lnTo>
                  <a:lnTo>
                    <a:pt x="240" y="2"/>
                  </a:lnTo>
                  <a:lnTo>
                    <a:pt x="241" y="2"/>
                  </a:lnTo>
                  <a:lnTo>
                    <a:pt x="245" y="2"/>
                  </a:lnTo>
                  <a:lnTo>
                    <a:pt x="247" y="2"/>
                  </a:lnTo>
                  <a:lnTo>
                    <a:pt x="251" y="0"/>
                  </a:lnTo>
                  <a:lnTo>
                    <a:pt x="253" y="0"/>
                  </a:lnTo>
                  <a:lnTo>
                    <a:pt x="255" y="0"/>
                  </a:lnTo>
                  <a:lnTo>
                    <a:pt x="257" y="0"/>
                  </a:lnTo>
                  <a:lnTo>
                    <a:pt x="259" y="0"/>
                  </a:lnTo>
                  <a:lnTo>
                    <a:pt x="260" y="0"/>
                  </a:lnTo>
                  <a:lnTo>
                    <a:pt x="262" y="0"/>
                  </a:lnTo>
                  <a:lnTo>
                    <a:pt x="263" y="0"/>
                  </a:lnTo>
                  <a:lnTo>
                    <a:pt x="263" y="1"/>
                  </a:lnTo>
                  <a:lnTo>
                    <a:pt x="264" y="1"/>
                  </a:lnTo>
                  <a:lnTo>
                    <a:pt x="265" y="1"/>
                  </a:lnTo>
                  <a:lnTo>
                    <a:pt x="267" y="1"/>
                  </a:lnTo>
                  <a:lnTo>
                    <a:pt x="269" y="2"/>
                  </a:lnTo>
                  <a:lnTo>
                    <a:pt x="272" y="2"/>
                  </a:lnTo>
                  <a:lnTo>
                    <a:pt x="273" y="2"/>
                  </a:lnTo>
                  <a:lnTo>
                    <a:pt x="278" y="2"/>
                  </a:lnTo>
                  <a:lnTo>
                    <a:pt x="279" y="3"/>
                  </a:lnTo>
                  <a:lnTo>
                    <a:pt x="283" y="3"/>
                  </a:lnTo>
                  <a:lnTo>
                    <a:pt x="285" y="3"/>
                  </a:lnTo>
                  <a:lnTo>
                    <a:pt x="288" y="3"/>
                  </a:lnTo>
                  <a:lnTo>
                    <a:pt x="289" y="3"/>
                  </a:lnTo>
                  <a:lnTo>
                    <a:pt x="291" y="3"/>
                  </a:lnTo>
                  <a:lnTo>
                    <a:pt x="292" y="3"/>
                  </a:lnTo>
                  <a:lnTo>
                    <a:pt x="294" y="2"/>
                  </a:lnTo>
                  <a:lnTo>
                    <a:pt x="292" y="6"/>
                  </a:lnTo>
                  <a:lnTo>
                    <a:pt x="292" y="7"/>
                  </a:lnTo>
                  <a:lnTo>
                    <a:pt x="292" y="10"/>
                  </a:lnTo>
                  <a:lnTo>
                    <a:pt x="293" y="12"/>
                  </a:lnTo>
                  <a:lnTo>
                    <a:pt x="293" y="16"/>
                  </a:lnTo>
                  <a:lnTo>
                    <a:pt x="294" y="18"/>
                  </a:lnTo>
                  <a:lnTo>
                    <a:pt x="295" y="22"/>
                  </a:lnTo>
                  <a:lnTo>
                    <a:pt x="297" y="23"/>
                  </a:lnTo>
                  <a:lnTo>
                    <a:pt x="299" y="28"/>
                  </a:lnTo>
                  <a:lnTo>
                    <a:pt x="301" y="29"/>
                  </a:lnTo>
                  <a:lnTo>
                    <a:pt x="303" y="33"/>
                  </a:lnTo>
                  <a:lnTo>
                    <a:pt x="304" y="35"/>
                  </a:lnTo>
                  <a:lnTo>
                    <a:pt x="307" y="37"/>
                  </a:lnTo>
                  <a:lnTo>
                    <a:pt x="309" y="39"/>
                  </a:lnTo>
                  <a:lnTo>
                    <a:pt x="310" y="41"/>
                  </a:lnTo>
                  <a:lnTo>
                    <a:pt x="312" y="42"/>
                  </a:lnTo>
                  <a:lnTo>
                    <a:pt x="313" y="46"/>
                  </a:lnTo>
                  <a:lnTo>
                    <a:pt x="314" y="51"/>
                  </a:lnTo>
                  <a:lnTo>
                    <a:pt x="314" y="58"/>
                  </a:lnTo>
                  <a:lnTo>
                    <a:pt x="316" y="65"/>
                  </a:lnTo>
                  <a:lnTo>
                    <a:pt x="316" y="75"/>
                  </a:lnTo>
                  <a:lnTo>
                    <a:pt x="316" y="83"/>
                  </a:lnTo>
                  <a:lnTo>
                    <a:pt x="316" y="93"/>
                  </a:lnTo>
                  <a:lnTo>
                    <a:pt x="317" y="102"/>
                  </a:lnTo>
                  <a:lnTo>
                    <a:pt x="317" y="113"/>
                  </a:lnTo>
                  <a:lnTo>
                    <a:pt x="317" y="122"/>
                  </a:lnTo>
                  <a:lnTo>
                    <a:pt x="317" y="131"/>
                  </a:lnTo>
                  <a:lnTo>
                    <a:pt x="319" y="138"/>
                  </a:lnTo>
                  <a:lnTo>
                    <a:pt x="320" y="145"/>
                  </a:lnTo>
                  <a:lnTo>
                    <a:pt x="322" y="149"/>
                  </a:lnTo>
                  <a:lnTo>
                    <a:pt x="324" y="152"/>
                  </a:lnTo>
                  <a:lnTo>
                    <a:pt x="328" y="153"/>
                  </a:lnTo>
                  <a:lnTo>
                    <a:pt x="328" y="152"/>
                  </a:lnTo>
                  <a:lnTo>
                    <a:pt x="331" y="149"/>
                  </a:lnTo>
                  <a:lnTo>
                    <a:pt x="335" y="145"/>
                  </a:lnTo>
                  <a:lnTo>
                    <a:pt x="341" y="137"/>
                  </a:lnTo>
                  <a:lnTo>
                    <a:pt x="347" y="130"/>
                  </a:lnTo>
                  <a:lnTo>
                    <a:pt x="354" y="121"/>
                  </a:lnTo>
                  <a:lnTo>
                    <a:pt x="362" y="112"/>
                  </a:lnTo>
                  <a:lnTo>
                    <a:pt x="370" y="102"/>
                  </a:lnTo>
                  <a:lnTo>
                    <a:pt x="377" y="92"/>
                  </a:lnTo>
                  <a:lnTo>
                    <a:pt x="385" y="83"/>
                  </a:lnTo>
                  <a:lnTo>
                    <a:pt x="390" y="74"/>
                  </a:lnTo>
                  <a:lnTo>
                    <a:pt x="397" y="64"/>
                  </a:lnTo>
                  <a:lnTo>
                    <a:pt x="402" y="58"/>
                  </a:lnTo>
                  <a:lnTo>
                    <a:pt x="406" y="51"/>
                  </a:lnTo>
                  <a:lnTo>
                    <a:pt x="408" y="46"/>
                  </a:lnTo>
                  <a:lnTo>
                    <a:pt x="408" y="42"/>
                  </a:lnTo>
                  <a:lnTo>
                    <a:pt x="410" y="41"/>
                  </a:lnTo>
                  <a:lnTo>
                    <a:pt x="410" y="39"/>
                  </a:lnTo>
                  <a:lnTo>
                    <a:pt x="411" y="37"/>
                  </a:lnTo>
                  <a:lnTo>
                    <a:pt x="411" y="35"/>
                  </a:lnTo>
                  <a:lnTo>
                    <a:pt x="411" y="32"/>
                  </a:lnTo>
                  <a:lnTo>
                    <a:pt x="411" y="30"/>
                  </a:lnTo>
                  <a:lnTo>
                    <a:pt x="412" y="26"/>
                  </a:lnTo>
                  <a:lnTo>
                    <a:pt x="410" y="24"/>
                  </a:lnTo>
                  <a:lnTo>
                    <a:pt x="410" y="22"/>
                  </a:lnTo>
                  <a:lnTo>
                    <a:pt x="410" y="20"/>
                  </a:lnTo>
                  <a:lnTo>
                    <a:pt x="410" y="16"/>
                  </a:lnTo>
                  <a:lnTo>
                    <a:pt x="410" y="15"/>
                  </a:lnTo>
                  <a:lnTo>
                    <a:pt x="410" y="13"/>
                  </a:lnTo>
                  <a:lnTo>
                    <a:pt x="410" y="11"/>
                  </a:lnTo>
                  <a:lnTo>
                    <a:pt x="408" y="13"/>
                  </a:lnTo>
                  <a:lnTo>
                    <a:pt x="409" y="13"/>
                  </a:lnTo>
                  <a:lnTo>
                    <a:pt x="410" y="13"/>
                  </a:lnTo>
                  <a:lnTo>
                    <a:pt x="412" y="13"/>
                  </a:lnTo>
                  <a:lnTo>
                    <a:pt x="412" y="14"/>
                  </a:lnTo>
                  <a:lnTo>
                    <a:pt x="414" y="14"/>
                  </a:lnTo>
                  <a:lnTo>
                    <a:pt x="416" y="14"/>
                  </a:lnTo>
                  <a:lnTo>
                    <a:pt x="416" y="15"/>
                  </a:lnTo>
                  <a:lnTo>
                    <a:pt x="418" y="15"/>
                  </a:lnTo>
                  <a:lnTo>
                    <a:pt x="420" y="15"/>
                  </a:lnTo>
                </a:path>
              </a:pathLst>
            </a:custGeom>
            <a:solidFill>
              <a:srgbClr val="0042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3" name="Freeform 536"/>
            <p:cNvSpPr>
              <a:spLocks/>
            </p:cNvSpPr>
            <p:nvPr/>
          </p:nvSpPr>
          <p:spPr bwMode="auto">
            <a:xfrm>
              <a:off x="4133" y="992"/>
              <a:ext cx="162" cy="370"/>
            </a:xfrm>
            <a:custGeom>
              <a:avLst/>
              <a:gdLst>
                <a:gd name="T0" fmla="*/ 74 w 164"/>
                <a:gd name="T1" fmla="*/ 1 h 370"/>
                <a:gd name="T2" fmla="*/ 87 w 164"/>
                <a:gd name="T3" fmla="*/ 2 h 370"/>
                <a:gd name="T4" fmla="*/ 100 w 164"/>
                <a:gd name="T5" fmla="*/ 7 h 370"/>
                <a:gd name="T6" fmla="*/ 116 w 164"/>
                <a:gd name="T7" fmla="*/ 18 h 370"/>
                <a:gd name="T8" fmla="*/ 130 w 164"/>
                <a:gd name="T9" fmla="*/ 30 h 370"/>
                <a:gd name="T10" fmla="*/ 137 w 164"/>
                <a:gd name="T11" fmla="*/ 38 h 370"/>
                <a:gd name="T12" fmla="*/ 146 w 164"/>
                <a:gd name="T13" fmla="*/ 52 h 370"/>
                <a:gd name="T14" fmla="*/ 154 w 164"/>
                <a:gd name="T15" fmla="*/ 63 h 370"/>
                <a:gd name="T16" fmla="*/ 156 w 164"/>
                <a:gd name="T17" fmla="*/ 73 h 370"/>
                <a:gd name="T18" fmla="*/ 161 w 164"/>
                <a:gd name="T19" fmla="*/ 83 h 370"/>
                <a:gd name="T20" fmla="*/ 162 w 164"/>
                <a:gd name="T21" fmla="*/ 91 h 370"/>
                <a:gd name="T22" fmla="*/ 158 w 164"/>
                <a:gd name="T23" fmla="*/ 105 h 370"/>
                <a:gd name="T24" fmla="*/ 154 w 164"/>
                <a:gd name="T25" fmla="*/ 117 h 370"/>
                <a:gd name="T26" fmla="*/ 158 w 164"/>
                <a:gd name="T27" fmla="*/ 121 h 370"/>
                <a:gd name="T28" fmla="*/ 155 w 164"/>
                <a:gd name="T29" fmla="*/ 131 h 370"/>
                <a:gd name="T30" fmla="*/ 153 w 164"/>
                <a:gd name="T31" fmla="*/ 148 h 370"/>
                <a:gd name="T32" fmla="*/ 148 w 164"/>
                <a:gd name="T33" fmla="*/ 158 h 370"/>
                <a:gd name="T34" fmla="*/ 137 w 164"/>
                <a:gd name="T35" fmla="*/ 165 h 370"/>
                <a:gd name="T36" fmla="*/ 132 w 164"/>
                <a:gd name="T37" fmla="*/ 175 h 370"/>
                <a:gd name="T38" fmla="*/ 127 w 164"/>
                <a:gd name="T39" fmla="*/ 186 h 370"/>
                <a:gd name="T40" fmla="*/ 121 w 164"/>
                <a:gd name="T41" fmla="*/ 195 h 370"/>
                <a:gd name="T42" fmla="*/ 114 w 164"/>
                <a:gd name="T43" fmla="*/ 206 h 370"/>
                <a:gd name="T44" fmla="*/ 103 w 164"/>
                <a:gd name="T45" fmla="*/ 210 h 370"/>
                <a:gd name="T46" fmla="*/ 96 w 164"/>
                <a:gd name="T47" fmla="*/ 222 h 370"/>
                <a:gd name="T48" fmla="*/ 94 w 164"/>
                <a:gd name="T49" fmla="*/ 279 h 370"/>
                <a:gd name="T50" fmla="*/ 92 w 164"/>
                <a:gd name="T51" fmla="*/ 331 h 370"/>
                <a:gd name="T52" fmla="*/ 78 w 164"/>
                <a:gd name="T53" fmla="*/ 346 h 370"/>
                <a:gd name="T54" fmla="*/ 48 w 164"/>
                <a:gd name="T55" fmla="*/ 362 h 370"/>
                <a:gd name="T56" fmla="*/ 30 w 164"/>
                <a:gd name="T57" fmla="*/ 369 h 370"/>
                <a:gd name="T58" fmla="*/ 30 w 164"/>
                <a:gd name="T59" fmla="*/ 336 h 370"/>
                <a:gd name="T60" fmla="*/ 31 w 164"/>
                <a:gd name="T61" fmla="*/ 291 h 370"/>
                <a:gd name="T62" fmla="*/ 30 w 164"/>
                <a:gd name="T63" fmla="*/ 277 h 370"/>
                <a:gd name="T64" fmla="*/ 35 w 164"/>
                <a:gd name="T65" fmla="*/ 264 h 370"/>
                <a:gd name="T66" fmla="*/ 40 w 164"/>
                <a:gd name="T67" fmla="*/ 251 h 370"/>
                <a:gd name="T68" fmla="*/ 41 w 164"/>
                <a:gd name="T69" fmla="*/ 239 h 370"/>
                <a:gd name="T70" fmla="*/ 44 w 164"/>
                <a:gd name="T71" fmla="*/ 223 h 370"/>
                <a:gd name="T72" fmla="*/ 44 w 164"/>
                <a:gd name="T73" fmla="*/ 210 h 370"/>
                <a:gd name="T74" fmla="*/ 36 w 164"/>
                <a:gd name="T75" fmla="*/ 204 h 370"/>
                <a:gd name="T76" fmla="*/ 27 w 164"/>
                <a:gd name="T77" fmla="*/ 198 h 370"/>
                <a:gd name="T78" fmla="*/ 20 w 164"/>
                <a:gd name="T79" fmla="*/ 193 h 370"/>
                <a:gd name="T80" fmla="*/ 14 w 164"/>
                <a:gd name="T81" fmla="*/ 189 h 370"/>
                <a:gd name="T82" fmla="*/ 10 w 164"/>
                <a:gd name="T83" fmla="*/ 175 h 370"/>
                <a:gd name="T84" fmla="*/ 3 w 164"/>
                <a:gd name="T85" fmla="*/ 152 h 370"/>
                <a:gd name="T86" fmla="*/ 0 w 164"/>
                <a:gd name="T87" fmla="*/ 134 h 370"/>
                <a:gd name="T88" fmla="*/ 6 w 164"/>
                <a:gd name="T89" fmla="*/ 122 h 370"/>
                <a:gd name="T90" fmla="*/ 13 w 164"/>
                <a:gd name="T91" fmla="*/ 111 h 370"/>
                <a:gd name="T92" fmla="*/ 19 w 164"/>
                <a:gd name="T93" fmla="*/ 99 h 370"/>
                <a:gd name="T94" fmla="*/ 20 w 164"/>
                <a:gd name="T95" fmla="*/ 89 h 370"/>
                <a:gd name="T96" fmla="*/ 18 w 164"/>
                <a:gd name="T97" fmla="*/ 76 h 370"/>
                <a:gd name="T98" fmla="*/ 17 w 164"/>
                <a:gd name="T99" fmla="*/ 65 h 370"/>
                <a:gd name="T100" fmla="*/ 18 w 164"/>
                <a:gd name="T101" fmla="*/ 54 h 370"/>
                <a:gd name="T102" fmla="*/ 20 w 164"/>
                <a:gd name="T103" fmla="*/ 45 h 370"/>
                <a:gd name="T104" fmla="*/ 23 w 164"/>
                <a:gd name="T105" fmla="*/ 34 h 370"/>
                <a:gd name="T106" fmla="*/ 30 w 164"/>
                <a:gd name="T107" fmla="*/ 24 h 370"/>
                <a:gd name="T108" fmla="*/ 41 w 164"/>
                <a:gd name="T109" fmla="*/ 17 h 370"/>
                <a:gd name="T110" fmla="*/ 51 w 164"/>
                <a:gd name="T111" fmla="*/ 10 h 370"/>
                <a:gd name="T112" fmla="*/ 61 w 164"/>
                <a:gd name="T113" fmla="*/ 2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4" h="370">
                  <a:moveTo>
                    <a:pt x="66" y="1"/>
                  </a:moveTo>
                  <a:lnTo>
                    <a:pt x="67" y="1"/>
                  </a:lnTo>
                  <a:lnTo>
                    <a:pt x="69" y="1"/>
                  </a:lnTo>
                  <a:lnTo>
                    <a:pt x="70" y="1"/>
                  </a:lnTo>
                  <a:lnTo>
                    <a:pt x="72" y="1"/>
                  </a:lnTo>
                  <a:lnTo>
                    <a:pt x="74" y="1"/>
                  </a:lnTo>
                  <a:lnTo>
                    <a:pt x="77" y="1"/>
                  </a:lnTo>
                  <a:lnTo>
                    <a:pt x="79" y="2"/>
                  </a:lnTo>
                  <a:lnTo>
                    <a:pt x="80" y="2"/>
                  </a:lnTo>
                  <a:lnTo>
                    <a:pt x="82" y="2"/>
                  </a:lnTo>
                  <a:lnTo>
                    <a:pt x="86" y="2"/>
                  </a:lnTo>
                  <a:lnTo>
                    <a:pt x="87" y="2"/>
                  </a:lnTo>
                  <a:lnTo>
                    <a:pt x="89" y="2"/>
                  </a:lnTo>
                  <a:lnTo>
                    <a:pt x="92" y="2"/>
                  </a:lnTo>
                  <a:lnTo>
                    <a:pt x="95" y="2"/>
                  </a:lnTo>
                  <a:lnTo>
                    <a:pt x="96" y="4"/>
                  </a:lnTo>
                  <a:lnTo>
                    <a:pt x="98" y="5"/>
                  </a:lnTo>
                  <a:lnTo>
                    <a:pt x="100" y="7"/>
                  </a:lnTo>
                  <a:lnTo>
                    <a:pt x="102" y="8"/>
                  </a:lnTo>
                  <a:lnTo>
                    <a:pt x="104" y="10"/>
                  </a:lnTo>
                  <a:lnTo>
                    <a:pt x="108" y="12"/>
                  </a:lnTo>
                  <a:lnTo>
                    <a:pt x="110" y="14"/>
                  </a:lnTo>
                  <a:lnTo>
                    <a:pt x="113" y="15"/>
                  </a:lnTo>
                  <a:lnTo>
                    <a:pt x="116" y="18"/>
                  </a:lnTo>
                  <a:lnTo>
                    <a:pt x="117" y="20"/>
                  </a:lnTo>
                  <a:lnTo>
                    <a:pt x="119" y="22"/>
                  </a:lnTo>
                  <a:lnTo>
                    <a:pt x="123" y="24"/>
                  </a:lnTo>
                  <a:lnTo>
                    <a:pt x="125" y="26"/>
                  </a:lnTo>
                  <a:lnTo>
                    <a:pt x="127" y="28"/>
                  </a:lnTo>
                  <a:lnTo>
                    <a:pt x="130" y="30"/>
                  </a:lnTo>
                  <a:lnTo>
                    <a:pt x="133" y="30"/>
                  </a:lnTo>
                  <a:lnTo>
                    <a:pt x="133" y="32"/>
                  </a:lnTo>
                  <a:lnTo>
                    <a:pt x="134" y="34"/>
                  </a:lnTo>
                  <a:lnTo>
                    <a:pt x="135" y="36"/>
                  </a:lnTo>
                  <a:lnTo>
                    <a:pt x="137" y="36"/>
                  </a:lnTo>
                  <a:lnTo>
                    <a:pt x="137" y="38"/>
                  </a:lnTo>
                  <a:lnTo>
                    <a:pt x="139" y="40"/>
                  </a:lnTo>
                  <a:lnTo>
                    <a:pt x="140" y="42"/>
                  </a:lnTo>
                  <a:lnTo>
                    <a:pt x="142" y="44"/>
                  </a:lnTo>
                  <a:lnTo>
                    <a:pt x="142" y="48"/>
                  </a:lnTo>
                  <a:lnTo>
                    <a:pt x="144" y="50"/>
                  </a:lnTo>
                  <a:lnTo>
                    <a:pt x="146" y="52"/>
                  </a:lnTo>
                  <a:lnTo>
                    <a:pt x="148" y="53"/>
                  </a:lnTo>
                  <a:lnTo>
                    <a:pt x="148" y="55"/>
                  </a:lnTo>
                  <a:lnTo>
                    <a:pt x="150" y="58"/>
                  </a:lnTo>
                  <a:lnTo>
                    <a:pt x="151" y="59"/>
                  </a:lnTo>
                  <a:lnTo>
                    <a:pt x="154" y="61"/>
                  </a:lnTo>
                  <a:lnTo>
                    <a:pt x="154" y="63"/>
                  </a:lnTo>
                  <a:lnTo>
                    <a:pt x="154" y="65"/>
                  </a:lnTo>
                  <a:lnTo>
                    <a:pt x="154" y="67"/>
                  </a:lnTo>
                  <a:lnTo>
                    <a:pt x="155" y="67"/>
                  </a:lnTo>
                  <a:lnTo>
                    <a:pt x="155" y="69"/>
                  </a:lnTo>
                  <a:lnTo>
                    <a:pt x="156" y="71"/>
                  </a:lnTo>
                  <a:lnTo>
                    <a:pt x="156" y="73"/>
                  </a:lnTo>
                  <a:lnTo>
                    <a:pt x="158" y="74"/>
                  </a:lnTo>
                  <a:lnTo>
                    <a:pt x="158" y="75"/>
                  </a:lnTo>
                  <a:lnTo>
                    <a:pt x="158" y="77"/>
                  </a:lnTo>
                  <a:lnTo>
                    <a:pt x="158" y="79"/>
                  </a:lnTo>
                  <a:lnTo>
                    <a:pt x="161" y="81"/>
                  </a:lnTo>
                  <a:lnTo>
                    <a:pt x="161" y="83"/>
                  </a:lnTo>
                  <a:lnTo>
                    <a:pt x="161" y="85"/>
                  </a:lnTo>
                  <a:lnTo>
                    <a:pt x="163" y="85"/>
                  </a:lnTo>
                  <a:lnTo>
                    <a:pt x="162" y="87"/>
                  </a:lnTo>
                  <a:lnTo>
                    <a:pt x="162" y="89"/>
                  </a:lnTo>
                  <a:lnTo>
                    <a:pt x="162" y="90"/>
                  </a:lnTo>
                  <a:lnTo>
                    <a:pt x="162" y="91"/>
                  </a:lnTo>
                  <a:lnTo>
                    <a:pt x="160" y="94"/>
                  </a:lnTo>
                  <a:lnTo>
                    <a:pt x="160" y="96"/>
                  </a:lnTo>
                  <a:lnTo>
                    <a:pt x="160" y="98"/>
                  </a:lnTo>
                  <a:lnTo>
                    <a:pt x="160" y="100"/>
                  </a:lnTo>
                  <a:lnTo>
                    <a:pt x="158" y="103"/>
                  </a:lnTo>
                  <a:lnTo>
                    <a:pt x="158" y="105"/>
                  </a:lnTo>
                  <a:lnTo>
                    <a:pt x="156" y="107"/>
                  </a:lnTo>
                  <a:lnTo>
                    <a:pt x="156" y="109"/>
                  </a:lnTo>
                  <a:lnTo>
                    <a:pt x="154" y="111"/>
                  </a:lnTo>
                  <a:lnTo>
                    <a:pt x="154" y="113"/>
                  </a:lnTo>
                  <a:lnTo>
                    <a:pt x="154" y="115"/>
                  </a:lnTo>
                  <a:lnTo>
                    <a:pt x="154" y="117"/>
                  </a:lnTo>
                  <a:lnTo>
                    <a:pt x="154" y="119"/>
                  </a:lnTo>
                  <a:lnTo>
                    <a:pt x="155" y="119"/>
                  </a:lnTo>
                  <a:lnTo>
                    <a:pt x="155" y="120"/>
                  </a:lnTo>
                  <a:lnTo>
                    <a:pt x="157" y="120"/>
                  </a:lnTo>
                  <a:lnTo>
                    <a:pt x="157" y="121"/>
                  </a:lnTo>
                  <a:lnTo>
                    <a:pt x="158" y="121"/>
                  </a:lnTo>
                  <a:lnTo>
                    <a:pt x="158" y="122"/>
                  </a:lnTo>
                  <a:lnTo>
                    <a:pt x="161" y="122"/>
                  </a:lnTo>
                  <a:lnTo>
                    <a:pt x="158" y="124"/>
                  </a:lnTo>
                  <a:lnTo>
                    <a:pt x="156" y="127"/>
                  </a:lnTo>
                  <a:lnTo>
                    <a:pt x="156" y="128"/>
                  </a:lnTo>
                  <a:lnTo>
                    <a:pt x="155" y="131"/>
                  </a:lnTo>
                  <a:lnTo>
                    <a:pt x="155" y="134"/>
                  </a:lnTo>
                  <a:lnTo>
                    <a:pt x="155" y="137"/>
                  </a:lnTo>
                  <a:lnTo>
                    <a:pt x="155" y="139"/>
                  </a:lnTo>
                  <a:lnTo>
                    <a:pt x="153" y="143"/>
                  </a:lnTo>
                  <a:lnTo>
                    <a:pt x="153" y="144"/>
                  </a:lnTo>
                  <a:lnTo>
                    <a:pt x="153" y="148"/>
                  </a:lnTo>
                  <a:lnTo>
                    <a:pt x="153" y="150"/>
                  </a:lnTo>
                  <a:lnTo>
                    <a:pt x="151" y="152"/>
                  </a:lnTo>
                  <a:lnTo>
                    <a:pt x="151" y="154"/>
                  </a:lnTo>
                  <a:lnTo>
                    <a:pt x="151" y="155"/>
                  </a:lnTo>
                  <a:lnTo>
                    <a:pt x="149" y="157"/>
                  </a:lnTo>
                  <a:lnTo>
                    <a:pt x="148" y="158"/>
                  </a:lnTo>
                  <a:lnTo>
                    <a:pt x="146" y="160"/>
                  </a:lnTo>
                  <a:lnTo>
                    <a:pt x="144" y="160"/>
                  </a:lnTo>
                  <a:lnTo>
                    <a:pt x="142" y="160"/>
                  </a:lnTo>
                  <a:lnTo>
                    <a:pt x="140" y="162"/>
                  </a:lnTo>
                  <a:lnTo>
                    <a:pt x="138" y="163"/>
                  </a:lnTo>
                  <a:lnTo>
                    <a:pt x="137" y="165"/>
                  </a:lnTo>
                  <a:lnTo>
                    <a:pt x="137" y="166"/>
                  </a:lnTo>
                  <a:lnTo>
                    <a:pt x="135" y="168"/>
                  </a:lnTo>
                  <a:lnTo>
                    <a:pt x="135" y="169"/>
                  </a:lnTo>
                  <a:lnTo>
                    <a:pt x="134" y="171"/>
                  </a:lnTo>
                  <a:lnTo>
                    <a:pt x="132" y="173"/>
                  </a:lnTo>
                  <a:lnTo>
                    <a:pt x="132" y="175"/>
                  </a:lnTo>
                  <a:lnTo>
                    <a:pt x="130" y="177"/>
                  </a:lnTo>
                  <a:lnTo>
                    <a:pt x="130" y="179"/>
                  </a:lnTo>
                  <a:lnTo>
                    <a:pt x="130" y="181"/>
                  </a:lnTo>
                  <a:lnTo>
                    <a:pt x="129" y="182"/>
                  </a:lnTo>
                  <a:lnTo>
                    <a:pt x="129" y="184"/>
                  </a:lnTo>
                  <a:lnTo>
                    <a:pt x="127" y="186"/>
                  </a:lnTo>
                  <a:lnTo>
                    <a:pt x="127" y="187"/>
                  </a:lnTo>
                  <a:lnTo>
                    <a:pt x="125" y="189"/>
                  </a:lnTo>
                  <a:lnTo>
                    <a:pt x="123" y="191"/>
                  </a:lnTo>
                  <a:lnTo>
                    <a:pt x="123" y="192"/>
                  </a:lnTo>
                  <a:lnTo>
                    <a:pt x="121" y="194"/>
                  </a:lnTo>
                  <a:lnTo>
                    <a:pt x="121" y="195"/>
                  </a:lnTo>
                  <a:lnTo>
                    <a:pt x="120" y="197"/>
                  </a:lnTo>
                  <a:lnTo>
                    <a:pt x="118" y="198"/>
                  </a:lnTo>
                  <a:lnTo>
                    <a:pt x="118" y="200"/>
                  </a:lnTo>
                  <a:lnTo>
                    <a:pt x="118" y="202"/>
                  </a:lnTo>
                  <a:lnTo>
                    <a:pt x="116" y="204"/>
                  </a:lnTo>
                  <a:lnTo>
                    <a:pt x="114" y="206"/>
                  </a:lnTo>
                  <a:lnTo>
                    <a:pt x="112" y="208"/>
                  </a:lnTo>
                  <a:lnTo>
                    <a:pt x="110" y="210"/>
                  </a:lnTo>
                  <a:lnTo>
                    <a:pt x="109" y="210"/>
                  </a:lnTo>
                  <a:lnTo>
                    <a:pt x="107" y="210"/>
                  </a:lnTo>
                  <a:lnTo>
                    <a:pt x="105" y="210"/>
                  </a:lnTo>
                  <a:lnTo>
                    <a:pt x="103" y="210"/>
                  </a:lnTo>
                  <a:lnTo>
                    <a:pt x="101" y="211"/>
                  </a:lnTo>
                  <a:lnTo>
                    <a:pt x="100" y="211"/>
                  </a:lnTo>
                  <a:lnTo>
                    <a:pt x="98" y="211"/>
                  </a:lnTo>
                  <a:lnTo>
                    <a:pt x="96" y="213"/>
                  </a:lnTo>
                  <a:lnTo>
                    <a:pt x="96" y="216"/>
                  </a:lnTo>
                  <a:lnTo>
                    <a:pt x="96" y="222"/>
                  </a:lnTo>
                  <a:lnTo>
                    <a:pt x="96" y="228"/>
                  </a:lnTo>
                  <a:lnTo>
                    <a:pt x="95" y="237"/>
                  </a:lnTo>
                  <a:lnTo>
                    <a:pt x="95" y="246"/>
                  </a:lnTo>
                  <a:lnTo>
                    <a:pt x="95" y="257"/>
                  </a:lnTo>
                  <a:lnTo>
                    <a:pt x="95" y="267"/>
                  </a:lnTo>
                  <a:lnTo>
                    <a:pt x="94" y="279"/>
                  </a:lnTo>
                  <a:lnTo>
                    <a:pt x="94" y="289"/>
                  </a:lnTo>
                  <a:lnTo>
                    <a:pt x="94" y="300"/>
                  </a:lnTo>
                  <a:lnTo>
                    <a:pt x="94" y="309"/>
                  </a:lnTo>
                  <a:lnTo>
                    <a:pt x="92" y="318"/>
                  </a:lnTo>
                  <a:lnTo>
                    <a:pt x="92" y="325"/>
                  </a:lnTo>
                  <a:lnTo>
                    <a:pt x="92" y="331"/>
                  </a:lnTo>
                  <a:lnTo>
                    <a:pt x="92" y="333"/>
                  </a:lnTo>
                  <a:lnTo>
                    <a:pt x="90" y="335"/>
                  </a:lnTo>
                  <a:lnTo>
                    <a:pt x="88" y="337"/>
                  </a:lnTo>
                  <a:lnTo>
                    <a:pt x="85" y="340"/>
                  </a:lnTo>
                  <a:lnTo>
                    <a:pt x="82" y="342"/>
                  </a:lnTo>
                  <a:lnTo>
                    <a:pt x="78" y="346"/>
                  </a:lnTo>
                  <a:lnTo>
                    <a:pt x="73" y="348"/>
                  </a:lnTo>
                  <a:lnTo>
                    <a:pt x="68" y="351"/>
                  </a:lnTo>
                  <a:lnTo>
                    <a:pt x="64" y="353"/>
                  </a:lnTo>
                  <a:lnTo>
                    <a:pt x="58" y="357"/>
                  </a:lnTo>
                  <a:lnTo>
                    <a:pt x="53" y="359"/>
                  </a:lnTo>
                  <a:lnTo>
                    <a:pt x="48" y="362"/>
                  </a:lnTo>
                  <a:lnTo>
                    <a:pt x="44" y="364"/>
                  </a:lnTo>
                  <a:lnTo>
                    <a:pt x="40" y="366"/>
                  </a:lnTo>
                  <a:lnTo>
                    <a:pt x="36" y="368"/>
                  </a:lnTo>
                  <a:lnTo>
                    <a:pt x="33" y="369"/>
                  </a:lnTo>
                  <a:lnTo>
                    <a:pt x="32" y="369"/>
                  </a:lnTo>
                  <a:lnTo>
                    <a:pt x="30" y="369"/>
                  </a:lnTo>
                  <a:lnTo>
                    <a:pt x="30" y="367"/>
                  </a:lnTo>
                  <a:lnTo>
                    <a:pt x="30" y="364"/>
                  </a:lnTo>
                  <a:lnTo>
                    <a:pt x="30" y="358"/>
                  </a:lnTo>
                  <a:lnTo>
                    <a:pt x="30" y="352"/>
                  </a:lnTo>
                  <a:lnTo>
                    <a:pt x="30" y="344"/>
                  </a:lnTo>
                  <a:lnTo>
                    <a:pt x="30" y="336"/>
                  </a:lnTo>
                  <a:lnTo>
                    <a:pt x="32" y="327"/>
                  </a:lnTo>
                  <a:lnTo>
                    <a:pt x="32" y="320"/>
                  </a:lnTo>
                  <a:lnTo>
                    <a:pt x="32" y="311"/>
                  </a:lnTo>
                  <a:lnTo>
                    <a:pt x="32" y="304"/>
                  </a:lnTo>
                  <a:lnTo>
                    <a:pt x="32" y="297"/>
                  </a:lnTo>
                  <a:lnTo>
                    <a:pt x="31" y="291"/>
                  </a:lnTo>
                  <a:lnTo>
                    <a:pt x="31" y="286"/>
                  </a:lnTo>
                  <a:lnTo>
                    <a:pt x="31" y="282"/>
                  </a:lnTo>
                  <a:lnTo>
                    <a:pt x="31" y="280"/>
                  </a:lnTo>
                  <a:lnTo>
                    <a:pt x="30" y="280"/>
                  </a:lnTo>
                  <a:lnTo>
                    <a:pt x="30" y="279"/>
                  </a:lnTo>
                  <a:lnTo>
                    <a:pt x="30" y="277"/>
                  </a:lnTo>
                  <a:lnTo>
                    <a:pt x="30" y="275"/>
                  </a:lnTo>
                  <a:lnTo>
                    <a:pt x="30" y="273"/>
                  </a:lnTo>
                  <a:lnTo>
                    <a:pt x="32" y="271"/>
                  </a:lnTo>
                  <a:lnTo>
                    <a:pt x="33" y="269"/>
                  </a:lnTo>
                  <a:lnTo>
                    <a:pt x="35" y="266"/>
                  </a:lnTo>
                  <a:lnTo>
                    <a:pt x="35" y="264"/>
                  </a:lnTo>
                  <a:lnTo>
                    <a:pt x="37" y="262"/>
                  </a:lnTo>
                  <a:lnTo>
                    <a:pt x="37" y="260"/>
                  </a:lnTo>
                  <a:lnTo>
                    <a:pt x="39" y="257"/>
                  </a:lnTo>
                  <a:lnTo>
                    <a:pt x="39" y="255"/>
                  </a:lnTo>
                  <a:lnTo>
                    <a:pt x="40" y="253"/>
                  </a:lnTo>
                  <a:lnTo>
                    <a:pt x="40" y="251"/>
                  </a:lnTo>
                  <a:lnTo>
                    <a:pt x="41" y="248"/>
                  </a:lnTo>
                  <a:lnTo>
                    <a:pt x="41" y="247"/>
                  </a:lnTo>
                  <a:lnTo>
                    <a:pt x="41" y="245"/>
                  </a:lnTo>
                  <a:lnTo>
                    <a:pt x="41" y="243"/>
                  </a:lnTo>
                  <a:lnTo>
                    <a:pt x="41" y="241"/>
                  </a:lnTo>
                  <a:lnTo>
                    <a:pt x="41" y="239"/>
                  </a:lnTo>
                  <a:lnTo>
                    <a:pt x="42" y="236"/>
                  </a:lnTo>
                  <a:lnTo>
                    <a:pt x="42" y="234"/>
                  </a:lnTo>
                  <a:lnTo>
                    <a:pt x="44" y="230"/>
                  </a:lnTo>
                  <a:lnTo>
                    <a:pt x="44" y="228"/>
                  </a:lnTo>
                  <a:lnTo>
                    <a:pt x="44" y="225"/>
                  </a:lnTo>
                  <a:lnTo>
                    <a:pt x="44" y="223"/>
                  </a:lnTo>
                  <a:lnTo>
                    <a:pt x="47" y="219"/>
                  </a:lnTo>
                  <a:lnTo>
                    <a:pt x="47" y="217"/>
                  </a:lnTo>
                  <a:lnTo>
                    <a:pt x="47" y="215"/>
                  </a:lnTo>
                  <a:lnTo>
                    <a:pt x="47" y="213"/>
                  </a:lnTo>
                  <a:lnTo>
                    <a:pt x="47" y="210"/>
                  </a:lnTo>
                  <a:lnTo>
                    <a:pt x="44" y="210"/>
                  </a:lnTo>
                  <a:lnTo>
                    <a:pt x="42" y="210"/>
                  </a:lnTo>
                  <a:lnTo>
                    <a:pt x="42" y="208"/>
                  </a:lnTo>
                  <a:lnTo>
                    <a:pt x="40" y="208"/>
                  </a:lnTo>
                  <a:lnTo>
                    <a:pt x="38" y="206"/>
                  </a:lnTo>
                  <a:lnTo>
                    <a:pt x="36" y="206"/>
                  </a:lnTo>
                  <a:lnTo>
                    <a:pt x="36" y="204"/>
                  </a:lnTo>
                  <a:lnTo>
                    <a:pt x="34" y="204"/>
                  </a:lnTo>
                  <a:lnTo>
                    <a:pt x="32" y="202"/>
                  </a:lnTo>
                  <a:lnTo>
                    <a:pt x="30" y="202"/>
                  </a:lnTo>
                  <a:lnTo>
                    <a:pt x="30" y="200"/>
                  </a:lnTo>
                  <a:lnTo>
                    <a:pt x="28" y="200"/>
                  </a:lnTo>
                  <a:lnTo>
                    <a:pt x="27" y="198"/>
                  </a:lnTo>
                  <a:lnTo>
                    <a:pt x="26" y="197"/>
                  </a:lnTo>
                  <a:lnTo>
                    <a:pt x="26" y="196"/>
                  </a:lnTo>
                  <a:lnTo>
                    <a:pt x="24" y="196"/>
                  </a:lnTo>
                  <a:lnTo>
                    <a:pt x="23" y="196"/>
                  </a:lnTo>
                  <a:lnTo>
                    <a:pt x="23" y="193"/>
                  </a:lnTo>
                  <a:lnTo>
                    <a:pt x="20" y="193"/>
                  </a:lnTo>
                  <a:lnTo>
                    <a:pt x="19" y="193"/>
                  </a:lnTo>
                  <a:lnTo>
                    <a:pt x="19" y="191"/>
                  </a:lnTo>
                  <a:lnTo>
                    <a:pt x="17" y="191"/>
                  </a:lnTo>
                  <a:lnTo>
                    <a:pt x="16" y="191"/>
                  </a:lnTo>
                  <a:lnTo>
                    <a:pt x="16" y="189"/>
                  </a:lnTo>
                  <a:lnTo>
                    <a:pt x="14" y="189"/>
                  </a:lnTo>
                  <a:lnTo>
                    <a:pt x="14" y="188"/>
                  </a:lnTo>
                  <a:lnTo>
                    <a:pt x="14" y="186"/>
                  </a:lnTo>
                  <a:lnTo>
                    <a:pt x="12" y="184"/>
                  </a:lnTo>
                  <a:lnTo>
                    <a:pt x="11" y="181"/>
                  </a:lnTo>
                  <a:lnTo>
                    <a:pt x="10" y="179"/>
                  </a:lnTo>
                  <a:lnTo>
                    <a:pt x="10" y="175"/>
                  </a:lnTo>
                  <a:lnTo>
                    <a:pt x="8" y="171"/>
                  </a:lnTo>
                  <a:lnTo>
                    <a:pt x="7" y="167"/>
                  </a:lnTo>
                  <a:lnTo>
                    <a:pt x="5" y="163"/>
                  </a:lnTo>
                  <a:lnTo>
                    <a:pt x="5" y="159"/>
                  </a:lnTo>
                  <a:lnTo>
                    <a:pt x="3" y="156"/>
                  </a:lnTo>
                  <a:lnTo>
                    <a:pt x="3" y="152"/>
                  </a:lnTo>
                  <a:lnTo>
                    <a:pt x="1" y="148"/>
                  </a:lnTo>
                  <a:lnTo>
                    <a:pt x="1" y="144"/>
                  </a:lnTo>
                  <a:lnTo>
                    <a:pt x="0" y="143"/>
                  </a:lnTo>
                  <a:lnTo>
                    <a:pt x="0" y="139"/>
                  </a:lnTo>
                  <a:lnTo>
                    <a:pt x="0" y="137"/>
                  </a:lnTo>
                  <a:lnTo>
                    <a:pt x="0" y="134"/>
                  </a:lnTo>
                  <a:lnTo>
                    <a:pt x="0" y="131"/>
                  </a:lnTo>
                  <a:lnTo>
                    <a:pt x="1" y="130"/>
                  </a:lnTo>
                  <a:lnTo>
                    <a:pt x="2" y="128"/>
                  </a:lnTo>
                  <a:lnTo>
                    <a:pt x="4" y="126"/>
                  </a:lnTo>
                  <a:lnTo>
                    <a:pt x="4" y="124"/>
                  </a:lnTo>
                  <a:lnTo>
                    <a:pt x="6" y="122"/>
                  </a:lnTo>
                  <a:lnTo>
                    <a:pt x="8" y="121"/>
                  </a:lnTo>
                  <a:lnTo>
                    <a:pt x="10" y="120"/>
                  </a:lnTo>
                  <a:lnTo>
                    <a:pt x="10" y="117"/>
                  </a:lnTo>
                  <a:lnTo>
                    <a:pt x="11" y="115"/>
                  </a:lnTo>
                  <a:lnTo>
                    <a:pt x="13" y="113"/>
                  </a:lnTo>
                  <a:lnTo>
                    <a:pt x="13" y="111"/>
                  </a:lnTo>
                  <a:lnTo>
                    <a:pt x="15" y="109"/>
                  </a:lnTo>
                  <a:lnTo>
                    <a:pt x="16" y="107"/>
                  </a:lnTo>
                  <a:lnTo>
                    <a:pt x="16" y="105"/>
                  </a:lnTo>
                  <a:lnTo>
                    <a:pt x="18" y="103"/>
                  </a:lnTo>
                  <a:lnTo>
                    <a:pt x="19" y="100"/>
                  </a:lnTo>
                  <a:lnTo>
                    <a:pt x="19" y="99"/>
                  </a:lnTo>
                  <a:lnTo>
                    <a:pt x="21" y="98"/>
                  </a:lnTo>
                  <a:lnTo>
                    <a:pt x="21" y="97"/>
                  </a:lnTo>
                  <a:lnTo>
                    <a:pt x="21" y="95"/>
                  </a:lnTo>
                  <a:lnTo>
                    <a:pt x="21" y="93"/>
                  </a:lnTo>
                  <a:lnTo>
                    <a:pt x="21" y="91"/>
                  </a:lnTo>
                  <a:lnTo>
                    <a:pt x="20" y="89"/>
                  </a:lnTo>
                  <a:lnTo>
                    <a:pt x="20" y="87"/>
                  </a:lnTo>
                  <a:lnTo>
                    <a:pt x="20" y="85"/>
                  </a:lnTo>
                  <a:lnTo>
                    <a:pt x="20" y="82"/>
                  </a:lnTo>
                  <a:lnTo>
                    <a:pt x="18" y="80"/>
                  </a:lnTo>
                  <a:lnTo>
                    <a:pt x="18" y="78"/>
                  </a:lnTo>
                  <a:lnTo>
                    <a:pt x="18" y="76"/>
                  </a:lnTo>
                  <a:lnTo>
                    <a:pt x="18" y="74"/>
                  </a:lnTo>
                  <a:lnTo>
                    <a:pt x="17" y="73"/>
                  </a:lnTo>
                  <a:lnTo>
                    <a:pt x="17" y="71"/>
                  </a:lnTo>
                  <a:lnTo>
                    <a:pt x="17" y="69"/>
                  </a:lnTo>
                  <a:lnTo>
                    <a:pt x="17" y="67"/>
                  </a:lnTo>
                  <a:lnTo>
                    <a:pt x="17" y="65"/>
                  </a:lnTo>
                  <a:lnTo>
                    <a:pt x="17" y="64"/>
                  </a:lnTo>
                  <a:lnTo>
                    <a:pt x="17" y="62"/>
                  </a:lnTo>
                  <a:lnTo>
                    <a:pt x="17" y="60"/>
                  </a:lnTo>
                  <a:lnTo>
                    <a:pt x="17" y="58"/>
                  </a:lnTo>
                  <a:lnTo>
                    <a:pt x="17" y="56"/>
                  </a:lnTo>
                  <a:lnTo>
                    <a:pt x="18" y="54"/>
                  </a:lnTo>
                  <a:lnTo>
                    <a:pt x="18" y="53"/>
                  </a:lnTo>
                  <a:lnTo>
                    <a:pt x="18" y="51"/>
                  </a:lnTo>
                  <a:lnTo>
                    <a:pt x="18" y="49"/>
                  </a:lnTo>
                  <a:lnTo>
                    <a:pt x="20" y="47"/>
                  </a:lnTo>
                  <a:lnTo>
                    <a:pt x="20" y="46"/>
                  </a:lnTo>
                  <a:lnTo>
                    <a:pt x="20" y="45"/>
                  </a:lnTo>
                  <a:lnTo>
                    <a:pt x="20" y="43"/>
                  </a:lnTo>
                  <a:lnTo>
                    <a:pt x="23" y="41"/>
                  </a:lnTo>
                  <a:lnTo>
                    <a:pt x="23" y="39"/>
                  </a:lnTo>
                  <a:lnTo>
                    <a:pt x="23" y="37"/>
                  </a:lnTo>
                  <a:lnTo>
                    <a:pt x="23" y="35"/>
                  </a:lnTo>
                  <a:lnTo>
                    <a:pt x="23" y="34"/>
                  </a:lnTo>
                  <a:lnTo>
                    <a:pt x="25" y="32"/>
                  </a:lnTo>
                  <a:lnTo>
                    <a:pt x="25" y="31"/>
                  </a:lnTo>
                  <a:lnTo>
                    <a:pt x="27" y="29"/>
                  </a:lnTo>
                  <a:lnTo>
                    <a:pt x="28" y="27"/>
                  </a:lnTo>
                  <a:lnTo>
                    <a:pt x="30" y="25"/>
                  </a:lnTo>
                  <a:lnTo>
                    <a:pt x="30" y="24"/>
                  </a:lnTo>
                  <a:lnTo>
                    <a:pt x="32" y="22"/>
                  </a:lnTo>
                  <a:lnTo>
                    <a:pt x="34" y="20"/>
                  </a:lnTo>
                  <a:lnTo>
                    <a:pt x="36" y="20"/>
                  </a:lnTo>
                  <a:lnTo>
                    <a:pt x="38" y="18"/>
                  </a:lnTo>
                  <a:lnTo>
                    <a:pt x="40" y="17"/>
                  </a:lnTo>
                  <a:lnTo>
                    <a:pt x="41" y="17"/>
                  </a:lnTo>
                  <a:lnTo>
                    <a:pt x="43" y="15"/>
                  </a:lnTo>
                  <a:lnTo>
                    <a:pt x="45" y="14"/>
                  </a:lnTo>
                  <a:lnTo>
                    <a:pt x="47" y="14"/>
                  </a:lnTo>
                  <a:lnTo>
                    <a:pt x="48" y="12"/>
                  </a:lnTo>
                  <a:lnTo>
                    <a:pt x="49" y="12"/>
                  </a:lnTo>
                  <a:lnTo>
                    <a:pt x="51" y="10"/>
                  </a:lnTo>
                  <a:lnTo>
                    <a:pt x="54" y="8"/>
                  </a:lnTo>
                  <a:lnTo>
                    <a:pt x="55" y="7"/>
                  </a:lnTo>
                  <a:lnTo>
                    <a:pt x="57" y="5"/>
                  </a:lnTo>
                  <a:lnTo>
                    <a:pt x="58" y="4"/>
                  </a:lnTo>
                  <a:lnTo>
                    <a:pt x="59" y="4"/>
                  </a:lnTo>
                  <a:lnTo>
                    <a:pt x="61" y="2"/>
                  </a:lnTo>
                  <a:lnTo>
                    <a:pt x="63" y="1"/>
                  </a:lnTo>
                  <a:lnTo>
                    <a:pt x="64" y="0"/>
                  </a:lnTo>
                  <a:lnTo>
                    <a:pt x="64" y="1"/>
                  </a:lnTo>
                  <a:lnTo>
                    <a:pt x="66" y="1"/>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4" name="Freeform 537"/>
            <p:cNvSpPr>
              <a:spLocks/>
            </p:cNvSpPr>
            <p:nvPr/>
          </p:nvSpPr>
          <p:spPr bwMode="auto">
            <a:xfrm>
              <a:off x="4130" y="1227"/>
              <a:ext cx="160" cy="213"/>
            </a:xfrm>
            <a:custGeom>
              <a:avLst/>
              <a:gdLst>
                <a:gd name="T0" fmla="*/ 105 w 162"/>
                <a:gd name="T1" fmla="*/ 11 h 212"/>
                <a:gd name="T2" fmla="*/ 113 w 162"/>
                <a:gd name="T3" fmla="*/ 9 h 212"/>
                <a:gd name="T4" fmla="*/ 120 w 162"/>
                <a:gd name="T5" fmla="*/ 8 h 212"/>
                <a:gd name="T6" fmla="*/ 125 w 162"/>
                <a:gd name="T7" fmla="*/ 9 h 212"/>
                <a:gd name="T8" fmla="*/ 130 w 162"/>
                <a:gd name="T9" fmla="*/ 11 h 212"/>
                <a:gd name="T10" fmla="*/ 136 w 162"/>
                <a:gd name="T11" fmla="*/ 13 h 212"/>
                <a:gd name="T12" fmla="*/ 141 w 162"/>
                <a:gd name="T13" fmla="*/ 16 h 212"/>
                <a:gd name="T14" fmla="*/ 149 w 162"/>
                <a:gd name="T15" fmla="*/ 19 h 212"/>
                <a:gd name="T16" fmla="*/ 156 w 162"/>
                <a:gd name="T17" fmla="*/ 21 h 212"/>
                <a:gd name="T18" fmla="*/ 160 w 162"/>
                <a:gd name="T19" fmla="*/ 26 h 212"/>
                <a:gd name="T20" fmla="*/ 151 w 162"/>
                <a:gd name="T21" fmla="*/ 55 h 212"/>
                <a:gd name="T22" fmla="*/ 124 w 162"/>
                <a:gd name="T23" fmla="*/ 94 h 212"/>
                <a:gd name="T24" fmla="*/ 97 w 162"/>
                <a:gd name="T25" fmla="*/ 128 h 212"/>
                <a:gd name="T26" fmla="*/ 86 w 162"/>
                <a:gd name="T27" fmla="*/ 142 h 212"/>
                <a:gd name="T28" fmla="*/ 74 w 162"/>
                <a:gd name="T29" fmla="*/ 159 h 212"/>
                <a:gd name="T30" fmla="*/ 55 w 162"/>
                <a:gd name="T31" fmla="*/ 182 h 212"/>
                <a:gd name="T32" fmla="*/ 39 w 162"/>
                <a:gd name="T33" fmla="*/ 203 h 212"/>
                <a:gd name="T34" fmla="*/ 33 w 162"/>
                <a:gd name="T35" fmla="*/ 211 h 212"/>
                <a:gd name="T36" fmla="*/ 27 w 162"/>
                <a:gd name="T37" fmla="*/ 190 h 212"/>
                <a:gd name="T38" fmla="*/ 19 w 162"/>
                <a:gd name="T39" fmla="*/ 149 h 212"/>
                <a:gd name="T40" fmla="*/ 11 w 162"/>
                <a:gd name="T41" fmla="*/ 106 h 212"/>
                <a:gd name="T42" fmla="*/ 4 w 162"/>
                <a:gd name="T43" fmla="*/ 80 h 212"/>
                <a:gd name="T44" fmla="*/ 1 w 162"/>
                <a:gd name="T45" fmla="*/ 68 h 212"/>
                <a:gd name="T46" fmla="*/ 0 w 162"/>
                <a:gd name="T47" fmla="*/ 51 h 212"/>
                <a:gd name="T48" fmla="*/ 0 w 162"/>
                <a:gd name="T49" fmla="*/ 34 h 212"/>
                <a:gd name="T50" fmla="*/ 5 w 162"/>
                <a:gd name="T51" fmla="*/ 18 h 212"/>
                <a:gd name="T52" fmla="*/ 10 w 162"/>
                <a:gd name="T53" fmla="*/ 13 h 212"/>
                <a:gd name="T54" fmla="*/ 14 w 162"/>
                <a:gd name="T55" fmla="*/ 8 h 212"/>
                <a:gd name="T56" fmla="*/ 20 w 162"/>
                <a:gd name="T57" fmla="*/ 4 h 212"/>
                <a:gd name="T58" fmla="*/ 28 w 162"/>
                <a:gd name="T59" fmla="*/ 0 h 212"/>
                <a:gd name="T60" fmla="*/ 33 w 162"/>
                <a:gd name="T61" fmla="*/ 1 h 212"/>
                <a:gd name="T62" fmla="*/ 38 w 162"/>
                <a:gd name="T63" fmla="*/ 4 h 212"/>
                <a:gd name="T64" fmla="*/ 43 w 162"/>
                <a:gd name="T65" fmla="*/ 6 h 212"/>
                <a:gd name="T66" fmla="*/ 47 w 162"/>
                <a:gd name="T67" fmla="*/ 9 h 212"/>
                <a:gd name="T68" fmla="*/ 46 w 162"/>
                <a:gd name="T69" fmla="*/ 17 h 212"/>
                <a:gd name="T70" fmla="*/ 45 w 162"/>
                <a:gd name="T71" fmla="*/ 27 h 212"/>
                <a:gd name="T72" fmla="*/ 45 w 162"/>
                <a:gd name="T73" fmla="*/ 37 h 212"/>
                <a:gd name="T74" fmla="*/ 47 w 162"/>
                <a:gd name="T75" fmla="*/ 47 h 212"/>
                <a:gd name="T76" fmla="*/ 45 w 162"/>
                <a:gd name="T77" fmla="*/ 69 h 212"/>
                <a:gd name="T78" fmla="*/ 44 w 162"/>
                <a:gd name="T79" fmla="*/ 96 h 212"/>
                <a:gd name="T80" fmla="*/ 45 w 162"/>
                <a:gd name="T81" fmla="*/ 114 h 212"/>
                <a:gd name="T82" fmla="*/ 51 w 162"/>
                <a:gd name="T83" fmla="*/ 113 h 212"/>
                <a:gd name="T84" fmla="*/ 61 w 162"/>
                <a:gd name="T85" fmla="*/ 92 h 212"/>
                <a:gd name="T86" fmla="*/ 73 w 162"/>
                <a:gd name="T87" fmla="*/ 64 h 212"/>
                <a:gd name="T88" fmla="*/ 82 w 162"/>
                <a:gd name="T89" fmla="*/ 38 h 212"/>
                <a:gd name="T90" fmla="*/ 85 w 162"/>
                <a:gd name="T91" fmla="*/ 27 h 212"/>
                <a:gd name="T92" fmla="*/ 91 w 162"/>
                <a:gd name="T93" fmla="*/ 20 h 212"/>
                <a:gd name="T94" fmla="*/ 98 w 162"/>
                <a:gd name="T95" fmla="*/ 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2" h="212">
                  <a:moveTo>
                    <a:pt x="100" y="11"/>
                  </a:moveTo>
                  <a:lnTo>
                    <a:pt x="102" y="11"/>
                  </a:lnTo>
                  <a:lnTo>
                    <a:pt x="104" y="11"/>
                  </a:lnTo>
                  <a:lnTo>
                    <a:pt x="105" y="11"/>
                  </a:lnTo>
                  <a:lnTo>
                    <a:pt x="107" y="11"/>
                  </a:lnTo>
                  <a:lnTo>
                    <a:pt x="109" y="11"/>
                  </a:lnTo>
                  <a:lnTo>
                    <a:pt x="111" y="9"/>
                  </a:lnTo>
                  <a:lnTo>
                    <a:pt x="113" y="9"/>
                  </a:lnTo>
                  <a:lnTo>
                    <a:pt x="115" y="9"/>
                  </a:lnTo>
                  <a:lnTo>
                    <a:pt x="117" y="9"/>
                  </a:lnTo>
                  <a:lnTo>
                    <a:pt x="118" y="9"/>
                  </a:lnTo>
                  <a:lnTo>
                    <a:pt x="120" y="8"/>
                  </a:lnTo>
                  <a:lnTo>
                    <a:pt x="120" y="9"/>
                  </a:lnTo>
                  <a:lnTo>
                    <a:pt x="121" y="9"/>
                  </a:lnTo>
                  <a:lnTo>
                    <a:pt x="123" y="9"/>
                  </a:lnTo>
                  <a:lnTo>
                    <a:pt x="125" y="9"/>
                  </a:lnTo>
                  <a:lnTo>
                    <a:pt x="127" y="9"/>
                  </a:lnTo>
                  <a:lnTo>
                    <a:pt x="129" y="9"/>
                  </a:lnTo>
                  <a:lnTo>
                    <a:pt x="129" y="11"/>
                  </a:lnTo>
                  <a:lnTo>
                    <a:pt x="130" y="11"/>
                  </a:lnTo>
                  <a:lnTo>
                    <a:pt x="132" y="11"/>
                  </a:lnTo>
                  <a:lnTo>
                    <a:pt x="134" y="11"/>
                  </a:lnTo>
                  <a:lnTo>
                    <a:pt x="134" y="13"/>
                  </a:lnTo>
                  <a:lnTo>
                    <a:pt x="136" y="13"/>
                  </a:lnTo>
                  <a:lnTo>
                    <a:pt x="138" y="13"/>
                  </a:lnTo>
                  <a:lnTo>
                    <a:pt x="138" y="15"/>
                  </a:lnTo>
                  <a:lnTo>
                    <a:pt x="139" y="16"/>
                  </a:lnTo>
                  <a:lnTo>
                    <a:pt x="141" y="16"/>
                  </a:lnTo>
                  <a:lnTo>
                    <a:pt x="143" y="18"/>
                  </a:lnTo>
                  <a:lnTo>
                    <a:pt x="145" y="18"/>
                  </a:lnTo>
                  <a:lnTo>
                    <a:pt x="147" y="19"/>
                  </a:lnTo>
                  <a:lnTo>
                    <a:pt x="149" y="19"/>
                  </a:lnTo>
                  <a:lnTo>
                    <a:pt x="150" y="21"/>
                  </a:lnTo>
                  <a:lnTo>
                    <a:pt x="152" y="21"/>
                  </a:lnTo>
                  <a:lnTo>
                    <a:pt x="154" y="21"/>
                  </a:lnTo>
                  <a:lnTo>
                    <a:pt x="156" y="21"/>
                  </a:lnTo>
                  <a:lnTo>
                    <a:pt x="156" y="22"/>
                  </a:lnTo>
                  <a:lnTo>
                    <a:pt x="158" y="22"/>
                  </a:lnTo>
                  <a:lnTo>
                    <a:pt x="159" y="22"/>
                  </a:lnTo>
                  <a:lnTo>
                    <a:pt x="160" y="26"/>
                  </a:lnTo>
                  <a:lnTo>
                    <a:pt x="161" y="31"/>
                  </a:lnTo>
                  <a:lnTo>
                    <a:pt x="158" y="38"/>
                  </a:lnTo>
                  <a:lnTo>
                    <a:pt x="156" y="46"/>
                  </a:lnTo>
                  <a:lnTo>
                    <a:pt x="151" y="55"/>
                  </a:lnTo>
                  <a:lnTo>
                    <a:pt x="145" y="64"/>
                  </a:lnTo>
                  <a:lnTo>
                    <a:pt x="138" y="74"/>
                  </a:lnTo>
                  <a:lnTo>
                    <a:pt x="132" y="84"/>
                  </a:lnTo>
                  <a:lnTo>
                    <a:pt x="124" y="94"/>
                  </a:lnTo>
                  <a:lnTo>
                    <a:pt x="116" y="104"/>
                  </a:lnTo>
                  <a:lnTo>
                    <a:pt x="109" y="113"/>
                  </a:lnTo>
                  <a:lnTo>
                    <a:pt x="104" y="120"/>
                  </a:lnTo>
                  <a:lnTo>
                    <a:pt x="97" y="128"/>
                  </a:lnTo>
                  <a:lnTo>
                    <a:pt x="92" y="133"/>
                  </a:lnTo>
                  <a:lnTo>
                    <a:pt x="89" y="137"/>
                  </a:lnTo>
                  <a:lnTo>
                    <a:pt x="88" y="138"/>
                  </a:lnTo>
                  <a:lnTo>
                    <a:pt x="86" y="142"/>
                  </a:lnTo>
                  <a:lnTo>
                    <a:pt x="84" y="144"/>
                  </a:lnTo>
                  <a:lnTo>
                    <a:pt x="81" y="149"/>
                  </a:lnTo>
                  <a:lnTo>
                    <a:pt x="78" y="153"/>
                  </a:lnTo>
                  <a:lnTo>
                    <a:pt x="74" y="159"/>
                  </a:lnTo>
                  <a:lnTo>
                    <a:pt x="70" y="164"/>
                  </a:lnTo>
                  <a:lnTo>
                    <a:pt x="65" y="170"/>
                  </a:lnTo>
                  <a:lnTo>
                    <a:pt x="61" y="176"/>
                  </a:lnTo>
                  <a:lnTo>
                    <a:pt x="55" y="182"/>
                  </a:lnTo>
                  <a:lnTo>
                    <a:pt x="51" y="187"/>
                  </a:lnTo>
                  <a:lnTo>
                    <a:pt x="47" y="193"/>
                  </a:lnTo>
                  <a:lnTo>
                    <a:pt x="43" y="198"/>
                  </a:lnTo>
                  <a:lnTo>
                    <a:pt x="39" y="203"/>
                  </a:lnTo>
                  <a:lnTo>
                    <a:pt x="36" y="206"/>
                  </a:lnTo>
                  <a:lnTo>
                    <a:pt x="35" y="208"/>
                  </a:lnTo>
                  <a:lnTo>
                    <a:pt x="35" y="210"/>
                  </a:lnTo>
                  <a:lnTo>
                    <a:pt x="33" y="211"/>
                  </a:lnTo>
                  <a:lnTo>
                    <a:pt x="31" y="208"/>
                  </a:lnTo>
                  <a:lnTo>
                    <a:pt x="29" y="203"/>
                  </a:lnTo>
                  <a:lnTo>
                    <a:pt x="29" y="197"/>
                  </a:lnTo>
                  <a:lnTo>
                    <a:pt x="27" y="190"/>
                  </a:lnTo>
                  <a:lnTo>
                    <a:pt x="25" y="180"/>
                  </a:lnTo>
                  <a:lnTo>
                    <a:pt x="23" y="170"/>
                  </a:lnTo>
                  <a:lnTo>
                    <a:pt x="22" y="159"/>
                  </a:lnTo>
                  <a:lnTo>
                    <a:pt x="19" y="149"/>
                  </a:lnTo>
                  <a:lnTo>
                    <a:pt x="16" y="137"/>
                  </a:lnTo>
                  <a:lnTo>
                    <a:pt x="14" y="127"/>
                  </a:lnTo>
                  <a:lnTo>
                    <a:pt x="13" y="115"/>
                  </a:lnTo>
                  <a:lnTo>
                    <a:pt x="11" y="106"/>
                  </a:lnTo>
                  <a:lnTo>
                    <a:pt x="9" y="96"/>
                  </a:lnTo>
                  <a:lnTo>
                    <a:pt x="7" y="89"/>
                  </a:lnTo>
                  <a:lnTo>
                    <a:pt x="6" y="82"/>
                  </a:lnTo>
                  <a:lnTo>
                    <a:pt x="4" y="80"/>
                  </a:lnTo>
                  <a:lnTo>
                    <a:pt x="4" y="78"/>
                  </a:lnTo>
                  <a:lnTo>
                    <a:pt x="2" y="75"/>
                  </a:lnTo>
                  <a:lnTo>
                    <a:pt x="2" y="71"/>
                  </a:lnTo>
                  <a:lnTo>
                    <a:pt x="1" y="68"/>
                  </a:lnTo>
                  <a:lnTo>
                    <a:pt x="1" y="64"/>
                  </a:lnTo>
                  <a:lnTo>
                    <a:pt x="1" y="60"/>
                  </a:lnTo>
                  <a:lnTo>
                    <a:pt x="1" y="55"/>
                  </a:lnTo>
                  <a:lnTo>
                    <a:pt x="0" y="51"/>
                  </a:lnTo>
                  <a:lnTo>
                    <a:pt x="0" y="47"/>
                  </a:lnTo>
                  <a:lnTo>
                    <a:pt x="0" y="44"/>
                  </a:lnTo>
                  <a:lnTo>
                    <a:pt x="0" y="38"/>
                  </a:lnTo>
                  <a:lnTo>
                    <a:pt x="0" y="34"/>
                  </a:lnTo>
                  <a:lnTo>
                    <a:pt x="2" y="30"/>
                  </a:lnTo>
                  <a:lnTo>
                    <a:pt x="2" y="25"/>
                  </a:lnTo>
                  <a:lnTo>
                    <a:pt x="4" y="20"/>
                  </a:lnTo>
                  <a:lnTo>
                    <a:pt x="5" y="18"/>
                  </a:lnTo>
                  <a:lnTo>
                    <a:pt x="6" y="16"/>
                  </a:lnTo>
                  <a:lnTo>
                    <a:pt x="7" y="15"/>
                  </a:lnTo>
                  <a:lnTo>
                    <a:pt x="8" y="15"/>
                  </a:lnTo>
                  <a:lnTo>
                    <a:pt x="10" y="13"/>
                  </a:lnTo>
                  <a:lnTo>
                    <a:pt x="11" y="12"/>
                  </a:lnTo>
                  <a:lnTo>
                    <a:pt x="13" y="11"/>
                  </a:lnTo>
                  <a:lnTo>
                    <a:pt x="13" y="9"/>
                  </a:lnTo>
                  <a:lnTo>
                    <a:pt x="14" y="8"/>
                  </a:lnTo>
                  <a:lnTo>
                    <a:pt x="15" y="8"/>
                  </a:lnTo>
                  <a:lnTo>
                    <a:pt x="17" y="6"/>
                  </a:lnTo>
                  <a:lnTo>
                    <a:pt x="19" y="4"/>
                  </a:lnTo>
                  <a:lnTo>
                    <a:pt x="20" y="4"/>
                  </a:lnTo>
                  <a:lnTo>
                    <a:pt x="22" y="2"/>
                  </a:lnTo>
                  <a:lnTo>
                    <a:pt x="24" y="1"/>
                  </a:lnTo>
                  <a:lnTo>
                    <a:pt x="26" y="1"/>
                  </a:lnTo>
                  <a:lnTo>
                    <a:pt x="28" y="0"/>
                  </a:lnTo>
                  <a:lnTo>
                    <a:pt x="29" y="0"/>
                  </a:lnTo>
                  <a:lnTo>
                    <a:pt x="31" y="0"/>
                  </a:lnTo>
                  <a:lnTo>
                    <a:pt x="31" y="1"/>
                  </a:lnTo>
                  <a:lnTo>
                    <a:pt x="33" y="1"/>
                  </a:lnTo>
                  <a:lnTo>
                    <a:pt x="35" y="1"/>
                  </a:lnTo>
                  <a:lnTo>
                    <a:pt x="36" y="1"/>
                  </a:lnTo>
                  <a:lnTo>
                    <a:pt x="36" y="4"/>
                  </a:lnTo>
                  <a:lnTo>
                    <a:pt x="38" y="4"/>
                  </a:lnTo>
                  <a:lnTo>
                    <a:pt x="39" y="4"/>
                  </a:lnTo>
                  <a:lnTo>
                    <a:pt x="41" y="4"/>
                  </a:lnTo>
                  <a:lnTo>
                    <a:pt x="41" y="6"/>
                  </a:lnTo>
                  <a:lnTo>
                    <a:pt x="43" y="6"/>
                  </a:lnTo>
                  <a:lnTo>
                    <a:pt x="44" y="6"/>
                  </a:lnTo>
                  <a:lnTo>
                    <a:pt x="46" y="6"/>
                  </a:lnTo>
                  <a:lnTo>
                    <a:pt x="46" y="8"/>
                  </a:lnTo>
                  <a:lnTo>
                    <a:pt x="47" y="9"/>
                  </a:lnTo>
                  <a:lnTo>
                    <a:pt x="47" y="11"/>
                  </a:lnTo>
                  <a:lnTo>
                    <a:pt x="47" y="12"/>
                  </a:lnTo>
                  <a:lnTo>
                    <a:pt x="46" y="15"/>
                  </a:lnTo>
                  <a:lnTo>
                    <a:pt x="46" y="17"/>
                  </a:lnTo>
                  <a:lnTo>
                    <a:pt x="46" y="19"/>
                  </a:lnTo>
                  <a:lnTo>
                    <a:pt x="46" y="21"/>
                  </a:lnTo>
                  <a:lnTo>
                    <a:pt x="45" y="25"/>
                  </a:lnTo>
                  <a:lnTo>
                    <a:pt x="45" y="27"/>
                  </a:lnTo>
                  <a:lnTo>
                    <a:pt x="45" y="30"/>
                  </a:lnTo>
                  <a:lnTo>
                    <a:pt x="45" y="32"/>
                  </a:lnTo>
                  <a:lnTo>
                    <a:pt x="45" y="35"/>
                  </a:lnTo>
                  <a:lnTo>
                    <a:pt x="45" y="37"/>
                  </a:lnTo>
                  <a:lnTo>
                    <a:pt x="45" y="39"/>
                  </a:lnTo>
                  <a:lnTo>
                    <a:pt x="47" y="40"/>
                  </a:lnTo>
                  <a:lnTo>
                    <a:pt x="47" y="44"/>
                  </a:lnTo>
                  <a:lnTo>
                    <a:pt x="47" y="47"/>
                  </a:lnTo>
                  <a:lnTo>
                    <a:pt x="47" y="53"/>
                  </a:lnTo>
                  <a:lnTo>
                    <a:pt x="47" y="57"/>
                  </a:lnTo>
                  <a:lnTo>
                    <a:pt x="45" y="63"/>
                  </a:lnTo>
                  <a:lnTo>
                    <a:pt x="45" y="69"/>
                  </a:lnTo>
                  <a:lnTo>
                    <a:pt x="45" y="76"/>
                  </a:lnTo>
                  <a:lnTo>
                    <a:pt x="45" y="82"/>
                  </a:lnTo>
                  <a:lnTo>
                    <a:pt x="44" y="90"/>
                  </a:lnTo>
                  <a:lnTo>
                    <a:pt x="44" y="96"/>
                  </a:lnTo>
                  <a:lnTo>
                    <a:pt x="44" y="101"/>
                  </a:lnTo>
                  <a:lnTo>
                    <a:pt x="44" y="106"/>
                  </a:lnTo>
                  <a:lnTo>
                    <a:pt x="44" y="111"/>
                  </a:lnTo>
                  <a:lnTo>
                    <a:pt x="45" y="114"/>
                  </a:lnTo>
                  <a:lnTo>
                    <a:pt x="47" y="116"/>
                  </a:lnTo>
                  <a:lnTo>
                    <a:pt x="49" y="115"/>
                  </a:lnTo>
                  <a:lnTo>
                    <a:pt x="50" y="115"/>
                  </a:lnTo>
                  <a:lnTo>
                    <a:pt x="51" y="113"/>
                  </a:lnTo>
                  <a:lnTo>
                    <a:pt x="53" y="109"/>
                  </a:lnTo>
                  <a:lnTo>
                    <a:pt x="56" y="104"/>
                  </a:lnTo>
                  <a:lnTo>
                    <a:pt x="58" y="99"/>
                  </a:lnTo>
                  <a:lnTo>
                    <a:pt x="61" y="92"/>
                  </a:lnTo>
                  <a:lnTo>
                    <a:pt x="64" y="85"/>
                  </a:lnTo>
                  <a:lnTo>
                    <a:pt x="68" y="78"/>
                  </a:lnTo>
                  <a:lnTo>
                    <a:pt x="70" y="72"/>
                  </a:lnTo>
                  <a:lnTo>
                    <a:pt x="73" y="64"/>
                  </a:lnTo>
                  <a:lnTo>
                    <a:pt x="75" y="58"/>
                  </a:lnTo>
                  <a:lnTo>
                    <a:pt x="78" y="50"/>
                  </a:lnTo>
                  <a:lnTo>
                    <a:pt x="80" y="44"/>
                  </a:lnTo>
                  <a:lnTo>
                    <a:pt x="82" y="38"/>
                  </a:lnTo>
                  <a:lnTo>
                    <a:pt x="82" y="34"/>
                  </a:lnTo>
                  <a:lnTo>
                    <a:pt x="83" y="30"/>
                  </a:lnTo>
                  <a:lnTo>
                    <a:pt x="83" y="29"/>
                  </a:lnTo>
                  <a:lnTo>
                    <a:pt x="85" y="27"/>
                  </a:lnTo>
                  <a:lnTo>
                    <a:pt x="85" y="25"/>
                  </a:lnTo>
                  <a:lnTo>
                    <a:pt x="88" y="24"/>
                  </a:lnTo>
                  <a:lnTo>
                    <a:pt x="89" y="22"/>
                  </a:lnTo>
                  <a:lnTo>
                    <a:pt x="91" y="20"/>
                  </a:lnTo>
                  <a:lnTo>
                    <a:pt x="93" y="18"/>
                  </a:lnTo>
                  <a:lnTo>
                    <a:pt x="95" y="16"/>
                  </a:lnTo>
                  <a:lnTo>
                    <a:pt x="97" y="14"/>
                  </a:lnTo>
                  <a:lnTo>
                    <a:pt x="98" y="12"/>
                  </a:lnTo>
                  <a:lnTo>
                    <a:pt x="100" y="11"/>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5" name="Freeform 538"/>
            <p:cNvSpPr>
              <a:spLocks/>
            </p:cNvSpPr>
            <p:nvPr/>
          </p:nvSpPr>
          <p:spPr bwMode="auto">
            <a:xfrm>
              <a:off x="4176" y="1062"/>
              <a:ext cx="48" cy="69"/>
            </a:xfrm>
            <a:custGeom>
              <a:avLst/>
              <a:gdLst>
                <a:gd name="T0" fmla="*/ 22 w 48"/>
                <a:gd name="T1" fmla="*/ 1 h 70"/>
                <a:gd name="T2" fmla="*/ 20 w 48"/>
                <a:gd name="T3" fmla="*/ 4 h 70"/>
                <a:gd name="T4" fmla="*/ 20 w 48"/>
                <a:gd name="T5" fmla="*/ 7 h 70"/>
                <a:gd name="T6" fmla="*/ 18 w 48"/>
                <a:gd name="T7" fmla="*/ 10 h 70"/>
                <a:gd name="T8" fmla="*/ 18 w 48"/>
                <a:gd name="T9" fmla="*/ 14 h 70"/>
                <a:gd name="T10" fmla="*/ 15 w 48"/>
                <a:gd name="T11" fmla="*/ 17 h 70"/>
                <a:gd name="T12" fmla="*/ 14 w 48"/>
                <a:gd name="T13" fmla="*/ 20 h 70"/>
                <a:gd name="T14" fmla="*/ 12 w 48"/>
                <a:gd name="T15" fmla="*/ 25 h 70"/>
                <a:gd name="T16" fmla="*/ 11 w 48"/>
                <a:gd name="T17" fmla="*/ 29 h 70"/>
                <a:gd name="T18" fmla="*/ 8 w 48"/>
                <a:gd name="T19" fmla="*/ 35 h 70"/>
                <a:gd name="T20" fmla="*/ 5 w 48"/>
                <a:gd name="T21" fmla="*/ 38 h 70"/>
                <a:gd name="T22" fmla="*/ 4 w 48"/>
                <a:gd name="T23" fmla="*/ 42 h 70"/>
                <a:gd name="T24" fmla="*/ 4 w 48"/>
                <a:gd name="T25" fmla="*/ 45 h 70"/>
                <a:gd name="T26" fmla="*/ 1 w 48"/>
                <a:gd name="T27" fmla="*/ 49 h 70"/>
                <a:gd name="T28" fmla="*/ 0 w 48"/>
                <a:gd name="T29" fmla="*/ 52 h 70"/>
                <a:gd name="T30" fmla="*/ 0 w 48"/>
                <a:gd name="T31" fmla="*/ 56 h 70"/>
                <a:gd name="T32" fmla="*/ 0 w 48"/>
                <a:gd name="T33" fmla="*/ 60 h 70"/>
                <a:gd name="T34" fmla="*/ 0 w 48"/>
                <a:gd name="T35" fmla="*/ 64 h 70"/>
                <a:gd name="T36" fmla="*/ 1 w 48"/>
                <a:gd name="T37" fmla="*/ 66 h 70"/>
                <a:gd name="T38" fmla="*/ 3 w 48"/>
                <a:gd name="T39" fmla="*/ 68 h 70"/>
                <a:gd name="T40" fmla="*/ 5 w 48"/>
                <a:gd name="T41" fmla="*/ 69 h 70"/>
                <a:gd name="T42" fmla="*/ 7 w 48"/>
                <a:gd name="T43" fmla="*/ 69 h 70"/>
                <a:gd name="T44" fmla="*/ 10 w 48"/>
                <a:gd name="T45" fmla="*/ 69 h 70"/>
                <a:gd name="T46" fmla="*/ 14 w 48"/>
                <a:gd name="T47" fmla="*/ 69 h 70"/>
                <a:gd name="T48" fmla="*/ 18 w 48"/>
                <a:gd name="T49" fmla="*/ 67 h 70"/>
                <a:gd name="T50" fmla="*/ 21 w 48"/>
                <a:gd name="T51" fmla="*/ 66 h 70"/>
                <a:gd name="T52" fmla="*/ 25 w 48"/>
                <a:gd name="T53" fmla="*/ 64 h 70"/>
                <a:gd name="T54" fmla="*/ 29 w 48"/>
                <a:gd name="T55" fmla="*/ 62 h 70"/>
                <a:gd name="T56" fmla="*/ 32 w 48"/>
                <a:gd name="T57" fmla="*/ 60 h 70"/>
                <a:gd name="T58" fmla="*/ 36 w 48"/>
                <a:gd name="T59" fmla="*/ 58 h 70"/>
                <a:gd name="T60" fmla="*/ 39 w 48"/>
                <a:gd name="T61" fmla="*/ 54 h 70"/>
                <a:gd name="T62" fmla="*/ 41 w 48"/>
                <a:gd name="T63" fmla="*/ 51 h 70"/>
                <a:gd name="T64" fmla="*/ 43 w 48"/>
                <a:gd name="T65" fmla="*/ 47 h 70"/>
                <a:gd name="T66" fmla="*/ 45 w 48"/>
                <a:gd name="T67" fmla="*/ 45 h 70"/>
                <a:gd name="T68" fmla="*/ 46 w 48"/>
                <a:gd name="T69" fmla="*/ 43 h 70"/>
                <a:gd name="T70" fmla="*/ 46 w 48"/>
                <a:gd name="T71" fmla="*/ 40 h 70"/>
                <a:gd name="T72" fmla="*/ 46 w 48"/>
                <a:gd name="T73"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 h="70">
                  <a:moveTo>
                    <a:pt x="23" y="0"/>
                  </a:moveTo>
                  <a:lnTo>
                    <a:pt x="22" y="1"/>
                  </a:lnTo>
                  <a:lnTo>
                    <a:pt x="22" y="2"/>
                  </a:lnTo>
                  <a:lnTo>
                    <a:pt x="20" y="4"/>
                  </a:lnTo>
                  <a:lnTo>
                    <a:pt x="20" y="5"/>
                  </a:lnTo>
                  <a:lnTo>
                    <a:pt x="20" y="7"/>
                  </a:lnTo>
                  <a:lnTo>
                    <a:pt x="18" y="9"/>
                  </a:lnTo>
                  <a:lnTo>
                    <a:pt x="18" y="10"/>
                  </a:lnTo>
                  <a:lnTo>
                    <a:pt x="18" y="12"/>
                  </a:lnTo>
                  <a:lnTo>
                    <a:pt x="18" y="14"/>
                  </a:lnTo>
                  <a:lnTo>
                    <a:pt x="18" y="15"/>
                  </a:lnTo>
                  <a:lnTo>
                    <a:pt x="15" y="17"/>
                  </a:lnTo>
                  <a:lnTo>
                    <a:pt x="15" y="18"/>
                  </a:lnTo>
                  <a:lnTo>
                    <a:pt x="14" y="20"/>
                  </a:lnTo>
                  <a:lnTo>
                    <a:pt x="14" y="21"/>
                  </a:lnTo>
                  <a:lnTo>
                    <a:pt x="12" y="25"/>
                  </a:lnTo>
                  <a:lnTo>
                    <a:pt x="12" y="27"/>
                  </a:lnTo>
                  <a:lnTo>
                    <a:pt x="11" y="29"/>
                  </a:lnTo>
                  <a:lnTo>
                    <a:pt x="11" y="30"/>
                  </a:lnTo>
                  <a:lnTo>
                    <a:pt x="8" y="35"/>
                  </a:lnTo>
                  <a:lnTo>
                    <a:pt x="7" y="36"/>
                  </a:lnTo>
                  <a:lnTo>
                    <a:pt x="5" y="38"/>
                  </a:lnTo>
                  <a:lnTo>
                    <a:pt x="5" y="40"/>
                  </a:lnTo>
                  <a:lnTo>
                    <a:pt x="4" y="42"/>
                  </a:lnTo>
                  <a:lnTo>
                    <a:pt x="4" y="44"/>
                  </a:lnTo>
                  <a:lnTo>
                    <a:pt x="4" y="45"/>
                  </a:lnTo>
                  <a:lnTo>
                    <a:pt x="1" y="47"/>
                  </a:lnTo>
                  <a:lnTo>
                    <a:pt x="1" y="49"/>
                  </a:lnTo>
                  <a:lnTo>
                    <a:pt x="1" y="51"/>
                  </a:lnTo>
                  <a:lnTo>
                    <a:pt x="0" y="52"/>
                  </a:lnTo>
                  <a:lnTo>
                    <a:pt x="0" y="54"/>
                  </a:lnTo>
                  <a:lnTo>
                    <a:pt x="0" y="56"/>
                  </a:lnTo>
                  <a:lnTo>
                    <a:pt x="0" y="58"/>
                  </a:lnTo>
                  <a:lnTo>
                    <a:pt x="0" y="60"/>
                  </a:lnTo>
                  <a:lnTo>
                    <a:pt x="0" y="61"/>
                  </a:lnTo>
                  <a:lnTo>
                    <a:pt x="0" y="64"/>
                  </a:lnTo>
                  <a:lnTo>
                    <a:pt x="1" y="64"/>
                  </a:lnTo>
                  <a:lnTo>
                    <a:pt x="1" y="66"/>
                  </a:lnTo>
                  <a:lnTo>
                    <a:pt x="3" y="66"/>
                  </a:lnTo>
                  <a:lnTo>
                    <a:pt x="3" y="68"/>
                  </a:lnTo>
                  <a:lnTo>
                    <a:pt x="5" y="68"/>
                  </a:lnTo>
                  <a:lnTo>
                    <a:pt x="5" y="69"/>
                  </a:lnTo>
                  <a:lnTo>
                    <a:pt x="6" y="69"/>
                  </a:lnTo>
                  <a:lnTo>
                    <a:pt x="7" y="69"/>
                  </a:lnTo>
                  <a:lnTo>
                    <a:pt x="9" y="69"/>
                  </a:lnTo>
                  <a:lnTo>
                    <a:pt x="10" y="69"/>
                  </a:lnTo>
                  <a:lnTo>
                    <a:pt x="12" y="69"/>
                  </a:lnTo>
                  <a:lnTo>
                    <a:pt x="14" y="69"/>
                  </a:lnTo>
                  <a:lnTo>
                    <a:pt x="15" y="67"/>
                  </a:lnTo>
                  <a:lnTo>
                    <a:pt x="18" y="67"/>
                  </a:lnTo>
                  <a:lnTo>
                    <a:pt x="20" y="66"/>
                  </a:lnTo>
                  <a:lnTo>
                    <a:pt x="21" y="66"/>
                  </a:lnTo>
                  <a:lnTo>
                    <a:pt x="24" y="64"/>
                  </a:lnTo>
                  <a:lnTo>
                    <a:pt x="25" y="64"/>
                  </a:lnTo>
                  <a:lnTo>
                    <a:pt x="27" y="62"/>
                  </a:lnTo>
                  <a:lnTo>
                    <a:pt x="29" y="62"/>
                  </a:lnTo>
                  <a:lnTo>
                    <a:pt x="31" y="60"/>
                  </a:lnTo>
                  <a:lnTo>
                    <a:pt x="32" y="60"/>
                  </a:lnTo>
                  <a:lnTo>
                    <a:pt x="34" y="60"/>
                  </a:lnTo>
                  <a:lnTo>
                    <a:pt x="36" y="58"/>
                  </a:lnTo>
                  <a:lnTo>
                    <a:pt x="38" y="56"/>
                  </a:lnTo>
                  <a:lnTo>
                    <a:pt x="39" y="54"/>
                  </a:lnTo>
                  <a:lnTo>
                    <a:pt x="39" y="52"/>
                  </a:lnTo>
                  <a:lnTo>
                    <a:pt x="41" y="51"/>
                  </a:lnTo>
                  <a:lnTo>
                    <a:pt x="41" y="49"/>
                  </a:lnTo>
                  <a:lnTo>
                    <a:pt x="43" y="47"/>
                  </a:lnTo>
                  <a:lnTo>
                    <a:pt x="44" y="45"/>
                  </a:lnTo>
                  <a:lnTo>
                    <a:pt x="45" y="45"/>
                  </a:lnTo>
                  <a:lnTo>
                    <a:pt x="47" y="43"/>
                  </a:lnTo>
                  <a:lnTo>
                    <a:pt x="46" y="43"/>
                  </a:lnTo>
                  <a:lnTo>
                    <a:pt x="46" y="41"/>
                  </a:lnTo>
                  <a:lnTo>
                    <a:pt x="46" y="40"/>
                  </a:lnTo>
                  <a:lnTo>
                    <a:pt x="46" y="38"/>
                  </a:lnTo>
                  <a:lnTo>
                    <a:pt x="46" y="36"/>
                  </a:lnTo>
                  <a:lnTo>
                    <a:pt x="47" y="35"/>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6" name="Freeform 539"/>
            <p:cNvSpPr>
              <a:spLocks/>
            </p:cNvSpPr>
            <p:nvPr/>
          </p:nvSpPr>
          <p:spPr bwMode="auto">
            <a:xfrm>
              <a:off x="3891" y="1426"/>
              <a:ext cx="143" cy="41"/>
            </a:xfrm>
            <a:custGeom>
              <a:avLst/>
              <a:gdLst>
                <a:gd name="T0" fmla="*/ 141 w 143"/>
                <a:gd name="T1" fmla="*/ 8 h 41"/>
                <a:gd name="T2" fmla="*/ 138 w 143"/>
                <a:gd name="T3" fmla="*/ 8 h 41"/>
                <a:gd name="T4" fmla="*/ 134 w 143"/>
                <a:gd name="T5" fmla="*/ 8 h 41"/>
                <a:gd name="T6" fmla="*/ 129 w 143"/>
                <a:gd name="T7" fmla="*/ 8 h 41"/>
                <a:gd name="T8" fmla="*/ 123 w 143"/>
                <a:gd name="T9" fmla="*/ 6 h 41"/>
                <a:gd name="T10" fmla="*/ 117 w 143"/>
                <a:gd name="T11" fmla="*/ 6 h 41"/>
                <a:gd name="T12" fmla="*/ 112 w 143"/>
                <a:gd name="T13" fmla="*/ 4 h 41"/>
                <a:gd name="T14" fmla="*/ 108 w 143"/>
                <a:gd name="T15" fmla="*/ 4 h 41"/>
                <a:gd name="T16" fmla="*/ 103 w 143"/>
                <a:gd name="T17" fmla="*/ 3 h 41"/>
                <a:gd name="T18" fmla="*/ 92 w 143"/>
                <a:gd name="T19" fmla="*/ 3 h 41"/>
                <a:gd name="T20" fmla="*/ 78 w 143"/>
                <a:gd name="T21" fmla="*/ 1 h 41"/>
                <a:gd name="T22" fmla="*/ 63 w 143"/>
                <a:gd name="T23" fmla="*/ 1 h 41"/>
                <a:gd name="T24" fmla="*/ 48 w 143"/>
                <a:gd name="T25" fmla="*/ 0 h 41"/>
                <a:gd name="T26" fmla="*/ 32 w 143"/>
                <a:gd name="T27" fmla="*/ 0 h 41"/>
                <a:gd name="T28" fmla="*/ 18 w 143"/>
                <a:gd name="T29" fmla="*/ 2 h 41"/>
                <a:gd name="T30" fmla="*/ 7 w 143"/>
                <a:gd name="T31" fmla="*/ 4 h 41"/>
                <a:gd name="T32" fmla="*/ 0 w 143"/>
                <a:gd name="T33" fmla="*/ 6 h 41"/>
                <a:gd name="T34" fmla="*/ 2 w 143"/>
                <a:gd name="T35" fmla="*/ 9 h 41"/>
                <a:gd name="T36" fmla="*/ 12 w 143"/>
                <a:gd name="T37" fmla="*/ 14 h 41"/>
                <a:gd name="T38" fmla="*/ 26 w 143"/>
                <a:gd name="T39" fmla="*/ 17 h 41"/>
                <a:gd name="T40" fmla="*/ 42 w 143"/>
                <a:gd name="T41" fmla="*/ 21 h 41"/>
                <a:gd name="T42" fmla="*/ 59 w 143"/>
                <a:gd name="T43" fmla="*/ 24 h 41"/>
                <a:gd name="T44" fmla="*/ 74 w 143"/>
                <a:gd name="T45" fmla="*/ 26 h 41"/>
                <a:gd name="T46" fmla="*/ 86 w 143"/>
                <a:gd name="T47" fmla="*/ 26 h 41"/>
                <a:gd name="T48" fmla="*/ 88 w 143"/>
                <a:gd name="T49" fmla="*/ 26 h 41"/>
                <a:gd name="T50" fmla="*/ 81 w 143"/>
                <a:gd name="T51" fmla="*/ 26 h 41"/>
                <a:gd name="T52" fmla="*/ 76 w 143"/>
                <a:gd name="T53" fmla="*/ 28 h 41"/>
                <a:gd name="T54" fmla="*/ 68 w 143"/>
                <a:gd name="T55" fmla="*/ 28 h 41"/>
                <a:gd name="T56" fmla="*/ 62 w 143"/>
                <a:gd name="T57" fmla="*/ 30 h 41"/>
                <a:gd name="T58" fmla="*/ 56 w 143"/>
                <a:gd name="T59" fmla="*/ 32 h 41"/>
                <a:gd name="T60" fmla="*/ 54 w 143"/>
                <a:gd name="T61" fmla="*/ 34 h 41"/>
                <a:gd name="T62" fmla="*/ 56 w 143"/>
                <a:gd name="T63" fmla="*/ 36 h 41"/>
                <a:gd name="T64" fmla="*/ 58 w 143"/>
                <a:gd name="T65" fmla="*/ 38 h 41"/>
                <a:gd name="T66" fmla="*/ 60 w 143"/>
                <a:gd name="T67" fmla="*/ 40 h 41"/>
                <a:gd name="T68" fmla="*/ 64 w 143"/>
                <a:gd name="T69" fmla="*/ 40 h 41"/>
                <a:gd name="T70" fmla="*/ 67 w 143"/>
                <a:gd name="T71" fmla="*/ 40 h 41"/>
                <a:gd name="T72" fmla="*/ 71 w 143"/>
                <a:gd name="T73" fmla="*/ 40 h 41"/>
                <a:gd name="T74" fmla="*/ 75 w 143"/>
                <a:gd name="T75" fmla="*/ 39 h 41"/>
                <a:gd name="T76" fmla="*/ 78 w 143"/>
                <a:gd name="T77" fmla="*/ 39 h 41"/>
                <a:gd name="T78" fmla="*/ 81 w 143"/>
                <a:gd name="T79" fmla="*/ 38 h 41"/>
                <a:gd name="T80" fmla="*/ 85 w 143"/>
                <a:gd name="T81" fmla="*/ 38 h 41"/>
                <a:gd name="T82" fmla="*/ 91 w 143"/>
                <a:gd name="T83" fmla="*/ 38 h 41"/>
                <a:gd name="T84" fmla="*/ 98 w 143"/>
                <a:gd name="T85" fmla="*/ 37 h 41"/>
                <a:gd name="T86" fmla="*/ 100 w 143"/>
                <a:gd name="T87" fmla="*/ 38 h 41"/>
                <a:gd name="T88" fmla="*/ 103 w 143"/>
                <a:gd name="T89" fmla="*/ 38 h 41"/>
                <a:gd name="T90" fmla="*/ 106 w 143"/>
                <a:gd name="T91" fmla="*/ 38 h 41"/>
                <a:gd name="T92" fmla="*/ 110 w 143"/>
                <a:gd name="T93" fmla="*/ 38 h 41"/>
                <a:gd name="T94" fmla="*/ 112 w 143"/>
                <a:gd name="T95" fmla="*/ 39 h 41"/>
                <a:gd name="T96" fmla="*/ 116 w 143"/>
                <a:gd name="T97" fmla="*/ 39 h 41"/>
                <a:gd name="T98" fmla="*/ 116 w 143"/>
                <a:gd name="T99" fmla="*/ 37 h 41"/>
                <a:gd name="T100" fmla="*/ 116 w 143"/>
                <a:gd name="T101" fmla="*/ 33 h 41"/>
                <a:gd name="T102" fmla="*/ 117 w 143"/>
                <a:gd name="T103" fmla="*/ 28 h 41"/>
                <a:gd name="T104" fmla="*/ 120 w 143"/>
                <a:gd name="T105" fmla="*/ 24 h 41"/>
                <a:gd name="T106" fmla="*/ 123 w 143"/>
                <a:gd name="T107" fmla="*/ 22 h 41"/>
                <a:gd name="T108" fmla="*/ 127 w 143"/>
                <a:gd name="T109" fmla="*/ 18 h 41"/>
                <a:gd name="T110" fmla="*/ 131 w 143"/>
                <a:gd name="T111" fmla="*/ 14 h 41"/>
                <a:gd name="T112" fmla="*/ 138 w 143"/>
                <a:gd name="T113"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3" h="41">
                  <a:moveTo>
                    <a:pt x="142" y="8"/>
                  </a:moveTo>
                  <a:lnTo>
                    <a:pt x="141" y="8"/>
                  </a:lnTo>
                  <a:lnTo>
                    <a:pt x="140" y="8"/>
                  </a:lnTo>
                  <a:lnTo>
                    <a:pt x="138" y="8"/>
                  </a:lnTo>
                  <a:lnTo>
                    <a:pt x="137" y="8"/>
                  </a:lnTo>
                  <a:lnTo>
                    <a:pt x="134" y="8"/>
                  </a:lnTo>
                  <a:lnTo>
                    <a:pt x="132" y="8"/>
                  </a:lnTo>
                  <a:lnTo>
                    <a:pt x="129" y="8"/>
                  </a:lnTo>
                  <a:lnTo>
                    <a:pt x="127" y="6"/>
                  </a:lnTo>
                  <a:lnTo>
                    <a:pt x="123" y="6"/>
                  </a:lnTo>
                  <a:lnTo>
                    <a:pt x="120" y="6"/>
                  </a:lnTo>
                  <a:lnTo>
                    <a:pt x="117" y="6"/>
                  </a:lnTo>
                  <a:lnTo>
                    <a:pt x="115" y="4"/>
                  </a:lnTo>
                  <a:lnTo>
                    <a:pt x="112" y="4"/>
                  </a:lnTo>
                  <a:lnTo>
                    <a:pt x="110" y="4"/>
                  </a:lnTo>
                  <a:lnTo>
                    <a:pt x="108" y="4"/>
                  </a:lnTo>
                  <a:lnTo>
                    <a:pt x="108" y="3"/>
                  </a:lnTo>
                  <a:lnTo>
                    <a:pt x="103" y="3"/>
                  </a:lnTo>
                  <a:lnTo>
                    <a:pt x="98" y="3"/>
                  </a:lnTo>
                  <a:lnTo>
                    <a:pt x="92" y="3"/>
                  </a:lnTo>
                  <a:lnTo>
                    <a:pt x="86" y="1"/>
                  </a:lnTo>
                  <a:lnTo>
                    <a:pt x="78" y="1"/>
                  </a:lnTo>
                  <a:lnTo>
                    <a:pt x="71" y="1"/>
                  </a:lnTo>
                  <a:lnTo>
                    <a:pt x="63" y="1"/>
                  </a:lnTo>
                  <a:lnTo>
                    <a:pt x="56" y="0"/>
                  </a:lnTo>
                  <a:lnTo>
                    <a:pt x="48" y="0"/>
                  </a:lnTo>
                  <a:lnTo>
                    <a:pt x="40" y="0"/>
                  </a:lnTo>
                  <a:lnTo>
                    <a:pt x="32" y="0"/>
                  </a:lnTo>
                  <a:lnTo>
                    <a:pt x="25" y="0"/>
                  </a:lnTo>
                  <a:lnTo>
                    <a:pt x="18" y="2"/>
                  </a:lnTo>
                  <a:lnTo>
                    <a:pt x="12" y="2"/>
                  </a:lnTo>
                  <a:lnTo>
                    <a:pt x="7" y="4"/>
                  </a:lnTo>
                  <a:lnTo>
                    <a:pt x="3" y="4"/>
                  </a:lnTo>
                  <a:lnTo>
                    <a:pt x="0" y="6"/>
                  </a:lnTo>
                  <a:lnTo>
                    <a:pt x="0" y="8"/>
                  </a:lnTo>
                  <a:lnTo>
                    <a:pt x="2" y="9"/>
                  </a:lnTo>
                  <a:lnTo>
                    <a:pt x="7" y="12"/>
                  </a:lnTo>
                  <a:lnTo>
                    <a:pt x="12" y="14"/>
                  </a:lnTo>
                  <a:lnTo>
                    <a:pt x="18" y="15"/>
                  </a:lnTo>
                  <a:lnTo>
                    <a:pt x="26" y="17"/>
                  </a:lnTo>
                  <a:lnTo>
                    <a:pt x="34" y="19"/>
                  </a:lnTo>
                  <a:lnTo>
                    <a:pt x="42" y="21"/>
                  </a:lnTo>
                  <a:lnTo>
                    <a:pt x="51" y="22"/>
                  </a:lnTo>
                  <a:lnTo>
                    <a:pt x="59" y="24"/>
                  </a:lnTo>
                  <a:lnTo>
                    <a:pt x="68" y="24"/>
                  </a:lnTo>
                  <a:lnTo>
                    <a:pt x="74" y="26"/>
                  </a:lnTo>
                  <a:lnTo>
                    <a:pt x="81" y="26"/>
                  </a:lnTo>
                  <a:lnTo>
                    <a:pt x="86" y="26"/>
                  </a:lnTo>
                  <a:lnTo>
                    <a:pt x="91" y="25"/>
                  </a:lnTo>
                  <a:lnTo>
                    <a:pt x="88" y="26"/>
                  </a:lnTo>
                  <a:lnTo>
                    <a:pt x="85" y="26"/>
                  </a:lnTo>
                  <a:lnTo>
                    <a:pt x="81" y="26"/>
                  </a:lnTo>
                  <a:lnTo>
                    <a:pt x="79" y="26"/>
                  </a:lnTo>
                  <a:lnTo>
                    <a:pt x="76" y="28"/>
                  </a:lnTo>
                  <a:lnTo>
                    <a:pt x="72" y="28"/>
                  </a:lnTo>
                  <a:lnTo>
                    <a:pt x="68" y="28"/>
                  </a:lnTo>
                  <a:lnTo>
                    <a:pt x="65" y="28"/>
                  </a:lnTo>
                  <a:lnTo>
                    <a:pt x="62" y="30"/>
                  </a:lnTo>
                  <a:lnTo>
                    <a:pt x="59" y="30"/>
                  </a:lnTo>
                  <a:lnTo>
                    <a:pt x="56" y="32"/>
                  </a:lnTo>
                  <a:lnTo>
                    <a:pt x="55" y="32"/>
                  </a:lnTo>
                  <a:lnTo>
                    <a:pt x="54" y="34"/>
                  </a:lnTo>
                  <a:lnTo>
                    <a:pt x="54" y="36"/>
                  </a:lnTo>
                  <a:lnTo>
                    <a:pt x="56" y="36"/>
                  </a:lnTo>
                  <a:lnTo>
                    <a:pt x="56" y="38"/>
                  </a:lnTo>
                  <a:lnTo>
                    <a:pt x="58" y="38"/>
                  </a:lnTo>
                  <a:lnTo>
                    <a:pt x="60" y="38"/>
                  </a:lnTo>
                  <a:lnTo>
                    <a:pt x="60" y="40"/>
                  </a:lnTo>
                  <a:lnTo>
                    <a:pt x="62" y="40"/>
                  </a:lnTo>
                  <a:lnTo>
                    <a:pt x="64" y="40"/>
                  </a:lnTo>
                  <a:lnTo>
                    <a:pt x="65" y="40"/>
                  </a:lnTo>
                  <a:lnTo>
                    <a:pt x="67" y="40"/>
                  </a:lnTo>
                  <a:lnTo>
                    <a:pt x="69" y="40"/>
                  </a:lnTo>
                  <a:lnTo>
                    <a:pt x="71" y="40"/>
                  </a:lnTo>
                  <a:lnTo>
                    <a:pt x="73" y="39"/>
                  </a:lnTo>
                  <a:lnTo>
                    <a:pt x="75" y="39"/>
                  </a:lnTo>
                  <a:lnTo>
                    <a:pt x="77" y="39"/>
                  </a:lnTo>
                  <a:lnTo>
                    <a:pt x="78" y="39"/>
                  </a:lnTo>
                  <a:lnTo>
                    <a:pt x="79" y="38"/>
                  </a:lnTo>
                  <a:lnTo>
                    <a:pt x="81" y="38"/>
                  </a:lnTo>
                  <a:lnTo>
                    <a:pt x="84" y="38"/>
                  </a:lnTo>
                  <a:lnTo>
                    <a:pt x="85" y="38"/>
                  </a:lnTo>
                  <a:lnTo>
                    <a:pt x="87" y="38"/>
                  </a:lnTo>
                  <a:lnTo>
                    <a:pt x="91" y="38"/>
                  </a:lnTo>
                  <a:lnTo>
                    <a:pt x="94" y="38"/>
                  </a:lnTo>
                  <a:lnTo>
                    <a:pt x="98" y="37"/>
                  </a:lnTo>
                  <a:lnTo>
                    <a:pt x="98" y="38"/>
                  </a:lnTo>
                  <a:lnTo>
                    <a:pt x="100" y="38"/>
                  </a:lnTo>
                  <a:lnTo>
                    <a:pt x="101" y="38"/>
                  </a:lnTo>
                  <a:lnTo>
                    <a:pt x="103" y="38"/>
                  </a:lnTo>
                  <a:lnTo>
                    <a:pt x="104" y="38"/>
                  </a:lnTo>
                  <a:lnTo>
                    <a:pt x="106" y="38"/>
                  </a:lnTo>
                  <a:lnTo>
                    <a:pt x="108" y="38"/>
                  </a:lnTo>
                  <a:lnTo>
                    <a:pt x="110" y="38"/>
                  </a:lnTo>
                  <a:lnTo>
                    <a:pt x="110" y="39"/>
                  </a:lnTo>
                  <a:lnTo>
                    <a:pt x="112" y="39"/>
                  </a:lnTo>
                  <a:lnTo>
                    <a:pt x="114" y="39"/>
                  </a:lnTo>
                  <a:lnTo>
                    <a:pt x="116" y="39"/>
                  </a:lnTo>
                  <a:lnTo>
                    <a:pt x="117" y="39"/>
                  </a:lnTo>
                  <a:lnTo>
                    <a:pt x="116" y="37"/>
                  </a:lnTo>
                  <a:lnTo>
                    <a:pt x="116" y="35"/>
                  </a:lnTo>
                  <a:lnTo>
                    <a:pt x="116" y="33"/>
                  </a:lnTo>
                  <a:lnTo>
                    <a:pt x="117" y="30"/>
                  </a:lnTo>
                  <a:lnTo>
                    <a:pt x="117" y="28"/>
                  </a:lnTo>
                  <a:lnTo>
                    <a:pt x="119" y="26"/>
                  </a:lnTo>
                  <a:lnTo>
                    <a:pt x="120" y="24"/>
                  </a:lnTo>
                  <a:lnTo>
                    <a:pt x="122" y="22"/>
                  </a:lnTo>
                  <a:lnTo>
                    <a:pt x="123" y="22"/>
                  </a:lnTo>
                  <a:lnTo>
                    <a:pt x="124" y="20"/>
                  </a:lnTo>
                  <a:lnTo>
                    <a:pt x="127" y="18"/>
                  </a:lnTo>
                  <a:lnTo>
                    <a:pt x="129" y="16"/>
                  </a:lnTo>
                  <a:lnTo>
                    <a:pt x="131" y="14"/>
                  </a:lnTo>
                  <a:lnTo>
                    <a:pt x="134" y="12"/>
                  </a:lnTo>
                  <a:lnTo>
                    <a:pt x="138" y="10"/>
                  </a:lnTo>
                  <a:lnTo>
                    <a:pt x="142" y="8"/>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7" name="Line 540"/>
            <p:cNvSpPr>
              <a:spLocks noChangeShapeType="1"/>
            </p:cNvSpPr>
            <p:nvPr/>
          </p:nvSpPr>
          <p:spPr bwMode="auto">
            <a:xfrm flipV="1">
              <a:off x="4079" y="1349"/>
              <a:ext cx="15" cy="166"/>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8" name="Freeform 541"/>
            <p:cNvSpPr>
              <a:spLocks/>
            </p:cNvSpPr>
            <p:nvPr/>
          </p:nvSpPr>
          <p:spPr bwMode="auto">
            <a:xfrm>
              <a:off x="4032" y="1439"/>
              <a:ext cx="98" cy="48"/>
            </a:xfrm>
            <a:custGeom>
              <a:avLst/>
              <a:gdLst>
                <a:gd name="T0" fmla="*/ 0 w 98"/>
                <a:gd name="T1" fmla="*/ 32 h 48"/>
                <a:gd name="T2" fmla="*/ 97 w 98"/>
                <a:gd name="T3" fmla="*/ 47 h 48"/>
                <a:gd name="T4" fmla="*/ 77 w 98"/>
                <a:gd name="T5" fmla="*/ 6 h 48"/>
                <a:gd name="T6" fmla="*/ 18 w 98"/>
                <a:gd name="T7" fmla="*/ 0 h 48"/>
                <a:gd name="T8" fmla="*/ 0 w 98"/>
                <a:gd name="T9" fmla="*/ 32 h 48"/>
              </a:gdLst>
              <a:ahLst/>
              <a:cxnLst>
                <a:cxn ang="0">
                  <a:pos x="T0" y="T1"/>
                </a:cxn>
                <a:cxn ang="0">
                  <a:pos x="T2" y="T3"/>
                </a:cxn>
                <a:cxn ang="0">
                  <a:pos x="T4" y="T5"/>
                </a:cxn>
                <a:cxn ang="0">
                  <a:pos x="T6" y="T7"/>
                </a:cxn>
                <a:cxn ang="0">
                  <a:pos x="T8" y="T9"/>
                </a:cxn>
              </a:cxnLst>
              <a:rect l="0" t="0" r="r" b="b"/>
              <a:pathLst>
                <a:path w="98" h="48">
                  <a:moveTo>
                    <a:pt x="0" y="32"/>
                  </a:moveTo>
                  <a:lnTo>
                    <a:pt x="97" y="47"/>
                  </a:lnTo>
                  <a:lnTo>
                    <a:pt x="77" y="6"/>
                  </a:lnTo>
                  <a:lnTo>
                    <a:pt x="18" y="0"/>
                  </a:lnTo>
                  <a:lnTo>
                    <a:pt x="0" y="32"/>
                  </a:lnTo>
                </a:path>
              </a:pathLst>
            </a:custGeom>
            <a:solidFill>
              <a:srgbClr val="0042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 name="Freeform 542"/>
            <p:cNvSpPr>
              <a:spLocks/>
            </p:cNvSpPr>
            <p:nvPr/>
          </p:nvSpPr>
          <p:spPr bwMode="auto">
            <a:xfrm>
              <a:off x="4036" y="1340"/>
              <a:ext cx="271" cy="106"/>
            </a:xfrm>
            <a:custGeom>
              <a:avLst/>
              <a:gdLst>
                <a:gd name="T0" fmla="*/ 0 w 271"/>
                <a:gd name="T1" fmla="*/ 91 h 106"/>
                <a:gd name="T2" fmla="*/ 49 w 271"/>
                <a:gd name="T3" fmla="*/ 97 h 106"/>
                <a:gd name="T4" fmla="*/ 84 w 271"/>
                <a:gd name="T5" fmla="*/ 105 h 106"/>
                <a:gd name="T6" fmla="*/ 139 w 271"/>
                <a:gd name="T7" fmla="*/ 103 h 106"/>
                <a:gd name="T8" fmla="*/ 210 w 271"/>
                <a:gd name="T9" fmla="*/ 103 h 106"/>
                <a:gd name="T10" fmla="*/ 263 w 271"/>
                <a:gd name="T11" fmla="*/ 100 h 106"/>
                <a:gd name="T12" fmla="*/ 268 w 271"/>
                <a:gd name="T13" fmla="*/ 95 h 106"/>
                <a:gd name="T14" fmla="*/ 270 w 271"/>
                <a:gd name="T15" fmla="*/ 46 h 106"/>
                <a:gd name="T16" fmla="*/ 270 w 271"/>
                <a:gd name="T1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1" h="106">
                  <a:moveTo>
                    <a:pt x="0" y="91"/>
                  </a:moveTo>
                  <a:lnTo>
                    <a:pt x="49" y="97"/>
                  </a:lnTo>
                  <a:lnTo>
                    <a:pt x="84" y="105"/>
                  </a:lnTo>
                  <a:lnTo>
                    <a:pt x="139" y="103"/>
                  </a:lnTo>
                  <a:lnTo>
                    <a:pt x="210" y="103"/>
                  </a:lnTo>
                  <a:lnTo>
                    <a:pt x="263" y="100"/>
                  </a:lnTo>
                  <a:lnTo>
                    <a:pt x="268" y="95"/>
                  </a:lnTo>
                  <a:lnTo>
                    <a:pt x="270" y="46"/>
                  </a:lnTo>
                  <a:lnTo>
                    <a:pt x="270"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0" name="Freeform 543"/>
            <p:cNvSpPr>
              <a:spLocks/>
            </p:cNvSpPr>
            <p:nvPr/>
          </p:nvSpPr>
          <p:spPr bwMode="auto">
            <a:xfrm>
              <a:off x="4008" y="1466"/>
              <a:ext cx="314" cy="38"/>
            </a:xfrm>
            <a:custGeom>
              <a:avLst/>
              <a:gdLst>
                <a:gd name="T0" fmla="*/ 2 w 314"/>
                <a:gd name="T1" fmla="*/ 0 h 38"/>
                <a:gd name="T2" fmla="*/ 0 w 314"/>
                <a:gd name="T3" fmla="*/ 15 h 38"/>
                <a:gd name="T4" fmla="*/ 65 w 314"/>
                <a:gd name="T5" fmla="*/ 22 h 38"/>
                <a:gd name="T6" fmla="*/ 79 w 314"/>
                <a:gd name="T7" fmla="*/ 18 h 38"/>
                <a:gd name="T8" fmla="*/ 160 w 314"/>
                <a:gd name="T9" fmla="*/ 34 h 38"/>
                <a:gd name="T10" fmla="*/ 254 w 314"/>
                <a:gd name="T11" fmla="*/ 37 h 38"/>
                <a:gd name="T12" fmla="*/ 313 w 314"/>
                <a:gd name="T13" fmla="*/ 36 h 38"/>
              </a:gdLst>
              <a:ahLst/>
              <a:cxnLst>
                <a:cxn ang="0">
                  <a:pos x="T0" y="T1"/>
                </a:cxn>
                <a:cxn ang="0">
                  <a:pos x="T2" y="T3"/>
                </a:cxn>
                <a:cxn ang="0">
                  <a:pos x="T4" y="T5"/>
                </a:cxn>
                <a:cxn ang="0">
                  <a:pos x="T6" y="T7"/>
                </a:cxn>
                <a:cxn ang="0">
                  <a:pos x="T8" y="T9"/>
                </a:cxn>
                <a:cxn ang="0">
                  <a:pos x="T10" y="T11"/>
                </a:cxn>
                <a:cxn ang="0">
                  <a:pos x="T12" y="T13"/>
                </a:cxn>
              </a:cxnLst>
              <a:rect l="0" t="0" r="r" b="b"/>
              <a:pathLst>
                <a:path w="314" h="38">
                  <a:moveTo>
                    <a:pt x="2" y="0"/>
                  </a:moveTo>
                  <a:lnTo>
                    <a:pt x="0" y="15"/>
                  </a:lnTo>
                  <a:lnTo>
                    <a:pt x="65" y="22"/>
                  </a:lnTo>
                  <a:lnTo>
                    <a:pt x="79" y="18"/>
                  </a:lnTo>
                  <a:lnTo>
                    <a:pt x="160" y="34"/>
                  </a:lnTo>
                  <a:lnTo>
                    <a:pt x="254" y="37"/>
                  </a:lnTo>
                  <a:lnTo>
                    <a:pt x="313" y="36"/>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1" name="Freeform 544"/>
            <p:cNvSpPr>
              <a:spLocks/>
            </p:cNvSpPr>
            <p:nvPr/>
          </p:nvSpPr>
          <p:spPr bwMode="auto">
            <a:xfrm>
              <a:off x="4150" y="990"/>
              <a:ext cx="137" cy="72"/>
            </a:xfrm>
            <a:custGeom>
              <a:avLst/>
              <a:gdLst>
                <a:gd name="T0" fmla="*/ 30 w 137"/>
                <a:gd name="T1" fmla="*/ 6 h 72"/>
                <a:gd name="T2" fmla="*/ 0 w 137"/>
                <a:gd name="T3" fmla="*/ 26 h 72"/>
                <a:gd name="T4" fmla="*/ 8 w 137"/>
                <a:gd name="T5" fmla="*/ 42 h 72"/>
                <a:gd name="T6" fmla="*/ 9 w 137"/>
                <a:gd name="T7" fmla="*/ 62 h 72"/>
                <a:gd name="T8" fmla="*/ 49 w 137"/>
                <a:gd name="T9" fmla="*/ 57 h 72"/>
                <a:gd name="T10" fmla="*/ 61 w 137"/>
                <a:gd name="T11" fmla="*/ 28 h 72"/>
                <a:gd name="T12" fmla="*/ 54 w 137"/>
                <a:gd name="T13" fmla="*/ 55 h 72"/>
                <a:gd name="T14" fmla="*/ 85 w 137"/>
                <a:gd name="T15" fmla="*/ 55 h 72"/>
                <a:gd name="T16" fmla="*/ 87 w 137"/>
                <a:gd name="T17" fmla="*/ 26 h 72"/>
                <a:gd name="T18" fmla="*/ 93 w 137"/>
                <a:gd name="T19" fmla="*/ 59 h 72"/>
                <a:gd name="T20" fmla="*/ 132 w 137"/>
                <a:gd name="T21" fmla="*/ 71 h 72"/>
                <a:gd name="T22" fmla="*/ 136 w 137"/>
                <a:gd name="T23" fmla="*/ 44 h 72"/>
                <a:gd name="T24" fmla="*/ 85 w 137"/>
                <a:gd name="T25" fmla="*/ 6 h 72"/>
                <a:gd name="T26" fmla="*/ 46 w 137"/>
                <a:gd name="T27" fmla="*/ 0 h 72"/>
                <a:gd name="T28" fmla="*/ 30 w 137"/>
                <a:gd name="T29" fmla="*/ 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72">
                  <a:moveTo>
                    <a:pt x="30" y="6"/>
                  </a:moveTo>
                  <a:lnTo>
                    <a:pt x="0" y="26"/>
                  </a:lnTo>
                  <a:lnTo>
                    <a:pt x="8" y="42"/>
                  </a:lnTo>
                  <a:lnTo>
                    <a:pt x="9" y="62"/>
                  </a:lnTo>
                  <a:lnTo>
                    <a:pt x="49" y="57"/>
                  </a:lnTo>
                  <a:lnTo>
                    <a:pt x="61" y="28"/>
                  </a:lnTo>
                  <a:lnTo>
                    <a:pt x="54" y="55"/>
                  </a:lnTo>
                  <a:lnTo>
                    <a:pt x="85" y="55"/>
                  </a:lnTo>
                  <a:lnTo>
                    <a:pt x="87" y="26"/>
                  </a:lnTo>
                  <a:lnTo>
                    <a:pt x="93" y="59"/>
                  </a:lnTo>
                  <a:lnTo>
                    <a:pt x="132" y="71"/>
                  </a:lnTo>
                  <a:lnTo>
                    <a:pt x="136" y="44"/>
                  </a:lnTo>
                  <a:lnTo>
                    <a:pt x="85" y="6"/>
                  </a:lnTo>
                  <a:lnTo>
                    <a:pt x="46" y="0"/>
                  </a:lnTo>
                  <a:lnTo>
                    <a:pt x="30" y="6"/>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2" name="Freeform 545"/>
            <p:cNvSpPr>
              <a:spLocks/>
            </p:cNvSpPr>
            <p:nvPr/>
          </p:nvSpPr>
          <p:spPr bwMode="auto">
            <a:xfrm>
              <a:off x="4168" y="1131"/>
              <a:ext cx="84" cy="50"/>
            </a:xfrm>
            <a:custGeom>
              <a:avLst/>
              <a:gdLst>
                <a:gd name="T0" fmla="*/ 79 w 84"/>
                <a:gd name="T1" fmla="*/ 3 h 50"/>
                <a:gd name="T2" fmla="*/ 78 w 84"/>
                <a:gd name="T3" fmla="*/ 12 h 50"/>
                <a:gd name="T4" fmla="*/ 76 w 84"/>
                <a:gd name="T5" fmla="*/ 20 h 50"/>
                <a:gd name="T6" fmla="*/ 73 w 84"/>
                <a:gd name="T7" fmla="*/ 26 h 50"/>
                <a:gd name="T8" fmla="*/ 69 w 84"/>
                <a:gd name="T9" fmla="*/ 31 h 50"/>
                <a:gd name="T10" fmla="*/ 64 w 84"/>
                <a:gd name="T11" fmla="*/ 37 h 50"/>
                <a:gd name="T12" fmla="*/ 60 w 84"/>
                <a:gd name="T13" fmla="*/ 41 h 50"/>
                <a:gd name="T14" fmla="*/ 54 w 84"/>
                <a:gd name="T15" fmla="*/ 44 h 50"/>
                <a:gd name="T16" fmla="*/ 49 w 84"/>
                <a:gd name="T17" fmla="*/ 46 h 50"/>
                <a:gd name="T18" fmla="*/ 41 w 84"/>
                <a:gd name="T19" fmla="*/ 48 h 50"/>
                <a:gd name="T20" fmla="*/ 35 w 84"/>
                <a:gd name="T21" fmla="*/ 49 h 50"/>
                <a:gd name="T22" fmla="*/ 28 w 84"/>
                <a:gd name="T23" fmla="*/ 49 h 50"/>
                <a:gd name="T24" fmla="*/ 22 w 84"/>
                <a:gd name="T25" fmla="*/ 47 h 50"/>
                <a:gd name="T26" fmla="*/ 16 w 84"/>
                <a:gd name="T27" fmla="*/ 45 h 50"/>
                <a:gd name="T28" fmla="*/ 10 w 84"/>
                <a:gd name="T29" fmla="*/ 40 h 50"/>
                <a:gd name="T30" fmla="*/ 4 w 84"/>
                <a:gd name="T31" fmla="*/ 35 h 50"/>
                <a:gd name="T32" fmla="*/ 0 w 84"/>
                <a:gd name="T33" fmla="*/ 29 h 50"/>
                <a:gd name="T34" fmla="*/ 7 w 84"/>
                <a:gd name="T35" fmla="*/ 31 h 50"/>
                <a:gd name="T36" fmla="*/ 14 w 84"/>
                <a:gd name="T37" fmla="*/ 32 h 50"/>
                <a:gd name="T38" fmla="*/ 20 w 84"/>
                <a:gd name="T39" fmla="*/ 32 h 50"/>
                <a:gd name="T40" fmla="*/ 27 w 84"/>
                <a:gd name="T41" fmla="*/ 31 h 50"/>
                <a:gd name="T42" fmla="*/ 31 w 84"/>
                <a:gd name="T43" fmla="*/ 31 h 50"/>
                <a:gd name="T44" fmla="*/ 37 w 84"/>
                <a:gd name="T45" fmla="*/ 30 h 50"/>
                <a:gd name="T46" fmla="*/ 43 w 84"/>
                <a:gd name="T47" fmla="*/ 28 h 50"/>
                <a:gd name="T48" fmla="*/ 48 w 84"/>
                <a:gd name="T49" fmla="*/ 26 h 50"/>
                <a:gd name="T50" fmla="*/ 52 w 84"/>
                <a:gd name="T51" fmla="*/ 23 h 50"/>
                <a:gd name="T52" fmla="*/ 57 w 84"/>
                <a:gd name="T53" fmla="*/ 20 h 50"/>
                <a:gd name="T54" fmla="*/ 60 w 84"/>
                <a:gd name="T55" fmla="*/ 19 h 50"/>
                <a:gd name="T56" fmla="*/ 66 w 84"/>
                <a:gd name="T57" fmla="*/ 14 h 50"/>
                <a:gd name="T58" fmla="*/ 69 w 84"/>
                <a:gd name="T59" fmla="*/ 11 h 50"/>
                <a:gd name="T60" fmla="*/ 73 w 84"/>
                <a:gd name="T61" fmla="*/ 7 h 50"/>
                <a:gd name="T62" fmla="*/ 77 w 84"/>
                <a:gd name="T63" fmla="*/ 4 h 50"/>
                <a:gd name="T64" fmla="*/ 83 w 84"/>
                <a:gd name="T65" fmla="*/ 0 h 50"/>
                <a:gd name="T66" fmla="*/ 82 w 84"/>
                <a:gd name="T67" fmla="*/ 1 h 50"/>
                <a:gd name="T68" fmla="*/ 81 w 84"/>
                <a:gd name="T69" fmla="*/ 2 h 50"/>
                <a:gd name="T70" fmla="*/ 79 w 84"/>
                <a:gd name="T71" fmla="*/ 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50">
                  <a:moveTo>
                    <a:pt x="79" y="3"/>
                  </a:moveTo>
                  <a:lnTo>
                    <a:pt x="78" y="12"/>
                  </a:lnTo>
                  <a:lnTo>
                    <a:pt x="76" y="20"/>
                  </a:lnTo>
                  <a:lnTo>
                    <a:pt x="73" y="26"/>
                  </a:lnTo>
                  <a:lnTo>
                    <a:pt x="69" y="31"/>
                  </a:lnTo>
                  <a:lnTo>
                    <a:pt x="64" y="37"/>
                  </a:lnTo>
                  <a:lnTo>
                    <a:pt x="60" y="41"/>
                  </a:lnTo>
                  <a:lnTo>
                    <a:pt x="54" y="44"/>
                  </a:lnTo>
                  <a:lnTo>
                    <a:pt x="49" y="46"/>
                  </a:lnTo>
                  <a:lnTo>
                    <a:pt x="41" y="48"/>
                  </a:lnTo>
                  <a:lnTo>
                    <a:pt x="35" y="49"/>
                  </a:lnTo>
                  <a:lnTo>
                    <a:pt x="28" y="49"/>
                  </a:lnTo>
                  <a:lnTo>
                    <a:pt x="22" y="47"/>
                  </a:lnTo>
                  <a:lnTo>
                    <a:pt x="16" y="45"/>
                  </a:lnTo>
                  <a:lnTo>
                    <a:pt x="10" y="40"/>
                  </a:lnTo>
                  <a:lnTo>
                    <a:pt x="4" y="35"/>
                  </a:lnTo>
                  <a:lnTo>
                    <a:pt x="0" y="29"/>
                  </a:lnTo>
                  <a:lnTo>
                    <a:pt x="7" y="31"/>
                  </a:lnTo>
                  <a:lnTo>
                    <a:pt x="14" y="32"/>
                  </a:lnTo>
                  <a:lnTo>
                    <a:pt x="20" y="32"/>
                  </a:lnTo>
                  <a:lnTo>
                    <a:pt x="27" y="31"/>
                  </a:lnTo>
                  <a:lnTo>
                    <a:pt x="31" y="31"/>
                  </a:lnTo>
                  <a:lnTo>
                    <a:pt x="37" y="30"/>
                  </a:lnTo>
                  <a:lnTo>
                    <a:pt x="43" y="28"/>
                  </a:lnTo>
                  <a:lnTo>
                    <a:pt x="48" y="26"/>
                  </a:lnTo>
                  <a:lnTo>
                    <a:pt x="52" y="23"/>
                  </a:lnTo>
                  <a:lnTo>
                    <a:pt x="57" y="20"/>
                  </a:lnTo>
                  <a:lnTo>
                    <a:pt x="60" y="19"/>
                  </a:lnTo>
                  <a:lnTo>
                    <a:pt x="66" y="14"/>
                  </a:lnTo>
                  <a:lnTo>
                    <a:pt x="69" y="11"/>
                  </a:lnTo>
                  <a:lnTo>
                    <a:pt x="73" y="7"/>
                  </a:lnTo>
                  <a:lnTo>
                    <a:pt x="77" y="4"/>
                  </a:lnTo>
                  <a:lnTo>
                    <a:pt x="83" y="0"/>
                  </a:lnTo>
                  <a:lnTo>
                    <a:pt x="82" y="1"/>
                  </a:lnTo>
                  <a:lnTo>
                    <a:pt x="81" y="2"/>
                  </a:lnTo>
                  <a:lnTo>
                    <a:pt x="79" y="3"/>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4" name="Freeform 546"/>
            <p:cNvSpPr>
              <a:spLocks/>
            </p:cNvSpPr>
            <p:nvPr/>
          </p:nvSpPr>
          <p:spPr bwMode="auto">
            <a:xfrm>
              <a:off x="3849" y="1325"/>
              <a:ext cx="53" cy="75"/>
            </a:xfrm>
            <a:custGeom>
              <a:avLst/>
              <a:gdLst>
                <a:gd name="T0" fmla="*/ 52 w 53"/>
                <a:gd name="T1" fmla="*/ 17 h 75"/>
                <a:gd name="T2" fmla="*/ 43 w 53"/>
                <a:gd name="T3" fmla="*/ 32 h 75"/>
                <a:gd name="T4" fmla="*/ 42 w 53"/>
                <a:gd name="T5" fmla="*/ 42 h 75"/>
                <a:gd name="T6" fmla="*/ 36 w 53"/>
                <a:gd name="T7" fmla="*/ 67 h 75"/>
                <a:gd name="T8" fmla="*/ 36 w 53"/>
                <a:gd name="T9" fmla="*/ 74 h 75"/>
                <a:gd name="T10" fmla="*/ 0 w 53"/>
                <a:gd name="T11" fmla="*/ 51 h 75"/>
                <a:gd name="T12" fmla="*/ 7 w 53"/>
                <a:gd name="T13" fmla="*/ 17 h 75"/>
                <a:gd name="T14" fmla="*/ 15 w 53"/>
                <a:gd name="T15" fmla="*/ 3 h 75"/>
                <a:gd name="T16" fmla="*/ 21 w 53"/>
                <a:gd name="T17" fmla="*/ 0 h 75"/>
                <a:gd name="T18" fmla="*/ 52 w 53"/>
                <a:gd name="T19" fmla="*/ 1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75">
                  <a:moveTo>
                    <a:pt x="52" y="17"/>
                  </a:moveTo>
                  <a:lnTo>
                    <a:pt x="43" y="32"/>
                  </a:lnTo>
                  <a:lnTo>
                    <a:pt x="42" y="42"/>
                  </a:lnTo>
                  <a:lnTo>
                    <a:pt x="36" y="67"/>
                  </a:lnTo>
                  <a:lnTo>
                    <a:pt x="36" y="74"/>
                  </a:lnTo>
                  <a:lnTo>
                    <a:pt x="0" y="51"/>
                  </a:lnTo>
                  <a:lnTo>
                    <a:pt x="7" y="17"/>
                  </a:lnTo>
                  <a:lnTo>
                    <a:pt x="15" y="3"/>
                  </a:lnTo>
                  <a:lnTo>
                    <a:pt x="21" y="0"/>
                  </a:lnTo>
                  <a:lnTo>
                    <a:pt x="52" y="17"/>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5" name="Freeform 547"/>
            <p:cNvSpPr>
              <a:spLocks/>
            </p:cNvSpPr>
            <p:nvPr/>
          </p:nvSpPr>
          <p:spPr bwMode="auto">
            <a:xfrm>
              <a:off x="4008" y="1432"/>
              <a:ext cx="61" cy="55"/>
            </a:xfrm>
            <a:custGeom>
              <a:avLst/>
              <a:gdLst>
                <a:gd name="T0" fmla="*/ 30 w 61"/>
                <a:gd name="T1" fmla="*/ 0 h 55"/>
                <a:gd name="T2" fmla="*/ 11 w 61"/>
                <a:gd name="T3" fmla="*/ 13 h 55"/>
                <a:gd name="T4" fmla="*/ 1 w 61"/>
                <a:gd name="T5" fmla="*/ 18 h 55"/>
                <a:gd name="T6" fmla="*/ 0 w 61"/>
                <a:gd name="T7" fmla="*/ 30 h 55"/>
                <a:gd name="T8" fmla="*/ 1 w 61"/>
                <a:gd name="T9" fmla="*/ 37 h 55"/>
                <a:gd name="T10" fmla="*/ 0 w 61"/>
                <a:gd name="T11" fmla="*/ 51 h 55"/>
                <a:gd name="T12" fmla="*/ 35 w 61"/>
                <a:gd name="T13" fmla="*/ 54 h 55"/>
                <a:gd name="T14" fmla="*/ 35 w 61"/>
                <a:gd name="T15" fmla="*/ 34 h 55"/>
                <a:gd name="T16" fmla="*/ 35 w 61"/>
                <a:gd name="T17" fmla="*/ 25 h 55"/>
                <a:gd name="T18" fmla="*/ 52 w 61"/>
                <a:gd name="T19" fmla="*/ 8 h 55"/>
                <a:gd name="T20" fmla="*/ 60 w 61"/>
                <a:gd name="T21" fmla="*/ 3 h 55"/>
                <a:gd name="T22" fmla="*/ 30 w 61"/>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 h="55">
                  <a:moveTo>
                    <a:pt x="30" y="0"/>
                  </a:moveTo>
                  <a:lnTo>
                    <a:pt x="11" y="13"/>
                  </a:lnTo>
                  <a:lnTo>
                    <a:pt x="1" y="18"/>
                  </a:lnTo>
                  <a:lnTo>
                    <a:pt x="0" y="30"/>
                  </a:lnTo>
                  <a:lnTo>
                    <a:pt x="1" y="37"/>
                  </a:lnTo>
                  <a:lnTo>
                    <a:pt x="0" y="51"/>
                  </a:lnTo>
                  <a:lnTo>
                    <a:pt x="35" y="54"/>
                  </a:lnTo>
                  <a:lnTo>
                    <a:pt x="35" y="34"/>
                  </a:lnTo>
                  <a:lnTo>
                    <a:pt x="35" y="25"/>
                  </a:lnTo>
                  <a:lnTo>
                    <a:pt x="52" y="8"/>
                  </a:lnTo>
                  <a:lnTo>
                    <a:pt x="60" y="3"/>
                  </a:lnTo>
                  <a:lnTo>
                    <a:pt x="30" y="0"/>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6" name="Freeform 548"/>
            <p:cNvSpPr>
              <a:spLocks/>
            </p:cNvSpPr>
            <p:nvPr/>
          </p:nvSpPr>
          <p:spPr bwMode="auto">
            <a:xfrm>
              <a:off x="4112" y="2014"/>
              <a:ext cx="29" cy="29"/>
            </a:xfrm>
            <a:custGeom>
              <a:avLst/>
              <a:gdLst>
                <a:gd name="T0" fmla="*/ 28 w 29"/>
                <a:gd name="T1" fmla="*/ 0 h 29"/>
                <a:gd name="T2" fmla="*/ 28 w 29"/>
                <a:gd name="T3" fmla="*/ 14 h 29"/>
                <a:gd name="T4" fmla="*/ 27 w 29"/>
                <a:gd name="T5" fmla="*/ 19 h 29"/>
                <a:gd name="T6" fmla="*/ 0 w 29"/>
                <a:gd name="T7" fmla="*/ 28 h 29"/>
                <a:gd name="T8" fmla="*/ 0 w 29"/>
                <a:gd name="T9" fmla="*/ 16 h 29"/>
                <a:gd name="T10" fmla="*/ 28 w 29"/>
                <a:gd name="T11" fmla="*/ 0 h 29"/>
              </a:gdLst>
              <a:ahLst/>
              <a:cxnLst>
                <a:cxn ang="0">
                  <a:pos x="T0" y="T1"/>
                </a:cxn>
                <a:cxn ang="0">
                  <a:pos x="T2" y="T3"/>
                </a:cxn>
                <a:cxn ang="0">
                  <a:pos x="T4" y="T5"/>
                </a:cxn>
                <a:cxn ang="0">
                  <a:pos x="T6" y="T7"/>
                </a:cxn>
                <a:cxn ang="0">
                  <a:pos x="T8" y="T9"/>
                </a:cxn>
                <a:cxn ang="0">
                  <a:pos x="T10" y="T11"/>
                </a:cxn>
              </a:cxnLst>
              <a:rect l="0" t="0" r="r" b="b"/>
              <a:pathLst>
                <a:path w="29" h="29">
                  <a:moveTo>
                    <a:pt x="28" y="0"/>
                  </a:moveTo>
                  <a:lnTo>
                    <a:pt x="28" y="14"/>
                  </a:lnTo>
                  <a:lnTo>
                    <a:pt x="27" y="19"/>
                  </a:lnTo>
                  <a:lnTo>
                    <a:pt x="0" y="28"/>
                  </a:lnTo>
                  <a:lnTo>
                    <a:pt x="0" y="16"/>
                  </a:lnTo>
                  <a:lnTo>
                    <a:pt x="28" y="0"/>
                  </a:lnTo>
                </a:path>
              </a:pathLst>
            </a:custGeom>
            <a:solidFill>
              <a:srgbClr val="0042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nvGrpSpPr>
            <p:cNvPr id="57" name="Group 549"/>
            <p:cNvGrpSpPr>
              <a:grpSpLocks/>
            </p:cNvGrpSpPr>
            <p:nvPr/>
          </p:nvGrpSpPr>
          <p:grpSpPr bwMode="auto">
            <a:xfrm>
              <a:off x="4174" y="1070"/>
              <a:ext cx="49" cy="13"/>
              <a:chOff x="4174" y="1070"/>
              <a:chExt cx="49" cy="13"/>
            </a:xfrm>
          </p:grpSpPr>
          <p:sp>
            <p:nvSpPr>
              <p:cNvPr id="58" name="Oval 550"/>
              <p:cNvSpPr>
                <a:spLocks noChangeArrowheads="1"/>
              </p:cNvSpPr>
              <p:nvPr/>
            </p:nvSpPr>
            <p:spPr bwMode="auto">
              <a:xfrm>
                <a:off x="4174" y="1070"/>
                <a:ext cx="12" cy="8"/>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9" name="Oval 551"/>
              <p:cNvSpPr>
                <a:spLocks noChangeArrowheads="1"/>
              </p:cNvSpPr>
              <p:nvPr/>
            </p:nvSpPr>
            <p:spPr bwMode="auto">
              <a:xfrm>
                <a:off x="4208" y="1070"/>
                <a:ext cx="13" cy="11"/>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pic>
        <p:nvPicPr>
          <p:cNvPr id="60" name="Picture 59"/>
          <p:cNvPicPr>
            <a:picLocks noChangeAspect="1"/>
          </p:cNvPicPr>
          <p:nvPr/>
        </p:nvPicPr>
        <p:blipFill>
          <a:blip r:embed="rId3"/>
          <a:stretch>
            <a:fillRect/>
          </a:stretch>
        </p:blipFill>
        <p:spPr>
          <a:xfrm>
            <a:off x="2566362" y="3805222"/>
            <a:ext cx="818292" cy="847913"/>
          </a:xfrm>
          <a:prstGeom prst="rect">
            <a:avLst/>
          </a:prstGeom>
        </p:spPr>
      </p:pic>
      <p:grpSp>
        <p:nvGrpSpPr>
          <p:cNvPr id="61" name="Group 60"/>
          <p:cNvGrpSpPr/>
          <p:nvPr/>
        </p:nvGrpSpPr>
        <p:grpSpPr>
          <a:xfrm>
            <a:off x="6120198" y="3910209"/>
            <a:ext cx="996804" cy="2140194"/>
            <a:chOff x="6732240" y="3717032"/>
            <a:chExt cx="1080120" cy="2448272"/>
          </a:xfrm>
        </p:grpSpPr>
        <p:grpSp>
          <p:nvGrpSpPr>
            <p:cNvPr id="62" name="Group 552"/>
            <p:cNvGrpSpPr>
              <a:grpSpLocks/>
            </p:cNvGrpSpPr>
            <p:nvPr/>
          </p:nvGrpSpPr>
          <p:grpSpPr bwMode="auto">
            <a:xfrm rot="21242292">
              <a:off x="6732240" y="3717032"/>
              <a:ext cx="1080120" cy="2448272"/>
              <a:chOff x="2830" y="1861"/>
              <a:chExt cx="626" cy="1072"/>
            </a:xfrm>
          </p:grpSpPr>
          <p:sp>
            <p:nvSpPr>
              <p:cNvPr id="64" name="Freeform 553"/>
              <p:cNvSpPr>
                <a:spLocks/>
              </p:cNvSpPr>
              <p:nvPr/>
            </p:nvSpPr>
            <p:spPr bwMode="auto">
              <a:xfrm>
                <a:off x="2962" y="2215"/>
                <a:ext cx="72" cy="25"/>
              </a:xfrm>
              <a:custGeom>
                <a:avLst/>
                <a:gdLst>
                  <a:gd name="T0" fmla="*/ 0 w 72"/>
                  <a:gd name="T1" fmla="*/ 21 h 24"/>
                  <a:gd name="T2" fmla="*/ 1 w 72"/>
                  <a:gd name="T3" fmla="*/ 17 h 24"/>
                  <a:gd name="T4" fmla="*/ 1 w 72"/>
                  <a:gd name="T5" fmla="*/ 14 h 24"/>
                  <a:gd name="T6" fmla="*/ 1 w 72"/>
                  <a:gd name="T7" fmla="*/ 10 h 24"/>
                  <a:gd name="T8" fmla="*/ 4 w 72"/>
                  <a:gd name="T9" fmla="*/ 6 h 24"/>
                  <a:gd name="T10" fmla="*/ 6 w 72"/>
                  <a:gd name="T11" fmla="*/ 4 h 24"/>
                  <a:gd name="T12" fmla="*/ 10 w 72"/>
                  <a:gd name="T13" fmla="*/ 4 h 24"/>
                  <a:gd name="T14" fmla="*/ 13 w 72"/>
                  <a:gd name="T15" fmla="*/ 2 h 24"/>
                  <a:gd name="T16" fmla="*/ 16 w 72"/>
                  <a:gd name="T17" fmla="*/ 1 h 24"/>
                  <a:gd name="T18" fmla="*/ 19 w 72"/>
                  <a:gd name="T19" fmla="*/ 1 h 24"/>
                  <a:gd name="T20" fmla="*/ 21 w 72"/>
                  <a:gd name="T21" fmla="*/ 1 h 24"/>
                  <a:gd name="T22" fmla="*/ 25 w 72"/>
                  <a:gd name="T23" fmla="*/ 1 h 24"/>
                  <a:gd name="T24" fmla="*/ 29 w 72"/>
                  <a:gd name="T25" fmla="*/ 1 h 24"/>
                  <a:gd name="T26" fmla="*/ 32 w 72"/>
                  <a:gd name="T27" fmla="*/ 1 h 24"/>
                  <a:gd name="T28" fmla="*/ 35 w 72"/>
                  <a:gd name="T29" fmla="*/ 3 h 24"/>
                  <a:gd name="T30" fmla="*/ 39 w 72"/>
                  <a:gd name="T31" fmla="*/ 3 h 24"/>
                  <a:gd name="T32" fmla="*/ 41 w 72"/>
                  <a:gd name="T33" fmla="*/ 5 h 24"/>
                  <a:gd name="T34" fmla="*/ 45 w 72"/>
                  <a:gd name="T35" fmla="*/ 5 h 24"/>
                  <a:gd name="T36" fmla="*/ 49 w 72"/>
                  <a:gd name="T37" fmla="*/ 5 h 24"/>
                  <a:gd name="T38" fmla="*/ 51 w 72"/>
                  <a:gd name="T39" fmla="*/ 6 h 24"/>
                  <a:gd name="T40" fmla="*/ 53 w 72"/>
                  <a:gd name="T41" fmla="*/ 8 h 24"/>
                  <a:gd name="T42" fmla="*/ 55 w 72"/>
                  <a:gd name="T43" fmla="*/ 9 h 24"/>
                  <a:gd name="T44" fmla="*/ 58 w 72"/>
                  <a:gd name="T45" fmla="*/ 9 h 24"/>
                  <a:gd name="T46" fmla="*/ 61 w 72"/>
                  <a:gd name="T47" fmla="*/ 9 h 24"/>
                  <a:gd name="T48" fmla="*/ 65 w 72"/>
                  <a:gd name="T49" fmla="*/ 8 h 24"/>
                  <a:gd name="T50" fmla="*/ 68 w 72"/>
                  <a:gd name="T51" fmla="*/ 8 h 24"/>
                  <a:gd name="T52" fmla="*/ 70 w 72"/>
                  <a:gd name="T53" fmla="*/ 8 h 24"/>
                  <a:gd name="T54" fmla="*/ 70 w 72"/>
                  <a:gd name="T55" fmla="*/ 11 h 24"/>
                  <a:gd name="T56" fmla="*/ 71 w 72"/>
                  <a:gd name="T57" fmla="*/ 13 h 24"/>
                  <a:gd name="T58" fmla="*/ 70 w 72"/>
                  <a:gd name="T59" fmla="*/ 17 h 24"/>
                  <a:gd name="T60" fmla="*/ 67 w 72"/>
                  <a:gd name="T61" fmla="*/ 19 h 24"/>
                  <a:gd name="T62" fmla="*/ 64 w 72"/>
                  <a:gd name="T63" fmla="*/ 19 h 24"/>
                  <a:gd name="T64" fmla="*/ 62 w 72"/>
                  <a:gd name="T65" fmla="*/ 17 h 24"/>
                  <a:gd name="T66" fmla="*/ 59 w 72"/>
                  <a:gd name="T67" fmla="*/ 17 h 24"/>
                  <a:gd name="T68" fmla="*/ 57 w 72"/>
                  <a:gd name="T69" fmla="*/ 16 h 24"/>
                  <a:gd name="T70" fmla="*/ 55 w 72"/>
                  <a:gd name="T71" fmla="*/ 15 h 24"/>
                  <a:gd name="T72" fmla="*/ 52 w 72"/>
                  <a:gd name="T73" fmla="*/ 15 h 24"/>
                  <a:gd name="T74" fmla="*/ 48 w 72"/>
                  <a:gd name="T75" fmla="*/ 15 h 24"/>
                  <a:gd name="T76" fmla="*/ 46 w 72"/>
                  <a:gd name="T77" fmla="*/ 15 h 24"/>
                  <a:gd name="T78" fmla="*/ 44 w 72"/>
                  <a:gd name="T79" fmla="*/ 13 h 24"/>
                  <a:gd name="T80" fmla="*/ 41 w 72"/>
                  <a:gd name="T81" fmla="*/ 13 h 24"/>
                  <a:gd name="T82" fmla="*/ 38 w 72"/>
                  <a:gd name="T83" fmla="*/ 13 h 24"/>
                  <a:gd name="T84" fmla="*/ 37 w 72"/>
                  <a:gd name="T85" fmla="*/ 11 h 24"/>
                  <a:gd name="T86" fmla="*/ 34 w 72"/>
                  <a:gd name="T87" fmla="*/ 11 h 24"/>
                  <a:gd name="T88" fmla="*/ 30 w 72"/>
                  <a:gd name="T89" fmla="*/ 11 h 24"/>
                  <a:gd name="T90" fmla="*/ 27 w 72"/>
                  <a:gd name="T91" fmla="*/ 12 h 24"/>
                  <a:gd name="T92" fmla="*/ 24 w 72"/>
                  <a:gd name="T93" fmla="*/ 12 h 24"/>
                  <a:gd name="T94" fmla="*/ 21 w 72"/>
                  <a:gd name="T95" fmla="*/ 14 h 24"/>
                  <a:gd name="T96" fmla="*/ 18 w 72"/>
                  <a:gd name="T97" fmla="*/ 16 h 24"/>
                  <a:gd name="T98" fmla="*/ 15 w 72"/>
                  <a:gd name="T99" fmla="*/ 18 h 24"/>
                  <a:gd name="T100" fmla="*/ 11 w 72"/>
                  <a:gd name="T101" fmla="*/ 21 h 24"/>
                  <a:gd name="T102" fmla="*/ 7 w 72"/>
                  <a:gd name="T103" fmla="*/ 22 h 24"/>
                  <a:gd name="T104" fmla="*/ 3 w 72"/>
                  <a:gd name="T105" fmla="*/ 23 h 24"/>
                  <a:gd name="T106" fmla="*/ 0 w 72"/>
                  <a:gd name="T10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2" h="24">
                    <a:moveTo>
                      <a:pt x="0" y="22"/>
                    </a:moveTo>
                    <a:lnTo>
                      <a:pt x="0" y="21"/>
                    </a:lnTo>
                    <a:lnTo>
                      <a:pt x="0" y="19"/>
                    </a:lnTo>
                    <a:lnTo>
                      <a:pt x="1" y="17"/>
                    </a:lnTo>
                    <a:lnTo>
                      <a:pt x="1" y="15"/>
                    </a:lnTo>
                    <a:lnTo>
                      <a:pt x="1" y="14"/>
                    </a:lnTo>
                    <a:lnTo>
                      <a:pt x="1" y="12"/>
                    </a:lnTo>
                    <a:lnTo>
                      <a:pt x="1" y="10"/>
                    </a:lnTo>
                    <a:lnTo>
                      <a:pt x="3" y="8"/>
                    </a:lnTo>
                    <a:lnTo>
                      <a:pt x="4" y="6"/>
                    </a:lnTo>
                    <a:lnTo>
                      <a:pt x="4" y="5"/>
                    </a:lnTo>
                    <a:lnTo>
                      <a:pt x="6" y="4"/>
                    </a:lnTo>
                    <a:lnTo>
                      <a:pt x="8" y="4"/>
                    </a:lnTo>
                    <a:lnTo>
                      <a:pt x="10" y="4"/>
                    </a:lnTo>
                    <a:lnTo>
                      <a:pt x="11" y="4"/>
                    </a:lnTo>
                    <a:lnTo>
                      <a:pt x="13" y="2"/>
                    </a:lnTo>
                    <a:lnTo>
                      <a:pt x="15" y="2"/>
                    </a:lnTo>
                    <a:lnTo>
                      <a:pt x="16" y="1"/>
                    </a:lnTo>
                    <a:lnTo>
                      <a:pt x="18" y="1"/>
                    </a:lnTo>
                    <a:lnTo>
                      <a:pt x="19" y="1"/>
                    </a:lnTo>
                    <a:lnTo>
                      <a:pt x="21" y="0"/>
                    </a:lnTo>
                    <a:lnTo>
                      <a:pt x="21" y="1"/>
                    </a:lnTo>
                    <a:lnTo>
                      <a:pt x="23" y="1"/>
                    </a:lnTo>
                    <a:lnTo>
                      <a:pt x="25" y="1"/>
                    </a:lnTo>
                    <a:lnTo>
                      <a:pt x="27" y="1"/>
                    </a:lnTo>
                    <a:lnTo>
                      <a:pt x="29" y="1"/>
                    </a:lnTo>
                    <a:lnTo>
                      <a:pt x="31" y="1"/>
                    </a:lnTo>
                    <a:lnTo>
                      <a:pt x="32" y="1"/>
                    </a:lnTo>
                    <a:lnTo>
                      <a:pt x="35" y="1"/>
                    </a:lnTo>
                    <a:lnTo>
                      <a:pt x="35" y="3"/>
                    </a:lnTo>
                    <a:lnTo>
                      <a:pt x="37" y="3"/>
                    </a:lnTo>
                    <a:lnTo>
                      <a:pt x="39" y="3"/>
                    </a:lnTo>
                    <a:lnTo>
                      <a:pt x="41" y="3"/>
                    </a:lnTo>
                    <a:lnTo>
                      <a:pt x="41" y="5"/>
                    </a:lnTo>
                    <a:lnTo>
                      <a:pt x="43" y="5"/>
                    </a:lnTo>
                    <a:lnTo>
                      <a:pt x="45" y="5"/>
                    </a:lnTo>
                    <a:lnTo>
                      <a:pt x="47" y="5"/>
                    </a:lnTo>
                    <a:lnTo>
                      <a:pt x="49" y="5"/>
                    </a:lnTo>
                    <a:lnTo>
                      <a:pt x="49" y="6"/>
                    </a:lnTo>
                    <a:lnTo>
                      <a:pt x="51" y="6"/>
                    </a:lnTo>
                    <a:lnTo>
                      <a:pt x="51" y="8"/>
                    </a:lnTo>
                    <a:lnTo>
                      <a:pt x="53" y="8"/>
                    </a:lnTo>
                    <a:lnTo>
                      <a:pt x="53" y="9"/>
                    </a:lnTo>
                    <a:lnTo>
                      <a:pt x="55" y="9"/>
                    </a:lnTo>
                    <a:lnTo>
                      <a:pt x="56" y="9"/>
                    </a:lnTo>
                    <a:lnTo>
                      <a:pt x="58" y="9"/>
                    </a:lnTo>
                    <a:lnTo>
                      <a:pt x="59" y="9"/>
                    </a:lnTo>
                    <a:lnTo>
                      <a:pt x="61" y="9"/>
                    </a:lnTo>
                    <a:lnTo>
                      <a:pt x="63" y="9"/>
                    </a:lnTo>
                    <a:lnTo>
                      <a:pt x="65" y="8"/>
                    </a:lnTo>
                    <a:lnTo>
                      <a:pt x="66" y="8"/>
                    </a:lnTo>
                    <a:lnTo>
                      <a:pt x="68" y="8"/>
                    </a:lnTo>
                    <a:lnTo>
                      <a:pt x="69" y="8"/>
                    </a:lnTo>
                    <a:lnTo>
                      <a:pt x="70" y="8"/>
                    </a:lnTo>
                    <a:lnTo>
                      <a:pt x="70" y="10"/>
                    </a:lnTo>
                    <a:lnTo>
                      <a:pt x="70" y="11"/>
                    </a:lnTo>
                    <a:lnTo>
                      <a:pt x="70" y="13"/>
                    </a:lnTo>
                    <a:lnTo>
                      <a:pt x="71" y="13"/>
                    </a:lnTo>
                    <a:lnTo>
                      <a:pt x="70" y="15"/>
                    </a:lnTo>
                    <a:lnTo>
                      <a:pt x="70" y="17"/>
                    </a:lnTo>
                    <a:lnTo>
                      <a:pt x="69" y="19"/>
                    </a:lnTo>
                    <a:lnTo>
                      <a:pt x="67" y="19"/>
                    </a:lnTo>
                    <a:lnTo>
                      <a:pt x="65" y="19"/>
                    </a:lnTo>
                    <a:lnTo>
                      <a:pt x="64" y="19"/>
                    </a:lnTo>
                    <a:lnTo>
                      <a:pt x="62" y="19"/>
                    </a:lnTo>
                    <a:lnTo>
                      <a:pt x="62" y="17"/>
                    </a:lnTo>
                    <a:lnTo>
                      <a:pt x="60" y="17"/>
                    </a:lnTo>
                    <a:lnTo>
                      <a:pt x="59" y="17"/>
                    </a:lnTo>
                    <a:lnTo>
                      <a:pt x="57" y="17"/>
                    </a:lnTo>
                    <a:lnTo>
                      <a:pt x="57" y="16"/>
                    </a:lnTo>
                    <a:lnTo>
                      <a:pt x="55" y="16"/>
                    </a:lnTo>
                    <a:lnTo>
                      <a:pt x="55" y="15"/>
                    </a:lnTo>
                    <a:lnTo>
                      <a:pt x="53" y="15"/>
                    </a:lnTo>
                    <a:lnTo>
                      <a:pt x="52" y="15"/>
                    </a:lnTo>
                    <a:lnTo>
                      <a:pt x="50" y="15"/>
                    </a:lnTo>
                    <a:lnTo>
                      <a:pt x="48" y="15"/>
                    </a:lnTo>
                    <a:lnTo>
                      <a:pt x="47" y="15"/>
                    </a:lnTo>
                    <a:lnTo>
                      <a:pt x="46" y="15"/>
                    </a:lnTo>
                    <a:lnTo>
                      <a:pt x="46" y="13"/>
                    </a:lnTo>
                    <a:lnTo>
                      <a:pt x="44" y="13"/>
                    </a:lnTo>
                    <a:lnTo>
                      <a:pt x="43" y="13"/>
                    </a:lnTo>
                    <a:lnTo>
                      <a:pt x="41" y="13"/>
                    </a:lnTo>
                    <a:lnTo>
                      <a:pt x="39" y="13"/>
                    </a:lnTo>
                    <a:lnTo>
                      <a:pt x="38" y="13"/>
                    </a:lnTo>
                    <a:lnTo>
                      <a:pt x="38" y="11"/>
                    </a:lnTo>
                    <a:lnTo>
                      <a:pt x="37" y="11"/>
                    </a:lnTo>
                    <a:lnTo>
                      <a:pt x="36" y="11"/>
                    </a:lnTo>
                    <a:lnTo>
                      <a:pt x="34" y="11"/>
                    </a:lnTo>
                    <a:lnTo>
                      <a:pt x="32" y="11"/>
                    </a:lnTo>
                    <a:lnTo>
                      <a:pt x="30" y="11"/>
                    </a:lnTo>
                    <a:lnTo>
                      <a:pt x="28" y="12"/>
                    </a:lnTo>
                    <a:lnTo>
                      <a:pt x="27" y="12"/>
                    </a:lnTo>
                    <a:lnTo>
                      <a:pt x="25" y="12"/>
                    </a:lnTo>
                    <a:lnTo>
                      <a:pt x="24" y="12"/>
                    </a:lnTo>
                    <a:lnTo>
                      <a:pt x="23" y="12"/>
                    </a:lnTo>
                    <a:lnTo>
                      <a:pt x="21" y="14"/>
                    </a:lnTo>
                    <a:lnTo>
                      <a:pt x="20" y="14"/>
                    </a:lnTo>
                    <a:lnTo>
                      <a:pt x="18" y="16"/>
                    </a:lnTo>
                    <a:lnTo>
                      <a:pt x="16" y="18"/>
                    </a:lnTo>
                    <a:lnTo>
                      <a:pt x="15" y="18"/>
                    </a:lnTo>
                    <a:lnTo>
                      <a:pt x="13" y="19"/>
                    </a:lnTo>
                    <a:lnTo>
                      <a:pt x="11" y="21"/>
                    </a:lnTo>
                    <a:lnTo>
                      <a:pt x="9" y="21"/>
                    </a:lnTo>
                    <a:lnTo>
                      <a:pt x="7" y="22"/>
                    </a:lnTo>
                    <a:lnTo>
                      <a:pt x="5" y="22"/>
                    </a:lnTo>
                    <a:lnTo>
                      <a:pt x="3" y="23"/>
                    </a:lnTo>
                    <a:lnTo>
                      <a:pt x="1" y="23"/>
                    </a:lnTo>
                    <a:lnTo>
                      <a:pt x="0" y="23"/>
                    </a:lnTo>
                    <a:lnTo>
                      <a:pt x="0" y="22"/>
                    </a:lnTo>
                  </a:path>
                </a:pathLst>
              </a:custGeom>
              <a:solidFill>
                <a:srgbClr val="FFFFFF"/>
              </a:solidFill>
              <a:ln w="12700" cap="rnd" cmpd="sng">
                <a:solidFill>
                  <a:srgbClr val="FFFF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5" name="Freeform 554"/>
              <p:cNvSpPr>
                <a:spLocks/>
              </p:cNvSpPr>
              <p:nvPr/>
            </p:nvSpPr>
            <p:spPr bwMode="auto">
              <a:xfrm>
                <a:off x="3063" y="2137"/>
                <a:ext cx="246" cy="103"/>
              </a:xfrm>
              <a:custGeom>
                <a:avLst/>
                <a:gdLst>
                  <a:gd name="T0" fmla="*/ 99 w 246"/>
                  <a:gd name="T1" fmla="*/ 3 h 104"/>
                  <a:gd name="T2" fmla="*/ 93 w 246"/>
                  <a:gd name="T3" fmla="*/ 0 h 104"/>
                  <a:gd name="T4" fmla="*/ 88 w 246"/>
                  <a:gd name="T5" fmla="*/ 9 h 104"/>
                  <a:gd name="T6" fmla="*/ 82 w 246"/>
                  <a:gd name="T7" fmla="*/ 13 h 104"/>
                  <a:gd name="T8" fmla="*/ 72 w 246"/>
                  <a:gd name="T9" fmla="*/ 18 h 104"/>
                  <a:gd name="T10" fmla="*/ 60 w 246"/>
                  <a:gd name="T11" fmla="*/ 19 h 104"/>
                  <a:gd name="T12" fmla="*/ 50 w 246"/>
                  <a:gd name="T13" fmla="*/ 21 h 104"/>
                  <a:gd name="T14" fmla="*/ 41 w 246"/>
                  <a:gd name="T15" fmla="*/ 30 h 104"/>
                  <a:gd name="T16" fmla="*/ 34 w 246"/>
                  <a:gd name="T17" fmla="*/ 38 h 104"/>
                  <a:gd name="T18" fmla="*/ 29 w 246"/>
                  <a:gd name="T19" fmla="*/ 47 h 104"/>
                  <a:gd name="T20" fmla="*/ 21 w 246"/>
                  <a:gd name="T21" fmla="*/ 56 h 104"/>
                  <a:gd name="T22" fmla="*/ 12 w 246"/>
                  <a:gd name="T23" fmla="*/ 64 h 104"/>
                  <a:gd name="T24" fmla="*/ 4 w 246"/>
                  <a:gd name="T25" fmla="*/ 71 h 104"/>
                  <a:gd name="T26" fmla="*/ 0 w 246"/>
                  <a:gd name="T27" fmla="*/ 80 h 104"/>
                  <a:gd name="T28" fmla="*/ 0 w 246"/>
                  <a:gd name="T29" fmla="*/ 88 h 104"/>
                  <a:gd name="T30" fmla="*/ 2 w 246"/>
                  <a:gd name="T31" fmla="*/ 94 h 104"/>
                  <a:gd name="T32" fmla="*/ 6 w 246"/>
                  <a:gd name="T33" fmla="*/ 99 h 104"/>
                  <a:gd name="T34" fmla="*/ 12 w 246"/>
                  <a:gd name="T35" fmla="*/ 103 h 104"/>
                  <a:gd name="T36" fmla="*/ 20 w 246"/>
                  <a:gd name="T37" fmla="*/ 103 h 104"/>
                  <a:gd name="T38" fmla="*/ 29 w 246"/>
                  <a:gd name="T39" fmla="*/ 100 h 104"/>
                  <a:gd name="T40" fmla="*/ 39 w 246"/>
                  <a:gd name="T41" fmla="*/ 93 h 104"/>
                  <a:gd name="T42" fmla="*/ 51 w 246"/>
                  <a:gd name="T43" fmla="*/ 85 h 104"/>
                  <a:gd name="T44" fmla="*/ 60 w 246"/>
                  <a:gd name="T45" fmla="*/ 81 h 104"/>
                  <a:gd name="T46" fmla="*/ 74 w 246"/>
                  <a:gd name="T47" fmla="*/ 72 h 104"/>
                  <a:gd name="T48" fmla="*/ 87 w 246"/>
                  <a:gd name="T49" fmla="*/ 63 h 104"/>
                  <a:gd name="T50" fmla="*/ 102 w 246"/>
                  <a:gd name="T51" fmla="*/ 56 h 104"/>
                  <a:gd name="T52" fmla="*/ 112 w 246"/>
                  <a:gd name="T53" fmla="*/ 56 h 104"/>
                  <a:gd name="T54" fmla="*/ 120 w 246"/>
                  <a:gd name="T55" fmla="*/ 56 h 104"/>
                  <a:gd name="T56" fmla="*/ 130 w 246"/>
                  <a:gd name="T57" fmla="*/ 52 h 104"/>
                  <a:gd name="T58" fmla="*/ 140 w 246"/>
                  <a:gd name="T59" fmla="*/ 50 h 104"/>
                  <a:gd name="T60" fmla="*/ 149 w 246"/>
                  <a:gd name="T61" fmla="*/ 46 h 104"/>
                  <a:gd name="T62" fmla="*/ 158 w 246"/>
                  <a:gd name="T63" fmla="*/ 46 h 104"/>
                  <a:gd name="T64" fmla="*/ 170 w 246"/>
                  <a:gd name="T65" fmla="*/ 44 h 104"/>
                  <a:gd name="T66" fmla="*/ 182 w 246"/>
                  <a:gd name="T67" fmla="*/ 43 h 104"/>
                  <a:gd name="T68" fmla="*/ 194 w 246"/>
                  <a:gd name="T69" fmla="*/ 41 h 104"/>
                  <a:gd name="T70" fmla="*/ 207 w 246"/>
                  <a:gd name="T71" fmla="*/ 39 h 104"/>
                  <a:gd name="T72" fmla="*/ 222 w 246"/>
                  <a:gd name="T73" fmla="*/ 37 h 104"/>
                  <a:gd name="T74" fmla="*/ 231 w 246"/>
                  <a:gd name="T75" fmla="*/ 35 h 104"/>
                  <a:gd name="T76" fmla="*/ 240 w 246"/>
                  <a:gd name="T77" fmla="*/ 33 h 104"/>
                  <a:gd name="T78" fmla="*/ 243 w 246"/>
                  <a:gd name="T79" fmla="*/ 27 h 104"/>
                  <a:gd name="T80" fmla="*/ 244 w 246"/>
                  <a:gd name="T81" fmla="*/ 18 h 104"/>
                  <a:gd name="T82" fmla="*/ 243 w 246"/>
                  <a:gd name="T83" fmla="*/ 11 h 104"/>
                  <a:gd name="T84" fmla="*/ 238 w 246"/>
                  <a:gd name="T85" fmla="*/ 9 h 104"/>
                  <a:gd name="T86" fmla="*/ 229 w 246"/>
                  <a:gd name="T87" fmla="*/ 9 h 104"/>
                  <a:gd name="T88" fmla="*/ 220 w 246"/>
                  <a:gd name="T89" fmla="*/ 9 h 104"/>
                  <a:gd name="T90" fmla="*/ 211 w 246"/>
                  <a:gd name="T91" fmla="*/ 11 h 104"/>
                  <a:gd name="T92" fmla="*/ 203 w 246"/>
                  <a:gd name="T93" fmla="*/ 11 h 104"/>
                  <a:gd name="T94" fmla="*/ 196 w 246"/>
                  <a:gd name="T95" fmla="*/ 10 h 104"/>
                  <a:gd name="T96" fmla="*/ 185 w 246"/>
                  <a:gd name="T97" fmla="*/ 13 h 104"/>
                  <a:gd name="T98" fmla="*/ 175 w 246"/>
                  <a:gd name="T99" fmla="*/ 14 h 104"/>
                  <a:gd name="T100" fmla="*/ 167 w 246"/>
                  <a:gd name="T101" fmla="*/ 13 h 104"/>
                  <a:gd name="T102" fmla="*/ 158 w 246"/>
                  <a:gd name="T103" fmla="*/ 11 h 104"/>
                  <a:gd name="T104" fmla="*/ 148 w 246"/>
                  <a:gd name="T105" fmla="*/ 11 h 104"/>
                  <a:gd name="T106" fmla="*/ 141 w 246"/>
                  <a:gd name="T107" fmla="*/ 13 h 104"/>
                  <a:gd name="T108" fmla="*/ 133 w 246"/>
                  <a:gd name="T109" fmla="*/ 22 h 104"/>
                  <a:gd name="T110" fmla="*/ 125 w 246"/>
                  <a:gd name="T111" fmla="*/ 27 h 104"/>
                  <a:gd name="T112" fmla="*/ 120 w 246"/>
                  <a:gd name="T113" fmla="*/ 24 h 104"/>
                  <a:gd name="T114" fmla="*/ 114 w 246"/>
                  <a:gd name="T115" fmla="*/ 19 h 104"/>
                  <a:gd name="T116" fmla="*/ 110 w 246"/>
                  <a:gd name="T117" fmla="*/ 13 h 104"/>
                  <a:gd name="T118" fmla="*/ 105 w 246"/>
                  <a:gd name="T119" fmla="*/ 11 h 104"/>
                  <a:gd name="T120" fmla="*/ 103 w 246"/>
                  <a:gd name="T121" fmla="*/ 4 h 104"/>
                  <a:gd name="T122" fmla="*/ 103 w 246"/>
                  <a:gd name="T123"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6" h="104">
                    <a:moveTo>
                      <a:pt x="106" y="3"/>
                    </a:moveTo>
                    <a:lnTo>
                      <a:pt x="104" y="3"/>
                    </a:lnTo>
                    <a:lnTo>
                      <a:pt x="103" y="3"/>
                    </a:lnTo>
                    <a:lnTo>
                      <a:pt x="101" y="3"/>
                    </a:lnTo>
                    <a:lnTo>
                      <a:pt x="99" y="3"/>
                    </a:lnTo>
                    <a:lnTo>
                      <a:pt x="99" y="2"/>
                    </a:lnTo>
                    <a:lnTo>
                      <a:pt x="97" y="2"/>
                    </a:lnTo>
                    <a:lnTo>
                      <a:pt x="95" y="2"/>
                    </a:lnTo>
                    <a:lnTo>
                      <a:pt x="93" y="2"/>
                    </a:lnTo>
                    <a:lnTo>
                      <a:pt x="93" y="0"/>
                    </a:lnTo>
                    <a:lnTo>
                      <a:pt x="91" y="2"/>
                    </a:lnTo>
                    <a:lnTo>
                      <a:pt x="91" y="3"/>
                    </a:lnTo>
                    <a:lnTo>
                      <a:pt x="90" y="5"/>
                    </a:lnTo>
                    <a:lnTo>
                      <a:pt x="90" y="7"/>
                    </a:lnTo>
                    <a:lnTo>
                      <a:pt x="88" y="9"/>
                    </a:lnTo>
                    <a:lnTo>
                      <a:pt x="88" y="11"/>
                    </a:lnTo>
                    <a:lnTo>
                      <a:pt x="86" y="13"/>
                    </a:lnTo>
                    <a:lnTo>
                      <a:pt x="85" y="13"/>
                    </a:lnTo>
                    <a:lnTo>
                      <a:pt x="83" y="13"/>
                    </a:lnTo>
                    <a:lnTo>
                      <a:pt x="82" y="13"/>
                    </a:lnTo>
                    <a:lnTo>
                      <a:pt x="81" y="15"/>
                    </a:lnTo>
                    <a:lnTo>
                      <a:pt x="79" y="16"/>
                    </a:lnTo>
                    <a:lnTo>
                      <a:pt x="76" y="17"/>
                    </a:lnTo>
                    <a:lnTo>
                      <a:pt x="75" y="17"/>
                    </a:lnTo>
                    <a:lnTo>
                      <a:pt x="72" y="18"/>
                    </a:lnTo>
                    <a:lnTo>
                      <a:pt x="69" y="18"/>
                    </a:lnTo>
                    <a:lnTo>
                      <a:pt x="68" y="18"/>
                    </a:lnTo>
                    <a:lnTo>
                      <a:pt x="66" y="18"/>
                    </a:lnTo>
                    <a:lnTo>
                      <a:pt x="62" y="19"/>
                    </a:lnTo>
                    <a:lnTo>
                      <a:pt x="60" y="19"/>
                    </a:lnTo>
                    <a:lnTo>
                      <a:pt x="58" y="19"/>
                    </a:lnTo>
                    <a:lnTo>
                      <a:pt x="56" y="19"/>
                    </a:lnTo>
                    <a:lnTo>
                      <a:pt x="54" y="21"/>
                    </a:lnTo>
                    <a:lnTo>
                      <a:pt x="52" y="21"/>
                    </a:lnTo>
                    <a:lnTo>
                      <a:pt x="50" y="21"/>
                    </a:lnTo>
                    <a:lnTo>
                      <a:pt x="48" y="23"/>
                    </a:lnTo>
                    <a:lnTo>
                      <a:pt x="46" y="25"/>
                    </a:lnTo>
                    <a:lnTo>
                      <a:pt x="44" y="27"/>
                    </a:lnTo>
                    <a:lnTo>
                      <a:pt x="43" y="28"/>
                    </a:lnTo>
                    <a:lnTo>
                      <a:pt x="41" y="30"/>
                    </a:lnTo>
                    <a:lnTo>
                      <a:pt x="40" y="30"/>
                    </a:lnTo>
                    <a:lnTo>
                      <a:pt x="39" y="32"/>
                    </a:lnTo>
                    <a:lnTo>
                      <a:pt x="37" y="34"/>
                    </a:lnTo>
                    <a:lnTo>
                      <a:pt x="36" y="36"/>
                    </a:lnTo>
                    <a:lnTo>
                      <a:pt x="34" y="38"/>
                    </a:lnTo>
                    <a:lnTo>
                      <a:pt x="34" y="40"/>
                    </a:lnTo>
                    <a:lnTo>
                      <a:pt x="34" y="41"/>
                    </a:lnTo>
                    <a:lnTo>
                      <a:pt x="31" y="43"/>
                    </a:lnTo>
                    <a:lnTo>
                      <a:pt x="31" y="45"/>
                    </a:lnTo>
                    <a:lnTo>
                      <a:pt x="29" y="47"/>
                    </a:lnTo>
                    <a:lnTo>
                      <a:pt x="28" y="49"/>
                    </a:lnTo>
                    <a:lnTo>
                      <a:pt x="26" y="51"/>
                    </a:lnTo>
                    <a:lnTo>
                      <a:pt x="24" y="53"/>
                    </a:lnTo>
                    <a:lnTo>
                      <a:pt x="22" y="55"/>
                    </a:lnTo>
                    <a:lnTo>
                      <a:pt x="21" y="56"/>
                    </a:lnTo>
                    <a:lnTo>
                      <a:pt x="19" y="57"/>
                    </a:lnTo>
                    <a:lnTo>
                      <a:pt x="17" y="59"/>
                    </a:lnTo>
                    <a:lnTo>
                      <a:pt x="15" y="61"/>
                    </a:lnTo>
                    <a:lnTo>
                      <a:pt x="14" y="61"/>
                    </a:lnTo>
                    <a:lnTo>
                      <a:pt x="12" y="64"/>
                    </a:lnTo>
                    <a:lnTo>
                      <a:pt x="10" y="65"/>
                    </a:lnTo>
                    <a:lnTo>
                      <a:pt x="8" y="67"/>
                    </a:lnTo>
                    <a:lnTo>
                      <a:pt x="6" y="67"/>
                    </a:lnTo>
                    <a:lnTo>
                      <a:pt x="5" y="69"/>
                    </a:lnTo>
                    <a:lnTo>
                      <a:pt x="4" y="71"/>
                    </a:lnTo>
                    <a:lnTo>
                      <a:pt x="3" y="72"/>
                    </a:lnTo>
                    <a:lnTo>
                      <a:pt x="0" y="74"/>
                    </a:lnTo>
                    <a:lnTo>
                      <a:pt x="0" y="76"/>
                    </a:lnTo>
                    <a:lnTo>
                      <a:pt x="0" y="78"/>
                    </a:lnTo>
                    <a:lnTo>
                      <a:pt x="0" y="80"/>
                    </a:lnTo>
                    <a:lnTo>
                      <a:pt x="0" y="81"/>
                    </a:lnTo>
                    <a:lnTo>
                      <a:pt x="0" y="83"/>
                    </a:lnTo>
                    <a:lnTo>
                      <a:pt x="0" y="85"/>
                    </a:lnTo>
                    <a:lnTo>
                      <a:pt x="0" y="87"/>
                    </a:lnTo>
                    <a:lnTo>
                      <a:pt x="0" y="88"/>
                    </a:lnTo>
                    <a:lnTo>
                      <a:pt x="0" y="90"/>
                    </a:lnTo>
                    <a:lnTo>
                      <a:pt x="0" y="91"/>
                    </a:lnTo>
                    <a:lnTo>
                      <a:pt x="0" y="93"/>
                    </a:lnTo>
                    <a:lnTo>
                      <a:pt x="0" y="94"/>
                    </a:lnTo>
                    <a:lnTo>
                      <a:pt x="2" y="94"/>
                    </a:lnTo>
                    <a:lnTo>
                      <a:pt x="2" y="96"/>
                    </a:lnTo>
                    <a:lnTo>
                      <a:pt x="2" y="98"/>
                    </a:lnTo>
                    <a:lnTo>
                      <a:pt x="4" y="98"/>
                    </a:lnTo>
                    <a:lnTo>
                      <a:pt x="4" y="99"/>
                    </a:lnTo>
                    <a:lnTo>
                      <a:pt x="6" y="99"/>
                    </a:lnTo>
                    <a:lnTo>
                      <a:pt x="6" y="101"/>
                    </a:lnTo>
                    <a:lnTo>
                      <a:pt x="7" y="101"/>
                    </a:lnTo>
                    <a:lnTo>
                      <a:pt x="10" y="102"/>
                    </a:lnTo>
                    <a:lnTo>
                      <a:pt x="12" y="102"/>
                    </a:lnTo>
                    <a:lnTo>
                      <a:pt x="12" y="103"/>
                    </a:lnTo>
                    <a:lnTo>
                      <a:pt x="13" y="103"/>
                    </a:lnTo>
                    <a:lnTo>
                      <a:pt x="15" y="103"/>
                    </a:lnTo>
                    <a:lnTo>
                      <a:pt x="17" y="103"/>
                    </a:lnTo>
                    <a:lnTo>
                      <a:pt x="19" y="103"/>
                    </a:lnTo>
                    <a:lnTo>
                      <a:pt x="20" y="103"/>
                    </a:lnTo>
                    <a:lnTo>
                      <a:pt x="22" y="103"/>
                    </a:lnTo>
                    <a:lnTo>
                      <a:pt x="24" y="103"/>
                    </a:lnTo>
                    <a:lnTo>
                      <a:pt x="26" y="102"/>
                    </a:lnTo>
                    <a:lnTo>
                      <a:pt x="28" y="102"/>
                    </a:lnTo>
                    <a:lnTo>
                      <a:pt x="29" y="100"/>
                    </a:lnTo>
                    <a:lnTo>
                      <a:pt x="31" y="100"/>
                    </a:lnTo>
                    <a:lnTo>
                      <a:pt x="34" y="98"/>
                    </a:lnTo>
                    <a:lnTo>
                      <a:pt x="36" y="97"/>
                    </a:lnTo>
                    <a:lnTo>
                      <a:pt x="37" y="95"/>
                    </a:lnTo>
                    <a:lnTo>
                      <a:pt x="39" y="93"/>
                    </a:lnTo>
                    <a:lnTo>
                      <a:pt x="43" y="91"/>
                    </a:lnTo>
                    <a:lnTo>
                      <a:pt x="45" y="90"/>
                    </a:lnTo>
                    <a:lnTo>
                      <a:pt x="47" y="88"/>
                    </a:lnTo>
                    <a:lnTo>
                      <a:pt x="49" y="87"/>
                    </a:lnTo>
                    <a:lnTo>
                      <a:pt x="51" y="85"/>
                    </a:lnTo>
                    <a:lnTo>
                      <a:pt x="52" y="85"/>
                    </a:lnTo>
                    <a:lnTo>
                      <a:pt x="54" y="83"/>
                    </a:lnTo>
                    <a:lnTo>
                      <a:pt x="56" y="83"/>
                    </a:lnTo>
                    <a:lnTo>
                      <a:pt x="58" y="81"/>
                    </a:lnTo>
                    <a:lnTo>
                      <a:pt x="60" y="81"/>
                    </a:lnTo>
                    <a:lnTo>
                      <a:pt x="62" y="79"/>
                    </a:lnTo>
                    <a:lnTo>
                      <a:pt x="64" y="78"/>
                    </a:lnTo>
                    <a:lnTo>
                      <a:pt x="68" y="76"/>
                    </a:lnTo>
                    <a:lnTo>
                      <a:pt x="69" y="73"/>
                    </a:lnTo>
                    <a:lnTo>
                      <a:pt x="74" y="72"/>
                    </a:lnTo>
                    <a:lnTo>
                      <a:pt x="75" y="70"/>
                    </a:lnTo>
                    <a:lnTo>
                      <a:pt x="79" y="68"/>
                    </a:lnTo>
                    <a:lnTo>
                      <a:pt x="81" y="66"/>
                    </a:lnTo>
                    <a:lnTo>
                      <a:pt x="85" y="65"/>
                    </a:lnTo>
                    <a:lnTo>
                      <a:pt x="87" y="63"/>
                    </a:lnTo>
                    <a:lnTo>
                      <a:pt x="91" y="61"/>
                    </a:lnTo>
                    <a:lnTo>
                      <a:pt x="93" y="61"/>
                    </a:lnTo>
                    <a:lnTo>
                      <a:pt x="96" y="59"/>
                    </a:lnTo>
                    <a:lnTo>
                      <a:pt x="98" y="57"/>
                    </a:lnTo>
                    <a:lnTo>
                      <a:pt x="102" y="56"/>
                    </a:lnTo>
                    <a:lnTo>
                      <a:pt x="104" y="56"/>
                    </a:lnTo>
                    <a:lnTo>
                      <a:pt x="106" y="56"/>
                    </a:lnTo>
                    <a:lnTo>
                      <a:pt x="108" y="56"/>
                    </a:lnTo>
                    <a:lnTo>
                      <a:pt x="110" y="56"/>
                    </a:lnTo>
                    <a:lnTo>
                      <a:pt x="112" y="56"/>
                    </a:lnTo>
                    <a:lnTo>
                      <a:pt x="114" y="56"/>
                    </a:lnTo>
                    <a:lnTo>
                      <a:pt x="115" y="56"/>
                    </a:lnTo>
                    <a:lnTo>
                      <a:pt x="117" y="56"/>
                    </a:lnTo>
                    <a:lnTo>
                      <a:pt x="119" y="56"/>
                    </a:lnTo>
                    <a:lnTo>
                      <a:pt x="120" y="56"/>
                    </a:lnTo>
                    <a:lnTo>
                      <a:pt x="122" y="55"/>
                    </a:lnTo>
                    <a:lnTo>
                      <a:pt x="124" y="55"/>
                    </a:lnTo>
                    <a:lnTo>
                      <a:pt x="126" y="54"/>
                    </a:lnTo>
                    <a:lnTo>
                      <a:pt x="128" y="54"/>
                    </a:lnTo>
                    <a:lnTo>
                      <a:pt x="130" y="52"/>
                    </a:lnTo>
                    <a:lnTo>
                      <a:pt x="132" y="52"/>
                    </a:lnTo>
                    <a:lnTo>
                      <a:pt x="134" y="50"/>
                    </a:lnTo>
                    <a:lnTo>
                      <a:pt x="136" y="50"/>
                    </a:lnTo>
                    <a:lnTo>
                      <a:pt x="138" y="50"/>
                    </a:lnTo>
                    <a:lnTo>
                      <a:pt x="140" y="50"/>
                    </a:lnTo>
                    <a:lnTo>
                      <a:pt x="142" y="49"/>
                    </a:lnTo>
                    <a:lnTo>
                      <a:pt x="143" y="49"/>
                    </a:lnTo>
                    <a:lnTo>
                      <a:pt x="145" y="48"/>
                    </a:lnTo>
                    <a:lnTo>
                      <a:pt x="147" y="48"/>
                    </a:lnTo>
                    <a:lnTo>
                      <a:pt x="149" y="46"/>
                    </a:lnTo>
                    <a:lnTo>
                      <a:pt x="150" y="46"/>
                    </a:lnTo>
                    <a:lnTo>
                      <a:pt x="152" y="46"/>
                    </a:lnTo>
                    <a:lnTo>
                      <a:pt x="154" y="46"/>
                    </a:lnTo>
                    <a:lnTo>
                      <a:pt x="157" y="46"/>
                    </a:lnTo>
                    <a:lnTo>
                      <a:pt x="158" y="46"/>
                    </a:lnTo>
                    <a:lnTo>
                      <a:pt x="160" y="46"/>
                    </a:lnTo>
                    <a:lnTo>
                      <a:pt x="162" y="46"/>
                    </a:lnTo>
                    <a:lnTo>
                      <a:pt x="166" y="44"/>
                    </a:lnTo>
                    <a:lnTo>
                      <a:pt x="168" y="44"/>
                    </a:lnTo>
                    <a:lnTo>
                      <a:pt x="170" y="44"/>
                    </a:lnTo>
                    <a:lnTo>
                      <a:pt x="172" y="44"/>
                    </a:lnTo>
                    <a:lnTo>
                      <a:pt x="176" y="43"/>
                    </a:lnTo>
                    <a:lnTo>
                      <a:pt x="178" y="43"/>
                    </a:lnTo>
                    <a:lnTo>
                      <a:pt x="180" y="43"/>
                    </a:lnTo>
                    <a:lnTo>
                      <a:pt x="182" y="43"/>
                    </a:lnTo>
                    <a:lnTo>
                      <a:pt x="186" y="41"/>
                    </a:lnTo>
                    <a:lnTo>
                      <a:pt x="187" y="41"/>
                    </a:lnTo>
                    <a:lnTo>
                      <a:pt x="189" y="41"/>
                    </a:lnTo>
                    <a:lnTo>
                      <a:pt x="191" y="41"/>
                    </a:lnTo>
                    <a:lnTo>
                      <a:pt x="194" y="41"/>
                    </a:lnTo>
                    <a:lnTo>
                      <a:pt x="196" y="41"/>
                    </a:lnTo>
                    <a:lnTo>
                      <a:pt x="200" y="41"/>
                    </a:lnTo>
                    <a:lnTo>
                      <a:pt x="202" y="41"/>
                    </a:lnTo>
                    <a:lnTo>
                      <a:pt x="205" y="39"/>
                    </a:lnTo>
                    <a:lnTo>
                      <a:pt x="207" y="39"/>
                    </a:lnTo>
                    <a:lnTo>
                      <a:pt x="211" y="39"/>
                    </a:lnTo>
                    <a:lnTo>
                      <a:pt x="213" y="39"/>
                    </a:lnTo>
                    <a:lnTo>
                      <a:pt x="217" y="37"/>
                    </a:lnTo>
                    <a:lnTo>
                      <a:pt x="219" y="37"/>
                    </a:lnTo>
                    <a:lnTo>
                      <a:pt x="222" y="37"/>
                    </a:lnTo>
                    <a:lnTo>
                      <a:pt x="224" y="37"/>
                    </a:lnTo>
                    <a:lnTo>
                      <a:pt x="226" y="35"/>
                    </a:lnTo>
                    <a:lnTo>
                      <a:pt x="227" y="35"/>
                    </a:lnTo>
                    <a:lnTo>
                      <a:pt x="229" y="35"/>
                    </a:lnTo>
                    <a:lnTo>
                      <a:pt x="231" y="35"/>
                    </a:lnTo>
                    <a:lnTo>
                      <a:pt x="233" y="35"/>
                    </a:lnTo>
                    <a:lnTo>
                      <a:pt x="235" y="34"/>
                    </a:lnTo>
                    <a:lnTo>
                      <a:pt x="237" y="34"/>
                    </a:lnTo>
                    <a:lnTo>
                      <a:pt x="238" y="34"/>
                    </a:lnTo>
                    <a:lnTo>
                      <a:pt x="240" y="33"/>
                    </a:lnTo>
                    <a:lnTo>
                      <a:pt x="241" y="33"/>
                    </a:lnTo>
                    <a:lnTo>
                      <a:pt x="242" y="31"/>
                    </a:lnTo>
                    <a:lnTo>
                      <a:pt x="242" y="30"/>
                    </a:lnTo>
                    <a:lnTo>
                      <a:pt x="242" y="28"/>
                    </a:lnTo>
                    <a:lnTo>
                      <a:pt x="243" y="27"/>
                    </a:lnTo>
                    <a:lnTo>
                      <a:pt x="243" y="25"/>
                    </a:lnTo>
                    <a:lnTo>
                      <a:pt x="243" y="23"/>
                    </a:lnTo>
                    <a:lnTo>
                      <a:pt x="243" y="21"/>
                    </a:lnTo>
                    <a:lnTo>
                      <a:pt x="245" y="19"/>
                    </a:lnTo>
                    <a:lnTo>
                      <a:pt x="244" y="18"/>
                    </a:lnTo>
                    <a:lnTo>
                      <a:pt x="244" y="16"/>
                    </a:lnTo>
                    <a:lnTo>
                      <a:pt x="244" y="14"/>
                    </a:lnTo>
                    <a:lnTo>
                      <a:pt x="244" y="12"/>
                    </a:lnTo>
                    <a:lnTo>
                      <a:pt x="243" y="12"/>
                    </a:lnTo>
                    <a:lnTo>
                      <a:pt x="243" y="11"/>
                    </a:lnTo>
                    <a:lnTo>
                      <a:pt x="242" y="11"/>
                    </a:lnTo>
                    <a:lnTo>
                      <a:pt x="242" y="9"/>
                    </a:lnTo>
                    <a:lnTo>
                      <a:pt x="241" y="9"/>
                    </a:lnTo>
                    <a:lnTo>
                      <a:pt x="240" y="9"/>
                    </a:lnTo>
                    <a:lnTo>
                      <a:pt x="238" y="9"/>
                    </a:lnTo>
                    <a:lnTo>
                      <a:pt x="236" y="9"/>
                    </a:lnTo>
                    <a:lnTo>
                      <a:pt x="234" y="9"/>
                    </a:lnTo>
                    <a:lnTo>
                      <a:pt x="232" y="9"/>
                    </a:lnTo>
                    <a:lnTo>
                      <a:pt x="231" y="9"/>
                    </a:lnTo>
                    <a:lnTo>
                      <a:pt x="229" y="9"/>
                    </a:lnTo>
                    <a:lnTo>
                      <a:pt x="227" y="9"/>
                    </a:lnTo>
                    <a:lnTo>
                      <a:pt x="226" y="9"/>
                    </a:lnTo>
                    <a:lnTo>
                      <a:pt x="224" y="9"/>
                    </a:lnTo>
                    <a:lnTo>
                      <a:pt x="222" y="9"/>
                    </a:lnTo>
                    <a:lnTo>
                      <a:pt x="220" y="9"/>
                    </a:lnTo>
                    <a:lnTo>
                      <a:pt x="219" y="11"/>
                    </a:lnTo>
                    <a:lnTo>
                      <a:pt x="217" y="11"/>
                    </a:lnTo>
                    <a:lnTo>
                      <a:pt x="215" y="11"/>
                    </a:lnTo>
                    <a:lnTo>
                      <a:pt x="213" y="11"/>
                    </a:lnTo>
                    <a:lnTo>
                      <a:pt x="211" y="11"/>
                    </a:lnTo>
                    <a:lnTo>
                      <a:pt x="210" y="11"/>
                    </a:lnTo>
                    <a:lnTo>
                      <a:pt x="208" y="11"/>
                    </a:lnTo>
                    <a:lnTo>
                      <a:pt x="206" y="11"/>
                    </a:lnTo>
                    <a:lnTo>
                      <a:pt x="204" y="11"/>
                    </a:lnTo>
                    <a:lnTo>
                      <a:pt x="203" y="11"/>
                    </a:lnTo>
                    <a:lnTo>
                      <a:pt x="203" y="9"/>
                    </a:lnTo>
                    <a:lnTo>
                      <a:pt x="201" y="10"/>
                    </a:lnTo>
                    <a:lnTo>
                      <a:pt x="199" y="10"/>
                    </a:lnTo>
                    <a:lnTo>
                      <a:pt x="197" y="10"/>
                    </a:lnTo>
                    <a:lnTo>
                      <a:pt x="196" y="10"/>
                    </a:lnTo>
                    <a:lnTo>
                      <a:pt x="194" y="11"/>
                    </a:lnTo>
                    <a:lnTo>
                      <a:pt x="192" y="11"/>
                    </a:lnTo>
                    <a:lnTo>
                      <a:pt x="190" y="11"/>
                    </a:lnTo>
                    <a:lnTo>
                      <a:pt x="188" y="11"/>
                    </a:lnTo>
                    <a:lnTo>
                      <a:pt x="185" y="13"/>
                    </a:lnTo>
                    <a:lnTo>
                      <a:pt x="183" y="13"/>
                    </a:lnTo>
                    <a:lnTo>
                      <a:pt x="181" y="13"/>
                    </a:lnTo>
                    <a:lnTo>
                      <a:pt x="179" y="13"/>
                    </a:lnTo>
                    <a:lnTo>
                      <a:pt x="177" y="14"/>
                    </a:lnTo>
                    <a:lnTo>
                      <a:pt x="175" y="14"/>
                    </a:lnTo>
                    <a:lnTo>
                      <a:pt x="173" y="14"/>
                    </a:lnTo>
                    <a:lnTo>
                      <a:pt x="173" y="13"/>
                    </a:lnTo>
                    <a:lnTo>
                      <a:pt x="172" y="13"/>
                    </a:lnTo>
                    <a:lnTo>
                      <a:pt x="169" y="13"/>
                    </a:lnTo>
                    <a:lnTo>
                      <a:pt x="167" y="13"/>
                    </a:lnTo>
                    <a:lnTo>
                      <a:pt x="166" y="12"/>
                    </a:lnTo>
                    <a:lnTo>
                      <a:pt x="165" y="12"/>
                    </a:lnTo>
                    <a:lnTo>
                      <a:pt x="162" y="12"/>
                    </a:lnTo>
                    <a:lnTo>
                      <a:pt x="160" y="12"/>
                    </a:lnTo>
                    <a:lnTo>
                      <a:pt x="158" y="11"/>
                    </a:lnTo>
                    <a:lnTo>
                      <a:pt x="155" y="11"/>
                    </a:lnTo>
                    <a:lnTo>
                      <a:pt x="153" y="11"/>
                    </a:lnTo>
                    <a:lnTo>
                      <a:pt x="151" y="11"/>
                    </a:lnTo>
                    <a:lnTo>
                      <a:pt x="150" y="10"/>
                    </a:lnTo>
                    <a:lnTo>
                      <a:pt x="148" y="11"/>
                    </a:lnTo>
                    <a:lnTo>
                      <a:pt x="145" y="11"/>
                    </a:lnTo>
                    <a:lnTo>
                      <a:pt x="144" y="11"/>
                    </a:lnTo>
                    <a:lnTo>
                      <a:pt x="142" y="11"/>
                    </a:lnTo>
                    <a:lnTo>
                      <a:pt x="141" y="12"/>
                    </a:lnTo>
                    <a:lnTo>
                      <a:pt x="141" y="13"/>
                    </a:lnTo>
                    <a:lnTo>
                      <a:pt x="138" y="15"/>
                    </a:lnTo>
                    <a:lnTo>
                      <a:pt x="136" y="17"/>
                    </a:lnTo>
                    <a:lnTo>
                      <a:pt x="136" y="18"/>
                    </a:lnTo>
                    <a:lnTo>
                      <a:pt x="135" y="20"/>
                    </a:lnTo>
                    <a:lnTo>
                      <a:pt x="133" y="22"/>
                    </a:lnTo>
                    <a:lnTo>
                      <a:pt x="131" y="23"/>
                    </a:lnTo>
                    <a:lnTo>
                      <a:pt x="129" y="25"/>
                    </a:lnTo>
                    <a:lnTo>
                      <a:pt x="128" y="27"/>
                    </a:lnTo>
                    <a:lnTo>
                      <a:pt x="127" y="27"/>
                    </a:lnTo>
                    <a:lnTo>
                      <a:pt x="125" y="27"/>
                    </a:lnTo>
                    <a:lnTo>
                      <a:pt x="123" y="27"/>
                    </a:lnTo>
                    <a:lnTo>
                      <a:pt x="122" y="27"/>
                    </a:lnTo>
                    <a:lnTo>
                      <a:pt x="122" y="26"/>
                    </a:lnTo>
                    <a:lnTo>
                      <a:pt x="120" y="26"/>
                    </a:lnTo>
                    <a:lnTo>
                      <a:pt x="120" y="24"/>
                    </a:lnTo>
                    <a:lnTo>
                      <a:pt x="119" y="23"/>
                    </a:lnTo>
                    <a:lnTo>
                      <a:pt x="119" y="21"/>
                    </a:lnTo>
                    <a:lnTo>
                      <a:pt x="117" y="21"/>
                    </a:lnTo>
                    <a:lnTo>
                      <a:pt x="116" y="19"/>
                    </a:lnTo>
                    <a:lnTo>
                      <a:pt x="114" y="19"/>
                    </a:lnTo>
                    <a:lnTo>
                      <a:pt x="114" y="17"/>
                    </a:lnTo>
                    <a:lnTo>
                      <a:pt x="112" y="17"/>
                    </a:lnTo>
                    <a:lnTo>
                      <a:pt x="112" y="15"/>
                    </a:lnTo>
                    <a:lnTo>
                      <a:pt x="110" y="15"/>
                    </a:lnTo>
                    <a:lnTo>
                      <a:pt x="110" y="13"/>
                    </a:lnTo>
                    <a:lnTo>
                      <a:pt x="108" y="13"/>
                    </a:lnTo>
                    <a:lnTo>
                      <a:pt x="108" y="12"/>
                    </a:lnTo>
                    <a:lnTo>
                      <a:pt x="107" y="12"/>
                    </a:lnTo>
                    <a:lnTo>
                      <a:pt x="107" y="11"/>
                    </a:lnTo>
                    <a:lnTo>
                      <a:pt x="105" y="11"/>
                    </a:lnTo>
                    <a:lnTo>
                      <a:pt x="105" y="9"/>
                    </a:lnTo>
                    <a:lnTo>
                      <a:pt x="105" y="8"/>
                    </a:lnTo>
                    <a:lnTo>
                      <a:pt x="105" y="6"/>
                    </a:lnTo>
                    <a:lnTo>
                      <a:pt x="103" y="6"/>
                    </a:lnTo>
                    <a:lnTo>
                      <a:pt x="103" y="4"/>
                    </a:lnTo>
                    <a:lnTo>
                      <a:pt x="103" y="2"/>
                    </a:lnTo>
                    <a:lnTo>
                      <a:pt x="102" y="2"/>
                    </a:lnTo>
                    <a:lnTo>
                      <a:pt x="102" y="0"/>
                    </a:lnTo>
                    <a:lnTo>
                      <a:pt x="102" y="2"/>
                    </a:lnTo>
                    <a:lnTo>
                      <a:pt x="103" y="2"/>
                    </a:lnTo>
                    <a:lnTo>
                      <a:pt x="103" y="3"/>
                    </a:lnTo>
                    <a:lnTo>
                      <a:pt x="104" y="3"/>
                    </a:lnTo>
                    <a:lnTo>
                      <a:pt x="106" y="3"/>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6" name="Freeform 555"/>
              <p:cNvSpPr>
                <a:spLocks/>
              </p:cNvSpPr>
              <p:nvPr/>
            </p:nvSpPr>
            <p:spPr bwMode="auto">
              <a:xfrm>
                <a:off x="2830" y="2123"/>
                <a:ext cx="479" cy="810"/>
              </a:xfrm>
              <a:custGeom>
                <a:avLst/>
                <a:gdLst>
                  <a:gd name="T0" fmla="*/ 38 w 479"/>
                  <a:gd name="T1" fmla="*/ 788 h 810"/>
                  <a:gd name="T2" fmla="*/ 75 w 479"/>
                  <a:gd name="T3" fmla="*/ 770 h 810"/>
                  <a:gd name="T4" fmla="*/ 111 w 479"/>
                  <a:gd name="T5" fmla="*/ 761 h 810"/>
                  <a:gd name="T6" fmla="*/ 150 w 479"/>
                  <a:gd name="T7" fmla="*/ 743 h 810"/>
                  <a:gd name="T8" fmla="*/ 194 w 479"/>
                  <a:gd name="T9" fmla="*/ 725 h 810"/>
                  <a:gd name="T10" fmla="*/ 200 w 479"/>
                  <a:gd name="T11" fmla="*/ 643 h 810"/>
                  <a:gd name="T12" fmla="*/ 201 w 479"/>
                  <a:gd name="T13" fmla="*/ 552 h 810"/>
                  <a:gd name="T14" fmla="*/ 201 w 479"/>
                  <a:gd name="T15" fmla="*/ 481 h 810"/>
                  <a:gd name="T16" fmla="*/ 207 w 479"/>
                  <a:gd name="T17" fmla="*/ 434 h 810"/>
                  <a:gd name="T18" fmla="*/ 141 w 479"/>
                  <a:gd name="T19" fmla="*/ 417 h 810"/>
                  <a:gd name="T20" fmla="*/ 90 w 479"/>
                  <a:gd name="T21" fmla="*/ 397 h 810"/>
                  <a:gd name="T22" fmla="*/ 63 w 479"/>
                  <a:gd name="T23" fmla="*/ 377 h 810"/>
                  <a:gd name="T24" fmla="*/ 73 w 479"/>
                  <a:gd name="T25" fmla="*/ 336 h 810"/>
                  <a:gd name="T26" fmla="*/ 88 w 479"/>
                  <a:gd name="T27" fmla="*/ 296 h 810"/>
                  <a:gd name="T28" fmla="*/ 109 w 479"/>
                  <a:gd name="T29" fmla="*/ 254 h 810"/>
                  <a:gd name="T30" fmla="*/ 83 w 479"/>
                  <a:gd name="T31" fmla="*/ 227 h 810"/>
                  <a:gd name="T32" fmla="*/ 113 w 479"/>
                  <a:gd name="T33" fmla="*/ 152 h 810"/>
                  <a:gd name="T34" fmla="*/ 138 w 479"/>
                  <a:gd name="T35" fmla="*/ 85 h 810"/>
                  <a:gd name="T36" fmla="*/ 168 w 479"/>
                  <a:gd name="T37" fmla="*/ 44 h 810"/>
                  <a:gd name="T38" fmla="*/ 205 w 479"/>
                  <a:gd name="T39" fmla="*/ 14 h 810"/>
                  <a:gd name="T40" fmla="*/ 250 w 479"/>
                  <a:gd name="T41" fmla="*/ 1 h 810"/>
                  <a:gd name="T42" fmla="*/ 287 w 479"/>
                  <a:gd name="T43" fmla="*/ 2 h 810"/>
                  <a:gd name="T44" fmla="*/ 281 w 479"/>
                  <a:gd name="T45" fmla="*/ 39 h 810"/>
                  <a:gd name="T46" fmla="*/ 257 w 479"/>
                  <a:gd name="T47" fmla="*/ 79 h 810"/>
                  <a:gd name="T48" fmla="*/ 246 w 479"/>
                  <a:gd name="T49" fmla="*/ 114 h 810"/>
                  <a:gd name="T50" fmla="*/ 286 w 479"/>
                  <a:gd name="T51" fmla="*/ 83 h 810"/>
                  <a:gd name="T52" fmla="*/ 332 w 479"/>
                  <a:gd name="T53" fmla="*/ 71 h 810"/>
                  <a:gd name="T54" fmla="*/ 371 w 479"/>
                  <a:gd name="T55" fmla="*/ 58 h 810"/>
                  <a:gd name="T56" fmla="*/ 418 w 479"/>
                  <a:gd name="T57" fmla="*/ 46 h 810"/>
                  <a:gd name="T58" fmla="*/ 460 w 479"/>
                  <a:gd name="T59" fmla="*/ 44 h 810"/>
                  <a:gd name="T60" fmla="*/ 476 w 479"/>
                  <a:gd name="T61" fmla="*/ 71 h 810"/>
                  <a:gd name="T62" fmla="*/ 474 w 479"/>
                  <a:gd name="T63" fmla="*/ 110 h 810"/>
                  <a:gd name="T64" fmla="*/ 474 w 479"/>
                  <a:gd name="T65" fmla="*/ 152 h 810"/>
                  <a:gd name="T66" fmla="*/ 466 w 479"/>
                  <a:gd name="T67" fmla="*/ 222 h 810"/>
                  <a:gd name="T68" fmla="*/ 452 w 479"/>
                  <a:gd name="T69" fmla="*/ 278 h 810"/>
                  <a:gd name="T70" fmla="*/ 433 w 479"/>
                  <a:gd name="T71" fmla="*/ 321 h 810"/>
                  <a:gd name="T72" fmla="*/ 414 w 479"/>
                  <a:gd name="T73" fmla="*/ 394 h 810"/>
                  <a:gd name="T74" fmla="*/ 396 w 479"/>
                  <a:gd name="T75" fmla="*/ 453 h 810"/>
                  <a:gd name="T76" fmla="*/ 365 w 479"/>
                  <a:gd name="T77" fmla="*/ 471 h 810"/>
                  <a:gd name="T78" fmla="*/ 357 w 479"/>
                  <a:gd name="T79" fmla="*/ 500 h 810"/>
                  <a:gd name="T80" fmla="*/ 358 w 479"/>
                  <a:gd name="T81" fmla="*/ 560 h 810"/>
                  <a:gd name="T82" fmla="*/ 364 w 479"/>
                  <a:gd name="T83" fmla="*/ 617 h 810"/>
                  <a:gd name="T84" fmla="*/ 370 w 479"/>
                  <a:gd name="T85" fmla="*/ 666 h 810"/>
                  <a:gd name="T86" fmla="*/ 382 w 479"/>
                  <a:gd name="T87" fmla="*/ 715 h 810"/>
                  <a:gd name="T88" fmla="*/ 402 w 479"/>
                  <a:gd name="T89" fmla="*/ 752 h 810"/>
                  <a:gd name="T90" fmla="*/ 367 w 479"/>
                  <a:gd name="T91" fmla="*/ 759 h 810"/>
                  <a:gd name="T92" fmla="*/ 276 w 479"/>
                  <a:gd name="T93" fmla="*/ 768 h 810"/>
                  <a:gd name="T94" fmla="*/ 269 w 479"/>
                  <a:gd name="T95" fmla="*/ 727 h 810"/>
                  <a:gd name="T96" fmla="*/ 307 w 479"/>
                  <a:gd name="T97" fmla="*/ 692 h 810"/>
                  <a:gd name="T98" fmla="*/ 313 w 479"/>
                  <a:gd name="T99" fmla="*/ 644 h 810"/>
                  <a:gd name="T100" fmla="*/ 304 w 479"/>
                  <a:gd name="T101" fmla="*/ 562 h 810"/>
                  <a:gd name="T102" fmla="*/ 301 w 479"/>
                  <a:gd name="T103" fmla="*/ 484 h 810"/>
                  <a:gd name="T104" fmla="*/ 295 w 479"/>
                  <a:gd name="T105" fmla="*/ 455 h 810"/>
                  <a:gd name="T106" fmla="*/ 262 w 479"/>
                  <a:gd name="T107" fmla="*/ 469 h 810"/>
                  <a:gd name="T108" fmla="*/ 256 w 479"/>
                  <a:gd name="T109" fmla="*/ 667 h 810"/>
                  <a:gd name="T110" fmla="*/ 267 w 479"/>
                  <a:gd name="T111" fmla="*/ 757 h 810"/>
                  <a:gd name="T112" fmla="*/ 262 w 479"/>
                  <a:gd name="T113" fmla="*/ 796 h 810"/>
                  <a:gd name="T114" fmla="*/ 214 w 479"/>
                  <a:gd name="T115" fmla="*/ 807 h 810"/>
                  <a:gd name="T116" fmla="*/ 182 w 479"/>
                  <a:gd name="T117" fmla="*/ 800 h 810"/>
                  <a:gd name="T118" fmla="*/ 131 w 479"/>
                  <a:gd name="T119" fmla="*/ 800 h 810"/>
                  <a:gd name="T120" fmla="*/ 76 w 479"/>
                  <a:gd name="T121" fmla="*/ 805 h 810"/>
                  <a:gd name="T122" fmla="*/ 24 w 479"/>
                  <a:gd name="T123" fmla="*/ 807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9" h="810">
                    <a:moveTo>
                      <a:pt x="4" y="796"/>
                    </a:moveTo>
                    <a:lnTo>
                      <a:pt x="3" y="796"/>
                    </a:lnTo>
                    <a:lnTo>
                      <a:pt x="3" y="795"/>
                    </a:lnTo>
                    <a:lnTo>
                      <a:pt x="5" y="793"/>
                    </a:lnTo>
                    <a:lnTo>
                      <a:pt x="7" y="791"/>
                    </a:lnTo>
                    <a:lnTo>
                      <a:pt x="9" y="791"/>
                    </a:lnTo>
                    <a:lnTo>
                      <a:pt x="11" y="791"/>
                    </a:lnTo>
                    <a:lnTo>
                      <a:pt x="12" y="789"/>
                    </a:lnTo>
                    <a:lnTo>
                      <a:pt x="14" y="789"/>
                    </a:lnTo>
                    <a:lnTo>
                      <a:pt x="17" y="789"/>
                    </a:lnTo>
                    <a:lnTo>
                      <a:pt x="18" y="789"/>
                    </a:lnTo>
                    <a:lnTo>
                      <a:pt x="19" y="789"/>
                    </a:lnTo>
                    <a:lnTo>
                      <a:pt x="21" y="788"/>
                    </a:lnTo>
                    <a:lnTo>
                      <a:pt x="23" y="788"/>
                    </a:lnTo>
                    <a:lnTo>
                      <a:pt x="25" y="788"/>
                    </a:lnTo>
                    <a:lnTo>
                      <a:pt x="27" y="788"/>
                    </a:lnTo>
                    <a:lnTo>
                      <a:pt x="29" y="788"/>
                    </a:lnTo>
                    <a:lnTo>
                      <a:pt x="31" y="788"/>
                    </a:lnTo>
                    <a:lnTo>
                      <a:pt x="33" y="788"/>
                    </a:lnTo>
                    <a:lnTo>
                      <a:pt x="35" y="788"/>
                    </a:lnTo>
                    <a:lnTo>
                      <a:pt x="36" y="788"/>
                    </a:lnTo>
                    <a:lnTo>
                      <a:pt x="38" y="788"/>
                    </a:lnTo>
                    <a:lnTo>
                      <a:pt x="40" y="788"/>
                    </a:lnTo>
                    <a:lnTo>
                      <a:pt x="42" y="788"/>
                    </a:lnTo>
                    <a:lnTo>
                      <a:pt x="44" y="788"/>
                    </a:lnTo>
                    <a:lnTo>
                      <a:pt x="45" y="788"/>
                    </a:lnTo>
                    <a:lnTo>
                      <a:pt x="47" y="788"/>
                    </a:lnTo>
                    <a:lnTo>
                      <a:pt x="49" y="788"/>
                    </a:lnTo>
                    <a:lnTo>
                      <a:pt x="51" y="788"/>
                    </a:lnTo>
                    <a:lnTo>
                      <a:pt x="52" y="788"/>
                    </a:lnTo>
                    <a:lnTo>
                      <a:pt x="55" y="787"/>
                    </a:lnTo>
                    <a:lnTo>
                      <a:pt x="56" y="786"/>
                    </a:lnTo>
                    <a:lnTo>
                      <a:pt x="57" y="786"/>
                    </a:lnTo>
                    <a:lnTo>
                      <a:pt x="60" y="783"/>
                    </a:lnTo>
                    <a:lnTo>
                      <a:pt x="62" y="783"/>
                    </a:lnTo>
                    <a:lnTo>
                      <a:pt x="64" y="781"/>
                    </a:lnTo>
                    <a:lnTo>
                      <a:pt x="66" y="780"/>
                    </a:lnTo>
                    <a:lnTo>
                      <a:pt x="67" y="780"/>
                    </a:lnTo>
                    <a:lnTo>
                      <a:pt x="69" y="778"/>
                    </a:lnTo>
                    <a:lnTo>
                      <a:pt x="69" y="776"/>
                    </a:lnTo>
                    <a:lnTo>
                      <a:pt x="71" y="774"/>
                    </a:lnTo>
                    <a:lnTo>
                      <a:pt x="73" y="773"/>
                    </a:lnTo>
                    <a:lnTo>
                      <a:pt x="73" y="772"/>
                    </a:lnTo>
                    <a:lnTo>
                      <a:pt x="75" y="770"/>
                    </a:lnTo>
                    <a:lnTo>
                      <a:pt x="77" y="768"/>
                    </a:lnTo>
                    <a:lnTo>
                      <a:pt x="79" y="766"/>
                    </a:lnTo>
                    <a:lnTo>
                      <a:pt x="81" y="764"/>
                    </a:lnTo>
                    <a:lnTo>
                      <a:pt x="83" y="762"/>
                    </a:lnTo>
                    <a:lnTo>
                      <a:pt x="85" y="762"/>
                    </a:lnTo>
                    <a:lnTo>
                      <a:pt x="87" y="762"/>
                    </a:lnTo>
                    <a:lnTo>
                      <a:pt x="88" y="762"/>
                    </a:lnTo>
                    <a:lnTo>
                      <a:pt x="90" y="762"/>
                    </a:lnTo>
                    <a:lnTo>
                      <a:pt x="92" y="760"/>
                    </a:lnTo>
                    <a:lnTo>
                      <a:pt x="94" y="760"/>
                    </a:lnTo>
                    <a:lnTo>
                      <a:pt x="95" y="760"/>
                    </a:lnTo>
                    <a:lnTo>
                      <a:pt x="97" y="760"/>
                    </a:lnTo>
                    <a:lnTo>
                      <a:pt x="99" y="760"/>
                    </a:lnTo>
                    <a:lnTo>
                      <a:pt x="100" y="760"/>
                    </a:lnTo>
                    <a:lnTo>
                      <a:pt x="102" y="759"/>
                    </a:lnTo>
                    <a:lnTo>
                      <a:pt x="102" y="761"/>
                    </a:lnTo>
                    <a:lnTo>
                      <a:pt x="103" y="761"/>
                    </a:lnTo>
                    <a:lnTo>
                      <a:pt x="104" y="761"/>
                    </a:lnTo>
                    <a:lnTo>
                      <a:pt x="106" y="761"/>
                    </a:lnTo>
                    <a:lnTo>
                      <a:pt x="107" y="761"/>
                    </a:lnTo>
                    <a:lnTo>
                      <a:pt x="109" y="761"/>
                    </a:lnTo>
                    <a:lnTo>
                      <a:pt x="111" y="761"/>
                    </a:lnTo>
                    <a:lnTo>
                      <a:pt x="113" y="761"/>
                    </a:lnTo>
                    <a:lnTo>
                      <a:pt x="114" y="761"/>
                    </a:lnTo>
                    <a:lnTo>
                      <a:pt x="116" y="761"/>
                    </a:lnTo>
                    <a:lnTo>
                      <a:pt x="118" y="761"/>
                    </a:lnTo>
                    <a:lnTo>
                      <a:pt x="120" y="761"/>
                    </a:lnTo>
                    <a:lnTo>
                      <a:pt x="122" y="761"/>
                    </a:lnTo>
                    <a:lnTo>
                      <a:pt x="124" y="761"/>
                    </a:lnTo>
                    <a:lnTo>
                      <a:pt x="125" y="759"/>
                    </a:lnTo>
                    <a:lnTo>
                      <a:pt x="126" y="759"/>
                    </a:lnTo>
                    <a:lnTo>
                      <a:pt x="129" y="758"/>
                    </a:lnTo>
                    <a:lnTo>
                      <a:pt x="131" y="758"/>
                    </a:lnTo>
                    <a:lnTo>
                      <a:pt x="132" y="757"/>
                    </a:lnTo>
                    <a:lnTo>
                      <a:pt x="134" y="757"/>
                    </a:lnTo>
                    <a:lnTo>
                      <a:pt x="136" y="755"/>
                    </a:lnTo>
                    <a:lnTo>
                      <a:pt x="138" y="752"/>
                    </a:lnTo>
                    <a:lnTo>
                      <a:pt x="140" y="751"/>
                    </a:lnTo>
                    <a:lnTo>
                      <a:pt x="141" y="751"/>
                    </a:lnTo>
                    <a:lnTo>
                      <a:pt x="143" y="749"/>
                    </a:lnTo>
                    <a:lnTo>
                      <a:pt x="145" y="747"/>
                    </a:lnTo>
                    <a:lnTo>
                      <a:pt x="147" y="745"/>
                    </a:lnTo>
                    <a:lnTo>
                      <a:pt x="148" y="745"/>
                    </a:lnTo>
                    <a:lnTo>
                      <a:pt x="150" y="743"/>
                    </a:lnTo>
                    <a:lnTo>
                      <a:pt x="152" y="743"/>
                    </a:lnTo>
                    <a:lnTo>
                      <a:pt x="154" y="741"/>
                    </a:lnTo>
                    <a:lnTo>
                      <a:pt x="156" y="741"/>
                    </a:lnTo>
                    <a:lnTo>
                      <a:pt x="158" y="741"/>
                    </a:lnTo>
                    <a:lnTo>
                      <a:pt x="160" y="739"/>
                    </a:lnTo>
                    <a:lnTo>
                      <a:pt x="162" y="739"/>
                    </a:lnTo>
                    <a:lnTo>
                      <a:pt x="164" y="739"/>
                    </a:lnTo>
                    <a:lnTo>
                      <a:pt x="166" y="739"/>
                    </a:lnTo>
                    <a:lnTo>
                      <a:pt x="170" y="737"/>
                    </a:lnTo>
                    <a:lnTo>
                      <a:pt x="172" y="737"/>
                    </a:lnTo>
                    <a:lnTo>
                      <a:pt x="174" y="736"/>
                    </a:lnTo>
                    <a:lnTo>
                      <a:pt x="176" y="736"/>
                    </a:lnTo>
                    <a:lnTo>
                      <a:pt x="179" y="735"/>
                    </a:lnTo>
                    <a:lnTo>
                      <a:pt x="181" y="735"/>
                    </a:lnTo>
                    <a:lnTo>
                      <a:pt x="183" y="733"/>
                    </a:lnTo>
                    <a:lnTo>
                      <a:pt x="185" y="733"/>
                    </a:lnTo>
                    <a:lnTo>
                      <a:pt x="186" y="731"/>
                    </a:lnTo>
                    <a:lnTo>
                      <a:pt x="188" y="729"/>
                    </a:lnTo>
                    <a:lnTo>
                      <a:pt x="189" y="729"/>
                    </a:lnTo>
                    <a:lnTo>
                      <a:pt x="191" y="727"/>
                    </a:lnTo>
                    <a:lnTo>
                      <a:pt x="192" y="727"/>
                    </a:lnTo>
                    <a:lnTo>
                      <a:pt x="194" y="725"/>
                    </a:lnTo>
                    <a:lnTo>
                      <a:pt x="194" y="724"/>
                    </a:lnTo>
                    <a:lnTo>
                      <a:pt x="196" y="721"/>
                    </a:lnTo>
                    <a:lnTo>
                      <a:pt x="197" y="720"/>
                    </a:lnTo>
                    <a:lnTo>
                      <a:pt x="197" y="719"/>
                    </a:lnTo>
                    <a:lnTo>
                      <a:pt x="198" y="717"/>
                    </a:lnTo>
                    <a:lnTo>
                      <a:pt x="198" y="714"/>
                    </a:lnTo>
                    <a:lnTo>
                      <a:pt x="198" y="713"/>
                    </a:lnTo>
                    <a:lnTo>
                      <a:pt x="198" y="711"/>
                    </a:lnTo>
                    <a:lnTo>
                      <a:pt x="200" y="709"/>
                    </a:lnTo>
                    <a:lnTo>
                      <a:pt x="200" y="705"/>
                    </a:lnTo>
                    <a:lnTo>
                      <a:pt x="200" y="702"/>
                    </a:lnTo>
                    <a:lnTo>
                      <a:pt x="200" y="698"/>
                    </a:lnTo>
                    <a:lnTo>
                      <a:pt x="200" y="692"/>
                    </a:lnTo>
                    <a:lnTo>
                      <a:pt x="200" y="687"/>
                    </a:lnTo>
                    <a:lnTo>
                      <a:pt x="200" y="681"/>
                    </a:lnTo>
                    <a:lnTo>
                      <a:pt x="200" y="675"/>
                    </a:lnTo>
                    <a:lnTo>
                      <a:pt x="200" y="669"/>
                    </a:lnTo>
                    <a:lnTo>
                      <a:pt x="200" y="664"/>
                    </a:lnTo>
                    <a:lnTo>
                      <a:pt x="200" y="659"/>
                    </a:lnTo>
                    <a:lnTo>
                      <a:pt x="200" y="652"/>
                    </a:lnTo>
                    <a:lnTo>
                      <a:pt x="200" y="647"/>
                    </a:lnTo>
                    <a:lnTo>
                      <a:pt x="200" y="643"/>
                    </a:lnTo>
                    <a:lnTo>
                      <a:pt x="200" y="637"/>
                    </a:lnTo>
                    <a:lnTo>
                      <a:pt x="200" y="633"/>
                    </a:lnTo>
                    <a:lnTo>
                      <a:pt x="200" y="628"/>
                    </a:lnTo>
                    <a:lnTo>
                      <a:pt x="200" y="625"/>
                    </a:lnTo>
                    <a:lnTo>
                      <a:pt x="200" y="621"/>
                    </a:lnTo>
                    <a:lnTo>
                      <a:pt x="200" y="617"/>
                    </a:lnTo>
                    <a:lnTo>
                      <a:pt x="200" y="613"/>
                    </a:lnTo>
                    <a:lnTo>
                      <a:pt x="200" y="609"/>
                    </a:lnTo>
                    <a:lnTo>
                      <a:pt x="200" y="604"/>
                    </a:lnTo>
                    <a:lnTo>
                      <a:pt x="200" y="600"/>
                    </a:lnTo>
                    <a:lnTo>
                      <a:pt x="200" y="595"/>
                    </a:lnTo>
                    <a:lnTo>
                      <a:pt x="200" y="591"/>
                    </a:lnTo>
                    <a:lnTo>
                      <a:pt x="200" y="586"/>
                    </a:lnTo>
                    <a:lnTo>
                      <a:pt x="200" y="582"/>
                    </a:lnTo>
                    <a:lnTo>
                      <a:pt x="200" y="576"/>
                    </a:lnTo>
                    <a:lnTo>
                      <a:pt x="200" y="573"/>
                    </a:lnTo>
                    <a:lnTo>
                      <a:pt x="200" y="569"/>
                    </a:lnTo>
                    <a:lnTo>
                      <a:pt x="200" y="565"/>
                    </a:lnTo>
                    <a:lnTo>
                      <a:pt x="201" y="561"/>
                    </a:lnTo>
                    <a:lnTo>
                      <a:pt x="201" y="559"/>
                    </a:lnTo>
                    <a:lnTo>
                      <a:pt x="201" y="555"/>
                    </a:lnTo>
                    <a:lnTo>
                      <a:pt x="201" y="552"/>
                    </a:lnTo>
                    <a:lnTo>
                      <a:pt x="201" y="547"/>
                    </a:lnTo>
                    <a:lnTo>
                      <a:pt x="201" y="543"/>
                    </a:lnTo>
                    <a:lnTo>
                      <a:pt x="201" y="537"/>
                    </a:lnTo>
                    <a:lnTo>
                      <a:pt x="201" y="533"/>
                    </a:lnTo>
                    <a:lnTo>
                      <a:pt x="201" y="527"/>
                    </a:lnTo>
                    <a:lnTo>
                      <a:pt x="201" y="523"/>
                    </a:lnTo>
                    <a:lnTo>
                      <a:pt x="201" y="519"/>
                    </a:lnTo>
                    <a:lnTo>
                      <a:pt x="201" y="515"/>
                    </a:lnTo>
                    <a:lnTo>
                      <a:pt x="201" y="511"/>
                    </a:lnTo>
                    <a:lnTo>
                      <a:pt x="201" y="509"/>
                    </a:lnTo>
                    <a:lnTo>
                      <a:pt x="201" y="506"/>
                    </a:lnTo>
                    <a:lnTo>
                      <a:pt x="201" y="505"/>
                    </a:lnTo>
                    <a:lnTo>
                      <a:pt x="201" y="503"/>
                    </a:lnTo>
                    <a:lnTo>
                      <a:pt x="201" y="502"/>
                    </a:lnTo>
                    <a:lnTo>
                      <a:pt x="201" y="500"/>
                    </a:lnTo>
                    <a:lnTo>
                      <a:pt x="201" y="499"/>
                    </a:lnTo>
                    <a:lnTo>
                      <a:pt x="201" y="497"/>
                    </a:lnTo>
                    <a:lnTo>
                      <a:pt x="201" y="493"/>
                    </a:lnTo>
                    <a:lnTo>
                      <a:pt x="201" y="491"/>
                    </a:lnTo>
                    <a:lnTo>
                      <a:pt x="201" y="487"/>
                    </a:lnTo>
                    <a:lnTo>
                      <a:pt x="201" y="485"/>
                    </a:lnTo>
                    <a:lnTo>
                      <a:pt x="201" y="481"/>
                    </a:lnTo>
                    <a:lnTo>
                      <a:pt x="201" y="479"/>
                    </a:lnTo>
                    <a:lnTo>
                      <a:pt x="201" y="475"/>
                    </a:lnTo>
                    <a:lnTo>
                      <a:pt x="201" y="474"/>
                    </a:lnTo>
                    <a:lnTo>
                      <a:pt x="201" y="471"/>
                    </a:lnTo>
                    <a:lnTo>
                      <a:pt x="201" y="469"/>
                    </a:lnTo>
                    <a:lnTo>
                      <a:pt x="202" y="468"/>
                    </a:lnTo>
                    <a:lnTo>
                      <a:pt x="202" y="467"/>
                    </a:lnTo>
                    <a:lnTo>
                      <a:pt x="202" y="465"/>
                    </a:lnTo>
                    <a:lnTo>
                      <a:pt x="202" y="463"/>
                    </a:lnTo>
                    <a:lnTo>
                      <a:pt x="203" y="461"/>
                    </a:lnTo>
                    <a:lnTo>
                      <a:pt x="203" y="459"/>
                    </a:lnTo>
                    <a:lnTo>
                      <a:pt x="205" y="455"/>
                    </a:lnTo>
                    <a:lnTo>
                      <a:pt x="205" y="453"/>
                    </a:lnTo>
                    <a:lnTo>
                      <a:pt x="207" y="450"/>
                    </a:lnTo>
                    <a:lnTo>
                      <a:pt x="207" y="448"/>
                    </a:lnTo>
                    <a:lnTo>
                      <a:pt x="207" y="445"/>
                    </a:lnTo>
                    <a:lnTo>
                      <a:pt x="207" y="443"/>
                    </a:lnTo>
                    <a:lnTo>
                      <a:pt x="208" y="440"/>
                    </a:lnTo>
                    <a:lnTo>
                      <a:pt x="208" y="439"/>
                    </a:lnTo>
                    <a:lnTo>
                      <a:pt x="208" y="437"/>
                    </a:lnTo>
                    <a:lnTo>
                      <a:pt x="207" y="436"/>
                    </a:lnTo>
                    <a:lnTo>
                      <a:pt x="207" y="434"/>
                    </a:lnTo>
                    <a:lnTo>
                      <a:pt x="202" y="434"/>
                    </a:lnTo>
                    <a:lnTo>
                      <a:pt x="199" y="433"/>
                    </a:lnTo>
                    <a:lnTo>
                      <a:pt x="195" y="433"/>
                    </a:lnTo>
                    <a:lnTo>
                      <a:pt x="191" y="431"/>
                    </a:lnTo>
                    <a:lnTo>
                      <a:pt x="187" y="431"/>
                    </a:lnTo>
                    <a:lnTo>
                      <a:pt x="183" y="431"/>
                    </a:lnTo>
                    <a:lnTo>
                      <a:pt x="179" y="431"/>
                    </a:lnTo>
                    <a:lnTo>
                      <a:pt x="178" y="429"/>
                    </a:lnTo>
                    <a:lnTo>
                      <a:pt x="174" y="429"/>
                    </a:lnTo>
                    <a:lnTo>
                      <a:pt x="170" y="429"/>
                    </a:lnTo>
                    <a:lnTo>
                      <a:pt x="166" y="429"/>
                    </a:lnTo>
                    <a:lnTo>
                      <a:pt x="164" y="426"/>
                    </a:lnTo>
                    <a:lnTo>
                      <a:pt x="160" y="426"/>
                    </a:lnTo>
                    <a:lnTo>
                      <a:pt x="158" y="424"/>
                    </a:lnTo>
                    <a:lnTo>
                      <a:pt x="156" y="424"/>
                    </a:lnTo>
                    <a:lnTo>
                      <a:pt x="154" y="423"/>
                    </a:lnTo>
                    <a:lnTo>
                      <a:pt x="150" y="423"/>
                    </a:lnTo>
                    <a:lnTo>
                      <a:pt x="148" y="421"/>
                    </a:lnTo>
                    <a:lnTo>
                      <a:pt x="147" y="421"/>
                    </a:lnTo>
                    <a:lnTo>
                      <a:pt x="145" y="419"/>
                    </a:lnTo>
                    <a:lnTo>
                      <a:pt x="143" y="419"/>
                    </a:lnTo>
                    <a:lnTo>
                      <a:pt x="141" y="417"/>
                    </a:lnTo>
                    <a:lnTo>
                      <a:pt x="139" y="415"/>
                    </a:lnTo>
                    <a:lnTo>
                      <a:pt x="137" y="413"/>
                    </a:lnTo>
                    <a:lnTo>
                      <a:pt x="135" y="412"/>
                    </a:lnTo>
                    <a:lnTo>
                      <a:pt x="133" y="410"/>
                    </a:lnTo>
                    <a:lnTo>
                      <a:pt x="131" y="408"/>
                    </a:lnTo>
                    <a:lnTo>
                      <a:pt x="129" y="407"/>
                    </a:lnTo>
                    <a:lnTo>
                      <a:pt x="127" y="407"/>
                    </a:lnTo>
                    <a:lnTo>
                      <a:pt x="125" y="405"/>
                    </a:lnTo>
                    <a:lnTo>
                      <a:pt x="124" y="403"/>
                    </a:lnTo>
                    <a:lnTo>
                      <a:pt x="121" y="401"/>
                    </a:lnTo>
                    <a:lnTo>
                      <a:pt x="119" y="401"/>
                    </a:lnTo>
                    <a:lnTo>
                      <a:pt x="117" y="401"/>
                    </a:lnTo>
                    <a:lnTo>
                      <a:pt x="115" y="401"/>
                    </a:lnTo>
                    <a:lnTo>
                      <a:pt x="113" y="401"/>
                    </a:lnTo>
                    <a:lnTo>
                      <a:pt x="109" y="401"/>
                    </a:lnTo>
                    <a:lnTo>
                      <a:pt x="107" y="401"/>
                    </a:lnTo>
                    <a:lnTo>
                      <a:pt x="104" y="401"/>
                    </a:lnTo>
                    <a:lnTo>
                      <a:pt x="102" y="399"/>
                    </a:lnTo>
                    <a:lnTo>
                      <a:pt x="98" y="399"/>
                    </a:lnTo>
                    <a:lnTo>
                      <a:pt x="95" y="399"/>
                    </a:lnTo>
                    <a:lnTo>
                      <a:pt x="93" y="399"/>
                    </a:lnTo>
                    <a:lnTo>
                      <a:pt x="90" y="397"/>
                    </a:lnTo>
                    <a:lnTo>
                      <a:pt x="88" y="397"/>
                    </a:lnTo>
                    <a:lnTo>
                      <a:pt x="86" y="395"/>
                    </a:lnTo>
                    <a:lnTo>
                      <a:pt x="84" y="395"/>
                    </a:lnTo>
                    <a:lnTo>
                      <a:pt x="83" y="393"/>
                    </a:lnTo>
                    <a:lnTo>
                      <a:pt x="81" y="393"/>
                    </a:lnTo>
                    <a:lnTo>
                      <a:pt x="80" y="393"/>
                    </a:lnTo>
                    <a:lnTo>
                      <a:pt x="78" y="393"/>
                    </a:lnTo>
                    <a:lnTo>
                      <a:pt x="78" y="392"/>
                    </a:lnTo>
                    <a:lnTo>
                      <a:pt x="76" y="392"/>
                    </a:lnTo>
                    <a:lnTo>
                      <a:pt x="75" y="390"/>
                    </a:lnTo>
                    <a:lnTo>
                      <a:pt x="73" y="390"/>
                    </a:lnTo>
                    <a:lnTo>
                      <a:pt x="73" y="388"/>
                    </a:lnTo>
                    <a:lnTo>
                      <a:pt x="71" y="388"/>
                    </a:lnTo>
                    <a:lnTo>
                      <a:pt x="69" y="386"/>
                    </a:lnTo>
                    <a:lnTo>
                      <a:pt x="67" y="386"/>
                    </a:lnTo>
                    <a:lnTo>
                      <a:pt x="67" y="384"/>
                    </a:lnTo>
                    <a:lnTo>
                      <a:pt x="65" y="384"/>
                    </a:lnTo>
                    <a:lnTo>
                      <a:pt x="65" y="382"/>
                    </a:lnTo>
                    <a:lnTo>
                      <a:pt x="64" y="381"/>
                    </a:lnTo>
                    <a:lnTo>
                      <a:pt x="64" y="379"/>
                    </a:lnTo>
                    <a:lnTo>
                      <a:pt x="63" y="379"/>
                    </a:lnTo>
                    <a:lnTo>
                      <a:pt x="63" y="377"/>
                    </a:lnTo>
                    <a:lnTo>
                      <a:pt x="63" y="375"/>
                    </a:lnTo>
                    <a:lnTo>
                      <a:pt x="63" y="373"/>
                    </a:lnTo>
                    <a:lnTo>
                      <a:pt x="63" y="371"/>
                    </a:lnTo>
                    <a:lnTo>
                      <a:pt x="63" y="369"/>
                    </a:lnTo>
                    <a:lnTo>
                      <a:pt x="63" y="367"/>
                    </a:lnTo>
                    <a:lnTo>
                      <a:pt x="63" y="365"/>
                    </a:lnTo>
                    <a:lnTo>
                      <a:pt x="63" y="363"/>
                    </a:lnTo>
                    <a:lnTo>
                      <a:pt x="63" y="361"/>
                    </a:lnTo>
                    <a:lnTo>
                      <a:pt x="63" y="360"/>
                    </a:lnTo>
                    <a:lnTo>
                      <a:pt x="64" y="357"/>
                    </a:lnTo>
                    <a:lnTo>
                      <a:pt x="64" y="356"/>
                    </a:lnTo>
                    <a:lnTo>
                      <a:pt x="64" y="354"/>
                    </a:lnTo>
                    <a:lnTo>
                      <a:pt x="64" y="353"/>
                    </a:lnTo>
                    <a:lnTo>
                      <a:pt x="66" y="351"/>
                    </a:lnTo>
                    <a:lnTo>
                      <a:pt x="66" y="349"/>
                    </a:lnTo>
                    <a:lnTo>
                      <a:pt x="66" y="348"/>
                    </a:lnTo>
                    <a:lnTo>
                      <a:pt x="67" y="346"/>
                    </a:lnTo>
                    <a:lnTo>
                      <a:pt x="69" y="344"/>
                    </a:lnTo>
                    <a:lnTo>
                      <a:pt x="69" y="342"/>
                    </a:lnTo>
                    <a:lnTo>
                      <a:pt x="71" y="340"/>
                    </a:lnTo>
                    <a:lnTo>
                      <a:pt x="73" y="338"/>
                    </a:lnTo>
                    <a:lnTo>
                      <a:pt x="73" y="336"/>
                    </a:lnTo>
                    <a:lnTo>
                      <a:pt x="75" y="334"/>
                    </a:lnTo>
                    <a:lnTo>
                      <a:pt x="75" y="333"/>
                    </a:lnTo>
                    <a:lnTo>
                      <a:pt x="77" y="332"/>
                    </a:lnTo>
                    <a:lnTo>
                      <a:pt x="77" y="330"/>
                    </a:lnTo>
                    <a:lnTo>
                      <a:pt x="79" y="329"/>
                    </a:lnTo>
                    <a:lnTo>
                      <a:pt x="79" y="328"/>
                    </a:lnTo>
                    <a:lnTo>
                      <a:pt x="79" y="326"/>
                    </a:lnTo>
                    <a:lnTo>
                      <a:pt x="79" y="324"/>
                    </a:lnTo>
                    <a:lnTo>
                      <a:pt x="81" y="322"/>
                    </a:lnTo>
                    <a:lnTo>
                      <a:pt x="81" y="320"/>
                    </a:lnTo>
                    <a:lnTo>
                      <a:pt x="82" y="318"/>
                    </a:lnTo>
                    <a:lnTo>
                      <a:pt x="82" y="316"/>
                    </a:lnTo>
                    <a:lnTo>
                      <a:pt x="84" y="313"/>
                    </a:lnTo>
                    <a:lnTo>
                      <a:pt x="84" y="311"/>
                    </a:lnTo>
                    <a:lnTo>
                      <a:pt x="84" y="309"/>
                    </a:lnTo>
                    <a:lnTo>
                      <a:pt x="84" y="307"/>
                    </a:lnTo>
                    <a:lnTo>
                      <a:pt x="86" y="305"/>
                    </a:lnTo>
                    <a:lnTo>
                      <a:pt x="86" y="303"/>
                    </a:lnTo>
                    <a:lnTo>
                      <a:pt x="87" y="301"/>
                    </a:lnTo>
                    <a:lnTo>
                      <a:pt x="87" y="300"/>
                    </a:lnTo>
                    <a:lnTo>
                      <a:pt x="88" y="298"/>
                    </a:lnTo>
                    <a:lnTo>
                      <a:pt x="88" y="296"/>
                    </a:lnTo>
                    <a:lnTo>
                      <a:pt x="90" y="294"/>
                    </a:lnTo>
                    <a:lnTo>
                      <a:pt x="90" y="292"/>
                    </a:lnTo>
                    <a:lnTo>
                      <a:pt x="92" y="290"/>
                    </a:lnTo>
                    <a:lnTo>
                      <a:pt x="92" y="288"/>
                    </a:lnTo>
                    <a:lnTo>
                      <a:pt x="94" y="286"/>
                    </a:lnTo>
                    <a:lnTo>
                      <a:pt x="94" y="285"/>
                    </a:lnTo>
                    <a:lnTo>
                      <a:pt x="95" y="281"/>
                    </a:lnTo>
                    <a:lnTo>
                      <a:pt x="95" y="279"/>
                    </a:lnTo>
                    <a:lnTo>
                      <a:pt x="97" y="277"/>
                    </a:lnTo>
                    <a:lnTo>
                      <a:pt x="97" y="275"/>
                    </a:lnTo>
                    <a:lnTo>
                      <a:pt x="99" y="272"/>
                    </a:lnTo>
                    <a:lnTo>
                      <a:pt x="99" y="271"/>
                    </a:lnTo>
                    <a:lnTo>
                      <a:pt x="101" y="269"/>
                    </a:lnTo>
                    <a:lnTo>
                      <a:pt x="101" y="267"/>
                    </a:lnTo>
                    <a:lnTo>
                      <a:pt x="103" y="265"/>
                    </a:lnTo>
                    <a:lnTo>
                      <a:pt x="103" y="264"/>
                    </a:lnTo>
                    <a:lnTo>
                      <a:pt x="105" y="262"/>
                    </a:lnTo>
                    <a:lnTo>
                      <a:pt x="107" y="260"/>
                    </a:lnTo>
                    <a:lnTo>
                      <a:pt x="107" y="259"/>
                    </a:lnTo>
                    <a:lnTo>
                      <a:pt x="109" y="257"/>
                    </a:lnTo>
                    <a:lnTo>
                      <a:pt x="109" y="255"/>
                    </a:lnTo>
                    <a:lnTo>
                      <a:pt x="109" y="254"/>
                    </a:lnTo>
                    <a:lnTo>
                      <a:pt x="110" y="252"/>
                    </a:lnTo>
                    <a:lnTo>
                      <a:pt x="111" y="250"/>
                    </a:lnTo>
                    <a:lnTo>
                      <a:pt x="112" y="248"/>
                    </a:lnTo>
                    <a:lnTo>
                      <a:pt x="110" y="248"/>
                    </a:lnTo>
                    <a:lnTo>
                      <a:pt x="110" y="247"/>
                    </a:lnTo>
                    <a:lnTo>
                      <a:pt x="110" y="246"/>
                    </a:lnTo>
                    <a:lnTo>
                      <a:pt x="108" y="247"/>
                    </a:lnTo>
                    <a:lnTo>
                      <a:pt x="107" y="247"/>
                    </a:lnTo>
                    <a:lnTo>
                      <a:pt x="105" y="248"/>
                    </a:lnTo>
                    <a:lnTo>
                      <a:pt x="103" y="248"/>
                    </a:lnTo>
                    <a:lnTo>
                      <a:pt x="101" y="248"/>
                    </a:lnTo>
                    <a:lnTo>
                      <a:pt x="100" y="248"/>
                    </a:lnTo>
                    <a:lnTo>
                      <a:pt x="98" y="248"/>
                    </a:lnTo>
                    <a:lnTo>
                      <a:pt x="97" y="246"/>
                    </a:lnTo>
                    <a:lnTo>
                      <a:pt x="95" y="244"/>
                    </a:lnTo>
                    <a:lnTo>
                      <a:pt x="94" y="242"/>
                    </a:lnTo>
                    <a:lnTo>
                      <a:pt x="92" y="240"/>
                    </a:lnTo>
                    <a:lnTo>
                      <a:pt x="90" y="237"/>
                    </a:lnTo>
                    <a:lnTo>
                      <a:pt x="88" y="235"/>
                    </a:lnTo>
                    <a:lnTo>
                      <a:pt x="87" y="231"/>
                    </a:lnTo>
                    <a:lnTo>
                      <a:pt x="85" y="229"/>
                    </a:lnTo>
                    <a:lnTo>
                      <a:pt x="83" y="227"/>
                    </a:lnTo>
                    <a:lnTo>
                      <a:pt x="81" y="225"/>
                    </a:lnTo>
                    <a:lnTo>
                      <a:pt x="80" y="222"/>
                    </a:lnTo>
                    <a:lnTo>
                      <a:pt x="78" y="220"/>
                    </a:lnTo>
                    <a:lnTo>
                      <a:pt x="78" y="218"/>
                    </a:lnTo>
                    <a:lnTo>
                      <a:pt x="78" y="217"/>
                    </a:lnTo>
                    <a:lnTo>
                      <a:pt x="79" y="215"/>
                    </a:lnTo>
                    <a:lnTo>
                      <a:pt x="79" y="212"/>
                    </a:lnTo>
                    <a:lnTo>
                      <a:pt x="81" y="209"/>
                    </a:lnTo>
                    <a:lnTo>
                      <a:pt x="83" y="205"/>
                    </a:lnTo>
                    <a:lnTo>
                      <a:pt x="85" y="199"/>
                    </a:lnTo>
                    <a:lnTo>
                      <a:pt x="87" y="194"/>
                    </a:lnTo>
                    <a:lnTo>
                      <a:pt x="88" y="188"/>
                    </a:lnTo>
                    <a:lnTo>
                      <a:pt x="90" y="183"/>
                    </a:lnTo>
                    <a:lnTo>
                      <a:pt x="94" y="177"/>
                    </a:lnTo>
                    <a:lnTo>
                      <a:pt x="95" y="173"/>
                    </a:lnTo>
                    <a:lnTo>
                      <a:pt x="98" y="167"/>
                    </a:lnTo>
                    <a:lnTo>
                      <a:pt x="100" y="163"/>
                    </a:lnTo>
                    <a:lnTo>
                      <a:pt x="103" y="159"/>
                    </a:lnTo>
                    <a:lnTo>
                      <a:pt x="105" y="157"/>
                    </a:lnTo>
                    <a:lnTo>
                      <a:pt x="108" y="154"/>
                    </a:lnTo>
                    <a:lnTo>
                      <a:pt x="110" y="153"/>
                    </a:lnTo>
                    <a:lnTo>
                      <a:pt x="113" y="152"/>
                    </a:lnTo>
                    <a:lnTo>
                      <a:pt x="114" y="150"/>
                    </a:lnTo>
                    <a:lnTo>
                      <a:pt x="116" y="147"/>
                    </a:lnTo>
                    <a:lnTo>
                      <a:pt x="117" y="143"/>
                    </a:lnTo>
                    <a:lnTo>
                      <a:pt x="119" y="140"/>
                    </a:lnTo>
                    <a:lnTo>
                      <a:pt x="121" y="135"/>
                    </a:lnTo>
                    <a:lnTo>
                      <a:pt x="124" y="130"/>
                    </a:lnTo>
                    <a:lnTo>
                      <a:pt x="126" y="124"/>
                    </a:lnTo>
                    <a:lnTo>
                      <a:pt x="127" y="120"/>
                    </a:lnTo>
                    <a:lnTo>
                      <a:pt x="129" y="114"/>
                    </a:lnTo>
                    <a:lnTo>
                      <a:pt x="131" y="110"/>
                    </a:lnTo>
                    <a:lnTo>
                      <a:pt x="132" y="105"/>
                    </a:lnTo>
                    <a:lnTo>
                      <a:pt x="132" y="102"/>
                    </a:lnTo>
                    <a:lnTo>
                      <a:pt x="134" y="99"/>
                    </a:lnTo>
                    <a:lnTo>
                      <a:pt x="134" y="97"/>
                    </a:lnTo>
                    <a:lnTo>
                      <a:pt x="136" y="95"/>
                    </a:lnTo>
                    <a:lnTo>
                      <a:pt x="134" y="95"/>
                    </a:lnTo>
                    <a:lnTo>
                      <a:pt x="134" y="94"/>
                    </a:lnTo>
                    <a:lnTo>
                      <a:pt x="135" y="92"/>
                    </a:lnTo>
                    <a:lnTo>
                      <a:pt x="135" y="91"/>
                    </a:lnTo>
                    <a:lnTo>
                      <a:pt x="136" y="88"/>
                    </a:lnTo>
                    <a:lnTo>
                      <a:pt x="136" y="87"/>
                    </a:lnTo>
                    <a:lnTo>
                      <a:pt x="138" y="85"/>
                    </a:lnTo>
                    <a:lnTo>
                      <a:pt x="138" y="83"/>
                    </a:lnTo>
                    <a:lnTo>
                      <a:pt x="140" y="81"/>
                    </a:lnTo>
                    <a:lnTo>
                      <a:pt x="140" y="79"/>
                    </a:lnTo>
                    <a:lnTo>
                      <a:pt x="142" y="76"/>
                    </a:lnTo>
                    <a:lnTo>
                      <a:pt x="142" y="74"/>
                    </a:lnTo>
                    <a:lnTo>
                      <a:pt x="144" y="72"/>
                    </a:lnTo>
                    <a:lnTo>
                      <a:pt x="144" y="71"/>
                    </a:lnTo>
                    <a:lnTo>
                      <a:pt x="146" y="69"/>
                    </a:lnTo>
                    <a:lnTo>
                      <a:pt x="147" y="67"/>
                    </a:lnTo>
                    <a:lnTo>
                      <a:pt x="147" y="65"/>
                    </a:lnTo>
                    <a:lnTo>
                      <a:pt x="149" y="64"/>
                    </a:lnTo>
                    <a:lnTo>
                      <a:pt x="149" y="62"/>
                    </a:lnTo>
                    <a:lnTo>
                      <a:pt x="151" y="60"/>
                    </a:lnTo>
                    <a:lnTo>
                      <a:pt x="153" y="58"/>
                    </a:lnTo>
                    <a:lnTo>
                      <a:pt x="155" y="56"/>
                    </a:lnTo>
                    <a:lnTo>
                      <a:pt x="157" y="55"/>
                    </a:lnTo>
                    <a:lnTo>
                      <a:pt x="159" y="52"/>
                    </a:lnTo>
                    <a:lnTo>
                      <a:pt x="161" y="50"/>
                    </a:lnTo>
                    <a:lnTo>
                      <a:pt x="163" y="49"/>
                    </a:lnTo>
                    <a:lnTo>
                      <a:pt x="164" y="48"/>
                    </a:lnTo>
                    <a:lnTo>
                      <a:pt x="166" y="46"/>
                    </a:lnTo>
                    <a:lnTo>
                      <a:pt x="168" y="44"/>
                    </a:lnTo>
                    <a:lnTo>
                      <a:pt x="169" y="43"/>
                    </a:lnTo>
                    <a:lnTo>
                      <a:pt x="170" y="42"/>
                    </a:lnTo>
                    <a:lnTo>
                      <a:pt x="172" y="42"/>
                    </a:lnTo>
                    <a:lnTo>
                      <a:pt x="174" y="40"/>
                    </a:lnTo>
                    <a:lnTo>
                      <a:pt x="176" y="38"/>
                    </a:lnTo>
                    <a:lnTo>
                      <a:pt x="178" y="36"/>
                    </a:lnTo>
                    <a:lnTo>
                      <a:pt x="179" y="34"/>
                    </a:lnTo>
                    <a:lnTo>
                      <a:pt x="181" y="33"/>
                    </a:lnTo>
                    <a:lnTo>
                      <a:pt x="183" y="31"/>
                    </a:lnTo>
                    <a:lnTo>
                      <a:pt x="184" y="31"/>
                    </a:lnTo>
                    <a:lnTo>
                      <a:pt x="186" y="29"/>
                    </a:lnTo>
                    <a:lnTo>
                      <a:pt x="187" y="27"/>
                    </a:lnTo>
                    <a:lnTo>
                      <a:pt x="189" y="26"/>
                    </a:lnTo>
                    <a:lnTo>
                      <a:pt x="191" y="24"/>
                    </a:lnTo>
                    <a:lnTo>
                      <a:pt x="192" y="24"/>
                    </a:lnTo>
                    <a:lnTo>
                      <a:pt x="194" y="22"/>
                    </a:lnTo>
                    <a:lnTo>
                      <a:pt x="195" y="22"/>
                    </a:lnTo>
                    <a:lnTo>
                      <a:pt x="197" y="20"/>
                    </a:lnTo>
                    <a:lnTo>
                      <a:pt x="199" y="18"/>
                    </a:lnTo>
                    <a:lnTo>
                      <a:pt x="201" y="16"/>
                    </a:lnTo>
                    <a:lnTo>
                      <a:pt x="203" y="14"/>
                    </a:lnTo>
                    <a:lnTo>
                      <a:pt x="205" y="14"/>
                    </a:lnTo>
                    <a:lnTo>
                      <a:pt x="207" y="12"/>
                    </a:lnTo>
                    <a:lnTo>
                      <a:pt x="208" y="12"/>
                    </a:lnTo>
                    <a:lnTo>
                      <a:pt x="210" y="11"/>
                    </a:lnTo>
                    <a:lnTo>
                      <a:pt x="212" y="11"/>
                    </a:lnTo>
                    <a:lnTo>
                      <a:pt x="214" y="9"/>
                    </a:lnTo>
                    <a:lnTo>
                      <a:pt x="216" y="9"/>
                    </a:lnTo>
                    <a:lnTo>
                      <a:pt x="218" y="9"/>
                    </a:lnTo>
                    <a:lnTo>
                      <a:pt x="220" y="7"/>
                    </a:lnTo>
                    <a:lnTo>
                      <a:pt x="222" y="7"/>
                    </a:lnTo>
                    <a:lnTo>
                      <a:pt x="224" y="5"/>
                    </a:lnTo>
                    <a:lnTo>
                      <a:pt x="226" y="5"/>
                    </a:lnTo>
                    <a:lnTo>
                      <a:pt x="230" y="4"/>
                    </a:lnTo>
                    <a:lnTo>
                      <a:pt x="232" y="4"/>
                    </a:lnTo>
                    <a:lnTo>
                      <a:pt x="233" y="4"/>
                    </a:lnTo>
                    <a:lnTo>
                      <a:pt x="236" y="4"/>
                    </a:lnTo>
                    <a:lnTo>
                      <a:pt x="239" y="2"/>
                    </a:lnTo>
                    <a:lnTo>
                      <a:pt x="241" y="2"/>
                    </a:lnTo>
                    <a:lnTo>
                      <a:pt x="243" y="1"/>
                    </a:lnTo>
                    <a:lnTo>
                      <a:pt x="245" y="1"/>
                    </a:lnTo>
                    <a:lnTo>
                      <a:pt x="248" y="0"/>
                    </a:lnTo>
                    <a:lnTo>
                      <a:pt x="248" y="1"/>
                    </a:lnTo>
                    <a:lnTo>
                      <a:pt x="250" y="1"/>
                    </a:lnTo>
                    <a:lnTo>
                      <a:pt x="252" y="1"/>
                    </a:lnTo>
                    <a:lnTo>
                      <a:pt x="254" y="1"/>
                    </a:lnTo>
                    <a:lnTo>
                      <a:pt x="256" y="1"/>
                    </a:lnTo>
                    <a:lnTo>
                      <a:pt x="258" y="1"/>
                    </a:lnTo>
                    <a:lnTo>
                      <a:pt x="258" y="2"/>
                    </a:lnTo>
                    <a:lnTo>
                      <a:pt x="260" y="2"/>
                    </a:lnTo>
                    <a:lnTo>
                      <a:pt x="261" y="2"/>
                    </a:lnTo>
                    <a:lnTo>
                      <a:pt x="263" y="2"/>
                    </a:lnTo>
                    <a:lnTo>
                      <a:pt x="264" y="2"/>
                    </a:lnTo>
                    <a:lnTo>
                      <a:pt x="266" y="2"/>
                    </a:lnTo>
                    <a:lnTo>
                      <a:pt x="268" y="2"/>
                    </a:lnTo>
                    <a:lnTo>
                      <a:pt x="270" y="2"/>
                    </a:lnTo>
                    <a:lnTo>
                      <a:pt x="271" y="2"/>
                    </a:lnTo>
                    <a:lnTo>
                      <a:pt x="273" y="2"/>
                    </a:lnTo>
                    <a:lnTo>
                      <a:pt x="275" y="2"/>
                    </a:lnTo>
                    <a:lnTo>
                      <a:pt x="276" y="2"/>
                    </a:lnTo>
                    <a:lnTo>
                      <a:pt x="278" y="2"/>
                    </a:lnTo>
                    <a:lnTo>
                      <a:pt x="280" y="2"/>
                    </a:lnTo>
                    <a:lnTo>
                      <a:pt x="282" y="2"/>
                    </a:lnTo>
                    <a:lnTo>
                      <a:pt x="283" y="2"/>
                    </a:lnTo>
                    <a:lnTo>
                      <a:pt x="284" y="2"/>
                    </a:lnTo>
                    <a:lnTo>
                      <a:pt x="287" y="2"/>
                    </a:lnTo>
                    <a:lnTo>
                      <a:pt x="286" y="3"/>
                    </a:lnTo>
                    <a:lnTo>
                      <a:pt x="286" y="5"/>
                    </a:lnTo>
                    <a:lnTo>
                      <a:pt x="285" y="7"/>
                    </a:lnTo>
                    <a:lnTo>
                      <a:pt x="285" y="8"/>
                    </a:lnTo>
                    <a:lnTo>
                      <a:pt x="285" y="10"/>
                    </a:lnTo>
                    <a:lnTo>
                      <a:pt x="285" y="11"/>
                    </a:lnTo>
                    <a:lnTo>
                      <a:pt x="283" y="12"/>
                    </a:lnTo>
                    <a:lnTo>
                      <a:pt x="283" y="14"/>
                    </a:lnTo>
                    <a:lnTo>
                      <a:pt x="283" y="17"/>
                    </a:lnTo>
                    <a:lnTo>
                      <a:pt x="283" y="18"/>
                    </a:lnTo>
                    <a:lnTo>
                      <a:pt x="282" y="20"/>
                    </a:lnTo>
                    <a:lnTo>
                      <a:pt x="282" y="22"/>
                    </a:lnTo>
                    <a:lnTo>
                      <a:pt x="282" y="24"/>
                    </a:lnTo>
                    <a:lnTo>
                      <a:pt x="282" y="26"/>
                    </a:lnTo>
                    <a:lnTo>
                      <a:pt x="282" y="27"/>
                    </a:lnTo>
                    <a:lnTo>
                      <a:pt x="282" y="29"/>
                    </a:lnTo>
                    <a:lnTo>
                      <a:pt x="282" y="31"/>
                    </a:lnTo>
                    <a:lnTo>
                      <a:pt x="282" y="33"/>
                    </a:lnTo>
                    <a:lnTo>
                      <a:pt x="282" y="34"/>
                    </a:lnTo>
                    <a:lnTo>
                      <a:pt x="282" y="36"/>
                    </a:lnTo>
                    <a:lnTo>
                      <a:pt x="281" y="38"/>
                    </a:lnTo>
                    <a:lnTo>
                      <a:pt x="281" y="39"/>
                    </a:lnTo>
                    <a:lnTo>
                      <a:pt x="281" y="41"/>
                    </a:lnTo>
                    <a:lnTo>
                      <a:pt x="280" y="43"/>
                    </a:lnTo>
                    <a:lnTo>
                      <a:pt x="280" y="45"/>
                    </a:lnTo>
                    <a:lnTo>
                      <a:pt x="278" y="47"/>
                    </a:lnTo>
                    <a:lnTo>
                      <a:pt x="277" y="48"/>
                    </a:lnTo>
                    <a:lnTo>
                      <a:pt x="276" y="50"/>
                    </a:lnTo>
                    <a:lnTo>
                      <a:pt x="274" y="52"/>
                    </a:lnTo>
                    <a:lnTo>
                      <a:pt x="272" y="55"/>
                    </a:lnTo>
                    <a:lnTo>
                      <a:pt x="271" y="56"/>
                    </a:lnTo>
                    <a:lnTo>
                      <a:pt x="271" y="58"/>
                    </a:lnTo>
                    <a:lnTo>
                      <a:pt x="269" y="60"/>
                    </a:lnTo>
                    <a:lnTo>
                      <a:pt x="268" y="62"/>
                    </a:lnTo>
                    <a:lnTo>
                      <a:pt x="266" y="64"/>
                    </a:lnTo>
                    <a:lnTo>
                      <a:pt x="266" y="65"/>
                    </a:lnTo>
                    <a:lnTo>
                      <a:pt x="264" y="67"/>
                    </a:lnTo>
                    <a:lnTo>
                      <a:pt x="262" y="69"/>
                    </a:lnTo>
                    <a:lnTo>
                      <a:pt x="261" y="71"/>
                    </a:lnTo>
                    <a:lnTo>
                      <a:pt x="261" y="72"/>
                    </a:lnTo>
                    <a:lnTo>
                      <a:pt x="259" y="74"/>
                    </a:lnTo>
                    <a:lnTo>
                      <a:pt x="257" y="76"/>
                    </a:lnTo>
                    <a:lnTo>
                      <a:pt x="257" y="77"/>
                    </a:lnTo>
                    <a:lnTo>
                      <a:pt x="257" y="79"/>
                    </a:lnTo>
                    <a:lnTo>
                      <a:pt x="255" y="81"/>
                    </a:lnTo>
                    <a:lnTo>
                      <a:pt x="255" y="83"/>
                    </a:lnTo>
                    <a:lnTo>
                      <a:pt x="255" y="85"/>
                    </a:lnTo>
                    <a:lnTo>
                      <a:pt x="255" y="86"/>
                    </a:lnTo>
                    <a:lnTo>
                      <a:pt x="253" y="87"/>
                    </a:lnTo>
                    <a:lnTo>
                      <a:pt x="253" y="89"/>
                    </a:lnTo>
                    <a:lnTo>
                      <a:pt x="253" y="91"/>
                    </a:lnTo>
                    <a:lnTo>
                      <a:pt x="253" y="93"/>
                    </a:lnTo>
                    <a:lnTo>
                      <a:pt x="253" y="95"/>
                    </a:lnTo>
                    <a:lnTo>
                      <a:pt x="253" y="96"/>
                    </a:lnTo>
                    <a:lnTo>
                      <a:pt x="251" y="98"/>
                    </a:lnTo>
                    <a:lnTo>
                      <a:pt x="251" y="100"/>
                    </a:lnTo>
                    <a:lnTo>
                      <a:pt x="250" y="102"/>
                    </a:lnTo>
                    <a:lnTo>
                      <a:pt x="248" y="103"/>
                    </a:lnTo>
                    <a:lnTo>
                      <a:pt x="248" y="105"/>
                    </a:lnTo>
                    <a:lnTo>
                      <a:pt x="246" y="107"/>
                    </a:lnTo>
                    <a:lnTo>
                      <a:pt x="245" y="109"/>
                    </a:lnTo>
                    <a:lnTo>
                      <a:pt x="245" y="111"/>
                    </a:lnTo>
                    <a:lnTo>
                      <a:pt x="244" y="112"/>
                    </a:lnTo>
                    <a:lnTo>
                      <a:pt x="244" y="114"/>
                    </a:lnTo>
                    <a:lnTo>
                      <a:pt x="245" y="114"/>
                    </a:lnTo>
                    <a:lnTo>
                      <a:pt x="246" y="114"/>
                    </a:lnTo>
                    <a:lnTo>
                      <a:pt x="247" y="114"/>
                    </a:lnTo>
                    <a:lnTo>
                      <a:pt x="249" y="112"/>
                    </a:lnTo>
                    <a:lnTo>
                      <a:pt x="251" y="111"/>
                    </a:lnTo>
                    <a:lnTo>
                      <a:pt x="253" y="109"/>
                    </a:lnTo>
                    <a:lnTo>
                      <a:pt x="254" y="107"/>
                    </a:lnTo>
                    <a:lnTo>
                      <a:pt x="255" y="105"/>
                    </a:lnTo>
                    <a:lnTo>
                      <a:pt x="257" y="103"/>
                    </a:lnTo>
                    <a:lnTo>
                      <a:pt x="259" y="101"/>
                    </a:lnTo>
                    <a:lnTo>
                      <a:pt x="261" y="99"/>
                    </a:lnTo>
                    <a:lnTo>
                      <a:pt x="263" y="97"/>
                    </a:lnTo>
                    <a:lnTo>
                      <a:pt x="265" y="95"/>
                    </a:lnTo>
                    <a:lnTo>
                      <a:pt x="267" y="95"/>
                    </a:lnTo>
                    <a:lnTo>
                      <a:pt x="269" y="93"/>
                    </a:lnTo>
                    <a:lnTo>
                      <a:pt x="271" y="91"/>
                    </a:lnTo>
                    <a:lnTo>
                      <a:pt x="274" y="88"/>
                    </a:lnTo>
                    <a:lnTo>
                      <a:pt x="276" y="88"/>
                    </a:lnTo>
                    <a:lnTo>
                      <a:pt x="277" y="87"/>
                    </a:lnTo>
                    <a:lnTo>
                      <a:pt x="279" y="86"/>
                    </a:lnTo>
                    <a:lnTo>
                      <a:pt x="282" y="83"/>
                    </a:lnTo>
                    <a:lnTo>
                      <a:pt x="283" y="83"/>
                    </a:lnTo>
                    <a:lnTo>
                      <a:pt x="285" y="83"/>
                    </a:lnTo>
                    <a:lnTo>
                      <a:pt x="286" y="83"/>
                    </a:lnTo>
                    <a:lnTo>
                      <a:pt x="288" y="81"/>
                    </a:lnTo>
                    <a:lnTo>
                      <a:pt x="290" y="81"/>
                    </a:lnTo>
                    <a:lnTo>
                      <a:pt x="292" y="80"/>
                    </a:lnTo>
                    <a:lnTo>
                      <a:pt x="294" y="80"/>
                    </a:lnTo>
                    <a:lnTo>
                      <a:pt x="298" y="78"/>
                    </a:lnTo>
                    <a:lnTo>
                      <a:pt x="300" y="78"/>
                    </a:lnTo>
                    <a:lnTo>
                      <a:pt x="302" y="76"/>
                    </a:lnTo>
                    <a:lnTo>
                      <a:pt x="304" y="76"/>
                    </a:lnTo>
                    <a:lnTo>
                      <a:pt x="308" y="74"/>
                    </a:lnTo>
                    <a:lnTo>
                      <a:pt x="309" y="74"/>
                    </a:lnTo>
                    <a:lnTo>
                      <a:pt x="312" y="73"/>
                    </a:lnTo>
                    <a:lnTo>
                      <a:pt x="314" y="73"/>
                    </a:lnTo>
                    <a:lnTo>
                      <a:pt x="317" y="71"/>
                    </a:lnTo>
                    <a:lnTo>
                      <a:pt x="319" y="71"/>
                    </a:lnTo>
                    <a:lnTo>
                      <a:pt x="320" y="71"/>
                    </a:lnTo>
                    <a:lnTo>
                      <a:pt x="322" y="71"/>
                    </a:lnTo>
                    <a:lnTo>
                      <a:pt x="323" y="71"/>
                    </a:lnTo>
                    <a:lnTo>
                      <a:pt x="325" y="71"/>
                    </a:lnTo>
                    <a:lnTo>
                      <a:pt x="327" y="71"/>
                    </a:lnTo>
                    <a:lnTo>
                      <a:pt x="329" y="71"/>
                    </a:lnTo>
                    <a:lnTo>
                      <a:pt x="330" y="71"/>
                    </a:lnTo>
                    <a:lnTo>
                      <a:pt x="332" y="71"/>
                    </a:lnTo>
                    <a:lnTo>
                      <a:pt x="334" y="71"/>
                    </a:lnTo>
                    <a:lnTo>
                      <a:pt x="336" y="71"/>
                    </a:lnTo>
                    <a:lnTo>
                      <a:pt x="338" y="71"/>
                    </a:lnTo>
                    <a:lnTo>
                      <a:pt x="339" y="71"/>
                    </a:lnTo>
                    <a:lnTo>
                      <a:pt x="341" y="69"/>
                    </a:lnTo>
                    <a:lnTo>
                      <a:pt x="342" y="69"/>
                    </a:lnTo>
                    <a:lnTo>
                      <a:pt x="344" y="69"/>
                    </a:lnTo>
                    <a:lnTo>
                      <a:pt x="346" y="69"/>
                    </a:lnTo>
                    <a:lnTo>
                      <a:pt x="348" y="67"/>
                    </a:lnTo>
                    <a:lnTo>
                      <a:pt x="350" y="67"/>
                    </a:lnTo>
                    <a:lnTo>
                      <a:pt x="352" y="66"/>
                    </a:lnTo>
                    <a:lnTo>
                      <a:pt x="353" y="66"/>
                    </a:lnTo>
                    <a:lnTo>
                      <a:pt x="355" y="64"/>
                    </a:lnTo>
                    <a:lnTo>
                      <a:pt x="357" y="64"/>
                    </a:lnTo>
                    <a:lnTo>
                      <a:pt x="359" y="63"/>
                    </a:lnTo>
                    <a:lnTo>
                      <a:pt x="361" y="63"/>
                    </a:lnTo>
                    <a:lnTo>
                      <a:pt x="363" y="61"/>
                    </a:lnTo>
                    <a:lnTo>
                      <a:pt x="364" y="61"/>
                    </a:lnTo>
                    <a:lnTo>
                      <a:pt x="367" y="60"/>
                    </a:lnTo>
                    <a:lnTo>
                      <a:pt x="368" y="60"/>
                    </a:lnTo>
                    <a:lnTo>
                      <a:pt x="370" y="58"/>
                    </a:lnTo>
                    <a:lnTo>
                      <a:pt x="371" y="58"/>
                    </a:lnTo>
                    <a:lnTo>
                      <a:pt x="373" y="56"/>
                    </a:lnTo>
                    <a:lnTo>
                      <a:pt x="375" y="55"/>
                    </a:lnTo>
                    <a:lnTo>
                      <a:pt x="377" y="55"/>
                    </a:lnTo>
                    <a:lnTo>
                      <a:pt x="378" y="52"/>
                    </a:lnTo>
                    <a:lnTo>
                      <a:pt x="381" y="52"/>
                    </a:lnTo>
                    <a:lnTo>
                      <a:pt x="382" y="52"/>
                    </a:lnTo>
                    <a:lnTo>
                      <a:pt x="384" y="50"/>
                    </a:lnTo>
                    <a:lnTo>
                      <a:pt x="386" y="50"/>
                    </a:lnTo>
                    <a:lnTo>
                      <a:pt x="388" y="49"/>
                    </a:lnTo>
                    <a:lnTo>
                      <a:pt x="390" y="49"/>
                    </a:lnTo>
                    <a:lnTo>
                      <a:pt x="391" y="49"/>
                    </a:lnTo>
                    <a:lnTo>
                      <a:pt x="393" y="49"/>
                    </a:lnTo>
                    <a:lnTo>
                      <a:pt x="395" y="49"/>
                    </a:lnTo>
                    <a:lnTo>
                      <a:pt x="398" y="49"/>
                    </a:lnTo>
                    <a:lnTo>
                      <a:pt x="400" y="49"/>
                    </a:lnTo>
                    <a:lnTo>
                      <a:pt x="402" y="49"/>
                    </a:lnTo>
                    <a:lnTo>
                      <a:pt x="406" y="47"/>
                    </a:lnTo>
                    <a:lnTo>
                      <a:pt x="408" y="47"/>
                    </a:lnTo>
                    <a:lnTo>
                      <a:pt x="410" y="47"/>
                    </a:lnTo>
                    <a:lnTo>
                      <a:pt x="412" y="47"/>
                    </a:lnTo>
                    <a:lnTo>
                      <a:pt x="416" y="46"/>
                    </a:lnTo>
                    <a:lnTo>
                      <a:pt x="418" y="46"/>
                    </a:lnTo>
                    <a:lnTo>
                      <a:pt x="420" y="46"/>
                    </a:lnTo>
                    <a:lnTo>
                      <a:pt x="422" y="46"/>
                    </a:lnTo>
                    <a:lnTo>
                      <a:pt x="424" y="45"/>
                    </a:lnTo>
                    <a:lnTo>
                      <a:pt x="426" y="45"/>
                    </a:lnTo>
                    <a:lnTo>
                      <a:pt x="428" y="45"/>
                    </a:lnTo>
                    <a:lnTo>
                      <a:pt x="430" y="45"/>
                    </a:lnTo>
                    <a:lnTo>
                      <a:pt x="431" y="45"/>
                    </a:lnTo>
                    <a:lnTo>
                      <a:pt x="433" y="45"/>
                    </a:lnTo>
                    <a:lnTo>
                      <a:pt x="436" y="45"/>
                    </a:lnTo>
                    <a:lnTo>
                      <a:pt x="437" y="45"/>
                    </a:lnTo>
                    <a:lnTo>
                      <a:pt x="439" y="45"/>
                    </a:lnTo>
                    <a:lnTo>
                      <a:pt x="441" y="45"/>
                    </a:lnTo>
                    <a:lnTo>
                      <a:pt x="443" y="45"/>
                    </a:lnTo>
                    <a:lnTo>
                      <a:pt x="445" y="45"/>
                    </a:lnTo>
                    <a:lnTo>
                      <a:pt x="447" y="45"/>
                    </a:lnTo>
                    <a:lnTo>
                      <a:pt x="449" y="45"/>
                    </a:lnTo>
                    <a:lnTo>
                      <a:pt x="451" y="45"/>
                    </a:lnTo>
                    <a:lnTo>
                      <a:pt x="453" y="45"/>
                    </a:lnTo>
                    <a:lnTo>
                      <a:pt x="455" y="45"/>
                    </a:lnTo>
                    <a:lnTo>
                      <a:pt x="457" y="45"/>
                    </a:lnTo>
                    <a:lnTo>
                      <a:pt x="459" y="44"/>
                    </a:lnTo>
                    <a:lnTo>
                      <a:pt x="460" y="44"/>
                    </a:lnTo>
                    <a:lnTo>
                      <a:pt x="462" y="43"/>
                    </a:lnTo>
                    <a:lnTo>
                      <a:pt x="464" y="43"/>
                    </a:lnTo>
                    <a:lnTo>
                      <a:pt x="466" y="42"/>
                    </a:lnTo>
                    <a:lnTo>
                      <a:pt x="468" y="42"/>
                    </a:lnTo>
                    <a:lnTo>
                      <a:pt x="469" y="42"/>
                    </a:lnTo>
                    <a:lnTo>
                      <a:pt x="471" y="40"/>
                    </a:lnTo>
                    <a:lnTo>
                      <a:pt x="474" y="40"/>
                    </a:lnTo>
                    <a:lnTo>
                      <a:pt x="476" y="40"/>
                    </a:lnTo>
                    <a:lnTo>
                      <a:pt x="476" y="42"/>
                    </a:lnTo>
                    <a:lnTo>
                      <a:pt x="477" y="43"/>
                    </a:lnTo>
                    <a:lnTo>
                      <a:pt x="477" y="45"/>
                    </a:lnTo>
                    <a:lnTo>
                      <a:pt x="478" y="47"/>
                    </a:lnTo>
                    <a:lnTo>
                      <a:pt x="478" y="50"/>
                    </a:lnTo>
                    <a:lnTo>
                      <a:pt x="478" y="52"/>
                    </a:lnTo>
                    <a:lnTo>
                      <a:pt x="478" y="54"/>
                    </a:lnTo>
                    <a:lnTo>
                      <a:pt x="478" y="56"/>
                    </a:lnTo>
                    <a:lnTo>
                      <a:pt x="476" y="60"/>
                    </a:lnTo>
                    <a:lnTo>
                      <a:pt x="476" y="62"/>
                    </a:lnTo>
                    <a:lnTo>
                      <a:pt x="476" y="64"/>
                    </a:lnTo>
                    <a:lnTo>
                      <a:pt x="476" y="66"/>
                    </a:lnTo>
                    <a:lnTo>
                      <a:pt x="476" y="69"/>
                    </a:lnTo>
                    <a:lnTo>
                      <a:pt x="476" y="71"/>
                    </a:lnTo>
                    <a:lnTo>
                      <a:pt x="476" y="72"/>
                    </a:lnTo>
                    <a:lnTo>
                      <a:pt x="476" y="74"/>
                    </a:lnTo>
                    <a:lnTo>
                      <a:pt x="475" y="76"/>
                    </a:lnTo>
                    <a:lnTo>
                      <a:pt x="475" y="78"/>
                    </a:lnTo>
                    <a:lnTo>
                      <a:pt x="475" y="80"/>
                    </a:lnTo>
                    <a:lnTo>
                      <a:pt x="475" y="82"/>
                    </a:lnTo>
                    <a:lnTo>
                      <a:pt x="475" y="84"/>
                    </a:lnTo>
                    <a:lnTo>
                      <a:pt x="475" y="86"/>
                    </a:lnTo>
                    <a:lnTo>
                      <a:pt x="475" y="88"/>
                    </a:lnTo>
                    <a:lnTo>
                      <a:pt x="475" y="90"/>
                    </a:lnTo>
                    <a:lnTo>
                      <a:pt x="475" y="92"/>
                    </a:lnTo>
                    <a:lnTo>
                      <a:pt x="475" y="94"/>
                    </a:lnTo>
                    <a:lnTo>
                      <a:pt x="475" y="95"/>
                    </a:lnTo>
                    <a:lnTo>
                      <a:pt x="475" y="96"/>
                    </a:lnTo>
                    <a:lnTo>
                      <a:pt x="476" y="96"/>
                    </a:lnTo>
                    <a:lnTo>
                      <a:pt x="475" y="98"/>
                    </a:lnTo>
                    <a:lnTo>
                      <a:pt x="475" y="100"/>
                    </a:lnTo>
                    <a:lnTo>
                      <a:pt x="475" y="102"/>
                    </a:lnTo>
                    <a:lnTo>
                      <a:pt x="475" y="104"/>
                    </a:lnTo>
                    <a:lnTo>
                      <a:pt x="475" y="106"/>
                    </a:lnTo>
                    <a:lnTo>
                      <a:pt x="475" y="108"/>
                    </a:lnTo>
                    <a:lnTo>
                      <a:pt x="474" y="110"/>
                    </a:lnTo>
                    <a:lnTo>
                      <a:pt x="474" y="112"/>
                    </a:lnTo>
                    <a:lnTo>
                      <a:pt x="474" y="114"/>
                    </a:lnTo>
                    <a:lnTo>
                      <a:pt x="474" y="115"/>
                    </a:lnTo>
                    <a:lnTo>
                      <a:pt x="474" y="117"/>
                    </a:lnTo>
                    <a:lnTo>
                      <a:pt x="474" y="118"/>
                    </a:lnTo>
                    <a:lnTo>
                      <a:pt x="474" y="120"/>
                    </a:lnTo>
                    <a:lnTo>
                      <a:pt x="474" y="122"/>
                    </a:lnTo>
                    <a:lnTo>
                      <a:pt x="474" y="124"/>
                    </a:lnTo>
                    <a:lnTo>
                      <a:pt x="474" y="126"/>
                    </a:lnTo>
                    <a:lnTo>
                      <a:pt x="474" y="127"/>
                    </a:lnTo>
                    <a:lnTo>
                      <a:pt x="474" y="129"/>
                    </a:lnTo>
                    <a:lnTo>
                      <a:pt x="474" y="131"/>
                    </a:lnTo>
                    <a:lnTo>
                      <a:pt x="474" y="133"/>
                    </a:lnTo>
                    <a:lnTo>
                      <a:pt x="474" y="135"/>
                    </a:lnTo>
                    <a:lnTo>
                      <a:pt x="474" y="137"/>
                    </a:lnTo>
                    <a:lnTo>
                      <a:pt x="474" y="139"/>
                    </a:lnTo>
                    <a:lnTo>
                      <a:pt x="474" y="141"/>
                    </a:lnTo>
                    <a:lnTo>
                      <a:pt x="474" y="143"/>
                    </a:lnTo>
                    <a:lnTo>
                      <a:pt x="474" y="145"/>
                    </a:lnTo>
                    <a:lnTo>
                      <a:pt x="474" y="147"/>
                    </a:lnTo>
                    <a:lnTo>
                      <a:pt x="474" y="149"/>
                    </a:lnTo>
                    <a:lnTo>
                      <a:pt x="474" y="152"/>
                    </a:lnTo>
                    <a:lnTo>
                      <a:pt x="474" y="156"/>
                    </a:lnTo>
                    <a:lnTo>
                      <a:pt x="474" y="160"/>
                    </a:lnTo>
                    <a:lnTo>
                      <a:pt x="474" y="162"/>
                    </a:lnTo>
                    <a:lnTo>
                      <a:pt x="474" y="165"/>
                    </a:lnTo>
                    <a:lnTo>
                      <a:pt x="474" y="169"/>
                    </a:lnTo>
                    <a:lnTo>
                      <a:pt x="474" y="172"/>
                    </a:lnTo>
                    <a:lnTo>
                      <a:pt x="474" y="174"/>
                    </a:lnTo>
                    <a:lnTo>
                      <a:pt x="474" y="178"/>
                    </a:lnTo>
                    <a:lnTo>
                      <a:pt x="474" y="182"/>
                    </a:lnTo>
                    <a:lnTo>
                      <a:pt x="474" y="186"/>
                    </a:lnTo>
                    <a:lnTo>
                      <a:pt x="474" y="188"/>
                    </a:lnTo>
                    <a:lnTo>
                      <a:pt x="474" y="192"/>
                    </a:lnTo>
                    <a:lnTo>
                      <a:pt x="474" y="194"/>
                    </a:lnTo>
                    <a:lnTo>
                      <a:pt x="474" y="196"/>
                    </a:lnTo>
                    <a:lnTo>
                      <a:pt x="474" y="198"/>
                    </a:lnTo>
                    <a:lnTo>
                      <a:pt x="471" y="202"/>
                    </a:lnTo>
                    <a:lnTo>
                      <a:pt x="471" y="205"/>
                    </a:lnTo>
                    <a:lnTo>
                      <a:pt x="470" y="209"/>
                    </a:lnTo>
                    <a:lnTo>
                      <a:pt x="470" y="210"/>
                    </a:lnTo>
                    <a:lnTo>
                      <a:pt x="468" y="214"/>
                    </a:lnTo>
                    <a:lnTo>
                      <a:pt x="468" y="218"/>
                    </a:lnTo>
                    <a:lnTo>
                      <a:pt x="466" y="222"/>
                    </a:lnTo>
                    <a:lnTo>
                      <a:pt x="466" y="225"/>
                    </a:lnTo>
                    <a:lnTo>
                      <a:pt x="464" y="229"/>
                    </a:lnTo>
                    <a:lnTo>
                      <a:pt x="464" y="232"/>
                    </a:lnTo>
                    <a:lnTo>
                      <a:pt x="462" y="236"/>
                    </a:lnTo>
                    <a:lnTo>
                      <a:pt x="462" y="238"/>
                    </a:lnTo>
                    <a:lnTo>
                      <a:pt x="460" y="240"/>
                    </a:lnTo>
                    <a:lnTo>
                      <a:pt x="460" y="242"/>
                    </a:lnTo>
                    <a:lnTo>
                      <a:pt x="460" y="243"/>
                    </a:lnTo>
                    <a:lnTo>
                      <a:pt x="464" y="247"/>
                    </a:lnTo>
                    <a:lnTo>
                      <a:pt x="463" y="248"/>
                    </a:lnTo>
                    <a:lnTo>
                      <a:pt x="462" y="250"/>
                    </a:lnTo>
                    <a:lnTo>
                      <a:pt x="462" y="251"/>
                    </a:lnTo>
                    <a:lnTo>
                      <a:pt x="460" y="254"/>
                    </a:lnTo>
                    <a:lnTo>
                      <a:pt x="460" y="256"/>
                    </a:lnTo>
                    <a:lnTo>
                      <a:pt x="459" y="259"/>
                    </a:lnTo>
                    <a:lnTo>
                      <a:pt x="459" y="261"/>
                    </a:lnTo>
                    <a:lnTo>
                      <a:pt x="457" y="264"/>
                    </a:lnTo>
                    <a:lnTo>
                      <a:pt x="455" y="267"/>
                    </a:lnTo>
                    <a:lnTo>
                      <a:pt x="453" y="270"/>
                    </a:lnTo>
                    <a:lnTo>
                      <a:pt x="453" y="272"/>
                    </a:lnTo>
                    <a:lnTo>
                      <a:pt x="452" y="276"/>
                    </a:lnTo>
                    <a:lnTo>
                      <a:pt x="452" y="278"/>
                    </a:lnTo>
                    <a:lnTo>
                      <a:pt x="450" y="279"/>
                    </a:lnTo>
                    <a:lnTo>
                      <a:pt x="450" y="281"/>
                    </a:lnTo>
                    <a:lnTo>
                      <a:pt x="448" y="283"/>
                    </a:lnTo>
                    <a:lnTo>
                      <a:pt x="448" y="285"/>
                    </a:lnTo>
                    <a:lnTo>
                      <a:pt x="446" y="286"/>
                    </a:lnTo>
                    <a:lnTo>
                      <a:pt x="446" y="287"/>
                    </a:lnTo>
                    <a:lnTo>
                      <a:pt x="444" y="289"/>
                    </a:lnTo>
                    <a:lnTo>
                      <a:pt x="444" y="291"/>
                    </a:lnTo>
                    <a:lnTo>
                      <a:pt x="443" y="293"/>
                    </a:lnTo>
                    <a:lnTo>
                      <a:pt x="443" y="294"/>
                    </a:lnTo>
                    <a:lnTo>
                      <a:pt x="440" y="296"/>
                    </a:lnTo>
                    <a:lnTo>
                      <a:pt x="440" y="298"/>
                    </a:lnTo>
                    <a:lnTo>
                      <a:pt x="440" y="300"/>
                    </a:lnTo>
                    <a:lnTo>
                      <a:pt x="440" y="301"/>
                    </a:lnTo>
                    <a:lnTo>
                      <a:pt x="439" y="303"/>
                    </a:lnTo>
                    <a:lnTo>
                      <a:pt x="439" y="304"/>
                    </a:lnTo>
                    <a:lnTo>
                      <a:pt x="439" y="306"/>
                    </a:lnTo>
                    <a:lnTo>
                      <a:pt x="437" y="310"/>
                    </a:lnTo>
                    <a:lnTo>
                      <a:pt x="437" y="312"/>
                    </a:lnTo>
                    <a:lnTo>
                      <a:pt x="435" y="315"/>
                    </a:lnTo>
                    <a:lnTo>
                      <a:pt x="435" y="317"/>
                    </a:lnTo>
                    <a:lnTo>
                      <a:pt x="433" y="321"/>
                    </a:lnTo>
                    <a:lnTo>
                      <a:pt x="432" y="323"/>
                    </a:lnTo>
                    <a:lnTo>
                      <a:pt x="430" y="327"/>
                    </a:lnTo>
                    <a:lnTo>
                      <a:pt x="430" y="329"/>
                    </a:lnTo>
                    <a:lnTo>
                      <a:pt x="428" y="333"/>
                    </a:lnTo>
                    <a:lnTo>
                      <a:pt x="428" y="336"/>
                    </a:lnTo>
                    <a:lnTo>
                      <a:pt x="426" y="340"/>
                    </a:lnTo>
                    <a:lnTo>
                      <a:pt x="426" y="342"/>
                    </a:lnTo>
                    <a:lnTo>
                      <a:pt x="424" y="345"/>
                    </a:lnTo>
                    <a:lnTo>
                      <a:pt x="424" y="347"/>
                    </a:lnTo>
                    <a:lnTo>
                      <a:pt x="424" y="349"/>
                    </a:lnTo>
                    <a:lnTo>
                      <a:pt x="424" y="351"/>
                    </a:lnTo>
                    <a:lnTo>
                      <a:pt x="422" y="355"/>
                    </a:lnTo>
                    <a:lnTo>
                      <a:pt x="422" y="358"/>
                    </a:lnTo>
                    <a:lnTo>
                      <a:pt x="420" y="362"/>
                    </a:lnTo>
                    <a:lnTo>
                      <a:pt x="420" y="365"/>
                    </a:lnTo>
                    <a:lnTo>
                      <a:pt x="418" y="370"/>
                    </a:lnTo>
                    <a:lnTo>
                      <a:pt x="418" y="374"/>
                    </a:lnTo>
                    <a:lnTo>
                      <a:pt x="418" y="377"/>
                    </a:lnTo>
                    <a:lnTo>
                      <a:pt x="418" y="381"/>
                    </a:lnTo>
                    <a:lnTo>
                      <a:pt x="416" y="386"/>
                    </a:lnTo>
                    <a:lnTo>
                      <a:pt x="416" y="390"/>
                    </a:lnTo>
                    <a:lnTo>
                      <a:pt x="414" y="394"/>
                    </a:lnTo>
                    <a:lnTo>
                      <a:pt x="414" y="398"/>
                    </a:lnTo>
                    <a:lnTo>
                      <a:pt x="412" y="402"/>
                    </a:lnTo>
                    <a:lnTo>
                      <a:pt x="412" y="405"/>
                    </a:lnTo>
                    <a:lnTo>
                      <a:pt x="412" y="408"/>
                    </a:lnTo>
                    <a:lnTo>
                      <a:pt x="412" y="410"/>
                    </a:lnTo>
                    <a:lnTo>
                      <a:pt x="409" y="414"/>
                    </a:lnTo>
                    <a:lnTo>
                      <a:pt x="409" y="415"/>
                    </a:lnTo>
                    <a:lnTo>
                      <a:pt x="408" y="418"/>
                    </a:lnTo>
                    <a:lnTo>
                      <a:pt x="408" y="420"/>
                    </a:lnTo>
                    <a:lnTo>
                      <a:pt x="406" y="424"/>
                    </a:lnTo>
                    <a:lnTo>
                      <a:pt x="406" y="426"/>
                    </a:lnTo>
                    <a:lnTo>
                      <a:pt x="405" y="429"/>
                    </a:lnTo>
                    <a:lnTo>
                      <a:pt x="405" y="431"/>
                    </a:lnTo>
                    <a:lnTo>
                      <a:pt x="403" y="435"/>
                    </a:lnTo>
                    <a:lnTo>
                      <a:pt x="403" y="437"/>
                    </a:lnTo>
                    <a:lnTo>
                      <a:pt x="401" y="440"/>
                    </a:lnTo>
                    <a:lnTo>
                      <a:pt x="401" y="442"/>
                    </a:lnTo>
                    <a:lnTo>
                      <a:pt x="399" y="445"/>
                    </a:lnTo>
                    <a:lnTo>
                      <a:pt x="399" y="447"/>
                    </a:lnTo>
                    <a:lnTo>
                      <a:pt x="398" y="449"/>
                    </a:lnTo>
                    <a:lnTo>
                      <a:pt x="398" y="451"/>
                    </a:lnTo>
                    <a:lnTo>
                      <a:pt x="396" y="453"/>
                    </a:lnTo>
                    <a:lnTo>
                      <a:pt x="396" y="454"/>
                    </a:lnTo>
                    <a:lnTo>
                      <a:pt x="395" y="456"/>
                    </a:lnTo>
                    <a:lnTo>
                      <a:pt x="393" y="458"/>
                    </a:lnTo>
                    <a:lnTo>
                      <a:pt x="393" y="460"/>
                    </a:lnTo>
                    <a:lnTo>
                      <a:pt x="391" y="462"/>
                    </a:lnTo>
                    <a:lnTo>
                      <a:pt x="391" y="463"/>
                    </a:lnTo>
                    <a:lnTo>
                      <a:pt x="390" y="465"/>
                    </a:lnTo>
                    <a:lnTo>
                      <a:pt x="390" y="467"/>
                    </a:lnTo>
                    <a:lnTo>
                      <a:pt x="388" y="469"/>
                    </a:lnTo>
                    <a:lnTo>
                      <a:pt x="388" y="470"/>
                    </a:lnTo>
                    <a:lnTo>
                      <a:pt x="386" y="472"/>
                    </a:lnTo>
                    <a:lnTo>
                      <a:pt x="386" y="473"/>
                    </a:lnTo>
                    <a:lnTo>
                      <a:pt x="384" y="474"/>
                    </a:lnTo>
                    <a:lnTo>
                      <a:pt x="382" y="475"/>
                    </a:lnTo>
                    <a:lnTo>
                      <a:pt x="380" y="475"/>
                    </a:lnTo>
                    <a:lnTo>
                      <a:pt x="378" y="475"/>
                    </a:lnTo>
                    <a:lnTo>
                      <a:pt x="376" y="475"/>
                    </a:lnTo>
                    <a:lnTo>
                      <a:pt x="374" y="475"/>
                    </a:lnTo>
                    <a:lnTo>
                      <a:pt x="371" y="474"/>
                    </a:lnTo>
                    <a:lnTo>
                      <a:pt x="369" y="474"/>
                    </a:lnTo>
                    <a:lnTo>
                      <a:pt x="368" y="471"/>
                    </a:lnTo>
                    <a:lnTo>
                      <a:pt x="365" y="471"/>
                    </a:lnTo>
                    <a:lnTo>
                      <a:pt x="363" y="470"/>
                    </a:lnTo>
                    <a:lnTo>
                      <a:pt x="361" y="470"/>
                    </a:lnTo>
                    <a:lnTo>
                      <a:pt x="359" y="468"/>
                    </a:lnTo>
                    <a:lnTo>
                      <a:pt x="357" y="468"/>
                    </a:lnTo>
                    <a:lnTo>
                      <a:pt x="355" y="469"/>
                    </a:lnTo>
                    <a:lnTo>
                      <a:pt x="353" y="471"/>
                    </a:lnTo>
                    <a:lnTo>
                      <a:pt x="353" y="472"/>
                    </a:lnTo>
                    <a:lnTo>
                      <a:pt x="353" y="474"/>
                    </a:lnTo>
                    <a:lnTo>
                      <a:pt x="353" y="475"/>
                    </a:lnTo>
                    <a:lnTo>
                      <a:pt x="353" y="477"/>
                    </a:lnTo>
                    <a:lnTo>
                      <a:pt x="353" y="479"/>
                    </a:lnTo>
                    <a:lnTo>
                      <a:pt x="353" y="481"/>
                    </a:lnTo>
                    <a:lnTo>
                      <a:pt x="353" y="482"/>
                    </a:lnTo>
                    <a:lnTo>
                      <a:pt x="353" y="485"/>
                    </a:lnTo>
                    <a:lnTo>
                      <a:pt x="353" y="487"/>
                    </a:lnTo>
                    <a:lnTo>
                      <a:pt x="353" y="489"/>
                    </a:lnTo>
                    <a:lnTo>
                      <a:pt x="355" y="491"/>
                    </a:lnTo>
                    <a:lnTo>
                      <a:pt x="355" y="493"/>
                    </a:lnTo>
                    <a:lnTo>
                      <a:pt x="355" y="495"/>
                    </a:lnTo>
                    <a:lnTo>
                      <a:pt x="355" y="497"/>
                    </a:lnTo>
                    <a:lnTo>
                      <a:pt x="357" y="497"/>
                    </a:lnTo>
                    <a:lnTo>
                      <a:pt x="357" y="500"/>
                    </a:lnTo>
                    <a:lnTo>
                      <a:pt x="357" y="502"/>
                    </a:lnTo>
                    <a:lnTo>
                      <a:pt x="357" y="505"/>
                    </a:lnTo>
                    <a:lnTo>
                      <a:pt x="357" y="507"/>
                    </a:lnTo>
                    <a:lnTo>
                      <a:pt x="357" y="511"/>
                    </a:lnTo>
                    <a:lnTo>
                      <a:pt x="357" y="513"/>
                    </a:lnTo>
                    <a:lnTo>
                      <a:pt x="357" y="517"/>
                    </a:lnTo>
                    <a:lnTo>
                      <a:pt x="357" y="519"/>
                    </a:lnTo>
                    <a:lnTo>
                      <a:pt x="357" y="522"/>
                    </a:lnTo>
                    <a:lnTo>
                      <a:pt x="357" y="524"/>
                    </a:lnTo>
                    <a:lnTo>
                      <a:pt x="357" y="528"/>
                    </a:lnTo>
                    <a:lnTo>
                      <a:pt x="357" y="530"/>
                    </a:lnTo>
                    <a:lnTo>
                      <a:pt x="357" y="533"/>
                    </a:lnTo>
                    <a:lnTo>
                      <a:pt x="357" y="536"/>
                    </a:lnTo>
                    <a:lnTo>
                      <a:pt x="357" y="537"/>
                    </a:lnTo>
                    <a:lnTo>
                      <a:pt x="357" y="538"/>
                    </a:lnTo>
                    <a:lnTo>
                      <a:pt x="357" y="543"/>
                    </a:lnTo>
                    <a:lnTo>
                      <a:pt x="357" y="544"/>
                    </a:lnTo>
                    <a:lnTo>
                      <a:pt x="357" y="548"/>
                    </a:lnTo>
                    <a:lnTo>
                      <a:pt x="358" y="550"/>
                    </a:lnTo>
                    <a:lnTo>
                      <a:pt x="358" y="554"/>
                    </a:lnTo>
                    <a:lnTo>
                      <a:pt x="358" y="556"/>
                    </a:lnTo>
                    <a:lnTo>
                      <a:pt x="358" y="560"/>
                    </a:lnTo>
                    <a:lnTo>
                      <a:pt x="360" y="562"/>
                    </a:lnTo>
                    <a:lnTo>
                      <a:pt x="360" y="566"/>
                    </a:lnTo>
                    <a:lnTo>
                      <a:pt x="360" y="568"/>
                    </a:lnTo>
                    <a:lnTo>
                      <a:pt x="360" y="572"/>
                    </a:lnTo>
                    <a:lnTo>
                      <a:pt x="361" y="574"/>
                    </a:lnTo>
                    <a:lnTo>
                      <a:pt x="361" y="577"/>
                    </a:lnTo>
                    <a:lnTo>
                      <a:pt x="361" y="579"/>
                    </a:lnTo>
                    <a:lnTo>
                      <a:pt x="361" y="581"/>
                    </a:lnTo>
                    <a:lnTo>
                      <a:pt x="363" y="583"/>
                    </a:lnTo>
                    <a:lnTo>
                      <a:pt x="363" y="586"/>
                    </a:lnTo>
                    <a:lnTo>
                      <a:pt x="363" y="588"/>
                    </a:lnTo>
                    <a:lnTo>
                      <a:pt x="363" y="590"/>
                    </a:lnTo>
                    <a:lnTo>
                      <a:pt x="363" y="592"/>
                    </a:lnTo>
                    <a:lnTo>
                      <a:pt x="363" y="596"/>
                    </a:lnTo>
                    <a:lnTo>
                      <a:pt x="363" y="598"/>
                    </a:lnTo>
                    <a:lnTo>
                      <a:pt x="363" y="601"/>
                    </a:lnTo>
                    <a:lnTo>
                      <a:pt x="364" y="603"/>
                    </a:lnTo>
                    <a:lnTo>
                      <a:pt x="364" y="607"/>
                    </a:lnTo>
                    <a:lnTo>
                      <a:pt x="364" y="609"/>
                    </a:lnTo>
                    <a:lnTo>
                      <a:pt x="364" y="612"/>
                    </a:lnTo>
                    <a:lnTo>
                      <a:pt x="364" y="614"/>
                    </a:lnTo>
                    <a:lnTo>
                      <a:pt x="364" y="617"/>
                    </a:lnTo>
                    <a:lnTo>
                      <a:pt x="364" y="619"/>
                    </a:lnTo>
                    <a:lnTo>
                      <a:pt x="364" y="621"/>
                    </a:lnTo>
                    <a:lnTo>
                      <a:pt x="367" y="623"/>
                    </a:lnTo>
                    <a:lnTo>
                      <a:pt x="367" y="626"/>
                    </a:lnTo>
                    <a:lnTo>
                      <a:pt x="367" y="628"/>
                    </a:lnTo>
                    <a:lnTo>
                      <a:pt x="367" y="631"/>
                    </a:lnTo>
                    <a:lnTo>
                      <a:pt x="367" y="633"/>
                    </a:lnTo>
                    <a:lnTo>
                      <a:pt x="367" y="636"/>
                    </a:lnTo>
                    <a:lnTo>
                      <a:pt x="367" y="638"/>
                    </a:lnTo>
                    <a:lnTo>
                      <a:pt x="367" y="641"/>
                    </a:lnTo>
                    <a:lnTo>
                      <a:pt x="368" y="643"/>
                    </a:lnTo>
                    <a:lnTo>
                      <a:pt x="368" y="647"/>
                    </a:lnTo>
                    <a:lnTo>
                      <a:pt x="368" y="649"/>
                    </a:lnTo>
                    <a:lnTo>
                      <a:pt x="368" y="651"/>
                    </a:lnTo>
                    <a:lnTo>
                      <a:pt x="368" y="653"/>
                    </a:lnTo>
                    <a:lnTo>
                      <a:pt x="368" y="655"/>
                    </a:lnTo>
                    <a:lnTo>
                      <a:pt x="368" y="657"/>
                    </a:lnTo>
                    <a:lnTo>
                      <a:pt x="368" y="659"/>
                    </a:lnTo>
                    <a:lnTo>
                      <a:pt x="370" y="660"/>
                    </a:lnTo>
                    <a:lnTo>
                      <a:pt x="370" y="662"/>
                    </a:lnTo>
                    <a:lnTo>
                      <a:pt x="370" y="664"/>
                    </a:lnTo>
                    <a:lnTo>
                      <a:pt x="370" y="666"/>
                    </a:lnTo>
                    <a:lnTo>
                      <a:pt x="370" y="668"/>
                    </a:lnTo>
                    <a:lnTo>
                      <a:pt x="370" y="672"/>
                    </a:lnTo>
                    <a:lnTo>
                      <a:pt x="370" y="674"/>
                    </a:lnTo>
                    <a:lnTo>
                      <a:pt x="370" y="676"/>
                    </a:lnTo>
                    <a:lnTo>
                      <a:pt x="371" y="678"/>
                    </a:lnTo>
                    <a:lnTo>
                      <a:pt x="371" y="682"/>
                    </a:lnTo>
                    <a:lnTo>
                      <a:pt x="371" y="683"/>
                    </a:lnTo>
                    <a:lnTo>
                      <a:pt x="371" y="686"/>
                    </a:lnTo>
                    <a:lnTo>
                      <a:pt x="371" y="688"/>
                    </a:lnTo>
                    <a:lnTo>
                      <a:pt x="371" y="689"/>
                    </a:lnTo>
                    <a:lnTo>
                      <a:pt x="371" y="691"/>
                    </a:lnTo>
                    <a:lnTo>
                      <a:pt x="371" y="693"/>
                    </a:lnTo>
                    <a:lnTo>
                      <a:pt x="374" y="694"/>
                    </a:lnTo>
                    <a:lnTo>
                      <a:pt x="374" y="697"/>
                    </a:lnTo>
                    <a:lnTo>
                      <a:pt x="374" y="698"/>
                    </a:lnTo>
                    <a:lnTo>
                      <a:pt x="374" y="700"/>
                    </a:lnTo>
                    <a:lnTo>
                      <a:pt x="376" y="702"/>
                    </a:lnTo>
                    <a:lnTo>
                      <a:pt x="376" y="705"/>
                    </a:lnTo>
                    <a:lnTo>
                      <a:pt x="378" y="707"/>
                    </a:lnTo>
                    <a:lnTo>
                      <a:pt x="380" y="709"/>
                    </a:lnTo>
                    <a:lnTo>
                      <a:pt x="382" y="711"/>
                    </a:lnTo>
                    <a:lnTo>
                      <a:pt x="382" y="715"/>
                    </a:lnTo>
                    <a:lnTo>
                      <a:pt x="384" y="717"/>
                    </a:lnTo>
                    <a:lnTo>
                      <a:pt x="385" y="719"/>
                    </a:lnTo>
                    <a:lnTo>
                      <a:pt x="387" y="721"/>
                    </a:lnTo>
                    <a:lnTo>
                      <a:pt x="387" y="723"/>
                    </a:lnTo>
                    <a:lnTo>
                      <a:pt x="389" y="725"/>
                    </a:lnTo>
                    <a:lnTo>
                      <a:pt x="389" y="727"/>
                    </a:lnTo>
                    <a:lnTo>
                      <a:pt x="391" y="728"/>
                    </a:lnTo>
                    <a:lnTo>
                      <a:pt x="391" y="730"/>
                    </a:lnTo>
                    <a:lnTo>
                      <a:pt x="391" y="732"/>
                    </a:lnTo>
                    <a:lnTo>
                      <a:pt x="391" y="734"/>
                    </a:lnTo>
                    <a:lnTo>
                      <a:pt x="393" y="735"/>
                    </a:lnTo>
                    <a:lnTo>
                      <a:pt x="393" y="736"/>
                    </a:lnTo>
                    <a:lnTo>
                      <a:pt x="395" y="738"/>
                    </a:lnTo>
                    <a:lnTo>
                      <a:pt x="395" y="740"/>
                    </a:lnTo>
                    <a:lnTo>
                      <a:pt x="398" y="740"/>
                    </a:lnTo>
                    <a:lnTo>
                      <a:pt x="398" y="742"/>
                    </a:lnTo>
                    <a:lnTo>
                      <a:pt x="399" y="744"/>
                    </a:lnTo>
                    <a:lnTo>
                      <a:pt x="399" y="746"/>
                    </a:lnTo>
                    <a:lnTo>
                      <a:pt x="401" y="747"/>
                    </a:lnTo>
                    <a:lnTo>
                      <a:pt x="401" y="749"/>
                    </a:lnTo>
                    <a:lnTo>
                      <a:pt x="402" y="750"/>
                    </a:lnTo>
                    <a:lnTo>
                      <a:pt x="402" y="752"/>
                    </a:lnTo>
                    <a:lnTo>
                      <a:pt x="405" y="752"/>
                    </a:lnTo>
                    <a:lnTo>
                      <a:pt x="405" y="754"/>
                    </a:lnTo>
                    <a:lnTo>
                      <a:pt x="405" y="755"/>
                    </a:lnTo>
                    <a:lnTo>
                      <a:pt x="405" y="757"/>
                    </a:lnTo>
                    <a:lnTo>
                      <a:pt x="405" y="758"/>
                    </a:lnTo>
                    <a:lnTo>
                      <a:pt x="405" y="760"/>
                    </a:lnTo>
                    <a:lnTo>
                      <a:pt x="405" y="762"/>
                    </a:lnTo>
                    <a:lnTo>
                      <a:pt x="405" y="763"/>
                    </a:lnTo>
                    <a:lnTo>
                      <a:pt x="405" y="765"/>
                    </a:lnTo>
                    <a:lnTo>
                      <a:pt x="405" y="767"/>
                    </a:lnTo>
                    <a:lnTo>
                      <a:pt x="403" y="767"/>
                    </a:lnTo>
                    <a:lnTo>
                      <a:pt x="403" y="765"/>
                    </a:lnTo>
                    <a:lnTo>
                      <a:pt x="402" y="765"/>
                    </a:lnTo>
                    <a:lnTo>
                      <a:pt x="402" y="764"/>
                    </a:lnTo>
                    <a:lnTo>
                      <a:pt x="398" y="764"/>
                    </a:lnTo>
                    <a:lnTo>
                      <a:pt x="394" y="763"/>
                    </a:lnTo>
                    <a:lnTo>
                      <a:pt x="390" y="763"/>
                    </a:lnTo>
                    <a:lnTo>
                      <a:pt x="386" y="761"/>
                    </a:lnTo>
                    <a:lnTo>
                      <a:pt x="380" y="761"/>
                    </a:lnTo>
                    <a:lnTo>
                      <a:pt x="376" y="761"/>
                    </a:lnTo>
                    <a:lnTo>
                      <a:pt x="370" y="761"/>
                    </a:lnTo>
                    <a:lnTo>
                      <a:pt x="367" y="759"/>
                    </a:lnTo>
                    <a:lnTo>
                      <a:pt x="361" y="759"/>
                    </a:lnTo>
                    <a:lnTo>
                      <a:pt x="355" y="759"/>
                    </a:lnTo>
                    <a:lnTo>
                      <a:pt x="350" y="759"/>
                    </a:lnTo>
                    <a:lnTo>
                      <a:pt x="346" y="759"/>
                    </a:lnTo>
                    <a:lnTo>
                      <a:pt x="340" y="759"/>
                    </a:lnTo>
                    <a:lnTo>
                      <a:pt x="336" y="759"/>
                    </a:lnTo>
                    <a:lnTo>
                      <a:pt x="332" y="759"/>
                    </a:lnTo>
                    <a:lnTo>
                      <a:pt x="329" y="759"/>
                    </a:lnTo>
                    <a:lnTo>
                      <a:pt x="325" y="761"/>
                    </a:lnTo>
                    <a:lnTo>
                      <a:pt x="323" y="761"/>
                    </a:lnTo>
                    <a:lnTo>
                      <a:pt x="319" y="762"/>
                    </a:lnTo>
                    <a:lnTo>
                      <a:pt x="316" y="762"/>
                    </a:lnTo>
                    <a:lnTo>
                      <a:pt x="312" y="764"/>
                    </a:lnTo>
                    <a:lnTo>
                      <a:pt x="308" y="764"/>
                    </a:lnTo>
                    <a:lnTo>
                      <a:pt x="304" y="766"/>
                    </a:lnTo>
                    <a:lnTo>
                      <a:pt x="300" y="766"/>
                    </a:lnTo>
                    <a:lnTo>
                      <a:pt x="295" y="768"/>
                    </a:lnTo>
                    <a:lnTo>
                      <a:pt x="291" y="768"/>
                    </a:lnTo>
                    <a:lnTo>
                      <a:pt x="287" y="768"/>
                    </a:lnTo>
                    <a:lnTo>
                      <a:pt x="283" y="768"/>
                    </a:lnTo>
                    <a:lnTo>
                      <a:pt x="279" y="768"/>
                    </a:lnTo>
                    <a:lnTo>
                      <a:pt x="276" y="768"/>
                    </a:lnTo>
                    <a:lnTo>
                      <a:pt x="274" y="767"/>
                    </a:lnTo>
                    <a:lnTo>
                      <a:pt x="271" y="765"/>
                    </a:lnTo>
                    <a:lnTo>
                      <a:pt x="270" y="765"/>
                    </a:lnTo>
                    <a:lnTo>
                      <a:pt x="270" y="764"/>
                    </a:lnTo>
                    <a:lnTo>
                      <a:pt x="268" y="762"/>
                    </a:lnTo>
                    <a:lnTo>
                      <a:pt x="268" y="760"/>
                    </a:lnTo>
                    <a:lnTo>
                      <a:pt x="266" y="758"/>
                    </a:lnTo>
                    <a:lnTo>
                      <a:pt x="266" y="757"/>
                    </a:lnTo>
                    <a:lnTo>
                      <a:pt x="264" y="755"/>
                    </a:lnTo>
                    <a:lnTo>
                      <a:pt x="264" y="751"/>
                    </a:lnTo>
                    <a:lnTo>
                      <a:pt x="262" y="749"/>
                    </a:lnTo>
                    <a:lnTo>
                      <a:pt x="262" y="747"/>
                    </a:lnTo>
                    <a:lnTo>
                      <a:pt x="262" y="745"/>
                    </a:lnTo>
                    <a:lnTo>
                      <a:pt x="262" y="742"/>
                    </a:lnTo>
                    <a:lnTo>
                      <a:pt x="262" y="740"/>
                    </a:lnTo>
                    <a:lnTo>
                      <a:pt x="262" y="738"/>
                    </a:lnTo>
                    <a:lnTo>
                      <a:pt x="262" y="736"/>
                    </a:lnTo>
                    <a:lnTo>
                      <a:pt x="263" y="733"/>
                    </a:lnTo>
                    <a:lnTo>
                      <a:pt x="264" y="731"/>
                    </a:lnTo>
                    <a:lnTo>
                      <a:pt x="265" y="731"/>
                    </a:lnTo>
                    <a:lnTo>
                      <a:pt x="267" y="729"/>
                    </a:lnTo>
                    <a:lnTo>
                      <a:pt x="269" y="727"/>
                    </a:lnTo>
                    <a:lnTo>
                      <a:pt x="270" y="726"/>
                    </a:lnTo>
                    <a:lnTo>
                      <a:pt x="271" y="724"/>
                    </a:lnTo>
                    <a:lnTo>
                      <a:pt x="274" y="721"/>
                    </a:lnTo>
                    <a:lnTo>
                      <a:pt x="276" y="720"/>
                    </a:lnTo>
                    <a:lnTo>
                      <a:pt x="277" y="720"/>
                    </a:lnTo>
                    <a:lnTo>
                      <a:pt x="278" y="718"/>
                    </a:lnTo>
                    <a:lnTo>
                      <a:pt x="281" y="717"/>
                    </a:lnTo>
                    <a:lnTo>
                      <a:pt x="283" y="714"/>
                    </a:lnTo>
                    <a:lnTo>
                      <a:pt x="285" y="713"/>
                    </a:lnTo>
                    <a:lnTo>
                      <a:pt x="286" y="713"/>
                    </a:lnTo>
                    <a:lnTo>
                      <a:pt x="288" y="711"/>
                    </a:lnTo>
                    <a:lnTo>
                      <a:pt x="290" y="710"/>
                    </a:lnTo>
                    <a:lnTo>
                      <a:pt x="292" y="708"/>
                    </a:lnTo>
                    <a:lnTo>
                      <a:pt x="293" y="707"/>
                    </a:lnTo>
                    <a:lnTo>
                      <a:pt x="295" y="705"/>
                    </a:lnTo>
                    <a:lnTo>
                      <a:pt x="297" y="703"/>
                    </a:lnTo>
                    <a:lnTo>
                      <a:pt x="299" y="701"/>
                    </a:lnTo>
                    <a:lnTo>
                      <a:pt x="299" y="700"/>
                    </a:lnTo>
                    <a:lnTo>
                      <a:pt x="301" y="698"/>
                    </a:lnTo>
                    <a:lnTo>
                      <a:pt x="302" y="696"/>
                    </a:lnTo>
                    <a:lnTo>
                      <a:pt x="305" y="694"/>
                    </a:lnTo>
                    <a:lnTo>
                      <a:pt x="307" y="692"/>
                    </a:lnTo>
                    <a:lnTo>
                      <a:pt x="307" y="691"/>
                    </a:lnTo>
                    <a:lnTo>
                      <a:pt x="309" y="689"/>
                    </a:lnTo>
                    <a:lnTo>
                      <a:pt x="309" y="687"/>
                    </a:lnTo>
                    <a:lnTo>
                      <a:pt x="312" y="685"/>
                    </a:lnTo>
                    <a:lnTo>
                      <a:pt x="312" y="683"/>
                    </a:lnTo>
                    <a:lnTo>
                      <a:pt x="314" y="681"/>
                    </a:lnTo>
                    <a:lnTo>
                      <a:pt x="314" y="679"/>
                    </a:lnTo>
                    <a:lnTo>
                      <a:pt x="314" y="677"/>
                    </a:lnTo>
                    <a:lnTo>
                      <a:pt x="314" y="675"/>
                    </a:lnTo>
                    <a:lnTo>
                      <a:pt x="315" y="673"/>
                    </a:lnTo>
                    <a:lnTo>
                      <a:pt x="314" y="671"/>
                    </a:lnTo>
                    <a:lnTo>
                      <a:pt x="314" y="669"/>
                    </a:lnTo>
                    <a:lnTo>
                      <a:pt x="314" y="667"/>
                    </a:lnTo>
                    <a:lnTo>
                      <a:pt x="314" y="665"/>
                    </a:lnTo>
                    <a:lnTo>
                      <a:pt x="314" y="663"/>
                    </a:lnTo>
                    <a:lnTo>
                      <a:pt x="314" y="661"/>
                    </a:lnTo>
                    <a:lnTo>
                      <a:pt x="314" y="659"/>
                    </a:lnTo>
                    <a:lnTo>
                      <a:pt x="314" y="655"/>
                    </a:lnTo>
                    <a:lnTo>
                      <a:pt x="313" y="653"/>
                    </a:lnTo>
                    <a:lnTo>
                      <a:pt x="313" y="650"/>
                    </a:lnTo>
                    <a:lnTo>
                      <a:pt x="313" y="648"/>
                    </a:lnTo>
                    <a:lnTo>
                      <a:pt x="313" y="644"/>
                    </a:lnTo>
                    <a:lnTo>
                      <a:pt x="311" y="641"/>
                    </a:lnTo>
                    <a:lnTo>
                      <a:pt x="311" y="637"/>
                    </a:lnTo>
                    <a:lnTo>
                      <a:pt x="310" y="633"/>
                    </a:lnTo>
                    <a:lnTo>
                      <a:pt x="310" y="629"/>
                    </a:lnTo>
                    <a:lnTo>
                      <a:pt x="308" y="628"/>
                    </a:lnTo>
                    <a:lnTo>
                      <a:pt x="308" y="624"/>
                    </a:lnTo>
                    <a:lnTo>
                      <a:pt x="307" y="620"/>
                    </a:lnTo>
                    <a:lnTo>
                      <a:pt x="307" y="616"/>
                    </a:lnTo>
                    <a:lnTo>
                      <a:pt x="307" y="614"/>
                    </a:lnTo>
                    <a:lnTo>
                      <a:pt x="307" y="610"/>
                    </a:lnTo>
                    <a:lnTo>
                      <a:pt x="307" y="607"/>
                    </a:lnTo>
                    <a:lnTo>
                      <a:pt x="307" y="604"/>
                    </a:lnTo>
                    <a:lnTo>
                      <a:pt x="305" y="602"/>
                    </a:lnTo>
                    <a:lnTo>
                      <a:pt x="305" y="598"/>
                    </a:lnTo>
                    <a:lnTo>
                      <a:pt x="305" y="594"/>
                    </a:lnTo>
                    <a:lnTo>
                      <a:pt x="305" y="590"/>
                    </a:lnTo>
                    <a:lnTo>
                      <a:pt x="305" y="586"/>
                    </a:lnTo>
                    <a:lnTo>
                      <a:pt x="305" y="581"/>
                    </a:lnTo>
                    <a:lnTo>
                      <a:pt x="305" y="576"/>
                    </a:lnTo>
                    <a:lnTo>
                      <a:pt x="305" y="571"/>
                    </a:lnTo>
                    <a:lnTo>
                      <a:pt x="304" y="567"/>
                    </a:lnTo>
                    <a:lnTo>
                      <a:pt x="304" y="562"/>
                    </a:lnTo>
                    <a:lnTo>
                      <a:pt x="304" y="558"/>
                    </a:lnTo>
                    <a:lnTo>
                      <a:pt x="304" y="552"/>
                    </a:lnTo>
                    <a:lnTo>
                      <a:pt x="304" y="548"/>
                    </a:lnTo>
                    <a:lnTo>
                      <a:pt x="304" y="544"/>
                    </a:lnTo>
                    <a:lnTo>
                      <a:pt x="304" y="540"/>
                    </a:lnTo>
                    <a:lnTo>
                      <a:pt x="304" y="537"/>
                    </a:lnTo>
                    <a:lnTo>
                      <a:pt x="302" y="535"/>
                    </a:lnTo>
                    <a:lnTo>
                      <a:pt x="302" y="532"/>
                    </a:lnTo>
                    <a:lnTo>
                      <a:pt x="302" y="530"/>
                    </a:lnTo>
                    <a:lnTo>
                      <a:pt x="302" y="526"/>
                    </a:lnTo>
                    <a:lnTo>
                      <a:pt x="301" y="522"/>
                    </a:lnTo>
                    <a:lnTo>
                      <a:pt x="301" y="519"/>
                    </a:lnTo>
                    <a:lnTo>
                      <a:pt x="301" y="515"/>
                    </a:lnTo>
                    <a:lnTo>
                      <a:pt x="301" y="511"/>
                    </a:lnTo>
                    <a:lnTo>
                      <a:pt x="300" y="507"/>
                    </a:lnTo>
                    <a:lnTo>
                      <a:pt x="300" y="504"/>
                    </a:lnTo>
                    <a:lnTo>
                      <a:pt x="300" y="500"/>
                    </a:lnTo>
                    <a:lnTo>
                      <a:pt x="300" y="496"/>
                    </a:lnTo>
                    <a:lnTo>
                      <a:pt x="300" y="494"/>
                    </a:lnTo>
                    <a:lnTo>
                      <a:pt x="300" y="490"/>
                    </a:lnTo>
                    <a:lnTo>
                      <a:pt x="300" y="488"/>
                    </a:lnTo>
                    <a:lnTo>
                      <a:pt x="301" y="484"/>
                    </a:lnTo>
                    <a:lnTo>
                      <a:pt x="301" y="483"/>
                    </a:lnTo>
                    <a:lnTo>
                      <a:pt x="301" y="481"/>
                    </a:lnTo>
                    <a:lnTo>
                      <a:pt x="301" y="479"/>
                    </a:lnTo>
                    <a:lnTo>
                      <a:pt x="301" y="477"/>
                    </a:lnTo>
                    <a:lnTo>
                      <a:pt x="301" y="475"/>
                    </a:lnTo>
                    <a:lnTo>
                      <a:pt x="301" y="473"/>
                    </a:lnTo>
                    <a:lnTo>
                      <a:pt x="302" y="471"/>
                    </a:lnTo>
                    <a:lnTo>
                      <a:pt x="302" y="469"/>
                    </a:lnTo>
                    <a:lnTo>
                      <a:pt x="302" y="468"/>
                    </a:lnTo>
                    <a:lnTo>
                      <a:pt x="302" y="466"/>
                    </a:lnTo>
                    <a:lnTo>
                      <a:pt x="302" y="464"/>
                    </a:lnTo>
                    <a:lnTo>
                      <a:pt x="302" y="463"/>
                    </a:lnTo>
                    <a:lnTo>
                      <a:pt x="302" y="461"/>
                    </a:lnTo>
                    <a:lnTo>
                      <a:pt x="302" y="460"/>
                    </a:lnTo>
                    <a:lnTo>
                      <a:pt x="302" y="458"/>
                    </a:lnTo>
                    <a:lnTo>
                      <a:pt x="300" y="458"/>
                    </a:lnTo>
                    <a:lnTo>
                      <a:pt x="300" y="457"/>
                    </a:lnTo>
                    <a:lnTo>
                      <a:pt x="299" y="457"/>
                    </a:lnTo>
                    <a:lnTo>
                      <a:pt x="299" y="456"/>
                    </a:lnTo>
                    <a:lnTo>
                      <a:pt x="297" y="456"/>
                    </a:lnTo>
                    <a:lnTo>
                      <a:pt x="295" y="456"/>
                    </a:lnTo>
                    <a:lnTo>
                      <a:pt x="295" y="455"/>
                    </a:lnTo>
                    <a:lnTo>
                      <a:pt x="293" y="455"/>
                    </a:lnTo>
                    <a:lnTo>
                      <a:pt x="292" y="455"/>
                    </a:lnTo>
                    <a:lnTo>
                      <a:pt x="290" y="455"/>
                    </a:lnTo>
                    <a:lnTo>
                      <a:pt x="288" y="455"/>
                    </a:lnTo>
                    <a:lnTo>
                      <a:pt x="287" y="455"/>
                    </a:lnTo>
                    <a:lnTo>
                      <a:pt x="287" y="453"/>
                    </a:lnTo>
                    <a:lnTo>
                      <a:pt x="285" y="453"/>
                    </a:lnTo>
                    <a:lnTo>
                      <a:pt x="283" y="453"/>
                    </a:lnTo>
                    <a:lnTo>
                      <a:pt x="281" y="453"/>
                    </a:lnTo>
                    <a:lnTo>
                      <a:pt x="280" y="452"/>
                    </a:lnTo>
                    <a:lnTo>
                      <a:pt x="278" y="452"/>
                    </a:lnTo>
                    <a:lnTo>
                      <a:pt x="276" y="452"/>
                    </a:lnTo>
                    <a:lnTo>
                      <a:pt x="274" y="452"/>
                    </a:lnTo>
                    <a:lnTo>
                      <a:pt x="274" y="450"/>
                    </a:lnTo>
                    <a:lnTo>
                      <a:pt x="271" y="450"/>
                    </a:lnTo>
                    <a:lnTo>
                      <a:pt x="270" y="450"/>
                    </a:lnTo>
                    <a:lnTo>
                      <a:pt x="269" y="450"/>
                    </a:lnTo>
                    <a:lnTo>
                      <a:pt x="267" y="451"/>
                    </a:lnTo>
                    <a:lnTo>
                      <a:pt x="264" y="457"/>
                    </a:lnTo>
                    <a:lnTo>
                      <a:pt x="263" y="461"/>
                    </a:lnTo>
                    <a:lnTo>
                      <a:pt x="262" y="466"/>
                    </a:lnTo>
                    <a:lnTo>
                      <a:pt x="262" y="469"/>
                    </a:lnTo>
                    <a:lnTo>
                      <a:pt x="262" y="475"/>
                    </a:lnTo>
                    <a:lnTo>
                      <a:pt x="262" y="481"/>
                    </a:lnTo>
                    <a:lnTo>
                      <a:pt x="262" y="486"/>
                    </a:lnTo>
                    <a:lnTo>
                      <a:pt x="262" y="490"/>
                    </a:lnTo>
                    <a:lnTo>
                      <a:pt x="261" y="497"/>
                    </a:lnTo>
                    <a:lnTo>
                      <a:pt x="261" y="502"/>
                    </a:lnTo>
                    <a:lnTo>
                      <a:pt x="261" y="508"/>
                    </a:lnTo>
                    <a:lnTo>
                      <a:pt x="261" y="514"/>
                    </a:lnTo>
                    <a:lnTo>
                      <a:pt x="260" y="522"/>
                    </a:lnTo>
                    <a:lnTo>
                      <a:pt x="260" y="528"/>
                    </a:lnTo>
                    <a:lnTo>
                      <a:pt x="259" y="535"/>
                    </a:lnTo>
                    <a:lnTo>
                      <a:pt x="259" y="540"/>
                    </a:lnTo>
                    <a:lnTo>
                      <a:pt x="259" y="554"/>
                    </a:lnTo>
                    <a:lnTo>
                      <a:pt x="261" y="567"/>
                    </a:lnTo>
                    <a:lnTo>
                      <a:pt x="261" y="581"/>
                    </a:lnTo>
                    <a:lnTo>
                      <a:pt x="261" y="592"/>
                    </a:lnTo>
                    <a:lnTo>
                      <a:pt x="259" y="606"/>
                    </a:lnTo>
                    <a:lnTo>
                      <a:pt x="259" y="619"/>
                    </a:lnTo>
                    <a:lnTo>
                      <a:pt x="258" y="631"/>
                    </a:lnTo>
                    <a:lnTo>
                      <a:pt x="258" y="643"/>
                    </a:lnTo>
                    <a:lnTo>
                      <a:pt x="256" y="655"/>
                    </a:lnTo>
                    <a:lnTo>
                      <a:pt x="256" y="667"/>
                    </a:lnTo>
                    <a:lnTo>
                      <a:pt x="255" y="678"/>
                    </a:lnTo>
                    <a:lnTo>
                      <a:pt x="255" y="689"/>
                    </a:lnTo>
                    <a:lnTo>
                      <a:pt x="255" y="700"/>
                    </a:lnTo>
                    <a:lnTo>
                      <a:pt x="255" y="709"/>
                    </a:lnTo>
                    <a:lnTo>
                      <a:pt x="255" y="719"/>
                    </a:lnTo>
                    <a:lnTo>
                      <a:pt x="256" y="726"/>
                    </a:lnTo>
                    <a:lnTo>
                      <a:pt x="256" y="728"/>
                    </a:lnTo>
                    <a:lnTo>
                      <a:pt x="256" y="730"/>
                    </a:lnTo>
                    <a:lnTo>
                      <a:pt x="256" y="732"/>
                    </a:lnTo>
                    <a:lnTo>
                      <a:pt x="257" y="734"/>
                    </a:lnTo>
                    <a:lnTo>
                      <a:pt x="257" y="736"/>
                    </a:lnTo>
                    <a:lnTo>
                      <a:pt x="258" y="738"/>
                    </a:lnTo>
                    <a:lnTo>
                      <a:pt x="258" y="740"/>
                    </a:lnTo>
                    <a:lnTo>
                      <a:pt x="260" y="742"/>
                    </a:lnTo>
                    <a:lnTo>
                      <a:pt x="260" y="744"/>
                    </a:lnTo>
                    <a:lnTo>
                      <a:pt x="261" y="746"/>
                    </a:lnTo>
                    <a:lnTo>
                      <a:pt x="261" y="748"/>
                    </a:lnTo>
                    <a:lnTo>
                      <a:pt x="263" y="750"/>
                    </a:lnTo>
                    <a:lnTo>
                      <a:pt x="263" y="752"/>
                    </a:lnTo>
                    <a:lnTo>
                      <a:pt x="264" y="754"/>
                    </a:lnTo>
                    <a:lnTo>
                      <a:pt x="264" y="756"/>
                    </a:lnTo>
                    <a:lnTo>
                      <a:pt x="267" y="757"/>
                    </a:lnTo>
                    <a:lnTo>
                      <a:pt x="267" y="759"/>
                    </a:lnTo>
                    <a:lnTo>
                      <a:pt x="267" y="761"/>
                    </a:lnTo>
                    <a:lnTo>
                      <a:pt x="267" y="763"/>
                    </a:lnTo>
                    <a:lnTo>
                      <a:pt x="268" y="765"/>
                    </a:lnTo>
                    <a:lnTo>
                      <a:pt x="268" y="768"/>
                    </a:lnTo>
                    <a:lnTo>
                      <a:pt x="268" y="770"/>
                    </a:lnTo>
                    <a:lnTo>
                      <a:pt x="268" y="772"/>
                    </a:lnTo>
                    <a:lnTo>
                      <a:pt x="270" y="774"/>
                    </a:lnTo>
                    <a:lnTo>
                      <a:pt x="270" y="777"/>
                    </a:lnTo>
                    <a:lnTo>
                      <a:pt x="270" y="779"/>
                    </a:lnTo>
                    <a:lnTo>
                      <a:pt x="270" y="781"/>
                    </a:lnTo>
                    <a:lnTo>
                      <a:pt x="271" y="783"/>
                    </a:lnTo>
                    <a:lnTo>
                      <a:pt x="271" y="785"/>
                    </a:lnTo>
                    <a:lnTo>
                      <a:pt x="271" y="786"/>
                    </a:lnTo>
                    <a:lnTo>
                      <a:pt x="271" y="788"/>
                    </a:lnTo>
                    <a:lnTo>
                      <a:pt x="273" y="788"/>
                    </a:lnTo>
                    <a:lnTo>
                      <a:pt x="271" y="790"/>
                    </a:lnTo>
                    <a:lnTo>
                      <a:pt x="271" y="793"/>
                    </a:lnTo>
                    <a:lnTo>
                      <a:pt x="269" y="795"/>
                    </a:lnTo>
                    <a:lnTo>
                      <a:pt x="267" y="795"/>
                    </a:lnTo>
                    <a:lnTo>
                      <a:pt x="264" y="796"/>
                    </a:lnTo>
                    <a:lnTo>
                      <a:pt x="262" y="796"/>
                    </a:lnTo>
                    <a:lnTo>
                      <a:pt x="259" y="797"/>
                    </a:lnTo>
                    <a:lnTo>
                      <a:pt x="257" y="797"/>
                    </a:lnTo>
                    <a:lnTo>
                      <a:pt x="254" y="797"/>
                    </a:lnTo>
                    <a:lnTo>
                      <a:pt x="252" y="797"/>
                    </a:lnTo>
                    <a:lnTo>
                      <a:pt x="248" y="800"/>
                    </a:lnTo>
                    <a:lnTo>
                      <a:pt x="245" y="800"/>
                    </a:lnTo>
                    <a:lnTo>
                      <a:pt x="241" y="800"/>
                    </a:lnTo>
                    <a:lnTo>
                      <a:pt x="239" y="800"/>
                    </a:lnTo>
                    <a:lnTo>
                      <a:pt x="236" y="800"/>
                    </a:lnTo>
                    <a:lnTo>
                      <a:pt x="234" y="800"/>
                    </a:lnTo>
                    <a:lnTo>
                      <a:pt x="232" y="800"/>
                    </a:lnTo>
                    <a:lnTo>
                      <a:pt x="231" y="800"/>
                    </a:lnTo>
                    <a:lnTo>
                      <a:pt x="229" y="802"/>
                    </a:lnTo>
                    <a:lnTo>
                      <a:pt x="227" y="802"/>
                    </a:lnTo>
                    <a:lnTo>
                      <a:pt x="225" y="803"/>
                    </a:lnTo>
                    <a:lnTo>
                      <a:pt x="224" y="803"/>
                    </a:lnTo>
                    <a:lnTo>
                      <a:pt x="222" y="805"/>
                    </a:lnTo>
                    <a:lnTo>
                      <a:pt x="220" y="805"/>
                    </a:lnTo>
                    <a:lnTo>
                      <a:pt x="218" y="805"/>
                    </a:lnTo>
                    <a:lnTo>
                      <a:pt x="217" y="805"/>
                    </a:lnTo>
                    <a:lnTo>
                      <a:pt x="216" y="807"/>
                    </a:lnTo>
                    <a:lnTo>
                      <a:pt x="214" y="807"/>
                    </a:lnTo>
                    <a:lnTo>
                      <a:pt x="212" y="807"/>
                    </a:lnTo>
                    <a:lnTo>
                      <a:pt x="210" y="807"/>
                    </a:lnTo>
                    <a:lnTo>
                      <a:pt x="208" y="807"/>
                    </a:lnTo>
                    <a:lnTo>
                      <a:pt x="207" y="807"/>
                    </a:lnTo>
                    <a:lnTo>
                      <a:pt x="205" y="807"/>
                    </a:lnTo>
                    <a:lnTo>
                      <a:pt x="203" y="807"/>
                    </a:lnTo>
                    <a:lnTo>
                      <a:pt x="202" y="807"/>
                    </a:lnTo>
                    <a:lnTo>
                      <a:pt x="202" y="806"/>
                    </a:lnTo>
                    <a:lnTo>
                      <a:pt x="200" y="806"/>
                    </a:lnTo>
                    <a:lnTo>
                      <a:pt x="198" y="806"/>
                    </a:lnTo>
                    <a:lnTo>
                      <a:pt x="198" y="804"/>
                    </a:lnTo>
                    <a:lnTo>
                      <a:pt x="196" y="804"/>
                    </a:lnTo>
                    <a:lnTo>
                      <a:pt x="194" y="804"/>
                    </a:lnTo>
                    <a:lnTo>
                      <a:pt x="194" y="802"/>
                    </a:lnTo>
                    <a:lnTo>
                      <a:pt x="192" y="802"/>
                    </a:lnTo>
                    <a:lnTo>
                      <a:pt x="190" y="802"/>
                    </a:lnTo>
                    <a:lnTo>
                      <a:pt x="190" y="800"/>
                    </a:lnTo>
                    <a:lnTo>
                      <a:pt x="188" y="800"/>
                    </a:lnTo>
                    <a:lnTo>
                      <a:pt x="187" y="800"/>
                    </a:lnTo>
                    <a:lnTo>
                      <a:pt x="185" y="800"/>
                    </a:lnTo>
                    <a:lnTo>
                      <a:pt x="184" y="800"/>
                    </a:lnTo>
                    <a:lnTo>
                      <a:pt x="182" y="800"/>
                    </a:lnTo>
                    <a:lnTo>
                      <a:pt x="180" y="800"/>
                    </a:lnTo>
                    <a:lnTo>
                      <a:pt x="178" y="800"/>
                    </a:lnTo>
                    <a:lnTo>
                      <a:pt x="176" y="800"/>
                    </a:lnTo>
                    <a:lnTo>
                      <a:pt x="174" y="800"/>
                    </a:lnTo>
                    <a:lnTo>
                      <a:pt x="172" y="800"/>
                    </a:lnTo>
                    <a:lnTo>
                      <a:pt x="170" y="800"/>
                    </a:lnTo>
                    <a:lnTo>
                      <a:pt x="168" y="800"/>
                    </a:lnTo>
                    <a:lnTo>
                      <a:pt x="166" y="800"/>
                    </a:lnTo>
                    <a:lnTo>
                      <a:pt x="164" y="800"/>
                    </a:lnTo>
                    <a:lnTo>
                      <a:pt x="162" y="800"/>
                    </a:lnTo>
                    <a:lnTo>
                      <a:pt x="159" y="800"/>
                    </a:lnTo>
                    <a:lnTo>
                      <a:pt x="157" y="800"/>
                    </a:lnTo>
                    <a:lnTo>
                      <a:pt x="154" y="800"/>
                    </a:lnTo>
                    <a:lnTo>
                      <a:pt x="152" y="800"/>
                    </a:lnTo>
                    <a:lnTo>
                      <a:pt x="148" y="800"/>
                    </a:lnTo>
                    <a:lnTo>
                      <a:pt x="147" y="800"/>
                    </a:lnTo>
                    <a:lnTo>
                      <a:pt x="143" y="800"/>
                    </a:lnTo>
                    <a:lnTo>
                      <a:pt x="141" y="800"/>
                    </a:lnTo>
                    <a:lnTo>
                      <a:pt x="138" y="800"/>
                    </a:lnTo>
                    <a:lnTo>
                      <a:pt x="136" y="800"/>
                    </a:lnTo>
                    <a:lnTo>
                      <a:pt x="132" y="800"/>
                    </a:lnTo>
                    <a:lnTo>
                      <a:pt x="131" y="800"/>
                    </a:lnTo>
                    <a:lnTo>
                      <a:pt x="127" y="800"/>
                    </a:lnTo>
                    <a:lnTo>
                      <a:pt x="125" y="800"/>
                    </a:lnTo>
                    <a:lnTo>
                      <a:pt x="124" y="800"/>
                    </a:lnTo>
                    <a:lnTo>
                      <a:pt x="121" y="800"/>
                    </a:lnTo>
                    <a:lnTo>
                      <a:pt x="118" y="801"/>
                    </a:lnTo>
                    <a:lnTo>
                      <a:pt x="116" y="801"/>
                    </a:lnTo>
                    <a:lnTo>
                      <a:pt x="113" y="801"/>
                    </a:lnTo>
                    <a:lnTo>
                      <a:pt x="111" y="801"/>
                    </a:lnTo>
                    <a:lnTo>
                      <a:pt x="107" y="802"/>
                    </a:lnTo>
                    <a:lnTo>
                      <a:pt x="105" y="802"/>
                    </a:lnTo>
                    <a:lnTo>
                      <a:pt x="102" y="802"/>
                    </a:lnTo>
                    <a:lnTo>
                      <a:pt x="100" y="802"/>
                    </a:lnTo>
                    <a:lnTo>
                      <a:pt x="96" y="804"/>
                    </a:lnTo>
                    <a:lnTo>
                      <a:pt x="94" y="804"/>
                    </a:lnTo>
                    <a:lnTo>
                      <a:pt x="91" y="804"/>
                    </a:lnTo>
                    <a:lnTo>
                      <a:pt x="89" y="804"/>
                    </a:lnTo>
                    <a:lnTo>
                      <a:pt x="87" y="804"/>
                    </a:lnTo>
                    <a:lnTo>
                      <a:pt x="85" y="804"/>
                    </a:lnTo>
                    <a:lnTo>
                      <a:pt x="83" y="804"/>
                    </a:lnTo>
                    <a:lnTo>
                      <a:pt x="81" y="804"/>
                    </a:lnTo>
                    <a:lnTo>
                      <a:pt x="78" y="805"/>
                    </a:lnTo>
                    <a:lnTo>
                      <a:pt x="76" y="805"/>
                    </a:lnTo>
                    <a:lnTo>
                      <a:pt x="74" y="805"/>
                    </a:lnTo>
                    <a:lnTo>
                      <a:pt x="72" y="805"/>
                    </a:lnTo>
                    <a:lnTo>
                      <a:pt x="68" y="805"/>
                    </a:lnTo>
                    <a:lnTo>
                      <a:pt x="66" y="805"/>
                    </a:lnTo>
                    <a:lnTo>
                      <a:pt x="64" y="805"/>
                    </a:lnTo>
                    <a:lnTo>
                      <a:pt x="62" y="805"/>
                    </a:lnTo>
                    <a:lnTo>
                      <a:pt x="58" y="805"/>
                    </a:lnTo>
                    <a:lnTo>
                      <a:pt x="56" y="805"/>
                    </a:lnTo>
                    <a:lnTo>
                      <a:pt x="54" y="805"/>
                    </a:lnTo>
                    <a:lnTo>
                      <a:pt x="52" y="805"/>
                    </a:lnTo>
                    <a:lnTo>
                      <a:pt x="50" y="805"/>
                    </a:lnTo>
                    <a:lnTo>
                      <a:pt x="48" y="805"/>
                    </a:lnTo>
                    <a:lnTo>
                      <a:pt x="46" y="805"/>
                    </a:lnTo>
                    <a:lnTo>
                      <a:pt x="45" y="804"/>
                    </a:lnTo>
                    <a:lnTo>
                      <a:pt x="41" y="805"/>
                    </a:lnTo>
                    <a:lnTo>
                      <a:pt x="40" y="805"/>
                    </a:lnTo>
                    <a:lnTo>
                      <a:pt x="37" y="805"/>
                    </a:lnTo>
                    <a:lnTo>
                      <a:pt x="35" y="805"/>
                    </a:lnTo>
                    <a:lnTo>
                      <a:pt x="31" y="807"/>
                    </a:lnTo>
                    <a:lnTo>
                      <a:pt x="29" y="807"/>
                    </a:lnTo>
                    <a:lnTo>
                      <a:pt x="26" y="807"/>
                    </a:lnTo>
                    <a:lnTo>
                      <a:pt x="24" y="807"/>
                    </a:lnTo>
                    <a:lnTo>
                      <a:pt x="20" y="809"/>
                    </a:lnTo>
                    <a:lnTo>
                      <a:pt x="18" y="809"/>
                    </a:lnTo>
                    <a:lnTo>
                      <a:pt x="14" y="809"/>
                    </a:lnTo>
                    <a:lnTo>
                      <a:pt x="12" y="809"/>
                    </a:lnTo>
                    <a:lnTo>
                      <a:pt x="9" y="809"/>
                    </a:lnTo>
                    <a:lnTo>
                      <a:pt x="7" y="809"/>
                    </a:lnTo>
                    <a:lnTo>
                      <a:pt x="5" y="809"/>
                    </a:lnTo>
                    <a:lnTo>
                      <a:pt x="3" y="809"/>
                    </a:lnTo>
                    <a:lnTo>
                      <a:pt x="2" y="809"/>
                    </a:lnTo>
                    <a:lnTo>
                      <a:pt x="2" y="808"/>
                    </a:lnTo>
                    <a:lnTo>
                      <a:pt x="2" y="807"/>
                    </a:lnTo>
                    <a:lnTo>
                      <a:pt x="2" y="805"/>
                    </a:lnTo>
                    <a:lnTo>
                      <a:pt x="0" y="805"/>
                    </a:lnTo>
                    <a:lnTo>
                      <a:pt x="0" y="804"/>
                    </a:lnTo>
                    <a:lnTo>
                      <a:pt x="0" y="803"/>
                    </a:lnTo>
                    <a:lnTo>
                      <a:pt x="0" y="802"/>
                    </a:lnTo>
                    <a:lnTo>
                      <a:pt x="2" y="800"/>
                    </a:lnTo>
                    <a:lnTo>
                      <a:pt x="3" y="797"/>
                    </a:lnTo>
                    <a:lnTo>
                      <a:pt x="4" y="796"/>
                    </a:lnTo>
                  </a:path>
                </a:pathLst>
              </a:custGeom>
              <a:solidFill>
                <a:srgbClr val="C0C0C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7" name="Freeform 556"/>
              <p:cNvSpPr>
                <a:spLocks/>
              </p:cNvSpPr>
              <p:nvPr/>
            </p:nvSpPr>
            <p:spPr bwMode="auto">
              <a:xfrm>
                <a:off x="3166" y="1868"/>
                <a:ext cx="259" cy="296"/>
              </a:xfrm>
              <a:custGeom>
                <a:avLst/>
                <a:gdLst>
                  <a:gd name="T0" fmla="*/ 4 w 259"/>
                  <a:gd name="T1" fmla="*/ 256 h 296"/>
                  <a:gd name="T2" fmla="*/ 3 w 259"/>
                  <a:gd name="T3" fmla="*/ 243 h 296"/>
                  <a:gd name="T4" fmla="*/ 3 w 259"/>
                  <a:gd name="T5" fmla="*/ 228 h 296"/>
                  <a:gd name="T6" fmla="*/ 4 w 259"/>
                  <a:gd name="T7" fmla="*/ 214 h 296"/>
                  <a:gd name="T8" fmla="*/ 4 w 259"/>
                  <a:gd name="T9" fmla="*/ 200 h 296"/>
                  <a:gd name="T10" fmla="*/ 4 w 259"/>
                  <a:gd name="T11" fmla="*/ 186 h 296"/>
                  <a:gd name="T12" fmla="*/ 1 w 259"/>
                  <a:gd name="T13" fmla="*/ 159 h 296"/>
                  <a:gd name="T14" fmla="*/ 4 w 259"/>
                  <a:gd name="T15" fmla="*/ 133 h 296"/>
                  <a:gd name="T16" fmla="*/ 9 w 259"/>
                  <a:gd name="T17" fmla="*/ 119 h 296"/>
                  <a:gd name="T18" fmla="*/ 12 w 259"/>
                  <a:gd name="T19" fmla="*/ 103 h 296"/>
                  <a:gd name="T20" fmla="*/ 13 w 259"/>
                  <a:gd name="T21" fmla="*/ 88 h 296"/>
                  <a:gd name="T22" fmla="*/ 14 w 259"/>
                  <a:gd name="T23" fmla="*/ 74 h 296"/>
                  <a:gd name="T24" fmla="*/ 23 w 259"/>
                  <a:gd name="T25" fmla="*/ 64 h 296"/>
                  <a:gd name="T26" fmla="*/ 35 w 259"/>
                  <a:gd name="T27" fmla="*/ 63 h 296"/>
                  <a:gd name="T28" fmla="*/ 40 w 259"/>
                  <a:gd name="T29" fmla="*/ 72 h 296"/>
                  <a:gd name="T30" fmla="*/ 46 w 259"/>
                  <a:gd name="T31" fmla="*/ 79 h 296"/>
                  <a:gd name="T32" fmla="*/ 60 w 259"/>
                  <a:gd name="T33" fmla="*/ 74 h 296"/>
                  <a:gd name="T34" fmla="*/ 75 w 259"/>
                  <a:gd name="T35" fmla="*/ 69 h 296"/>
                  <a:gd name="T36" fmla="*/ 87 w 259"/>
                  <a:gd name="T37" fmla="*/ 59 h 296"/>
                  <a:gd name="T38" fmla="*/ 99 w 259"/>
                  <a:gd name="T39" fmla="*/ 36 h 296"/>
                  <a:gd name="T40" fmla="*/ 112 w 259"/>
                  <a:gd name="T41" fmla="*/ 19 h 296"/>
                  <a:gd name="T42" fmla="*/ 135 w 259"/>
                  <a:gd name="T43" fmla="*/ 7 h 296"/>
                  <a:gd name="T44" fmla="*/ 153 w 259"/>
                  <a:gd name="T45" fmla="*/ 2 h 296"/>
                  <a:gd name="T46" fmla="*/ 158 w 259"/>
                  <a:gd name="T47" fmla="*/ 8 h 296"/>
                  <a:gd name="T48" fmla="*/ 168 w 259"/>
                  <a:gd name="T49" fmla="*/ 14 h 296"/>
                  <a:gd name="T50" fmla="*/ 175 w 259"/>
                  <a:gd name="T51" fmla="*/ 23 h 296"/>
                  <a:gd name="T52" fmla="*/ 183 w 259"/>
                  <a:gd name="T53" fmla="*/ 35 h 296"/>
                  <a:gd name="T54" fmla="*/ 195 w 259"/>
                  <a:gd name="T55" fmla="*/ 43 h 296"/>
                  <a:gd name="T56" fmla="*/ 216 w 259"/>
                  <a:gd name="T57" fmla="*/ 48 h 296"/>
                  <a:gd name="T58" fmla="*/ 225 w 259"/>
                  <a:gd name="T59" fmla="*/ 55 h 296"/>
                  <a:gd name="T60" fmla="*/ 229 w 259"/>
                  <a:gd name="T61" fmla="*/ 67 h 296"/>
                  <a:gd name="T62" fmla="*/ 236 w 259"/>
                  <a:gd name="T63" fmla="*/ 80 h 296"/>
                  <a:gd name="T64" fmla="*/ 251 w 259"/>
                  <a:gd name="T65" fmla="*/ 99 h 296"/>
                  <a:gd name="T66" fmla="*/ 257 w 259"/>
                  <a:gd name="T67" fmla="*/ 110 h 296"/>
                  <a:gd name="T68" fmla="*/ 253 w 259"/>
                  <a:gd name="T69" fmla="*/ 122 h 296"/>
                  <a:gd name="T70" fmla="*/ 237 w 259"/>
                  <a:gd name="T71" fmla="*/ 141 h 296"/>
                  <a:gd name="T72" fmla="*/ 230 w 259"/>
                  <a:gd name="T73" fmla="*/ 156 h 296"/>
                  <a:gd name="T74" fmla="*/ 215 w 259"/>
                  <a:gd name="T75" fmla="*/ 165 h 296"/>
                  <a:gd name="T76" fmla="*/ 221 w 259"/>
                  <a:gd name="T77" fmla="*/ 171 h 296"/>
                  <a:gd name="T78" fmla="*/ 231 w 259"/>
                  <a:gd name="T79" fmla="*/ 174 h 296"/>
                  <a:gd name="T80" fmla="*/ 237 w 259"/>
                  <a:gd name="T81" fmla="*/ 185 h 296"/>
                  <a:gd name="T82" fmla="*/ 233 w 259"/>
                  <a:gd name="T83" fmla="*/ 197 h 296"/>
                  <a:gd name="T84" fmla="*/ 218 w 259"/>
                  <a:gd name="T85" fmla="*/ 212 h 296"/>
                  <a:gd name="T86" fmla="*/ 202 w 259"/>
                  <a:gd name="T87" fmla="*/ 217 h 296"/>
                  <a:gd name="T88" fmla="*/ 190 w 259"/>
                  <a:gd name="T89" fmla="*/ 216 h 296"/>
                  <a:gd name="T90" fmla="*/ 182 w 259"/>
                  <a:gd name="T91" fmla="*/ 218 h 296"/>
                  <a:gd name="T92" fmla="*/ 172 w 259"/>
                  <a:gd name="T93" fmla="*/ 234 h 296"/>
                  <a:gd name="T94" fmla="*/ 159 w 259"/>
                  <a:gd name="T95" fmla="*/ 247 h 296"/>
                  <a:gd name="T96" fmla="*/ 146 w 259"/>
                  <a:gd name="T97" fmla="*/ 260 h 296"/>
                  <a:gd name="T98" fmla="*/ 139 w 259"/>
                  <a:gd name="T99" fmla="*/ 275 h 296"/>
                  <a:gd name="T100" fmla="*/ 133 w 259"/>
                  <a:gd name="T101" fmla="*/ 283 h 296"/>
                  <a:gd name="T102" fmla="*/ 105 w 259"/>
                  <a:gd name="T103" fmla="*/ 288 h 296"/>
                  <a:gd name="T104" fmla="*/ 73 w 259"/>
                  <a:gd name="T105" fmla="*/ 287 h 296"/>
                  <a:gd name="T106" fmla="*/ 53 w 259"/>
                  <a:gd name="T107" fmla="*/ 293 h 296"/>
                  <a:gd name="T108" fmla="*/ 38 w 259"/>
                  <a:gd name="T109" fmla="*/ 291 h 296"/>
                  <a:gd name="T110" fmla="*/ 25 w 259"/>
                  <a:gd name="T111" fmla="*/ 284 h 296"/>
                  <a:gd name="T112" fmla="*/ 19 w 259"/>
                  <a:gd name="T113" fmla="*/ 279 h 296"/>
                  <a:gd name="T114" fmla="*/ 10 w 259"/>
                  <a:gd name="T115" fmla="*/ 27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9" h="296">
                    <a:moveTo>
                      <a:pt x="4" y="267"/>
                    </a:moveTo>
                    <a:lnTo>
                      <a:pt x="4" y="266"/>
                    </a:lnTo>
                    <a:lnTo>
                      <a:pt x="4" y="265"/>
                    </a:lnTo>
                    <a:lnTo>
                      <a:pt x="4" y="262"/>
                    </a:lnTo>
                    <a:lnTo>
                      <a:pt x="4" y="261"/>
                    </a:lnTo>
                    <a:lnTo>
                      <a:pt x="4" y="259"/>
                    </a:lnTo>
                    <a:lnTo>
                      <a:pt x="4" y="257"/>
                    </a:lnTo>
                    <a:lnTo>
                      <a:pt x="4" y="256"/>
                    </a:lnTo>
                    <a:lnTo>
                      <a:pt x="4" y="254"/>
                    </a:lnTo>
                    <a:lnTo>
                      <a:pt x="4" y="252"/>
                    </a:lnTo>
                    <a:lnTo>
                      <a:pt x="4" y="251"/>
                    </a:lnTo>
                    <a:lnTo>
                      <a:pt x="4" y="249"/>
                    </a:lnTo>
                    <a:lnTo>
                      <a:pt x="3" y="249"/>
                    </a:lnTo>
                    <a:lnTo>
                      <a:pt x="3" y="247"/>
                    </a:lnTo>
                    <a:lnTo>
                      <a:pt x="3" y="245"/>
                    </a:lnTo>
                    <a:lnTo>
                      <a:pt x="3" y="243"/>
                    </a:lnTo>
                    <a:lnTo>
                      <a:pt x="3" y="241"/>
                    </a:lnTo>
                    <a:lnTo>
                      <a:pt x="3" y="239"/>
                    </a:lnTo>
                    <a:lnTo>
                      <a:pt x="3" y="237"/>
                    </a:lnTo>
                    <a:lnTo>
                      <a:pt x="3" y="236"/>
                    </a:lnTo>
                    <a:lnTo>
                      <a:pt x="3" y="234"/>
                    </a:lnTo>
                    <a:lnTo>
                      <a:pt x="3" y="232"/>
                    </a:lnTo>
                    <a:lnTo>
                      <a:pt x="3" y="230"/>
                    </a:lnTo>
                    <a:lnTo>
                      <a:pt x="3" y="228"/>
                    </a:lnTo>
                    <a:lnTo>
                      <a:pt x="3" y="227"/>
                    </a:lnTo>
                    <a:lnTo>
                      <a:pt x="3" y="225"/>
                    </a:lnTo>
                    <a:lnTo>
                      <a:pt x="3" y="223"/>
                    </a:lnTo>
                    <a:lnTo>
                      <a:pt x="3" y="221"/>
                    </a:lnTo>
                    <a:lnTo>
                      <a:pt x="4" y="219"/>
                    </a:lnTo>
                    <a:lnTo>
                      <a:pt x="4" y="217"/>
                    </a:lnTo>
                    <a:lnTo>
                      <a:pt x="4" y="215"/>
                    </a:lnTo>
                    <a:lnTo>
                      <a:pt x="4" y="214"/>
                    </a:lnTo>
                    <a:lnTo>
                      <a:pt x="4" y="212"/>
                    </a:lnTo>
                    <a:lnTo>
                      <a:pt x="4" y="210"/>
                    </a:lnTo>
                    <a:lnTo>
                      <a:pt x="4" y="208"/>
                    </a:lnTo>
                    <a:lnTo>
                      <a:pt x="4" y="206"/>
                    </a:lnTo>
                    <a:lnTo>
                      <a:pt x="4" y="205"/>
                    </a:lnTo>
                    <a:lnTo>
                      <a:pt x="4" y="204"/>
                    </a:lnTo>
                    <a:lnTo>
                      <a:pt x="4" y="202"/>
                    </a:lnTo>
                    <a:lnTo>
                      <a:pt x="4" y="200"/>
                    </a:lnTo>
                    <a:lnTo>
                      <a:pt x="4" y="198"/>
                    </a:lnTo>
                    <a:lnTo>
                      <a:pt x="4" y="196"/>
                    </a:lnTo>
                    <a:lnTo>
                      <a:pt x="4" y="194"/>
                    </a:lnTo>
                    <a:lnTo>
                      <a:pt x="4" y="193"/>
                    </a:lnTo>
                    <a:lnTo>
                      <a:pt x="4" y="191"/>
                    </a:lnTo>
                    <a:lnTo>
                      <a:pt x="4" y="189"/>
                    </a:lnTo>
                    <a:lnTo>
                      <a:pt x="4" y="188"/>
                    </a:lnTo>
                    <a:lnTo>
                      <a:pt x="4" y="186"/>
                    </a:lnTo>
                    <a:lnTo>
                      <a:pt x="3" y="184"/>
                    </a:lnTo>
                    <a:lnTo>
                      <a:pt x="3" y="181"/>
                    </a:lnTo>
                    <a:lnTo>
                      <a:pt x="3" y="178"/>
                    </a:lnTo>
                    <a:lnTo>
                      <a:pt x="3" y="174"/>
                    </a:lnTo>
                    <a:lnTo>
                      <a:pt x="1" y="171"/>
                    </a:lnTo>
                    <a:lnTo>
                      <a:pt x="1" y="167"/>
                    </a:lnTo>
                    <a:lnTo>
                      <a:pt x="1" y="163"/>
                    </a:lnTo>
                    <a:lnTo>
                      <a:pt x="1" y="159"/>
                    </a:lnTo>
                    <a:lnTo>
                      <a:pt x="0" y="156"/>
                    </a:lnTo>
                    <a:lnTo>
                      <a:pt x="0" y="152"/>
                    </a:lnTo>
                    <a:lnTo>
                      <a:pt x="0" y="148"/>
                    </a:lnTo>
                    <a:lnTo>
                      <a:pt x="1" y="144"/>
                    </a:lnTo>
                    <a:lnTo>
                      <a:pt x="1" y="143"/>
                    </a:lnTo>
                    <a:lnTo>
                      <a:pt x="2" y="138"/>
                    </a:lnTo>
                    <a:lnTo>
                      <a:pt x="3" y="137"/>
                    </a:lnTo>
                    <a:lnTo>
                      <a:pt x="4" y="133"/>
                    </a:lnTo>
                    <a:lnTo>
                      <a:pt x="3" y="133"/>
                    </a:lnTo>
                    <a:lnTo>
                      <a:pt x="3" y="131"/>
                    </a:lnTo>
                    <a:lnTo>
                      <a:pt x="3" y="130"/>
                    </a:lnTo>
                    <a:lnTo>
                      <a:pt x="4" y="128"/>
                    </a:lnTo>
                    <a:lnTo>
                      <a:pt x="4" y="127"/>
                    </a:lnTo>
                    <a:lnTo>
                      <a:pt x="6" y="124"/>
                    </a:lnTo>
                    <a:lnTo>
                      <a:pt x="7" y="122"/>
                    </a:lnTo>
                    <a:lnTo>
                      <a:pt x="9" y="119"/>
                    </a:lnTo>
                    <a:lnTo>
                      <a:pt x="9" y="117"/>
                    </a:lnTo>
                    <a:lnTo>
                      <a:pt x="10" y="115"/>
                    </a:lnTo>
                    <a:lnTo>
                      <a:pt x="10" y="114"/>
                    </a:lnTo>
                    <a:lnTo>
                      <a:pt x="12" y="110"/>
                    </a:lnTo>
                    <a:lnTo>
                      <a:pt x="12" y="109"/>
                    </a:lnTo>
                    <a:lnTo>
                      <a:pt x="12" y="107"/>
                    </a:lnTo>
                    <a:lnTo>
                      <a:pt x="12" y="105"/>
                    </a:lnTo>
                    <a:lnTo>
                      <a:pt x="12" y="103"/>
                    </a:lnTo>
                    <a:lnTo>
                      <a:pt x="12" y="100"/>
                    </a:lnTo>
                    <a:lnTo>
                      <a:pt x="12" y="99"/>
                    </a:lnTo>
                    <a:lnTo>
                      <a:pt x="12" y="97"/>
                    </a:lnTo>
                    <a:lnTo>
                      <a:pt x="12" y="95"/>
                    </a:lnTo>
                    <a:lnTo>
                      <a:pt x="12" y="93"/>
                    </a:lnTo>
                    <a:lnTo>
                      <a:pt x="12" y="91"/>
                    </a:lnTo>
                    <a:lnTo>
                      <a:pt x="12" y="90"/>
                    </a:lnTo>
                    <a:lnTo>
                      <a:pt x="13" y="88"/>
                    </a:lnTo>
                    <a:lnTo>
                      <a:pt x="13" y="87"/>
                    </a:lnTo>
                    <a:lnTo>
                      <a:pt x="13" y="85"/>
                    </a:lnTo>
                    <a:lnTo>
                      <a:pt x="13" y="83"/>
                    </a:lnTo>
                    <a:lnTo>
                      <a:pt x="13" y="81"/>
                    </a:lnTo>
                    <a:lnTo>
                      <a:pt x="13" y="79"/>
                    </a:lnTo>
                    <a:lnTo>
                      <a:pt x="13" y="77"/>
                    </a:lnTo>
                    <a:lnTo>
                      <a:pt x="13" y="76"/>
                    </a:lnTo>
                    <a:lnTo>
                      <a:pt x="14" y="74"/>
                    </a:lnTo>
                    <a:lnTo>
                      <a:pt x="14" y="73"/>
                    </a:lnTo>
                    <a:lnTo>
                      <a:pt x="14" y="71"/>
                    </a:lnTo>
                    <a:lnTo>
                      <a:pt x="14" y="69"/>
                    </a:lnTo>
                    <a:lnTo>
                      <a:pt x="16" y="68"/>
                    </a:lnTo>
                    <a:lnTo>
                      <a:pt x="17" y="66"/>
                    </a:lnTo>
                    <a:lnTo>
                      <a:pt x="19" y="66"/>
                    </a:lnTo>
                    <a:lnTo>
                      <a:pt x="21" y="64"/>
                    </a:lnTo>
                    <a:lnTo>
                      <a:pt x="23" y="64"/>
                    </a:lnTo>
                    <a:lnTo>
                      <a:pt x="24" y="64"/>
                    </a:lnTo>
                    <a:lnTo>
                      <a:pt x="26" y="63"/>
                    </a:lnTo>
                    <a:lnTo>
                      <a:pt x="28" y="63"/>
                    </a:lnTo>
                    <a:lnTo>
                      <a:pt x="30" y="63"/>
                    </a:lnTo>
                    <a:lnTo>
                      <a:pt x="32" y="62"/>
                    </a:lnTo>
                    <a:lnTo>
                      <a:pt x="33" y="62"/>
                    </a:lnTo>
                    <a:lnTo>
                      <a:pt x="35" y="62"/>
                    </a:lnTo>
                    <a:lnTo>
                      <a:pt x="35" y="63"/>
                    </a:lnTo>
                    <a:lnTo>
                      <a:pt x="37" y="63"/>
                    </a:lnTo>
                    <a:lnTo>
                      <a:pt x="37" y="64"/>
                    </a:lnTo>
                    <a:lnTo>
                      <a:pt x="39" y="64"/>
                    </a:lnTo>
                    <a:lnTo>
                      <a:pt x="39" y="66"/>
                    </a:lnTo>
                    <a:lnTo>
                      <a:pt x="39" y="67"/>
                    </a:lnTo>
                    <a:lnTo>
                      <a:pt x="39" y="69"/>
                    </a:lnTo>
                    <a:lnTo>
                      <a:pt x="39" y="72"/>
                    </a:lnTo>
                    <a:lnTo>
                      <a:pt x="40" y="72"/>
                    </a:lnTo>
                    <a:lnTo>
                      <a:pt x="40" y="74"/>
                    </a:lnTo>
                    <a:lnTo>
                      <a:pt x="40" y="75"/>
                    </a:lnTo>
                    <a:lnTo>
                      <a:pt x="40" y="77"/>
                    </a:lnTo>
                    <a:lnTo>
                      <a:pt x="41" y="77"/>
                    </a:lnTo>
                    <a:lnTo>
                      <a:pt x="41" y="79"/>
                    </a:lnTo>
                    <a:lnTo>
                      <a:pt x="43" y="79"/>
                    </a:lnTo>
                    <a:lnTo>
                      <a:pt x="45" y="79"/>
                    </a:lnTo>
                    <a:lnTo>
                      <a:pt x="46" y="79"/>
                    </a:lnTo>
                    <a:lnTo>
                      <a:pt x="48" y="77"/>
                    </a:lnTo>
                    <a:lnTo>
                      <a:pt x="50" y="75"/>
                    </a:lnTo>
                    <a:lnTo>
                      <a:pt x="52" y="74"/>
                    </a:lnTo>
                    <a:lnTo>
                      <a:pt x="54" y="73"/>
                    </a:lnTo>
                    <a:lnTo>
                      <a:pt x="54" y="74"/>
                    </a:lnTo>
                    <a:lnTo>
                      <a:pt x="56" y="74"/>
                    </a:lnTo>
                    <a:lnTo>
                      <a:pt x="58" y="74"/>
                    </a:lnTo>
                    <a:lnTo>
                      <a:pt x="60" y="74"/>
                    </a:lnTo>
                    <a:lnTo>
                      <a:pt x="62" y="73"/>
                    </a:lnTo>
                    <a:lnTo>
                      <a:pt x="64" y="73"/>
                    </a:lnTo>
                    <a:lnTo>
                      <a:pt x="65" y="73"/>
                    </a:lnTo>
                    <a:lnTo>
                      <a:pt x="67" y="71"/>
                    </a:lnTo>
                    <a:lnTo>
                      <a:pt x="69" y="71"/>
                    </a:lnTo>
                    <a:lnTo>
                      <a:pt x="71" y="71"/>
                    </a:lnTo>
                    <a:lnTo>
                      <a:pt x="73" y="69"/>
                    </a:lnTo>
                    <a:lnTo>
                      <a:pt x="75" y="69"/>
                    </a:lnTo>
                    <a:lnTo>
                      <a:pt x="77" y="69"/>
                    </a:lnTo>
                    <a:lnTo>
                      <a:pt x="79" y="67"/>
                    </a:lnTo>
                    <a:lnTo>
                      <a:pt x="81" y="66"/>
                    </a:lnTo>
                    <a:lnTo>
                      <a:pt x="82" y="66"/>
                    </a:lnTo>
                    <a:lnTo>
                      <a:pt x="84" y="64"/>
                    </a:lnTo>
                    <a:lnTo>
                      <a:pt x="84" y="62"/>
                    </a:lnTo>
                    <a:lnTo>
                      <a:pt x="86" y="61"/>
                    </a:lnTo>
                    <a:lnTo>
                      <a:pt x="87" y="59"/>
                    </a:lnTo>
                    <a:lnTo>
                      <a:pt x="89" y="55"/>
                    </a:lnTo>
                    <a:lnTo>
                      <a:pt x="89" y="53"/>
                    </a:lnTo>
                    <a:lnTo>
                      <a:pt x="91" y="50"/>
                    </a:lnTo>
                    <a:lnTo>
                      <a:pt x="93" y="47"/>
                    </a:lnTo>
                    <a:lnTo>
                      <a:pt x="95" y="43"/>
                    </a:lnTo>
                    <a:lnTo>
                      <a:pt x="95" y="41"/>
                    </a:lnTo>
                    <a:lnTo>
                      <a:pt x="97" y="38"/>
                    </a:lnTo>
                    <a:lnTo>
                      <a:pt x="99" y="36"/>
                    </a:lnTo>
                    <a:lnTo>
                      <a:pt x="101" y="32"/>
                    </a:lnTo>
                    <a:lnTo>
                      <a:pt x="101" y="30"/>
                    </a:lnTo>
                    <a:lnTo>
                      <a:pt x="102" y="28"/>
                    </a:lnTo>
                    <a:lnTo>
                      <a:pt x="104" y="26"/>
                    </a:lnTo>
                    <a:lnTo>
                      <a:pt x="107" y="23"/>
                    </a:lnTo>
                    <a:lnTo>
                      <a:pt x="108" y="23"/>
                    </a:lnTo>
                    <a:lnTo>
                      <a:pt x="110" y="21"/>
                    </a:lnTo>
                    <a:lnTo>
                      <a:pt x="112" y="19"/>
                    </a:lnTo>
                    <a:lnTo>
                      <a:pt x="116" y="17"/>
                    </a:lnTo>
                    <a:lnTo>
                      <a:pt x="117" y="16"/>
                    </a:lnTo>
                    <a:lnTo>
                      <a:pt x="121" y="14"/>
                    </a:lnTo>
                    <a:lnTo>
                      <a:pt x="124" y="12"/>
                    </a:lnTo>
                    <a:lnTo>
                      <a:pt x="128" y="10"/>
                    </a:lnTo>
                    <a:lnTo>
                      <a:pt x="130" y="10"/>
                    </a:lnTo>
                    <a:lnTo>
                      <a:pt x="133" y="8"/>
                    </a:lnTo>
                    <a:lnTo>
                      <a:pt x="135" y="7"/>
                    </a:lnTo>
                    <a:lnTo>
                      <a:pt x="139" y="5"/>
                    </a:lnTo>
                    <a:lnTo>
                      <a:pt x="141" y="5"/>
                    </a:lnTo>
                    <a:lnTo>
                      <a:pt x="145" y="3"/>
                    </a:lnTo>
                    <a:lnTo>
                      <a:pt x="147" y="2"/>
                    </a:lnTo>
                    <a:lnTo>
                      <a:pt x="151" y="0"/>
                    </a:lnTo>
                    <a:lnTo>
                      <a:pt x="151" y="1"/>
                    </a:lnTo>
                    <a:lnTo>
                      <a:pt x="151" y="2"/>
                    </a:lnTo>
                    <a:lnTo>
                      <a:pt x="153" y="2"/>
                    </a:lnTo>
                    <a:lnTo>
                      <a:pt x="153" y="4"/>
                    </a:lnTo>
                    <a:lnTo>
                      <a:pt x="154" y="4"/>
                    </a:lnTo>
                    <a:lnTo>
                      <a:pt x="155" y="4"/>
                    </a:lnTo>
                    <a:lnTo>
                      <a:pt x="155" y="6"/>
                    </a:lnTo>
                    <a:lnTo>
                      <a:pt x="156" y="6"/>
                    </a:lnTo>
                    <a:lnTo>
                      <a:pt x="156" y="7"/>
                    </a:lnTo>
                    <a:lnTo>
                      <a:pt x="158" y="7"/>
                    </a:lnTo>
                    <a:lnTo>
                      <a:pt x="158" y="8"/>
                    </a:lnTo>
                    <a:lnTo>
                      <a:pt x="160" y="8"/>
                    </a:lnTo>
                    <a:lnTo>
                      <a:pt x="162" y="8"/>
                    </a:lnTo>
                    <a:lnTo>
                      <a:pt x="162" y="10"/>
                    </a:lnTo>
                    <a:lnTo>
                      <a:pt x="164" y="10"/>
                    </a:lnTo>
                    <a:lnTo>
                      <a:pt x="164" y="12"/>
                    </a:lnTo>
                    <a:lnTo>
                      <a:pt x="166" y="12"/>
                    </a:lnTo>
                    <a:lnTo>
                      <a:pt x="168" y="12"/>
                    </a:lnTo>
                    <a:lnTo>
                      <a:pt x="168" y="14"/>
                    </a:lnTo>
                    <a:lnTo>
                      <a:pt x="168" y="15"/>
                    </a:lnTo>
                    <a:lnTo>
                      <a:pt x="170" y="15"/>
                    </a:lnTo>
                    <a:lnTo>
                      <a:pt x="170" y="17"/>
                    </a:lnTo>
                    <a:lnTo>
                      <a:pt x="172" y="17"/>
                    </a:lnTo>
                    <a:lnTo>
                      <a:pt x="172" y="19"/>
                    </a:lnTo>
                    <a:lnTo>
                      <a:pt x="173" y="21"/>
                    </a:lnTo>
                    <a:lnTo>
                      <a:pt x="173" y="23"/>
                    </a:lnTo>
                    <a:lnTo>
                      <a:pt x="175" y="23"/>
                    </a:lnTo>
                    <a:lnTo>
                      <a:pt x="175" y="25"/>
                    </a:lnTo>
                    <a:lnTo>
                      <a:pt x="177" y="27"/>
                    </a:lnTo>
                    <a:lnTo>
                      <a:pt x="177" y="29"/>
                    </a:lnTo>
                    <a:lnTo>
                      <a:pt x="179" y="29"/>
                    </a:lnTo>
                    <a:lnTo>
                      <a:pt x="179" y="31"/>
                    </a:lnTo>
                    <a:lnTo>
                      <a:pt x="181" y="33"/>
                    </a:lnTo>
                    <a:lnTo>
                      <a:pt x="181" y="35"/>
                    </a:lnTo>
                    <a:lnTo>
                      <a:pt x="183" y="35"/>
                    </a:lnTo>
                    <a:lnTo>
                      <a:pt x="183" y="37"/>
                    </a:lnTo>
                    <a:lnTo>
                      <a:pt x="185" y="37"/>
                    </a:lnTo>
                    <a:lnTo>
                      <a:pt x="186" y="39"/>
                    </a:lnTo>
                    <a:lnTo>
                      <a:pt x="188" y="39"/>
                    </a:lnTo>
                    <a:lnTo>
                      <a:pt x="189" y="41"/>
                    </a:lnTo>
                    <a:lnTo>
                      <a:pt x="191" y="41"/>
                    </a:lnTo>
                    <a:lnTo>
                      <a:pt x="193" y="43"/>
                    </a:lnTo>
                    <a:lnTo>
                      <a:pt x="195" y="43"/>
                    </a:lnTo>
                    <a:lnTo>
                      <a:pt x="197" y="45"/>
                    </a:lnTo>
                    <a:lnTo>
                      <a:pt x="200" y="45"/>
                    </a:lnTo>
                    <a:lnTo>
                      <a:pt x="202" y="45"/>
                    </a:lnTo>
                    <a:lnTo>
                      <a:pt x="207" y="45"/>
                    </a:lnTo>
                    <a:lnTo>
                      <a:pt x="208" y="47"/>
                    </a:lnTo>
                    <a:lnTo>
                      <a:pt x="211" y="47"/>
                    </a:lnTo>
                    <a:lnTo>
                      <a:pt x="213" y="48"/>
                    </a:lnTo>
                    <a:lnTo>
                      <a:pt x="216" y="48"/>
                    </a:lnTo>
                    <a:lnTo>
                      <a:pt x="219" y="50"/>
                    </a:lnTo>
                    <a:lnTo>
                      <a:pt x="221" y="50"/>
                    </a:lnTo>
                    <a:lnTo>
                      <a:pt x="222" y="50"/>
                    </a:lnTo>
                    <a:lnTo>
                      <a:pt x="224" y="50"/>
                    </a:lnTo>
                    <a:lnTo>
                      <a:pt x="224" y="52"/>
                    </a:lnTo>
                    <a:lnTo>
                      <a:pt x="224" y="53"/>
                    </a:lnTo>
                    <a:lnTo>
                      <a:pt x="224" y="55"/>
                    </a:lnTo>
                    <a:lnTo>
                      <a:pt x="225" y="55"/>
                    </a:lnTo>
                    <a:lnTo>
                      <a:pt x="225" y="58"/>
                    </a:lnTo>
                    <a:lnTo>
                      <a:pt x="225" y="60"/>
                    </a:lnTo>
                    <a:lnTo>
                      <a:pt x="225" y="61"/>
                    </a:lnTo>
                    <a:lnTo>
                      <a:pt x="227" y="61"/>
                    </a:lnTo>
                    <a:lnTo>
                      <a:pt x="227" y="63"/>
                    </a:lnTo>
                    <a:lnTo>
                      <a:pt x="227" y="65"/>
                    </a:lnTo>
                    <a:lnTo>
                      <a:pt x="227" y="67"/>
                    </a:lnTo>
                    <a:lnTo>
                      <a:pt x="229" y="67"/>
                    </a:lnTo>
                    <a:lnTo>
                      <a:pt x="229" y="69"/>
                    </a:lnTo>
                    <a:lnTo>
                      <a:pt x="230" y="69"/>
                    </a:lnTo>
                    <a:lnTo>
                      <a:pt x="230" y="71"/>
                    </a:lnTo>
                    <a:lnTo>
                      <a:pt x="231" y="71"/>
                    </a:lnTo>
                    <a:lnTo>
                      <a:pt x="231" y="74"/>
                    </a:lnTo>
                    <a:lnTo>
                      <a:pt x="233" y="76"/>
                    </a:lnTo>
                    <a:lnTo>
                      <a:pt x="234" y="78"/>
                    </a:lnTo>
                    <a:lnTo>
                      <a:pt x="236" y="80"/>
                    </a:lnTo>
                    <a:lnTo>
                      <a:pt x="238" y="84"/>
                    </a:lnTo>
                    <a:lnTo>
                      <a:pt x="240" y="86"/>
                    </a:lnTo>
                    <a:lnTo>
                      <a:pt x="242" y="88"/>
                    </a:lnTo>
                    <a:lnTo>
                      <a:pt x="244" y="90"/>
                    </a:lnTo>
                    <a:lnTo>
                      <a:pt x="245" y="93"/>
                    </a:lnTo>
                    <a:lnTo>
                      <a:pt x="247" y="95"/>
                    </a:lnTo>
                    <a:lnTo>
                      <a:pt x="249" y="97"/>
                    </a:lnTo>
                    <a:lnTo>
                      <a:pt x="251" y="99"/>
                    </a:lnTo>
                    <a:lnTo>
                      <a:pt x="252" y="100"/>
                    </a:lnTo>
                    <a:lnTo>
                      <a:pt x="254" y="102"/>
                    </a:lnTo>
                    <a:lnTo>
                      <a:pt x="256" y="103"/>
                    </a:lnTo>
                    <a:lnTo>
                      <a:pt x="258" y="103"/>
                    </a:lnTo>
                    <a:lnTo>
                      <a:pt x="257" y="105"/>
                    </a:lnTo>
                    <a:lnTo>
                      <a:pt x="257" y="106"/>
                    </a:lnTo>
                    <a:lnTo>
                      <a:pt x="257" y="108"/>
                    </a:lnTo>
                    <a:lnTo>
                      <a:pt x="257" y="110"/>
                    </a:lnTo>
                    <a:lnTo>
                      <a:pt x="257" y="111"/>
                    </a:lnTo>
                    <a:lnTo>
                      <a:pt x="258" y="111"/>
                    </a:lnTo>
                    <a:lnTo>
                      <a:pt x="257" y="113"/>
                    </a:lnTo>
                    <a:lnTo>
                      <a:pt x="257" y="114"/>
                    </a:lnTo>
                    <a:lnTo>
                      <a:pt x="256" y="116"/>
                    </a:lnTo>
                    <a:lnTo>
                      <a:pt x="256" y="117"/>
                    </a:lnTo>
                    <a:lnTo>
                      <a:pt x="254" y="120"/>
                    </a:lnTo>
                    <a:lnTo>
                      <a:pt x="253" y="122"/>
                    </a:lnTo>
                    <a:lnTo>
                      <a:pt x="251" y="124"/>
                    </a:lnTo>
                    <a:lnTo>
                      <a:pt x="250" y="126"/>
                    </a:lnTo>
                    <a:lnTo>
                      <a:pt x="246" y="130"/>
                    </a:lnTo>
                    <a:lnTo>
                      <a:pt x="245" y="131"/>
                    </a:lnTo>
                    <a:lnTo>
                      <a:pt x="242" y="134"/>
                    </a:lnTo>
                    <a:lnTo>
                      <a:pt x="240" y="136"/>
                    </a:lnTo>
                    <a:lnTo>
                      <a:pt x="239" y="138"/>
                    </a:lnTo>
                    <a:lnTo>
                      <a:pt x="237" y="141"/>
                    </a:lnTo>
                    <a:lnTo>
                      <a:pt x="235" y="143"/>
                    </a:lnTo>
                    <a:lnTo>
                      <a:pt x="235" y="144"/>
                    </a:lnTo>
                    <a:lnTo>
                      <a:pt x="233" y="146"/>
                    </a:lnTo>
                    <a:lnTo>
                      <a:pt x="233" y="148"/>
                    </a:lnTo>
                    <a:lnTo>
                      <a:pt x="233" y="150"/>
                    </a:lnTo>
                    <a:lnTo>
                      <a:pt x="231" y="152"/>
                    </a:lnTo>
                    <a:lnTo>
                      <a:pt x="231" y="154"/>
                    </a:lnTo>
                    <a:lnTo>
                      <a:pt x="230" y="156"/>
                    </a:lnTo>
                    <a:lnTo>
                      <a:pt x="228" y="158"/>
                    </a:lnTo>
                    <a:lnTo>
                      <a:pt x="226" y="159"/>
                    </a:lnTo>
                    <a:lnTo>
                      <a:pt x="224" y="161"/>
                    </a:lnTo>
                    <a:lnTo>
                      <a:pt x="222" y="161"/>
                    </a:lnTo>
                    <a:lnTo>
                      <a:pt x="220" y="163"/>
                    </a:lnTo>
                    <a:lnTo>
                      <a:pt x="219" y="163"/>
                    </a:lnTo>
                    <a:lnTo>
                      <a:pt x="217" y="165"/>
                    </a:lnTo>
                    <a:lnTo>
                      <a:pt x="215" y="165"/>
                    </a:lnTo>
                    <a:lnTo>
                      <a:pt x="214" y="167"/>
                    </a:lnTo>
                    <a:lnTo>
                      <a:pt x="212" y="169"/>
                    </a:lnTo>
                    <a:lnTo>
                      <a:pt x="213" y="169"/>
                    </a:lnTo>
                    <a:lnTo>
                      <a:pt x="213" y="171"/>
                    </a:lnTo>
                    <a:lnTo>
                      <a:pt x="215" y="171"/>
                    </a:lnTo>
                    <a:lnTo>
                      <a:pt x="216" y="171"/>
                    </a:lnTo>
                    <a:lnTo>
                      <a:pt x="219" y="171"/>
                    </a:lnTo>
                    <a:lnTo>
                      <a:pt x="221" y="171"/>
                    </a:lnTo>
                    <a:lnTo>
                      <a:pt x="223" y="171"/>
                    </a:lnTo>
                    <a:lnTo>
                      <a:pt x="224" y="171"/>
                    </a:lnTo>
                    <a:lnTo>
                      <a:pt x="226" y="171"/>
                    </a:lnTo>
                    <a:lnTo>
                      <a:pt x="228" y="171"/>
                    </a:lnTo>
                    <a:lnTo>
                      <a:pt x="230" y="171"/>
                    </a:lnTo>
                    <a:lnTo>
                      <a:pt x="231" y="171"/>
                    </a:lnTo>
                    <a:lnTo>
                      <a:pt x="231" y="173"/>
                    </a:lnTo>
                    <a:lnTo>
                      <a:pt x="231" y="174"/>
                    </a:lnTo>
                    <a:lnTo>
                      <a:pt x="231" y="176"/>
                    </a:lnTo>
                    <a:lnTo>
                      <a:pt x="233" y="176"/>
                    </a:lnTo>
                    <a:lnTo>
                      <a:pt x="233" y="178"/>
                    </a:lnTo>
                    <a:lnTo>
                      <a:pt x="235" y="179"/>
                    </a:lnTo>
                    <a:lnTo>
                      <a:pt x="235" y="181"/>
                    </a:lnTo>
                    <a:lnTo>
                      <a:pt x="237" y="181"/>
                    </a:lnTo>
                    <a:lnTo>
                      <a:pt x="237" y="183"/>
                    </a:lnTo>
                    <a:lnTo>
                      <a:pt x="237" y="185"/>
                    </a:lnTo>
                    <a:lnTo>
                      <a:pt x="237" y="187"/>
                    </a:lnTo>
                    <a:lnTo>
                      <a:pt x="237" y="189"/>
                    </a:lnTo>
                    <a:lnTo>
                      <a:pt x="237" y="190"/>
                    </a:lnTo>
                    <a:lnTo>
                      <a:pt x="237" y="191"/>
                    </a:lnTo>
                    <a:lnTo>
                      <a:pt x="238" y="191"/>
                    </a:lnTo>
                    <a:lnTo>
                      <a:pt x="236" y="193"/>
                    </a:lnTo>
                    <a:lnTo>
                      <a:pt x="235" y="196"/>
                    </a:lnTo>
                    <a:lnTo>
                      <a:pt x="233" y="197"/>
                    </a:lnTo>
                    <a:lnTo>
                      <a:pt x="233" y="199"/>
                    </a:lnTo>
                    <a:lnTo>
                      <a:pt x="231" y="201"/>
                    </a:lnTo>
                    <a:lnTo>
                      <a:pt x="229" y="203"/>
                    </a:lnTo>
                    <a:lnTo>
                      <a:pt x="227" y="205"/>
                    </a:lnTo>
                    <a:lnTo>
                      <a:pt x="226" y="206"/>
                    </a:lnTo>
                    <a:lnTo>
                      <a:pt x="222" y="208"/>
                    </a:lnTo>
                    <a:lnTo>
                      <a:pt x="220" y="210"/>
                    </a:lnTo>
                    <a:lnTo>
                      <a:pt x="218" y="212"/>
                    </a:lnTo>
                    <a:lnTo>
                      <a:pt x="216" y="212"/>
                    </a:lnTo>
                    <a:lnTo>
                      <a:pt x="214" y="213"/>
                    </a:lnTo>
                    <a:lnTo>
                      <a:pt x="212" y="213"/>
                    </a:lnTo>
                    <a:lnTo>
                      <a:pt x="210" y="215"/>
                    </a:lnTo>
                    <a:lnTo>
                      <a:pt x="208" y="215"/>
                    </a:lnTo>
                    <a:lnTo>
                      <a:pt x="207" y="217"/>
                    </a:lnTo>
                    <a:lnTo>
                      <a:pt x="204" y="217"/>
                    </a:lnTo>
                    <a:lnTo>
                      <a:pt x="202" y="217"/>
                    </a:lnTo>
                    <a:lnTo>
                      <a:pt x="200" y="217"/>
                    </a:lnTo>
                    <a:lnTo>
                      <a:pt x="199" y="217"/>
                    </a:lnTo>
                    <a:lnTo>
                      <a:pt x="197" y="217"/>
                    </a:lnTo>
                    <a:lnTo>
                      <a:pt x="195" y="217"/>
                    </a:lnTo>
                    <a:lnTo>
                      <a:pt x="193" y="217"/>
                    </a:lnTo>
                    <a:lnTo>
                      <a:pt x="192" y="217"/>
                    </a:lnTo>
                    <a:lnTo>
                      <a:pt x="192" y="216"/>
                    </a:lnTo>
                    <a:lnTo>
                      <a:pt x="190" y="216"/>
                    </a:lnTo>
                    <a:lnTo>
                      <a:pt x="189" y="216"/>
                    </a:lnTo>
                    <a:lnTo>
                      <a:pt x="189" y="215"/>
                    </a:lnTo>
                    <a:lnTo>
                      <a:pt x="188" y="215"/>
                    </a:lnTo>
                    <a:lnTo>
                      <a:pt x="188" y="213"/>
                    </a:lnTo>
                    <a:lnTo>
                      <a:pt x="186" y="215"/>
                    </a:lnTo>
                    <a:lnTo>
                      <a:pt x="184" y="215"/>
                    </a:lnTo>
                    <a:lnTo>
                      <a:pt x="182" y="217"/>
                    </a:lnTo>
                    <a:lnTo>
                      <a:pt x="182" y="218"/>
                    </a:lnTo>
                    <a:lnTo>
                      <a:pt x="182" y="220"/>
                    </a:lnTo>
                    <a:lnTo>
                      <a:pt x="180" y="222"/>
                    </a:lnTo>
                    <a:lnTo>
                      <a:pt x="180" y="224"/>
                    </a:lnTo>
                    <a:lnTo>
                      <a:pt x="178" y="226"/>
                    </a:lnTo>
                    <a:lnTo>
                      <a:pt x="177" y="228"/>
                    </a:lnTo>
                    <a:lnTo>
                      <a:pt x="176" y="230"/>
                    </a:lnTo>
                    <a:lnTo>
                      <a:pt x="173" y="232"/>
                    </a:lnTo>
                    <a:lnTo>
                      <a:pt x="172" y="234"/>
                    </a:lnTo>
                    <a:lnTo>
                      <a:pt x="170" y="235"/>
                    </a:lnTo>
                    <a:lnTo>
                      <a:pt x="170" y="236"/>
                    </a:lnTo>
                    <a:lnTo>
                      <a:pt x="168" y="238"/>
                    </a:lnTo>
                    <a:lnTo>
                      <a:pt x="166" y="240"/>
                    </a:lnTo>
                    <a:lnTo>
                      <a:pt x="164" y="242"/>
                    </a:lnTo>
                    <a:lnTo>
                      <a:pt x="163" y="243"/>
                    </a:lnTo>
                    <a:lnTo>
                      <a:pt x="161" y="245"/>
                    </a:lnTo>
                    <a:lnTo>
                      <a:pt x="159" y="247"/>
                    </a:lnTo>
                    <a:lnTo>
                      <a:pt x="157" y="249"/>
                    </a:lnTo>
                    <a:lnTo>
                      <a:pt x="155" y="250"/>
                    </a:lnTo>
                    <a:lnTo>
                      <a:pt x="154" y="252"/>
                    </a:lnTo>
                    <a:lnTo>
                      <a:pt x="152" y="253"/>
                    </a:lnTo>
                    <a:lnTo>
                      <a:pt x="150" y="255"/>
                    </a:lnTo>
                    <a:lnTo>
                      <a:pt x="148" y="257"/>
                    </a:lnTo>
                    <a:lnTo>
                      <a:pt x="148" y="258"/>
                    </a:lnTo>
                    <a:lnTo>
                      <a:pt x="146" y="260"/>
                    </a:lnTo>
                    <a:lnTo>
                      <a:pt x="146" y="261"/>
                    </a:lnTo>
                    <a:lnTo>
                      <a:pt x="145" y="263"/>
                    </a:lnTo>
                    <a:lnTo>
                      <a:pt x="145" y="265"/>
                    </a:lnTo>
                    <a:lnTo>
                      <a:pt x="143" y="267"/>
                    </a:lnTo>
                    <a:lnTo>
                      <a:pt x="141" y="269"/>
                    </a:lnTo>
                    <a:lnTo>
                      <a:pt x="141" y="271"/>
                    </a:lnTo>
                    <a:lnTo>
                      <a:pt x="140" y="273"/>
                    </a:lnTo>
                    <a:lnTo>
                      <a:pt x="139" y="275"/>
                    </a:lnTo>
                    <a:lnTo>
                      <a:pt x="139" y="277"/>
                    </a:lnTo>
                    <a:lnTo>
                      <a:pt x="139" y="279"/>
                    </a:lnTo>
                    <a:lnTo>
                      <a:pt x="139" y="280"/>
                    </a:lnTo>
                    <a:lnTo>
                      <a:pt x="139" y="282"/>
                    </a:lnTo>
                    <a:lnTo>
                      <a:pt x="138" y="283"/>
                    </a:lnTo>
                    <a:lnTo>
                      <a:pt x="137" y="283"/>
                    </a:lnTo>
                    <a:lnTo>
                      <a:pt x="135" y="283"/>
                    </a:lnTo>
                    <a:lnTo>
                      <a:pt x="133" y="283"/>
                    </a:lnTo>
                    <a:lnTo>
                      <a:pt x="132" y="283"/>
                    </a:lnTo>
                    <a:lnTo>
                      <a:pt x="128" y="285"/>
                    </a:lnTo>
                    <a:lnTo>
                      <a:pt x="124" y="286"/>
                    </a:lnTo>
                    <a:lnTo>
                      <a:pt x="121" y="288"/>
                    </a:lnTo>
                    <a:lnTo>
                      <a:pt x="117" y="288"/>
                    </a:lnTo>
                    <a:lnTo>
                      <a:pt x="113" y="288"/>
                    </a:lnTo>
                    <a:lnTo>
                      <a:pt x="109" y="288"/>
                    </a:lnTo>
                    <a:lnTo>
                      <a:pt x="105" y="288"/>
                    </a:lnTo>
                    <a:lnTo>
                      <a:pt x="101" y="288"/>
                    </a:lnTo>
                    <a:lnTo>
                      <a:pt x="96" y="288"/>
                    </a:lnTo>
                    <a:lnTo>
                      <a:pt x="92" y="288"/>
                    </a:lnTo>
                    <a:lnTo>
                      <a:pt x="88" y="288"/>
                    </a:lnTo>
                    <a:lnTo>
                      <a:pt x="85" y="287"/>
                    </a:lnTo>
                    <a:lnTo>
                      <a:pt x="81" y="287"/>
                    </a:lnTo>
                    <a:lnTo>
                      <a:pt x="77" y="287"/>
                    </a:lnTo>
                    <a:lnTo>
                      <a:pt x="73" y="287"/>
                    </a:lnTo>
                    <a:lnTo>
                      <a:pt x="70" y="287"/>
                    </a:lnTo>
                    <a:lnTo>
                      <a:pt x="66" y="289"/>
                    </a:lnTo>
                    <a:lnTo>
                      <a:pt x="64" y="289"/>
                    </a:lnTo>
                    <a:lnTo>
                      <a:pt x="62" y="291"/>
                    </a:lnTo>
                    <a:lnTo>
                      <a:pt x="59" y="291"/>
                    </a:lnTo>
                    <a:lnTo>
                      <a:pt x="57" y="293"/>
                    </a:lnTo>
                    <a:lnTo>
                      <a:pt x="55" y="293"/>
                    </a:lnTo>
                    <a:lnTo>
                      <a:pt x="53" y="293"/>
                    </a:lnTo>
                    <a:lnTo>
                      <a:pt x="51" y="293"/>
                    </a:lnTo>
                    <a:lnTo>
                      <a:pt x="49" y="295"/>
                    </a:lnTo>
                    <a:lnTo>
                      <a:pt x="47" y="295"/>
                    </a:lnTo>
                    <a:lnTo>
                      <a:pt x="45" y="295"/>
                    </a:lnTo>
                    <a:lnTo>
                      <a:pt x="43" y="294"/>
                    </a:lnTo>
                    <a:lnTo>
                      <a:pt x="41" y="294"/>
                    </a:lnTo>
                    <a:lnTo>
                      <a:pt x="39" y="293"/>
                    </a:lnTo>
                    <a:lnTo>
                      <a:pt x="38" y="291"/>
                    </a:lnTo>
                    <a:lnTo>
                      <a:pt x="37" y="289"/>
                    </a:lnTo>
                    <a:lnTo>
                      <a:pt x="35" y="289"/>
                    </a:lnTo>
                    <a:lnTo>
                      <a:pt x="33" y="288"/>
                    </a:lnTo>
                    <a:lnTo>
                      <a:pt x="31" y="288"/>
                    </a:lnTo>
                    <a:lnTo>
                      <a:pt x="31" y="286"/>
                    </a:lnTo>
                    <a:lnTo>
                      <a:pt x="28" y="286"/>
                    </a:lnTo>
                    <a:lnTo>
                      <a:pt x="26" y="284"/>
                    </a:lnTo>
                    <a:lnTo>
                      <a:pt x="25" y="284"/>
                    </a:lnTo>
                    <a:lnTo>
                      <a:pt x="25" y="282"/>
                    </a:lnTo>
                    <a:lnTo>
                      <a:pt x="23" y="282"/>
                    </a:lnTo>
                    <a:lnTo>
                      <a:pt x="22" y="282"/>
                    </a:lnTo>
                    <a:lnTo>
                      <a:pt x="20" y="282"/>
                    </a:lnTo>
                    <a:lnTo>
                      <a:pt x="20" y="281"/>
                    </a:lnTo>
                    <a:lnTo>
                      <a:pt x="19" y="281"/>
                    </a:lnTo>
                    <a:lnTo>
                      <a:pt x="19" y="280"/>
                    </a:lnTo>
                    <a:lnTo>
                      <a:pt x="19" y="279"/>
                    </a:lnTo>
                    <a:lnTo>
                      <a:pt x="17" y="279"/>
                    </a:lnTo>
                    <a:lnTo>
                      <a:pt x="17" y="277"/>
                    </a:lnTo>
                    <a:lnTo>
                      <a:pt x="16" y="277"/>
                    </a:lnTo>
                    <a:lnTo>
                      <a:pt x="16" y="275"/>
                    </a:lnTo>
                    <a:lnTo>
                      <a:pt x="14" y="275"/>
                    </a:lnTo>
                    <a:lnTo>
                      <a:pt x="12" y="273"/>
                    </a:lnTo>
                    <a:lnTo>
                      <a:pt x="10" y="273"/>
                    </a:lnTo>
                    <a:lnTo>
                      <a:pt x="10" y="272"/>
                    </a:lnTo>
                    <a:lnTo>
                      <a:pt x="9" y="272"/>
                    </a:lnTo>
                    <a:lnTo>
                      <a:pt x="7" y="272"/>
                    </a:lnTo>
                    <a:lnTo>
                      <a:pt x="5" y="272"/>
                    </a:lnTo>
                    <a:lnTo>
                      <a:pt x="5" y="269"/>
                    </a:lnTo>
                    <a:lnTo>
                      <a:pt x="4" y="269"/>
                    </a:lnTo>
                    <a:lnTo>
                      <a:pt x="4" y="267"/>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8" name="Freeform 557"/>
              <p:cNvSpPr>
                <a:spLocks/>
              </p:cNvSpPr>
              <p:nvPr/>
            </p:nvSpPr>
            <p:spPr bwMode="auto">
              <a:xfrm>
                <a:off x="3216" y="1861"/>
                <a:ext cx="101" cy="87"/>
              </a:xfrm>
              <a:custGeom>
                <a:avLst/>
                <a:gdLst>
                  <a:gd name="T0" fmla="*/ 0 w 101"/>
                  <a:gd name="T1" fmla="*/ 81 h 87"/>
                  <a:gd name="T2" fmla="*/ 0 w 101"/>
                  <a:gd name="T3" fmla="*/ 75 h 87"/>
                  <a:gd name="T4" fmla="*/ 0 w 101"/>
                  <a:gd name="T5" fmla="*/ 71 h 87"/>
                  <a:gd name="T6" fmla="*/ 3 w 101"/>
                  <a:gd name="T7" fmla="*/ 65 h 87"/>
                  <a:gd name="T8" fmla="*/ 5 w 101"/>
                  <a:gd name="T9" fmla="*/ 60 h 87"/>
                  <a:gd name="T10" fmla="*/ 8 w 101"/>
                  <a:gd name="T11" fmla="*/ 55 h 87"/>
                  <a:gd name="T12" fmla="*/ 12 w 101"/>
                  <a:gd name="T13" fmla="*/ 50 h 87"/>
                  <a:gd name="T14" fmla="*/ 18 w 101"/>
                  <a:gd name="T15" fmla="*/ 48 h 87"/>
                  <a:gd name="T16" fmla="*/ 23 w 101"/>
                  <a:gd name="T17" fmla="*/ 46 h 87"/>
                  <a:gd name="T18" fmla="*/ 29 w 101"/>
                  <a:gd name="T19" fmla="*/ 44 h 87"/>
                  <a:gd name="T20" fmla="*/ 31 w 101"/>
                  <a:gd name="T21" fmla="*/ 40 h 87"/>
                  <a:gd name="T22" fmla="*/ 33 w 101"/>
                  <a:gd name="T23" fmla="*/ 34 h 87"/>
                  <a:gd name="T24" fmla="*/ 33 w 101"/>
                  <a:gd name="T25" fmla="*/ 29 h 87"/>
                  <a:gd name="T26" fmla="*/ 34 w 101"/>
                  <a:gd name="T27" fmla="*/ 24 h 87"/>
                  <a:gd name="T28" fmla="*/ 40 w 101"/>
                  <a:gd name="T29" fmla="*/ 21 h 87"/>
                  <a:gd name="T30" fmla="*/ 46 w 101"/>
                  <a:gd name="T31" fmla="*/ 19 h 87"/>
                  <a:gd name="T32" fmla="*/ 52 w 101"/>
                  <a:gd name="T33" fmla="*/ 17 h 87"/>
                  <a:gd name="T34" fmla="*/ 56 w 101"/>
                  <a:gd name="T35" fmla="*/ 12 h 87"/>
                  <a:gd name="T36" fmla="*/ 61 w 101"/>
                  <a:gd name="T37" fmla="*/ 7 h 87"/>
                  <a:gd name="T38" fmla="*/ 66 w 101"/>
                  <a:gd name="T39" fmla="*/ 3 h 87"/>
                  <a:gd name="T40" fmla="*/ 71 w 101"/>
                  <a:gd name="T41" fmla="*/ 0 h 87"/>
                  <a:gd name="T42" fmla="*/ 76 w 101"/>
                  <a:gd name="T43" fmla="*/ 0 h 87"/>
                  <a:gd name="T44" fmla="*/ 82 w 101"/>
                  <a:gd name="T45" fmla="*/ 0 h 87"/>
                  <a:gd name="T46" fmla="*/ 88 w 101"/>
                  <a:gd name="T47" fmla="*/ 0 h 87"/>
                  <a:gd name="T48" fmla="*/ 90 w 101"/>
                  <a:gd name="T49" fmla="*/ 3 h 87"/>
                  <a:gd name="T50" fmla="*/ 94 w 101"/>
                  <a:gd name="T51" fmla="*/ 5 h 87"/>
                  <a:gd name="T52" fmla="*/ 97 w 101"/>
                  <a:gd name="T53" fmla="*/ 6 h 87"/>
                  <a:gd name="T54" fmla="*/ 100 w 101"/>
                  <a:gd name="T55" fmla="*/ 8 h 87"/>
                  <a:gd name="T56" fmla="*/ 99 w 101"/>
                  <a:gd name="T57" fmla="*/ 12 h 87"/>
                  <a:gd name="T58" fmla="*/ 95 w 101"/>
                  <a:gd name="T59" fmla="*/ 17 h 87"/>
                  <a:gd name="T60" fmla="*/ 89 w 101"/>
                  <a:gd name="T61" fmla="*/ 20 h 87"/>
                  <a:gd name="T62" fmla="*/ 83 w 101"/>
                  <a:gd name="T63" fmla="*/ 22 h 87"/>
                  <a:gd name="T64" fmla="*/ 78 w 101"/>
                  <a:gd name="T65" fmla="*/ 22 h 87"/>
                  <a:gd name="T66" fmla="*/ 73 w 101"/>
                  <a:gd name="T67" fmla="*/ 22 h 87"/>
                  <a:gd name="T68" fmla="*/ 67 w 101"/>
                  <a:gd name="T69" fmla="*/ 27 h 87"/>
                  <a:gd name="T70" fmla="*/ 62 w 101"/>
                  <a:gd name="T71" fmla="*/ 29 h 87"/>
                  <a:gd name="T72" fmla="*/ 57 w 101"/>
                  <a:gd name="T73" fmla="*/ 33 h 87"/>
                  <a:gd name="T74" fmla="*/ 52 w 101"/>
                  <a:gd name="T75" fmla="*/ 38 h 87"/>
                  <a:gd name="T76" fmla="*/ 51 w 101"/>
                  <a:gd name="T77" fmla="*/ 43 h 87"/>
                  <a:gd name="T78" fmla="*/ 50 w 101"/>
                  <a:gd name="T79" fmla="*/ 48 h 87"/>
                  <a:gd name="T80" fmla="*/ 47 w 101"/>
                  <a:gd name="T81" fmla="*/ 53 h 87"/>
                  <a:gd name="T82" fmla="*/ 42 w 101"/>
                  <a:gd name="T83" fmla="*/ 59 h 87"/>
                  <a:gd name="T84" fmla="*/ 38 w 101"/>
                  <a:gd name="T85" fmla="*/ 65 h 87"/>
                  <a:gd name="T86" fmla="*/ 35 w 101"/>
                  <a:gd name="T87" fmla="*/ 69 h 87"/>
                  <a:gd name="T88" fmla="*/ 31 w 101"/>
                  <a:gd name="T89" fmla="*/ 73 h 87"/>
                  <a:gd name="T90" fmla="*/ 26 w 101"/>
                  <a:gd name="T91" fmla="*/ 76 h 87"/>
                  <a:gd name="T92" fmla="*/ 20 w 101"/>
                  <a:gd name="T93" fmla="*/ 79 h 87"/>
                  <a:gd name="T94" fmla="*/ 14 w 101"/>
                  <a:gd name="T95" fmla="*/ 83 h 87"/>
                  <a:gd name="T96" fmla="*/ 9 w 101"/>
                  <a:gd name="T97" fmla="*/ 85 h 87"/>
                  <a:gd name="T98" fmla="*/ 5 w 101"/>
                  <a:gd name="T99" fmla="*/ 86 h 87"/>
                  <a:gd name="T100" fmla="*/ 2 w 101"/>
                  <a:gd name="T101" fmla="*/ 85 h 87"/>
                  <a:gd name="T102" fmla="*/ 0 w 101"/>
                  <a:gd name="T103" fmla="*/ 8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1" h="87">
                    <a:moveTo>
                      <a:pt x="0" y="84"/>
                    </a:moveTo>
                    <a:lnTo>
                      <a:pt x="0" y="83"/>
                    </a:lnTo>
                    <a:lnTo>
                      <a:pt x="0" y="81"/>
                    </a:lnTo>
                    <a:lnTo>
                      <a:pt x="0" y="79"/>
                    </a:lnTo>
                    <a:lnTo>
                      <a:pt x="0" y="76"/>
                    </a:lnTo>
                    <a:lnTo>
                      <a:pt x="0" y="75"/>
                    </a:lnTo>
                    <a:lnTo>
                      <a:pt x="0" y="74"/>
                    </a:lnTo>
                    <a:lnTo>
                      <a:pt x="0" y="72"/>
                    </a:lnTo>
                    <a:lnTo>
                      <a:pt x="0" y="71"/>
                    </a:lnTo>
                    <a:lnTo>
                      <a:pt x="2" y="69"/>
                    </a:lnTo>
                    <a:lnTo>
                      <a:pt x="2" y="67"/>
                    </a:lnTo>
                    <a:lnTo>
                      <a:pt x="3" y="65"/>
                    </a:lnTo>
                    <a:lnTo>
                      <a:pt x="3" y="64"/>
                    </a:lnTo>
                    <a:lnTo>
                      <a:pt x="4" y="62"/>
                    </a:lnTo>
                    <a:lnTo>
                      <a:pt x="5" y="60"/>
                    </a:lnTo>
                    <a:lnTo>
                      <a:pt x="5" y="59"/>
                    </a:lnTo>
                    <a:lnTo>
                      <a:pt x="7" y="57"/>
                    </a:lnTo>
                    <a:lnTo>
                      <a:pt x="8" y="55"/>
                    </a:lnTo>
                    <a:lnTo>
                      <a:pt x="10" y="53"/>
                    </a:lnTo>
                    <a:lnTo>
                      <a:pt x="11" y="52"/>
                    </a:lnTo>
                    <a:lnTo>
                      <a:pt x="12" y="50"/>
                    </a:lnTo>
                    <a:lnTo>
                      <a:pt x="14" y="48"/>
                    </a:lnTo>
                    <a:lnTo>
                      <a:pt x="16" y="48"/>
                    </a:lnTo>
                    <a:lnTo>
                      <a:pt x="18" y="48"/>
                    </a:lnTo>
                    <a:lnTo>
                      <a:pt x="20" y="46"/>
                    </a:lnTo>
                    <a:lnTo>
                      <a:pt x="21" y="46"/>
                    </a:lnTo>
                    <a:lnTo>
                      <a:pt x="23" y="46"/>
                    </a:lnTo>
                    <a:lnTo>
                      <a:pt x="26" y="45"/>
                    </a:lnTo>
                    <a:lnTo>
                      <a:pt x="28" y="44"/>
                    </a:lnTo>
                    <a:lnTo>
                      <a:pt x="29" y="44"/>
                    </a:lnTo>
                    <a:lnTo>
                      <a:pt x="31" y="42"/>
                    </a:lnTo>
                    <a:lnTo>
                      <a:pt x="31" y="41"/>
                    </a:lnTo>
                    <a:lnTo>
                      <a:pt x="31" y="40"/>
                    </a:lnTo>
                    <a:lnTo>
                      <a:pt x="33" y="38"/>
                    </a:lnTo>
                    <a:lnTo>
                      <a:pt x="33" y="36"/>
                    </a:lnTo>
                    <a:lnTo>
                      <a:pt x="33" y="34"/>
                    </a:lnTo>
                    <a:lnTo>
                      <a:pt x="33" y="32"/>
                    </a:lnTo>
                    <a:lnTo>
                      <a:pt x="33" y="30"/>
                    </a:lnTo>
                    <a:lnTo>
                      <a:pt x="33" y="29"/>
                    </a:lnTo>
                    <a:lnTo>
                      <a:pt x="33" y="27"/>
                    </a:lnTo>
                    <a:lnTo>
                      <a:pt x="34" y="25"/>
                    </a:lnTo>
                    <a:lnTo>
                      <a:pt x="34" y="24"/>
                    </a:lnTo>
                    <a:lnTo>
                      <a:pt x="36" y="22"/>
                    </a:lnTo>
                    <a:lnTo>
                      <a:pt x="38" y="21"/>
                    </a:lnTo>
                    <a:lnTo>
                      <a:pt x="40" y="21"/>
                    </a:lnTo>
                    <a:lnTo>
                      <a:pt x="42" y="21"/>
                    </a:lnTo>
                    <a:lnTo>
                      <a:pt x="44" y="19"/>
                    </a:lnTo>
                    <a:lnTo>
                      <a:pt x="46" y="19"/>
                    </a:lnTo>
                    <a:lnTo>
                      <a:pt x="48" y="19"/>
                    </a:lnTo>
                    <a:lnTo>
                      <a:pt x="50" y="17"/>
                    </a:lnTo>
                    <a:lnTo>
                      <a:pt x="52" y="17"/>
                    </a:lnTo>
                    <a:lnTo>
                      <a:pt x="54" y="15"/>
                    </a:lnTo>
                    <a:lnTo>
                      <a:pt x="54" y="14"/>
                    </a:lnTo>
                    <a:lnTo>
                      <a:pt x="56" y="12"/>
                    </a:lnTo>
                    <a:lnTo>
                      <a:pt x="58" y="10"/>
                    </a:lnTo>
                    <a:lnTo>
                      <a:pt x="59" y="9"/>
                    </a:lnTo>
                    <a:lnTo>
                      <a:pt x="61" y="7"/>
                    </a:lnTo>
                    <a:lnTo>
                      <a:pt x="63" y="5"/>
                    </a:lnTo>
                    <a:lnTo>
                      <a:pt x="64" y="5"/>
                    </a:lnTo>
                    <a:lnTo>
                      <a:pt x="66" y="3"/>
                    </a:lnTo>
                    <a:lnTo>
                      <a:pt x="68" y="1"/>
                    </a:lnTo>
                    <a:lnTo>
                      <a:pt x="69" y="1"/>
                    </a:lnTo>
                    <a:lnTo>
                      <a:pt x="71" y="0"/>
                    </a:lnTo>
                    <a:lnTo>
                      <a:pt x="73" y="0"/>
                    </a:lnTo>
                    <a:lnTo>
                      <a:pt x="74" y="0"/>
                    </a:lnTo>
                    <a:lnTo>
                      <a:pt x="76" y="0"/>
                    </a:lnTo>
                    <a:lnTo>
                      <a:pt x="78" y="0"/>
                    </a:lnTo>
                    <a:lnTo>
                      <a:pt x="80" y="0"/>
                    </a:lnTo>
                    <a:lnTo>
                      <a:pt x="82" y="0"/>
                    </a:lnTo>
                    <a:lnTo>
                      <a:pt x="84" y="0"/>
                    </a:lnTo>
                    <a:lnTo>
                      <a:pt x="85" y="0"/>
                    </a:lnTo>
                    <a:lnTo>
                      <a:pt x="88" y="0"/>
                    </a:lnTo>
                    <a:lnTo>
                      <a:pt x="88" y="1"/>
                    </a:lnTo>
                    <a:lnTo>
                      <a:pt x="90" y="1"/>
                    </a:lnTo>
                    <a:lnTo>
                      <a:pt x="90" y="3"/>
                    </a:lnTo>
                    <a:lnTo>
                      <a:pt x="92" y="3"/>
                    </a:lnTo>
                    <a:lnTo>
                      <a:pt x="94" y="3"/>
                    </a:lnTo>
                    <a:lnTo>
                      <a:pt x="94" y="5"/>
                    </a:lnTo>
                    <a:lnTo>
                      <a:pt x="95" y="5"/>
                    </a:lnTo>
                    <a:lnTo>
                      <a:pt x="97" y="5"/>
                    </a:lnTo>
                    <a:lnTo>
                      <a:pt x="97" y="6"/>
                    </a:lnTo>
                    <a:lnTo>
                      <a:pt x="98" y="6"/>
                    </a:lnTo>
                    <a:lnTo>
                      <a:pt x="100" y="6"/>
                    </a:lnTo>
                    <a:lnTo>
                      <a:pt x="100" y="8"/>
                    </a:lnTo>
                    <a:lnTo>
                      <a:pt x="100" y="9"/>
                    </a:lnTo>
                    <a:lnTo>
                      <a:pt x="99" y="11"/>
                    </a:lnTo>
                    <a:lnTo>
                      <a:pt x="99" y="12"/>
                    </a:lnTo>
                    <a:lnTo>
                      <a:pt x="97" y="14"/>
                    </a:lnTo>
                    <a:lnTo>
                      <a:pt x="96" y="15"/>
                    </a:lnTo>
                    <a:lnTo>
                      <a:pt x="95" y="17"/>
                    </a:lnTo>
                    <a:lnTo>
                      <a:pt x="92" y="19"/>
                    </a:lnTo>
                    <a:lnTo>
                      <a:pt x="91" y="19"/>
                    </a:lnTo>
                    <a:lnTo>
                      <a:pt x="89" y="20"/>
                    </a:lnTo>
                    <a:lnTo>
                      <a:pt x="88" y="22"/>
                    </a:lnTo>
                    <a:lnTo>
                      <a:pt x="85" y="22"/>
                    </a:lnTo>
                    <a:lnTo>
                      <a:pt x="83" y="22"/>
                    </a:lnTo>
                    <a:lnTo>
                      <a:pt x="82" y="22"/>
                    </a:lnTo>
                    <a:lnTo>
                      <a:pt x="80" y="22"/>
                    </a:lnTo>
                    <a:lnTo>
                      <a:pt x="78" y="22"/>
                    </a:lnTo>
                    <a:lnTo>
                      <a:pt x="76" y="22"/>
                    </a:lnTo>
                    <a:lnTo>
                      <a:pt x="74" y="22"/>
                    </a:lnTo>
                    <a:lnTo>
                      <a:pt x="73" y="22"/>
                    </a:lnTo>
                    <a:lnTo>
                      <a:pt x="71" y="24"/>
                    </a:lnTo>
                    <a:lnTo>
                      <a:pt x="69" y="25"/>
                    </a:lnTo>
                    <a:lnTo>
                      <a:pt x="67" y="27"/>
                    </a:lnTo>
                    <a:lnTo>
                      <a:pt x="66" y="27"/>
                    </a:lnTo>
                    <a:lnTo>
                      <a:pt x="64" y="27"/>
                    </a:lnTo>
                    <a:lnTo>
                      <a:pt x="62" y="29"/>
                    </a:lnTo>
                    <a:lnTo>
                      <a:pt x="61" y="29"/>
                    </a:lnTo>
                    <a:lnTo>
                      <a:pt x="59" y="31"/>
                    </a:lnTo>
                    <a:lnTo>
                      <a:pt x="57" y="33"/>
                    </a:lnTo>
                    <a:lnTo>
                      <a:pt x="54" y="35"/>
                    </a:lnTo>
                    <a:lnTo>
                      <a:pt x="54" y="37"/>
                    </a:lnTo>
                    <a:lnTo>
                      <a:pt x="52" y="38"/>
                    </a:lnTo>
                    <a:lnTo>
                      <a:pt x="52" y="39"/>
                    </a:lnTo>
                    <a:lnTo>
                      <a:pt x="52" y="41"/>
                    </a:lnTo>
                    <a:lnTo>
                      <a:pt x="51" y="43"/>
                    </a:lnTo>
                    <a:lnTo>
                      <a:pt x="51" y="44"/>
                    </a:lnTo>
                    <a:lnTo>
                      <a:pt x="51" y="46"/>
                    </a:lnTo>
                    <a:lnTo>
                      <a:pt x="50" y="48"/>
                    </a:lnTo>
                    <a:lnTo>
                      <a:pt x="50" y="50"/>
                    </a:lnTo>
                    <a:lnTo>
                      <a:pt x="48" y="52"/>
                    </a:lnTo>
                    <a:lnTo>
                      <a:pt x="47" y="53"/>
                    </a:lnTo>
                    <a:lnTo>
                      <a:pt x="45" y="55"/>
                    </a:lnTo>
                    <a:lnTo>
                      <a:pt x="44" y="57"/>
                    </a:lnTo>
                    <a:lnTo>
                      <a:pt x="42" y="59"/>
                    </a:lnTo>
                    <a:lnTo>
                      <a:pt x="40" y="61"/>
                    </a:lnTo>
                    <a:lnTo>
                      <a:pt x="38" y="63"/>
                    </a:lnTo>
                    <a:lnTo>
                      <a:pt x="38" y="65"/>
                    </a:lnTo>
                    <a:lnTo>
                      <a:pt x="36" y="67"/>
                    </a:lnTo>
                    <a:lnTo>
                      <a:pt x="36" y="68"/>
                    </a:lnTo>
                    <a:lnTo>
                      <a:pt x="35" y="69"/>
                    </a:lnTo>
                    <a:lnTo>
                      <a:pt x="35" y="70"/>
                    </a:lnTo>
                    <a:lnTo>
                      <a:pt x="33" y="72"/>
                    </a:lnTo>
                    <a:lnTo>
                      <a:pt x="31" y="73"/>
                    </a:lnTo>
                    <a:lnTo>
                      <a:pt x="29" y="74"/>
                    </a:lnTo>
                    <a:lnTo>
                      <a:pt x="28" y="76"/>
                    </a:lnTo>
                    <a:lnTo>
                      <a:pt x="26" y="76"/>
                    </a:lnTo>
                    <a:lnTo>
                      <a:pt x="23" y="77"/>
                    </a:lnTo>
                    <a:lnTo>
                      <a:pt x="22" y="77"/>
                    </a:lnTo>
                    <a:lnTo>
                      <a:pt x="20" y="79"/>
                    </a:lnTo>
                    <a:lnTo>
                      <a:pt x="19" y="79"/>
                    </a:lnTo>
                    <a:lnTo>
                      <a:pt x="16" y="81"/>
                    </a:lnTo>
                    <a:lnTo>
                      <a:pt x="14" y="83"/>
                    </a:lnTo>
                    <a:lnTo>
                      <a:pt x="12" y="83"/>
                    </a:lnTo>
                    <a:lnTo>
                      <a:pt x="10" y="85"/>
                    </a:lnTo>
                    <a:lnTo>
                      <a:pt x="9" y="85"/>
                    </a:lnTo>
                    <a:lnTo>
                      <a:pt x="7" y="86"/>
                    </a:lnTo>
                    <a:lnTo>
                      <a:pt x="6" y="86"/>
                    </a:lnTo>
                    <a:lnTo>
                      <a:pt x="5" y="86"/>
                    </a:lnTo>
                    <a:lnTo>
                      <a:pt x="4" y="86"/>
                    </a:lnTo>
                    <a:lnTo>
                      <a:pt x="4" y="85"/>
                    </a:lnTo>
                    <a:lnTo>
                      <a:pt x="2" y="85"/>
                    </a:lnTo>
                    <a:lnTo>
                      <a:pt x="1" y="85"/>
                    </a:lnTo>
                    <a:lnTo>
                      <a:pt x="0" y="85"/>
                    </a:lnTo>
                    <a:lnTo>
                      <a:pt x="0" y="84"/>
                    </a:lnTo>
                  </a:path>
                </a:pathLst>
              </a:custGeom>
              <a:solidFill>
                <a:srgbClr val="BF41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9" name="Freeform 558"/>
              <p:cNvSpPr>
                <a:spLocks/>
              </p:cNvSpPr>
              <p:nvPr/>
            </p:nvSpPr>
            <p:spPr bwMode="auto">
              <a:xfrm>
                <a:off x="3334" y="1866"/>
                <a:ext cx="122" cy="196"/>
              </a:xfrm>
              <a:custGeom>
                <a:avLst/>
                <a:gdLst>
                  <a:gd name="T0" fmla="*/ 10 w 122"/>
                  <a:gd name="T1" fmla="*/ 9 h 196"/>
                  <a:gd name="T2" fmla="*/ 20 w 122"/>
                  <a:gd name="T3" fmla="*/ 2 h 196"/>
                  <a:gd name="T4" fmla="*/ 31 w 122"/>
                  <a:gd name="T5" fmla="*/ 0 h 196"/>
                  <a:gd name="T6" fmla="*/ 40 w 122"/>
                  <a:gd name="T7" fmla="*/ 1 h 196"/>
                  <a:gd name="T8" fmla="*/ 52 w 122"/>
                  <a:gd name="T9" fmla="*/ 1 h 196"/>
                  <a:gd name="T10" fmla="*/ 57 w 122"/>
                  <a:gd name="T11" fmla="*/ 5 h 196"/>
                  <a:gd name="T12" fmla="*/ 65 w 122"/>
                  <a:gd name="T13" fmla="*/ 9 h 196"/>
                  <a:gd name="T14" fmla="*/ 69 w 122"/>
                  <a:gd name="T15" fmla="*/ 14 h 196"/>
                  <a:gd name="T16" fmla="*/ 76 w 122"/>
                  <a:gd name="T17" fmla="*/ 18 h 196"/>
                  <a:gd name="T18" fmla="*/ 82 w 122"/>
                  <a:gd name="T19" fmla="*/ 30 h 196"/>
                  <a:gd name="T20" fmla="*/ 87 w 122"/>
                  <a:gd name="T21" fmla="*/ 41 h 196"/>
                  <a:gd name="T22" fmla="*/ 93 w 122"/>
                  <a:gd name="T23" fmla="*/ 45 h 196"/>
                  <a:gd name="T24" fmla="*/ 102 w 122"/>
                  <a:gd name="T25" fmla="*/ 48 h 196"/>
                  <a:gd name="T26" fmla="*/ 112 w 122"/>
                  <a:gd name="T27" fmla="*/ 48 h 196"/>
                  <a:gd name="T28" fmla="*/ 116 w 122"/>
                  <a:gd name="T29" fmla="*/ 54 h 196"/>
                  <a:gd name="T30" fmla="*/ 118 w 122"/>
                  <a:gd name="T31" fmla="*/ 62 h 196"/>
                  <a:gd name="T32" fmla="*/ 115 w 122"/>
                  <a:gd name="T33" fmla="*/ 74 h 196"/>
                  <a:gd name="T34" fmla="*/ 109 w 122"/>
                  <a:gd name="T35" fmla="*/ 84 h 196"/>
                  <a:gd name="T36" fmla="*/ 105 w 122"/>
                  <a:gd name="T37" fmla="*/ 95 h 196"/>
                  <a:gd name="T38" fmla="*/ 113 w 122"/>
                  <a:gd name="T39" fmla="*/ 101 h 196"/>
                  <a:gd name="T40" fmla="*/ 121 w 122"/>
                  <a:gd name="T41" fmla="*/ 103 h 196"/>
                  <a:gd name="T42" fmla="*/ 120 w 122"/>
                  <a:gd name="T43" fmla="*/ 114 h 196"/>
                  <a:gd name="T44" fmla="*/ 118 w 122"/>
                  <a:gd name="T45" fmla="*/ 124 h 196"/>
                  <a:gd name="T46" fmla="*/ 114 w 122"/>
                  <a:gd name="T47" fmla="*/ 136 h 196"/>
                  <a:gd name="T48" fmla="*/ 105 w 122"/>
                  <a:gd name="T49" fmla="*/ 146 h 196"/>
                  <a:gd name="T50" fmla="*/ 94 w 122"/>
                  <a:gd name="T51" fmla="*/ 153 h 196"/>
                  <a:gd name="T52" fmla="*/ 91 w 122"/>
                  <a:gd name="T53" fmla="*/ 164 h 196"/>
                  <a:gd name="T54" fmla="*/ 85 w 122"/>
                  <a:gd name="T55" fmla="*/ 176 h 196"/>
                  <a:gd name="T56" fmla="*/ 82 w 122"/>
                  <a:gd name="T57" fmla="*/ 187 h 196"/>
                  <a:gd name="T58" fmla="*/ 75 w 122"/>
                  <a:gd name="T59" fmla="*/ 194 h 196"/>
                  <a:gd name="T60" fmla="*/ 69 w 122"/>
                  <a:gd name="T61" fmla="*/ 192 h 196"/>
                  <a:gd name="T62" fmla="*/ 67 w 122"/>
                  <a:gd name="T63" fmla="*/ 186 h 196"/>
                  <a:gd name="T64" fmla="*/ 65 w 122"/>
                  <a:gd name="T65" fmla="*/ 179 h 196"/>
                  <a:gd name="T66" fmla="*/ 62 w 122"/>
                  <a:gd name="T67" fmla="*/ 174 h 196"/>
                  <a:gd name="T68" fmla="*/ 52 w 122"/>
                  <a:gd name="T69" fmla="*/ 175 h 196"/>
                  <a:gd name="T70" fmla="*/ 40 w 122"/>
                  <a:gd name="T71" fmla="*/ 177 h 196"/>
                  <a:gd name="T72" fmla="*/ 45 w 122"/>
                  <a:gd name="T73" fmla="*/ 168 h 196"/>
                  <a:gd name="T74" fmla="*/ 53 w 122"/>
                  <a:gd name="T75" fmla="*/ 157 h 196"/>
                  <a:gd name="T76" fmla="*/ 62 w 122"/>
                  <a:gd name="T77" fmla="*/ 148 h 196"/>
                  <a:gd name="T78" fmla="*/ 70 w 122"/>
                  <a:gd name="T79" fmla="*/ 138 h 196"/>
                  <a:gd name="T80" fmla="*/ 80 w 122"/>
                  <a:gd name="T81" fmla="*/ 128 h 196"/>
                  <a:gd name="T82" fmla="*/ 85 w 122"/>
                  <a:gd name="T83" fmla="*/ 117 h 196"/>
                  <a:gd name="T84" fmla="*/ 85 w 122"/>
                  <a:gd name="T85" fmla="*/ 109 h 196"/>
                  <a:gd name="T86" fmla="*/ 78 w 122"/>
                  <a:gd name="T87" fmla="*/ 102 h 196"/>
                  <a:gd name="T88" fmla="*/ 72 w 122"/>
                  <a:gd name="T89" fmla="*/ 95 h 196"/>
                  <a:gd name="T90" fmla="*/ 69 w 122"/>
                  <a:gd name="T91" fmla="*/ 88 h 196"/>
                  <a:gd name="T92" fmla="*/ 63 w 122"/>
                  <a:gd name="T93" fmla="*/ 83 h 196"/>
                  <a:gd name="T94" fmla="*/ 61 w 122"/>
                  <a:gd name="T95" fmla="*/ 76 h 196"/>
                  <a:gd name="T96" fmla="*/ 58 w 122"/>
                  <a:gd name="T97" fmla="*/ 70 h 196"/>
                  <a:gd name="T98" fmla="*/ 56 w 122"/>
                  <a:gd name="T99" fmla="*/ 63 h 196"/>
                  <a:gd name="T100" fmla="*/ 54 w 122"/>
                  <a:gd name="T101" fmla="*/ 56 h 196"/>
                  <a:gd name="T102" fmla="*/ 47 w 122"/>
                  <a:gd name="T103" fmla="*/ 53 h 196"/>
                  <a:gd name="T104" fmla="*/ 39 w 122"/>
                  <a:gd name="T105" fmla="*/ 49 h 196"/>
                  <a:gd name="T106" fmla="*/ 31 w 122"/>
                  <a:gd name="T107" fmla="*/ 47 h 196"/>
                  <a:gd name="T108" fmla="*/ 22 w 122"/>
                  <a:gd name="T109" fmla="*/ 45 h 196"/>
                  <a:gd name="T110" fmla="*/ 15 w 122"/>
                  <a:gd name="T111" fmla="*/ 39 h 196"/>
                  <a:gd name="T112" fmla="*/ 9 w 122"/>
                  <a:gd name="T113" fmla="*/ 29 h 196"/>
                  <a:gd name="T114" fmla="*/ 3 w 122"/>
                  <a:gd name="T115" fmla="*/ 21 h 196"/>
                  <a:gd name="T116" fmla="*/ 0 w 122"/>
                  <a:gd name="T117" fmla="*/ 17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 h="196">
                    <a:moveTo>
                      <a:pt x="0" y="14"/>
                    </a:moveTo>
                    <a:lnTo>
                      <a:pt x="1" y="13"/>
                    </a:lnTo>
                    <a:lnTo>
                      <a:pt x="3" y="13"/>
                    </a:lnTo>
                    <a:lnTo>
                      <a:pt x="5" y="11"/>
                    </a:lnTo>
                    <a:lnTo>
                      <a:pt x="8" y="10"/>
                    </a:lnTo>
                    <a:lnTo>
                      <a:pt x="10" y="9"/>
                    </a:lnTo>
                    <a:lnTo>
                      <a:pt x="12" y="7"/>
                    </a:lnTo>
                    <a:lnTo>
                      <a:pt x="13" y="7"/>
                    </a:lnTo>
                    <a:lnTo>
                      <a:pt x="15" y="5"/>
                    </a:lnTo>
                    <a:lnTo>
                      <a:pt x="16" y="4"/>
                    </a:lnTo>
                    <a:lnTo>
                      <a:pt x="18" y="4"/>
                    </a:lnTo>
                    <a:lnTo>
                      <a:pt x="20" y="2"/>
                    </a:lnTo>
                    <a:lnTo>
                      <a:pt x="22" y="2"/>
                    </a:lnTo>
                    <a:lnTo>
                      <a:pt x="24" y="1"/>
                    </a:lnTo>
                    <a:lnTo>
                      <a:pt x="26" y="1"/>
                    </a:lnTo>
                    <a:lnTo>
                      <a:pt x="28" y="0"/>
                    </a:lnTo>
                    <a:lnTo>
                      <a:pt x="30" y="0"/>
                    </a:lnTo>
                    <a:lnTo>
                      <a:pt x="31" y="0"/>
                    </a:lnTo>
                    <a:lnTo>
                      <a:pt x="33" y="0"/>
                    </a:lnTo>
                    <a:lnTo>
                      <a:pt x="34" y="0"/>
                    </a:lnTo>
                    <a:lnTo>
                      <a:pt x="36" y="0"/>
                    </a:lnTo>
                    <a:lnTo>
                      <a:pt x="38" y="0"/>
                    </a:lnTo>
                    <a:lnTo>
                      <a:pt x="40" y="0"/>
                    </a:lnTo>
                    <a:lnTo>
                      <a:pt x="40" y="1"/>
                    </a:lnTo>
                    <a:lnTo>
                      <a:pt x="41" y="1"/>
                    </a:lnTo>
                    <a:lnTo>
                      <a:pt x="43" y="1"/>
                    </a:lnTo>
                    <a:lnTo>
                      <a:pt x="46" y="1"/>
                    </a:lnTo>
                    <a:lnTo>
                      <a:pt x="48" y="1"/>
                    </a:lnTo>
                    <a:lnTo>
                      <a:pt x="50" y="1"/>
                    </a:lnTo>
                    <a:lnTo>
                      <a:pt x="52" y="1"/>
                    </a:lnTo>
                    <a:lnTo>
                      <a:pt x="52" y="3"/>
                    </a:lnTo>
                    <a:lnTo>
                      <a:pt x="53" y="3"/>
                    </a:lnTo>
                    <a:lnTo>
                      <a:pt x="54" y="3"/>
                    </a:lnTo>
                    <a:lnTo>
                      <a:pt x="56" y="3"/>
                    </a:lnTo>
                    <a:lnTo>
                      <a:pt x="56" y="5"/>
                    </a:lnTo>
                    <a:lnTo>
                      <a:pt x="57" y="5"/>
                    </a:lnTo>
                    <a:lnTo>
                      <a:pt x="59" y="5"/>
                    </a:lnTo>
                    <a:lnTo>
                      <a:pt x="59" y="7"/>
                    </a:lnTo>
                    <a:lnTo>
                      <a:pt x="61" y="7"/>
                    </a:lnTo>
                    <a:lnTo>
                      <a:pt x="63" y="7"/>
                    </a:lnTo>
                    <a:lnTo>
                      <a:pt x="63" y="9"/>
                    </a:lnTo>
                    <a:lnTo>
                      <a:pt x="65" y="9"/>
                    </a:lnTo>
                    <a:lnTo>
                      <a:pt x="65" y="11"/>
                    </a:lnTo>
                    <a:lnTo>
                      <a:pt x="66" y="11"/>
                    </a:lnTo>
                    <a:lnTo>
                      <a:pt x="68" y="11"/>
                    </a:lnTo>
                    <a:lnTo>
                      <a:pt x="68" y="13"/>
                    </a:lnTo>
                    <a:lnTo>
                      <a:pt x="69" y="13"/>
                    </a:lnTo>
                    <a:lnTo>
                      <a:pt x="69" y="14"/>
                    </a:lnTo>
                    <a:lnTo>
                      <a:pt x="71" y="14"/>
                    </a:lnTo>
                    <a:lnTo>
                      <a:pt x="71" y="16"/>
                    </a:lnTo>
                    <a:lnTo>
                      <a:pt x="72" y="16"/>
                    </a:lnTo>
                    <a:lnTo>
                      <a:pt x="74" y="16"/>
                    </a:lnTo>
                    <a:lnTo>
                      <a:pt x="74" y="17"/>
                    </a:lnTo>
                    <a:lnTo>
                      <a:pt x="76" y="18"/>
                    </a:lnTo>
                    <a:lnTo>
                      <a:pt x="76" y="20"/>
                    </a:lnTo>
                    <a:lnTo>
                      <a:pt x="78" y="21"/>
                    </a:lnTo>
                    <a:lnTo>
                      <a:pt x="78" y="24"/>
                    </a:lnTo>
                    <a:lnTo>
                      <a:pt x="79" y="26"/>
                    </a:lnTo>
                    <a:lnTo>
                      <a:pt x="79" y="28"/>
                    </a:lnTo>
                    <a:lnTo>
                      <a:pt x="82" y="30"/>
                    </a:lnTo>
                    <a:lnTo>
                      <a:pt x="82" y="33"/>
                    </a:lnTo>
                    <a:lnTo>
                      <a:pt x="83" y="35"/>
                    </a:lnTo>
                    <a:lnTo>
                      <a:pt x="83" y="37"/>
                    </a:lnTo>
                    <a:lnTo>
                      <a:pt x="85" y="39"/>
                    </a:lnTo>
                    <a:lnTo>
                      <a:pt x="85" y="41"/>
                    </a:lnTo>
                    <a:lnTo>
                      <a:pt x="87" y="41"/>
                    </a:lnTo>
                    <a:lnTo>
                      <a:pt x="87" y="43"/>
                    </a:lnTo>
                    <a:lnTo>
                      <a:pt x="89" y="43"/>
                    </a:lnTo>
                    <a:lnTo>
                      <a:pt x="89" y="45"/>
                    </a:lnTo>
                    <a:lnTo>
                      <a:pt x="90" y="45"/>
                    </a:lnTo>
                    <a:lnTo>
                      <a:pt x="91" y="45"/>
                    </a:lnTo>
                    <a:lnTo>
                      <a:pt x="93" y="45"/>
                    </a:lnTo>
                    <a:lnTo>
                      <a:pt x="94" y="46"/>
                    </a:lnTo>
                    <a:lnTo>
                      <a:pt x="96" y="46"/>
                    </a:lnTo>
                    <a:lnTo>
                      <a:pt x="98" y="46"/>
                    </a:lnTo>
                    <a:lnTo>
                      <a:pt x="100" y="46"/>
                    </a:lnTo>
                    <a:lnTo>
                      <a:pt x="100" y="48"/>
                    </a:lnTo>
                    <a:lnTo>
                      <a:pt x="102" y="48"/>
                    </a:lnTo>
                    <a:lnTo>
                      <a:pt x="104" y="48"/>
                    </a:lnTo>
                    <a:lnTo>
                      <a:pt x="106" y="48"/>
                    </a:lnTo>
                    <a:lnTo>
                      <a:pt x="107" y="48"/>
                    </a:lnTo>
                    <a:lnTo>
                      <a:pt x="109" y="48"/>
                    </a:lnTo>
                    <a:lnTo>
                      <a:pt x="110" y="48"/>
                    </a:lnTo>
                    <a:lnTo>
                      <a:pt x="112" y="48"/>
                    </a:lnTo>
                    <a:lnTo>
                      <a:pt x="112" y="50"/>
                    </a:lnTo>
                    <a:lnTo>
                      <a:pt x="112" y="51"/>
                    </a:lnTo>
                    <a:lnTo>
                      <a:pt x="114" y="51"/>
                    </a:lnTo>
                    <a:lnTo>
                      <a:pt x="114" y="53"/>
                    </a:lnTo>
                    <a:lnTo>
                      <a:pt x="114" y="54"/>
                    </a:lnTo>
                    <a:lnTo>
                      <a:pt x="116" y="54"/>
                    </a:lnTo>
                    <a:lnTo>
                      <a:pt x="116" y="56"/>
                    </a:lnTo>
                    <a:lnTo>
                      <a:pt x="116" y="58"/>
                    </a:lnTo>
                    <a:lnTo>
                      <a:pt x="117" y="58"/>
                    </a:lnTo>
                    <a:lnTo>
                      <a:pt x="117" y="60"/>
                    </a:lnTo>
                    <a:lnTo>
                      <a:pt x="117" y="62"/>
                    </a:lnTo>
                    <a:lnTo>
                      <a:pt x="118" y="62"/>
                    </a:lnTo>
                    <a:lnTo>
                      <a:pt x="117" y="64"/>
                    </a:lnTo>
                    <a:lnTo>
                      <a:pt x="117" y="66"/>
                    </a:lnTo>
                    <a:lnTo>
                      <a:pt x="116" y="68"/>
                    </a:lnTo>
                    <a:lnTo>
                      <a:pt x="116" y="70"/>
                    </a:lnTo>
                    <a:lnTo>
                      <a:pt x="115" y="71"/>
                    </a:lnTo>
                    <a:lnTo>
                      <a:pt x="115" y="74"/>
                    </a:lnTo>
                    <a:lnTo>
                      <a:pt x="114" y="76"/>
                    </a:lnTo>
                    <a:lnTo>
                      <a:pt x="114" y="77"/>
                    </a:lnTo>
                    <a:lnTo>
                      <a:pt x="112" y="79"/>
                    </a:lnTo>
                    <a:lnTo>
                      <a:pt x="112" y="80"/>
                    </a:lnTo>
                    <a:lnTo>
                      <a:pt x="110" y="82"/>
                    </a:lnTo>
                    <a:lnTo>
                      <a:pt x="109" y="84"/>
                    </a:lnTo>
                    <a:lnTo>
                      <a:pt x="107" y="86"/>
                    </a:lnTo>
                    <a:lnTo>
                      <a:pt x="106" y="88"/>
                    </a:lnTo>
                    <a:lnTo>
                      <a:pt x="105" y="90"/>
                    </a:lnTo>
                    <a:lnTo>
                      <a:pt x="105" y="92"/>
                    </a:lnTo>
                    <a:lnTo>
                      <a:pt x="105" y="94"/>
                    </a:lnTo>
                    <a:lnTo>
                      <a:pt x="105" y="95"/>
                    </a:lnTo>
                    <a:lnTo>
                      <a:pt x="107" y="95"/>
                    </a:lnTo>
                    <a:lnTo>
                      <a:pt x="107" y="98"/>
                    </a:lnTo>
                    <a:lnTo>
                      <a:pt x="109" y="98"/>
                    </a:lnTo>
                    <a:lnTo>
                      <a:pt x="111" y="99"/>
                    </a:lnTo>
                    <a:lnTo>
                      <a:pt x="113" y="99"/>
                    </a:lnTo>
                    <a:lnTo>
                      <a:pt x="113" y="101"/>
                    </a:lnTo>
                    <a:lnTo>
                      <a:pt x="115" y="101"/>
                    </a:lnTo>
                    <a:lnTo>
                      <a:pt x="116" y="101"/>
                    </a:lnTo>
                    <a:lnTo>
                      <a:pt x="118" y="101"/>
                    </a:lnTo>
                    <a:lnTo>
                      <a:pt x="118" y="103"/>
                    </a:lnTo>
                    <a:lnTo>
                      <a:pt x="120" y="103"/>
                    </a:lnTo>
                    <a:lnTo>
                      <a:pt x="121" y="103"/>
                    </a:lnTo>
                    <a:lnTo>
                      <a:pt x="120" y="105"/>
                    </a:lnTo>
                    <a:lnTo>
                      <a:pt x="120" y="107"/>
                    </a:lnTo>
                    <a:lnTo>
                      <a:pt x="120" y="109"/>
                    </a:lnTo>
                    <a:lnTo>
                      <a:pt x="120" y="110"/>
                    </a:lnTo>
                    <a:lnTo>
                      <a:pt x="120" y="112"/>
                    </a:lnTo>
                    <a:lnTo>
                      <a:pt x="120" y="114"/>
                    </a:lnTo>
                    <a:lnTo>
                      <a:pt x="120" y="116"/>
                    </a:lnTo>
                    <a:lnTo>
                      <a:pt x="120" y="117"/>
                    </a:lnTo>
                    <a:lnTo>
                      <a:pt x="118" y="119"/>
                    </a:lnTo>
                    <a:lnTo>
                      <a:pt x="118" y="121"/>
                    </a:lnTo>
                    <a:lnTo>
                      <a:pt x="118" y="123"/>
                    </a:lnTo>
                    <a:lnTo>
                      <a:pt x="118" y="124"/>
                    </a:lnTo>
                    <a:lnTo>
                      <a:pt x="118" y="126"/>
                    </a:lnTo>
                    <a:lnTo>
                      <a:pt x="118" y="128"/>
                    </a:lnTo>
                    <a:lnTo>
                      <a:pt x="118" y="130"/>
                    </a:lnTo>
                    <a:lnTo>
                      <a:pt x="116" y="132"/>
                    </a:lnTo>
                    <a:lnTo>
                      <a:pt x="116" y="134"/>
                    </a:lnTo>
                    <a:lnTo>
                      <a:pt x="114" y="136"/>
                    </a:lnTo>
                    <a:lnTo>
                      <a:pt x="112" y="138"/>
                    </a:lnTo>
                    <a:lnTo>
                      <a:pt x="110" y="140"/>
                    </a:lnTo>
                    <a:lnTo>
                      <a:pt x="110" y="141"/>
                    </a:lnTo>
                    <a:lnTo>
                      <a:pt x="108" y="143"/>
                    </a:lnTo>
                    <a:lnTo>
                      <a:pt x="106" y="145"/>
                    </a:lnTo>
                    <a:lnTo>
                      <a:pt x="105" y="146"/>
                    </a:lnTo>
                    <a:lnTo>
                      <a:pt x="103" y="148"/>
                    </a:lnTo>
                    <a:lnTo>
                      <a:pt x="102" y="148"/>
                    </a:lnTo>
                    <a:lnTo>
                      <a:pt x="100" y="149"/>
                    </a:lnTo>
                    <a:lnTo>
                      <a:pt x="98" y="150"/>
                    </a:lnTo>
                    <a:lnTo>
                      <a:pt x="96" y="151"/>
                    </a:lnTo>
                    <a:lnTo>
                      <a:pt x="94" y="153"/>
                    </a:lnTo>
                    <a:lnTo>
                      <a:pt x="94" y="154"/>
                    </a:lnTo>
                    <a:lnTo>
                      <a:pt x="93" y="156"/>
                    </a:lnTo>
                    <a:lnTo>
                      <a:pt x="93" y="158"/>
                    </a:lnTo>
                    <a:lnTo>
                      <a:pt x="91" y="160"/>
                    </a:lnTo>
                    <a:lnTo>
                      <a:pt x="91" y="162"/>
                    </a:lnTo>
                    <a:lnTo>
                      <a:pt x="91" y="164"/>
                    </a:lnTo>
                    <a:lnTo>
                      <a:pt x="89" y="166"/>
                    </a:lnTo>
                    <a:lnTo>
                      <a:pt x="89" y="168"/>
                    </a:lnTo>
                    <a:lnTo>
                      <a:pt x="87" y="170"/>
                    </a:lnTo>
                    <a:lnTo>
                      <a:pt x="85" y="171"/>
                    </a:lnTo>
                    <a:lnTo>
                      <a:pt x="85" y="174"/>
                    </a:lnTo>
                    <a:lnTo>
                      <a:pt x="85" y="176"/>
                    </a:lnTo>
                    <a:lnTo>
                      <a:pt x="83" y="178"/>
                    </a:lnTo>
                    <a:lnTo>
                      <a:pt x="83" y="179"/>
                    </a:lnTo>
                    <a:lnTo>
                      <a:pt x="83" y="181"/>
                    </a:lnTo>
                    <a:lnTo>
                      <a:pt x="83" y="183"/>
                    </a:lnTo>
                    <a:lnTo>
                      <a:pt x="83" y="185"/>
                    </a:lnTo>
                    <a:lnTo>
                      <a:pt x="82" y="187"/>
                    </a:lnTo>
                    <a:lnTo>
                      <a:pt x="82" y="189"/>
                    </a:lnTo>
                    <a:lnTo>
                      <a:pt x="81" y="191"/>
                    </a:lnTo>
                    <a:lnTo>
                      <a:pt x="79" y="193"/>
                    </a:lnTo>
                    <a:lnTo>
                      <a:pt x="78" y="193"/>
                    </a:lnTo>
                    <a:lnTo>
                      <a:pt x="76" y="194"/>
                    </a:lnTo>
                    <a:lnTo>
                      <a:pt x="75" y="194"/>
                    </a:lnTo>
                    <a:lnTo>
                      <a:pt x="73" y="195"/>
                    </a:lnTo>
                    <a:lnTo>
                      <a:pt x="72" y="195"/>
                    </a:lnTo>
                    <a:lnTo>
                      <a:pt x="71" y="195"/>
                    </a:lnTo>
                    <a:lnTo>
                      <a:pt x="71" y="193"/>
                    </a:lnTo>
                    <a:lnTo>
                      <a:pt x="69" y="193"/>
                    </a:lnTo>
                    <a:lnTo>
                      <a:pt x="69" y="192"/>
                    </a:lnTo>
                    <a:lnTo>
                      <a:pt x="69" y="191"/>
                    </a:lnTo>
                    <a:lnTo>
                      <a:pt x="69" y="189"/>
                    </a:lnTo>
                    <a:lnTo>
                      <a:pt x="68" y="189"/>
                    </a:lnTo>
                    <a:lnTo>
                      <a:pt x="68" y="188"/>
                    </a:lnTo>
                    <a:lnTo>
                      <a:pt x="68" y="186"/>
                    </a:lnTo>
                    <a:lnTo>
                      <a:pt x="67" y="186"/>
                    </a:lnTo>
                    <a:lnTo>
                      <a:pt x="67" y="185"/>
                    </a:lnTo>
                    <a:lnTo>
                      <a:pt x="67" y="183"/>
                    </a:lnTo>
                    <a:lnTo>
                      <a:pt x="65" y="183"/>
                    </a:lnTo>
                    <a:lnTo>
                      <a:pt x="65" y="182"/>
                    </a:lnTo>
                    <a:lnTo>
                      <a:pt x="65" y="181"/>
                    </a:lnTo>
                    <a:lnTo>
                      <a:pt x="65" y="179"/>
                    </a:lnTo>
                    <a:lnTo>
                      <a:pt x="64" y="179"/>
                    </a:lnTo>
                    <a:lnTo>
                      <a:pt x="64" y="177"/>
                    </a:lnTo>
                    <a:lnTo>
                      <a:pt x="63" y="177"/>
                    </a:lnTo>
                    <a:lnTo>
                      <a:pt x="63" y="175"/>
                    </a:lnTo>
                    <a:lnTo>
                      <a:pt x="63" y="173"/>
                    </a:lnTo>
                    <a:lnTo>
                      <a:pt x="62" y="174"/>
                    </a:lnTo>
                    <a:lnTo>
                      <a:pt x="61" y="174"/>
                    </a:lnTo>
                    <a:lnTo>
                      <a:pt x="59" y="174"/>
                    </a:lnTo>
                    <a:lnTo>
                      <a:pt x="58" y="174"/>
                    </a:lnTo>
                    <a:lnTo>
                      <a:pt x="56" y="175"/>
                    </a:lnTo>
                    <a:lnTo>
                      <a:pt x="54" y="175"/>
                    </a:lnTo>
                    <a:lnTo>
                      <a:pt x="52" y="175"/>
                    </a:lnTo>
                    <a:lnTo>
                      <a:pt x="50" y="175"/>
                    </a:lnTo>
                    <a:lnTo>
                      <a:pt x="47" y="177"/>
                    </a:lnTo>
                    <a:lnTo>
                      <a:pt x="45" y="177"/>
                    </a:lnTo>
                    <a:lnTo>
                      <a:pt x="43" y="177"/>
                    </a:lnTo>
                    <a:lnTo>
                      <a:pt x="41" y="177"/>
                    </a:lnTo>
                    <a:lnTo>
                      <a:pt x="40" y="177"/>
                    </a:lnTo>
                    <a:lnTo>
                      <a:pt x="39" y="177"/>
                    </a:lnTo>
                    <a:lnTo>
                      <a:pt x="39" y="175"/>
                    </a:lnTo>
                    <a:lnTo>
                      <a:pt x="39" y="174"/>
                    </a:lnTo>
                    <a:lnTo>
                      <a:pt x="41" y="172"/>
                    </a:lnTo>
                    <a:lnTo>
                      <a:pt x="43" y="170"/>
                    </a:lnTo>
                    <a:lnTo>
                      <a:pt x="45" y="168"/>
                    </a:lnTo>
                    <a:lnTo>
                      <a:pt x="47" y="167"/>
                    </a:lnTo>
                    <a:lnTo>
                      <a:pt x="48" y="164"/>
                    </a:lnTo>
                    <a:lnTo>
                      <a:pt x="50" y="162"/>
                    </a:lnTo>
                    <a:lnTo>
                      <a:pt x="52" y="161"/>
                    </a:lnTo>
                    <a:lnTo>
                      <a:pt x="53" y="159"/>
                    </a:lnTo>
                    <a:lnTo>
                      <a:pt x="53" y="157"/>
                    </a:lnTo>
                    <a:lnTo>
                      <a:pt x="55" y="155"/>
                    </a:lnTo>
                    <a:lnTo>
                      <a:pt x="56" y="155"/>
                    </a:lnTo>
                    <a:lnTo>
                      <a:pt x="58" y="154"/>
                    </a:lnTo>
                    <a:lnTo>
                      <a:pt x="60" y="152"/>
                    </a:lnTo>
                    <a:lnTo>
                      <a:pt x="62" y="150"/>
                    </a:lnTo>
                    <a:lnTo>
                      <a:pt x="62" y="148"/>
                    </a:lnTo>
                    <a:lnTo>
                      <a:pt x="63" y="146"/>
                    </a:lnTo>
                    <a:lnTo>
                      <a:pt x="65" y="145"/>
                    </a:lnTo>
                    <a:lnTo>
                      <a:pt x="65" y="144"/>
                    </a:lnTo>
                    <a:lnTo>
                      <a:pt x="67" y="142"/>
                    </a:lnTo>
                    <a:lnTo>
                      <a:pt x="68" y="140"/>
                    </a:lnTo>
                    <a:lnTo>
                      <a:pt x="70" y="138"/>
                    </a:lnTo>
                    <a:lnTo>
                      <a:pt x="72" y="136"/>
                    </a:lnTo>
                    <a:lnTo>
                      <a:pt x="74" y="134"/>
                    </a:lnTo>
                    <a:lnTo>
                      <a:pt x="77" y="132"/>
                    </a:lnTo>
                    <a:lnTo>
                      <a:pt x="78" y="130"/>
                    </a:lnTo>
                    <a:lnTo>
                      <a:pt x="80" y="129"/>
                    </a:lnTo>
                    <a:lnTo>
                      <a:pt x="80" y="128"/>
                    </a:lnTo>
                    <a:lnTo>
                      <a:pt x="82" y="126"/>
                    </a:lnTo>
                    <a:lnTo>
                      <a:pt x="82" y="124"/>
                    </a:lnTo>
                    <a:lnTo>
                      <a:pt x="83" y="122"/>
                    </a:lnTo>
                    <a:lnTo>
                      <a:pt x="83" y="120"/>
                    </a:lnTo>
                    <a:lnTo>
                      <a:pt x="85" y="118"/>
                    </a:lnTo>
                    <a:lnTo>
                      <a:pt x="85" y="117"/>
                    </a:lnTo>
                    <a:lnTo>
                      <a:pt x="86" y="115"/>
                    </a:lnTo>
                    <a:lnTo>
                      <a:pt x="86" y="113"/>
                    </a:lnTo>
                    <a:lnTo>
                      <a:pt x="87" y="111"/>
                    </a:lnTo>
                    <a:lnTo>
                      <a:pt x="86" y="111"/>
                    </a:lnTo>
                    <a:lnTo>
                      <a:pt x="86" y="109"/>
                    </a:lnTo>
                    <a:lnTo>
                      <a:pt x="85" y="109"/>
                    </a:lnTo>
                    <a:lnTo>
                      <a:pt x="85" y="107"/>
                    </a:lnTo>
                    <a:lnTo>
                      <a:pt x="83" y="107"/>
                    </a:lnTo>
                    <a:lnTo>
                      <a:pt x="82" y="105"/>
                    </a:lnTo>
                    <a:lnTo>
                      <a:pt x="80" y="104"/>
                    </a:lnTo>
                    <a:lnTo>
                      <a:pt x="80" y="102"/>
                    </a:lnTo>
                    <a:lnTo>
                      <a:pt x="78" y="102"/>
                    </a:lnTo>
                    <a:lnTo>
                      <a:pt x="77" y="100"/>
                    </a:lnTo>
                    <a:lnTo>
                      <a:pt x="75" y="100"/>
                    </a:lnTo>
                    <a:lnTo>
                      <a:pt x="75" y="98"/>
                    </a:lnTo>
                    <a:lnTo>
                      <a:pt x="73" y="98"/>
                    </a:lnTo>
                    <a:lnTo>
                      <a:pt x="73" y="96"/>
                    </a:lnTo>
                    <a:lnTo>
                      <a:pt x="72" y="95"/>
                    </a:lnTo>
                    <a:lnTo>
                      <a:pt x="72" y="93"/>
                    </a:lnTo>
                    <a:lnTo>
                      <a:pt x="71" y="93"/>
                    </a:lnTo>
                    <a:lnTo>
                      <a:pt x="71" y="92"/>
                    </a:lnTo>
                    <a:lnTo>
                      <a:pt x="71" y="90"/>
                    </a:lnTo>
                    <a:lnTo>
                      <a:pt x="69" y="90"/>
                    </a:lnTo>
                    <a:lnTo>
                      <a:pt x="69" y="88"/>
                    </a:lnTo>
                    <a:lnTo>
                      <a:pt x="69" y="86"/>
                    </a:lnTo>
                    <a:lnTo>
                      <a:pt x="67" y="86"/>
                    </a:lnTo>
                    <a:lnTo>
                      <a:pt x="65" y="86"/>
                    </a:lnTo>
                    <a:lnTo>
                      <a:pt x="65" y="84"/>
                    </a:lnTo>
                    <a:lnTo>
                      <a:pt x="63" y="84"/>
                    </a:lnTo>
                    <a:lnTo>
                      <a:pt x="63" y="83"/>
                    </a:lnTo>
                    <a:lnTo>
                      <a:pt x="63" y="81"/>
                    </a:lnTo>
                    <a:lnTo>
                      <a:pt x="62" y="81"/>
                    </a:lnTo>
                    <a:lnTo>
                      <a:pt x="62" y="79"/>
                    </a:lnTo>
                    <a:lnTo>
                      <a:pt x="61" y="79"/>
                    </a:lnTo>
                    <a:lnTo>
                      <a:pt x="61" y="78"/>
                    </a:lnTo>
                    <a:lnTo>
                      <a:pt x="61" y="76"/>
                    </a:lnTo>
                    <a:lnTo>
                      <a:pt x="59" y="76"/>
                    </a:lnTo>
                    <a:lnTo>
                      <a:pt x="59" y="74"/>
                    </a:lnTo>
                    <a:lnTo>
                      <a:pt x="59" y="72"/>
                    </a:lnTo>
                    <a:lnTo>
                      <a:pt x="58" y="72"/>
                    </a:lnTo>
                    <a:lnTo>
                      <a:pt x="58" y="71"/>
                    </a:lnTo>
                    <a:lnTo>
                      <a:pt x="58" y="70"/>
                    </a:lnTo>
                    <a:lnTo>
                      <a:pt x="56" y="70"/>
                    </a:lnTo>
                    <a:lnTo>
                      <a:pt x="56" y="69"/>
                    </a:lnTo>
                    <a:lnTo>
                      <a:pt x="56" y="67"/>
                    </a:lnTo>
                    <a:lnTo>
                      <a:pt x="56" y="65"/>
                    </a:lnTo>
                    <a:lnTo>
                      <a:pt x="56" y="64"/>
                    </a:lnTo>
                    <a:lnTo>
                      <a:pt x="56" y="63"/>
                    </a:lnTo>
                    <a:lnTo>
                      <a:pt x="55" y="63"/>
                    </a:lnTo>
                    <a:lnTo>
                      <a:pt x="55" y="61"/>
                    </a:lnTo>
                    <a:lnTo>
                      <a:pt x="55" y="59"/>
                    </a:lnTo>
                    <a:lnTo>
                      <a:pt x="54" y="59"/>
                    </a:lnTo>
                    <a:lnTo>
                      <a:pt x="54" y="57"/>
                    </a:lnTo>
                    <a:lnTo>
                      <a:pt x="54" y="56"/>
                    </a:lnTo>
                    <a:lnTo>
                      <a:pt x="54" y="54"/>
                    </a:lnTo>
                    <a:lnTo>
                      <a:pt x="52" y="54"/>
                    </a:lnTo>
                    <a:lnTo>
                      <a:pt x="50" y="54"/>
                    </a:lnTo>
                    <a:lnTo>
                      <a:pt x="50" y="53"/>
                    </a:lnTo>
                    <a:lnTo>
                      <a:pt x="48" y="53"/>
                    </a:lnTo>
                    <a:lnTo>
                      <a:pt x="47" y="53"/>
                    </a:lnTo>
                    <a:lnTo>
                      <a:pt x="45" y="53"/>
                    </a:lnTo>
                    <a:lnTo>
                      <a:pt x="45" y="51"/>
                    </a:lnTo>
                    <a:lnTo>
                      <a:pt x="43" y="51"/>
                    </a:lnTo>
                    <a:lnTo>
                      <a:pt x="41" y="51"/>
                    </a:lnTo>
                    <a:lnTo>
                      <a:pt x="39" y="51"/>
                    </a:lnTo>
                    <a:lnTo>
                      <a:pt x="39" y="49"/>
                    </a:lnTo>
                    <a:lnTo>
                      <a:pt x="36" y="49"/>
                    </a:lnTo>
                    <a:lnTo>
                      <a:pt x="35" y="49"/>
                    </a:lnTo>
                    <a:lnTo>
                      <a:pt x="35" y="47"/>
                    </a:lnTo>
                    <a:lnTo>
                      <a:pt x="33" y="47"/>
                    </a:lnTo>
                    <a:lnTo>
                      <a:pt x="32" y="47"/>
                    </a:lnTo>
                    <a:lnTo>
                      <a:pt x="31" y="47"/>
                    </a:lnTo>
                    <a:lnTo>
                      <a:pt x="29" y="47"/>
                    </a:lnTo>
                    <a:lnTo>
                      <a:pt x="27" y="47"/>
                    </a:lnTo>
                    <a:lnTo>
                      <a:pt x="25" y="47"/>
                    </a:lnTo>
                    <a:lnTo>
                      <a:pt x="25" y="45"/>
                    </a:lnTo>
                    <a:lnTo>
                      <a:pt x="24" y="45"/>
                    </a:lnTo>
                    <a:lnTo>
                      <a:pt x="22" y="45"/>
                    </a:lnTo>
                    <a:lnTo>
                      <a:pt x="20" y="45"/>
                    </a:lnTo>
                    <a:lnTo>
                      <a:pt x="20" y="43"/>
                    </a:lnTo>
                    <a:lnTo>
                      <a:pt x="18" y="43"/>
                    </a:lnTo>
                    <a:lnTo>
                      <a:pt x="18" y="41"/>
                    </a:lnTo>
                    <a:lnTo>
                      <a:pt x="16" y="41"/>
                    </a:lnTo>
                    <a:lnTo>
                      <a:pt x="15" y="39"/>
                    </a:lnTo>
                    <a:lnTo>
                      <a:pt x="13" y="38"/>
                    </a:lnTo>
                    <a:lnTo>
                      <a:pt x="13" y="36"/>
                    </a:lnTo>
                    <a:lnTo>
                      <a:pt x="11" y="35"/>
                    </a:lnTo>
                    <a:lnTo>
                      <a:pt x="10" y="33"/>
                    </a:lnTo>
                    <a:lnTo>
                      <a:pt x="9" y="31"/>
                    </a:lnTo>
                    <a:lnTo>
                      <a:pt x="9" y="29"/>
                    </a:lnTo>
                    <a:lnTo>
                      <a:pt x="7" y="29"/>
                    </a:lnTo>
                    <a:lnTo>
                      <a:pt x="7" y="27"/>
                    </a:lnTo>
                    <a:lnTo>
                      <a:pt x="5" y="25"/>
                    </a:lnTo>
                    <a:lnTo>
                      <a:pt x="5" y="23"/>
                    </a:lnTo>
                    <a:lnTo>
                      <a:pt x="3" y="23"/>
                    </a:lnTo>
                    <a:lnTo>
                      <a:pt x="3" y="21"/>
                    </a:lnTo>
                    <a:lnTo>
                      <a:pt x="3" y="20"/>
                    </a:lnTo>
                    <a:lnTo>
                      <a:pt x="2" y="20"/>
                    </a:lnTo>
                    <a:lnTo>
                      <a:pt x="2" y="19"/>
                    </a:lnTo>
                    <a:lnTo>
                      <a:pt x="1" y="19"/>
                    </a:lnTo>
                    <a:lnTo>
                      <a:pt x="1" y="17"/>
                    </a:lnTo>
                    <a:lnTo>
                      <a:pt x="0" y="17"/>
                    </a:lnTo>
                    <a:lnTo>
                      <a:pt x="0" y="16"/>
                    </a:lnTo>
                    <a:lnTo>
                      <a:pt x="0" y="15"/>
                    </a:lnTo>
                    <a:lnTo>
                      <a:pt x="0" y="14"/>
                    </a:lnTo>
                  </a:path>
                </a:pathLst>
              </a:custGeom>
              <a:solidFill>
                <a:srgbClr val="BF41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0" name="Freeform 559"/>
              <p:cNvSpPr>
                <a:spLocks/>
              </p:cNvSpPr>
              <p:nvPr/>
            </p:nvSpPr>
            <p:spPr bwMode="auto">
              <a:xfrm>
                <a:off x="3216" y="1961"/>
                <a:ext cx="106" cy="77"/>
              </a:xfrm>
              <a:custGeom>
                <a:avLst/>
                <a:gdLst>
                  <a:gd name="T0" fmla="*/ 100 w 104"/>
                  <a:gd name="T1" fmla="*/ 0 h 77"/>
                  <a:gd name="T2" fmla="*/ 95 w 104"/>
                  <a:gd name="T3" fmla="*/ 4 h 77"/>
                  <a:gd name="T4" fmla="*/ 89 w 104"/>
                  <a:gd name="T5" fmla="*/ 4 h 77"/>
                  <a:gd name="T6" fmla="*/ 83 w 104"/>
                  <a:gd name="T7" fmla="*/ 5 h 77"/>
                  <a:gd name="T8" fmla="*/ 78 w 104"/>
                  <a:gd name="T9" fmla="*/ 6 h 77"/>
                  <a:gd name="T10" fmla="*/ 73 w 104"/>
                  <a:gd name="T11" fmla="*/ 7 h 77"/>
                  <a:gd name="T12" fmla="*/ 67 w 104"/>
                  <a:gd name="T13" fmla="*/ 8 h 77"/>
                  <a:gd name="T14" fmla="*/ 62 w 104"/>
                  <a:gd name="T15" fmla="*/ 11 h 77"/>
                  <a:gd name="T16" fmla="*/ 57 w 104"/>
                  <a:gd name="T17" fmla="*/ 13 h 77"/>
                  <a:gd name="T18" fmla="*/ 51 w 104"/>
                  <a:gd name="T19" fmla="*/ 17 h 77"/>
                  <a:gd name="T20" fmla="*/ 46 w 104"/>
                  <a:gd name="T21" fmla="*/ 19 h 77"/>
                  <a:gd name="T22" fmla="*/ 41 w 104"/>
                  <a:gd name="T23" fmla="*/ 22 h 77"/>
                  <a:gd name="T24" fmla="*/ 36 w 104"/>
                  <a:gd name="T25" fmla="*/ 25 h 77"/>
                  <a:gd name="T26" fmla="*/ 31 w 104"/>
                  <a:gd name="T27" fmla="*/ 30 h 77"/>
                  <a:gd name="T28" fmla="*/ 26 w 104"/>
                  <a:gd name="T29" fmla="*/ 34 h 77"/>
                  <a:gd name="T30" fmla="*/ 20 w 104"/>
                  <a:gd name="T31" fmla="*/ 37 h 77"/>
                  <a:gd name="T32" fmla="*/ 14 w 104"/>
                  <a:gd name="T33" fmla="*/ 40 h 77"/>
                  <a:gd name="T34" fmla="*/ 10 w 104"/>
                  <a:gd name="T35" fmla="*/ 44 h 77"/>
                  <a:gd name="T36" fmla="*/ 5 w 104"/>
                  <a:gd name="T37" fmla="*/ 48 h 77"/>
                  <a:gd name="T38" fmla="*/ 4 w 104"/>
                  <a:gd name="T39" fmla="*/ 53 h 77"/>
                  <a:gd name="T40" fmla="*/ 1 w 104"/>
                  <a:gd name="T41" fmla="*/ 58 h 77"/>
                  <a:gd name="T42" fmla="*/ 0 w 104"/>
                  <a:gd name="T43" fmla="*/ 64 h 77"/>
                  <a:gd name="T44" fmla="*/ 2 w 104"/>
                  <a:gd name="T45" fmla="*/ 67 h 77"/>
                  <a:gd name="T46" fmla="*/ 3 w 104"/>
                  <a:gd name="T47" fmla="*/ 70 h 77"/>
                  <a:gd name="T48" fmla="*/ 5 w 104"/>
                  <a:gd name="T49" fmla="*/ 73 h 77"/>
                  <a:gd name="T50" fmla="*/ 9 w 104"/>
                  <a:gd name="T51" fmla="*/ 74 h 77"/>
                  <a:gd name="T52" fmla="*/ 13 w 104"/>
                  <a:gd name="T53" fmla="*/ 75 h 77"/>
                  <a:gd name="T54" fmla="*/ 18 w 104"/>
                  <a:gd name="T55" fmla="*/ 75 h 77"/>
                  <a:gd name="T56" fmla="*/ 23 w 104"/>
                  <a:gd name="T57" fmla="*/ 76 h 77"/>
                  <a:gd name="T58" fmla="*/ 29 w 104"/>
                  <a:gd name="T59" fmla="*/ 76 h 77"/>
                  <a:gd name="T60" fmla="*/ 35 w 104"/>
                  <a:gd name="T61" fmla="*/ 76 h 77"/>
                  <a:gd name="T62" fmla="*/ 42 w 104"/>
                  <a:gd name="T63" fmla="*/ 76 h 77"/>
                  <a:gd name="T64" fmla="*/ 48 w 104"/>
                  <a:gd name="T65" fmla="*/ 76 h 77"/>
                  <a:gd name="T66" fmla="*/ 54 w 104"/>
                  <a:gd name="T67" fmla="*/ 75 h 77"/>
                  <a:gd name="T68" fmla="*/ 58 w 104"/>
                  <a:gd name="T69" fmla="*/ 73 h 77"/>
                  <a:gd name="T70" fmla="*/ 62 w 104"/>
                  <a:gd name="T71" fmla="*/ 74 h 77"/>
                  <a:gd name="T72" fmla="*/ 67 w 104"/>
                  <a:gd name="T73" fmla="*/ 74 h 77"/>
                  <a:gd name="T74" fmla="*/ 72 w 104"/>
                  <a:gd name="T75" fmla="*/ 75 h 77"/>
                  <a:gd name="T76" fmla="*/ 78 w 104"/>
                  <a:gd name="T77" fmla="*/ 75 h 77"/>
                  <a:gd name="T78" fmla="*/ 84 w 104"/>
                  <a:gd name="T79" fmla="*/ 75 h 77"/>
                  <a:gd name="T80" fmla="*/ 89 w 104"/>
                  <a:gd name="T81" fmla="*/ 71 h 77"/>
                  <a:gd name="T82" fmla="*/ 95 w 104"/>
                  <a:gd name="T83"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4" h="77">
                    <a:moveTo>
                      <a:pt x="103" y="0"/>
                    </a:moveTo>
                    <a:lnTo>
                      <a:pt x="102" y="0"/>
                    </a:lnTo>
                    <a:lnTo>
                      <a:pt x="100" y="0"/>
                    </a:lnTo>
                    <a:lnTo>
                      <a:pt x="98" y="2"/>
                    </a:lnTo>
                    <a:lnTo>
                      <a:pt x="96" y="2"/>
                    </a:lnTo>
                    <a:lnTo>
                      <a:pt x="95" y="4"/>
                    </a:lnTo>
                    <a:lnTo>
                      <a:pt x="92" y="4"/>
                    </a:lnTo>
                    <a:lnTo>
                      <a:pt x="90" y="4"/>
                    </a:lnTo>
                    <a:lnTo>
                      <a:pt x="89" y="4"/>
                    </a:lnTo>
                    <a:lnTo>
                      <a:pt x="87" y="5"/>
                    </a:lnTo>
                    <a:lnTo>
                      <a:pt x="85" y="5"/>
                    </a:lnTo>
                    <a:lnTo>
                      <a:pt x="83" y="5"/>
                    </a:lnTo>
                    <a:lnTo>
                      <a:pt x="81" y="6"/>
                    </a:lnTo>
                    <a:lnTo>
                      <a:pt x="80" y="6"/>
                    </a:lnTo>
                    <a:lnTo>
                      <a:pt x="78" y="6"/>
                    </a:lnTo>
                    <a:lnTo>
                      <a:pt x="76" y="6"/>
                    </a:lnTo>
                    <a:lnTo>
                      <a:pt x="74" y="7"/>
                    </a:lnTo>
                    <a:lnTo>
                      <a:pt x="73" y="7"/>
                    </a:lnTo>
                    <a:lnTo>
                      <a:pt x="71" y="7"/>
                    </a:lnTo>
                    <a:lnTo>
                      <a:pt x="69" y="8"/>
                    </a:lnTo>
                    <a:lnTo>
                      <a:pt x="67" y="8"/>
                    </a:lnTo>
                    <a:lnTo>
                      <a:pt x="66" y="9"/>
                    </a:lnTo>
                    <a:lnTo>
                      <a:pt x="64" y="9"/>
                    </a:lnTo>
                    <a:lnTo>
                      <a:pt x="62" y="11"/>
                    </a:lnTo>
                    <a:lnTo>
                      <a:pt x="60" y="11"/>
                    </a:lnTo>
                    <a:lnTo>
                      <a:pt x="58" y="13"/>
                    </a:lnTo>
                    <a:lnTo>
                      <a:pt x="57" y="13"/>
                    </a:lnTo>
                    <a:lnTo>
                      <a:pt x="55" y="15"/>
                    </a:lnTo>
                    <a:lnTo>
                      <a:pt x="53" y="15"/>
                    </a:lnTo>
                    <a:lnTo>
                      <a:pt x="51" y="17"/>
                    </a:lnTo>
                    <a:lnTo>
                      <a:pt x="50" y="17"/>
                    </a:lnTo>
                    <a:lnTo>
                      <a:pt x="47" y="19"/>
                    </a:lnTo>
                    <a:lnTo>
                      <a:pt x="46" y="19"/>
                    </a:lnTo>
                    <a:lnTo>
                      <a:pt x="45" y="20"/>
                    </a:lnTo>
                    <a:lnTo>
                      <a:pt x="43" y="22"/>
                    </a:lnTo>
                    <a:lnTo>
                      <a:pt x="41" y="22"/>
                    </a:lnTo>
                    <a:lnTo>
                      <a:pt x="39" y="23"/>
                    </a:lnTo>
                    <a:lnTo>
                      <a:pt x="37" y="25"/>
                    </a:lnTo>
                    <a:lnTo>
                      <a:pt x="36" y="25"/>
                    </a:lnTo>
                    <a:lnTo>
                      <a:pt x="35" y="27"/>
                    </a:lnTo>
                    <a:lnTo>
                      <a:pt x="33" y="28"/>
                    </a:lnTo>
                    <a:lnTo>
                      <a:pt x="31" y="30"/>
                    </a:lnTo>
                    <a:lnTo>
                      <a:pt x="29" y="32"/>
                    </a:lnTo>
                    <a:lnTo>
                      <a:pt x="27" y="34"/>
                    </a:lnTo>
                    <a:lnTo>
                      <a:pt x="26" y="34"/>
                    </a:lnTo>
                    <a:lnTo>
                      <a:pt x="23" y="35"/>
                    </a:lnTo>
                    <a:lnTo>
                      <a:pt x="21" y="37"/>
                    </a:lnTo>
                    <a:lnTo>
                      <a:pt x="20" y="37"/>
                    </a:lnTo>
                    <a:lnTo>
                      <a:pt x="19" y="38"/>
                    </a:lnTo>
                    <a:lnTo>
                      <a:pt x="16" y="40"/>
                    </a:lnTo>
                    <a:lnTo>
                      <a:pt x="14" y="40"/>
                    </a:lnTo>
                    <a:lnTo>
                      <a:pt x="13" y="42"/>
                    </a:lnTo>
                    <a:lnTo>
                      <a:pt x="11" y="44"/>
                    </a:lnTo>
                    <a:lnTo>
                      <a:pt x="10" y="44"/>
                    </a:lnTo>
                    <a:lnTo>
                      <a:pt x="8" y="44"/>
                    </a:lnTo>
                    <a:lnTo>
                      <a:pt x="6" y="46"/>
                    </a:lnTo>
                    <a:lnTo>
                      <a:pt x="5" y="48"/>
                    </a:lnTo>
                    <a:lnTo>
                      <a:pt x="4" y="50"/>
                    </a:lnTo>
                    <a:lnTo>
                      <a:pt x="4" y="51"/>
                    </a:lnTo>
                    <a:lnTo>
                      <a:pt x="4" y="53"/>
                    </a:lnTo>
                    <a:lnTo>
                      <a:pt x="2" y="55"/>
                    </a:lnTo>
                    <a:lnTo>
                      <a:pt x="2" y="56"/>
                    </a:lnTo>
                    <a:lnTo>
                      <a:pt x="1" y="58"/>
                    </a:lnTo>
                    <a:lnTo>
                      <a:pt x="0" y="60"/>
                    </a:lnTo>
                    <a:lnTo>
                      <a:pt x="0" y="62"/>
                    </a:lnTo>
                    <a:lnTo>
                      <a:pt x="0" y="64"/>
                    </a:lnTo>
                    <a:lnTo>
                      <a:pt x="0" y="66"/>
                    </a:lnTo>
                    <a:lnTo>
                      <a:pt x="0" y="67"/>
                    </a:lnTo>
                    <a:lnTo>
                      <a:pt x="2" y="67"/>
                    </a:lnTo>
                    <a:lnTo>
                      <a:pt x="2" y="69"/>
                    </a:lnTo>
                    <a:lnTo>
                      <a:pt x="2" y="70"/>
                    </a:lnTo>
                    <a:lnTo>
                      <a:pt x="3" y="70"/>
                    </a:lnTo>
                    <a:lnTo>
                      <a:pt x="3" y="72"/>
                    </a:lnTo>
                    <a:lnTo>
                      <a:pt x="5" y="72"/>
                    </a:lnTo>
                    <a:lnTo>
                      <a:pt x="5" y="73"/>
                    </a:lnTo>
                    <a:lnTo>
                      <a:pt x="7" y="73"/>
                    </a:lnTo>
                    <a:lnTo>
                      <a:pt x="7" y="74"/>
                    </a:lnTo>
                    <a:lnTo>
                      <a:pt x="9" y="74"/>
                    </a:lnTo>
                    <a:lnTo>
                      <a:pt x="11" y="74"/>
                    </a:lnTo>
                    <a:lnTo>
                      <a:pt x="13" y="74"/>
                    </a:lnTo>
                    <a:lnTo>
                      <a:pt x="13" y="75"/>
                    </a:lnTo>
                    <a:lnTo>
                      <a:pt x="14" y="75"/>
                    </a:lnTo>
                    <a:lnTo>
                      <a:pt x="16" y="75"/>
                    </a:lnTo>
                    <a:lnTo>
                      <a:pt x="18" y="75"/>
                    </a:lnTo>
                    <a:lnTo>
                      <a:pt x="20" y="75"/>
                    </a:lnTo>
                    <a:lnTo>
                      <a:pt x="21" y="75"/>
                    </a:lnTo>
                    <a:lnTo>
                      <a:pt x="23" y="76"/>
                    </a:lnTo>
                    <a:lnTo>
                      <a:pt x="25" y="76"/>
                    </a:lnTo>
                    <a:lnTo>
                      <a:pt x="27" y="76"/>
                    </a:lnTo>
                    <a:lnTo>
                      <a:pt x="29" y="76"/>
                    </a:lnTo>
                    <a:lnTo>
                      <a:pt x="31" y="76"/>
                    </a:lnTo>
                    <a:lnTo>
                      <a:pt x="33" y="76"/>
                    </a:lnTo>
                    <a:lnTo>
                      <a:pt x="35" y="76"/>
                    </a:lnTo>
                    <a:lnTo>
                      <a:pt x="38" y="76"/>
                    </a:lnTo>
                    <a:lnTo>
                      <a:pt x="40" y="76"/>
                    </a:lnTo>
                    <a:lnTo>
                      <a:pt x="42" y="76"/>
                    </a:lnTo>
                    <a:lnTo>
                      <a:pt x="44" y="76"/>
                    </a:lnTo>
                    <a:lnTo>
                      <a:pt x="47" y="76"/>
                    </a:lnTo>
                    <a:lnTo>
                      <a:pt x="48" y="76"/>
                    </a:lnTo>
                    <a:lnTo>
                      <a:pt x="50" y="76"/>
                    </a:lnTo>
                    <a:lnTo>
                      <a:pt x="52" y="76"/>
                    </a:lnTo>
                    <a:lnTo>
                      <a:pt x="54" y="75"/>
                    </a:lnTo>
                    <a:lnTo>
                      <a:pt x="56" y="74"/>
                    </a:lnTo>
                    <a:lnTo>
                      <a:pt x="57" y="74"/>
                    </a:lnTo>
                    <a:lnTo>
                      <a:pt x="58" y="73"/>
                    </a:lnTo>
                    <a:lnTo>
                      <a:pt x="58" y="74"/>
                    </a:lnTo>
                    <a:lnTo>
                      <a:pt x="60" y="74"/>
                    </a:lnTo>
                    <a:lnTo>
                      <a:pt x="62" y="74"/>
                    </a:lnTo>
                    <a:lnTo>
                      <a:pt x="64" y="74"/>
                    </a:lnTo>
                    <a:lnTo>
                      <a:pt x="66" y="74"/>
                    </a:lnTo>
                    <a:lnTo>
                      <a:pt x="67" y="74"/>
                    </a:lnTo>
                    <a:lnTo>
                      <a:pt x="69" y="74"/>
                    </a:lnTo>
                    <a:lnTo>
                      <a:pt x="71" y="74"/>
                    </a:lnTo>
                    <a:lnTo>
                      <a:pt x="72" y="75"/>
                    </a:lnTo>
                    <a:lnTo>
                      <a:pt x="74" y="75"/>
                    </a:lnTo>
                    <a:lnTo>
                      <a:pt x="76" y="75"/>
                    </a:lnTo>
                    <a:lnTo>
                      <a:pt x="78" y="75"/>
                    </a:lnTo>
                    <a:lnTo>
                      <a:pt x="80" y="75"/>
                    </a:lnTo>
                    <a:lnTo>
                      <a:pt x="82" y="75"/>
                    </a:lnTo>
                    <a:lnTo>
                      <a:pt x="84" y="75"/>
                    </a:lnTo>
                    <a:lnTo>
                      <a:pt x="85" y="75"/>
                    </a:lnTo>
                    <a:lnTo>
                      <a:pt x="87" y="73"/>
                    </a:lnTo>
                    <a:lnTo>
                      <a:pt x="89" y="71"/>
                    </a:lnTo>
                    <a:lnTo>
                      <a:pt x="91" y="69"/>
                    </a:lnTo>
                    <a:lnTo>
                      <a:pt x="92" y="67"/>
                    </a:lnTo>
                    <a:lnTo>
                      <a:pt x="95" y="65"/>
                    </a:lnTo>
                    <a:lnTo>
                      <a:pt x="95" y="64"/>
                    </a:lnTo>
                    <a:lnTo>
                      <a:pt x="96" y="62"/>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1" name="Freeform 560"/>
              <p:cNvSpPr>
                <a:spLocks/>
              </p:cNvSpPr>
              <p:nvPr/>
            </p:nvSpPr>
            <p:spPr bwMode="auto">
              <a:xfrm>
                <a:off x="3351" y="2023"/>
                <a:ext cx="3" cy="28"/>
              </a:xfrm>
              <a:custGeom>
                <a:avLst/>
                <a:gdLst>
                  <a:gd name="T0" fmla="*/ 4 w 5"/>
                  <a:gd name="T1" fmla="*/ 27 h 28"/>
                  <a:gd name="T2" fmla="*/ 3 w 5"/>
                  <a:gd name="T3" fmla="*/ 27 h 28"/>
                  <a:gd name="T4" fmla="*/ 3 w 5"/>
                  <a:gd name="T5" fmla="*/ 26 h 28"/>
                  <a:gd name="T6" fmla="*/ 1 w 5"/>
                  <a:gd name="T7" fmla="*/ 26 h 28"/>
                  <a:gd name="T8" fmla="*/ 1 w 5"/>
                  <a:gd name="T9" fmla="*/ 24 h 28"/>
                  <a:gd name="T10" fmla="*/ 1 w 5"/>
                  <a:gd name="T11" fmla="*/ 22 h 28"/>
                  <a:gd name="T12" fmla="*/ 0 w 5"/>
                  <a:gd name="T13" fmla="*/ 22 h 28"/>
                  <a:gd name="T14" fmla="*/ 0 w 5"/>
                  <a:gd name="T15" fmla="*/ 20 h 28"/>
                  <a:gd name="T16" fmla="*/ 0 w 5"/>
                  <a:gd name="T17" fmla="*/ 18 h 28"/>
                  <a:gd name="T18" fmla="*/ 0 w 5"/>
                  <a:gd name="T19" fmla="*/ 16 h 28"/>
                  <a:gd name="T20" fmla="*/ 1 w 5"/>
                  <a:gd name="T21" fmla="*/ 14 h 28"/>
                  <a:gd name="T22" fmla="*/ 0 w 5"/>
                  <a:gd name="T23" fmla="*/ 14 h 28"/>
                  <a:gd name="T24" fmla="*/ 0 w 5"/>
                  <a:gd name="T25" fmla="*/ 12 h 28"/>
                  <a:gd name="T26" fmla="*/ 0 w 5"/>
                  <a:gd name="T27" fmla="*/ 10 h 28"/>
                  <a:gd name="T28" fmla="*/ 0 w 5"/>
                  <a:gd name="T29" fmla="*/ 9 h 28"/>
                  <a:gd name="T30" fmla="*/ 0 w 5"/>
                  <a:gd name="T31" fmla="*/ 7 h 28"/>
                  <a:gd name="T32" fmla="*/ 0 w 5"/>
                  <a:gd name="T33" fmla="*/ 5 h 28"/>
                  <a:gd name="T34" fmla="*/ 0 w 5"/>
                  <a:gd name="T35" fmla="*/ 3 h 28"/>
                  <a:gd name="T36" fmla="*/ 0 w 5"/>
                  <a:gd name="T37" fmla="*/ 2 h 28"/>
                  <a:gd name="T38" fmla="*/ 1 w 5"/>
                  <a:gd name="T3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8">
                    <a:moveTo>
                      <a:pt x="4" y="27"/>
                    </a:moveTo>
                    <a:lnTo>
                      <a:pt x="3" y="27"/>
                    </a:lnTo>
                    <a:lnTo>
                      <a:pt x="3" y="26"/>
                    </a:lnTo>
                    <a:lnTo>
                      <a:pt x="1" y="26"/>
                    </a:lnTo>
                    <a:lnTo>
                      <a:pt x="1" y="24"/>
                    </a:lnTo>
                    <a:lnTo>
                      <a:pt x="1" y="22"/>
                    </a:lnTo>
                    <a:lnTo>
                      <a:pt x="0" y="22"/>
                    </a:lnTo>
                    <a:lnTo>
                      <a:pt x="0" y="20"/>
                    </a:lnTo>
                    <a:lnTo>
                      <a:pt x="0" y="18"/>
                    </a:lnTo>
                    <a:lnTo>
                      <a:pt x="0" y="16"/>
                    </a:lnTo>
                    <a:lnTo>
                      <a:pt x="1" y="14"/>
                    </a:lnTo>
                    <a:lnTo>
                      <a:pt x="0" y="14"/>
                    </a:lnTo>
                    <a:lnTo>
                      <a:pt x="0" y="12"/>
                    </a:lnTo>
                    <a:lnTo>
                      <a:pt x="0" y="10"/>
                    </a:lnTo>
                    <a:lnTo>
                      <a:pt x="0" y="9"/>
                    </a:lnTo>
                    <a:lnTo>
                      <a:pt x="0" y="7"/>
                    </a:lnTo>
                    <a:lnTo>
                      <a:pt x="0" y="5"/>
                    </a:lnTo>
                    <a:lnTo>
                      <a:pt x="0" y="3"/>
                    </a:lnTo>
                    <a:lnTo>
                      <a:pt x="0" y="2"/>
                    </a:lnTo>
                    <a:lnTo>
                      <a:pt x="1"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2" name="Freeform 561"/>
              <p:cNvSpPr>
                <a:spLocks/>
              </p:cNvSpPr>
              <p:nvPr/>
            </p:nvSpPr>
            <p:spPr bwMode="auto">
              <a:xfrm>
                <a:off x="3320" y="2038"/>
                <a:ext cx="31" cy="15"/>
              </a:xfrm>
              <a:custGeom>
                <a:avLst/>
                <a:gdLst>
                  <a:gd name="T0" fmla="*/ 32 w 33"/>
                  <a:gd name="T1" fmla="*/ 0 h 15"/>
                  <a:gd name="T2" fmla="*/ 32 w 33"/>
                  <a:gd name="T3" fmla="*/ 2 h 15"/>
                  <a:gd name="T4" fmla="*/ 32 w 33"/>
                  <a:gd name="T5" fmla="*/ 4 h 15"/>
                  <a:gd name="T6" fmla="*/ 32 w 33"/>
                  <a:gd name="T7" fmla="*/ 5 h 15"/>
                  <a:gd name="T8" fmla="*/ 32 w 33"/>
                  <a:gd name="T9" fmla="*/ 6 h 15"/>
                  <a:gd name="T10" fmla="*/ 30 w 33"/>
                  <a:gd name="T11" fmla="*/ 8 h 15"/>
                  <a:gd name="T12" fmla="*/ 29 w 33"/>
                  <a:gd name="T13" fmla="*/ 8 h 15"/>
                  <a:gd name="T14" fmla="*/ 27 w 33"/>
                  <a:gd name="T15" fmla="*/ 9 h 15"/>
                  <a:gd name="T16" fmla="*/ 25 w 33"/>
                  <a:gd name="T17" fmla="*/ 9 h 15"/>
                  <a:gd name="T18" fmla="*/ 23 w 33"/>
                  <a:gd name="T19" fmla="*/ 10 h 15"/>
                  <a:gd name="T20" fmla="*/ 22 w 33"/>
                  <a:gd name="T21" fmla="*/ 10 h 15"/>
                  <a:gd name="T22" fmla="*/ 20 w 33"/>
                  <a:gd name="T23" fmla="*/ 10 h 15"/>
                  <a:gd name="T24" fmla="*/ 19 w 33"/>
                  <a:gd name="T25" fmla="*/ 10 h 15"/>
                  <a:gd name="T26" fmla="*/ 17 w 33"/>
                  <a:gd name="T27" fmla="*/ 11 h 15"/>
                  <a:gd name="T28" fmla="*/ 16 w 33"/>
                  <a:gd name="T29" fmla="*/ 11 h 15"/>
                  <a:gd name="T30" fmla="*/ 14 w 33"/>
                  <a:gd name="T31" fmla="*/ 11 h 15"/>
                  <a:gd name="T32" fmla="*/ 12 w 33"/>
                  <a:gd name="T33" fmla="*/ 11 h 15"/>
                  <a:gd name="T34" fmla="*/ 12 w 33"/>
                  <a:gd name="T35" fmla="*/ 10 h 15"/>
                  <a:gd name="T36" fmla="*/ 11 w 33"/>
                  <a:gd name="T37" fmla="*/ 12 h 15"/>
                  <a:gd name="T38" fmla="*/ 9 w 33"/>
                  <a:gd name="T39" fmla="*/ 14 h 15"/>
                  <a:gd name="T40" fmla="*/ 7 w 33"/>
                  <a:gd name="T41" fmla="*/ 14 h 15"/>
                  <a:gd name="T42" fmla="*/ 5 w 33"/>
                  <a:gd name="T43" fmla="*/ 14 h 15"/>
                  <a:gd name="T44" fmla="*/ 3 w 33"/>
                  <a:gd name="T45" fmla="*/ 14 h 15"/>
                  <a:gd name="T46" fmla="*/ 1 w 33"/>
                  <a:gd name="T47" fmla="*/ 14 h 15"/>
                  <a:gd name="T48" fmla="*/ 0 w 33"/>
                  <a:gd name="T49" fmla="*/ 14 h 15"/>
                  <a:gd name="T50" fmla="*/ 0 w 33"/>
                  <a:gd name="T5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 h="15">
                    <a:moveTo>
                      <a:pt x="32" y="0"/>
                    </a:moveTo>
                    <a:lnTo>
                      <a:pt x="32" y="2"/>
                    </a:lnTo>
                    <a:lnTo>
                      <a:pt x="32" y="4"/>
                    </a:lnTo>
                    <a:lnTo>
                      <a:pt x="32" y="5"/>
                    </a:lnTo>
                    <a:lnTo>
                      <a:pt x="32" y="6"/>
                    </a:lnTo>
                    <a:lnTo>
                      <a:pt x="30" y="8"/>
                    </a:lnTo>
                    <a:lnTo>
                      <a:pt x="29" y="8"/>
                    </a:lnTo>
                    <a:lnTo>
                      <a:pt x="27" y="9"/>
                    </a:lnTo>
                    <a:lnTo>
                      <a:pt x="25" y="9"/>
                    </a:lnTo>
                    <a:lnTo>
                      <a:pt x="23" y="10"/>
                    </a:lnTo>
                    <a:lnTo>
                      <a:pt x="22" y="10"/>
                    </a:lnTo>
                    <a:lnTo>
                      <a:pt x="20" y="10"/>
                    </a:lnTo>
                    <a:lnTo>
                      <a:pt x="19" y="10"/>
                    </a:lnTo>
                    <a:lnTo>
                      <a:pt x="17" y="11"/>
                    </a:lnTo>
                    <a:lnTo>
                      <a:pt x="16" y="11"/>
                    </a:lnTo>
                    <a:lnTo>
                      <a:pt x="14" y="11"/>
                    </a:lnTo>
                    <a:lnTo>
                      <a:pt x="12" y="11"/>
                    </a:lnTo>
                    <a:lnTo>
                      <a:pt x="12" y="10"/>
                    </a:lnTo>
                    <a:lnTo>
                      <a:pt x="11" y="12"/>
                    </a:lnTo>
                    <a:lnTo>
                      <a:pt x="9" y="14"/>
                    </a:lnTo>
                    <a:lnTo>
                      <a:pt x="7" y="14"/>
                    </a:lnTo>
                    <a:lnTo>
                      <a:pt x="5" y="14"/>
                    </a:lnTo>
                    <a:lnTo>
                      <a:pt x="3" y="14"/>
                    </a:lnTo>
                    <a:lnTo>
                      <a:pt x="1" y="14"/>
                    </a:lnTo>
                    <a:lnTo>
                      <a:pt x="0" y="14"/>
                    </a:lnTo>
                    <a:lnTo>
                      <a:pt x="0" y="12"/>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3" name="Oval 562"/>
              <p:cNvSpPr>
                <a:spLocks noChangeArrowheads="1"/>
              </p:cNvSpPr>
              <p:nvPr/>
            </p:nvSpPr>
            <p:spPr bwMode="auto">
              <a:xfrm>
                <a:off x="3287" y="1935"/>
                <a:ext cx="14" cy="16"/>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4" name="Oval 563"/>
              <p:cNvSpPr>
                <a:spLocks noChangeArrowheads="1"/>
              </p:cNvSpPr>
              <p:nvPr/>
            </p:nvSpPr>
            <p:spPr bwMode="auto">
              <a:xfrm>
                <a:off x="3335" y="1971"/>
                <a:ext cx="11" cy="14"/>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5" name="Freeform 564"/>
              <p:cNvSpPr>
                <a:spLocks/>
              </p:cNvSpPr>
              <p:nvPr/>
            </p:nvSpPr>
            <p:spPr bwMode="auto">
              <a:xfrm>
                <a:off x="2939" y="2227"/>
                <a:ext cx="113" cy="114"/>
              </a:xfrm>
              <a:custGeom>
                <a:avLst/>
                <a:gdLst>
                  <a:gd name="T0" fmla="*/ 28 w 111"/>
                  <a:gd name="T1" fmla="*/ 10 h 114"/>
                  <a:gd name="T2" fmla="*/ 35 w 111"/>
                  <a:gd name="T3" fmla="*/ 6 h 114"/>
                  <a:gd name="T4" fmla="*/ 43 w 111"/>
                  <a:gd name="T5" fmla="*/ 4 h 114"/>
                  <a:gd name="T6" fmla="*/ 52 w 111"/>
                  <a:gd name="T7" fmla="*/ 1 h 114"/>
                  <a:gd name="T8" fmla="*/ 61 w 111"/>
                  <a:gd name="T9" fmla="*/ 0 h 114"/>
                  <a:gd name="T10" fmla="*/ 69 w 111"/>
                  <a:gd name="T11" fmla="*/ 0 h 114"/>
                  <a:gd name="T12" fmla="*/ 77 w 111"/>
                  <a:gd name="T13" fmla="*/ 2 h 114"/>
                  <a:gd name="T14" fmla="*/ 85 w 111"/>
                  <a:gd name="T15" fmla="*/ 2 h 114"/>
                  <a:gd name="T16" fmla="*/ 90 w 111"/>
                  <a:gd name="T17" fmla="*/ 4 h 114"/>
                  <a:gd name="T18" fmla="*/ 93 w 111"/>
                  <a:gd name="T19" fmla="*/ 8 h 114"/>
                  <a:gd name="T20" fmla="*/ 97 w 111"/>
                  <a:gd name="T21" fmla="*/ 10 h 114"/>
                  <a:gd name="T22" fmla="*/ 99 w 111"/>
                  <a:gd name="T23" fmla="*/ 15 h 114"/>
                  <a:gd name="T24" fmla="*/ 101 w 111"/>
                  <a:gd name="T25" fmla="*/ 21 h 114"/>
                  <a:gd name="T26" fmla="*/ 103 w 111"/>
                  <a:gd name="T27" fmla="*/ 27 h 114"/>
                  <a:gd name="T28" fmla="*/ 103 w 111"/>
                  <a:gd name="T29" fmla="*/ 34 h 114"/>
                  <a:gd name="T30" fmla="*/ 105 w 111"/>
                  <a:gd name="T31" fmla="*/ 41 h 114"/>
                  <a:gd name="T32" fmla="*/ 105 w 111"/>
                  <a:gd name="T33" fmla="*/ 50 h 114"/>
                  <a:gd name="T34" fmla="*/ 107 w 111"/>
                  <a:gd name="T35" fmla="*/ 59 h 114"/>
                  <a:gd name="T36" fmla="*/ 108 w 111"/>
                  <a:gd name="T37" fmla="*/ 66 h 114"/>
                  <a:gd name="T38" fmla="*/ 108 w 111"/>
                  <a:gd name="T39" fmla="*/ 72 h 114"/>
                  <a:gd name="T40" fmla="*/ 108 w 111"/>
                  <a:gd name="T41" fmla="*/ 80 h 114"/>
                  <a:gd name="T42" fmla="*/ 107 w 111"/>
                  <a:gd name="T43" fmla="*/ 88 h 114"/>
                  <a:gd name="T44" fmla="*/ 105 w 111"/>
                  <a:gd name="T45" fmla="*/ 94 h 114"/>
                  <a:gd name="T46" fmla="*/ 99 w 111"/>
                  <a:gd name="T47" fmla="*/ 101 h 114"/>
                  <a:gd name="T48" fmla="*/ 91 w 111"/>
                  <a:gd name="T49" fmla="*/ 106 h 114"/>
                  <a:gd name="T50" fmla="*/ 85 w 111"/>
                  <a:gd name="T51" fmla="*/ 106 h 114"/>
                  <a:gd name="T52" fmla="*/ 80 w 111"/>
                  <a:gd name="T53" fmla="*/ 99 h 114"/>
                  <a:gd name="T54" fmla="*/ 76 w 111"/>
                  <a:gd name="T55" fmla="*/ 90 h 114"/>
                  <a:gd name="T56" fmla="*/ 72 w 111"/>
                  <a:gd name="T57" fmla="*/ 82 h 114"/>
                  <a:gd name="T58" fmla="*/ 69 w 111"/>
                  <a:gd name="T59" fmla="*/ 79 h 114"/>
                  <a:gd name="T60" fmla="*/ 64 w 111"/>
                  <a:gd name="T61" fmla="*/ 85 h 114"/>
                  <a:gd name="T62" fmla="*/ 62 w 111"/>
                  <a:gd name="T63" fmla="*/ 92 h 114"/>
                  <a:gd name="T64" fmla="*/ 61 w 111"/>
                  <a:gd name="T65" fmla="*/ 99 h 114"/>
                  <a:gd name="T66" fmla="*/ 59 w 111"/>
                  <a:gd name="T67" fmla="*/ 106 h 114"/>
                  <a:gd name="T68" fmla="*/ 57 w 111"/>
                  <a:gd name="T69" fmla="*/ 112 h 114"/>
                  <a:gd name="T70" fmla="*/ 50 w 111"/>
                  <a:gd name="T71" fmla="*/ 113 h 114"/>
                  <a:gd name="T72" fmla="*/ 44 w 111"/>
                  <a:gd name="T73" fmla="*/ 113 h 114"/>
                  <a:gd name="T74" fmla="*/ 39 w 111"/>
                  <a:gd name="T75" fmla="*/ 112 h 114"/>
                  <a:gd name="T76" fmla="*/ 35 w 111"/>
                  <a:gd name="T77" fmla="*/ 107 h 114"/>
                  <a:gd name="T78" fmla="*/ 32 w 111"/>
                  <a:gd name="T79" fmla="*/ 96 h 114"/>
                  <a:gd name="T80" fmla="*/ 30 w 111"/>
                  <a:gd name="T81" fmla="*/ 82 h 114"/>
                  <a:gd name="T82" fmla="*/ 30 w 111"/>
                  <a:gd name="T83" fmla="*/ 67 h 114"/>
                  <a:gd name="T84" fmla="*/ 26 w 111"/>
                  <a:gd name="T85" fmla="*/ 73 h 114"/>
                  <a:gd name="T86" fmla="*/ 23 w 111"/>
                  <a:gd name="T87" fmla="*/ 80 h 114"/>
                  <a:gd name="T88" fmla="*/ 19 w 111"/>
                  <a:gd name="T89" fmla="*/ 85 h 114"/>
                  <a:gd name="T90" fmla="*/ 12 w 111"/>
                  <a:gd name="T91" fmla="*/ 87 h 114"/>
                  <a:gd name="T92" fmla="*/ 6 w 111"/>
                  <a:gd name="T93" fmla="*/ 88 h 114"/>
                  <a:gd name="T94" fmla="*/ 1 w 111"/>
                  <a:gd name="T95" fmla="*/ 83 h 114"/>
                  <a:gd name="T96" fmla="*/ 0 w 111"/>
                  <a:gd name="T97" fmla="*/ 75 h 114"/>
                  <a:gd name="T98" fmla="*/ 0 w 111"/>
                  <a:gd name="T99" fmla="*/ 67 h 114"/>
                  <a:gd name="T100" fmla="*/ 0 w 111"/>
                  <a:gd name="T101" fmla="*/ 57 h 114"/>
                  <a:gd name="T102" fmla="*/ 3 w 111"/>
                  <a:gd name="T103" fmla="*/ 51 h 114"/>
                  <a:gd name="T104" fmla="*/ 5 w 111"/>
                  <a:gd name="T105" fmla="*/ 43 h 114"/>
                  <a:gd name="T106" fmla="*/ 8 w 111"/>
                  <a:gd name="T107" fmla="*/ 36 h 114"/>
                  <a:gd name="T108" fmla="*/ 12 w 111"/>
                  <a:gd name="T109" fmla="*/ 29 h 114"/>
                  <a:gd name="T110" fmla="*/ 19 w 111"/>
                  <a:gd name="T111" fmla="*/ 21 h 114"/>
                  <a:gd name="T112" fmla="*/ 23 w 111"/>
                  <a:gd name="T113" fmla="*/ 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 h="114">
                    <a:moveTo>
                      <a:pt x="23" y="11"/>
                    </a:moveTo>
                    <a:lnTo>
                      <a:pt x="24" y="11"/>
                    </a:lnTo>
                    <a:lnTo>
                      <a:pt x="26" y="10"/>
                    </a:lnTo>
                    <a:lnTo>
                      <a:pt x="28" y="10"/>
                    </a:lnTo>
                    <a:lnTo>
                      <a:pt x="29" y="10"/>
                    </a:lnTo>
                    <a:lnTo>
                      <a:pt x="31" y="8"/>
                    </a:lnTo>
                    <a:lnTo>
                      <a:pt x="33" y="8"/>
                    </a:lnTo>
                    <a:lnTo>
                      <a:pt x="35" y="6"/>
                    </a:lnTo>
                    <a:lnTo>
                      <a:pt x="37" y="6"/>
                    </a:lnTo>
                    <a:lnTo>
                      <a:pt x="39" y="4"/>
                    </a:lnTo>
                    <a:lnTo>
                      <a:pt x="41" y="4"/>
                    </a:lnTo>
                    <a:lnTo>
                      <a:pt x="43" y="4"/>
                    </a:lnTo>
                    <a:lnTo>
                      <a:pt x="45" y="4"/>
                    </a:lnTo>
                    <a:lnTo>
                      <a:pt x="48" y="2"/>
                    </a:lnTo>
                    <a:lnTo>
                      <a:pt x="50" y="2"/>
                    </a:lnTo>
                    <a:lnTo>
                      <a:pt x="52" y="1"/>
                    </a:lnTo>
                    <a:lnTo>
                      <a:pt x="54" y="1"/>
                    </a:lnTo>
                    <a:lnTo>
                      <a:pt x="57" y="0"/>
                    </a:lnTo>
                    <a:lnTo>
                      <a:pt x="59" y="0"/>
                    </a:lnTo>
                    <a:lnTo>
                      <a:pt x="61" y="0"/>
                    </a:lnTo>
                    <a:lnTo>
                      <a:pt x="63" y="0"/>
                    </a:lnTo>
                    <a:lnTo>
                      <a:pt x="65" y="0"/>
                    </a:lnTo>
                    <a:lnTo>
                      <a:pt x="67" y="0"/>
                    </a:lnTo>
                    <a:lnTo>
                      <a:pt x="69" y="0"/>
                    </a:lnTo>
                    <a:lnTo>
                      <a:pt x="72" y="0"/>
                    </a:lnTo>
                    <a:lnTo>
                      <a:pt x="74" y="2"/>
                    </a:lnTo>
                    <a:lnTo>
                      <a:pt x="76" y="2"/>
                    </a:lnTo>
                    <a:lnTo>
                      <a:pt x="77" y="2"/>
                    </a:lnTo>
                    <a:lnTo>
                      <a:pt x="79" y="2"/>
                    </a:lnTo>
                    <a:lnTo>
                      <a:pt x="81" y="2"/>
                    </a:lnTo>
                    <a:lnTo>
                      <a:pt x="83" y="2"/>
                    </a:lnTo>
                    <a:lnTo>
                      <a:pt x="85" y="2"/>
                    </a:lnTo>
                    <a:lnTo>
                      <a:pt x="87" y="2"/>
                    </a:lnTo>
                    <a:lnTo>
                      <a:pt x="87" y="4"/>
                    </a:lnTo>
                    <a:lnTo>
                      <a:pt x="88" y="4"/>
                    </a:lnTo>
                    <a:lnTo>
                      <a:pt x="90" y="4"/>
                    </a:lnTo>
                    <a:lnTo>
                      <a:pt x="90" y="6"/>
                    </a:lnTo>
                    <a:lnTo>
                      <a:pt x="92" y="6"/>
                    </a:lnTo>
                    <a:lnTo>
                      <a:pt x="93" y="6"/>
                    </a:lnTo>
                    <a:lnTo>
                      <a:pt x="93" y="8"/>
                    </a:lnTo>
                    <a:lnTo>
                      <a:pt x="94" y="8"/>
                    </a:lnTo>
                    <a:lnTo>
                      <a:pt x="96" y="8"/>
                    </a:lnTo>
                    <a:lnTo>
                      <a:pt x="96" y="10"/>
                    </a:lnTo>
                    <a:lnTo>
                      <a:pt x="97" y="10"/>
                    </a:lnTo>
                    <a:lnTo>
                      <a:pt x="99" y="10"/>
                    </a:lnTo>
                    <a:lnTo>
                      <a:pt x="99" y="12"/>
                    </a:lnTo>
                    <a:lnTo>
                      <a:pt x="99" y="13"/>
                    </a:lnTo>
                    <a:lnTo>
                      <a:pt x="99" y="15"/>
                    </a:lnTo>
                    <a:lnTo>
                      <a:pt x="101" y="15"/>
                    </a:lnTo>
                    <a:lnTo>
                      <a:pt x="101" y="17"/>
                    </a:lnTo>
                    <a:lnTo>
                      <a:pt x="101" y="20"/>
                    </a:lnTo>
                    <a:lnTo>
                      <a:pt x="101" y="21"/>
                    </a:lnTo>
                    <a:lnTo>
                      <a:pt x="103" y="21"/>
                    </a:lnTo>
                    <a:lnTo>
                      <a:pt x="103" y="23"/>
                    </a:lnTo>
                    <a:lnTo>
                      <a:pt x="103" y="25"/>
                    </a:lnTo>
                    <a:lnTo>
                      <a:pt x="103" y="27"/>
                    </a:lnTo>
                    <a:lnTo>
                      <a:pt x="103" y="29"/>
                    </a:lnTo>
                    <a:lnTo>
                      <a:pt x="103" y="31"/>
                    </a:lnTo>
                    <a:lnTo>
                      <a:pt x="103" y="32"/>
                    </a:lnTo>
                    <a:lnTo>
                      <a:pt x="103" y="34"/>
                    </a:lnTo>
                    <a:lnTo>
                      <a:pt x="105" y="34"/>
                    </a:lnTo>
                    <a:lnTo>
                      <a:pt x="105" y="37"/>
                    </a:lnTo>
                    <a:lnTo>
                      <a:pt x="105" y="39"/>
                    </a:lnTo>
                    <a:lnTo>
                      <a:pt x="105" y="41"/>
                    </a:lnTo>
                    <a:lnTo>
                      <a:pt x="105" y="43"/>
                    </a:lnTo>
                    <a:lnTo>
                      <a:pt x="105" y="46"/>
                    </a:lnTo>
                    <a:lnTo>
                      <a:pt x="105" y="48"/>
                    </a:lnTo>
                    <a:lnTo>
                      <a:pt x="105" y="50"/>
                    </a:lnTo>
                    <a:lnTo>
                      <a:pt x="107" y="52"/>
                    </a:lnTo>
                    <a:lnTo>
                      <a:pt x="107" y="55"/>
                    </a:lnTo>
                    <a:lnTo>
                      <a:pt x="107" y="57"/>
                    </a:lnTo>
                    <a:lnTo>
                      <a:pt x="107" y="59"/>
                    </a:lnTo>
                    <a:lnTo>
                      <a:pt x="108" y="61"/>
                    </a:lnTo>
                    <a:lnTo>
                      <a:pt x="108" y="63"/>
                    </a:lnTo>
                    <a:lnTo>
                      <a:pt x="108" y="64"/>
                    </a:lnTo>
                    <a:lnTo>
                      <a:pt x="108" y="66"/>
                    </a:lnTo>
                    <a:lnTo>
                      <a:pt x="110" y="66"/>
                    </a:lnTo>
                    <a:lnTo>
                      <a:pt x="108" y="68"/>
                    </a:lnTo>
                    <a:lnTo>
                      <a:pt x="108" y="70"/>
                    </a:lnTo>
                    <a:lnTo>
                      <a:pt x="108" y="72"/>
                    </a:lnTo>
                    <a:lnTo>
                      <a:pt x="108" y="74"/>
                    </a:lnTo>
                    <a:lnTo>
                      <a:pt x="108" y="76"/>
                    </a:lnTo>
                    <a:lnTo>
                      <a:pt x="108" y="78"/>
                    </a:lnTo>
                    <a:lnTo>
                      <a:pt x="108" y="80"/>
                    </a:lnTo>
                    <a:lnTo>
                      <a:pt x="108" y="82"/>
                    </a:lnTo>
                    <a:lnTo>
                      <a:pt x="107" y="84"/>
                    </a:lnTo>
                    <a:lnTo>
                      <a:pt x="107" y="86"/>
                    </a:lnTo>
                    <a:lnTo>
                      <a:pt x="107" y="88"/>
                    </a:lnTo>
                    <a:lnTo>
                      <a:pt x="107" y="90"/>
                    </a:lnTo>
                    <a:lnTo>
                      <a:pt x="105" y="91"/>
                    </a:lnTo>
                    <a:lnTo>
                      <a:pt x="105" y="93"/>
                    </a:lnTo>
                    <a:lnTo>
                      <a:pt x="105" y="94"/>
                    </a:lnTo>
                    <a:lnTo>
                      <a:pt x="103" y="96"/>
                    </a:lnTo>
                    <a:lnTo>
                      <a:pt x="103" y="97"/>
                    </a:lnTo>
                    <a:lnTo>
                      <a:pt x="101" y="99"/>
                    </a:lnTo>
                    <a:lnTo>
                      <a:pt x="99" y="101"/>
                    </a:lnTo>
                    <a:lnTo>
                      <a:pt x="97" y="103"/>
                    </a:lnTo>
                    <a:lnTo>
                      <a:pt x="95" y="105"/>
                    </a:lnTo>
                    <a:lnTo>
                      <a:pt x="93" y="105"/>
                    </a:lnTo>
                    <a:lnTo>
                      <a:pt x="91" y="106"/>
                    </a:lnTo>
                    <a:lnTo>
                      <a:pt x="89" y="107"/>
                    </a:lnTo>
                    <a:lnTo>
                      <a:pt x="87" y="107"/>
                    </a:lnTo>
                    <a:lnTo>
                      <a:pt x="87" y="106"/>
                    </a:lnTo>
                    <a:lnTo>
                      <a:pt x="85" y="106"/>
                    </a:lnTo>
                    <a:lnTo>
                      <a:pt x="84" y="105"/>
                    </a:lnTo>
                    <a:lnTo>
                      <a:pt x="82" y="103"/>
                    </a:lnTo>
                    <a:lnTo>
                      <a:pt x="82" y="101"/>
                    </a:lnTo>
                    <a:lnTo>
                      <a:pt x="80" y="99"/>
                    </a:lnTo>
                    <a:lnTo>
                      <a:pt x="80" y="97"/>
                    </a:lnTo>
                    <a:lnTo>
                      <a:pt x="78" y="96"/>
                    </a:lnTo>
                    <a:lnTo>
                      <a:pt x="78" y="91"/>
                    </a:lnTo>
                    <a:lnTo>
                      <a:pt x="76" y="90"/>
                    </a:lnTo>
                    <a:lnTo>
                      <a:pt x="76" y="88"/>
                    </a:lnTo>
                    <a:lnTo>
                      <a:pt x="74" y="86"/>
                    </a:lnTo>
                    <a:lnTo>
                      <a:pt x="74" y="83"/>
                    </a:lnTo>
                    <a:lnTo>
                      <a:pt x="72" y="82"/>
                    </a:lnTo>
                    <a:lnTo>
                      <a:pt x="72" y="80"/>
                    </a:lnTo>
                    <a:lnTo>
                      <a:pt x="70" y="79"/>
                    </a:lnTo>
                    <a:lnTo>
                      <a:pt x="70" y="78"/>
                    </a:lnTo>
                    <a:lnTo>
                      <a:pt x="69" y="79"/>
                    </a:lnTo>
                    <a:lnTo>
                      <a:pt x="68" y="79"/>
                    </a:lnTo>
                    <a:lnTo>
                      <a:pt x="66" y="81"/>
                    </a:lnTo>
                    <a:lnTo>
                      <a:pt x="64" y="83"/>
                    </a:lnTo>
                    <a:lnTo>
                      <a:pt x="64" y="85"/>
                    </a:lnTo>
                    <a:lnTo>
                      <a:pt x="64" y="87"/>
                    </a:lnTo>
                    <a:lnTo>
                      <a:pt x="64" y="89"/>
                    </a:lnTo>
                    <a:lnTo>
                      <a:pt x="62" y="90"/>
                    </a:lnTo>
                    <a:lnTo>
                      <a:pt x="62" y="92"/>
                    </a:lnTo>
                    <a:lnTo>
                      <a:pt x="62" y="94"/>
                    </a:lnTo>
                    <a:lnTo>
                      <a:pt x="62" y="96"/>
                    </a:lnTo>
                    <a:lnTo>
                      <a:pt x="61" y="98"/>
                    </a:lnTo>
                    <a:lnTo>
                      <a:pt x="61" y="99"/>
                    </a:lnTo>
                    <a:lnTo>
                      <a:pt x="61" y="101"/>
                    </a:lnTo>
                    <a:lnTo>
                      <a:pt x="60" y="103"/>
                    </a:lnTo>
                    <a:lnTo>
                      <a:pt x="60" y="104"/>
                    </a:lnTo>
                    <a:lnTo>
                      <a:pt x="59" y="106"/>
                    </a:lnTo>
                    <a:lnTo>
                      <a:pt x="59" y="107"/>
                    </a:lnTo>
                    <a:lnTo>
                      <a:pt x="58" y="109"/>
                    </a:lnTo>
                    <a:lnTo>
                      <a:pt x="58" y="111"/>
                    </a:lnTo>
                    <a:lnTo>
                      <a:pt x="57" y="112"/>
                    </a:lnTo>
                    <a:lnTo>
                      <a:pt x="55" y="113"/>
                    </a:lnTo>
                    <a:lnTo>
                      <a:pt x="54" y="113"/>
                    </a:lnTo>
                    <a:lnTo>
                      <a:pt x="53" y="113"/>
                    </a:lnTo>
                    <a:lnTo>
                      <a:pt x="50" y="113"/>
                    </a:lnTo>
                    <a:lnTo>
                      <a:pt x="49" y="113"/>
                    </a:lnTo>
                    <a:lnTo>
                      <a:pt x="47" y="113"/>
                    </a:lnTo>
                    <a:lnTo>
                      <a:pt x="45" y="113"/>
                    </a:lnTo>
                    <a:lnTo>
                      <a:pt x="44" y="113"/>
                    </a:lnTo>
                    <a:lnTo>
                      <a:pt x="42" y="113"/>
                    </a:lnTo>
                    <a:lnTo>
                      <a:pt x="40" y="113"/>
                    </a:lnTo>
                    <a:lnTo>
                      <a:pt x="39" y="113"/>
                    </a:lnTo>
                    <a:lnTo>
                      <a:pt x="39" y="112"/>
                    </a:lnTo>
                    <a:lnTo>
                      <a:pt x="37" y="112"/>
                    </a:lnTo>
                    <a:lnTo>
                      <a:pt x="37" y="111"/>
                    </a:lnTo>
                    <a:lnTo>
                      <a:pt x="35" y="109"/>
                    </a:lnTo>
                    <a:lnTo>
                      <a:pt x="35" y="107"/>
                    </a:lnTo>
                    <a:lnTo>
                      <a:pt x="33" y="105"/>
                    </a:lnTo>
                    <a:lnTo>
                      <a:pt x="33" y="103"/>
                    </a:lnTo>
                    <a:lnTo>
                      <a:pt x="32" y="100"/>
                    </a:lnTo>
                    <a:lnTo>
                      <a:pt x="32" y="96"/>
                    </a:lnTo>
                    <a:lnTo>
                      <a:pt x="30" y="94"/>
                    </a:lnTo>
                    <a:lnTo>
                      <a:pt x="30" y="90"/>
                    </a:lnTo>
                    <a:lnTo>
                      <a:pt x="30" y="86"/>
                    </a:lnTo>
                    <a:lnTo>
                      <a:pt x="30" y="82"/>
                    </a:lnTo>
                    <a:lnTo>
                      <a:pt x="30" y="78"/>
                    </a:lnTo>
                    <a:lnTo>
                      <a:pt x="30" y="74"/>
                    </a:lnTo>
                    <a:lnTo>
                      <a:pt x="30" y="70"/>
                    </a:lnTo>
                    <a:lnTo>
                      <a:pt x="30" y="67"/>
                    </a:lnTo>
                    <a:lnTo>
                      <a:pt x="29" y="68"/>
                    </a:lnTo>
                    <a:lnTo>
                      <a:pt x="29" y="69"/>
                    </a:lnTo>
                    <a:lnTo>
                      <a:pt x="28" y="71"/>
                    </a:lnTo>
                    <a:lnTo>
                      <a:pt x="26" y="73"/>
                    </a:lnTo>
                    <a:lnTo>
                      <a:pt x="26" y="75"/>
                    </a:lnTo>
                    <a:lnTo>
                      <a:pt x="24" y="77"/>
                    </a:lnTo>
                    <a:lnTo>
                      <a:pt x="24" y="78"/>
                    </a:lnTo>
                    <a:lnTo>
                      <a:pt x="23" y="80"/>
                    </a:lnTo>
                    <a:lnTo>
                      <a:pt x="23" y="82"/>
                    </a:lnTo>
                    <a:lnTo>
                      <a:pt x="21" y="84"/>
                    </a:lnTo>
                    <a:lnTo>
                      <a:pt x="19" y="86"/>
                    </a:lnTo>
                    <a:lnTo>
                      <a:pt x="19" y="85"/>
                    </a:lnTo>
                    <a:lnTo>
                      <a:pt x="17" y="85"/>
                    </a:lnTo>
                    <a:lnTo>
                      <a:pt x="16" y="85"/>
                    </a:lnTo>
                    <a:lnTo>
                      <a:pt x="15" y="85"/>
                    </a:lnTo>
                    <a:lnTo>
                      <a:pt x="12" y="87"/>
                    </a:lnTo>
                    <a:lnTo>
                      <a:pt x="10" y="88"/>
                    </a:lnTo>
                    <a:lnTo>
                      <a:pt x="9" y="88"/>
                    </a:lnTo>
                    <a:lnTo>
                      <a:pt x="7" y="88"/>
                    </a:lnTo>
                    <a:lnTo>
                      <a:pt x="6" y="88"/>
                    </a:lnTo>
                    <a:lnTo>
                      <a:pt x="6" y="86"/>
                    </a:lnTo>
                    <a:lnTo>
                      <a:pt x="4" y="86"/>
                    </a:lnTo>
                    <a:lnTo>
                      <a:pt x="3" y="84"/>
                    </a:lnTo>
                    <a:lnTo>
                      <a:pt x="1" y="83"/>
                    </a:lnTo>
                    <a:lnTo>
                      <a:pt x="1" y="81"/>
                    </a:lnTo>
                    <a:lnTo>
                      <a:pt x="0" y="79"/>
                    </a:lnTo>
                    <a:lnTo>
                      <a:pt x="0" y="77"/>
                    </a:lnTo>
                    <a:lnTo>
                      <a:pt x="0" y="75"/>
                    </a:lnTo>
                    <a:lnTo>
                      <a:pt x="0" y="72"/>
                    </a:lnTo>
                    <a:lnTo>
                      <a:pt x="0" y="70"/>
                    </a:lnTo>
                    <a:lnTo>
                      <a:pt x="0" y="68"/>
                    </a:lnTo>
                    <a:lnTo>
                      <a:pt x="0" y="67"/>
                    </a:lnTo>
                    <a:lnTo>
                      <a:pt x="0" y="63"/>
                    </a:lnTo>
                    <a:lnTo>
                      <a:pt x="0" y="61"/>
                    </a:lnTo>
                    <a:lnTo>
                      <a:pt x="0" y="59"/>
                    </a:lnTo>
                    <a:lnTo>
                      <a:pt x="0" y="57"/>
                    </a:lnTo>
                    <a:lnTo>
                      <a:pt x="2" y="55"/>
                    </a:lnTo>
                    <a:lnTo>
                      <a:pt x="2" y="53"/>
                    </a:lnTo>
                    <a:lnTo>
                      <a:pt x="2" y="52"/>
                    </a:lnTo>
                    <a:lnTo>
                      <a:pt x="3" y="51"/>
                    </a:lnTo>
                    <a:lnTo>
                      <a:pt x="3" y="48"/>
                    </a:lnTo>
                    <a:lnTo>
                      <a:pt x="3" y="46"/>
                    </a:lnTo>
                    <a:lnTo>
                      <a:pt x="5" y="45"/>
                    </a:lnTo>
                    <a:lnTo>
                      <a:pt x="5" y="43"/>
                    </a:lnTo>
                    <a:lnTo>
                      <a:pt x="5" y="41"/>
                    </a:lnTo>
                    <a:lnTo>
                      <a:pt x="7" y="39"/>
                    </a:lnTo>
                    <a:lnTo>
                      <a:pt x="8" y="37"/>
                    </a:lnTo>
                    <a:lnTo>
                      <a:pt x="8" y="36"/>
                    </a:lnTo>
                    <a:lnTo>
                      <a:pt x="10" y="34"/>
                    </a:lnTo>
                    <a:lnTo>
                      <a:pt x="10" y="32"/>
                    </a:lnTo>
                    <a:lnTo>
                      <a:pt x="12" y="30"/>
                    </a:lnTo>
                    <a:lnTo>
                      <a:pt x="12" y="29"/>
                    </a:lnTo>
                    <a:lnTo>
                      <a:pt x="15" y="27"/>
                    </a:lnTo>
                    <a:lnTo>
                      <a:pt x="15" y="25"/>
                    </a:lnTo>
                    <a:lnTo>
                      <a:pt x="17" y="23"/>
                    </a:lnTo>
                    <a:lnTo>
                      <a:pt x="19" y="21"/>
                    </a:lnTo>
                    <a:lnTo>
                      <a:pt x="21" y="19"/>
                    </a:lnTo>
                    <a:lnTo>
                      <a:pt x="22" y="17"/>
                    </a:lnTo>
                    <a:lnTo>
                      <a:pt x="23" y="16"/>
                    </a:lnTo>
                    <a:lnTo>
                      <a:pt x="23" y="14"/>
                    </a:lnTo>
                    <a:lnTo>
                      <a:pt x="23" y="13"/>
                    </a:lnTo>
                    <a:lnTo>
                      <a:pt x="23" y="11"/>
                    </a:lnTo>
                  </a:path>
                </a:pathLst>
              </a:custGeom>
              <a:solidFill>
                <a:srgbClr val="FFC281"/>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6" name="Freeform 565"/>
              <p:cNvSpPr>
                <a:spLocks/>
              </p:cNvSpPr>
              <p:nvPr/>
            </p:nvSpPr>
            <p:spPr bwMode="auto">
              <a:xfrm>
                <a:off x="3024" y="2235"/>
                <a:ext cx="55" cy="39"/>
              </a:xfrm>
              <a:custGeom>
                <a:avLst/>
                <a:gdLst>
                  <a:gd name="T0" fmla="*/ 6 w 55"/>
                  <a:gd name="T1" fmla="*/ 0 h 39"/>
                  <a:gd name="T2" fmla="*/ 7 w 55"/>
                  <a:gd name="T3" fmla="*/ 0 h 39"/>
                  <a:gd name="T4" fmla="*/ 9 w 55"/>
                  <a:gd name="T5" fmla="*/ 0 h 39"/>
                  <a:gd name="T6" fmla="*/ 11 w 55"/>
                  <a:gd name="T7" fmla="*/ 0 h 39"/>
                  <a:gd name="T8" fmla="*/ 13 w 55"/>
                  <a:gd name="T9" fmla="*/ 0 h 39"/>
                  <a:gd name="T10" fmla="*/ 15 w 55"/>
                  <a:gd name="T11" fmla="*/ 0 h 39"/>
                  <a:gd name="T12" fmla="*/ 19 w 55"/>
                  <a:gd name="T13" fmla="*/ 0 h 39"/>
                  <a:gd name="T14" fmla="*/ 21 w 55"/>
                  <a:gd name="T15" fmla="*/ 0 h 39"/>
                  <a:gd name="T16" fmla="*/ 25 w 55"/>
                  <a:gd name="T17" fmla="*/ 0 h 39"/>
                  <a:gd name="T18" fmla="*/ 27 w 55"/>
                  <a:gd name="T19" fmla="*/ 0 h 39"/>
                  <a:gd name="T20" fmla="*/ 30 w 55"/>
                  <a:gd name="T21" fmla="*/ 0 h 39"/>
                  <a:gd name="T22" fmla="*/ 32 w 55"/>
                  <a:gd name="T23" fmla="*/ 0 h 39"/>
                  <a:gd name="T24" fmla="*/ 35 w 55"/>
                  <a:gd name="T25" fmla="*/ 0 h 39"/>
                  <a:gd name="T26" fmla="*/ 37 w 55"/>
                  <a:gd name="T27" fmla="*/ 0 h 39"/>
                  <a:gd name="T28" fmla="*/ 39 w 55"/>
                  <a:gd name="T29" fmla="*/ 0 h 39"/>
                  <a:gd name="T30" fmla="*/ 39 w 55"/>
                  <a:gd name="T31" fmla="*/ 2 h 39"/>
                  <a:gd name="T32" fmla="*/ 40 w 55"/>
                  <a:gd name="T33" fmla="*/ 2 h 39"/>
                  <a:gd name="T34" fmla="*/ 42 w 55"/>
                  <a:gd name="T35" fmla="*/ 2 h 39"/>
                  <a:gd name="T36" fmla="*/ 44 w 55"/>
                  <a:gd name="T37" fmla="*/ 2 h 39"/>
                  <a:gd name="T38" fmla="*/ 46 w 55"/>
                  <a:gd name="T39" fmla="*/ 2 h 39"/>
                  <a:gd name="T40" fmla="*/ 46 w 55"/>
                  <a:gd name="T41" fmla="*/ 4 h 39"/>
                  <a:gd name="T42" fmla="*/ 47 w 55"/>
                  <a:gd name="T43" fmla="*/ 4 h 39"/>
                  <a:gd name="T44" fmla="*/ 49 w 55"/>
                  <a:gd name="T45" fmla="*/ 4 h 39"/>
                  <a:gd name="T46" fmla="*/ 49 w 55"/>
                  <a:gd name="T47" fmla="*/ 5 h 39"/>
                  <a:gd name="T48" fmla="*/ 51 w 55"/>
                  <a:gd name="T49" fmla="*/ 5 h 39"/>
                  <a:gd name="T50" fmla="*/ 53 w 55"/>
                  <a:gd name="T51" fmla="*/ 5 h 39"/>
                  <a:gd name="T52" fmla="*/ 53 w 55"/>
                  <a:gd name="T53" fmla="*/ 6 h 39"/>
                  <a:gd name="T54" fmla="*/ 53 w 55"/>
                  <a:gd name="T55" fmla="*/ 7 h 39"/>
                  <a:gd name="T56" fmla="*/ 53 w 55"/>
                  <a:gd name="T57" fmla="*/ 9 h 39"/>
                  <a:gd name="T58" fmla="*/ 54 w 55"/>
                  <a:gd name="T59" fmla="*/ 9 h 39"/>
                  <a:gd name="T60" fmla="*/ 52 w 55"/>
                  <a:gd name="T61" fmla="*/ 11 h 39"/>
                  <a:gd name="T62" fmla="*/ 52 w 55"/>
                  <a:gd name="T63" fmla="*/ 12 h 39"/>
                  <a:gd name="T64" fmla="*/ 52 w 55"/>
                  <a:gd name="T65" fmla="*/ 14 h 39"/>
                  <a:gd name="T66" fmla="*/ 50 w 55"/>
                  <a:gd name="T67" fmla="*/ 16 h 39"/>
                  <a:gd name="T68" fmla="*/ 48 w 55"/>
                  <a:gd name="T69" fmla="*/ 18 h 39"/>
                  <a:gd name="T70" fmla="*/ 44 w 55"/>
                  <a:gd name="T71" fmla="*/ 20 h 39"/>
                  <a:gd name="T72" fmla="*/ 42 w 55"/>
                  <a:gd name="T73" fmla="*/ 22 h 39"/>
                  <a:gd name="T74" fmla="*/ 38 w 55"/>
                  <a:gd name="T75" fmla="*/ 24 h 39"/>
                  <a:gd name="T76" fmla="*/ 35 w 55"/>
                  <a:gd name="T77" fmla="*/ 26 h 39"/>
                  <a:gd name="T78" fmla="*/ 31 w 55"/>
                  <a:gd name="T79" fmla="*/ 28 h 39"/>
                  <a:gd name="T80" fmla="*/ 29 w 55"/>
                  <a:gd name="T81" fmla="*/ 29 h 39"/>
                  <a:gd name="T82" fmla="*/ 25 w 55"/>
                  <a:gd name="T83" fmla="*/ 31 h 39"/>
                  <a:gd name="T84" fmla="*/ 21 w 55"/>
                  <a:gd name="T85" fmla="*/ 33 h 39"/>
                  <a:gd name="T86" fmla="*/ 18 w 55"/>
                  <a:gd name="T87" fmla="*/ 35 h 39"/>
                  <a:gd name="T88" fmla="*/ 16 w 55"/>
                  <a:gd name="T89" fmla="*/ 37 h 39"/>
                  <a:gd name="T90" fmla="*/ 13 w 55"/>
                  <a:gd name="T91" fmla="*/ 38 h 39"/>
                  <a:gd name="T92" fmla="*/ 11 w 55"/>
                  <a:gd name="T93" fmla="*/ 38 h 39"/>
                  <a:gd name="T94" fmla="*/ 8 w 55"/>
                  <a:gd name="T95" fmla="*/ 38 h 39"/>
                  <a:gd name="T96" fmla="*/ 7 w 55"/>
                  <a:gd name="T97" fmla="*/ 37 h 39"/>
                  <a:gd name="T98" fmla="*/ 5 w 55"/>
                  <a:gd name="T99" fmla="*/ 35 h 39"/>
                  <a:gd name="T100" fmla="*/ 5 w 55"/>
                  <a:gd name="T101" fmla="*/ 33 h 39"/>
                  <a:gd name="T102" fmla="*/ 3 w 55"/>
                  <a:gd name="T103" fmla="*/ 31 h 39"/>
                  <a:gd name="T104" fmla="*/ 3 w 55"/>
                  <a:gd name="T105" fmla="*/ 28 h 39"/>
                  <a:gd name="T106" fmla="*/ 1 w 55"/>
                  <a:gd name="T107" fmla="*/ 24 h 39"/>
                  <a:gd name="T108" fmla="*/ 1 w 55"/>
                  <a:gd name="T109" fmla="*/ 21 h 39"/>
                  <a:gd name="T110" fmla="*/ 0 w 55"/>
                  <a:gd name="T111" fmla="*/ 19 h 39"/>
                  <a:gd name="T112" fmla="*/ 0 w 55"/>
                  <a:gd name="T113" fmla="*/ 15 h 39"/>
                  <a:gd name="T114" fmla="*/ 0 w 55"/>
                  <a:gd name="T115" fmla="*/ 12 h 39"/>
                  <a:gd name="T116" fmla="*/ 1 w 55"/>
                  <a:gd name="T117" fmla="*/ 8 h 39"/>
                  <a:gd name="T118" fmla="*/ 1 w 55"/>
                  <a:gd name="T119" fmla="*/ 6 h 39"/>
                  <a:gd name="T120" fmla="*/ 2 w 55"/>
                  <a:gd name="T121" fmla="*/ 4 h 39"/>
                  <a:gd name="T122" fmla="*/ 4 w 55"/>
                  <a:gd name="T123" fmla="*/ 2 h 39"/>
                  <a:gd name="T124" fmla="*/ 6 w 55"/>
                  <a:gd name="T1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 h="39">
                    <a:moveTo>
                      <a:pt x="6" y="0"/>
                    </a:moveTo>
                    <a:lnTo>
                      <a:pt x="7" y="0"/>
                    </a:lnTo>
                    <a:lnTo>
                      <a:pt x="9" y="0"/>
                    </a:lnTo>
                    <a:lnTo>
                      <a:pt x="11" y="0"/>
                    </a:lnTo>
                    <a:lnTo>
                      <a:pt x="13" y="0"/>
                    </a:lnTo>
                    <a:lnTo>
                      <a:pt x="15" y="0"/>
                    </a:lnTo>
                    <a:lnTo>
                      <a:pt x="19" y="0"/>
                    </a:lnTo>
                    <a:lnTo>
                      <a:pt x="21" y="0"/>
                    </a:lnTo>
                    <a:lnTo>
                      <a:pt x="25" y="0"/>
                    </a:lnTo>
                    <a:lnTo>
                      <a:pt x="27" y="0"/>
                    </a:lnTo>
                    <a:lnTo>
                      <a:pt x="30" y="0"/>
                    </a:lnTo>
                    <a:lnTo>
                      <a:pt x="32" y="0"/>
                    </a:lnTo>
                    <a:lnTo>
                      <a:pt x="35" y="0"/>
                    </a:lnTo>
                    <a:lnTo>
                      <a:pt x="37" y="0"/>
                    </a:lnTo>
                    <a:lnTo>
                      <a:pt x="39" y="0"/>
                    </a:lnTo>
                    <a:lnTo>
                      <a:pt x="39" y="2"/>
                    </a:lnTo>
                    <a:lnTo>
                      <a:pt x="40" y="2"/>
                    </a:lnTo>
                    <a:lnTo>
                      <a:pt x="42" y="2"/>
                    </a:lnTo>
                    <a:lnTo>
                      <a:pt x="44" y="2"/>
                    </a:lnTo>
                    <a:lnTo>
                      <a:pt x="46" y="2"/>
                    </a:lnTo>
                    <a:lnTo>
                      <a:pt x="46" y="4"/>
                    </a:lnTo>
                    <a:lnTo>
                      <a:pt x="47" y="4"/>
                    </a:lnTo>
                    <a:lnTo>
                      <a:pt x="49" y="4"/>
                    </a:lnTo>
                    <a:lnTo>
                      <a:pt x="49" y="5"/>
                    </a:lnTo>
                    <a:lnTo>
                      <a:pt x="51" y="5"/>
                    </a:lnTo>
                    <a:lnTo>
                      <a:pt x="53" y="5"/>
                    </a:lnTo>
                    <a:lnTo>
                      <a:pt x="53" y="6"/>
                    </a:lnTo>
                    <a:lnTo>
                      <a:pt x="53" y="7"/>
                    </a:lnTo>
                    <a:lnTo>
                      <a:pt x="53" y="9"/>
                    </a:lnTo>
                    <a:lnTo>
                      <a:pt x="54" y="9"/>
                    </a:lnTo>
                    <a:lnTo>
                      <a:pt x="52" y="11"/>
                    </a:lnTo>
                    <a:lnTo>
                      <a:pt x="52" y="12"/>
                    </a:lnTo>
                    <a:lnTo>
                      <a:pt x="52" y="14"/>
                    </a:lnTo>
                    <a:lnTo>
                      <a:pt x="50" y="16"/>
                    </a:lnTo>
                    <a:lnTo>
                      <a:pt x="48" y="18"/>
                    </a:lnTo>
                    <a:lnTo>
                      <a:pt x="44" y="20"/>
                    </a:lnTo>
                    <a:lnTo>
                      <a:pt x="42" y="22"/>
                    </a:lnTo>
                    <a:lnTo>
                      <a:pt x="38" y="24"/>
                    </a:lnTo>
                    <a:lnTo>
                      <a:pt x="35" y="26"/>
                    </a:lnTo>
                    <a:lnTo>
                      <a:pt x="31" y="28"/>
                    </a:lnTo>
                    <a:lnTo>
                      <a:pt x="29" y="29"/>
                    </a:lnTo>
                    <a:lnTo>
                      <a:pt x="25" y="31"/>
                    </a:lnTo>
                    <a:lnTo>
                      <a:pt x="21" y="33"/>
                    </a:lnTo>
                    <a:lnTo>
                      <a:pt x="18" y="35"/>
                    </a:lnTo>
                    <a:lnTo>
                      <a:pt x="16" y="37"/>
                    </a:lnTo>
                    <a:lnTo>
                      <a:pt x="13" y="38"/>
                    </a:lnTo>
                    <a:lnTo>
                      <a:pt x="11" y="38"/>
                    </a:lnTo>
                    <a:lnTo>
                      <a:pt x="8" y="38"/>
                    </a:lnTo>
                    <a:lnTo>
                      <a:pt x="7" y="37"/>
                    </a:lnTo>
                    <a:lnTo>
                      <a:pt x="5" y="35"/>
                    </a:lnTo>
                    <a:lnTo>
                      <a:pt x="5" y="33"/>
                    </a:lnTo>
                    <a:lnTo>
                      <a:pt x="3" y="31"/>
                    </a:lnTo>
                    <a:lnTo>
                      <a:pt x="3" y="28"/>
                    </a:lnTo>
                    <a:lnTo>
                      <a:pt x="1" y="24"/>
                    </a:lnTo>
                    <a:lnTo>
                      <a:pt x="1" y="21"/>
                    </a:lnTo>
                    <a:lnTo>
                      <a:pt x="0" y="19"/>
                    </a:lnTo>
                    <a:lnTo>
                      <a:pt x="0" y="15"/>
                    </a:lnTo>
                    <a:lnTo>
                      <a:pt x="0" y="12"/>
                    </a:lnTo>
                    <a:lnTo>
                      <a:pt x="1" y="8"/>
                    </a:lnTo>
                    <a:lnTo>
                      <a:pt x="1" y="6"/>
                    </a:lnTo>
                    <a:lnTo>
                      <a:pt x="2" y="4"/>
                    </a:lnTo>
                    <a:lnTo>
                      <a:pt x="4" y="2"/>
                    </a:lnTo>
                    <a:lnTo>
                      <a:pt x="6" y="0"/>
                    </a:lnTo>
                  </a:path>
                </a:pathLst>
              </a:custGeom>
              <a:solidFill>
                <a:srgbClr val="FFC281"/>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7" name="Freeform 566"/>
              <p:cNvSpPr>
                <a:spLocks/>
              </p:cNvSpPr>
              <p:nvPr/>
            </p:nvSpPr>
            <p:spPr bwMode="auto">
              <a:xfrm>
                <a:off x="2939" y="2249"/>
                <a:ext cx="112" cy="93"/>
              </a:xfrm>
              <a:custGeom>
                <a:avLst/>
                <a:gdLst>
                  <a:gd name="T0" fmla="*/ 6 w 110"/>
                  <a:gd name="T1" fmla="*/ 21 h 91"/>
                  <a:gd name="T2" fmla="*/ 2 w 110"/>
                  <a:gd name="T3" fmla="*/ 27 h 91"/>
                  <a:gd name="T4" fmla="*/ 1 w 110"/>
                  <a:gd name="T5" fmla="*/ 33 h 91"/>
                  <a:gd name="T6" fmla="*/ 2 w 110"/>
                  <a:gd name="T7" fmla="*/ 37 h 91"/>
                  <a:gd name="T8" fmla="*/ 5 w 110"/>
                  <a:gd name="T9" fmla="*/ 38 h 91"/>
                  <a:gd name="T10" fmla="*/ 0 w 110"/>
                  <a:gd name="T11" fmla="*/ 44 h 91"/>
                  <a:gd name="T12" fmla="*/ 0 w 110"/>
                  <a:gd name="T13" fmla="*/ 48 h 91"/>
                  <a:gd name="T14" fmla="*/ 0 w 110"/>
                  <a:gd name="T15" fmla="*/ 54 h 91"/>
                  <a:gd name="T16" fmla="*/ 2 w 110"/>
                  <a:gd name="T17" fmla="*/ 58 h 91"/>
                  <a:gd name="T18" fmla="*/ 2 w 110"/>
                  <a:gd name="T19" fmla="*/ 62 h 91"/>
                  <a:gd name="T20" fmla="*/ 6 w 110"/>
                  <a:gd name="T21" fmla="*/ 65 h 91"/>
                  <a:gd name="T22" fmla="*/ 10 w 110"/>
                  <a:gd name="T23" fmla="*/ 67 h 91"/>
                  <a:gd name="T24" fmla="*/ 16 w 110"/>
                  <a:gd name="T25" fmla="*/ 66 h 91"/>
                  <a:gd name="T26" fmla="*/ 21 w 110"/>
                  <a:gd name="T27" fmla="*/ 61 h 91"/>
                  <a:gd name="T28" fmla="*/ 24 w 110"/>
                  <a:gd name="T29" fmla="*/ 56 h 91"/>
                  <a:gd name="T30" fmla="*/ 26 w 110"/>
                  <a:gd name="T31" fmla="*/ 51 h 91"/>
                  <a:gd name="T32" fmla="*/ 28 w 110"/>
                  <a:gd name="T33" fmla="*/ 46 h 91"/>
                  <a:gd name="T34" fmla="*/ 31 w 110"/>
                  <a:gd name="T35" fmla="*/ 48 h 91"/>
                  <a:gd name="T36" fmla="*/ 32 w 110"/>
                  <a:gd name="T37" fmla="*/ 56 h 91"/>
                  <a:gd name="T38" fmla="*/ 33 w 110"/>
                  <a:gd name="T39" fmla="*/ 65 h 91"/>
                  <a:gd name="T40" fmla="*/ 33 w 110"/>
                  <a:gd name="T41" fmla="*/ 76 h 91"/>
                  <a:gd name="T42" fmla="*/ 34 w 110"/>
                  <a:gd name="T43" fmla="*/ 85 h 91"/>
                  <a:gd name="T44" fmla="*/ 37 w 110"/>
                  <a:gd name="T45" fmla="*/ 90 h 91"/>
                  <a:gd name="T46" fmla="*/ 42 w 110"/>
                  <a:gd name="T47" fmla="*/ 90 h 91"/>
                  <a:gd name="T48" fmla="*/ 47 w 110"/>
                  <a:gd name="T49" fmla="*/ 90 h 91"/>
                  <a:gd name="T50" fmla="*/ 53 w 110"/>
                  <a:gd name="T51" fmla="*/ 90 h 91"/>
                  <a:gd name="T52" fmla="*/ 57 w 110"/>
                  <a:gd name="T53" fmla="*/ 90 h 91"/>
                  <a:gd name="T54" fmla="*/ 60 w 110"/>
                  <a:gd name="T55" fmla="*/ 86 h 91"/>
                  <a:gd name="T56" fmla="*/ 61 w 110"/>
                  <a:gd name="T57" fmla="*/ 80 h 91"/>
                  <a:gd name="T58" fmla="*/ 61 w 110"/>
                  <a:gd name="T59" fmla="*/ 73 h 91"/>
                  <a:gd name="T60" fmla="*/ 63 w 110"/>
                  <a:gd name="T61" fmla="*/ 65 h 91"/>
                  <a:gd name="T62" fmla="*/ 65 w 110"/>
                  <a:gd name="T63" fmla="*/ 60 h 91"/>
                  <a:gd name="T64" fmla="*/ 70 w 110"/>
                  <a:gd name="T65" fmla="*/ 55 h 91"/>
                  <a:gd name="T66" fmla="*/ 72 w 110"/>
                  <a:gd name="T67" fmla="*/ 58 h 91"/>
                  <a:gd name="T68" fmla="*/ 72 w 110"/>
                  <a:gd name="T69" fmla="*/ 62 h 91"/>
                  <a:gd name="T70" fmla="*/ 74 w 110"/>
                  <a:gd name="T71" fmla="*/ 67 h 91"/>
                  <a:gd name="T72" fmla="*/ 76 w 110"/>
                  <a:gd name="T73" fmla="*/ 70 h 91"/>
                  <a:gd name="T74" fmla="*/ 79 w 110"/>
                  <a:gd name="T75" fmla="*/ 72 h 91"/>
                  <a:gd name="T76" fmla="*/ 79 w 110"/>
                  <a:gd name="T77" fmla="*/ 78 h 91"/>
                  <a:gd name="T78" fmla="*/ 81 w 110"/>
                  <a:gd name="T79" fmla="*/ 82 h 91"/>
                  <a:gd name="T80" fmla="*/ 85 w 110"/>
                  <a:gd name="T81" fmla="*/ 84 h 91"/>
                  <a:gd name="T82" fmla="*/ 90 w 110"/>
                  <a:gd name="T83" fmla="*/ 84 h 91"/>
                  <a:gd name="T84" fmla="*/ 96 w 110"/>
                  <a:gd name="T85" fmla="*/ 82 h 91"/>
                  <a:gd name="T86" fmla="*/ 100 w 110"/>
                  <a:gd name="T87" fmla="*/ 78 h 91"/>
                  <a:gd name="T88" fmla="*/ 106 w 110"/>
                  <a:gd name="T89" fmla="*/ 72 h 91"/>
                  <a:gd name="T90" fmla="*/ 107 w 110"/>
                  <a:gd name="T91" fmla="*/ 66 h 91"/>
                  <a:gd name="T92" fmla="*/ 107 w 110"/>
                  <a:gd name="T93" fmla="*/ 60 h 91"/>
                  <a:gd name="T94" fmla="*/ 108 w 110"/>
                  <a:gd name="T95" fmla="*/ 55 h 91"/>
                  <a:gd name="T96" fmla="*/ 108 w 110"/>
                  <a:gd name="T97" fmla="*/ 49 h 91"/>
                  <a:gd name="T98" fmla="*/ 109 w 110"/>
                  <a:gd name="T99" fmla="*/ 43 h 91"/>
                  <a:gd name="T100" fmla="*/ 108 w 110"/>
                  <a:gd name="T101" fmla="*/ 39 h 91"/>
                  <a:gd name="T102" fmla="*/ 107 w 110"/>
                  <a:gd name="T103" fmla="*/ 34 h 91"/>
                  <a:gd name="T104" fmla="*/ 106 w 110"/>
                  <a:gd name="T105" fmla="*/ 30 h 91"/>
                  <a:gd name="T106" fmla="*/ 106 w 110"/>
                  <a:gd name="T107" fmla="*/ 24 h 91"/>
                  <a:gd name="T108" fmla="*/ 105 w 110"/>
                  <a:gd name="T109" fmla="*/ 21 h 91"/>
                  <a:gd name="T110" fmla="*/ 105 w 110"/>
                  <a:gd name="T111" fmla="*/ 15 h 91"/>
                  <a:gd name="T112" fmla="*/ 105 w 110"/>
                  <a:gd name="T113" fmla="*/ 10 h 91"/>
                  <a:gd name="T114" fmla="*/ 104 w 110"/>
                  <a:gd name="T115" fmla="*/ 5 h 91"/>
                  <a:gd name="T116" fmla="*/ 104 w 110"/>
                  <a:gd name="T1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0" h="91">
                    <a:moveTo>
                      <a:pt x="7" y="19"/>
                    </a:moveTo>
                    <a:lnTo>
                      <a:pt x="6" y="20"/>
                    </a:lnTo>
                    <a:lnTo>
                      <a:pt x="6" y="21"/>
                    </a:lnTo>
                    <a:lnTo>
                      <a:pt x="4" y="23"/>
                    </a:lnTo>
                    <a:lnTo>
                      <a:pt x="4" y="25"/>
                    </a:lnTo>
                    <a:lnTo>
                      <a:pt x="2" y="27"/>
                    </a:lnTo>
                    <a:lnTo>
                      <a:pt x="2" y="29"/>
                    </a:lnTo>
                    <a:lnTo>
                      <a:pt x="2" y="31"/>
                    </a:lnTo>
                    <a:lnTo>
                      <a:pt x="1" y="33"/>
                    </a:lnTo>
                    <a:lnTo>
                      <a:pt x="1" y="35"/>
                    </a:lnTo>
                    <a:lnTo>
                      <a:pt x="2" y="35"/>
                    </a:lnTo>
                    <a:lnTo>
                      <a:pt x="2" y="37"/>
                    </a:lnTo>
                    <a:lnTo>
                      <a:pt x="3" y="37"/>
                    </a:lnTo>
                    <a:lnTo>
                      <a:pt x="3" y="38"/>
                    </a:lnTo>
                    <a:lnTo>
                      <a:pt x="5" y="38"/>
                    </a:lnTo>
                    <a:lnTo>
                      <a:pt x="3" y="40"/>
                    </a:lnTo>
                    <a:lnTo>
                      <a:pt x="2" y="42"/>
                    </a:lnTo>
                    <a:lnTo>
                      <a:pt x="0" y="44"/>
                    </a:lnTo>
                    <a:lnTo>
                      <a:pt x="0" y="45"/>
                    </a:lnTo>
                    <a:lnTo>
                      <a:pt x="0" y="46"/>
                    </a:lnTo>
                    <a:lnTo>
                      <a:pt x="0" y="48"/>
                    </a:lnTo>
                    <a:lnTo>
                      <a:pt x="0" y="50"/>
                    </a:lnTo>
                    <a:lnTo>
                      <a:pt x="0" y="52"/>
                    </a:lnTo>
                    <a:lnTo>
                      <a:pt x="0" y="54"/>
                    </a:lnTo>
                    <a:lnTo>
                      <a:pt x="0" y="56"/>
                    </a:lnTo>
                    <a:lnTo>
                      <a:pt x="0" y="58"/>
                    </a:lnTo>
                    <a:lnTo>
                      <a:pt x="2" y="58"/>
                    </a:lnTo>
                    <a:lnTo>
                      <a:pt x="2" y="60"/>
                    </a:lnTo>
                    <a:lnTo>
                      <a:pt x="2" y="61"/>
                    </a:lnTo>
                    <a:lnTo>
                      <a:pt x="2" y="62"/>
                    </a:lnTo>
                    <a:lnTo>
                      <a:pt x="4" y="62"/>
                    </a:lnTo>
                    <a:lnTo>
                      <a:pt x="4" y="65"/>
                    </a:lnTo>
                    <a:lnTo>
                      <a:pt x="6" y="65"/>
                    </a:lnTo>
                    <a:lnTo>
                      <a:pt x="8" y="65"/>
                    </a:lnTo>
                    <a:lnTo>
                      <a:pt x="8" y="67"/>
                    </a:lnTo>
                    <a:lnTo>
                      <a:pt x="10" y="67"/>
                    </a:lnTo>
                    <a:lnTo>
                      <a:pt x="12" y="67"/>
                    </a:lnTo>
                    <a:lnTo>
                      <a:pt x="15" y="66"/>
                    </a:lnTo>
                    <a:lnTo>
                      <a:pt x="16" y="66"/>
                    </a:lnTo>
                    <a:lnTo>
                      <a:pt x="17" y="64"/>
                    </a:lnTo>
                    <a:lnTo>
                      <a:pt x="19" y="63"/>
                    </a:lnTo>
                    <a:lnTo>
                      <a:pt x="21" y="61"/>
                    </a:lnTo>
                    <a:lnTo>
                      <a:pt x="21" y="60"/>
                    </a:lnTo>
                    <a:lnTo>
                      <a:pt x="23" y="58"/>
                    </a:lnTo>
                    <a:lnTo>
                      <a:pt x="24" y="56"/>
                    </a:lnTo>
                    <a:lnTo>
                      <a:pt x="24" y="55"/>
                    </a:lnTo>
                    <a:lnTo>
                      <a:pt x="26" y="53"/>
                    </a:lnTo>
                    <a:lnTo>
                      <a:pt x="26" y="51"/>
                    </a:lnTo>
                    <a:lnTo>
                      <a:pt x="26" y="50"/>
                    </a:lnTo>
                    <a:lnTo>
                      <a:pt x="28" y="48"/>
                    </a:lnTo>
                    <a:lnTo>
                      <a:pt x="28" y="46"/>
                    </a:lnTo>
                    <a:lnTo>
                      <a:pt x="30" y="45"/>
                    </a:lnTo>
                    <a:lnTo>
                      <a:pt x="30" y="47"/>
                    </a:lnTo>
                    <a:lnTo>
                      <a:pt x="31" y="48"/>
                    </a:lnTo>
                    <a:lnTo>
                      <a:pt x="31" y="50"/>
                    </a:lnTo>
                    <a:lnTo>
                      <a:pt x="32" y="52"/>
                    </a:lnTo>
                    <a:lnTo>
                      <a:pt x="32" y="56"/>
                    </a:lnTo>
                    <a:lnTo>
                      <a:pt x="32" y="59"/>
                    </a:lnTo>
                    <a:lnTo>
                      <a:pt x="32" y="62"/>
                    </a:lnTo>
                    <a:lnTo>
                      <a:pt x="33" y="65"/>
                    </a:lnTo>
                    <a:lnTo>
                      <a:pt x="33" y="68"/>
                    </a:lnTo>
                    <a:lnTo>
                      <a:pt x="33" y="72"/>
                    </a:lnTo>
                    <a:lnTo>
                      <a:pt x="33" y="76"/>
                    </a:lnTo>
                    <a:lnTo>
                      <a:pt x="33" y="79"/>
                    </a:lnTo>
                    <a:lnTo>
                      <a:pt x="33" y="83"/>
                    </a:lnTo>
                    <a:lnTo>
                      <a:pt x="34" y="85"/>
                    </a:lnTo>
                    <a:lnTo>
                      <a:pt x="35" y="88"/>
                    </a:lnTo>
                    <a:lnTo>
                      <a:pt x="37" y="89"/>
                    </a:lnTo>
                    <a:lnTo>
                      <a:pt x="37" y="90"/>
                    </a:lnTo>
                    <a:lnTo>
                      <a:pt x="39" y="90"/>
                    </a:lnTo>
                    <a:lnTo>
                      <a:pt x="40" y="90"/>
                    </a:lnTo>
                    <a:lnTo>
                      <a:pt x="42" y="90"/>
                    </a:lnTo>
                    <a:lnTo>
                      <a:pt x="43" y="90"/>
                    </a:lnTo>
                    <a:lnTo>
                      <a:pt x="45" y="90"/>
                    </a:lnTo>
                    <a:lnTo>
                      <a:pt x="47" y="90"/>
                    </a:lnTo>
                    <a:lnTo>
                      <a:pt x="48" y="90"/>
                    </a:lnTo>
                    <a:lnTo>
                      <a:pt x="50" y="90"/>
                    </a:lnTo>
                    <a:lnTo>
                      <a:pt x="53" y="90"/>
                    </a:lnTo>
                    <a:lnTo>
                      <a:pt x="54" y="90"/>
                    </a:lnTo>
                    <a:lnTo>
                      <a:pt x="55" y="90"/>
                    </a:lnTo>
                    <a:lnTo>
                      <a:pt x="57" y="90"/>
                    </a:lnTo>
                    <a:lnTo>
                      <a:pt x="58" y="90"/>
                    </a:lnTo>
                    <a:lnTo>
                      <a:pt x="60" y="88"/>
                    </a:lnTo>
                    <a:lnTo>
                      <a:pt x="60" y="86"/>
                    </a:lnTo>
                    <a:lnTo>
                      <a:pt x="60" y="84"/>
                    </a:lnTo>
                    <a:lnTo>
                      <a:pt x="60" y="83"/>
                    </a:lnTo>
                    <a:lnTo>
                      <a:pt x="61" y="80"/>
                    </a:lnTo>
                    <a:lnTo>
                      <a:pt x="61" y="78"/>
                    </a:lnTo>
                    <a:lnTo>
                      <a:pt x="61" y="75"/>
                    </a:lnTo>
                    <a:lnTo>
                      <a:pt x="61" y="73"/>
                    </a:lnTo>
                    <a:lnTo>
                      <a:pt x="63" y="69"/>
                    </a:lnTo>
                    <a:lnTo>
                      <a:pt x="63" y="67"/>
                    </a:lnTo>
                    <a:lnTo>
                      <a:pt x="63" y="65"/>
                    </a:lnTo>
                    <a:lnTo>
                      <a:pt x="63" y="63"/>
                    </a:lnTo>
                    <a:lnTo>
                      <a:pt x="65" y="61"/>
                    </a:lnTo>
                    <a:lnTo>
                      <a:pt x="65" y="60"/>
                    </a:lnTo>
                    <a:lnTo>
                      <a:pt x="67" y="58"/>
                    </a:lnTo>
                    <a:lnTo>
                      <a:pt x="68" y="57"/>
                    </a:lnTo>
                    <a:lnTo>
                      <a:pt x="70" y="55"/>
                    </a:lnTo>
                    <a:lnTo>
                      <a:pt x="70" y="57"/>
                    </a:lnTo>
                    <a:lnTo>
                      <a:pt x="70" y="58"/>
                    </a:lnTo>
                    <a:lnTo>
                      <a:pt x="72" y="58"/>
                    </a:lnTo>
                    <a:lnTo>
                      <a:pt x="72" y="60"/>
                    </a:lnTo>
                    <a:lnTo>
                      <a:pt x="72" y="61"/>
                    </a:lnTo>
                    <a:lnTo>
                      <a:pt x="72" y="62"/>
                    </a:lnTo>
                    <a:lnTo>
                      <a:pt x="74" y="62"/>
                    </a:lnTo>
                    <a:lnTo>
                      <a:pt x="74" y="65"/>
                    </a:lnTo>
                    <a:lnTo>
                      <a:pt x="74" y="67"/>
                    </a:lnTo>
                    <a:lnTo>
                      <a:pt x="74" y="68"/>
                    </a:lnTo>
                    <a:lnTo>
                      <a:pt x="76" y="68"/>
                    </a:lnTo>
                    <a:lnTo>
                      <a:pt x="76" y="70"/>
                    </a:lnTo>
                    <a:lnTo>
                      <a:pt x="77" y="70"/>
                    </a:lnTo>
                    <a:lnTo>
                      <a:pt x="77" y="72"/>
                    </a:lnTo>
                    <a:lnTo>
                      <a:pt x="79" y="72"/>
                    </a:lnTo>
                    <a:lnTo>
                      <a:pt x="79" y="74"/>
                    </a:lnTo>
                    <a:lnTo>
                      <a:pt x="79" y="76"/>
                    </a:lnTo>
                    <a:lnTo>
                      <a:pt x="79" y="78"/>
                    </a:lnTo>
                    <a:lnTo>
                      <a:pt x="81" y="78"/>
                    </a:lnTo>
                    <a:lnTo>
                      <a:pt x="81" y="80"/>
                    </a:lnTo>
                    <a:lnTo>
                      <a:pt x="81" y="82"/>
                    </a:lnTo>
                    <a:lnTo>
                      <a:pt x="83" y="82"/>
                    </a:lnTo>
                    <a:lnTo>
                      <a:pt x="83" y="84"/>
                    </a:lnTo>
                    <a:lnTo>
                      <a:pt x="85" y="84"/>
                    </a:lnTo>
                    <a:lnTo>
                      <a:pt x="87" y="84"/>
                    </a:lnTo>
                    <a:lnTo>
                      <a:pt x="89" y="84"/>
                    </a:lnTo>
                    <a:lnTo>
                      <a:pt x="90" y="84"/>
                    </a:lnTo>
                    <a:lnTo>
                      <a:pt x="92" y="84"/>
                    </a:lnTo>
                    <a:lnTo>
                      <a:pt x="93" y="82"/>
                    </a:lnTo>
                    <a:lnTo>
                      <a:pt x="96" y="82"/>
                    </a:lnTo>
                    <a:lnTo>
                      <a:pt x="98" y="80"/>
                    </a:lnTo>
                    <a:lnTo>
                      <a:pt x="99" y="78"/>
                    </a:lnTo>
                    <a:lnTo>
                      <a:pt x="100" y="78"/>
                    </a:lnTo>
                    <a:lnTo>
                      <a:pt x="102" y="76"/>
                    </a:lnTo>
                    <a:lnTo>
                      <a:pt x="104" y="74"/>
                    </a:lnTo>
                    <a:lnTo>
                      <a:pt x="106" y="72"/>
                    </a:lnTo>
                    <a:lnTo>
                      <a:pt x="106" y="69"/>
                    </a:lnTo>
                    <a:lnTo>
                      <a:pt x="106" y="68"/>
                    </a:lnTo>
                    <a:lnTo>
                      <a:pt x="107" y="66"/>
                    </a:lnTo>
                    <a:lnTo>
                      <a:pt x="107" y="64"/>
                    </a:lnTo>
                    <a:lnTo>
                      <a:pt x="107" y="62"/>
                    </a:lnTo>
                    <a:lnTo>
                      <a:pt x="107" y="60"/>
                    </a:lnTo>
                    <a:lnTo>
                      <a:pt x="108" y="58"/>
                    </a:lnTo>
                    <a:lnTo>
                      <a:pt x="108" y="57"/>
                    </a:lnTo>
                    <a:lnTo>
                      <a:pt x="108" y="55"/>
                    </a:lnTo>
                    <a:lnTo>
                      <a:pt x="108" y="53"/>
                    </a:lnTo>
                    <a:lnTo>
                      <a:pt x="108" y="51"/>
                    </a:lnTo>
                    <a:lnTo>
                      <a:pt x="108" y="49"/>
                    </a:lnTo>
                    <a:lnTo>
                      <a:pt x="108" y="47"/>
                    </a:lnTo>
                    <a:lnTo>
                      <a:pt x="108" y="45"/>
                    </a:lnTo>
                    <a:lnTo>
                      <a:pt x="109" y="43"/>
                    </a:lnTo>
                    <a:lnTo>
                      <a:pt x="108" y="43"/>
                    </a:lnTo>
                    <a:lnTo>
                      <a:pt x="108" y="41"/>
                    </a:lnTo>
                    <a:lnTo>
                      <a:pt x="108" y="39"/>
                    </a:lnTo>
                    <a:lnTo>
                      <a:pt x="107" y="37"/>
                    </a:lnTo>
                    <a:lnTo>
                      <a:pt x="107" y="36"/>
                    </a:lnTo>
                    <a:lnTo>
                      <a:pt x="107" y="34"/>
                    </a:lnTo>
                    <a:lnTo>
                      <a:pt x="107" y="31"/>
                    </a:lnTo>
                    <a:lnTo>
                      <a:pt x="106" y="31"/>
                    </a:lnTo>
                    <a:lnTo>
                      <a:pt x="106" y="30"/>
                    </a:lnTo>
                    <a:lnTo>
                      <a:pt x="106" y="28"/>
                    </a:lnTo>
                    <a:lnTo>
                      <a:pt x="106" y="26"/>
                    </a:lnTo>
                    <a:lnTo>
                      <a:pt x="106" y="24"/>
                    </a:lnTo>
                    <a:lnTo>
                      <a:pt x="106" y="23"/>
                    </a:lnTo>
                    <a:lnTo>
                      <a:pt x="106" y="21"/>
                    </a:lnTo>
                    <a:lnTo>
                      <a:pt x="105" y="21"/>
                    </a:lnTo>
                    <a:lnTo>
                      <a:pt x="105" y="19"/>
                    </a:lnTo>
                    <a:lnTo>
                      <a:pt x="105" y="17"/>
                    </a:lnTo>
                    <a:lnTo>
                      <a:pt x="105" y="15"/>
                    </a:lnTo>
                    <a:lnTo>
                      <a:pt x="105" y="14"/>
                    </a:lnTo>
                    <a:lnTo>
                      <a:pt x="105" y="12"/>
                    </a:lnTo>
                    <a:lnTo>
                      <a:pt x="105" y="10"/>
                    </a:lnTo>
                    <a:lnTo>
                      <a:pt x="104" y="9"/>
                    </a:lnTo>
                    <a:lnTo>
                      <a:pt x="104" y="7"/>
                    </a:lnTo>
                    <a:lnTo>
                      <a:pt x="104" y="5"/>
                    </a:lnTo>
                    <a:lnTo>
                      <a:pt x="104" y="3"/>
                    </a:lnTo>
                    <a:lnTo>
                      <a:pt x="104" y="1"/>
                    </a:lnTo>
                    <a:lnTo>
                      <a:pt x="104"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8" name="Freeform 567"/>
              <p:cNvSpPr>
                <a:spLocks/>
              </p:cNvSpPr>
              <p:nvPr/>
            </p:nvSpPr>
            <p:spPr bwMode="auto">
              <a:xfrm>
                <a:off x="3045" y="2235"/>
                <a:ext cx="32" cy="36"/>
              </a:xfrm>
              <a:custGeom>
                <a:avLst/>
                <a:gdLst>
                  <a:gd name="T0" fmla="*/ 2 w 34"/>
                  <a:gd name="T1" fmla="*/ 0 h 36"/>
                  <a:gd name="T2" fmla="*/ 4 w 34"/>
                  <a:gd name="T3" fmla="*/ 0 h 36"/>
                  <a:gd name="T4" fmla="*/ 6 w 34"/>
                  <a:gd name="T5" fmla="*/ 0 h 36"/>
                  <a:gd name="T6" fmla="*/ 8 w 34"/>
                  <a:gd name="T7" fmla="*/ 0 h 36"/>
                  <a:gd name="T8" fmla="*/ 9 w 34"/>
                  <a:gd name="T9" fmla="*/ 0 h 36"/>
                  <a:gd name="T10" fmla="*/ 10 w 34"/>
                  <a:gd name="T11" fmla="*/ 0 h 36"/>
                  <a:gd name="T12" fmla="*/ 12 w 34"/>
                  <a:gd name="T13" fmla="*/ 0 h 36"/>
                  <a:gd name="T14" fmla="*/ 14 w 34"/>
                  <a:gd name="T15" fmla="*/ 0 h 36"/>
                  <a:gd name="T16" fmla="*/ 16 w 34"/>
                  <a:gd name="T17" fmla="*/ 0 h 36"/>
                  <a:gd name="T18" fmla="*/ 17 w 34"/>
                  <a:gd name="T19" fmla="*/ 0 h 36"/>
                  <a:gd name="T20" fmla="*/ 18 w 34"/>
                  <a:gd name="T21" fmla="*/ 0 h 36"/>
                  <a:gd name="T22" fmla="*/ 20 w 34"/>
                  <a:gd name="T23" fmla="*/ 0 h 36"/>
                  <a:gd name="T24" fmla="*/ 22 w 34"/>
                  <a:gd name="T25" fmla="*/ 0 h 36"/>
                  <a:gd name="T26" fmla="*/ 22 w 34"/>
                  <a:gd name="T27" fmla="*/ 2 h 36"/>
                  <a:gd name="T28" fmla="*/ 24 w 34"/>
                  <a:gd name="T29" fmla="*/ 2 h 36"/>
                  <a:gd name="T30" fmla="*/ 25 w 34"/>
                  <a:gd name="T31" fmla="*/ 2 h 36"/>
                  <a:gd name="T32" fmla="*/ 28 w 34"/>
                  <a:gd name="T33" fmla="*/ 2 h 36"/>
                  <a:gd name="T34" fmla="*/ 28 w 34"/>
                  <a:gd name="T35" fmla="*/ 5 h 36"/>
                  <a:gd name="T36" fmla="*/ 29 w 34"/>
                  <a:gd name="T37" fmla="*/ 5 h 36"/>
                  <a:gd name="T38" fmla="*/ 31 w 34"/>
                  <a:gd name="T39" fmla="*/ 5 h 36"/>
                  <a:gd name="T40" fmla="*/ 31 w 34"/>
                  <a:gd name="T41" fmla="*/ 6 h 36"/>
                  <a:gd name="T42" fmla="*/ 33 w 34"/>
                  <a:gd name="T43" fmla="*/ 6 h 36"/>
                  <a:gd name="T44" fmla="*/ 32 w 34"/>
                  <a:gd name="T45" fmla="*/ 7 h 36"/>
                  <a:gd name="T46" fmla="*/ 32 w 34"/>
                  <a:gd name="T47" fmla="*/ 9 h 36"/>
                  <a:gd name="T48" fmla="*/ 31 w 34"/>
                  <a:gd name="T49" fmla="*/ 11 h 36"/>
                  <a:gd name="T50" fmla="*/ 30 w 34"/>
                  <a:gd name="T51" fmla="*/ 13 h 36"/>
                  <a:gd name="T52" fmla="*/ 29 w 34"/>
                  <a:gd name="T53" fmla="*/ 15 h 36"/>
                  <a:gd name="T54" fmla="*/ 27 w 34"/>
                  <a:gd name="T55" fmla="*/ 17 h 36"/>
                  <a:gd name="T56" fmla="*/ 25 w 34"/>
                  <a:gd name="T57" fmla="*/ 19 h 36"/>
                  <a:gd name="T58" fmla="*/ 23 w 34"/>
                  <a:gd name="T59" fmla="*/ 21 h 36"/>
                  <a:gd name="T60" fmla="*/ 21 w 34"/>
                  <a:gd name="T61" fmla="*/ 22 h 36"/>
                  <a:gd name="T62" fmla="*/ 20 w 34"/>
                  <a:gd name="T63" fmla="*/ 24 h 36"/>
                  <a:gd name="T64" fmla="*/ 18 w 34"/>
                  <a:gd name="T65" fmla="*/ 26 h 36"/>
                  <a:gd name="T66" fmla="*/ 17 w 34"/>
                  <a:gd name="T67" fmla="*/ 26 h 36"/>
                  <a:gd name="T68" fmla="*/ 15 w 34"/>
                  <a:gd name="T69" fmla="*/ 28 h 36"/>
                  <a:gd name="T70" fmla="*/ 13 w 34"/>
                  <a:gd name="T71" fmla="*/ 28 h 36"/>
                  <a:gd name="T72" fmla="*/ 11 w 34"/>
                  <a:gd name="T73" fmla="*/ 30 h 36"/>
                  <a:gd name="T74" fmla="*/ 9 w 34"/>
                  <a:gd name="T75" fmla="*/ 30 h 36"/>
                  <a:gd name="T76" fmla="*/ 8 w 34"/>
                  <a:gd name="T77" fmla="*/ 32 h 36"/>
                  <a:gd name="T78" fmla="*/ 6 w 34"/>
                  <a:gd name="T79" fmla="*/ 32 h 36"/>
                  <a:gd name="T80" fmla="*/ 4 w 34"/>
                  <a:gd name="T81" fmla="*/ 34 h 36"/>
                  <a:gd name="T82" fmla="*/ 2 w 34"/>
                  <a:gd name="T83" fmla="*/ 34 h 36"/>
                  <a:gd name="T84" fmla="*/ 1 w 34"/>
                  <a:gd name="T85" fmla="*/ 35 h 36"/>
                  <a:gd name="T86" fmla="*/ 0 w 34"/>
                  <a:gd name="T8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 h="36">
                    <a:moveTo>
                      <a:pt x="2" y="0"/>
                    </a:moveTo>
                    <a:lnTo>
                      <a:pt x="4" y="0"/>
                    </a:lnTo>
                    <a:lnTo>
                      <a:pt x="6" y="0"/>
                    </a:lnTo>
                    <a:lnTo>
                      <a:pt x="8" y="0"/>
                    </a:lnTo>
                    <a:lnTo>
                      <a:pt x="9" y="0"/>
                    </a:lnTo>
                    <a:lnTo>
                      <a:pt x="10" y="0"/>
                    </a:lnTo>
                    <a:lnTo>
                      <a:pt x="12" y="0"/>
                    </a:lnTo>
                    <a:lnTo>
                      <a:pt x="14" y="0"/>
                    </a:lnTo>
                    <a:lnTo>
                      <a:pt x="16" y="0"/>
                    </a:lnTo>
                    <a:lnTo>
                      <a:pt x="17" y="0"/>
                    </a:lnTo>
                    <a:lnTo>
                      <a:pt x="18" y="0"/>
                    </a:lnTo>
                    <a:lnTo>
                      <a:pt x="20" y="0"/>
                    </a:lnTo>
                    <a:lnTo>
                      <a:pt x="22" y="0"/>
                    </a:lnTo>
                    <a:lnTo>
                      <a:pt x="22" y="2"/>
                    </a:lnTo>
                    <a:lnTo>
                      <a:pt x="24" y="2"/>
                    </a:lnTo>
                    <a:lnTo>
                      <a:pt x="25" y="2"/>
                    </a:lnTo>
                    <a:lnTo>
                      <a:pt x="28" y="2"/>
                    </a:lnTo>
                    <a:lnTo>
                      <a:pt x="28" y="5"/>
                    </a:lnTo>
                    <a:lnTo>
                      <a:pt x="29" y="5"/>
                    </a:lnTo>
                    <a:lnTo>
                      <a:pt x="31" y="5"/>
                    </a:lnTo>
                    <a:lnTo>
                      <a:pt x="31" y="6"/>
                    </a:lnTo>
                    <a:lnTo>
                      <a:pt x="33" y="6"/>
                    </a:lnTo>
                    <a:lnTo>
                      <a:pt x="32" y="7"/>
                    </a:lnTo>
                    <a:lnTo>
                      <a:pt x="32" y="9"/>
                    </a:lnTo>
                    <a:lnTo>
                      <a:pt x="31" y="11"/>
                    </a:lnTo>
                    <a:lnTo>
                      <a:pt x="30" y="13"/>
                    </a:lnTo>
                    <a:lnTo>
                      <a:pt x="29" y="15"/>
                    </a:lnTo>
                    <a:lnTo>
                      <a:pt x="27" y="17"/>
                    </a:lnTo>
                    <a:lnTo>
                      <a:pt x="25" y="19"/>
                    </a:lnTo>
                    <a:lnTo>
                      <a:pt x="23" y="21"/>
                    </a:lnTo>
                    <a:lnTo>
                      <a:pt x="21" y="22"/>
                    </a:lnTo>
                    <a:lnTo>
                      <a:pt x="20" y="24"/>
                    </a:lnTo>
                    <a:lnTo>
                      <a:pt x="18" y="26"/>
                    </a:lnTo>
                    <a:lnTo>
                      <a:pt x="17" y="26"/>
                    </a:lnTo>
                    <a:lnTo>
                      <a:pt x="15" y="28"/>
                    </a:lnTo>
                    <a:lnTo>
                      <a:pt x="13" y="28"/>
                    </a:lnTo>
                    <a:lnTo>
                      <a:pt x="11" y="30"/>
                    </a:lnTo>
                    <a:lnTo>
                      <a:pt x="9" y="30"/>
                    </a:lnTo>
                    <a:lnTo>
                      <a:pt x="8" y="32"/>
                    </a:lnTo>
                    <a:lnTo>
                      <a:pt x="6" y="32"/>
                    </a:lnTo>
                    <a:lnTo>
                      <a:pt x="4" y="34"/>
                    </a:lnTo>
                    <a:lnTo>
                      <a:pt x="2" y="34"/>
                    </a:lnTo>
                    <a:lnTo>
                      <a:pt x="1" y="35"/>
                    </a:lnTo>
                    <a:lnTo>
                      <a:pt x="0" y="35"/>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9" name="Freeform 568"/>
              <p:cNvSpPr>
                <a:spLocks/>
              </p:cNvSpPr>
              <p:nvPr/>
            </p:nvSpPr>
            <p:spPr bwMode="auto">
              <a:xfrm>
                <a:off x="2962" y="2226"/>
                <a:ext cx="66" cy="12"/>
              </a:xfrm>
              <a:custGeom>
                <a:avLst/>
                <a:gdLst>
                  <a:gd name="T0" fmla="*/ 0 w 66"/>
                  <a:gd name="T1" fmla="*/ 11 h 12"/>
                  <a:gd name="T2" fmla="*/ 1 w 66"/>
                  <a:gd name="T3" fmla="*/ 11 h 12"/>
                  <a:gd name="T4" fmla="*/ 4 w 66"/>
                  <a:gd name="T5" fmla="*/ 11 h 12"/>
                  <a:gd name="T6" fmla="*/ 6 w 66"/>
                  <a:gd name="T7" fmla="*/ 11 h 12"/>
                  <a:gd name="T8" fmla="*/ 8 w 66"/>
                  <a:gd name="T9" fmla="*/ 9 h 12"/>
                  <a:gd name="T10" fmla="*/ 9 w 66"/>
                  <a:gd name="T11" fmla="*/ 9 h 12"/>
                  <a:gd name="T12" fmla="*/ 13 w 66"/>
                  <a:gd name="T13" fmla="*/ 7 h 12"/>
                  <a:gd name="T14" fmla="*/ 15 w 66"/>
                  <a:gd name="T15" fmla="*/ 7 h 12"/>
                  <a:gd name="T16" fmla="*/ 17 w 66"/>
                  <a:gd name="T17" fmla="*/ 6 h 12"/>
                  <a:gd name="T18" fmla="*/ 19 w 66"/>
                  <a:gd name="T19" fmla="*/ 6 h 12"/>
                  <a:gd name="T20" fmla="*/ 23 w 66"/>
                  <a:gd name="T21" fmla="*/ 4 h 12"/>
                  <a:gd name="T22" fmla="*/ 25 w 66"/>
                  <a:gd name="T23" fmla="*/ 4 h 12"/>
                  <a:gd name="T24" fmla="*/ 27 w 66"/>
                  <a:gd name="T25" fmla="*/ 2 h 12"/>
                  <a:gd name="T26" fmla="*/ 29 w 66"/>
                  <a:gd name="T27" fmla="*/ 2 h 12"/>
                  <a:gd name="T28" fmla="*/ 32 w 66"/>
                  <a:gd name="T29" fmla="*/ 0 h 12"/>
                  <a:gd name="T30" fmla="*/ 32 w 66"/>
                  <a:gd name="T31" fmla="*/ 1 h 12"/>
                  <a:gd name="T32" fmla="*/ 33 w 66"/>
                  <a:gd name="T33" fmla="*/ 1 h 12"/>
                  <a:gd name="T34" fmla="*/ 35 w 66"/>
                  <a:gd name="T35" fmla="*/ 1 h 12"/>
                  <a:gd name="T36" fmla="*/ 37 w 66"/>
                  <a:gd name="T37" fmla="*/ 1 h 12"/>
                  <a:gd name="T38" fmla="*/ 38 w 66"/>
                  <a:gd name="T39" fmla="*/ 1 h 12"/>
                  <a:gd name="T40" fmla="*/ 40 w 66"/>
                  <a:gd name="T41" fmla="*/ 1 h 12"/>
                  <a:gd name="T42" fmla="*/ 42 w 66"/>
                  <a:gd name="T43" fmla="*/ 1 h 12"/>
                  <a:gd name="T44" fmla="*/ 44 w 66"/>
                  <a:gd name="T45" fmla="*/ 1 h 12"/>
                  <a:gd name="T46" fmla="*/ 46 w 66"/>
                  <a:gd name="T47" fmla="*/ 1 h 12"/>
                  <a:gd name="T48" fmla="*/ 47 w 66"/>
                  <a:gd name="T49" fmla="*/ 1 h 12"/>
                  <a:gd name="T50" fmla="*/ 48 w 66"/>
                  <a:gd name="T51" fmla="*/ 1 h 12"/>
                  <a:gd name="T52" fmla="*/ 50 w 66"/>
                  <a:gd name="T53" fmla="*/ 1 h 12"/>
                  <a:gd name="T54" fmla="*/ 50 w 66"/>
                  <a:gd name="T55" fmla="*/ 2 h 12"/>
                  <a:gd name="T56" fmla="*/ 51 w 66"/>
                  <a:gd name="T57" fmla="*/ 2 h 12"/>
                  <a:gd name="T58" fmla="*/ 53 w 66"/>
                  <a:gd name="T59" fmla="*/ 2 h 12"/>
                  <a:gd name="T60" fmla="*/ 53 w 66"/>
                  <a:gd name="T61" fmla="*/ 4 h 12"/>
                  <a:gd name="T62" fmla="*/ 55 w 66"/>
                  <a:gd name="T63" fmla="*/ 4 h 12"/>
                  <a:gd name="T64" fmla="*/ 57 w 66"/>
                  <a:gd name="T65" fmla="*/ 4 h 12"/>
                  <a:gd name="T66" fmla="*/ 59 w 66"/>
                  <a:gd name="T67" fmla="*/ 4 h 12"/>
                  <a:gd name="T68" fmla="*/ 59 w 66"/>
                  <a:gd name="T69" fmla="*/ 5 h 12"/>
                  <a:gd name="T70" fmla="*/ 61 w 66"/>
                  <a:gd name="T71" fmla="*/ 5 h 12"/>
                  <a:gd name="T72" fmla="*/ 63 w 66"/>
                  <a:gd name="T73" fmla="*/ 5 h 12"/>
                  <a:gd name="T74" fmla="*/ 65 w 66"/>
                  <a:gd name="T75"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12">
                    <a:moveTo>
                      <a:pt x="0" y="11"/>
                    </a:moveTo>
                    <a:lnTo>
                      <a:pt x="1" y="11"/>
                    </a:lnTo>
                    <a:lnTo>
                      <a:pt x="4" y="11"/>
                    </a:lnTo>
                    <a:lnTo>
                      <a:pt x="6" y="11"/>
                    </a:lnTo>
                    <a:lnTo>
                      <a:pt x="8" y="9"/>
                    </a:lnTo>
                    <a:lnTo>
                      <a:pt x="9" y="9"/>
                    </a:lnTo>
                    <a:lnTo>
                      <a:pt x="13" y="7"/>
                    </a:lnTo>
                    <a:lnTo>
                      <a:pt x="15" y="7"/>
                    </a:lnTo>
                    <a:lnTo>
                      <a:pt x="17" y="6"/>
                    </a:lnTo>
                    <a:lnTo>
                      <a:pt x="19" y="6"/>
                    </a:lnTo>
                    <a:lnTo>
                      <a:pt x="23" y="4"/>
                    </a:lnTo>
                    <a:lnTo>
                      <a:pt x="25" y="4"/>
                    </a:lnTo>
                    <a:lnTo>
                      <a:pt x="27" y="2"/>
                    </a:lnTo>
                    <a:lnTo>
                      <a:pt x="29" y="2"/>
                    </a:lnTo>
                    <a:lnTo>
                      <a:pt x="32" y="0"/>
                    </a:lnTo>
                    <a:lnTo>
                      <a:pt x="32" y="1"/>
                    </a:lnTo>
                    <a:lnTo>
                      <a:pt x="33" y="1"/>
                    </a:lnTo>
                    <a:lnTo>
                      <a:pt x="35" y="1"/>
                    </a:lnTo>
                    <a:lnTo>
                      <a:pt x="37" y="1"/>
                    </a:lnTo>
                    <a:lnTo>
                      <a:pt x="38" y="1"/>
                    </a:lnTo>
                    <a:lnTo>
                      <a:pt x="40" y="1"/>
                    </a:lnTo>
                    <a:lnTo>
                      <a:pt x="42" y="1"/>
                    </a:lnTo>
                    <a:lnTo>
                      <a:pt x="44" y="1"/>
                    </a:lnTo>
                    <a:lnTo>
                      <a:pt x="46" y="1"/>
                    </a:lnTo>
                    <a:lnTo>
                      <a:pt x="47" y="1"/>
                    </a:lnTo>
                    <a:lnTo>
                      <a:pt x="48" y="1"/>
                    </a:lnTo>
                    <a:lnTo>
                      <a:pt x="50" y="1"/>
                    </a:lnTo>
                    <a:lnTo>
                      <a:pt x="50" y="2"/>
                    </a:lnTo>
                    <a:lnTo>
                      <a:pt x="51" y="2"/>
                    </a:lnTo>
                    <a:lnTo>
                      <a:pt x="53" y="2"/>
                    </a:lnTo>
                    <a:lnTo>
                      <a:pt x="53" y="4"/>
                    </a:lnTo>
                    <a:lnTo>
                      <a:pt x="55" y="4"/>
                    </a:lnTo>
                    <a:lnTo>
                      <a:pt x="57" y="4"/>
                    </a:lnTo>
                    <a:lnTo>
                      <a:pt x="59" y="4"/>
                    </a:lnTo>
                    <a:lnTo>
                      <a:pt x="59" y="5"/>
                    </a:lnTo>
                    <a:lnTo>
                      <a:pt x="61" y="5"/>
                    </a:lnTo>
                    <a:lnTo>
                      <a:pt x="63" y="5"/>
                    </a:lnTo>
                    <a:lnTo>
                      <a:pt x="65" y="5"/>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0" name="Freeform 569"/>
              <p:cNvSpPr>
                <a:spLocks/>
              </p:cNvSpPr>
              <p:nvPr/>
            </p:nvSpPr>
            <p:spPr bwMode="auto">
              <a:xfrm>
                <a:off x="3167" y="2125"/>
                <a:ext cx="52" cy="70"/>
              </a:xfrm>
              <a:custGeom>
                <a:avLst/>
                <a:gdLst>
                  <a:gd name="T0" fmla="*/ 43 w 52"/>
                  <a:gd name="T1" fmla="*/ 4 h 70"/>
                  <a:gd name="T2" fmla="*/ 40 w 52"/>
                  <a:gd name="T3" fmla="*/ 5 h 70"/>
                  <a:gd name="T4" fmla="*/ 37 w 52"/>
                  <a:gd name="T5" fmla="*/ 5 h 70"/>
                  <a:gd name="T6" fmla="*/ 32 w 52"/>
                  <a:gd name="T7" fmla="*/ 8 h 70"/>
                  <a:gd name="T8" fmla="*/ 30 w 52"/>
                  <a:gd name="T9" fmla="*/ 8 h 70"/>
                  <a:gd name="T10" fmla="*/ 27 w 52"/>
                  <a:gd name="T11" fmla="*/ 8 h 70"/>
                  <a:gd name="T12" fmla="*/ 23 w 52"/>
                  <a:gd name="T13" fmla="*/ 10 h 70"/>
                  <a:gd name="T14" fmla="*/ 20 w 52"/>
                  <a:gd name="T15" fmla="*/ 10 h 70"/>
                  <a:gd name="T16" fmla="*/ 16 w 52"/>
                  <a:gd name="T17" fmla="*/ 10 h 70"/>
                  <a:gd name="T18" fmla="*/ 13 w 52"/>
                  <a:gd name="T19" fmla="*/ 12 h 70"/>
                  <a:gd name="T20" fmla="*/ 9 w 52"/>
                  <a:gd name="T21" fmla="*/ 12 h 70"/>
                  <a:gd name="T22" fmla="*/ 6 w 52"/>
                  <a:gd name="T23" fmla="*/ 12 h 70"/>
                  <a:gd name="T24" fmla="*/ 3 w 52"/>
                  <a:gd name="T25" fmla="*/ 14 h 70"/>
                  <a:gd name="T26" fmla="*/ 0 w 52"/>
                  <a:gd name="T27" fmla="*/ 17 h 70"/>
                  <a:gd name="T28" fmla="*/ 0 w 52"/>
                  <a:gd name="T29" fmla="*/ 20 h 70"/>
                  <a:gd name="T30" fmla="*/ 0 w 52"/>
                  <a:gd name="T31" fmla="*/ 24 h 70"/>
                  <a:gd name="T32" fmla="*/ 1 w 52"/>
                  <a:gd name="T33" fmla="*/ 26 h 70"/>
                  <a:gd name="T34" fmla="*/ 2 w 52"/>
                  <a:gd name="T35" fmla="*/ 28 h 70"/>
                  <a:gd name="T36" fmla="*/ 3 w 52"/>
                  <a:gd name="T37" fmla="*/ 29 h 70"/>
                  <a:gd name="T38" fmla="*/ 2 w 52"/>
                  <a:gd name="T39" fmla="*/ 32 h 70"/>
                  <a:gd name="T40" fmla="*/ 2 w 52"/>
                  <a:gd name="T41" fmla="*/ 36 h 70"/>
                  <a:gd name="T42" fmla="*/ 2 w 52"/>
                  <a:gd name="T43" fmla="*/ 42 h 70"/>
                  <a:gd name="T44" fmla="*/ 2 w 52"/>
                  <a:gd name="T45" fmla="*/ 47 h 70"/>
                  <a:gd name="T46" fmla="*/ 2 w 52"/>
                  <a:gd name="T47" fmla="*/ 53 h 70"/>
                  <a:gd name="T48" fmla="*/ 2 w 52"/>
                  <a:gd name="T49" fmla="*/ 58 h 70"/>
                  <a:gd name="T50" fmla="*/ 2 w 52"/>
                  <a:gd name="T51" fmla="*/ 62 h 70"/>
                  <a:gd name="T52" fmla="*/ 3 w 52"/>
                  <a:gd name="T53" fmla="*/ 63 h 70"/>
                  <a:gd name="T54" fmla="*/ 4 w 52"/>
                  <a:gd name="T55" fmla="*/ 65 h 70"/>
                  <a:gd name="T56" fmla="*/ 6 w 52"/>
                  <a:gd name="T57" fmla="*/ 67 h 70"/>
                  <a:gd name="T58" fmla="*/ 8 w 52"/>
                  <a:gd name="T59" fmla="*/ 69 h 70"/>
                  <a:gd name="T60" fmla="*/ 12 w 52"/>
                  <a:gd name="T61" fmla="*/ 69 h 70"/>
                  <a:gd name="T62" fmla="*/ 16 w 52"/>
                  <a:gd name="T63" fmla="*/ 68 h 70"/>
                  <a:gd name="T64" fmla="*/ 16 w 52"/>
                  <a:gd name="T65" fmla="*/ 65 h 70"/>
                  <a:gd name="T66" fmla="*/ 18 w 52"/>
                  <a:gd name="T67" fmla="*/ 62 h 70"/>
                  <a:gd name="T68" fmla="*/ 20 w 52"/>
                  <a:gd name="T69" fmla="*/ 58 h 70"/>
                  <a:gd name="T70" fmla="*/ 22 w 52"/>
                  <a:gd name="T71" fmla="*/ 55 h 70"/>
                  <a:gd name="T72" fmla="*/ 24 w 52"/>
                  <a:gd name="T73" fmla="*/ 51 h 70"/>
                  <a:gd name="T74" fmla="*/ 28 w 52"/>
                  <a:gd name="T75" fmla="*/ 47 h 70"/>
                  <a:gd name="T76" fmla="*/ 30 w 52"/>
                  <a:gd name="T77" fmla="*/ 44 h 70"/>
                  <a:gd name="T78" fmla="*/ 31 w 52"/>
                  <a:gd name="T79" fmla="*/ 40 h 70"/>
                  <a:gd name="T80" fmla="*/ 32 w 52"/>
                  <a:gd name="T81" fmla="*/ 36 h 70"/>
                  <a:gd name="T82" fmla="*/ 32 w 52"/>
                  <a:gd name="T83" fmla="*/ 33 h 70"/>
                  <a:gd name="T84" fmla="*/ 34 w 52"/>
                  <a:gd name="T85" fmla="*/ 29 h 70"/>
                  <a:gd name="T86" fmla="*/ 38 w 52"/>
                  <a:gd name="T87" fmla="*/ 25 h 70"/>
                  <a:gd name="T88" fmla="*/ 41 w 52"/>
                  <a:gd name="T89" fmla="*/ 21 h 70"/>
                  <a:gd name="T90" fmla="*/ 45 w 52"/>
                  <a:gd name="T91" fmla="*/ 17 h 70"/>
                  <a:gd name="T92" fmla="*/ 47 w 52"/>
                  <a:gd name="T93" fmla="*/ 13 h 70"/>
                  <a:gd name="T94" fmla="*/ 51 w 52"/>
                  <a:gd name="T95" fmla="*/ 9 h 70"/>
                  <a:gd name="T96" fmla="*/ 50 w 52"/>
                  <a:gd name="T97" fmla="*/ 8 h 70"/>
                  <a:gd name="T98" fmla="*/ 49 w 52"/>
                  <a:gd name="T99" fmla="*/ 6 h 70"/>
                  <a:gd name="T100" fmla="*/ 47 w 52"/>
                  <a:gd name="T101" fmla="*/ 4 h 70"/>
                  <a:gd name="T102" fmla="*/ 47 w 52"/>
                  <a:gd name="T103" fmla="*/ 0 h 70"/>
                  <a:gd name="T104" fmla="*/ 44 w 52"/>
                  <a:gd name="T105" fmla="*/ 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 h="70">
                    <a:moveTo>
                      <a:pt x="44" y="3"/>
                    </a:moveTo>
                    <a:lnTo>
                      <a:pt x="43" y="4"/>
                    </a:lnTo>
                    <a:lnTo>
                      <a:pt x="41" y="4"/>
                    </a:lnTo>
                    <a:lnTo>
                      <a:pt x="40" y="5"/>
                    </a:lnTo>
                    <a:lnTo>
                      <a:pt x="38" y="5"/>
                    </a:lnTo>
                    <a:lnTo>
                      <a:pt x="37" y="5"/>
                    </a:lnTo>
                    <a:lnTo>
                      <a:pt x="34" y="8"/>
                    </a:lnTo>
                    <a:lnTo>
                      <a:pt x="32" y="8"/>
                    </a:lnTo>
                    <a:lnTo>
                      <a:pt x="31" y="8"/>
                    </a:lnTo>
                    <a:lnTo>
                      <a:pt x="30" y="8"/>
                    </a:lnTo>
                    <a:lnTo>
                      <a:pt x="28" y="8"/>
                    </a:lnTo>
                    <a:lnTo>
                      <a:pt x="27" y="8"/>
                    </a:lnTo>
                    <a:lnTo>
                      <a:pt x="25" y="8"/>
                    </a:lnTo>
                    <a:lnTo>
                      <a:pt x="23" y="10"/>
                    </a:lnTo>
                    <a:lnTo>
                      <a:pt x="22" y="10"/>
                    </a:lnTo>
                    <a:lnTo>
                      <a:pt x="20" y="10"/>
                    </a:lnTo>
                    <a:lnTo>
                      <a:pt x="18" y="10"/>
                    </a:lnTo>
                    <a:lnTo>
                      <a:pt x="16" y="10"/>
                    </a:lnTo>
                    <a:lnTo>
                      <a:pt x="15" y="10"/>
                    </a:lnTo>
                    <a:lnTo>
                      <a:pt x="13" y="12"/>
                    </a:lnTo>
                    <a:lnTo>
                      <a:pt x="11" y="12"/>
                    </a:lnTo>
                    <a:lnTo>
                      <a:pt x="9" y="12"/>
                    </a:lnTo>
                    <a:lnTo>
                      <a:pt x="7" y="12"/>
                    </a:lnTo>
                    <a:lnTo>
                      <a:pt x="6" y="12"/>
                    </a:lnTo>
                    <a:lnTo>
                      <a:pt x="5" y="12"/>
                    </a:lnTo>
                    <a:lnTo>
                      <a:pt x="3" y="14"/>
                    </a:lnTo>
                    <a:lnTo>
                      <a:pt x="2" y="15"/>
                    </a:lnTo>
                    <a:lnTo>
                      <a:pt x="0" y="17"/>
                    </a:lnTo>
                    <a:lnTo>
                      <a:pt x="0" y="19"/>
                    </a:lnTo>
                    <a:lnTo>
                      <a:pt x="0" y="20"/>
                    </a:lnTo>
                    <a:lnTo>
                      <a:pt x="0" y="22"/>
                    </a:lnTo>
                    <a:lnTo>
                      <a:pt x="0" y="24"/>
                    </a:lnTo>
                    <a:lnTo>
                      <a:pt x="0" y="26"/>
                    </a:lnTo>
                    <a:lnTo>
                      <a:pt x="1" y="26"/>
                    </a:lnTo>
                    <a:lnTo>
                      <a:pt x="1" y="28"/>
                    </a:lnTo>
                    <a:lnTo>
                      <a:pt x="2" y="28"/>
                    </a:lnTo>
                    <a:lnTo>
                      <a:pt x="2" y="29"/>
                    </a:lnTo>
                    <a:lnTo>
                      <a:pt x="3" y="29"/>
                    </a:lnTo>
                    <a:lnTo>
                      <a:pt x="2" y="31"/>
                    </a:lnTo>
                    <a:lnTo>
                      <a:pt x="2" y="32"/>
                    </a:lnTo>
                    <a:lnTo>
                      <a:pt x="2" y="34"/>
                    </a:lnTo>
                    <a:lnTo>
                      <a:pt x="2" y="36"/>
                    </a:lnTo>
                    <a:lnTo>
                      <a:pt x="2" y="40"/>
                    </a:lnTo>
                    <a:lnTo>
                      <a:pt x="2" y="42"/>
                    </a:lnTo>
                    <a:lnTo>
                      <a:pt x="2" y="46"/>
                    </a:lnTo>
                    <a:lnTo>
                      <a:pt x="2" y="47"/>
                    </a:lnTo>
                    <a:lnTo>
                      <a:pt x="2" y="51"/>
                    </a:lnTo>
                    <a:lnTo>
                      <a:pt x="2" y="53"/>
                    </a:lnTo>
                    <a:lnTo>
                      <a:pt x="2" y="56"/>
                    </a:lnTo>
                    <a:lnTo>
                      <a:pt x="2" y="58"/>
                    </a:lnTo>
                    <a:lnTo>
                      <a:pt x="2" y="60"/>
                    </a:lnTo>
                    <a:lnTo>
                      <a:pt x="2" y="62"/>
                    </a:lnTo>
                    <a:lnTo>
                      <a:pt x="2" y="63"/>
                    </a:lnTo>
                    <a:lnTo>
                      <a:pt x="3" y="63"/>
                    </a:lnTo>
                    <a:lnTo>
                      <a:pt x="3" y="65"/>
                    </a:lnTo>
                    <a:lnTo>
                      <a:pt x="4" y="65"/>
                    </a:lnTo>
                    <a:lnTo>
                      <a:pt x="4" y="67"/>
                    </a:lnTo>
                    <a:lnTo>
                      <a:pt x="6" y="67"/>
                    </a:lnTo>
                    <a:lnTo>
                      <a:pt x="8" y="67"/>
                    </a:lnTo>
                    <a:lnTo>
                      <a:pt x="8" y="69"/>
                    </a:lnTo>
                    <a:lnTo>
                      <a:pt x="10" y="69"/>
                    </a:lnTo>
                    <a:lnTo>
                      <a:pt x="12" y="69"/>
                    </a:lnTo>
                    <a:lnTo>
                      <a:pt x="14" y="69"/>
                    </a:lnTo>
                    <a:lnTo>
                      <a:pt x="16" y="68"/>
                    </a:lnTo>
                    <a:lnTo>
                      <a:pt x="16" y="67"/>
                    </a:lnTo>
                    <a:lnTo>
                      <a:pt x="16" y="65"/>
                    </a:lnTo>
                    <a:lnTo>
                      <a:pt x="18" y="63"/>
                    </a:lnTo>
                    <a:lnTo>
                      <a:pt x="18" y="62"/>
                    </a:lnTo>
                    <a:lnTo>
                      <a:pt x="20" y="60"/>
                    </a:lnTo>
                    <a:lnTo>
                      <a:pt x="20" y="58"/>
                    </a:lnTo>
                    <a:lnTo>
                      <a:pt x="22" y="56"/>
                    </a:lnTo>
                    <a:lnTo>
                      <a:pt x="22" y="55"/>
                    </a:lnTo>
                    <a:lnTo>
                      <a:pt x="24" y="53"/>
                    </a:lnTo>
                    <a:lnTo>
                      <a:pt x="24" y="51"/>
                    </a:lnTo>
                    <a:lnTo>
                      <a:pt x="26" y="49"/>
                    </a:lnTo>
                    <a:lnTo>
                      <a:pt x="28" y="47"/>
                    </a:lnTo>
                    <a:lnTo>
                      <a:pt x="30" y="45"/>
                    </a:lnTo>
                    <a:lnTo>
                      <a:pt x="30" y="44"/>
                    </a:lnTo>
                    <a:lnTo>
                      <a:pt x="31" y="42"/>
                    </a:lnTo>
                    <a:lnTo>
                      <a:pt x="31" y="40"/>
                    </a:lnTo>
                    <a:lnTo>
                      <a:pt x="31" y="38"/>
                    </a:lnTo>
                    <a:lnTo>
                      <a:pt x="32" y="36"/>
                    </a:lnTo>
                    <a:lnTo>
                      <a:pt x="32" y="34"/>
                    </a:lnTo>
                    <a:lnTo>
                      <a:pt x="32" y="33"/>
                    </a:lnTo>
                    <a:lnTo>
                      <a:pt x="34" y="31"/>
                    </a:lnTo>
                    <a:lnTo>
                      <a:pt x="34" y="29"/>
                    </a:lnTo>
                    <a:lnTo>
                      <a:pt x="36" y="27"/>
                    </a:lnTo>
                    <a:lnTo>
                      <a:pt x="38" y="25"/>
                    </a:lnTo>
                    <a:lnTo>
                      <a:pt x="40" y="23"/>
                    </a:lnTo>
                    <a:lnTo>
                      <a:pt x="41" y="21"/>
                    </a:lnTo>
                    <a:lnTo>
                      <a:pt x="43" y="19"/>
                    </a:lnTo>
                    <a:lnTo>
                      <a:pt x="45" y="17"/>
                    </a:lnTo>
                    <a:lnTo>
                      <a:pt x="46" y="15"/>
                    </a:lnTo>
                    <a:lnTo>
                      <a:pt x="47" y="13"/>
                    </a:lnTo>
                    <a:lnTo>
                      <a:pt x="49" y="11"/>
                    </a:lnTo>
                    <a:lnTo>
                      <a:pt x="51" y="9"/>
                    </a:lnTo>
                    <a:lnTo>
                      <a:pt x="50" y="9"/>
                    </a:lnTo>
                    <a:lnTo>
                      <a:pt x="50" y="8"/>
                    </a:lnTo>
                    <a:lnTo>
                      <a:pt x="49" y="8"/>
                    </a:lnTo>
                    <a:lnTo>
                      <a:pt x="49" y="6"/>
                    </a:lnTo>
                    <a:lnTo>
                      <a:pt x="49" y="4"/>
                    </a:lnTo>
                    <a:lnTo>
                      <a:pt x="47" y="4"/>
                    </a:lnTo>
                    <a:lnTo>
                      <a:pt x="47" y="2"/>
                    </a:lnTo>
                    <a:lnTo>
                      <a:pt x="47" y="0"/>
                    </a:lnTo>
                    <a:lnTo>
                      <a:pt x="46" y="2"/>
                    </a:lnTo>
                    <a:lnTo>
                      <a:pt x="44" y="3"/>
                    </a:lnTo>
                  </a:path>
                </a:pathLst>
              </a:custGeom>
              <a:solidFill>
                <a:srgbClr val="82004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1" name="Freeform 570"/>
              <p:cNvSpPr>
                <a:spLocks/>
              </p:cNvSpPr>
              <p:nvPr/>
            </p:nvSpPr>
            <p:spPr bwMode="auto">
              <a:xfrm>
                <a:off x="3111" y="2094"/>
                <a:ext cx="60" cy="66"/>
              </a:xfrm>
              <a:custGeom>
                <a:avLst/>
                <a:gdLst>
                  <a:gd name="T0" fmla="*/ 58 w 60"/>
                  <a:gd name="T1" fmla="*/ 43 h 66"/>
                  <a:gd name="T2" fmla="*/ 56 w 60"/>
                  <a:gd name="T3" fmla="*/ 41 h 66"/>
                  <a:gd name="T4" fmla="*/ 54 w 60"/>
                  <a:gd name="T5" fmla="*/ 39 h 66"/>
                  <a:gd name="T6" fmla="*/ 52 w 60"/>
                  <a:gd name="T7" fmla="*/ 35 h 66"/>
                  <a:gd name="T8" fmla="*/ 49 w 60"/>
                  <a:gd name="T9" fmla="*/ 33 h 66"/>
                  <a:gd name="T10" fmla="*/ 47 w 60"/>
                  <a:gd name="T11" fmla="*/ 29 h 66"/>
                  <a:gd name="T12" fmla="*/ 45 w 60"/>
                  <a:gd name="T13" fmla="*/ 27 h 66"/>
                  <a:gd name="T14" fmla="*/ 43 w 60"/>
                  <a:gd name="T15" fmla="*/ 25 h 66"/>
                  <a:gd name="T16" fmla="*/ 42 w 60"/>
                  <a:gd name="T17" fmla="*/ 24 h 66"/>
                  <a:gd name="T18" fmla="*/ 40 w 60"/>
                  <a:gd name="T19" fmla="*/ 22 h 66"/>
                  <a:gd name="T20" fmla="*/ 40 w 60"/>
                  <a:gd name="T21" fmla="*/ 19 h 66"/>
                  <a:gd name="T22" fmla="*/ 38 w 60"/>
                  <a:gd name="T23" fmla="*/ 17 h 66"/>
                  <a:gd name="T24" fmla="*/ 38 w 60"/>
                  <a:gd name="T25" fmla="*/ 13 h 66"/>
                  <a:gd name="T26" fmla="*/ 36 w 60"/>
                  <a:gd name="T27" fmla="*/ 11 h 66"/>
                  <a:gd name="T28" fmla="*/ 34 w 60"/>
                  <a:gd name="T29" fmla="*/ 9 h 66"/>
                  <a:gd name="T30" fmla="*/ 33 w 60"/>
                  <a:gd name="T31" fmla="*/ 8 h 66"/>
                  <a:gd name="T32" fmla="*/ 31 w 60"/>
                  <a:gd name="T33" fmla="*/ 6 h 66"/>
                  <a:gd name="T34" fmla="*/ 28 w 60"/>
                  <a:gd name="T35" fmla="*/ 4 h 66"/>
                  <a:gd name="T36" fmla="*/ 27 w 60"/>
                  <a:gd name="T37" fmla="*/ 3 h 66"/>
                  <a:gd name="T38" fmla="*/ 26 w 60"/>
                  <a:gd name="T39" fmla="*/ 1 h 66"/>
                  <a:gd name="T40" fmla="*/ 24 w 60"/>
                  <a:gd name="T41" fmla="*/ 2 h 66"/>
                  <a:gd name="T42" fmla="*/ 20 w 60"/>
                  <a:gd name="T43" fmla="*/ 6 h 66"/>
                  <a:gd name="T44" fmla="*/ 17 w 60"/>
                  <a:gd name="T45" fmla="*/ 10 h 66"/>
                  <a:gd name="T46" fmla="*/ 14 w 60"/>
                  <a:gd name="T47" fmla="*/ 13 h 66"/>
                  <a:gd name="T48" fmla="*/ 11 w 60"/>
                  <a:gd name="T49" fmla="*/ 17 h 66"/>
                  <a:gd name="T50" fmla="*/ 9 w 60"/>
                  <a:gd name="T51" fmla="*/ 20 h 66"/>
                  <a:gd name="T52" fmla="*/ 9 w 60"/>
                  <a:gd name="T53" fmla="*/ 23 h 66"/>
                  <a:gd name="T54" fmla="*/ 7 w 60"/>
                  <a:gd name="T55" fmla="*/ 26 h 66"/>
                  <a:gd name="T56" fmla="*/ 5 w 60"/>
                  <a:gd name="T57" fmla="*/ 30 h 66"/>
                  <a:gd name="T58" fmla="*/ 5 w 60"/>
                  <a:gd name="T59" fmla="*/ 34 h 66"/>
                  <a:gd name="T60" fmla="*/ 3 w 60"/>
                  <a:gd name="T61" fmla="*/ 38 h 66"/>
                  <a:gd name="T62" fmla="*/ 3 w 60"/>
                  <a:gd name="T63" fmla="*/ 41 h 66"/>
                  <a:gd name="T64" fmla="*/ 2 w 60"/>
                  <a:gd name="T65" fmla="*/ 45 h 66"/>
                  <a:gd name="T66" fmla="*/ 0 w 60"/>
                  <a:gd name="T67" fmla="*/ 49 h 66"/>
                  <a:gd name="T68" fmla="*/ 0 w 60"/>
                  <a:gd name="T69" fmla="*/ 53 h 66"/>
                  <a:gd name="T70" fmla="*/ 0 w 60"/>
                  <a:gd name="T71" fmla="*/ 57 h 66"/>
                  <a:gd name="T72" fmla="*/ 0 w 60"/>
                  <a:gd name="T73" fmla="*/ 61 h 66"/>
                  <a:gd name="T74" fmla="*/ 0 w 60"/>
                  <a:gd name="T75" fmla="*/ 64 h 66"/>
                  <a:gd name="T76" fmla="*/ 2 w 60"/>
                  <a:gd name="T77" fmla="*/ 65 h 66"/>
                  <a:gd name="T78" fmla="*/ 5 w 60"/>
                  <a:gd name="T79" fmla="*/ 65 h 66"/>
                  <a:gd name="T80" fmla="*/ 9 w 60"/>
                  <a:gd name="T81" fmla="*/ 65 h 66"/>
                  <a:gd name="T82" fmla="*/ 12 w 60"/>
                  <a:gd name="T83" fmla="*/ 64 h 66"/>
                  <a:gd name="T84" fmla="*/ 16 w 60"/>
                  <a:gd name="T85" fmla="*/ 64 h 66"/>
                  <a:gd name="T86" fmla="*/ 19 w 60"/>
                  <a:gd name="T87" fmla="*/ 64 h 66"/>
                  <a:gd name="T88" fmla="*/ 22 w 60"/>
                  <a:gd name="T89" fmla="*/ 62 h 66"/>
                  <a:gd name="T90" fmla="*/ 25 w 60"/>
                  <a:gd name="T91" fmla="*/ 61 h 66"/>
                  <a:gd name="T92" fmla="*/ 28 w 60"/>
                  <a:gd name="T93" fmla="*/ 61 h 66"/>
                  <a:gd name="T94" fmla="*/ 33 w 60"/>
                  <a:gd name="T95" fmla="*/ 59 h 66"/>
                  <a:gd name="T96" fmla="*/ 36 w 60"/>
                  <a:gd name="T97" fmla="*/ 57 h 66"/>
                  <a:gd name="T98" fmla="*/ 39 w 60"/>
                  <a:gd name="T99" fmla="*/ 56 h 66"/>
                  <a:gd name="T100" fmla="*/ 42 w 60"/>
                  <a:gd name="T101" fmla="*/ 55 h 66"/>
                  <a:gd name="T102" fmla="*/ 46 w 60"/>
                  <a:gd name="T103" fmla="*/ 55 h 66"/>
                  <a:gd name="T104" fmla="*/ 49 w 60"/>
                  <a:gd name="T105" fmla="*/ 54 h 66"/>
                  <a:gd name="T106" fmla="*/ 52 w 60"/>
                  <a:gd name="T107" fmla="*/ 54 h 66"/>
                  <a:gd name="T108" fmla="*/ 55 w 60"/>
                  <a:gd name="T109" fmla="*/ 51 h 66"/>
                  <a:gd name="T110" fmla="*/ 56 w 60"/>
                  <a:gd name="T111" fmla="*/ 48 h 66"/>
                  <a:gd name="T112" fmla="*/ 58 w 60"/>
                  <a:gd name="T113" fmla="*/ 45 h 66"/>
                  <a:gd name="T114" fmla="*/ 59 w 60"/>
                  <a:gd name="T115"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 h="66">
                    <a:moveTo>
                      <a:pt x="59" y="43"/>
                    </a:moveTo>
                    <a:lnTo>
                      <a:pt x="58" y="43"/>
                    </a:lnTo>
                    <a:lnTo>
                      <a:pt x="56" y="43"/>
                    </a:lnTo>
                    <a:lnTo>
                      <a:pt x="56" y="41"/>
                    </a:lnTo>
                    <a:lnTo>
                      <a:pt x="55" y="41"/>
                    </a:lnTo>
                    <a:lnTo>
                      <a:pt x="54" y="39"/>
                    </a:lnTo>
                    <a:lnTo>
                      <a:pt x="52" y="37"/>
                    </a:lnTo>
                    <a:lnTo>
                      <a:pt x="52" y="35"/>
                    </a:lnTo>
                    <a:lnTo>
                      <a:pt x="50" y="35"/>
                    </a:lnTo>
                    <a:lnTo>
                      <a:pt x="49" y="33"/>
                    </a:lnTo>
                    <a:lnTo>
                      <a:pt x="47" y="31"/>
                    </a:lnTo>
                    <a:lnTo>
                      <a:pt x="47" y="29"/>
                    </a:lnTo>
                    <a:lnTo>
                      <a:pt x="45" y="29"/>
                    </a:lnTo>
                    <a:lnTo>
                      <a:pt x="45" y="27"/>
                    </a:lnTo>
                    <a:lnTo>
                      <a:pt x="43" y="27"/>
                    </a:lnTo>
                    <a:lnTo>
                      <a:pt x="43" y="25"/>
                    </a:lnTo>
                    <a:lnTo>
                      <a:pt x="42" y="25"/>
                    </a:lnTo>
                    <a:lnTo>
                      <a:pt x="42" y="24"/>
                    </a:lnTo>
                    <a:lnTo>
                      <a:pt x="42" y="22"/>
                    </a:lnTo>
                    <a:lnTo>
                      <a:pt x="40" y="22"/>
                    </a:lnTo>
                    <a:lnTo>
                      <a:pt x="40" y="20"/>
                    </a:lnTo>
                    <a:lnTo>
                      <a:pt x="40" y="19"/>
                    </a:lnTo>
                    <a:lnTo>
                      <a:pt x="40" y="17"/>
                    </a:lnTo>
                    <a:lnTo>
                      <a:pt x="38" y="17"/>
                    </a:lnTo>
                    <a:lnTo>
                      <a:pt x="38" y="15"/>
                    </a:lnTo>
                    <a:lnTo>
                      <a:pt x="38" y="13"/>
                    </a:lnTo>
                    <a:lnTo>
                      <a:pt x="36" y="13"/>
                    </a:lnTo>
                    <a:lnTo>
                      <a:pt x="36" y="11"/>
                    </a:lnTo>
                    <a:lnTo>
                      <a:pt x="36" y="9"/>
                    </a:lnTo>
                    <a:lnTo>
                      <a:pt x="34" y="9"/>
                    </a:lnTo>
                    <a:lnTo>
                      <a:pt x="33" y="9"/>
                    </a:lnTo>
                    <a:lnTo>
                      <a:pt x="33" y="8"/>
                    </a:lnTo>
                    <a:lnTo>
                      <a:pt x="31" y="8"/>
                    </a:lnTo>
                    <a:lnTo>
                      <a:pt x="31" y="6"/>
                    </a:lnTo>
                    <a:lnTo>
                      <a:pt x="31" y="4"/>
                    </a:lnTo>
                    <a:lnTo>
                      <a:pt x="28" y="4"/>
                    </a:lnTo>
                    <a:lnTo>
                      <a:pt x="28" y="3"/>
                    </a:lnTo>
                    <a:lnTo>
                      <a:pt x="27" y="3"/>
                    </a:lnTo>
                    <a:lnTo>
                      <a:pt x="27" y="1"/>
                    </a:lnTo>
                    <a:lnTo>
                      <a:pt x="26" y="1"/>
                    </a:lnTo>
                    <a:lnTo>
                      <a:pt x="26" y="0"/>
                    </a:lnTo>
                    <a:lnTo>
                      <a:pt x="24" y="2"/>
                    </a:lnTo>
                    <a:lnTo>
                      <a:pt x="21" y="4"/>
                    </a:lnTo>
                    <a:lnTo>
                      <a:pt x="20" y="6"/>
                    </a:lnTo>
                    <a:lnTo>
                      <a:pt x="18" y="8"/>
                    </a:lnTo>
                    <a:lnTo>
                      <a:pt x="17" y="10"/>
                    </a:lnTo>
                    <a:lnTo>
                      <a:pt x="17" y="11"/>
                    </a:lnTo>
                    <a:lnTo>
                      <a:pt x="14" y="13"/>
                    </a:lnTo>
                    <a:lnTo>
                      <a:pt x="13" y="15"/>
                    </a:lnTo>
                    <a:lnTo>
                      <a:pt x="11" y="17"/>
                    </a:lnTo>
                    <a:lnTo>
                      <a:pt x="11" y="18"/>
                    </a:lnTo>
                    <a:lnTo>
                      <a:pt x="9" y="20"/>
                    </a:lnTo>
                    <a:lnTo>
                      <a:pt x="9" y="22"/>
                    </a:lnTo>
                    <a:lnTo>
                      <a:pt x="9" y="23"/>
                    </a:lnTo>
                    <a:lnTo>
                      <a:pt x="7" y="25"/>
                    </a:lnTo>
                    <a:lnTo>
                      <a:pt x="7" y="26"/>
                    </a:lnTo>
                    <a:lnTo>
                      <a:pt x="7" y="28"/>
                    </a:lnTo>
                    <a:lnTo>
                      <a:pt x="5" y="30"/>
                    </a:lnTo>
                    <a:lnTo>
                      <a:pt x="5" y="32"/>
                    </a:lnTo>
                    <a:lnTo>
                      <a:pt x="5" y="34"/>
                    </a:lnTo>
                    <a:lnTo>
                      <a:pt x="3" y="36"/>
                    </a:lnTo>
                    <a:lnTo>
                      <a:pt x="3" y="38"/>
                    </a:lnTo>
                    <a:lnTo>
                      <a:pt x="3" y="40"/>
                    </a:lnTo>
                    <a:lnTo>
                      <a:pt x="3" y="41"/>
                    </a:lnTo>
                    <a:lnTo>
                      <a:pt x="2" y="43"/>
                    </a:lnTo>
                    <a:lnTo>
                      <a:pt x="2" y="45"/>
                    </a:lnTo>
                    <a:lnTo>
                      <a:pt x="0" y="47"/>
                    </a:lnTo>
                    <a:lnTo>
                      <a:pt x="0" y="49"/>
                    </a:lnTo>
                    <a:lnTo>
                      <a:pt x="0" y="51"/>
                    </a:lnTo>
                    <a:lnTo>
                      <a:pt x="0" y="53"/>
                    </a:lnTo>
                    <a:lnTo>
                      <a:pt x="0" y="55"/>
                    </a:lnTo>
                    <a:lnTo>
                      <a:pt x="0" y="57"/>
                    </a:lnTo>
                    <a:lnTo>
                      <a:pt x="0" y="59"/>
                    </a:lnTo>
                    <a:lnTo>
                      <a:pt x="0" y="61"/>
                    </a:lnTo>
                    <a:lnTo>
                      <a:pt x="0" y="63"/>
                    </a:lnTo>
                    <a:lnTo>
                      <a:pt x="0" y="64"/>
                    </a:lnTo>
                    <a:lnTo>
                      <a:pt x="2" y="64"/>
                    </a:lnTo>
                    <a:lnTo>
                      <a:pt x="2" y="65"/>
                    </a:lnTo>
                    <a:lnTo>
                      <a:pt x="3" y="65"/>
                    </a:lnTo>
                    <a:lnTo>
                      <a:pt x="5" y="65"/>
                    </a:lnTo>
                    <a:lnTo>
                      <a:pt x="7" y="65"/>
                    </a:lnTo>
                    <a:lnTo>
                      <a:pt x="9" y="65"/>
                    </a:lnTo>
                    <a:lnTo>
                      <a:pt x="11" y="64"/>
                    </a:lnTo>
                    <a:lnTo>
                      <a:pt x="12" y="64"/>
                    </a:lnTo>
                    <a:lnTo>
                      <a:pt x="14" y="64"/>
                    </a:lnTo>
                    <a:lnTo>
                      <a:pt x="16" y="64"/>
                    </a:lnTo>
                    <a:lnTo>
                      <a:pt x="18" y="64"/>
                    </a:lnTo>
                    <a:lnTo>
                      <a:pt x="19" y="64"/>
                    </a:lnTo>
                    <a:lnTo>
                      <a:pt x="21" y="62"/>
                    </a:lnTo>
                    <a:lnTo>
                      <a:pt x="22" y="62"/>
                    </a:lnTo>
                    <a:lnTo>
                      <a:pt x="23" y="62"/>
                    </a:lnTo>
                    <a:lnTo>
                      <a:pt x="25" y="61"/>
                    </a:lnTo>
                    <a:lnTo>
                      <a:pt x="27" y="61"/>
                    </a:lnTo>
                    <a:lnTo>
                      <a:pt x="28" y="61"/>
                    </a:lnTo>
                    <a:lnTo>
                      <a:pt x="31" y="59"/>
                    </a:lnTo>
                    <a:lnTo>
                      <a:pt x="33" y="59"/>
                    </a:lnTo>
                    <a:lnTo>
                      <a:pt x="34" y="59"/>
                    </a:lnTo>
                    <a:lnTo>
                      <a:pt x="36" y="57"/>
                    </a:lnTo>
                    <a:lnTo>
                      <a:pt x="37" y="57"/>
                    </a:lnTo>
                    <a:lnTo>
                      <a:pt x="39" y="56"/>
                    </a:lnTo>
                    <a:lnTo>
                      <a:pt x="40" y="56"/>
                    </a:lnTo>
                    <a:lnTo>
                      <a:pt x="42" y="55"/>
                    </a:lnTo>
                    <a:lnTo>
                      <a:pt x="44" y="55"/>
                    </a:lnTo>
                    <a:lnTo>
                      <a:pt x="46" y="55"/>
                    </a:lnTo>
                    <a:lnTo>
                      <a:pt x="48" y="54"/>
                    </a:lnTo>
                    <a:lnTo>
                      <a:pt x="49" y="54"/>
                    </a:lnTo>
                    <a:lnTo>
                      <a:pt x="51" y="54"/>
                    </a:lnTo>
                    <a:lnTo>
                      <a:pt x="52" y="54"/>
                    </a:lnTo>
                    <a:lnTo>
                      <a:pt x="53" y="53"/>
                    </a:lnTo>
                    <a:lnTo>
                      <a:pt x="55" y="51"/>
                    </a:lnTo>
                    <a:lnTo>
                      <a:pt x="55" y="50"/>
                    </a:lnTo>
                    <a:lnTo>
                      <a:pt x="56" y="48"/>
                    </a:lnTo>
                    <a:lnTo>
                      <a:pt x="56" y="47"/>
                    </a:lnTo>
                    <a:lnTo>
                      <a:pt x="58" y="45"/>
                    </a:lnTo>
                    <a:lnTo>
                      <a:pt x="58" y="44"/>
                    </a:lnTo>
                    <a:lnTo>
                      <a:pt x="59" y="43"/>
                    </a:lnTo>
                  </a:path>
                </a:pathLst>
              </a:custGeom>
              <a:solidFill>
                <a:srgbClr val="82004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2" name="Freeform 571"/>
              <p:cNvSpPr>
                <a:spLocks/>
              </p:cNvSpPr>
              <p:nvPr/>
            </p:nvSpPr>
            <p:spPr bwMode="auto">
              <a:xfrm>
                <a:off x="3058" y="2222"/>
                <a:ext cx="188" cy="40"/>
              </a:xfrm>
              <a:custGeom>
                <a:avLst/>
                <a:gdLst>
                  <a:gd name="T0" fmla="*/ 1 w 188"/>
                  <a:gd name="T1" fmla="*/ 38 h 39"/>
                  <a:gd name="T2" fmla="*/ 4 w 188"/>
                  <a:gd name="T3" fmla="*/ 38 h 39"/>
                  <a:gd name="T4" fmla="*/ 8 w 188"/>
                  <a:gd name="T5" fmla="*/ 36 h 39"/>
                  <a:gd name="T6" fmla="*/ 11 w 188"/>
                  <a:gd name="T7" fmla="*/ 34 h 39"/>
                  <a:gd name="T8" fmla="*/ 15 w 188"/>
                  <a:gd name="T9" fmla="*/ 34 h 39"/>
                  <a:gd name="T10" fmla="*/ 18 w 188"/>
                  <a:gd name="T11" fmla="*/ 32 h 39"/>
                  <a:gd name="T12" fmla="*/ 22 w 188"/>
                  <a:gd name="T13" fmla="*/ 31 h 39"/>
                  <a:gd name="T14" fmla="*/ 25 w 188"/>
                  <a:gd name="T15" fmla="*/ 29 h 39"/>
                  <a:gd name="T16" fmla="*/ 29 w 188"/>
                  <a:gd name="T17" fmla="*/ 29 h 39"/>
                  <a:gd name="T18" fmla="*/ 34 w 188"/>
                  <a:gd name="T19" fmla="*/ 28 h 39"/>
                  <a:gd name="T20" fmla="*/ 40 w 188"/>
                  <a:gd name="T21" fmla="*/ 28 h 39"/>
                  <a:gd name="T22" fmla="*/ 46 w 188"/>
                  <a:gd name="T23" fmla="*/ 26 h 39"/>
                  <a:gd name="T24" fmla="*/ 50 w 188"/>
                  <a:gd name="T25" fmla="*/ 26 h 39"/>
                  <a:gd name="T26" fmla="*/ 57 w 188"/>
                  <a:gd name="T27" fmla="*/ 24 h 39"/>
                  <a:gd name="T28" fmla="*/ 61 w 188"/>
                  <a:gd name="T29" fmla="*/ 24 h 39"/>
                  <a:gd name="T30" fmla="*/ 65 w 188"/>
                  <a:gd name="T31" fmla="*/ 22 h 39"/>
                  <a:gd name="T32" fmla="*/ 69 w 188"/>
                  <a:gd name="T33" fmla="*/ 22 h 39"/>
                  <a:gd name="T34" fmla="*/ 73 w 188"/>
                  <a:gd name="T35" fmla="*/ 22 h 39"/>
                  <a:gd name="T36" fmla="*/ 77 w 188"/>
                  <a:gd name="T37" fmla="*/ 21 h 39"/>
                  <a:gd name="T38" fmla="*/ 80 w 188"/>
                  <a:gd name="T39" fmla="*/ 21 h 39"/>
                  <a:gd name="T40" fmla="*/ 83 w 188"/>
                  <a:gd name="T41" fmla="*/ 20 h 39"/>
                  <a:gd name="T42" fmla="*/ 87 w 188"/>
                  <a:gd name="T43" fmla="*/ 19 h 39"/>
                  <a:gd name="T44" fmla="*/ 90 w 188"/>
                  <a:gd name="T45" fmla="*/ 17 h 39"/>
                  <a:gd name="T46" fmla="*/ 94 w 188"/>
                  <a:gd name="T47" fmla="*/ 17 h 39"/>
                  <a:gd name="T48" fmla="*/ 97 w 188"/>
                  <a:gd name="T49" fmla="*/ 15 h 39"/>
                  <a:gd name="T50" fmla="*/ 101 w 188"/>
                  <a:gd name="T51" fmla="*/ 14 h 39"/>
                  <a:gd name="T52" fmla="*/ 104 w 188"/>
                  <a:gd name="T53" fmla="*/ 12 h 39"/>
                  <a:gd name="T54" fmla="*/ 108 w 188"/>
                  <a:gd name="T55" fmla="*/ 12 h 39"/>
                  <a:gd name="T56" fmla="*/ 113 w 188"/>
                  <a:gd name="T57" fmla="*/ 11 h 39"/>
                  <a:gd name="T58" fmla="*/ 120 w 188"/>
                  <a:gd name="T59" fmla="*/ 10 h 39"/>
                  <a:gd name="T60" fmla="*/ 126 w 188"/>
                  <a:gd name="T61" fmla="*/ 8 h 39"/>
                  <a:gd name="T62" fmla="*/ 133 w 188"/>
                  <a:gd name="T63" fmla="*/ 8 h 39"/>
                  <a:gd name="T64" fmla="*/ 139 w 188"/>
                  <a:gd name="T65" fmla="*/ 6 h 39"/>
                  <a:gd name="T66" fmla="*/ 143 w 188"/>
                  <a:gd name="T67" fmla="*/ 5 h 39"/>
                  <a:gd name="T68" fmla="*/ 148 w 188"/>
                  <a:gd name="T69" fmla="*/ 3 h 39"/>
                  <a:gd name="T70" fmla="*/ 152 w 188"/>
                  <a:gd name="T71" fmla="*/ 2 h 39"/>
                  <a:gd name="T72" fmla="*/ 155 w 188"/>
                  <a:gd name="T73" fmla="*/ 2 h 39"/>
                  <a:gd name="T74" fmla="*/ 158 w 188"/>
                  <a:gd name="T75" fmla="*/ 0 h 39"/>
                  <a:gd name="T76" fmla="*/ 160 w 188"/>
                  <a:gd name="T77" fmla="*/ 2 h 39"/>
                  <a:gd name="T78" fmla="*/ 162 w 188"/>
                  <a:gd name="T79" fmla="*/ 4 h 39"/>
                  <a:gd name="T80" fmla="*/ 166 w 188"/>
                  <a:gd name="T81" fmla="*/ 5 h 39"/>
                  <a:gd name="T82" fmla="*/ 168 w 188"/>
                  <a:gd name="T83" fmla="*/ 7 h 39"/>
                  <a:gd name="T84" fmla="*/ 172 w 188"/>
                  <a:gd name="T85" fmla="*/ 9 h 39"/>
                  <a:gd name="T86" fmla="*/ 174 w 188"/>
                  <a:gd name="T87" fmla="*/ 11 h 39"/>
                  <a:gd name="T88" fmla="*/ 177 w 188"/>
                  <a:gd name="T89" fmla="*/ 11 h 39"/>
                  <a:gd name="T90" fmla="*/ 178 w 188"/>
                  <a:gd name="T91" fmla="*/ 13 h 39"/>
                  <a:gd name="T92" fmla="*/ 179 w 188"/>
                  <a:gd name="T93" fmla="*/ 14 h 39"/>
                  <a:gd name="T94" fmla="*/ 181 w 188"/>
                  <a:gd name="T95" fmla="*/ 17 h 39"/>
                  <a:gd name="T96" fmla="*/ 183 w 188"/>
                  <a:gd name="T97" fmla="*/ 19 h 39"/>
                  <a:gd name="T98" fmla="*/ 185 w 188"/>
                  <a:gd name="T99" fmla="*/ 20 h 39"/>
                  <a:gd name="T100" fmla="*/ 187 w 188"/>
                  <a:gd name="T101"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39">
                    <a:moveTo>
                      <a:pt x="0" y="38"/>
                    </a:moveTo>
                    <a:lnTo>
                      <a:pt x="1" y="38"/>
                    </a:lnTo>
                    <a:lnTo>
                      <a:pt x="2" y="38"/>
                    </a:lnTo>
                    <a:lnTo>
                      <a:pt x="4" y="38"/>
                    </a:lnTo>
                    <a:lnTo>
                      <a:pt x="5" y="36"/>
                    </a:lnTo>
                    <a:lnTo>
                      <a:pt x="8" y="36"/>
                    </a:lnTo>
                    <a:lnTo>
                      <a:pt x="10" y="34"/>
                    </a:lnTo>
                    <a:lnTo>
                      <a:pt x="11" y="34"/>
                    </a:lnTo>
                    <a:lnTo>
                      <a:pt x="12" y="34"/>
                    </a:lnTo>
                    <a:lnTo>
                      <a:pt x="15" y="34"/>
                    </a:lnTo>
                    <a:lnTo>
                      <a:pt x="17" y="32"/>
                    </a:lnTo>
                    <a:lnTo>
                      <a:pt x="18" y="32"/>
                    </a:lnTo>
                    <a:lnTo>
                      <a:pt x="20" y="31"/>
                    </a:lnTo>
                    <a:lnTo>
                      <a:pt x="22" y="31"/>
                    </a:lnTo>
                    <a:lnTo>
                      <a:pt x="24" y="29"/>
                    </a:lnTo>
                    <a:lnTo>
                      <a:pt x="25" y="29"/>
                    </a:lnTo>
                    <a:lnTo>
                      <a:pt x="27" y="29"/>
                    </a:lnTo>
                    <a:lnTo>
                      <a:pt x="29" y="29"/>
                    </a:lnTo>
                    <a:lnTo>
                      <a:pt x="32" y="28"/>
                    </a:lnTo>
                    <a:lnTo>
                      <a:pt x="34" y="28"/>
                    </a:lnTo>
                    <a:lnTo>
                      <a:pt x="38" y="28"/>
                    </a:lnTo>
                    <a:lnTo>
                      <a:pt x="40" y="28"/>
                    </a:lnTo>
                    <a:lnTo>
                      <a:pt x="43" y="26"/>
                    </a:lnTo>
                    <a:lnTo>
                      <a:pt x="46" y="26"/>
                    </a:lnTo>
                    <a:lnTo>
                      <a:pt x="49" y="26"/>
                    </a:lnTo>
                    <a:lnTo>
                      <a:pt x="50" y="26"/>
                    </a:lnTo>
                    <a:lnTo>
                      <a:pt x="55" y="24"/>
                    </a:lnTo>
                    <a:lnTo>
                      <a:pt x="57" y="24"/>
                    </a:lnTo>
                    <a:lnTo>
                      <a:pt x="59" y="24"/>
                    </a:lnTo>
                    <a:lnTo>
                      <a:pt x="61" y="24"/>
                    </a:lnTo>
                    <a:lnTo>
                      <a:pt x="64" y="22"/>
                    </a:lnTo>
                    <a:lnTo>
                      <a:pt x="65" y="22"/>
                    </a:lnTo>
                    <a:lnTo>
                      <a:pt x="67" y="22"/>
                    </a:lnTo>
                    <a:lnTo>
                      <a:pt x="69" y="22"/>
                    </a:lnTo>
                    <a:lnTo>
                      <a:pt x="71" y="22"/>
                    </a:lnTo>
                    <a:lnTo>
                      <a:pt x="73" y="22"/>
                    </a:lnTo>
                    <a:lnTo>
                      <a:pt x="74" y="22"/>
                    </a:lnTo>
                    <a:lnTo>
                      <a:pt x="77" y="21"/>
                    </a:lnTo>
                    <a:lnTo>
                      <a:pt x="79" y="21"/>
                    </a:lnTo>
                    <a:lnTo>
                      <a:pt x="80" y="21"/>
                    </a:lnTo>
                    <a:lnTo>
                      <a:pt x="81" y="20"/>
                    </a:lnTo>
                    <a:lnTo>
                      <a:pt x="83" y="20"/>
                    </a:lnTo>
                    <a:lnTo>
                      <a:pt x="85" y="19"/>
                    </a:lnTo>
                    <a:lnTo>
                      <a:pt x="87" y="19"/>
                    </a:lnTo>
                    <a:lnTo>
                      <a:pt x="89" y="17"/>
                    </a:lnTo>
                    <a:lnTo>
                      <a:pt x="90" y="17"/>
                    </a:lnTo>
                    <a:lnTo>
                      <a:pt x="92" y="17"/>
                    </a:lnTo>
                    <a:lnTo>
                      <a:pt x="94" y="17"/>
                    </a:lnTo>
                    <a:lnTo>
                      <a:pt x="96" y="15"/>
                    </a:lnTo>
                    <a:lnTo>
                      <a:pt x="97" y="15"/>
                    </a:lnTo>
                    <a:lnTo>
                      <a:pt x="99" y="14"/>
                    </a:lnTo>
                    <a:lnTo>
                      <a:pt x="101" y="14"/>
                    </a:lnTo>
                    <a:lnTo>
                      <a:pt x="103" y="12"/>
                    </a:lnTo>
                    <a:lnTo>
                      <a:pt x="104" y="12"/>
                    </a:lnTo>
                    <a:lnTo>
                      <a:pt x="106" y="12"/>
                    </a:lnTo>
                    <a:lnTo>
                      <a:pt x="108" y="12"/>
                    </a:lnTo>
                    <a:lnTo>
                      <a:pt x="111" y="11"/>
                    </a:lnTo>
                    <a:lnTo>
                      <a:pt x="113" y="11"/>
                    </a:lnTo>
                    <a:lnTo>
                      <a:pt x="117" y="10"/>
                    </a:lnTo>
                    <a:lnTo>
                      <a:pt x="120" y="10"/>
                    </a:lnTo>
                    <a:lnTo>
                      <a:pt x="124" y="8"/>
                    </a:lnTo>
                    <a:lnTo>
                      <a:pt x="126" y="8"/>
                    </a:lnTo>
                    <a:lnTo>
                      <a:pt x="130" y="8"/>
                    </a:lnTo>
                    <a:lnTo>
                      <a:pt x="133" y="8"/>
                    </a:lnTo>
                    <a:lnTo>
                      <a:pt x="136" y="6"/>
                    </a:lnTo>
                    <a:lnTo>
                      <a:pt x="139" y="6"/>
                    </a:lnTo>
                    <a:lnTo>
                      <a:pt x="141" y="5"/>
                    </a:lnTo>
                    <a:lnTo>
                      <a:pt x="143" y="5"/>
                    </a:lnTo>
                    <a:lnTo>
                      <a:pt x="146" y="3"/>
                    </a:lnTo>
                    <a:lnTo>
                      <a:pt x="148" y="3"/>
                    </a:lnTo>
                    <a:lnTo>
                      <a:pt x="150" y="3"/>
                    </a:lnTo>
                    <a:lnTo>
                      <a:pt x="152" y="2"/>
                    </a:lnTo>
                    <a:lnTo>
                      <a:pt x="153" y="2"/>
                    </a:lnTo>
                    <a:lnTo>
                      <a:pt x="155" y="2"/>
                    </a:lnTo>
                    <a:lnTo>
                      <a:pt x="156" y="2"/>
                    </a:lnTo>
                    <a:lnTo>
                      <a:pt x="158" y="0"/>
                    </a:lnTo>
                    <a:lnTo>
                      <a:pt x="158" y="2"/>
                    </a:lnTo>
                    <a:lnTo>
                      <a:pt x="160" y="2"/>
                    </a:lnTo>
                    <a:lnTo>
                      <a:pt x="162" y="2"/>
                    </a:lnTo>
                    <a:lnTo>
                      <a:pt x="162" y="4"/>
                    </a:lnTo>
                    <a:lnTo>
                      <a:pt x="164" y="4"/>
                    </a:lnTo>
                    <a:lnTo>
                      <a:pt x="166" y="5"/>
                    </a:lnTo>
                    <a:lnTo>
                      <a:pt x="168" y="5"/>
                    </a:lnTo>
                    <a:lnTo>
                      <a:pt x="168" y="7"/>
                    </a:lnTo>
                    <a:lnTo>
                      <a:pt x="170" y="7"/>
                    </a:lnTo>
                    <a:lnTo>
                      <a:pt x="172" y="9"/>
                    </a:lnTo>
                    <a:lnTo>
                      <a:pt x="174" y="9"/>
                    </a:lnTo>
                    <a:lnTo>
                      <a:pt x="174" y="11"/>
                    </a:lnTo>
                    <a:lnTo>
                      <a:pt x="176" y="11"/>
                    </a:lnTo>
                    <a:lnTo>
                      <a:pt x="177" y="11"/>
                    </a:lnTo>
                    <a:lnTo>
                      <a:pt x="178" y="11"/>
                    </a:lnTo>
                    <a:lnTo>
                      <a:pt x="178" y="13"/>
                    </a:lnTo>
                    <a:lnTo>
                      <a:pt x="178" y="14"/>
                    </a:lnTo>
                    <a:lnTo>
                      <a:pt x="179" y="14"/>
                    </a:lnTo>
                    <a:lnTo>
                      <a:pt x="179" y="17"/>
                    </a:lnTo>
                    <a:lnTo>
                      <a:pt x="181" y="17"/>
                    </a:lnTo>
                    <a:lnTo>
                      <a:pt x="183" y="17"/>
                    </a:lnTo>
                    <a:lnTo>
                      <a:pt x="183" y="19"/>
                    </a:lnTo>
                    <a:lnTo>
                      <a:pt x="185" y="19"/>
                    </a:lnTo>
                    <a:lnTo>
                      <a:pt x="185" y="20"/>
                    </a:lnTo>
                    <a:lnTo>
                      <a:pt x="186" y="20"/>
                    </a:lnTo>
                    <a:lnTo>
                      <a:pt x="187" y="2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3" name="Freeform 572"/>
              <p:cNvSpPr>
                <a:spLocks/>
              </p:cNvSpPr>
              <p:nvPr/>
            </p:nvSpPr>
            <p:spPr bwMode="auto">
              <a:xfrm>
                <a:off x="2930" y="2336"/>
                <a:ext cx="283" cy="41"/>
              </a:xfrm>
              <a:custGeom>
                <a:avLst/>
                <a:gdLst>
                  <a:gd name="T0" fmla="*/ 2 w 285"/>
                  <a:gd name="T1" fmla="*/ 35 h 41"/>
                  <a:gd name="T2" fmla="*/ 7 w 285"/>
                  <a:gd name="T3" fmla="*/ 35 h 41"/>
                  <a:gd name="T4" fmla="*/ 14 w 285"/>
                  <a:gd name="T5" fmla="*/ 35 h 41"/>
                  <a:gd name="T6" fmla="*/ 22 w 285"/>
                  <a:gd name="T7" fmla="*/ 35 h 41"/>
                  <a:gd name="T8" fmla="*/ 29 w 285"/>
                  <a:gd name="T9" fmla="*/ 35 h 41"/>
                  <a:gd name="T10" fmla="*/ 36 w 285"/>
                  <a:gd name="T11" fmla="*/ 35 h 41"/>
                  <a:gd name="T12" fmla="*/ 42 w 285"/>
                  <a:gd name="T13" fmla="*/ 35 h 41"/>
                  <a:gd name="T14" fmla="*/ 49 w 285"/>
                  <a:gd name="T15" fmla="*/ 35 h 41"/>
                  <a:gd name="T16" fmla="*/ 53 w 285"/>
                  <a:gd name="T17" fmla="*/ 36 h 41"/>
                  <a:gd name="T18" fmla="*/ 56 w 285"/>
                  <a:gd name="T19" fmla="*/ 36 h 41"/>
                  <a:gd name="T20" fmla="*/ 57 w 285"/>
                  <a:gd name="T21" fmla="*/ 37 h 41"/>
                  <a:gd name="T22" fmla="*/ 61 w 285"/>
                  <a:gd name="T23" fmla="*/ 37 h 41"/>
                  <a:gd name="T24" fmla="*/ 63 w 285"/>
                  <a:gd name="T25" fmla="*/ 39 h 41"/>
                  <a:gd name="T26" fmla="*/ 67 w 285"/>
                  <a:gd name="T27" fmla="*/ 39 h 41"/>
                  <a:gd name="T28" fmla="*/ 70 w 285"/>
                  <a:gd name="T29" fmla="*/ 39 h 41"/>
                  <a:gd name="T30" fmla="*/ 74 w 285"/>
                  <a:gd name="T31" fmla="*/ 40 h 41"/>
                  <a:gd name="T32" fmla="*/ 78 w 285"/>
                  <a:gd name="T33" fmla="*/ 40 h 41"/>
                  <a:gd name="T34" fmla="*/ 83 w 285"/>
                  <a:gd name="T35" fmla="*/ 40 h 41"/>
                  <a:gd name="T36" fmla="*/ 89 w 285"/>
                  <a:gd name="T37" fmla="*/ 40 h 41"/>
                  <a:gd name="T38" fmla="*/ 93 w 285"/>
                  <a:gd name="T39" fmla="*/ 40 h 41"/>
                  <a:gd name="T40" fmla="*/ 99 w 285"/>
                  <a:gd name="T41" fmla="*/ 39 h 41"/>
                  <a:gd name="T42" fmla="*/ 102 w 285"/>
                  <a:gd name="T43" fmla="*/ 39 h 41"/>
                  <a:gd name="T44" fmla="*/ 107 w 285"/>
                  <a:gd name="T45" fmla="*/ 37 h 41"/>
                  <a:gd name="T46" fmla="*/ 111 w 285"/>
                  <a:gd name="T47" fmla="*/ 37 h 41"/>
                  <a:gd name="T48" fmla="*/ 117 w 285"/>
                  <a:gd name="T49" fmla="*/ 35 h 41"/>
                  <a:gd name="T50" fmla="*/ 123 w 285"/>
                  <a:gd name="T51" fmla="*/ 34 h 41"/>
                  <a:gd name="T52" fmla="*/ 129 w 285"/>
                  <a:gd name="T53" fmla="*/ 32 h 41"/>
                  <a:gd name="T54" fmla="*/ 134 w 285"/>
                  <a:gd name="T55" fmla="*/ 30 h 41"/>
                  <a:gd name="T56" fmla="*/ 140 w 285"/>
                  <a:gd name="T57" fmla="*/ 28 h 41"/>
                  <a:gd name="T58" fmla="*/ 145 w 285"/>
                  <a:gd name="T59" fmla="*/ 27 h 41"/>
                  <a:gd name="T60" fmla="*/ 151 w 285"/>
                  <a:gd name="T61" fmla="*/ 25 h 41"/>
                  <a:gd name="T62" fmla="*/ 155 w 285"/>
                  <a:gd name="T63" fmla="*/ 25 h 41"/>
                  <a:gd name="T64" fmla="*/ 161 w 285"/>
                  <a:gd name="T65" fmla="*/ 25 h 41"/>
                  <a:gd name="T66" fmla="*/ 167 w 285"/>
                  <a:gd name="T67" fmla="*/ 25 h 41"/>
                  <a:gd name="T68" fmla="*/ 175 w 285"/>
                  <a:gd name="T69" fmla="*/ 25 h 41"/>
                  <a:gd name="T70" fmla="*/ 181 w 285"/>
                  <a:gd name="T71" fmla="*/ 25 h 41"/>
                  <a:gd name="T72" fmla="*/ 188 w 285"/>
                  <a:gd name="T73" fmla="*/ 25 h 41"/>
                  <a:gd name="T74" fmla="*/ 193 w 285"/>
                  <a:gd name="T75" fmla="*/ 25 h 41"/>
                  <a:gd name="T76" fmla="*/ 200 w 285"/>
                  <a:gd name="T77" fmla="*/ 23 h 41"/>
                  <a:gd name="T78" fmla="*/ 205 w 285"/>
                  <a:gd name="T79" fmla="*/ 22 h 41"/>
                  <a:gd name="T80" fmla="*/ 208 w 285"/>
                  <a:gd name="T81" fmla="*/ 21 h 41"/>
                  <a:gd name="T82" fmla="*/ 212 w 285"/>
                  <a:gd name="T83" fmla="*/ 19 h 41"/>
                  <a:gd name="T84" fmla="*/ 215 w 285"/>
                  <a:gd name="T85" fmla="*/ 19 h 41"/>
                  <a:gd name="T86" fmla="*/ 219 w 285"/>
                  <a:gd name="T87" fmla="*/ 17 h 41"/>
                  <a:gd name="T88" fmla="*/ 223 w 285"/>
                  <a:gd name="T89" fmla="*/ 16 h 41"/>
                  <a:gd name="T90" fmla="*/ 226 w 285"/>
                  <a:gd name="T91" fmla="*/ 13 h 41"/>
                  <a:gd name="T92" fmla="*/ 230 w 285"/>
                  <a:gd name="T93" fmla="*/ 13 h 41"/>
                  <a:gd name="T94" fmla="*/ 234 w 285"/>
                  <a:gd name="T95" fmla="*/ 13 h 41"/>
                  <a:gd name="T96" fmla="*/ 238 w 285"/>
                  <a:gd name="T97" fmla="*/ 12 h 41"/>
                  <a:gd name="T98" fmla="*/ 241 w 285"/>
                  <a:gd name="T99" fmla="*/ 12 h 41"/>
                  <a:gd name="T100" fmla="*/ 245 w 285"/>
                  <a:gd name="T101" fmla="*/ 12 h 41"/>
                  <a:gd name="T102" fmla="*/ 248 w 285"/>
                  <a:gd name="T103" fmla="*/ 12 h 41"/>
                  <a:gd name="T104" fmla="*/ 252 w 285"/>
                  <a:gd name="T105" fmla="*/ 11 h 41"/>
                  <a:gd name="T106" fmla="*/ 255 w 285"/>
                  <a:gd name="T107" fmla="*/ 11 h 41"/>
                  <a:gd name="T108" fmla="*/ 259 w 285"/>
                  <a:gd name="T109" fmla="*/ 10 h 41"/>
                  <a:gd name="T110" fmla="*/ 263 w 285"/>
                  <a:gd name="T111" fmla="*/ 8 h 41"/>
                  <a:gd name="T112" fmla="*/ 268 w 285"/>
                  <a:gd name="T113" fmla="*/ 6 h 41"/>
                  <a:gd name="T114" fmla="*/ 272 w 285"/>
                  <a:gd name="T115" fmla="*/ 5 h 41"/>
                  <a:gd name="T116" fmla="*/ 277 w 285"/>
                  <a:gd name="T117" fmla="*/ 3 h 41"/>
                  <a:gd name="T118" fmla="*/ 281 w 285"/>
                  <a:gd name="T1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5" h="41">
                    <a:moveTo>
                      <a:pt x="0" y="33"/>
                    </a:moveTo>
                    <a:lnTo>
                      <a:pt x="2" y="35"/>
                    </a:lnTo>
                    <a:lnTo>
                      <a:pt x="5" y="35"/>
                    </a:lnTo>
                    <a:lnTo>
                      <a:pt x="7" y="35"/>
                    </a:lnTo>
                    <a:lnTo>
                      <a:pt x="11" y="35"/>
                    </a:lnTo>
                    <a:lnTo>
                      <a:pt x="14" y="35"/>
                    </a:lnTo>
                    <a:lnTo>
                      <a:pt x="18" y="35"/>
                    </a:lnTo>
                    <a:lnTo>
                      <a:pt x="22" y="35"/>
                    </a:lnTo>
                    <a:lnTo>
                      <a:pt x="26" y="35"/>
                    </a:lnTo>
                    <a:lnTo>
                      <a:pt x="29" y="35"/>
                    </a:lnTo>
                    <a:lnTo>
                      <a:pt x="32" y="35"/>
                    </a:lnTo>
                    <a:lnTo>
                      <a:pt x="36" y="35"/>
                    </a:lnTo>
                    <a:lnTo>
                      <a:pt x="40" y="35"/>
                    </a:lnTo>
                    <a:lnTo>
                      <a:pt x="42" y="35"/>
                    </a:lnTo>
                    <a:lnTo>
                      <a:pt x="46" y="35"/>
                    </a:lnTo>
                    <a:lnTo>
                      <a:pt x="49" y="35"/>
                    </a:lnTo>
                    <a:lnTo>
                      <a:pt x="53" y="35"/>
                    </a:lnTo>
                    <a:lnTo>
                      <a:pt x="53" y="36"/>
                    </a:lnTo>
                    <a:lnTo>
                      <a:pt x="54" y="36"/>
                    </a:lnTo>
                    <a:lnTo>
                      <a:pt x="56" y="36"/>
                    </a:lnTo>
                    <a:lnTo>
                      <a:pt x="56" y="37"/>
                    </a:lnTo>
                    <a:lnTo>
                      <a:pt x="57" y="37"/>
                    </a:lnTo>
                    <a:lnTo>
                      <a:pt x="59" y="37"/>
                    </a:lnTo>
                    <a:lnTo>
                      <a:pt x="61" y="37"/>
                    </a:lnTo>
                    <a:lnTo>
                      <a:pt x="61" y="39"/>
                    </a:lnTo>
                    <a:lnTo>
                      <a:pt x="63" y="39"/>
                    </a:lnTo>
                    <a:lnTo>
                      <a:pt x="65" y="39"/>
                    </a:lnTo>
                    <a:lnTo>
                      <a:pt x="67" y="39"/>
                    </a:lnTo>
                    <a:lnTo>
                      <a:pt x="69" y="39"/>
                    </a:lnTo>
                    <a:lnTo>
                      <a:pt x="70" y="39"/>
                    </a:lnTo>
                    <a:lnTo>
                      <a:pt x="72" y="40"/>
                    </a:lnTo>
                    <a:lnTo>
                      <a:pt x="74" y="40"/>
                    </a:lnTo>
                    <a:lnTo>
                      <a:pt x="76" y="40"/>
                    </a:lnTo>
                    <a:lnTo>
                      <a:pt x="78" y="40"/>
                    </a:lnTo>
                    <a:lnTo>
                      <a:pt x="80" y="40"/>
                    </a:lnTo>
                    <a:lnTo>
                      <a:pt x="83" y="40"/>
                    </a:lnTo>
                    <a:lnTo>
                      <a:pt x="85" y="40"/>
                    </a:lnTo>
                    <a:lnTo>
                      <a:pt x="89" y="40"/>
                    </a:lnTo>
                    <a:lnTo>
                      <a:pt x="91" y="40"/>
                    </a:lnTo>
                    <a:lnTo>
                      <a:pt x="93" y="40"/>
                    </a:lnTo>
                    <a:lnTo>
                      <a:pt x="95" y="40"/>
                    </a:lnTo>
                    <a:lnTo>
                      <a:pt x="99" y="39"/>
                    </a:lnTo>
                    <a:lnTo>
                      <a:pt x="101" y="39"/>
                    </a:lnTo>
                    <a:lnTo>
                      <a:pt x="102" y="39"/>
                    </a:lnTo>
                    <a:lnTo>
                      <a:pt x="105" y="39"/>
                    </a:lnTo>
                    <a:lnTo>
                      <a:pt x="107" y="37"/>
                    </a:lnTo>
                    <a:lnTo>
                      <a:pt x="108" y="37"/>
                    </a:lnTo>
                    <a:lnTo>
                      <a:pt x="111" y="37"/>
                    </a:lnTo>
                    <a:lnTo>
                      <a:pt x="113" y="37"/>
                    </a:lnTo>
                    <a:lnTo>
                      <a:pt x="117" y="35"/>
                    </a:lnTo>
                    <a:lnTo>
                      <a:pt x="119" y="35"/>
                    </a:lnTo>
                    <a:lnTo>
                      <a:pt x="123" y="34"/>
                    </a:lnTo>
                    <a:lnTo>
                      <a:pt x="124" y="34"/>
                    </a:lnTo>
                    <a:lnTo>
                      <a:pt x="129" y="32"/>
                    </a:lnTo>
                    <a:lnTo>
                      <a:pt x="130" y="32"/>
                    </a:lnTo>
                    <a:lnTo>
                      <a:pt x="134" y="30"/>
                    </a:lnTo>
                    <a:lnTo>
                      <a:pt x="136" y="30"/>
                    </a:lnTo>
                    <a:lnTo>
                      <a:pt x="140" y="28"/>
                    </a:lnTo>
                    <a:lnTo>
                      <a:pt x="142" y="28"/>
                    </a:lnTo>
                    <a:lnTo>
                      <a:pt x="145" y="27"/>
                    </a:lnTo>
                    <a:lnTo>
                      <a:pt x="147" y="27"/>
                    </a:lnTo>
                    <a:lnTo>
                      <a:pt x="151" y="25"/>
                    </a:lnTo>
                    <a:lnTo>
                      <a:pt x="153" y="25"/>
                    </a:lnTo>
                    <a:lnTo>
                      <a:pt x="155" y="25"/>
                    </a:lnTo>
                    <a:lnTo>
                      <a:pt x="157" y="25"/>
                    </a:lnTo>
                    <a:lnTo>
                      <a:pt x="161" y="25"/>
                    </a:lnTo>
                    <a:lnTo>
                      <a:pt x="163" y="25"/>
                    </a:lnTo>
                    <a:lnTo>
                      <a:pt x="167" y="25"/>
                    </a:lnTo>
                    <a:lnTo>
                      <a:pt x="171" y="25"/>
                    </a:lnTo>
                    <a:lnTo>
                      <a:pt x="175" y="25"/>
                    </a:lnTo>
                    <a:lnTo>
                      <a:pt x="177" y="25"/>
                    </a:lnTo>
                    <a:lnTo>
                      <a:pt x="181" y="25"/>
                    </a:lnTo>
                    <a:lnTo>
                      <a:pt x="184" y="25"/>
                    </a:lnTo>
                    <a:lnTo>
                      <a:pt x="188" y="25"/>
                    </a:lnTo>
                    <a:lnTo>
                      <a:pt x="190" y="25"/>
                    </a:lnTo>
                    <a:lnTo>
                      <a:pt x="193" y="25"/>
                    </a:lnTo>
                    <a:lnTo>
                      <a:pt x="196" y="25"/>
                    </a:lnTo>
                    <a:lnTo>
                      <a:pt x="200" y="23"/>
                    </a:lnTo>
                    <a:lnTo>
                      <a:pt x="202" y="23"/>
                    </a:lnTo>
                    <a:lnTo>
                      <a:pt x="205" y="22"/>
                    </a:lnTo>
                    <a:lnTo>
                      <a:pt x="206" y="22"/>
                    </a:lnTo>
                    <a:lnTo>
                      <a:pt x="208" y="21"/>
                    </a:lnTo>
                    <a:lnTo>
                      <a:pt x="209" y="21"/>
                    </a:lnTo>
                    <a:lnTo>
                      <a:pt x="212" y="19"/>
                    </a:lnTo>
                    <a:lnTo>
                      <a:pt x="213" y="19"/>
                    </a:lnTo>
                    <a:lnTo>
                      <a:pt x="215" y="19"/>
                    </a:lnTo>
                    <a:lnTo>
                      <a:pt x="217" y="19"/>
                    </a:lnTo>
                    <a:lnTo>
                      <a:pt x="219" y="17"/>
                    </a:lnTo>
                    <a:lnTo>
                      <a:pt x="221" y="16"/>
                    </a:lnTo>
                    <a:lnTo>
                      <a:pt x="223" y="16"/>
                    </a:lnTo>
                    <a:lnTo>
                      <a:pt x="224" y="13"/>
                    </a:lnTo>
                    <a:lnTo>
                      <a:pt x="226" y="13"/>
                    </a:lnTo>
                    <a:lnTo>
                      <a:pt x="228" y="13"/>
                    </a:lnTo>
                    <a:lnTo>
                      <a:pt x="230" y="13"/>
                    </a:lnTo>
                    <a:lnTo>
                      <a:pt x="232" y="13"/>
                    </a:lnTo>
                    <a:lnTo>
                      <a:pt x="234" y="13"/>
                    </a:lnTo>
                    <a:lnTo>
                      <a:pt x="236" y="13"/>
                    </a:lnTo>
                    <a:lnTo>
                      <a:pt x="238" y="12"/>
                    </a:lnTo>
                    <a:lnTo>
                      <a:pt x="239" y="12"/>
                    </a:lnTo>
                    <a:lnTo>
                      <a:pt x="241" y="12"/>
                    </a:lnTo>
                    <a:lnTo>
                      <a:pt x="243" y="12"/>
                    </a:lnTo>
                    <a:lnTo>
                      <a:pt x="245" y="12"/>
                    </a:lnTo>
                    <a:lnTo>
                      <a:pt x="246" y="12"/>
                    </a:lnTo>
                    <a:lnTo>
                      <a:pt x="248" y="12"/>
                    </a:lnTo>
                    <a:lnTo>
                      <a:pt x="250" y="12"/>
                    </a:lnTo>
                    <a:lnTo>
                      <a:pt x="252" y="11"/>
                    </a:lnTo>
                    <a:lnTo>
                      <a:pt x="254" y="11"/>
                    </a:lnTo>
                    <a:lnTo>
                      <a:pt x="255" y="11"/>
                    </a:lnTo>
                    <a:lnTo>
                      <a:pt x="257" y="10"/>
                    </a:lnTo>
                    <a:lnTo>
                      <a:pt x="259" y="10"/>
                    </a:lnTo>
                    <a:lnTo>
                      <a:pt x="261" y="8"/>
                    </a:lnTo>
                    <a:lnTo>
                      <a:pt x="263" y="8"/>
                    </a:lnTo>
                    <a:lnTo>
                      <a:pt x="267" y="6"/>
                    </a:lnTo>
                    <a:lnTo>
                      <a:pt x="268" y="6"/>
                    </a:lnTo>
                    <a:lnTo>
                      <a:pt x="270" y="5"/>
                    </a:lnTo>
                    <a:lnTo>
                      <a:pt x="272" y="5"/>
                    </a:lnTo>
                    <a:lnTo>
                      <a:pt x="275" y="3"/>
                    </a:lnTo>
                    <a:lnTo>
                      <a:pt x="277" y="3"/>
                    </a:lnTo>
                    <a:lnTo>
                      <a:pt x="279" y="2"/>
                    </a:lnTo>
                    <a:lnTo>
                      <a:pt x="281" y="2"/>
                    </a:lnTo>
                    <a:lnTo>
                      <a:pt x="284"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4" name="Line 573"/>
              <p:cNvSpPr>
                <a:spLocks noChangeShapeType="1"/>
              </p:cNvSpPr>
              <p:nvPr/>
            </p:nvSpPr>
            <p:spPr bwMode="auto">
              <a:xfrm>
                <a:off x="3044" y="2562"/>
                <a:ext cx="54" cy="14"/>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5" name="Line 574"/>
              <p:cNvSpPr>
                <a:spLocks noChangeShapeType="1"/>
              </p:cNvSpPr>
              <p:nvPr/>
            </p:nvSpPr>
            <p:spPr bwMode="auto">
              <a:xfrm>
                <a:off x="3133" y="2579"/>
                <a:ext cx="56" cy="11"/>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6" name="Freeform 575"/>
              <p:cNvSpPr>
                <a:spLocks/>
              </p:cNvSpPr>
              <p:nvPr/>
            </p:nvSpPr>
            <p:spPr bwMode="auto">
              <a:xfrm>
                <a:off x="3053" y="2143"/>
                <a:ext cx="55" cy="92"/>
              </a:xfrm>
              <a:custGeom>
                <a:avLst/>
                <a:gdLst>
                  <a:gd name="T0" fmla="*/ 54 w 55"/>
                  <a:gd name="T1" fmla="*/ 0 h 92"/>
                  <a:gd name="T2" fmla="*/ 23 w 55"/>
                  <a:gd name="T3" fmla="*/ 10 h 92"/>
                  <a:gd name="T4" fmla="*/ 30 w 55"/>
                  <a:gd name="T5" fmla="*/ 28 h 92"/>
                  <a:gd name="T6" fmla="*/ 0 w 55"/>
                  <a:gd name="T7" fmla="*/ 40 h 92"/>
                  <a:gd name="T8" fmla="*/ 4 w 55"/>
                  <a:gd name="T9" fmla="*/ 91 h 92"/>
                </a:gdLst>
                <a:ahLst/>
                <a:cxnLst>
                  <a:cxn ang="0">
                    <a:pos x="T0" y="T1"/>
                  </a:cxn>
                  <a:cxn ang="0">
                    <a:pos x="T2" y="T3"/>
                  </a:cxn>
                  <a:cxn ang="0">
                    <a:pos x="T4" y="T5"/>
                  </a:cxn>
                  <a:cxn ang="0">
                    <a:pos x="T6" y="T7"/>
                  </a:cxn>
                  <a:cxn ang="0">
                    <a:pos x="T8" y="T9"/>
                  </a:cxn>
                </a:cxnLst>
                <a:rect l="0" t="0" r="r" b="b"/>
                <a:pathLst>
                  <a:path w="55" h="92">
                    <a:moveTo>
                      <a:pt x="54" y="0"/>
                    </a:moveTo>
                    <a:lnTo>
                      <a:pt x="23" y="10"/>
                    </a:lnTo>
                    <a:lnTo>
                      <a:pt x="30" y="28"/>
                    </a:lnTo>
                    <a:lnTo>
                      <a:pt x="0" y="40"/>
                    </a:lnTo>
                    <a:lnTo>
                      <a:pt x="4" y="91"/>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7" name="Freeform 576"/>
              <p:cNvSpPr>
                <a:spLocks/>
              </p:cNvSpPr>
              <p:nvPr/>
            </p:nvSpPr>
            <p:spPr bwMode="auto">
              <a:xfrm>
                <a:off x="3036" y="2566"/>
                <a:ext cx="69" cy="358"/>
              </a:xfrm>
              <a:custGeom>
                <a:avLst/>
                <a:gdLst>
                  <a:gd name="T0" fmla="*/ 0 w 69"/>
                  <a:gd name="T1" fmla="*/ 14 h 358"/>
                  <a:gd name="T2" fmla="*/ 17 w 69"/>
                  <a:gd name="T3" fmla="*/ 26 h 358"/>
                  <a:gd name="T4" fmla="*/ 34 w 69"/>
                  <a:gd name="T5" fmla="*/ 126 h 358"/>
                  <a:gd name="T6" fmla="*/ 33 w 69"/>
                  <a:gd name="T7" fmla="*/ 278 h 358"/>
                  <a:gd name="T8" fmla="*/ 40 w 69"/>
                  <a:gd name="T9" fmla="*/ 326 h 358"/>
                  <a:gd name="T10" fmla="*/ 26 w 69"/>
                  <a:gd name="T11" fmla="*/ 357 h 358"/>
                  <a:gd name="T12" fmla="*/ 68 w 69"/>
                  <a:gd name="T13" fmla="*/ 350 h 358"/>
                  <a:gd name="T14" fmla="*/ 65 w 69"/>
                  <a:gd name="T15" fmla="*/ 337 h 358"/>
                  <a:gd name="T16" fmla="*/ 50 w 69"/>
                  <a:gd name="T17" fmla="*/ 265 h 358"/>
                  <a:gd name="T18" fmla="*/ 58 w 69"/>
                  <a:gd name="T19" fmla="*/ 132 h 358"/>
                  <a:gd name="T20" fmla="*/ 58 w 69"/>
                  <a:gd name="T21" fmla="*/ 10 h 358"/>
                  <a:gd name="T22" fmla="*/ 8 w 69"/>
                  <a:gd name="T23" fmla="*/ 0 h 358"/>
                  <a:gd name="T24" fmla="*/ 0 w 69"/>
                  <a:gd name="T25" fmla="*/ 14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58">
                    <a:moveTo>
                      <a:pt x="0" y="14"/>
                    </a:moveTo>
                    <a:lnTo>
                      <a:pt x="17" y="26"/>
                    </a:lnTo>
                    <a:lnTo>
                      <a:pt x="34" y="126"/>
                    </a:lnTo>
                    <a:lnTo>
                      <a:pt x="33" y="278"/>
                    </a:lnTo>
                    <a:lnTo>
                      <a:pt x="40" y="326"/>
                    </a:lnTo>
                    <a:lnTo>
                      <a:pt x="26" y="357"/>
                    </a:lnTo>
                    <a:lnTo>
                      <a:pt x="68" y="350"/>
                    </a:lnTo>
                    <a:lnTo>
                      <a:pt x="65" y="337"/>
                    </a:lnTo>
                    <a:lnTo>
                      <a:pt x="50" y="265"/>
                    </a:lnTo>
                    <a:lnTo>
                      <a:pt x="58" y="132"/>
                    </a:lnTo>
                    <a:lnTo>
                      <a:pt x="58" y="10"/>
                    </a:lnTo>
                    <a:lnTo>
                      <a:pt x="8" y="0"/>
                    </a:lnTo>
                    <a:lnTo>
                      <a:pt x="0" y="14"/>
                    </a:lnTo>
                  </a:path>
                </a:pathLst>
              </a:custGeom>
              <a:solidFill>
                <a:srgbClr val="A2A2A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8" name="Freeform 577"/>
              <p:cNvSpPr>
                <a:spLocks/>
              </p:cNvSpPr>
              <p:nvPr/>
            </p:nvSpPr>
            <p:spPr bwMode="auto">
              <a:xfrm>
                <a:off x="3133" y="2587"/>
                <a:ext cx="96" cy="299"/>
              </a:xfrm>
              <a:custGeom>
                <a:avLst/>
                <a:gdLst>
                  <a:gd name="T0" fmla="*/ 0 w 98"/>
                  <a:gd name="T1" fmla="*/ 24 h 299"/>
                  <a:gd name="T2" fmla="*/ 5 w 98"/>
                  <a:gd name="T3" fmla="*/ 26 h 299"/>
                  <a:gd name="T4" fmla="*/ 10 w 98"/>
                  <a:gd name="T5" fmla="*/ 27 h 299"/>
                  <a:gd name="T6" fmla="*/ 16 w 98"/>
                  <a:gd name="T7" fmla="*/ 29 h 299"/>
                  <a:gd name="T8" fmla="*/ 18 w 98"/>
                  <a:gd name="T9" fmla="*/ 32 h 299"/>
                  <a:gd name="T10" fmla="*/ 24 w 98"/>
                  <a:gd name="T11" fmla="*/ 41 h 299"/>
                  <a:gd name="T12" fmla="*/ 28 w 98"/>
                  <a:gd name="T13" fmla="*/ 55 h 299"/>
                  <a:gd name="T14" fmla="*/ 34 w 98"/>
                  <a:gd name="T15" fmla="*/ 71 h 299"/>
                  <a:gd name="T16" fmla="*/ 34 w 98"/>
                  <a:gd name="T17" fmla="*/ 88 h 299"/>
                  <a:gd name="T18" fmla="*/ 36 w 98"/>
                  <a:gd name="T19" fmla="*/ 104 h 299"/>
                  <a:gd name="T20" fmla="*/ 38 w 98"/>
                  <a:gd name="T21" fmla="*/ 118 h 299"/>
                  <a:gd name="T22" fmla="*/ 41 w 98"/>
                  <a:gd name="T23" fmla="*/ 137 h 299"/>
                  <a:gd name="T24" fmla="*/ 42 w 98"/>
                  <a:gd name="T25" fmla="*/ 160 h 299"/>
                  <a:gd name="T26" fmla="*/ 45 w 98"/>
                  <a:gd name="T27" fmla="*/ 183 h 299"/>
                  <a:gd name="T28" fmla="*/ 47 w 98"/>
                  <a:gd name="T29" fmla="*/ 205 h 299"/>
                  <a:gd name="T30" fmla="*/ 50 w 98"/>
                  <a:gd name="T31" fmla="*/ 223 h 299"/>
                  <a:gd name="T32" fmla="*/ 50 w 98"/>
                  <a:gd name="T33" fmla="*/ 236 h 299"/>
                  <a:gd name="T34" fmla="*/ 52 w 98"/>
                  <a:gd name="T35" fmla="*/ 249 h 299"/>
                  <a:gd name="T36" fmla="*/ 54 w 98"/>
                  <a:gd name="T37" fmla="*/ 265 h 299"/>
                  <a:gd name="T38" fmla="*/ 59 w 98"/>
                  <a:gd name="T39" fmla="*/ 278 h 299"/>
                  <a:gd name="T40" fmla="*/ 65 w 98"/>
                  <a:gd name="T41" fmla="*/ 289 h 299"/>
                  <a:gd name="T42" fmla="*/ 69 w 98"/>
                  <a:gd name="T43" fmla="*/ 293 h 299"/>
                  <a:gd name="T44" fmla="*/ 74 w 98"/>
                  <a:gd name="T45" fmla="*/ 296 h 299"/>
                  <a:gd name="T46" fmla="*/ 80 w 98"/>
                  <a:gd name="T47" fmla="*/ 296 h 299"/>
                  <a:gd name="T48" fmla="*/ 86 w 98"/>
                  <a:gd name="T49" fmla="*/ 298 h 299"/>
                  <a:gd name="T50" fmla="*/ 92 w 98"/>
                  <a:gd name="T51" fmla="*/ 298 h 299"/>
                  <a:gd name="T52" fmla="*/ 97 w 98"/>
                  <a:gd name="T53" fmla="*/ 296 h 299"/>
                  <a:gd name="T54" fmla="*/ 97 w 98"/>
                  <a:gd name="T55" fmla="*/ 291 h 299"/>
                  <a:gd name="T56" fmla="*/ 96 w 98"/>
                  <a:gd name="T57" fmla="*/ 284 h 299"/>
                  <a:gd name="T58" fmla="*/ 93 w 98"/>
                  <a:gd name="T59" fmla="*/ 273 h 299"/>
                  <a:gd name="T60" fmla="*/ 86 w 98"/>
                  <a:gd name="T61" fmla="*/ 262 h 299"/>
                  <a:gd name="T62" fmla="*/ 80 w 98"/>
                  <a:gd name="T63" fmla="*/ 250 h 299"/>
                  <a:gd name="T64" fmla="*/ 74 w 98"/>
                  <a:gd name="T65" fmla="*/ 240 h 299"/>
                  <a:gd name="T66" fmla="*/ 72 w 98"/>
                  <a:gd name="T67" fmla="*/ 227 h 299"/>
                  <a:gd name="T68" fmla="*/ 68 w 98"/>
                  <a:gd name="T69" fmla="*/ 209 h 299"/>
                  <a:gd name="T70" fmla="*/ 66 w 98"/>
                  <a:gd name="T71" fmla="*/ 187 h 299"/>
                  <a:gd name="T72" fmla="*/ 64 w 98"/>
                  <a:gd name="T73" fmla="*/ 167 h 299"/>
                  <a:gd name="T74" fmla="*/ 61 w 98"/>
                  <a:gd name="T75" fmla="*/ 148 h 299"/>
                  <a:gd name="T76" fmla="*/ 59 w 98"/>
                  <a:gd name="T77" fmla="*/ 133 h 299"/>
                  <a:gd name="T78" fmla="*/ 59 w 98"/>
                  <a:gd name="T79" fmla="*/ 120 h 299"/>
                  <a:gd name="T80" fmla="*/ 57 w 98"/>
                  <a:gd name="T81" fmla="*/ 105 h 299"/>
                  <a:gd name="T82" fmla="*/ 56 w 98"/>
                  <a:gd name="T83" fmla="*/ 89 h 299"/>
                  <a:gd name="T84" fmla="*/ 56 w 98"/>
                  <a:gd name="T85" fmla="*/ 74 h 299"/>
                  <a:gd name="T86" fmla="*/ 56 w 98"/>
                  <a:gd name="T87" fmla="*/ 60 h 299"/>
                  <a:gd name="T88" fmla="*/ 54 w 98"/>
                  <a:gd name="T89" fmla="*/ 52 h 299"/>
                  <a:gd name="T90" fmla="*/ 52 w 98"/>
                  <a:gd name="T91" fmla="*/ 40 h 299"/>
                  <a:gd name="T92" fmla="*/ 50 w 98"/>
                  <a:gd name="T93" fmla="*/ 26 h 299"/>
                  <a:gd name="T94" fmla="*/ 50 w 98"/>
                  <a:gd name="T95" fmla="*/ 15 h 299"/>
                  <a:gd name="T96" fmla="*/ 50 w 98"/>
                  <a:gd name="T97" fmla="*/ 8 h 299"/>
                  <a:gd name="T98" fmla="*/ 4 w 98"/>
                  <a:gd name="T99"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8" h="299">
                    <a:moveTo>
                      <a:pt x="0" y="22"/>
                    </a:moveTo>
                    <a:lnTo>
                      <a:pt x="0" y="23"/>
                    </a:lnTo>
                    <a:lnTo>
                      <a:pt x="0" y="24"/>
                    </a:lnTo>
                    <a:lnTo>
                      <a:pt x="2" y="24"/>
                    </a:lnTo>
                    <a:lnTo>
                      <a:pt x="4" y="26"/>
                    </a:lnTo>
                    <a:lnTo>
                      <a:pt x="5" y="26"/>
                    </a:lnTo>
                    <a:lnTo>
                      <a:pt x="7" y="26"/>
                    </a:lnTo>
                    <a:lnTo>
                      <a:pt x="9" y="26"/>
                    </a:lnTo>
                    <a:lnTo>
                      <a:pt x="10" y="27"/>
                    </a:lnTo>
                    <a:lnTo>
                      <a:pt x="12" y="27"/>
                    </a:lnTo>
                    <a:lnTo>
                      <a:pt x="14" y="29"/>
                    </a:lnTo>
                    <a:lnTo>
                      <a:pt x="16" y="29"/>
                    </a:lnTo>
                    <a:lnTo>
                      <a:pt x="16" y="31"/>
                    </a:lnTo>
                    <a:lnTo>
                      <a:pt x="18" y="31"/>
                    </a:lnTo>
                    <a:lnTo>
                      <a:pt x="18" y="32"/>
                    </a:lnTo>
                    <a:lnTo>
                      <a:pt x="20" y="32"/>
                    </a:lnTo>
                    <a:lnTo>
                      <a:pt x="22" y="36"/>
                    </a:lnTo>
                    <a:lnTo>
                      <a:pt x="24" y="41"/>
                    </a:lnTo>
                    <a:lnTo>
                      <a:pt x="26" y="45"/>
                    </a:lnTo>
                    <a:lnTo>
                      <a:pt x="28" y="50"/>
                    </a:lnTo>
                    <a:lnTo>
                      <a:pt x="28" y="55"/>
                    </a:lnTo>
                    <a:lnTo>
                      <a:pt x="30" y="60"/>
                    </a:lnTo>
                    <a:lnTo>
                      <a:pt x="32" y="66"/>
                    </a:lnTo>
                    <a:lnTo>
                      <a:pt x="34" y="71"/>
                    </a:lnTo>
                    <a:lnTo>
                      <a:pt x="34" y="76"/>
                    </a:lnTo>
                    <a:lnTo>
                      <a:pt x="34" y="82"/>
                    </a:lnTo>
                    <a:lnTo>
                      <a:pt x="34" y="88"/>
                    </a:lnTo>
                    <a:lnTo>
                      <a:pt x="36" y="93"/>
                    </a:lnTo>
                    <a:lnTo>
                      <a:pt x="36" y="99"/>
                    </a:lnTo>
                    <a:lnTo>
                      <a:pt x="36" y="104"/>
                    </a:lnTo>
                    <a:lnTo>
                      <a:pt x="36" y="108"/>
                    </a:lnTo>
                    <a:lnTo>
                      <a:pt x="38" y="111"/>
                    </a:lnTo>
                    <a:lnTo>
                      <a:pt x="38" y="118"/>
                    </a:lnTo>
                    <a:lnTo>
                      <a:pt x="39" y="124"/>
                    </a:lnTo>
                    <a:lnTo>
                      <a:pt x="39" y="131"/>
                    </a:lnTo>
                    <a:lnTo>
                      <a:pt x="41" y="137"/>
                    </a:lnTo>
                    <a:lnTo>
                      <a:pt x="41" y="145"/>
                    </a:lnTo>
                    <a:lnTo>
                      <a:pt x="42" y="153"/>
                    </a:lnTo>
                    <a:lnTo>
                      <a:pt x="42" y="160"/>
                    </a:lnTo>
                    <a:lnTo>
                      <a:pt x="44" y="167"/>
                    </a:lnTo>
                    <a:lnTo>
                      <a:pt x="44" y="175"/>
                    </a:lnTo>
                    <a:lnTo>
                      <a:pt x="45" y="183"/>
                    </a:lnTo>
                    <a:lnTo>
                      <a:pt x="45" y="191"/>
                    </a:lnTo>
                    <a:lnTo>
                      <a:pt x="47" y="198"/>
                    </a:lnTo>
                    <a:lnTo>
                      <a:pt x="47" y="205"/>
                    </a:lnTo>
                    <a:lnTo>
                      <a:pt x="49" y="212"/>
                    </a:lnTo>
                    <a:lnTo>
                      <a:pt x="49" y="218"/>
                    </a:lnTo>
                    <a:lnTo>
                      <a:pt x="50" y="223"/>
                    </a:lnTo>
                    <a:lnTo>
                      <a:pt x="50" y="227"/>
                    </a:lnTo>
                    <a:lnTo>
                      <a:pt x="50" y="231"/>
                    </a:lnTo>
                    <a:lnTo>
                      <a:pt x="50" y="236"/>
                    </a:lnTo>
                    <a:lnTo>
                      <a:pt x="52" y="240"/>
                    </a:lnTo>
                    <a:lnTo>
                      <a:pt x="52" y="245"/>
                    </a:lnTo>
                    <a:lnTo>
                      <a:pt x="52" y="249"/>
                    </a:lnTo>
                    <a:lnTo>
                      <a:pt x="52" y="255"/>
                    </a:lnTo>
                    <a:lnTo>
                      <a:pt x="54" y="259"/>
                    </a:lnTo>
                    <a:lnTo>
                      <a:pt x="54" y="265"/>
                    </a:lnTo>
                    <a:lnTo>
                      <a:pt x="56" y="269"/>
                    </a:lnTo>
                    <a:lnTo>
                      <a:pt x="57" y="274"/>
                    </a:lnTo>
                    <a:lnTo>
                      <a:pt x="59" y="278"/>
                    </a:lnTo>
                    <a:lnTo>
                      <a:pt x="61" y="282"/>
                    </a:lnTo>
                    <a:lnTo>
                      <a:pt x="63" y="286"/>
                    </a:lnTo>
                    <a:lnTo>
                      <a:pt x="65" y="289"/>
                    </a:lnTo>
                    <a:lnTo>
                      <a:pt x="68" y="291"/>
                    </a:lnTo>
                    <a:lnTo>
                      <a:pt x="68" y="293"/>
                    </a:lnTo>
                    <a:lnTo>
                      <a:pt x="69" y="293"/>
                    </a:lnTo>
                    <a:lnTo>
                      <a:pt x="70" y="294"/>
                    </a:lnTo>
                    <a:lnTo>
                      <a:pt x="72" y="294"/>
                    </a:lnTo>
                    <a:lnTo>
                      <a:pt x="74" y="296"/>
                    </a:lnTo>
                    <a:lnTo>
                      <a:pt x="75" y="296"/>
                    </a:lnTo>
                    <a:lnTo>
                      <a:pt x="78" y="296"/>
                    </a:lnTo>
                    <a:lnTo>
                      <a:pt x="80" y="296"/>
                    </a:lnTo>
                    <a:lnTo>
                      <a:pt x="82" y="298"/>
                    </a:lnTo>
                    <a:lnTo>
                      <a:pt x="84" y="298"/>
                    </a:lnTo>
                    <a:lnTo>
                      <a:pt x="86" y="298"/>
                    </a:lnTo>
                    <a:lnTo>
                      <a:pt x="88" y="298"/>
                    </a:lnTo>
                    <a:lnTo>
                      <a:pt x="90" y="298"/>
                    </a:lnTo>
                    <a:lnTo>
                      <a:pt x="92" y="298"/>
                    </a:lnTo>
                    <a:lnTo>
                      <a:pt x="95" y="298"/>
                    </a:lnTo>
                    <a:lnTo>
                      <a:pt x="97" y="298"/>
                    </a:lnTo>
                    <a:lnTo>
                      <a:pt x="97" y="296"/>
                    </a:lnTo>
                    <a:lnTo>
                      <a:pt x="97" y="294"/>
                    </a:lnTo>
                    <a:lnTo>
                      <a:pt x="97" y="293"/>
                    </a:lnTo>
                    <a:lnTo>
                      <a:pt x="97" y="291"/>
                    </a:lnTo>
                    <a:lnTo>
                      <a:pt x="97" y="289"/>
                    </a:lnTo>
                    <a:lnTo>
                      <a:pt x="97" y="286"/>
                    </a:lnTo>
                    <a:lnTo>
                      <a:pt x="96" y="284"/>
                    </a:lnTo>
                    <a:lnTo>
                      <a:pt x="96" y="280"/>
                    </a:lnTo>
                    <a:lnTo>
                      <a:pt x="95" y="277"/>
                    </a:lnTo>
                    <a:lnTo>
                      <a:pt x="93" y="273"/>
                    </a:lnTo>
                    <a:lnTo>
                      <a:pt x="91" y="269"/>
                    </a:lnTo>
                    <a:lnTo>
                      <a:pt x="90" y="265"/>
                    </a:lnTo>
                    <a:lnTo>
                      <a:pt x="86" y="262"/>
                    </a:lnTo>
                    <a:lnTo>
                      <a:pt x="84" y="258"/>
                    </a:lnTo>
                    <a:lnTo>
                      <a:pt x="82" y="255"/>
                    </a:lnTo>
                    <a:lnTo>
                      <a:pt x="80" y="250"/>
                    </a:lnTo>
                    <a:lnTo>
                      <a:pt x="78" y="247"/>
                    </a:lnTo>
                    <a:lnTo>
                      <a:pt x="76" y="243"/>
                    </a:lnTo>
                    <a:lnTo>
                      <a:pt x="74" y="240"/>
                    </a:lnTo>
                    <a:lnTo>
                      <a:pt x="74" y="236"/>
                    </a:lnTo>
                    <a:lnTo>
                      <a:pt x="72" y="233"/>
                    </a:lnTo>
                    <a:lnTo>
                      <a:pt x="72" y="227"/>
                    </a:lnTo>
                    <a:lnTo>
                      <a:pt x="70" y="222"/>
                    </a:lnTo>
                    <a:lnTo>
                      <a:pt x="70" y="215"/>
                    </a:lnTo>
                    <a:lnTo>
                      <a:pt x="68" y="209"/>
                    </a:lnTo>
                    <a:lnTo>
                      <a:pt x="68" y="202"/>
                    </a:lnTo>
                    <a:lnTo>
                      <a:pt x="66" y="195"/>
                    </a:lnTo>
                    <a:lnTo>
                      <a:pt x="66" y="187"/>
                    </a:lnTo>
                    <a:lnTo>
                      <a:pt x="64" y="181"/>
                    </a:lnTo>
                    <a:lnTo>
                      <a:pt x="64" y="174"/>
                    </a:lnTo>
                    <a:lnTo>
                      <a:pt x="64" y="167"/>
                    </a:lnTo>
                    <a:lnTo>
                      <a:pt x="64" y="160"/>
                    </a:lnTo>
                    <a:lnTo>
                      <a:pt x="61" y="154"/>
                    </a:lnTo>
                    <a:lnTo>
                      <a:pt x="61" y="148"/>
                    </a:lnTo>
                    <a:lnTo>
                      <a:pt x="61" y="142"/>
                    </a:lnTo>
                    <a:lnTo>
                      <a:pt x="61" y="136"/>
                    </a:lnTo>
                    <a:lnTo>
                      <a:pt x="59" y="133"/>
                    </a:lnTo>
                    <a:lnTo>
                      <a:pt x="59" y="129"/>
                    </a:lnTo>
                    <a:lnTo>
                      <a:pt x="59" y="126"/>
                    </a:lnTo>
                    <a:lnTo>
                      <a:pt x="59" y="120"/>
                    </a:lnTo>
                    <a:lnTo>
                      <a:pt x="57" y="116"/>
                    </a:lnTo>
                    <a:lnTo>
                      <a:pt x="57" y="110"/>
                    </a:lnTo>
                    <a:lnTo>
                      <a:pt x="57" y="105"/>
                    </a:lnTo>
                    <a:lnTo>
                      <a:pt x="57" y="99"/>
                    </a:lnTo>
                    <a:lnTo>
                      <a:pt x="56" y="95"/>
                    </a:lnTo>
                    <a:lnTo>
                      <a:pt x="56" y="89"/>
                    </a:lnTo>
                    <a:lnTo>
                      <a:pt x="56" y="84"/>
                    </a:lnTo>
                    <a:lnTo>
                      <a:pt x="56" y="79"/>
                    </a:lnTo>
                    <a:lnTo>
                      <a:pt x="56" y="74"/>
                    </a:lnTo>
                    <a:lnTo>
                      <a:pt x="56" y="69"/>
                    </a:lnTo>
                    <a:lnTo>
                      <a:pt x="56" y="66"/>
                    </a:lnTo>
                    <a:lnTo>
                      <a:pt x="56" y="60"/>
                    </a:lnTo>
                    <a:lnTo>
                      <a:pt x="54" y="58"/>
                    </a:lnTo>
                    <a:lnTo>
                      <a:pt x="54" y="56"/>
                    </a:lnTo>
                    <a:lnTo>
                      <a:pt x="54" y="52"/>
                    </a:lnTo>
                    <a:lnTo>
                      <a:pt x="54" y="48"/>
                    </a:lnTo>
                    <a:lnTo>
                      <a:pt x="52" y="44"/>
                    </a:lnTo>
                    <a:lnTo>
                      <a:pt x="52" y="40"/>
                    </a:lnTo>
                    <a:lnTo>
                      <a:pt x="52" y="36"/>
                    </a:lnTo>
                    <a:lnTo>
                      <a:pt x="52" y="30"/>
                    </a:lnTo>
                    <a:lnTo>
                      <a:pt x="50" y="26"/>
                    </a:lnTo>
                    <a:lnTo>
                      <a:pt x="50" y="22"/>
                    </a:lnTo>
                    <a:lnTo>
                      <a:pt x="50" y="19"/>
                    </a:lnTo>
                    <a:lnTo>
                      <a:pt x="50" y="15"/>
                    </a:lnTo>
                    <a:lnTo>
                      <a:pt x="50" y="13"/>
                    </a:lnTo>
                    <a:lnTo>
                      <a:pt x="50" y="10"/>
                    </a:lnTo>
                    <a:lnTo>
                      <a:pt x="50" y="8"/>
                    </a:lnTo>
                    <a:lnTo>
                      <a:pt x="50" y="7"/>
                    </a:lnTo>
                    <a:lnTo>
                      <a:pt x="28" y="0"/>
                    </a:lnTo>
                    <a:lnTo>
                      <a:pt x="4" y="0"/>
                    </a:lnTo>
                    <a:lnTo>
                      <a:pt x="0" y="22"/>
                    </a:lnTo>
                  </a:path>
                </a:pathLst>
              </a:custGeom>
              <a:solidFill>
                <a:srgbClr val="A2A2A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9" name="Freeform 578"/>
              <p:cNvSpPr>
                <a:spLocks/>
              </p:cNvSpPr>
              <p:nvPr/>
            </p:nvSpPr>
            <p:spPr bwMode="auto">
              <a:xfrm>
                <a:off x="3168" y="2165"/>
                <a:ext cx="141" cy="434"/>
              </a:xfrm>
              <a:custGeom>
                <a:avLst/>
                <a:gdLst>
                  <a:gd name="T0" fmla="*/ 104 w 141"/>
                  <a:gd name="T1" fmla="*/ 22 h 434"/>
                  <a:gd name="T2" fmla="*/ 105 w 141"/>
                  <a:gd name="T3" fmla="*/ 35 h 434"/>
                  <a:gd name="T4" fmla="*/ 108 w 141"/>
                  <a:gd name="T5" fmla="*/ 54 h 434"/>
                  <a:gd name="T6" fmla="*/ 109 w 141"/>
                  <a:gd name="T7" fmla="*/ 77 h 434"/>
                  <a:gd name="T8" fmla="*/ 112 w 141"/>
                  <a:gd name="T9" fmla="*/ 96 h 434"/>
                  <a:gd name="T10" fmla="*/ 111 w 141"/>
                  <a:gd name="T11" fmla="*/ 113 h 434"/>
                  <a:gd name="T12" fmla="*/ 106 w 141"/>
                  <a:gd name="T13" fmla="*/ 136 h 434"/>
                  <a:gd name="T14" fmla="*/ 98 w 141"/>
                  <a:gd name="T15" fmla="*/ 164 h 434"/>
                  <a:gd name="T16" fmla="*/ 90 w 141"/>
                  <a:gd name="T17" fmla="*/ 191 h 434"/>
                  <a:gd name="T18" fmla="*/ 82 w 141"/>
                  <a:gd name="T19" fmla="*/ 217 h 434"/>
                  <a:gd name="T20" fmla="*/ 76 w 141"/>
                  <a:gd name="T21" fmla="*/ 237 h 434"/>
                  <a:gd name="T22" fmla="*/ 70 w 141"/>
                  <a:gd name="T23" fmla="*/ 247 h 434"/>
                  <a:gd name="T24" fmla="*/ 65 w 141"/>
                  <a:gd name="T25" fmla="*/ 256 h 434"/>
                  <a:gd name="T26" fmla="*/ 60 w 141"/>
                  <a:gd name="T27" fmla="*/ 266 h 434"/>
                  <a:gd name="T28" fmla="*/ 55 w 141"/>
                  <a:gd name="T29" fmla="*/ 276 h 434"/>
                  <a:gd name="T30" fmla="*/ 51 w 141"/>
                  <a:gd name="T31" fmla="*/ 285 h 434"/>
                  <a:gd name="T32" fmla="*/ 49 w 141"/>
                  <a:gd name="T33" fmla="*/ 293 h 434"/>
                  <a:gd name="T34" fmla="*/ 46 w 141"/>
                  <a:gd name="T35" fmla="*/ 303 h 434"/>
                  <a:gd name="T36" fmla="*/ 46 w 141"/>
                  <a:gd name="T37" fmla="*/ 313 h 434"/>
                  <a:gd name="T38" fmla="*/ 42 w 141"/>
                  <a:gd name="T39" fmla="*/ 325 h 434"/>
                  <a:gd name="T40" fmla="*/ 40 w 141"/>
                  <a:gd name="T41" fmla="*/ 335 h 434"/>
                  <a:gd name="T42" fmla="*/ 37 w 141"/>
                  <a:gd name="T43" fmla="*/ 344 h 434"/>
                  <a:gd name="T44" fmla="*/ 33 w 141"/>
                  <a:gd name="T45" fmla="*/ 353 h 434"/>
                  <a:gd name="T46" fmla="*/ 27 w 141"/>
                  <a:gd name="T47" fmla="*/ 365 h 434"/>
                  <a:gd name="T48" fmla="*/ 21 w 141"/>
                  <a:gd name="T49" fmla="*/ 375 h 434"/>
                  <a:gd name="T50" fmla="*/ 15 w 141"/>
                  <a:gd name="T51" fmla="*/ 386 h 434"/>
                  <a:gd name="T52" fmla="*/ 12 w 141"/>
                  <a:gd name="T53" fmla="*/ 394 h 434"/>
                  <a:gd name="T54" fmla="*/ 7 w 141"/>
                  <a:gd name="T55" fmla="*/ 399 h 434"/>
                  <a:gd name="T56" fmla="*/ 5 w 141"/>
                  <a:gd name="T57" fmla="*/ 404 h 434"/>
                  <a:gd name="T58" fmla="*/ 1 w 141"/>
                  <a:gd name="T59" fmla="*/ 411 h 434"/>
                  <a:gd name="T60" fmla="*/ 0 w 141"/>
                  <a:gd name="T61" fmla="*/ 417 h 434"/>
                  <a:gd name="T62" fmla="*/ 0 w 141"/>
                  <a:gd name="T63" fmla="*/ 422 h 434"/>
                  <a:gd name="T64" fmla="*/ 3 w 141"/>
                  <a:gd name="T65" fmla="*/ 426 h 434"/>
                  <a:gd name="T66" fmla="*/ 12 w 141"/>
                  <a:gd name="T67" fmla="*/ 431 h 434"/>
                  <a:gd name="T68" fmla="*/ 24 w 141"/>
                  <a:gd name="T69" fmla="*/ 432 h 434"/>
                  <a:gd name="T70" fmla="*/ 35 w 141"/>
                  <a:gd name="T71" fmla="*/ 433 h 434"/>
                  <a:gd name="T72" fmla="*/ 44 w 141"/>
                  <a:gd name="T73" fmla="*/ 432 h 434"/>
                  <a:gd name="T74" fmla="*/ 46 w 141"/>
                  <a:gd name="T75" fmla="*/ 429 h 434"/>
                  <a:gd name="T76" fmla="*/ 44 w 141"/>
                  <a:gd name="T77" fmla="*/ 428 h 434"/>
                  <a:gd name="T78" fmla="*/ 81 w 141"/>
                  <a:gd name="T79" fmla="*/ 359 h 434"/>
                  <a:gd name="T80" fmla="*/ 126 w 141"/>
                  <a:gd name="T81" fmla="*/ 196 h 434"/>
                  <a:gd name="T82" fmla="*/ 140 w 141"/>
                  <a:gd name="T83" fmla="*/ 0 h 434"/>
                  <a:gd name="T84" fmla="*/ 104 w 141"/>
                  <a:gd name="T85" fmla="*/ 18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1" h="434">
                    <a:moveTo>
                      <a:pt x="104" y="18"/>
                    </a:moveTo>
                    <a:lnTo>
                      <a:pt x="104" y="20"/>
                    </a:lnTo>
                    <a:lnTo>
                      <a:pt x="104" y="22"/>
                    </a:lnTo>
                    <a:lnTo>
                      <a:pt x="104" y="25"/>
                    </a:lnTo>
                    <a:lnTo>
                      <a:pt x="105" y="29"/>
                    </a:lnTo>
                    <a:lnTo>
                      <a:pt x="105" y="35"/>
                    </a:lnTo>
                    <a:lnTo>
                      <a:pt x="106" y="41"/>
                    </a:lnTo>
                    <a:lnTo>
                      <a:pt x="106" y="48"/>
                    </a:lnTo>
                    <a:lnTo>
                      <a:pt x="108" y="54"/>
                    </a:lnTo>
                    <a:lnTo>
                      <a:pt x="108" y="61"/>
                    </a:lnTo>
                    <a:lnTo>
                      <a:pt x="109" y="69"/>
                    </a:lnTo>
                    <a:lnTo>
                      <a:pt x="109" y="77"/>
                    </a:lnTo>
                    <a:lnTo>
                      <a:pt x="112" y="83"/>
                    </a:lnTo>
                    <a:lnTo>
                      <a:pt x="112" y="90"/>
                    </a:lnTo>
                    <a:lnTo>
                      <a:pt x="112" y="96"/>
                    </a:lnTo>
                    <a:lnTo>
                      <a:pt x="112" y="101"/>
                    </a:lnTo>
                    <a:lnTo>
                      <a:pt x="113" y="105"/>
                    </a:lnTo>
                    <a:lnTo>
                      <a:pt x="111" y="113"/>
                    </a:lnTo>
                    <a:lnTo>
                      <a:pt x="109" y="120"/>
                    </a:lnTo>
                    <a:lnTo>
                      <a:pt x="108" y="128"/>
                    </a:lnTo>
                    <a:lnTo>
                      <a:pt x="106" y="136"/>
                    </a:lnTo>
                    <a:lnTo>
                      <a:pt x="102" y="145"/>
                    </a:lnTo>
                    <a:lnTo>
                      <a:pt x="100" y="154"/>
                    </a:lnTo>
                    <a:lnTo>
                      <a:pt x="98" y="164"/>
                    </a:lnTo>
                    <a:lnTo>
                      <a:pt x="96" y="172"/>
                    </a:lnTo>
                    <a:lnTo>
                      <a:pt x="92" y="182"/>
                    </a:lnTo>
                    <a:lnTo>
                      <a:pt x="90" y="191"/>
                    </a:lnTo>
                    <a:lnTo>
                      <a:pt x="87" y="201"/>
                    </a:lnTo>
                    <a:lnTo>
                      <a:pt x="85" y="208"/>
                    </a:lnTo>
                    <a:lnTo>
                      <a:pt x="82" y="217"/>
                    </a:lnTo>
                    <a:lnTo>
                      <a:pt x="80" y="225"/>
                    </a:lnTo>
                    <a:lnTo>
                      <a:pt x="78" y="232"/>
                    </a:lnTo>
                    <a:lnTo>
                      <a:pt x="76" y="237"/>
                    </a:lnTo>
                    <a:lnTo>
                      <a:pt x="74" y="241"/>
                    </a:lnTo>
                    <a:lnTo>
                      <a:pt x="72" y="243"/>
                    </a:lnTo>
                    <a:lnTo>
                      <a:pt x="70" y="247"/>
                    </a:lnTo>
                    <a:lnTo>
                      <a:pt x="69" y="249"/>
                    </a:lnTo>
                    <a:lnTo>
                      <a:pt x="67" y="253"/>
                    </a:lnTo>
                    <a:lnTo>
                      <a:pt x="65" y="256"/>
                    </a:lnTo>
                    <a:lnTo>
                      <a:pt x="63" y="260"/>
                    </a:lnTo>
                    <a:lnTo>
                      <a:pt x="62" y="262"/>
                    </a:lnTo>
                    <a:lnTo>
                      <a:pt x="60" y="266"/>
                    </a:lnTo>
                    <a:lnTo>
                      <a:pt x="58" y="270"/>
                    </a:lnTo>
                    <a:lnTo>
                      <a:pt x="56" y="274"/>
                    </a:lnTo>
                    <a:lnTo>
                      <a:pt x="55" y="276"/>
                    </a:lnTo>
                    <a:lnTo>
                      <a:pt x="53" y="280"/>
                    </a:lnTo>
                    <a:lnTo>
                      <a:pt x="52" y="282"/>
                    </a:lnTo>
                    <a:lnTo>
                      <a:pt x="51" y="285"/>
                    </a:lnTo>
                    <a:lnTo>
                      <a:pt x="51" y="287"/>
                    </a:lnTo>
                    <a:lnTo>
                      <a:pt x="49" y="291"/>
                    </a:lnTo>
                    <a:lnTo>
                      <a:pt x="49" y="293"/>
                    </a:lnTo>
                    <a:lnTo>
                      <a:pt x="48" y="297"/>
                    </a:lnTo>
                    <a:lnTo>
                      <a:pt x="48" y="298"/>
                    </a:lnTo>
                    <a:lnTo>
                      <a:pt x="46" y="303"/>
                    </a:lnTo>
                    <a:lnTo>
                      <a:pt x="46" y="306"/>
                    </a:lnTo>
                    <a:lnTo>
                      <a:pt x="46" y="310"/>
                    </a:lnTo>
                    <a:lnTo>
                      <a:pt x="46" y="313"/>
                    </a:lnTo>
                    <a:lnTo>
                      <a:pt x="44" y="317"/>
                    </a:lnTo>
                    <a:lnTo>
                      <a:pt x="44" y="320"/>
                    </a:lnTo>
                    <a:lnTo>
                      <a:pt x="42" y="325"/>
                    </a:lnTo>
                    <a:lnTo>
                      <a:pt x="42" y="328"/>
                    </a:lnTo>
                    <a:lnTo>
                      <a:pt x="40" y="332"/>
                    </a:lnTo>
                    <a:lnTo>
                      <a:pt x="40" y="335"/>
                    </a:lnTo>
                    <a:lnTo>
                      <a:pt x="39" y="339"/>
                    </a:lnTo>
                    <a:lnTo>
                      <a:pt x="39" y="341"/>
                    </a:lnTo>
                    <a:lnTo>
                      <a:pt x="37" y="344"/>
                    </a:lnTo>
                    <a:lnTo>
                      <a:pt x="36" y="347"/>
                    </a:lnTo>
                    <a:lnTo>
                      <a:pt x="33" y="351"/>
                    </a:lnTo>
                    <a:lnTo>
                      <a:pt x="33" y="353"/>
                    </a:lnTo>
                    <a:lnTo>
                      <a:pt x="31" y="357"/>
                    </a:lnTo>
                    <a:lnTo>
                      <a:pt x="29" y="360"/>
                    </a:lnTo>
                    <a:lnTo>
                      <a:pt x="27" y="365"/>
                    </a:lnTo>
                    <a:lnTo>
                      <a:pt x="26" y="367"/>
                    </a:lnTo>
                    <a:lnTo>
                      <a:pt x="23" y="371"/>
                    </a:lnTo>
                    <a:lnTo>
                      <a:pt x="21" y="375"/>
                    </a:lnTo>
                    <a:lnTo>
                      <a:pt x="19" y="379"/>
                    </a:lnTo>
                    <a:lnTo>
                      <a:pt x="17" y="382"/>
                    </a:lnTo>
                    <a:lnTo>
                      <a:pt x="15" y="386"/>
                    </a:lnTo>
                    <a:lnTo>
                      <a:pt x="14" y="388"/>
                    </a:lnTo>
                    <a:lnTo>
                      <a:pt x="12" y="391"/>
                    </a:lnTo>
                    <a:lnTo>
                      <a:pt x="12" y="394"/>
                    </a:lnTo>
                    <a:lnTo>
                      <a:pt x="10" y="395"/>
                    </a:lnTo>
                    <a:lnTo>
                      <a:pt x="9" y="397"/>
                    </a:lnTo>
                    <a:lnTo>
                      <a:pt x="7" y="399"/>
                    </a:lnTo>
                    <a:lnTo>
                      <a:pt x="7" y="401"/>
                    </a:lnTo>
                    <a:lnTo>
                      <a:pt x="5" y="403"/>
                    </a:lnTo>
                    <a:lnTo>
                      <a:pt x="5" y="404"/>
                    </a:lnTo>
                    <a:lnTo>
                      <a:pt x="3" y="406"/>
                    </a:lnTo>
                    <a:lnTo>
                      <a:pt x="3" y="408"/>
                    </a:lnTo>
                    <a:lnTo>
                      <a:pt x="1" y="411"/>
                    </a:lnTo>
                    <a:lnTo>
                      <a:pt x="1" y="413"/>
                    </a:lnTo>
                    <a:lnTo>
                      <a:pt x="0" y="415"/>
                    </a:lnTo>
                    <a:lnTo>
                      <a:pt x="0" y="417"/>
                    </a:lnTo>
                    <a:lnTo>
                      <a:pt x="0" y="419"/>
                    </a:lnTo>
                    <a:lnTo>
                      <a:pt x="0" y="420"/>
                    </a:lnTo>
                    <a:lnTo>
                      <a:pt x="0" y="422"/>
                    </a:lnTo>
                    <a:lnTo>
                      <a:pt x="1" y="422"/>
                    </a:lnTo>
                    <a:lnTo>
                      <a:pt x="1" y="425"/>
                    </a:lnTo>
                    <a:lnTo>
                      <a:pt x="3" y="426"/>
                    </a:lnTo>
                    <a:lnTo>
                      <a:pt x="5" y="428"/>
                    </a:lnTo>
                    <a:lnTo>
                      <a:pt x="9" y="429"/>
                    </a:lnTo>
                    <a:lnTo>
                      <a:pt x="12" y="431"/>
                    </a:lnTo>
                    <a:lnTo>
                      <a:pt x="16" y="431"/>
                    </a:lnTo>
                    <a:lnTo>
                      <a:pt x="20" y="432"/>
                    </a:lnTo>
                    <a:lnTo>
                      <a:pt x="24" y="432"/>
                    </a:lnTo>
                    <a:lnTo>
                      <a:pt x="27" y="433"/>
                    </a:lnTo>
                    <a:lnTo>
                      <a:pt x="31" y="433"/>
                    </a:lnTo>
                    <a:lnTo>
                      <a:pt x="35" y="433"/>
                    </a:lnTo>
                    <a:lnTo>
                      <a:pt x="39" y="433"/>
                    </a:lnTo>
                    <a:lnTo>
                      <a:pt x="40" y="433"/>
                    </a:lnTo>
                    <a:lnTo>
                      <a:pt x="44" y="432"/>
                    </a:lnTo>
                    <a:lnTo>
                      <a:pt x="46" y="431"/>
                    </a:lnTo>
                    <a:lnTo>
                      <a:pt x="48" y="429"/>
                    </a:lnTo>
                    <a:lnTo>
                      <a:pt x="46" y="429"/>
                    </a:lnTo>
                    <a:lnTo>
                      <a:pt x="45" y="429"/>
                    </a:lnTo>
                    <a:lnTo>
                      <a:pt x="45" y="428"/>
                    </a:lnTo>
                    <a:lnTo>
                      <a:pt x="44" y="428"/>
                    </a:lnTo>
                    <a:lnTo>
                      <a:pt x="44" y="427"/>
                    </a:lnTo>
                    <a:lnTo>
                      <a:pt x="57" y="401"/>
                    </a:lnTo>
                    <a:lnTo>
                      <a:pt x="81" y="359"/>
                    </a:lnTo>
                    <a:lnTo>
                      <a:pt x="84" y="314"/>
                    </a:lnTo>
                    <a:lnTo>
                      <a:pt x="121" y="211"/>
                    </a:lnTo>
                    <a:lnTo>
                      <a:pt x="126" y="196"/>
                    </a:lnTo>
                    <a:lnTo>
                      <a:pt x="137" y="132"/>
                    </a:lnTo>
                    <a:lnTo>
                      <a:pt x="137" y="38"/>
                    </a:lnTo>
                    <a:lnTo>
                      <a:pt x="140" y="0"/>
                    </a:lnTo>
                    <a:lnTo>
                      <a:pt x="121" y="0"/>
                    </a:lnTo>
                    <a:lnTo>
                      <a:pt x="116" y="0"/>
                    </a:lnTo>
                    <a:lnTo>
                      <a:pt x="104" y="18"/>
                    </a:lnTo>
                  </a:path>
                </a:pathLst>
              </a:custGeom>
              <a:solidFill>
                <a:srgbClr val="A2A2A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0" name="Freeform 579"/>
              <p:cNvSpPr>
                <a:spLocks/>
              </p:cNvSpPr>
              <p:nvPr/>
            </p:nvSpPr>
            <p:spPr bwMode="auto">
              <a:xfrm>
                <a:off x="3080" y="2159"/>
                <a:ext cx="227" cy="83"/>
              </a:xfrm>
              <a:custGeom>
                <a:avLst/>
                <a:gdLst>
                  <a:gd name="T0" fmla="*/ 226 w 227"/>
                  <a:gd name="T1" fmla="*/ 4 h 83"/>
                  <a:gd name="T2" fmla="*/ 221 w 227"/>
                  <a:gd name="T3" fmla="*/ 9 h 83"/>
                  <a:gd name="T4" fmla="*/ 215 w 227"/>
                  <a:gd name="T5" fmla="*/ 14 h 83"/>
                  <a:gd name="T6" fmla="*/ 206 w 227"/>
                  <a:gd name="T7" fmla="*/ 20 h 83"/>
                  <a:gd name="T8" fmla="*/ 199 w 227"/>
                  <a:gd name="T9" fmla="*/ 23 h 83"/>
                  <a:gd name="T10" fmla="*/ 193 w 227"/>
                  <a:gd name="T11" fmla="*/ 26 h 83"/>
                  <a:gd name="T12" fmla="*/ 187 w 227"/>
                  <a:gd name="T13" fmla="*/ 28 h 83"/>
                  <a:gd name="T14" fmla="*/ 180 w 227"/>
                  <a:gd name="T15" fmla="*/ 30 h 83"/>
                  <a:gd name="T16" fmla="*/ 172 w 227"/>
                  <a:gd name="T17" fmla="*/ 32 h 83"/>
                  <a:gd name="T18" fmla="*/ 165 w 227"/>
                  <a:gd name="T19" fmla="*/ 35 h 83"/>
                  <a:gd name="T20" fmla="*/ 159 w 227"/>
                  <a:gd name="T21" fmla="*/ 35 h 83"/>
                  <a:gd name="T22" fmla="*/ 154 w 227"/>
                  <a:gd name="T23" fmla="*/ 40 h 83"/>
                  <a:gd name="T24" fmla="*/ 148 w 227"/>
                  <a:gd name="T25" fmla="*/ 44 h 83"/>
                  <a:gd name="T26" fmla="*/ 142 w 227"/>
                  <a:gd name="T27" fmla="*/ 50 h 83"/>
                  <a:gd name="T28" fmla="*/ 138 w 227"/>
                  <a:gd name="T29" fmla="*/ 53 h 83"/>
                  <a:gd name="T30" fmla="*/ 133 w 227"/>
                  <a:gd name="T31" fmla="*/ 59 h 83"/>
                  <a:gd name="T32" fmla="*/ 129 w 227"/>
                  <a:gd name="T33" fmla="*/ 62 h 83"/>
                  <a:gd name="T34" fmla="*/ 125 w 227"/>
                  <a:gd name="T35" fmla="*/ 60 h 83"/>
                  <a:gd name="T36" fmla="*/ 123 w 227"/>
                  <a:gd name="T37" fmla="*/ 57 h 83"/>
                  <a:gd name="T38" fmla="*/ 121 w 227"/>
                  <a:gd name="T39" fmla="*/ 52 h 83"/>
                  <a:gd name="T40" fmla="*/ 119 w 227"/>
                  <a:gd name="T41" fmla="*/ 49 h 83"/>
                  <a:gd name="T42" fmla="*/ 114 w 227"/>
                  <a:gd name="T43" fmla="*/ 49 h 83"/>
                  <a:gd name="T44" fmla="*/ 110 w 227"/>
                  <a:gd name="T45" fmla="*/ 46 h 83"/>
                  <a:gd name="T46" fmla="*/ 106 w 227"/>
                  <a:gd name="T47" fmla="*/ 44 h 83"/>
                  <a:gd name="T48" fmla="*/ 103 w 227"/>
                  <a:gd name="T49" fmla="*/ 43 h 83"/>
                  <a:gd name="T50" fmla="*/ 101 w 227"/>
                  <a:gd name="T51" fmla="*/ 39 h 83"/>
                  <a:gd name="T52" fmla="*/ 100 w 227"/>
                  <a:gd name="T53" fmla="*/ 42 h 83"/>
                  <a:gd name="T54" fmla="*/ 98 w 227"/>
                  <a:gd name="T55" fmla="*/ 50 h 83"/>
                  <a:gd name="T56" fmla="*/ 93 w 227"/>
                  <a:gd name="T57" fmla="*/ 56 h 83"/>
                  <a:gd name="T58" fmla="*/ 86 w 227"/>
                  <a:gd name="T59" fmla="*/ 65 h 83"/>
                  <a:gd name="T60" fmla="*/ 80 w 227"/>
                  <a:gd name="T61" fmla="*/ 71 h 83"/>
                  <a:gd name="T62" fmla="*/ 74 w 227"/>
                  <a:gd name="T63" fmla="*/ 75 h 83"/>
                  <a:gd name="T64" fmla="*/ 70 w 227"/>
                  <a:gd name="T65" fmla="*/ 76 h 83"/>
                  <a:gd name="T66" fmla="*/ 64 w 227"/>
                  <a:gd name="T67" fmla="*/ 76 h 83"/>
                  <a:gd name="T68" fmla="*/ 57 w 227"/>
                  <a:gd name="T69" fmla="*/ 76 h 83"/>
                  <a:gd name="T70" fmla="*/ 51 w 227"/>
                  <a:gd name="T71" fmla="*/ 76 h 83"/>
                  <a:gd name="T72" fmla="*/ 47 w 227"/>
                  <a:gd name="T73" fmla="*/ 75 h 83"/>
                  <a:gd name="T74" fmla="*/ 39 w 227"/>
                  <a:gd name="T75" fmla="*/ 77 h 83"/>
                  <a:gd name="T76" fmla="*/ 31 w 227"/>
                  <a:gd name="T77" fmla="*/ 78 h 83"/>
                  <a:gd name="T78" fmla="*/ 22 w 227"/>
                  <a:gd name="T79" fmla="*/ 81 h 83"/>
                  <a:gd name="T80" fmla="*/ 14 w 227"/>
                  <a:gd name="T81" fmla="*/ 81 h 83"/>
                  <a:gd name="T82" fmla="*/ 7 w 227"/>
                  <a:gd name="T83" fmla="*/ 82 h 83"/>
                  <a:gd name="T84" fmla="*/ 2 w 227"/>
                  <a:gd name="T85" fmla="*/ 8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83">
                    <a:moveTo>
                      <a:pt x="226" y="0"/>
                    </a:moveTo>
                    <a:lnTo>
                      <a:pt x="226" y="2"/>
                    </a:lnTo>
                    <a:lnTo>
                      <a:pt x="226" y="4"/>
                    </a:lnTo>
                    <a:lnTo>
                      <a:pt x="224" y="6"/>
                    </a:lnTo>
                    <a:lnTo>
                      <a:pt x="224" y="7"/>
                    </a:lnTo>
                    <a:lnTo>
                      <a:pt x="221" y="9"/>
                    </a:lnTo>
                    <a:lnTo>
                      <a:pt x="219" y="12"/>
                    </a:lnTo>
                    <a:lnTo>
                      <a:pt x="217" y="13"/>
                    </a:lnTo>
                    <a:lnTo>
                      <a:pt x="215" y="14"/>
                    </a:lnTo>
                    <a:lnTo>
                      <a:pt x="211" y="16"/>
                    </a:lnTo>
                    <a:lnTo>
                      <a:pt x="209" y="18"/>
                    </a:lnTo>
                    <a:lnTo>
                      <a:pt x="206" y="20"/>
                    </a:lnTo>
                    <a:lnTo>
                      <a:pt x="204" y="20"/>
                    </a:lnTo>
                    <a:lnTo>
                      <a:pt x="201" y="22"/>
                    </a:lnTo>
                    <a:lnTo>
                      <a:pt x="199" y="23"/>
                    </a:lnTo>
                    <a:lnTo>
                      <a:pt x="197" y="24"/>
                    </a:lnTo>
                    <a:lnTo>
                      <a:pt x="195" y="24"/>
                    </a:lnTo>
                    <a:lnTo>
                      <a:pt x="193" y="26"/>
                    </a:lnTo>
                    <a:lnTo>
                      <a:pt x="191" y="26"/>
                    </a:lnTo>
                    <a:lnTo>
                      <a:pt x="189" y="28"/>
                    </a:lnTo>
                    <a:lnTo>
                      <a:pt x="187" y="28"/>
                    </a:lnTo>
                    <a:lnTo>
                      <a:pt x="183" y="30"/>
                    </a:lnTo>
                    <a:lnTo>
                      <a:pt x="181" y="30"/>
                    </a:lnTo>
                    <a:lnTo>
                      <a:pt x="180" y="30"/>
                    </a:lnTo>
                    <a:lnTo>
                      <a:pt x="178" y="30"/>
                    </a:lnTo>
                    <a:lnTo>
                      <a:pt x="174" y="32"/>
                    </a:lnTo>
                    <a:lnTo>
                      <a:pt x="172" y="32"/>
                    </a:lnTo>
                    <a:lnTo>
                      <a:pt x="169" y="33"/>
                    </a:lnTo>
                    <a:lnTo>
                      <a:pt x="167" y="33"/>
                    </a:lnTo>
                    <a:lnTo>
                      <a:pt x="165" y="35"/>
                    </a:lnTo>
                    <a:lnTo>
                      <a:pt x="163" y="35"/>
                    </a:lnTo>
                    <a:lnTo>
                      <a:pt x="161" y="35"/>
                    </a:lnTo>
                    <a:lnTo>
                      <a:pt x="159" y="35"/>
                    </a:lnTo>
                    <a:lnTo>
                      <a:pt x="157" y="37"/>
                    </a:lnTo>
                    <a:lnTo>
                      <a:pt x="156" y="38"/>
                    </a:lnTo>
                    <a:lnTo>
                      <a:pt x="154" y="40"/>
                    </a:lnTo>
                    <a:lnTo>
                      <a:pt x="152" y="43"/>
                    </a:lnTo>
                    <a:lnTo>
                      <a:pt x="150" y="43"/>
                    </a:lnTo>
                    <a:lnTo>
                      <a:pt x="148" y="44"/>
                    </a:lnTo>
                    <a:lnTo>
                      <a:pt x="146" y="46"/>
                    </a:lnTo>
                    <a:lnTo>
                      <a:pt x="144" y="47"/>
                    </a:lnTo>
                    <a:lnTo>
                      <a:pt x="142" y="50"/>
                    </a:lnTo>
                    <a:lnTo>
                      <a:pt x="141" y="50"/>
                    </a:lnTo>
                    <a:lnTo>
                      <a:pt x="139" y="51"/>
                    </a:lnTo>
                    <a:lnTo>
                      <a:pt x="138" y="53"/>
                    </a:lnTo>
                    <a:lnTo>
                      <a:pt x="136" y="55"/>
                    </a:lnTo>
                    <a:lnTo>
                      <a:pt x="135" y="57"/>
                    </a:lnTo>
                    <a:lnTo>
                      <a:pt x="133" y="59"/>
                    </a:lnTo>
                    <a:lnTo>
                      <a:pt x="133" y="60"/>
                    </a:lnTo>
                    <a:lnTo>
                      <a:pt x="131" y="62"/>
                    </a:lnTo>
                    <a:lnTo>
                      <a:pt x="129" y="62"/>
                    </a:lnTo>
                    <a:lnTo>
                      <a:pt x="127" y="62"/>
                    </a:lnTo>
                    <a:lnTo>
                      <a:pt x="125" y="62"/>
                    </a:lnTo>
                    <a:lnTo>
                      <a:pt x="125" y="60"/>
                    </a:lnTo>
                    <a:lnTo>
                      <a:pt x="123" y="60"/>
                    </a:lnTo>
                    <a:lnTo>
                      <a:pt x="123" y="59"/>
                    </a:lnTo>
                    <a:lnTo>
                      <a:pt x="123" y="57"/>
                    </a:lnTo>
                    <a:lnTo>
                      <a:pt x="121" y="57"/>
                    </a:lnTo>
                    <a:lnTo>
                      <a:pt x="121" y="55"/>
                    </a:lnTo>
                    <a:lnTo>
                      <a:pt x="121" y="52"/>
                    </a:lnTo>
                    <a:lnTo>
                      <a:pt x="119" y="52"/>
                    </a:lnTo>
                    <a:lnTo>
                      <a:pt x="119" y="51"/>
                    </a:lnTo>
                    <a:lnTo>
                      <a:pt x="119" y="49"/>
                    </a:lnTo>
                    <a:lnTo>
                      <a:pt x="117" y="49"/>
                    </a:lnTo>
                    <a:lnTo>
                      <a:pt x="116" y="49"/>
                    </a:lnTo>
                    <a:lnTo>
                      <a:pt x="114" y="49"/>
                    </a:lnTo>
                    <a:lnTo>
                      <a:pt x="114" y="47"/>
                    </a:lnTo>
                    <a:lnTo>
                      <a:pt x="112" y="47"/>
                    </a:lnTo>
                    <a:lnTo>
                      <a:pt x="110" y="46"/>
                    </a:lnTo>
                    <a:lnTo>
                      <a:pt x="108" y="46"/>
                    </a:lnTo>
                    <a:lnTo>
                      <a:pt x="108" y="44"/>
                    </a:lnTo>
                    <a:lnTo>
                      <a:pt x="106" y="44"/>
                    </a:lnTo>
                    <a:lnTo>
                      <a:pt x="105" y="44"/>
                    </a:lnTo>
                    <a:lnTo>
                      <a:pt x="103" y="44"/>
                    </a:lnTo>
                    <a:lnTo>
                      <a:pt x="103" y="43"/>
                    </a:lnTo>
                    <a:lnTo>
                      <a:pt x="101" y="43"/>
                    </a:lnTo>
                    <a:lnTo>
                      <a:pt x="101" y="41"/>
                    </a:lnTo>
                    <a:lnTo>
                      <a:pt x="101" y="39"/>
                    </a:lnTo>
                    <a:lnTo>
                      <a:pt x="101" y="38"/>
                    </a:lnTo>
                    <a:lnTo>
                      <a:pt x="100" y="40"/>
                    </a:lnTo>
                    <a:lnTo>
                      <a:pt x="100" y="42"/>
                    </a:lnTo>
                    <a:lnTo>
                      <a:pt x="100" y="44"/>
                    </a:lnTo>
                    <a:lnTo>
                      <a:pt x="100" y="45"/>
                    </a:lnTo>
                    <a:lnTo>
                      <a:pt x="98" y="50"/>
                    </a:lnTo>
                    <a:lnTo>
                      <a:pt x="96" y="51"/>
                    </a:lnTo>
                    <a:lnTo>
                      <a:pt x="95" y="54"/>
                    </a:lnTo>
                    <a:lnTo>
                      <a:pt x="93" y="56"/>
                    </a:lnTo>
                    <a:lnTo>
                      <a:pt x="90" y="60"/>
                    </a:lnTo>
                    <a:lnTo>
                      <a:pt x="88" y="62"/>
                    </a:lnTo>
                    <a:lnTo>
                      <a:pt x="86" y="65"/>
                    </a:lnTo>
                    <a:lnTo>
                      <a:pt x="84" y="67"/>
                    </a:lnTo>
                    <a:lnTo>
                      <a:pt x="81" y="69"/>
                    </a:lnTo>
                    <a:lnTo>
                      <a:pt x="80" y="71"/>
                    </a:lnTo>
                    <a:lnTo>
                      <a:pt x="78" y="73"/>
                    </a:lnTo>
                    <a:lnTo>
                      <a:pt x="76" y="73"/>
                    </a:lnTo>
                    <a:lnTo>
                      <a:pt x="74" y="75"/>
                    </a:lnTo>
                    <a:lnTo>
                      <a:pt x="73" y="75"/>
                    </a:lnTo>
                    <a:lnTo>
                      <a:pt x="71" y="76"/>
                    </a:lnTo>
                    <a:lnTo>
                      <a:pt x="70" y="76"/>
                    </a:lnTo>
                    <a:lnTo>
                      <a:pt x="68" y="76"/>
                    </a:lnTo>
                    <a:lnTo>
                      <a:pt x="66" y="76"/>
                    </a:lnTo>
                    <a:lnTo>
                      <a:pt x="64" y="76"/>
                    </a:lnTo>
                    <a:lnTo>
                      <a:pt x="62" y="76"/>
                    </a:lnTo>
                    <a:lnTo>
                      <a:pt x="59" y="76"/>
                    </a:lnTo>
                    <a:lnTo>
                      <a:pt x="57" y="76"/>
                    </a:lnTo>
                    <a:lnTo>
                      <a:pt x="55" y="76"/>
                    </a:lnTo>
                    <a:lnTo>
                      <a:pt x="53" y="76"/>
                    </a:lnTo>
                    <a:lnTo>
                      <a:pt x="51" y="76"/>
                    </a:lnTo>
                    <a:lnTo>
                      <a:pt x="49" y="76"/>
                    </a:lnTo>
                    <a:lnTo>
                      <a:pt x="48" y="76"/>
                    </a:lnTo>
                    <a:lnTo>
                      <a:pt x="47" y="75"/>
                    </a:lnTo>
                    <a:lnTo>
                      <a:pt x="43" y="77"/>
                    </a:lnTo>
                    <a:lnTo>
                      <a:pt x="42" y="77"/>
                    </a:lnTo>
                    <a:lnTo>
                      <a:pt x="39" y="77"/>
                    </a:lnTo>
                    <a:lnTo>
                      <a:pt x="37" y="77"/>
                    </a:lnTo>
                    <a:lnTo>
                      <a:pt x="33" y="78"/>
                    </a:lnTo>
                    <a:lnTo>
                      <a:pt x="31" y="78"/>
                    </a:lnTo>
                    <a:lnTo>
                      <a:pt x="28" y="78"/>
                    </a:lnTo>
                    <a:lnTo>
                      <a:pt x="26" y="78"/>
                    </a:lnTo>
                    <a:lnTo>
                      <a:pt x="22" y="81"/>
                    </a:lnTo>
                    <a:lnTo>
                      <a:pt x="20" y="81"/>
                    </a:lnTo>
                    <a:lnTo>
                      <a:pt x="17" y="81"/>
                    </a:lnTo>
                    <a:lnTo>
                      <a:pt x="14" y="81"/>
                    </a:lnTo>
                    <a:lnTo>
                      <a:pt x="11" y="82"/>
                    </a:lnTo>
                    <a:lnTo>
                      <a:pt x="9" y="82"/>
                    </a:lnTo>
                    <a:lnTo>
                      <a:pt x="7" y="82"/>
                    </a:lnTo>
                    <a:lnTo>
                      <a:pt x="5" y="82"/>
                    </a:lnTo>
                    <a:lnTo>
                      <a:pt x="4" y="82"/>
                    </a:lnTo>
                    <a:lnTo>
                      <a:pt x="2" y="82"/>
                    </a:lnTo>
                    <a:lnTo>
                      <a:pt x="0" y="82"/>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63" name="Freeform 62"/>
            <p:cNvSpPr/>
            <p:nvPr/>
          </p:nvSpPr>
          <p:spPr>
            <a:xfrm rot="2340000" flipH="1">
              <a:off x="7308304" y="4138336"/>
              <a:ext cx="72008" cy="45719"/>
            </a:xfrm>
            <a:custGeom>
              <a:avLst/>
              <a:gdLst>
                <a:gd name="connsiteX0" fmla="*/ 0 w 113899"/>
                <a:gd name="connsiteY0" fmla="*/ 0 h 39863"/>
                <a:gd name="connsiteX1" fmla="*/ 45559 w 113899"/>
                <a:gd name="connsiteY1" fmla="*/ 34169 h 39863"/>
                <a:gd name="connsiteX2" fmla="*/ 62644 w 113899"/>
                <a:gd name="connsiteY2" fmla="*/ 39863 h 39863"/>
                <a:gd name="connsiteX3" fmla="*/ 113899 w 113899"/>
                <a:gd name="connsiteY3" fmla="*/ 22779 h 39863"/>
              </a:gdLst>
              <a:ahLst/>
              <a:cxnLst>
                <a:cxn ang="0">
                  <a:pos x="connsiteX0" y="connsiteY0"/>
                </a:cxn>
                <a:cxn ang="0">
                  <a:pos x="connsiteX1" y="connsiteY1"/>
                </a:cxn>
                <a:cxn ang="0">
                  <a:pos x="connsiteX2" y="connsiteY2"/>
                </a:cxn>
                <a:cxn ang="0">
                  <a:pos x="connsiteX3" y="connsiteY3"/>
                </a:cxn>
              </a:cxnLst>
              <a:rect l="l" t="t" r="r" b="b"/>
              <a:pathLst>
                <a:path w="113899" h="39863">
                  <a:moveTo>
                    <a:pt x="0" y="0"/>
                  </a:moveTo>
                  <a:cubicBezTo>
                    <a:pt x="6975" y="5580"/>
                    <a:pt x="33477" y="28128"/>
                    <a:pt x="45559" y="34169"/>
                  </a:cubicBezTo>
                  <a:cubicBezTo>
                    <a:pt x="50928" y="36854"/>
                    <a:pt x="56949" y="37965"/>
                    <a:pt x="62644" y="39863"/>
                  </a:cubicBezTo>
                  <a:cubicBezTo>
                    <a:pt x="107824" y="33410"/>
                    <a:pt x="93017" y="43661"/>
                    <a:pt x="113899" y="22779"/>
                  </a:cubicBezTo>
                </a:path>
              </a:pathLst>
            </a:cu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128000" name="Heart 127999"/>
          <p:cNvSpPr/>
          <p:nvPr/>
        </p:nvSpPr>
        <p:spPr>
          <a:xfrm rot="20660774">
            <a:off x="6361264" y="3777075"/>
            <a:ext cx="269874" cy="266288"/>
          </a:xfrm>
          <a:prstGeom prst="heart">
            <a:avLst/>
          </a:prstGeom>
          <a:solidFill>
            <a:srgbClr val="FF49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650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gtEl>
                                      </p:cBhvr>
                                      <p:by x="150000" y="150000"/>
                                    </p:animScale>
                                  </p:childTnLst>
                                </p:cTn>
                              </p:par>
                              <p:par>
                                <p:cTn id="7" presetID="9" presetClass="emph" presetSubtype="0" nodeType="withEffect">
                                  <p:stCondLst>
                                    <p:cond delay="0"/>
                                  </p:stCondLst>
                                  <p:childTnLst>
                                    <p:set>
                                      <p:cBhvr rctx="PPT">
                                        <p:cTn id="8" dur="indefinite"/>
                                        <p:tgtEl>
                                          <p:spTgt spid="3"/>
                                        </p:tgtEl>
                                        <p:attrNameLst>
                                          <p:attrName>style.opacity</p:attrName>
                                        </p:attrNameLst>
                                      </p:cBhvr>
                                      <p:to>
                                        <p:strVal val="0.5"/>
                                      </p:to>
                                    </p:set>
                                    <p:animEffect filter="image" prLst="opacity: 0.5">
                                      <p:cBhvr rctx="IE">
                                        <p:cTn id="9" dur="indefinite"/>
                                        <p:tgtEl>
                                          <p:spTgt spid="3"/>
                                        </p:tgtEl>
                                      </p:cBhvr>
                                    </p:animEffect>
                                  </p:childTnLst>
                                </p:cTn>
                              </p:par>
                              <p:par>
                                <p:cTn id="10" presetID="9" presetClass="emph" presetSubtype="0" nodeType="withEffect">
                                  <p:stCondLst>
                                    <p:cond delay="0"/>
                                  </p:stCondLst>
                                  <p:childTnLst>
                                    <p:set>
                                      <p:cBhvr rctx="PPT">
                                        <p:cTn id="11" dur="indefinite"/>
                                        <p:tgtEl>
                                          <p:spTgt spid="9"/>
                                        </p:tgtEl>
                                        <p:attrNameLst>
                                          <p:attrName>style.opacity</p:attrName>
                                        </p:attrNameLst>
                                      </p:cBhvr>
                                      <p:to>
                                        <p:strVal val="0.5"/>
                                      </p:to>
                                    </p:set>
                                    <p:animEffect filter="image" prLst="opacity: 0.5">
                                      <p:cBhvr rctx="IE">
                                        <p:cTn id="12" dur="indefinite"/>
                                        <p:tgtEl>
                                          <p:spTgt spid="9"/>
                                        </p:tgtEl>
                                      </p:cBhvr>
                                    </p:animEffect>
                                  </p:childTnLst>
                                </p:cTn>
                              </p:par>
                              <p:par>
                                <p:cTn id="13" presetID="9" presetClass="emph" presetSubtype="0" grpId="0" nodeType="withEffect">
                                  <p:stCondLst>
                                    <p:cond delay="0"/>
                                  </p:stCondLst>
                                  <p:childTnLst>
                                    <p:set>
                                      <p:cBhvr rctx="PPT">
                                        <p:cTn id="14" dur="indefinite"/>
                                        <p:tgtEl>
                                          <p:spTgt spid="7"/>
                                        </p:tgtEl>
                                        <p:attrNameLst>
                                          <p:attrName>style.opacity</p:attrName>
                                        </p:attrNameLst>
                                      </p:cBhvr>
                                      <p:to>
                                        <p:strVal val="0.5"/>
                                      </p:to>
                                    </p:set>
                                    <p:animEffect filter="image" prLst="opacity: 0.5">
                                      <p:cBhvr rctx="IE">
                                        <p:cTn id="15" dur="indefinite"/>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1"/>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nodeType="afterEffect">
                                  <p:stCondLst>
                                    <p:cond delay="500"/>
                                  </p:stCondLst>
                                  <p:childTnLst>
                                    <p:set>
                                      <p:cBhvr>
                                        <p:cTn id="24" dur="1" fill="hold">
                                          <p:stCondLst>
                                            <p:cond delay="0"/>
                                          </p:stCondLst>
                                        </p:cTn>
                                        <p:tgtEl>
                                          <p:spTgt spid="60"/>
                                        </p:tgtEl>
                                        <p:attrNameLst>
                                          <p:attrName>style.visibility</p:attrName>
                                        </p:attrNameLst>
                                      </p:cBhvr>
                                      <p:to>
                                        <p:strVal val="visible"/>
                                      </p:to>
                                    </p:set>
                                  </p:childTnLst>
                                </p:cTn>
                              </p:par>
                            </p:childTnLst>
                          </p:cTn>
                        </p:par>
                        <p:par>
                          <p:cTn id="25" fill="hold">
                            <p:stCondLst>
                              <p:cond delay="500"/>
                            </p:stCondLst>
                            <p:childTnLst>
                              <p:par>
                                <p:cTn id="26" presetID="37" presetClass="path" presetSubtype="0" accel="50000" decel="50000" fill="hold" nodeType="afterEffect">
                                  <p:stCondLst>
                                    <p:cond delay="500"/>
                                  </p:stCondLst>
                                  <p:childTnLst>
                                    <p:animMotion origin="layout" path="M -4.29365E-6 0.02568 L 0.08643 -0.06223 C 0.10518 -0.08328 0.13225 -0.09091 0.16106 -0.09091 C 0.19386 -0.09091 0.21955 -0.08328 0.23794 -0.06223 L 0.32628 0.02568 " pathEditMode="relative" rAng="0" ptsTypes="FffFF">
                                      <p:cBhvr>
                                        <p:cTn id="27" dur="2000" fill="hold"/>
                                        <p:tgtEl>
                                          <p:spTgt spid="60"/>
                                        </p:tgtEl>
                                        <p:attrNameLst>
                                          <p:attrName>ppt_x</p:attrName>
                                          <p:attrName>ppt_y</p:attrName>
                                        </p:attrNameLst>
                                      </p:cBhvr>
                                      <p:rCtr x="16314" y="-5829"/>
                                    </p:animMotion>
                                  </p:childTnLst>
                                </p:cTn>
                              </p:par>
                            </p:childTnLst>
                          </p:cTn>
                        </p:par>
                        <p:par>
                          <p:cTn id="28" fill="hold">
                            <p:stCondLst>
                              <p:cond delay="3000"/>
                            </p:stCondLst>
                            <p:childTnLst>
                              <p:par>
                                <p:cTn id="29" presetID="1" presetClass="entr" presetSubtype="0" fill="hold" grpId="0" nodeType="afterEffect">
                                  <p:stCondLst>
                                    <p:cond delay="0"/>
                                  </p:stCondLst>
                                  <p:childTnLst>
                                    <p:set>
                                      <p:cBhvr>
                                        <p:cTn id="30" dur="1" fill="hold">
                                          <p:stCondLst>
                                            <p:cond delay="0"/>
                                          </p:stCondLst>
                                        </p:cTn>
                                        <p:tgtEl>
                                          <p:spTgt spid="128000"/>
                                        </p:tgtEl>
                                        <p:attrNameLst>
                                          <p:attrName>style.visibility</p:attrName>
                                        </p:attrNameLst>
                                      </p:cBhvr>
                                      <p:to>
                                        <p:strVal val="visible"/>
                                      </p:to>
                                    </p:set>
                                  </p:childTnLst>
                                </p:cTn>
                              </p:par>
                              <p:par>
                                <p:cTn id="31" presetID="35" presetClass="emph" presetSubtype="0" repeatCount="3000" fill="hold" grpId="1" nodeType="withEffect">
                                  <p:stCondLst>
                                    <p:cond delay="0"/>
                                  </p:stCondLst>
                                  <p:childTnLst>
                                    <p:anim calcmode="discrete" valueType="str">
                                      <p:cBhvr>
                                        <p:cTn id="32" dur="1000" fill="hold"/>
                                        <p:tgtEl>
                                          <p:spTgt spid="12800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8000" grpId="0" animBg="1"/>
      <p:bldP spid="128000"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Pentagon 48"/>
          <p:cNvSpPr/>
          <p:nvPr/>
        </p:nvSpPr>
        <p:spPr>
          <a:xfrm>
            <a:off x="526423" y="3032931"/>
            <a:ext cx="5869459" cy="3323419"/>
          </a:xfrm>
          <a:prstGeom prst="homePlate">
            <a:avLst>
              <a:gd name="adj" fmla="val 31450"/>
            </a:avLst>
          </a:prstGeom>
          <a:gradFill flip="none" rotWithShape="1">
            <a:gsLst>
              <a:gs pos="0">
                <a:schemeClr val="bg1">
                  <a:lumMod val="95000"/>
                </a:schemeClr>
              </a:gs>
              <a:gs pos="100000">
                <a:schemeClr val="bg1">
                  <a:lumMod val="7500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8" descr="dd01085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336" y="3762001"/>
            <a:ext cx="2086265" cy="223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8017" name="Rectangle 73"/>
          <p:cNvSpPr>
            <a:spLocks noGrp="1" noChangeArrowheads="1"/>
          </p:cNvSpPr>
          <p:nvPr>
            <p:ph type="title"/>
          </p:nvPr>
        </p:nvSpPr>
        <p:spPr>
          <a:xfrm>
            <a:off x="514351" y="0"/>
            <a:ext cx="7886700" cy="1039336"/>
          </a:xfrm>
        </p:spPr>
        <p:txBody>
          <a:bodyPr>
            <a:normAutofit/>
          </a:bodyPr>
          <a:lstStyle/>
          <a:p>
            <a:pPr algn="l"/>
            <a:r>
              <a:rPr lang="en-GB" sz="3600" b="1" dirty="0" smtClean="0">
                <a:solidFill>
                  <a:schemeClr val="accent1">
                    <a:lumMod val="75000"/>
                  </a:schemeClr>
                </a:solidFill>
                <a:latin typeface="+mn-lt"/>
              </a:rPr>
              <a:t>A successful product</a:t>
            </a:r>
            <a:endParaRPr lang="en-GB" sz="3600" b="1" dirty="0">
              <a:solidFill>
                <a:schemeClr val="accent1">
                  <a:lumMod val="75000"/>
                </a:schemeClr>
              </a:solidFill>
              <a:latin typeface="+mn-lt"/>
            </a:endParaRPr>
          </a:p>
        </p:txBody>
      </p:sp>
      <p:sp>
        <p:nvSpPr>
          <p:cNvPr id="16" name="Content Placeholder 2"/>
          <p:cNvSpPr txBox="1">
            <a:spLocks/>
          </p:cNvSpPr>
          <p:nvPr/>
        </p:nvSpPr>
        <p:spPr>
          <a:xfrm>
            <a:off x="408860" y="1071331"/>
            <a:ext cx="8222348" cy="18441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dirty="0"/>
              <a:t>The product is the reason for the project's existence</a:t>
            </a:r>
            <a:r>
              <a:rPr lang="en-US" sz="2400" dirty="0" smtClean="0"/>
              <a:t>.</a:t>
            </a:r>
          </a:p>
          <a:p>
            <a:pPr marL="0" indent="0" algn="ctr">
              <a:buNone/>
            </a:pPr>
            <a:endParaRPr lang="en-US" sz="2400" dirty="0"/>
          </a:p>
          <a:p>
            <a:pPr marL="0" indent="0" algn="ctr">
              <a:buNone/>
            </a:pPr>
            <a:r>
              <a:rPr lang="en-US" sz="2400" b="1" dirty="0" smtClean="0">
                <a:solidFill>
                  <a:srgbClr val="4F81BD"/>
                </a:solidFill>
              </a:rPr>
              <a:t>A successful </a:t>
            </a:r>
            <a:r>
              <a:rPr lang="en-US" sz="2400" b="1" dirty="0">
                <a:solidFill>
                  <a:srgbClr val="4F81BD"/>
                </a:solidFill>
              </a:rPr>
              <a:t>product </a:t>
            </a:r>
            <a:r>
              <a:rPr lang="en-US" sz="2400" b="1" dirty="0" smtClean="0">
                <a:solidFill>
                  <a:srgbClr val="4F81BD"/>
                </a:solidFill>
              </a:rPr>
              <a:t>creates value / benefits for the customer </a:t>
            </a:r>
            <a:endParaRPr lang="en-GB" sz="2400" b="1" dirty="0" smtClean="0">
              <a:solidFill>
                <a:srgbClr val="4F81BD"/>
              </a:solidFill>
            </a:endParaRPr>
          </a:p>
        </p:txBody>
      </p:sp>
      <p:sp>
        <p:nvSpPr>
          <p:cNvPr id="2" name="Slide Number Placeholder 1"/>
          <p:cNvSpPr>
            <a:spLocks noGrp="1"/>
          </p:cNvSpPr>
          <p:nvPr>
            <p:ph type="sldNum" sz="quarter" idx="12"/>
          </p:nvPr>
        </p:nvSpPr>
        <p:spPr>
          <a:xfrm>
            <a:off x="6554216" y="6356350"/>
            <a:ext cx="2133600" cy="365125"/>
          </a:xfrm>
        </p:spPr>
        <p:txBody>
          <a:bodyPr/>
          <a:lstStyle/>
          <a:p>
            <a:fld id="{6D3E8911-6981-AB4E-BD32-9545771F23F2}" type="slidenum">
              <a:rPr lang="en-US" smtClean="0"/>
              <a:t>25</a:t>
            </a:fld>
            <a:endParaRPr lang="en-US"/>
          </a:p>
        </p:txBody>
      </p:sp>
      <p:sp>
        <p:nvSpPr>
          <p:cNvPr id="3" name="TextBox 2"/>
          <p:cNvSpPr txBox="1"/>
          <p:nvPr/>
        </p:nvSpPr>
        <p:spPr>
          <a:xfrm>
            <a:off x="521738" y="4682252"/>
            <a:ext cx="970375" cy="646331"/>
          </a:xfrm>
          <a:prstGeom prst="rect">
            <a:avLst/>
          </a:prstGeom>
          <a:noFill/>
        </p:spPr>
        <p:txBody>
          <a:bodyPr wrap="none" rtlCol="0">
            <a:spAutoFit/>
          </a:bodyPr>
          <a:lstStyle/>
          <a:p>
            <a:pPr algn="ctr"/>
            <a:r>
              <a:rPr lang="en-US" b="1" dirty="0" smtClean="0">
                <a:solidFill>
                  <a:schemeClr val="tx1">
                    <a:lumMod val="75000"/>
                    <a:lumOff val="25000"/>
                  </a:schemeClr>
                </a:solidFill>
              </a:rPr>
              <a:t>Benefits</a:t>
            </a:r>
          </a:p>
          <a:p>
            <a:pPr algn="ctr"/>
            <a:r>
              <a:rPr lang="en-US" b="1" dirty="0" smtClean="0">
                <a:solidFill>
                  <a:schemeClr val="tx1">
                    <a:lumMod val="75000"/>
                    <a:lumOff val="25000"/>
                  </a:schemeClr>
                </a:solidFill>
              </a:rPr>
              <a:t>wanted</a:t>
            </a:r>
            <a:endParaRPr lang="en-US" b="1" dirty="0">
              <a:solidFill>
                <a:schemeClr val="tx1">
                  <a:lumMod val="75000"/>
                  <a:lumOff val="25000"/>
                </a:schemeClr>
              </a:solidFill>
            </a:endParaRPr>
          </a:p>
        </p:txBody>
      </p:sp>
      <p:sp>
        <p:nvSpPr>
          <p:cNvPr id="8" name="TextBox 7"/>
          <p:cNvSpPr txBox="1"/>
          <p:nvPr/>
        </p:nvSpPr>
        <p:spPr>
          <a:xfrm>
            <a:off x="613228" y="4218140"/>
            <a:ext cx="787395" cy="369332"/>
          </a:xfrm>
          <a:prstGeom prst="rect">
            <a:avLst/>
          </a:prstGeom>
          <a:noFill/>
        </p:spPr>
        <p:txBody>
          <a:bodyPr wrap="none" rtlCol="0">
            <a:spAutoFit/>
          </a:bodyPr>
          <a:lstStyle>
            <a:defPPr>
              <a:defRPr lang="en-US"/>
            </a:defPPr>
            <a:lvl1pPr algn="ctr">
              <a:defRPr b="1">
                <a:solidFill>
                  <a:schemeClr val="tx1">
                    <a:lumMod val="75000"/>
                    <a:lumOff val="25000"/>
                  </a:schemeClr>
                </a:solidFill>
              </a:defRPr>
            </a:lvl1pPr>
          </a:lstStyle>
          <a:p>
            <a:r>
              <a:rPr lang="en-US" dirty="0"/>
              <a:t>Needs</a:t>
            </a:r>
          </a:p>
        </p:txBody>
      </p:sp>
      <p:sp>
        <p:nvSpPr>
          <p:cNvPr id="4" name="TextBox 3"/>
          <p:cNvSpPr txBox="1"/>
          <p:nvPr/>
        </p:nvSpPr>
        <p:spPr>
          <a:xfrm>
            <a:off x="1645982" y="4384994"/>
            <a:ext cx="1987593" cy="646331"/>
          </a:xfrm>
          <a:prstGeom prst="rect">
            <a:avLst/>
          </a:prstGeom>
          <a:noFill/>
        </p:spPr>
        <p:txBody>
          <a:bodyPr wrap="none" rtlCol="0">
            <a:spAutoFit/>
          </a:bodyPr>
          <a:lstStyle>
            <a:defPPr>
              <a:defRPr lang="en-US"/>
            </a:defPPr>
            <a:lvl1pPr algn="ctr">
              <a:defRPr b="1">
                <a:solidFill>
                  <a:schemeClr val="tx1">
                    <a:lumMod val="75000"/>
                    <a:lumOff val="25000"/>
                  </a:schemeClr>
                </a:solidFill>
              </a:defRPr>
            </a:lvl1pPr>
          </a:lstStyle>
          <a:p>
            <a:r>
              <a:rPr lang="en-US" dirty="0"/>
              <a:t>Requirements</a:t>
            </a:r>
          </a:p>
          <a:p>
            <a:r>
              <a:rPr lang="en-US" dirty="0"/>
              <a:t>Criteria for success </a:t>
            </a:r>
          </a:p>
        </p:txBody>
      </p:sp>
      <p:sp>
        <p:nvSpPr>
          <p:cNvPr id="15" name="TextBox 14"/>
          <p:cNvSpPr txBox="1"/>
          <p:nvPr/>
        </p:nvSpPr>
        <p:spPr>
          <a:xfrm>
            <a:off x="3829603" y="4536649"/>
            <a:ext cx="602035" cy="369332"/>
          </a:xfrm>
          <a:prstGeom prst="rect">
            <a:avLst/>
          </a:prstGeom>
          <a:noFill/>
        </p:spPr>
        <p:txBody>
          <a:bodyPr wrap="none" rtlCol="0">
            <a:spAutoFit/>
          </a:bodyPr>
          <a:lstStyle>
            <a:defPPr>
              <a:defRPr lang="en-US"/>
            </a:defPPr>
            <a:lvl1pPr algn="ctr">
              <a:defRPr b="1">
                <a:solidFill>
                  <a:schemeClr val="tx1">
                    <a:lumMod val="75000"/>
                    <a:lumOff val="25000"/>
                  </a:schemeClr>
                </a:solidFill>
              </a:defRPr>
            </a:lvl1pPr>
          </a:lstStyle>
          <a:p>
            <a:r>
              <a:rPr lang="en-US" dirty="0"/>
              <a:t>Plan</a:t>
            </a:r>
          </a:p>
        </p:txBody>
      </p:sp>
      <p:sp>
        <p:nvSpPr>
          <p:cNvPr id="20" name="TextBox 19"/>
          <p:cNvSpPr txBox="1"/>
          <p:nvPr/>
        </p:nvSpPr>
        <p:spPr>
          <a:xfrm>
            <a:off x="4739276" y="4536649"/>
            <a:ext cx="941283" cy="369332"/>
          </a:xfrm>
          <a:prstGeom prst="rect">
            <a:avLst/>
          </a:prstGeom>
          <a:noFill/>
        </p:spPr>
        <p:txBody>
          <a:bodyPr wrap="none" rtlCol="0">
            <a:spAutoFit/>
          </a:bodyPr>
          <a:lstStyle>
            <a:defPPr>
              <a:defRPr lang="en-US"/>
            </a:defPPr>
            <a:lvl1pPr algn="ctr">
              <a:defRPr b="1">
                <a:solidFill>
                  <a:schemeClr val="tx1">
                    <a:lumMod val="75000"/>
                    <a:lumOff val="25000"/>
                  </a:schemeClr>
                </a:solidFill>
              </a:defRPr>
            </a:lvl1pPr>
          </a:lstStyle>
          <a:p>
            <a:r>
              <a:rPr lang="en-US" dirty="0" smtClean="0"/>
              <a:t>Execute</a:t>
            </a:r>
            <a:endParaRPr lang="en-US" dirty="0"/>
          </a:p>
        </p:txBody>
      </p:sp>
      <p:sp>
        <p:nvSpPr>
          <p:cNvPr id="22" name="TextBox 21"/>
          <p:cNvSpPr txBox="1"/>
          <p:nvPr/>
        </p:nvSpPr>
        <p:spPr>
          <a:xfrm>
            <a:off x="1943828" y="5091322"/>
            <a:ext cx="1768767" cy="646331"/>
          </a:xfrm>
          <a:prstGeom prst="rect">
            <a:avLst/>
          </a:prstGeom>
          <a:noFill/>
        </p:spPr>
        <p:txBody>
          <a:bodyPr wrap="square" rtlCol="0">
            <a:spAutoFit/>
          </a:bodyPr>
          <a:lstStyle/>
          <a:p>
            <a:pPr algn="ctr"/>
            <a:r>
              <a:rPr lang="en-US" b="1" dirty="0" smtClean="0">
                <a:solidFill>
                  <a:schemeClr val="accent1"/>
                </a:solidFill>
                <a:effectLst>
                  <a:outerShdw blurRad="50800" dist="38100" dir="2700000" algn="tl" rotWithShape="0">
                    <a:srgbClr val="000000">
                      <a:alpha val="43000"/>
                    </a:srgbClr>
                  </a:outerShdw>
                </a:effectLst>
              </a:rPr>
              <a:t>Intermediate validations</a:t>
            </a:r>
          </a:p>
        </p:txBody>
      </p:sp>
      <p:sp>
        <p:nvSpPr>
          <p:cNvPr id="23" name="TextBox 22"/>
          <p:cNvSpPr txBox="1"/>
          <p:nvPr/>
        </p:nvSpPr>
        <p:spPr>
          <a:xfrm>
            <a:off x="3085747" y="3406551"/>
            <a:ext cx="1805220" cy="369332"/>
          </a:xfrm>
          <a:prstGeom prst="rect">
            <a:avLst/>
          </a:prstGeom>
          <a:noFill/>
        </p:spPr>
        <p:txBody>
          <a:bodyPr wrap="square" rtlCol="0">
            <a:spAutoFit/>
          </a:bodyPr>
          <a:lstStyle>
            <a:defPPr>
              <a:defRPr lang="en-US"/>
            </a:defPPr>
            <a:lvl1pPr algn="ctr">
              <a:defRPr b="1">
                <a:solidFill>
                  <a:schemeClr val="tx1">
                    <a:lumMod val="75000"/>
                    <a:lumOff val="25000"/>
                  </a:schemeClr>
                </a:solidFill>
              </a:defRPr>
            </a:lvl1pPr>
          </a:lstStyle>
          <a:p>
            <a:r>
              <a:rPr lang="en-US" dirty="0">
                <a:solidFill>
                  <a:schemeClr val="accent1"/>
                </a:solidFill>
                <a:effectLst>
                  <a:outerShdw blurRad="50800" dist="38100" dir="2700000" algn="tl" rotWithShape="0">
                    <a:srgbClr val="000000">
                      <a:alpha val="43000"/>
                    </a:srgbClr>
                  </a:outerShdw>
                </a:effectLst>
              </a:rPr>
              <a:t>Manage </a:t>
            </a:r>
            <a:r>
              <a:rPr lang="en-US" dirty="0" smtClean="0">
                <a:solidFill>
                  <a:schemeClr val="accent1"/>
                </a:solidFill>
                <a:effectLst>
                  <a:outerShdw blurRad="50800" dist="38100" dir="2700000" algn="tl" rotWithShape="0">
                    <a:srgbClr val="000000">
                      <a:alpha val="43000"/>
                    </a:srgbClr>
                  </a:outerShdw>
                </a:effectLst>
              </a:rPr>
              <a:t>changes</a:t>
            </a:r>
            <a:endParaRPr lang="en-US" dirty="0">
              <a:solidFill>
                <a:schemeClr val="accent1"/>
              </a:solidFill>
              <a:effectLst>
                <a:outerShdw blurRad="50800" dist="38100" dir="2700000" algn="tl" rotWithShape="0">
                  <a:srgbClr val="000000">
                    <a:alpha val="43000"/>
                  </a:srgbClr>
                </a:outerShdw>
              </a:effectLst>
            </a:endParaRPr>
          </a:p>
        </p:txBody>
      </p:sp>
      <p:sp>
        <p:nvSpPr>
          <p:cNvPr id="62" name="TextBox 61"/>
          <p:cNvSpPr txBox="1"/>
          <p:nvPr/>
        </p:nvSpPr>
        <p:spPr>
          <a:xfrm>
            <a:off x="4471463" y="5273991"/>
            <a:ext cx="889987" cy="369332"/>
          </a:xfrm>
          <a:prstGeom prst="rect">
            <a:avLst/>
          </a:prstGeom>
          <a:noFill/>
        </p:spPr>
        <p:txBody>
          <a:bodyPr wrap="none" rtlCol="0">
            <a:spAutoFit/>
          </a:bodyPr>
          <a:lstStyle/>
          <a:p>
            <a:pPr algn="ctr"/>
            <a:r>
              <a:rPr lang="en-US" b="1" dirty="0" smtClean="0">
                <a:solidFill>
                  <a:schemeClr val="accent1"/>
                </a:solidFill>
                <a:effectLst>
                  <a:outerShdw blurRad="50800" dist="38100" dir="2700000" algn="tl" rotWithShape="0">
                    <a:srgbClr val="000000">
                      <a:alpha val="43000"/>
                    </a:srgbClr>
                  </a:outerShdw>
                </a:effectLst>
              </a:rPr>
              <a:t>Quality</a:t>
            </a:r>
            <a:endParaRPr lang="en-US" b="1" dirty="0">
              <a:solidFill>
                <a:schemeClr val="accent1"/>
              </a:solidFill>
              <a:effectLst>
                <a:outerShdw blurRad="50800" dist="38100" dir="2700000" algn="tl" rotWithShape="0">
                  <a:srgbClr val="000000">
                    <a:alpha val="43000"/>
                  </a:srgbClr>
                </a:outerShdw>
              </a:effectLst>
            </a:endParaRPr>
          </a:p>
        </p:txBody>
      </p:sp>
      <p:grpSp>
        <p:nvGrpSpPr>
          <p:cNvPr id="63" name="Group 62"/>
          <p:cNvGrpSpPr/>
          <p:nvPr/>
        </p:nvGrpSpPr>
        <p:grpSpPr>
          <a:xfrm>
            <a:off x="6701816" y="3518747"/>
            <a:ext cx="1450226" cy="2626040"/>
            <a:chOff x="6732240" y="3717032"/>
            <a:chExt cx="1080120" cy="2448272"/>
          </a:xfrm>
        </p:grpSpPr>
        <p:grpSp>
          <p:nvGrpSpPr>
            <p:cNvPr id="64" name="Group 552"/>
            <p:cNvGrpSpPr>
              <a:grpSpLocks/>
            </p:cNvGrpSpPr>
            <p:nvPr/>
          </p:nvGrpSpPr>
          <p:grpSpPr bwMode="auto">
            <a:xfrm rot="21242292">
              <a:off x="6732240" y="3717032"/>
              <a:ext cx="1080120" cy="2448272"/>
              <a:chOff x="2830" y="1861"/>
              <a:chExt cx="626" cy="1072"/>
            </a:xfrm>
          </p:grpSpPr>
          <p:sp>
            <p:nvSpPr>
              <p:cNvPr id="66" name="Freeform 553"/>
              <p:cNvSpPr>
                <a:spLocks/>
              </p:cNvSpPr>
              <p:nvPr/>
            </p:nvSpPr>
            <p:spPr bwMode="auto">
              <a:xfrm>
                <a:off x="2962" y="2215"/>
                <a:ext cx="72" cy="25"/>
              </a:xfrm>
              <a:custGeom>
                <a:avLst/>
                <a:gdLst>
                  <a:gd name="T0" fmla="*/ 0 w 72"/>
                  <a:gd name="T1" fmla="*/ 21 h 24"/>
                  <a:gd name="T2" fmla="*/ 1 w 72"/>
                  <a:gd name="T3" fmla="*/ 17 h 24"/>
                  <a:gd name="T4" fmla="*/ 1 w 72"/>
                  <a:gd name="T5" fmla="*/ 14 h 24"/>
                  <a:gd name="T6" fmla="*/ 1 w 72"/>
                  <a:gd name="T7" fmla="*/ 10 h 24"/>
                  <a:gd name="T8" fmla="*/ 4 w 72"/>
                  <a:gd name="T9" fmla="*/ 6 h 24"/>
                  <a:gd name="T10" fmla="*/ 6 w 72"/>
                  <a:gd name="T11" fmla="*/ 4 h 24"/>
                  <a:gd name="T12" fmla="*/ 10 w 72"/>
                  <a:gd name="T13" fmla="*/ 4 h 24"/>
                  <a:gd name="T14" fmla="*/ 13 w 72"/>
                  <a:gd name="T15" fmla="*/ 2 h 24"/>
                  <a:gd name="T16" fmla="*/ 16 w 72"/>
                  <a:gd name="T17" fmla="*/ 1 h 24"/>
                  <a:gd name="T18" fmla="*/ 19 w 72"/>
                  <a:gd name="T19" fmla="*/ 1 h 24"/>
                  <a:gd name="T20" fmla="*/ 21 w 72"/>
                  <a:gd name="T21" fmla="*/ 1 h 24"/>
                  <a:gd name="T22" fmla="*/ 25 w 72"/>
                  <a:gd name="T23" fmla="*/ 1 h 24"/>
                  <a:gd name="T24" fmla="*/ 29 w 72"/>
                  <a:gd name="T25" fmla="*/ 1 h 24"/>
                  <a:gd name="T26" fmla="*/ 32 w 72"/>
                  <a:gd name="T27" fmla="*/ 1 h 24"/>
                  <a:gd name="T28" fmla="*/ 35 w 72"/>
                  <a:gd name="T29" fmla="*/ 3 h 24"/>
                  <a:gd name="T30" fmla="*/ 39 w 72"/>
                  <a:gd name="T31" fmla="*/ 3 h 24"/>
                  <a:gd name="T32" fmla="*/ 41 w 72"/>
                  <a:gd name="T33" fmla="*/ 5 h 24"/>
                  <a:gd name="T34" fmla="*/ 45 w 72"/>
                  <a:gd name="T35" fmla="*/ 5 h 24"/>
                  <a:gd name="T36" fmla="*/ 49 w 72"/>
                  <a:gd name="T37" fmla="*/ 5 h 24"/>
                  <a:gd name="T38" fmla="*/ 51 w 72"/>
                  <a:gd name="T39" fmla="*/ 6 h 24"/>
                  <a:gd name="T40" fmla="*/ 53 w 72"/>
                  <a:gd name="T41" fmla="*/ 8 h 24"/>
                  <a:gd name="T42" fmla="*/ 55 w 72"/>
                  <a:gd name="T43" fmla="*/ 9 h 24"/>
                  <a:gd name="T44" fmla="*/ 58 w 72"/>
                  <a:gd name="T45" fmla="*/ 9 h 24"/>
                  <a:gd name="T46" fmla="*/ 61 w 72"/>
                  <a:gd name="T47" fmla="*/ 9 h 24"/>
                  <a:gd name="T48" fmla="*/ 65 w 72"/>
                  <a:gd name="T49" fmla="*/ 8 h 24"/>
                  <a:gd name="T50" fmla="*/ 68 w 72"/>
                  <a:gd name="T51" fmla="*/ 8 h 24"/>
                  <a:gd name="T52" fmla="*/ 70 w 72"/>
                  <a:gd name="T53" fmla="*/ 8 h 24"/>
                  <a:gd name="T54" fmla="*/ 70 w 72"/>
                  <a:gd name="T55" fmla="*/ 11 h 24"/>
                  <a:gd name="T56" fmla="*/ 71 w 72"/>
                  <a:gd name="T57" fmla="*/ 13 h 24"/>
                  <a:gd name="T58" fmla="*/ 70 w 72"/>
                  <a:gd name="T59" fmla="*/ 17 h 24"/>
                  <a:gd name="T60" fmla="*/ 67 w 72"/>
                  <a:gd name="T61" fmla="*/ 19 h 24"/>
                  <a:gd name="T62" fmla="*/ 64 w 72"/>
                  <a:gd name="T63" fmla="*/ 19 h 24"/>
                  <a:gd name="T64" fmla="*/ 62 w 72"/>
                  <a:gd name="T65" fmla="*/ 17 h 24"/>
                  <a:gd name="T66" fmla="*/ 59 w 72"/>
                  <a:gd name="T67" fmla="*/ 17 h 24"/>
                  <a:gd name="T68" fmla="*/ 57 w 72"/>
                  <a:gd name="T69" fmla="*/ 16 h 24"/>
                  <a:gd name="T70" fmla="*/ 55 w 72"/>
                  <a:gd name="T71" fmla="*/ 15 h 24"/>
                  <a:gd name="T72" fmla="*/ 52 w 72"/>
                  <a:gd name="T73" fmla="*/ 15 h 24"/>
                  <a:gd name="T74" fmla="*/ 48 w 72"/>
                  <a:gd name="T75" fmla="*/ 15 h 24"/>
                  <a:gd name="T76" fmla="*/ 46 w 72"/>
                  <a:gd name="T77" fmla="*/ 15 h 24"/>
                  <a:gd name="T78" fmla="*/ 44 w 72"/>
                  <a:gd name="T79" fmla="*/ 13 h 24"/>
                  <a:gd name="T80" fmla="*/ 41 w 72"/>
                  <a:gd name="T81" fmla="*/ 13 h 24"/>
                  <a:gd name="T82" fmla="*/ 38 w 72"/>
                  <a:gd name="T83" fmla="*/ 13 h 24"/>
                  <a:gd name="T84" fmla="*/ 37 w 72"/>
                  <a:gd name="T85" fmla="*/ 11 h 24"/>
                  <a:gd name="T86" fmla="*/ 34 w 72"/>
                  <a:gd name="T87" fmla="*/ 11 h 24"/>
                  <a:gd name="T88" fmla="*/ 30 w 72"/>
                  <a:gd name="T89" fmla="*/ 11 h 24"/>
                  <a:gd name="T90" fmla="*/ 27 w 72"/>
                  <a:gd name="T91" fmla="*/ 12 h 24"/>
                  <a:gd name="T92" fmla="*/ 24 w 72"/>
                  <a:gd name="T93" fmla="*/ 12 h 24"/>
                  <a:gd name="T94" fmla="*/ 21 w 72"/>
                  <a:gd name="T95" fmla="*/ 14 h 24"/>
                  <a:gd name="T96" fmla="*/ 18 w 72"/>
                  <a:gd name="T97" fmla="*/ 16 h 24"/>
                  <a:gd name="T98" fmla="*/ 15 w 72"/>
                  <a:gd name="T99" fmla="*/ 18 h 24"/>
                  <a:gd name="T100" fmla="*/ 11 w 72"/>
                  <a:gd name="T101" fmla="*/ 21 h 24"/>
                  <a:gd name="T102" fmla="*/ 7 w 72"/>
                  <a:gd name="T103" fmla="*/ 22 h 24"/>
                  <a:gd name="T104" fmla="*/ 3 w 72"/>
                  <a:gd name="T105" fmla="*/ 23 h 24"/>
                  <a:gd name="T106" fmla="*/ 0 w 72"/>
                  <a:gd name="T10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2" h="24">
                    <a:moveTo>
                      <a:pt x="0" y="22"/>
                    </a:moveTo>
                    <a:lnTo>
                      <a:pt x="0" y="21"/>
                    </a:lnTo>
                    <a:lnTo>
                      <a:pt x="0" y="19"/>
                    </a:lnTo>
                    <a:lnTo>
                      <a:pt x="1" y="17"/>
                    </a:lnTo>
                    <a:lnTo>
                      <a:pt x="1" y="15"/>
                    </a:lnTo>
                    <a:lnTo>
                      <a:pt x="1" y="14"/>
                    </a:lnTo>
                    <a:lnTo>
                      <a:pt x="1" y="12"/>
                    </a:lnTo>
                    <a:lnTo>
                      <a:pt x="1" y="10"/>
                    </a:lnTo>
                    <a:lnTo>
                      <a:pt x="3" y="8"/>
                    </a:lnTo>
                    <a:lnTo>
                      <a:pt x="4" y="6"/>
                    </a:lnTo>
                    <a:lnTo>
                      <a:pt x="4" y="5"/>
                    </a:lnTo>
                    <a:lnTo>
                      <a:pt x="6" y="4"/>
                    </a:lnTo>
                    <a:lnTo>
                      <a:pt x="8" y="4"/>
                    </a:lnTo>
                    <a:lnTo>
                      <a:pt x="10" y="4"/>
                    </a:lnTo>
                    <a:lnTo>
                      <a:pt x="11" y="4"/>
                    </a:lnTo>
                    <a:lnTo>
                      <a:pt x="13" y="2"/>
                    </a:lnTo>
                    <a:lnTo>
                      <a:pt x="15" y="2"/>
                    </a:lnTo>
                    <a:lnTo>
                      <a:pt x="16" y="1"/>
                    </a:lnTo>
                    <a:lnTo>
                      <a:pt x="18" y="1"/>
                    </a:lnTo>
                    <a:lnTo>
                      <a:pt x="19" y="1"/>
                    </a:lnTo>
                    <a:lnTo>
                      <a:pt x="21" y="0"/>
                    </a:lnTo>
                    <a:lnTo>
                      <a:pt x="21" y="1"/>
                    </a:lnTo>
                    <a:lnTo>
                      <a:pt x="23" y="1"/>
                    </a:lnTo>
                    <a:lnTo>
                      <a:pt x="25" y="1"/>
                    </a:lnTo>
                    <a:lnTo>
                      <a:pt x="27" y="1"/>
                    </a:lnTo>
                    <a:lnTo>
                      <a:pt x="29" y="1"/>
                    </a:lnTo>
                    <a:lnTo>
                      <a:pt x="31" y="1"/>
                    </a:lnTo>
                    <a:lnTo>
                      <a:pt x="32" y="1"/>
                    </a:lnTo>
                    <a:lnTo>
                      <a:pt x="35" y="1"/>
                    </a:lnTo>
                    <a:lnTo>
                      <a:pt x="35" y="3"/>
                    </a:lnTo>
                    <a:lnTo>
                      <a:pt x="37" y="3"/>
                    </a:lnTo>
                    <a:lnTo>
                      <a:pt x="39" y="3"/>
                    </a:lnTo>
                    <a:lnTo>
                      <a:pt x="41" y="3"/>
                    </a:lnTo>
                    <a:lnTo>
                      <a:pt x="41" y="5"/>
                    </a:lnTo>
                    <a:lnTo>
                      <a:pt x="43" y="5"/>
                    </a:lnTo>
                    <a:lnTo>
                      <a:pt x="45" y="5"/>
                    </a:lnTo>
                    <a:lnTo>
                      <a:pt x="47" y="5"/>
                    </a:lnTo>
                    <a:lnTo>
                      <a:pt x="49" y="5"/>
                    </a:lnTo>
                    <a:lnTo>
                      <a:pt x="49" y="6"/>
                    </a:lnTo>
                    <a:lnTo>
                      <a:pt x="51" y="6"/>
                    </a:lnTo>
                    <a:lnTo>
                      <a:pt x="51" y="8"/>
                    </a:lnTo>
                    <a:lnTo>
                      <a:pt x="53" y="8"/>
                    </a:lnTo>
                    <a:lnTo>
                      <a:pt x="53" y="9"/>
                    </a:lnTo>
                    <a:lnTo>
                      <a:pt x="55" y="9"/>
                    </a:lnTo>
                    <a:lnTo>
                      <a:pt x="56" y="9"/>
                    </a:lnTo>
                    <a:lnTo>
                      <a:pt x="58" y="9"/>
                    </a:lnTo>
                    <a:lnTo>
                      <a:pt x="59" y="9"/>
                    </a:lnTo>
                    <a:lnTo>
                      <a:pt x="61" y="9"/>
                    </a:lnTo>
                    <a:lnTo>
                      <a:pt x="63" y="9"/>
                    </a:lnTo>
                    <a:lnTo>
                      <a:pt x="65" y="8"/>
                    </a:lnTo>
                    <a:lnTo>
                      <a:pt x="66" y="8"/>
                    </a:lnTo>
                    <a:lnTo>
                      <a:pt x="68" y="8"/>
                    </a:lnTo>
                    <a:lnTo>
                      <a:pt x="69" y="8"/>
                    </a:lnTo>
                    <a:lnTo>
                      <a:pt x="70" y="8"/>
                    </a:lnTo>
                    <a:lnTo>
                      <a:pt x="70" y="10"/>
                    </a:lnTo>
                    <a:lnTo>
                      <a:pt x="70" y="11"/>
                    </a:lnTo>
                    <a:lnTo>
                      <a:pt x="70" y="13"/>
                    </a:lnTo>
                    <a:lnTo>
                      <a:pt x="71" y="13"/>
                    </a:lnTo>
                    <a:lnTo>
                      <a:pt x="70" y="15"/>
                    </a:lnTo>
                    <a:lnTo>
                      <a:pt x="70" y="17"/>
                    </a:lnTo>
                    <a:lnTo>
                      <a:pt x="69" y="19"/>
                    </a:lnTo>
                    <a:lnTo>
                      <a:pt x="67" y="19"/>
                    </a:lnTo>
                    <a:lnTo>
                      <a:pt x="65" y="19"/>
                    </a:lnTo>
                    <a:lnTo>
                      <a:pt x="64" y="19"/>
                    </a:lnTo>
                    <a:lnTo>
                      <a:pt x="62" y="19"/>
                    </a:lnTo>
                    <a:lnTo>
                      <a:pt x="62" y="17"/>
                    </a:lnTo>
                    <a:lnTo>
                      <a:pt x="60" y="17"/>
                    </a:lnTo>
                    <a:lnTo>
                      <a:pt x="59" y="17"/>
                    </a:lnTo>
                    <a:lnTo>
                      <a:pt x="57" y="17"/>
                    </a:lnTo>
                    <a:lnTo>
                      <a:pt x="57" y="16"/>
                    </a:lnTo>
                    <a:lnTo>
                      <a:pt x="55" y="16"/>
                    </a:lnTo>
                    <a:lnTo>
                      <a:pt x="55" y="15"/>
                    </a:lnTo>
                    <a:lnTo>
                      <a:pt x="53" y="15"/>
                    </a:lnTo>
                    <a:lnTo>
                      <a:pt x="52" y="15"/>
                    </a:lnTo>
                    <a:lnTo>
                      <a:pt x="50" y="15"/>
                    </a:lnTo>
                    <a:lnTo>
                      <a:pt x="48" y="15"/>
                    </a:lnTo>
                    <a:lnTo>
                      <a:pt x="47" y="15"/>
                    </a:lnTo>
                    <a:lnTo>
                      <a:pt x="46" y="15"/>
                    </a:lnTo>
                    <a:lnTo>
                      <a:pt x="46" y="13"/>
                    </a:lnTo>
                    <a:lnTo>
                      <a:pt x="44" y="13"/>
                    </a:lnTo>
                    <a:lnTo>
                      <a:pt x="43" y="13"/>
                    </a:lnTo>
                    <a:lnTo>
                      <a:pt x="41" y="13"/>
                    </a:lnTo>
                    <a:lnTo>
                      <a:pt x="39" y="13"/>
                    </a:lnTo>
                    <a:lnTo>
                      <a:pt x="38" y="13"/>
                    </a:lnTo>
                    <a:lnTo>
                      <a:pt x="38" y="11"/>
                    </a:lnTo>
                    <a:lnTo>
                      <a:pt x="37" y="11"/>
                    </a:lnTo>
                    <a:lnTo>
                      <a:pt x="36" y="11"/>
                    </a:lnTo>
                    <a:lnTo>
                      <a:pt x="34" y="11"/>
                    </a:lnTo>
                    <a:lnTo>
                      <a:pt x="32" y="11"/>
                    </a:lnTo>
                    <a:lnTo>
                      <a:pt x="30" y="11"/>
                    </a:lnTo>
                    <a:lnTo>
                      <a:pt x="28" y="12"/>
                    </a:lnTo>
                    <a:lnTo>
                      <a:pt x="27" y="12"/>
                    </a:lnTo>
                    <a:lnTo>
                      <a:pt x="25" y="12"/>
                    </a:lnTo>
                    <a:lnTo>
                      <a:pt x="24" y="12"/>
                    </a:lnTo>
                    <a:lnTo>
                      <a:pt x="23" y="12"/>
                    </a:lnTo>
                    <a:lnTo>
                      <a:pt x="21" y="14"/>
                    </a:lnTo>
                    <a:lnTo>
                      <a:pt x="20" y="14"/>
                    </a:lnTo>
                    <a:lnTo>
                      <a:pt x="18" y="16"/>
                    </a:lnTo>
                    <a:lnTo>
                      <a:pt x="16" y="18"/>
                    </a:lnTo>
                    <a:lnTo>
                      <a:pt x="15" y="18"/>
                    </a:lnTo>
                    <a:lnTo>
                      <a:pt x="13" y="19"/>
                    </a:lnTo>
                    <a:lnTo>
                      <a:pt x="11" y="21"/>
                    </a:lnTo>
                    <a:lnTo>
                      <a:pt x="9" y="21"/>
                    </a:lnTo>
                    <a:lnTo>
                      <a:pt x="7" y="22"/>
                    </a:lnTo>
                    <a:lnTo>
                      <a:pt x="5" y="22"/>
                    </a:lnTo>
                    <a:lnTo>
                      <a:pt x="3" y="23"/>
                    </a:lnTo>
                    <a:lnTo>
                      <a:pt x="1" y="23"/>
                    </a:lnTo>
                    <a:lnTo>
                      <a:pt x="0" y="23"/>
                    </a:lnTo>
                    <a:lnTo>
                      <a:pt x="0" y="22"/>
                    </a:lnTo>
                  </a:path>
                </a:pathLst>
              </a:custGeom>
              <a:solidFill>
                <a:srgbClr val="FFFFFF"/>
              </a:solidFill>
              <a:ln w="12700" cap="rnd" cmpd="sng">
                <a:solidFill>
                  <a:srgbClr val="FFFF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7" name="Freeform 554"/>
              <p:cNvSpPr>
                <a:spLocks/>
              </p:cNvSpPr>
              <p:nvPr/>
            </p:nvSpPr>
            <p:spPr bwMode="auto">
              <a:xfrm>
                <a:off x="3063" y="2137"/>
                <a:ext cx="246" cy="103"/>
              </a:xfrm>
              <a:custGeom>
                <a:avLst/>
                <a:gdLst>
                  <a:gd name="T0" fmla="*/ 99 w 246"/>
                  <a:gd name="T1" fmla="*/ 3 h 104"/>
                  <a:gd name="T2" fmla="*/ 93 w 246"/>
                  <a:gd name="T3" fmla="*/ 0 h 104"/>
                  <a:gd name="T4" fmla="*/ 88 w 246"/>
                  <a:gd name="T5" fmla="*/ 9 h 104"/>
                  <a:gd name="T6" fmla="*/ 82 w 246"/>
                  <a:gd name="T7" fmla="*/ 13 h 104"/>
                  <a:gd name="T8" fmla="*/ 72 w 246"/>
                  <a:gd name="T9" fmla="*/ 18 h 104"/>
                  <a:gd name="T10" fmla="*/ 60 w 246"/>
                  <a:gd name="T11" fmla="*/ 19 h 104"/>
                  <a:gd name="T12" fmla="*/ 50 w 246"/>
                  <a:gd name="T13" fmla="*/ 21 h 104"/>
                  <a:gd name="T14" fmla="*/ 41 w 246"/>
                  <a:gd name="T15" fmla="*/ 30 h 104"/>
                  <a:gd name="T16" fmla="*/ 34 w 246"/>
                  <a:gd name="T17" fmla="*/ 38 h 104"/>
                  <a:gd name="T18" fmla="*/ 29 w 246"/>
                  <a:gd name="T19" fmla="*/ 47 h 104"/>
                  <a:gd name="T20" fmla="*/ 21 w 246"/>
                  <a:gd name="T21" fmla="*/ 56 h 104"/>
                  <a:gd name="T22" fmla="*/ 12 w 246"/>
                  <a:gd name="T23" fmla="*/ 64 h 104"/>
                  <a:gd name="T24" fmla="*/ 4 w 246"/>
                  <a:gd name="T25" fmla="*/ 71 h 104"/>
                  <a:gd name="T26" fmla="*/ 0 w 246"/>
                  <a:gd name="T27" fmla="*/ 80 h 104"/>
                  <a:gd name="T28" fmla="*/ 0 w 246"/>
                  <a:gd name="T29" fmla="*/ 88 h 104"/>
                  <a:gd name="T30" fmla="*/ 2 w 246"/>
                  <a:gd name="T31" fmla="*/ 94 h 104"/>
                  <a:gd name="T32" fmla="*/ 6 w 246"/>
                  <a:gd name="T33" fmla="*/ 99 h 104"/>
                  <a:gd name="T34" fmla="*/ 12 w 246"/>
                  <a:gd name="T35" fmla="*/ 103 h 104"/>
                  <a:gd name="T36" fmla="*/ 20 w 246"/>
                  <a:gd name="T37" fmla="*/ 103 h 104"/>
                  <a:gd name="T38" fmla="*/ 29 w 246"/>
                  <a:gd name="T39" fmla="*/ 100 h 104"/>
                  <a:gd name="T40" fmla="*/ 39 w 246"/>
                  <a:gd name="T41" fmla="*/ 93 h 104"/>
                  <a:gd name="T42" fmla="*/ 51 w 246"/>
                  <a:gd name="T43" fmla="*/ 85 h 104"/>
                  <a:gd name="T44" fmla="*/ 60 w 246"/>
                  <a:gd name="T45" fmla="*/ 81 h 104"/>
                  <a:gd name="T46" fmla="*/ 74 w 246"/>
                  <a:gd name="T47" fmla="*/ 72 h 104"/>
                  <a:gd name="T48" fmla="*/ 87 w 246"/>
                  <a:gd name="T49" fmla="*/ 63 h 104"/>
                  <a:gd name="T50" fmla="*/ 102 w 246"/>
                  <a:gd name="T51" fmla="*/ 56 h 104"/>
                  <a:gd name="T52" fmla="*/ 112 w 246"/>
                  <a:gd name="T53" fmla="*/ 56 h 104"/>
                  <a:gd name="T54" fmla="*/ 120 w 246"/>
                  <a:gd name="T55" fmla="*/ 56 h 104"/>
                  <a:gd name="T56" fmla="*/ 130 w 246"/>
                  <a:gd name="T57" fmla="*/ 52 h 104"/>
                  <a:gd name="T58" fmla="*/ 140 w 246"/>
                  <a:gd name="T59" fmla="*/ 50 h 104"/>
                  <a:gd name="T60" fmla="*/ 149 w 246"/>
                  <a:gd name="T61" fmla="*/ 46 h 104"/>
                  <a:gd name="T62" fmla="*/ 158 w 246"/>
                  <a:gd name="T63" fmla="*/ 46 h 104"/>
                  <a:gd name="T64" fmla="*/ 170 w 246"/>
                  <a:gd name="T65" fmla="*/ 44 h 104"/>
                  <a:gd name="T66" fmla="*/ 182 w 246"/>
                  <a:gd name="T67" fmla="*/ 43 h 104"/>
                  <a:gd name="T68" fmla="*/ 194 w 246"/>
                  <a:gd name="T69" fmla="*/ 41 h 104"/>
                  <a:gd name="T70" fmla="*/ 207 w 246"/>
                  <a:gd name="T71" fmla="*/ 39 h 104"/>
                  <a:gd name="T72" fmla="*/ 222 w 246"/>
                  <a:gd name="T73" fmla="*/ 37 h 104"/>
                  <a:gd name="T74" fmla="*/ 231 w 246"/>
                  <a:gd name="T75" fmla="*/ 35 h 104"/>
                  <a:gd name="T76" fmla="*/ 240 w 246"/>
                  <a:gd name="T77" fmla="*/ 33 h 104"/>
                  <a:gd name="T78" fmla="*/ 243 w 246"/>
                  <a:gd name="T79" fmla="*/ 27 h 104"/>
                  <a:gd name="T80" fmla="*/ 244 w 246"/>
                  <a:gd name="T81" fmla="*/ 18 h 104"/>
                  <a:gd name="T82" fmla="*/ 243 w 246"/>
                  <a:gd name="T83" fmla="*/ 11 h 104"/>
                  <a:gd name="T84" fmla="*/ 238 w 246"/>
                  <a:gd name="T85" fmla="*/ 9 h 104"/>
                  <a:gd name="T86" fmla="*/ 229 w 246"/>
                  <a:gd name="T87" fmla="*/ 9 h 104"/>
                  <a:gd name="T88" fmla="*/ 220 w 246"/>
                  <a:gd name="T89" fmla="*/ 9 h 104"/>
                  <a:gd name="T90" fmla="*/ 211 w 246"/>
                  <a:gd name="T91" fmla="*/ 11 h 104"/>
                  <a:gd name="T92" fmla="*/ 203 w 246"/>
                  <a:gd name="T93" fmla="*/ 11 h 104"/>
                  <a:gd name="T94" fmla="*/ 196 w 246"/>
                  <a:gd name="T95" fmla="*/ 10 h 104"/>
                  <a:gd name="T96" fmla="*/ 185 w 246"/>
                  <a:gd name="T97" fmla="*/ 13 h 104"/>
                  <a:gd name="T98" fmla="*/ 175 w 246"/>
                  <a:gd name="T99" fmla="*/ 14 h 104"/>
                  <a:gd name="T100" fmla="*/ 167 w 246"/>
                  <a:gd name="T101" fmla="*/ 13 h 104"/>
                  <a:gd name="T102" fmla="*/ 158 w 246"/>
                  <a:gd name="T103" fmla="*/ 11 h 104"/>
                  <a:gd name="T104" fmla="*/ 148 w 246"/>
                  <a:gd name="T105" fmla="*/ 11 h 104"/>
                  <a:gd name="T106" fmla="*/ 141 w 246"/>
                  <a:gd name="T107" fmla="*/ 13 h 104"/>
                  <a:gd name="T108" fmla="*/ 133 w 246"/>
                  <a:gd name="T109" fmla="*/ 22 h 104"/>
                  <a:gd name="T110" fmla="*/ 125 w 246"/>
                  <a:gd name="T111" fmla="*/ 27 h 104"/>
                  <a:gd name="T112" fmla="*/ 120 w 246"/>
                  <a:gd name="T113" fmla="*/ 24 h 104"/>
                  <a:gd name="T114" fmla="*/ 114 w 246"/>
                  <a:gd name="T115" fmla="*/ 19 h 104"/>
                  <a:gd name="T116" fmla="*/ 110 w 246"/>
                  <a:gd name="T117" fmla="*/ 13 h 104"/>
                  <a:gd name="T118" fmla="*/ 105 w 246"/>
                  <a:gd name="T119" fmla="*/ 11 h 104"/>
                  <a:gd name="T120" fmla="*/ 103 w 246"/>
                  <a:gd name="T121" fmla="*/ 4 h 104"/>
                  <a:gd name="T122" fmla="*/ 103 w 246"/>
                  <a:gd name="T123" fmla="*/ 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6" h="104">
                    <a:moveTo>
                      <a:pt x="106" y="3"/>
                    </a:moveTo>
                    <a:lnTo>
                      <a:pt x="104" y="3"/>
                    </a:lnTo>
                    <a:lnTo>
                      <a:pt x="103" y="3"/>
                    </a:lnTo>
                    <a:lnTo>
                      <a:pt x="101" y="3"/>
                    </a:lnTo>
                    <a:lnTo>
                      <a:pt x="99" y="3"/>
                    </a:lnTo>
                    <a:lnTo>
                      <a:pt x="99" y="2"/>
                    </a:lnTo>
                    <a:lnTo>
                      <a:pt x="97" y="2"/>
                    </a:lnTo>
                    <a:lnTo>
                      <a:pt x="95" y="2"/>
                    </a:lnTo>
                    <a:lnTo>
                      <a:pt x="93" y="2"/>
                    </a:lnTo>
                    <a:lnTo>
                      <a:pt x="93" y="0"/>
                    </a:lnTo>
                    <a:lnTo>
                      <a:pt x="91" y="2"/>
                    </a:lnTo>
                    <a:lnTo>
                      <a:pt x="91" y="3"/>
                    </a:lnTo>
                    <a:lnTo>
                      <a:pt x="90" y="5"/>
                    </a:lnTo>
                    <a:lnTo>
                      <a:pt x="90" y="7"/>
                    </a:lnTo>
                    <a:lnTo>
                      <a:pt x="88" y="9"/>
                    </a:lnTo>
                    <a:lnTo>
                      <a:pt x="88" y="11"/>
                    </a:lnTo>
                    <a:lnTo>
                      <a:pt x="86" y="13"/>
                    </a:lnTo>
                    <a:lnTo>
                      <a:pt x="85" y="13"/>
                    </a:lnTo>
                    <a:lnTo>
                      <a:pt x="83" y="13"/>
                    </a:lnTo>
                    <a:lnTo>
                      <a:pt x="82" y="13"/>
                    </a:lnTo>
                    <a:lnTo>
                      <a:pt x="81" y="15"/>
                    </a:lnTo>
                    <a:lnTo>
                      <a:pt x="79" y="16"/>
                    </a:lnTo>
                    <a:lnTo>
                      <a:pt x="76" y="17"/>
                    </a:lnTo>
                    <a:lnTo>
                      <a:pt x="75" y="17"/>
                    </a:lnTo>
                    <a:lnTo>
                      <a:pt x="72" y="18"/>
                    </a:lnTo>
                    <a:lnTo>
                      <a:pt x="69" y="18"/>
                    </a:lnTo>
                    <a:lnTo>
                      <a:pt x="68" y="18"/>
                    </a:lnTo>
                    <a:lnTo>
                      <a:pt x="66" y="18"/>
                    </a:lnTo>
                    <a:lnTo>
                      <a:pt x="62" y="19"/>
                    </a:lnTo>
                    <a:lnTo>
                      <a:pt x="60" y="19"/>
                    </a:lnTo>
                    <a:lnTo>
                      <a:pt x="58" y="19"/>
                    </a:lnTo>
                    <a:lnTo>
                      <a:pt x="56" y="19"/>
                    </a:lnTo>
                    <a:lnTo>
                      <a:pt x="54" y="21"/>
                    </a:lnTo>
                    <a:lnTo>
                      <a:pt x="52" y="21"/>
                    </a:lnTo>
                    <a:lnTo>
                      <a:pt x="50" y="21"/>
                    </a:lnTo>
                    <a:lnTo>
                      <a:pt x="48" y="23"/>
                    </a:lnTo>
                    <a:lnTo>
                      <a:pt x="46" y="25"/>
                    </a:lnTo>
                    <a:lnTo>
                      <a:pt x="44" y="27"/>
                    </a:lnTo>
                    <a:lnTo>
                      <a:pt x="43" y="28"/>
                    </a:lnTo>
                    <a:lnTo>
                      <a:pt x="41" y="30"/>
                    </a:lnTo>
                    <a:lnTo>
                      <a:pt x="40" y="30"/>
                    </a:lnTo>
                    <a:lnTo>
                      <a:pt x="39" y="32"/>
                    </a:lnTo>
                    <a:lnTo>
                      <a:pt x="37" y="34"/>
                    </a:lnTo>
                    <a:lnTo>
                      <a:pt x="36" y="36"/>
                    </a:lnTo>
                    <a:lnTo>
                      <a:pt x="34" y="38"/>
                    </a:lnTo>
                    <a:lnTo>
                      <a:pt x="34" y="40"/>
                    </a:lnTo>
                    <a:lnTo>
                      <a:pt x="34" y="41"/>
                    </a:lnTo>
                    <a:lnTo>
                      <a:pt x="31" y="43"/>
                    </a:lnTo>
                    <a:lnTo>
                      <a:pt x="31" y="45"/>
                    </a:lnTo>
                    <a:lnTo>
                      <a:pt x="29" y="47"/>
                    </a:lnTo>
                    <a:lnTo>
                      <a:pt x="28" y="49"/>
                    </a:lnTo>
                    <a:lnTo>
                      <a:pt x="26" y="51"/>
                    </a:lnTo>
                    <a:lnTo>
                      <a:pt x="24" y="53"/>
                    </a:lnTo>
                    <a:lnTo>
                      <a:pt x="22" y="55"/>
                    </a:lnTo>
                    <a:lnTo>
                      <a:pt x="21" y="56"/>
                    </a:lnTo>
                    <a:lnTo>
                      <a:pt x="19" y="57"/>
                    </a:lnTo>
                    <a:lnTo>
                      <a:pt x="17" y="59"/>
                    </a:lnTo>
                    <a:lnTo>
                      <a:pt x="15" y="61"/>
                    </a:lnTo>
                    <a:lnTo>
                      <a:pt x="14" y="61"/>
                    </a:lnTo>
                    <a:lnTo>
                      <a:pt x="12" y="64"/>
                    </a:lnTo>
                    <a:lnTo>
                      <a:pt x="10" y="65"/>
                    </a:lnTo>
                    <a:lnTo>
                      <a:pt x="8" y="67"/>
                    </a:lnTo>
                    <a:lnTo>
                      <a:pt x="6" y="67"/>
                    </a:lnTo>
                    <a:lnTo>
                      <a:pt x="5" y="69"/>
                    </a:lnTo>
                    <a:lnTo>
                      <a:pt x="4" y="71"/>
                    </a:lnTo>
                    <a:lnTo>
                      <a:pt x="3" y="72"/>
                    </a:lnTo>
                    <a:lnTo>
                      <a:pt x="0" y="74"/>
                    </a:lnTo>
                    <a:lnTo>
                      <a:pt x="0" y="76"/>
                    </a:lnTo>
                    <a:lnTo>
                      <a:pt x="0" y="78"/>
                    </a:lnTo>
                    <a:lnTo>
                      <a:pt x="0" y="80"/>
                    </a:lnTo>
                    <a:lnTo>
                      <a:pt x="0" y="81"/>
                    </a:lnTo>
                    <a:lnTo>
                      <a:pt x="0" y="83"/>
                    </a:lnTo>
                    <a:lnTo>
                      <a:pt x="0" y="85"/>
                    </a:lnTo>
                    <a:lnTo>
                      <a:pt x="0" y="87"/>
                    </a:lnTo>
                    <a:lnTo>
                      <a:pt x="0" y="88"/>
                    </a:lnTo>
                    <a:lnTo>
                      <a:pt x="0" y="90"/>
                    </a:lnTo>
                    <a:lnTo>
                      <a:pt x="0" y="91"/>
                    </a:lnTo>
                    <a:lnTo>
                      <a:pt x="0" y="93"/>
                    </a:lnTo>
                    <a:lnTo>
                      <a:pt x="0" y="94"/>
                    </a:lnTo>
                    <a:lnTo>
                      <a:pt x="2" y="94"/>
                    </a:lnTo>
                    <a:lnTo>
                      <a:pt x="2" y="96"/>
                    </a:lnTo>
                    <a:lnTo>
                      <a:pt x="2" y="98"/>
                    </a:lnTo>
                    <a:lnTo>
                      <a:pt x="4" y="98"/>
                    </a:lnTo>
                    <a:lnTo>
                      <a:pt x="4" y="99"/>
                    </a:lnTo>
                    <a:lnTo>
                      <a:pt x="6" y="99"/>
                    </a:lnTo>
                    <a:lnTo>
                      <a:pt x="6" y="101"/>
                    </a:lnTo>
                    <a:lnTo>
                      <a:pt x="7" y="101"/>
                    </a:lnTo>
                    <a:lnTo>
                      <a:pt x="10" y="102"/>
                    </a:lnTo>
                    <a:lnTo>
                      <a:pt x="12" y="102"/>
                    </a:lnTo>
                    <a:lnTo>
                      <a:pt x="12" y="103"/>
                    </a:lnTo>
                    <a:lnTo>
                      <a:pt x="13" y="103"/>
                    </a:lnTo>
                    <a:lnTo>
                      <a:pt x="15" y="103"/>
                    </a:lnTo>
                    <a:lnTo>
                      <a:pt x="17" y="103"/>
                    </a:lnTo>
                    <a:lnTo>
                      <a:pt x="19" y="103"/>
                    </a:lnTo>
                    <a:lnTo>
                      <a:pt x="20" y="103"/>
                    </a:lnTo>
                    <a:lnTo>
                      <a:pt x="22" y="103"/>
                    </a:lnTo>
                    <a:lnTo>
                      <a:pt x="24" y="103"/>
                    </a:lnTo>
                    <a:lnTo>
                      <a:pt x="26" y="102"/>
                    </a:lnTo>
                    <a:lnTo>
                      <a:pt x="28" y="102"/>
                    </a:lnTo>
                    <a:lnTo>
                      <a:pt x="29" y="100"/>
                    </a:lnTo>
                    <a:lnTo>
                      <a:pt x="31" y="100"/>
                    </a:lnTo>
                    <a:lnTo>
                      <a:pt x="34" y="98"/>
                    </a:lnTo>
                    <a:lnTo>
                      <a:pt x="36" y="97"/>
                    </a:lnTo>
                    <a:lnTo>
                      <a:pt x="37" y="95"/>
                    </a:lnTo>
                    <a:lnTo>
                      <a:pt x="39" y="93"/>
                    </a:lnTo>
                    <a:lnTo>
                      <a:pt x="43" y="91"/>
                    </a:lnTo>
                    <a:lnTo>
                      <a:pt x="45" y="90"/>
                    </a:lnTo>
                    <a:lnTo>
                      <a:pt x="47" y="88"/>
                    </a:lnTo>
                    <a:lnTo>
                      <a:pt x="49" y="87"/>
                    </a:lnTo>
                    <a:lnTo>
                      <a:pt x="51" y="85"/>
                    </a:lnTo>
                    <a:lnTo>
                      <a:pt x="52" y="85"/>
                    </a:lnTo>
                    <a:lnTo>
                      <a:pt x="54" y="83"/>
                    </a:lnTo>
                    <a:lnTo>
                      <a:pt x="56" y="83"/>
                    </a:lnTo>
                    <a:lnTo>
                      <a:pt x="58" y="81"/>
                    </a:lnTo>
                    <a:lnTo>
                      <a:pt x="60" y="81"/>
                    </a:lnTo>
                    <a:lnTo>
                      <a:pt x="62" y="79"/>
                    </a:lnTo>
                    <a:lnTo>
                      <a:pt x="64" y="78"/>
                    </a:lnTo>
                    <a:lnTo>
                      <a:pt x="68" y="76"/>
                    </a:lnTo>
                    <a:lnTo>
                      <a:pt x="69" y="73"/>
                    </a:lnTo>
                    <a:lnTo>
                      <a:pt x="74" y="72"/>
                    </a:lnTo>
                    <a:lnTo>
                      <a:pt x="75" y="70"/>
                    </a:lnTo>
                    <a:lnTo>
                      <a:pt x="79" y="68"/>
                    </a:lnTo>
                    <a:lnTo>
                      <a:pt x="81" y="66"/>
                    </a:lnTo>
                    <a:lnTo>
                      <a:pt x="85" y="65"/>
                    </a:lnTo>
                    <a:lnTo>
                      <a:pt x="87" y="63"/>
                    </a:lnTo>
                    <a:lnTo>
                      <a:pt x="91" y="61"/>
                    </a:lnTo>
                    <a:lnTo>
                      <a:pt x="93" y="61"/>
                    </a:lnTo>
                    <a:lnTo>
                      <a:pt x="96" y="59"/>
                    </a:lnTo>
                    <a:lnTo>
                      <a:pt x="98" y="57"/>
                    </a:lnTo>
                    <a:lnTo>
                      <a:pt x="102" y="56"/>
                    </a:lnTo>
                    <a:lnTo>
                      <a:pt x="104" y="56"/>
                    </a:lnTo>
                    <a:lnTo>
                      <a:pt x="106" y="56"/>
                    </a:lnTo>
                    <a:lnTo>
                      <a:pt x="108" y="56"/>
                    </a:lnTo>
                    <a:lnTo>
                      <a:pt x="110" y="56"/>
                    </a:lnTo>
                    <a:lnTo>
                      <a:pt x="112" y="56"/>
                    </a:lnTo>
                    <a:lnTo>
                      <a:pt x="114" y="56"/>
                    </a:lnTo>
                    <a:lnTo>
                      <a:pt x="115" y="56"/>
                    </a:lnTo>
                    <a:lnTo>
                      <a:pt x="117" y="56"/>
                    </a:lnTo>
                    <a:lnTo>
                      <a:pt x="119" y="56"/>
                    </a:lnTo>
                    <a:lnTo>
                      <a:pt x="120" y="56"/>
                    </a:lnTo>
                    <a:lnTo>
                      <a:pt x="122" y="55"/>
                    </a:lnTo>
                    <a:lnTo>
                      <a:pt x="124" y="55"/>
                    </a:lnTo>
                    <a:lnTo>
                      <a:pt x="126" y="54"/>
                    </a:lnTo>
                    <a:lnTo>
                      <a:pt x="128" y="54"/>
                    </a:lnTo>
                    <a:lnTo>
                      <a:pt x="130" y="52"/>
                    </a:lnTo>
                    <a:lnTo>
                      <a:pt x="132" y="52"/>
                    </a:lnTo>
                    <a:lnTo>
                      <a:pt x="134" y="50"/>
                    </a:lnTo>
                    <a:lnTo>
                      <a:pt x="136" y="50"/>
                    </a:lnTo>
                    <a:lnTo>
                      <a:pt x="138" y="50"/>
                    </a:lnTo>
                    <a:lnTo>
                      <a:pt x="140" y="50"/>
                    </a:lnTo>
                    <a:lnTo>
                      <a:pt x="142" y="49"/>
                    </a:lnTo>
                    <a:lnTo>
                      <a:pt x="143" y="49"/>
                    </a:lnTo>
                    <a:lnTo>
                      <a:pt x="145" y="48"/>
                    </a:lnTo>
                    <a:lnTo>
                      <a:pt x="147" y="48"/>
                    </a:lnTo>
                    <a:lnTo>
                      <a:pt x="149" y="46"/>
                    </a:lnTo>
                    <a:lnTo>
                      <a:pt x="150" y="46"/>
                    </a:lnTo>
                    <a:lnTo>
                      <a:pt x="152" y="46"/>
                    </a:lnTo>
                    <a:lnTo>
                      <a:pt x="154" y="46"/>
                    </a:lnTo>
                    <a:lnTo>
                      <a:pt x="157" y="46"/>
                    </a:lnTo>
                    <a:lnTo>
                      <a:pt x="158" y="46"/>
                    </a:lnTo>
                    <a:lnTo>
                      <a:pt x="160" y="46"/>
                    </a:lnTo>
                    <a:lnTo>
                      <a:pt x="162" y="46"/>
                    </a:lnTo>
                    <a:lnTo>
                      <a:pt x="166" y="44"/>
                    </a:lnTo>
                    <a:lnTo>
                      <a:pt x="168" y="44"/>
                    </a:lnTo>
                    <a:lnTo>
                      <a:pt x="170" y="44"/>
                    </a:lnTo>
                    <a:lnTo>
                      <a:pt x="172" y="44"/>
                    </a:lnTo>
                    <a:lnTo>
                      <a:pt x="176" y="43"/>
                    </a:lnTo>
                    <a:lnTo>
                      <a:pt x="178" y="43"/>
                    </a:lnTo>
                    <a:lnTo>
                      <a:pt x="180" y="43"/>
                    </a:lnTo>
                    <a:lnTo>
                      <a:pt x="182" y="43"/>
                    </a:lnTo>
                    <a:lnTo>
                      <a:pt x="186" y="41"/>
                    </a:lnTo>
                    <a:lnTo>
                      <a:pt x="187" y="41"/>
                    </a:lnTo>
                    <a:lnTo>
                      <a:pt x="189" y="41"/>
                    </a:lnTo>
                    <a:lnTo>
                      <a:pt x="191" y="41"/>
                    </a:lnTo>
                    <a:lnTo>
                      <a:pt x="194" y="41"/>
                    </a:lnTo>
                    <a:lnTo>
                      <a:pt x="196" y="41"/>
                    </a:lnTo>
                    <a:lnTo>
                      <a:pt x="200" y="41"/>
                    </a:lnTo>
                    <a:lnTo>
                      <a:pt x="202" y="41"/>
                    </a:lnTo>
                    <a:lnTo>
                      <a:pt x="205" y="39"/>
                    </a:lnTo>
                    <a:lnTo>
                      <a:pt x="207" y="39"/>
                    </a:lnTo>
                    <a:lnTo>
                      <a:pt x="211" y="39"/>
                    </a:lnTo>
                    <a:lnTo>
                      <a:pt x="213" y="39"/>
                    </a:lnTo>
                    <a:lnTo>
                      <a:pt x="217" y="37"/>
                    </a:lnTo>
                    <a:lnTo>
                      <a:pt x="219" y="37"/>
                    </a:lnTo>
                    <a:lnTo>
                      <a:pt x="222" y="37"/>
                    </a:lnTo>
                    <a:lnTo>
                      <a:pt x="224" y="37"/>
                    </a:lnTo>
                    <a:lnTo>
                      <a:pt x="226" y="35"/>
                    </a:lnTo>
                    <a:lnTo>
                      <a:pt x="227" y="35"/>
                    </a:lnTo>
                    <a:lnTo>
                      <a:pt x="229" y="35"/>
                    </a:lnTo>
                    <a:lnTo>
                      <a:pt x="231" y="35"/>
                    </a:lnTo>
                    <a:lnTo>
                      <a:pt x="233" y="35"/>
                    </a:lnTo>
                    <a:lnTo>
                      <a:pt x="235" y="34"/>
                    </a:lnTo>
                    <a:lnTo>
                      <a:pt x="237" y="34"/>
                    </a:lnTo>
                    <a:lnTo>
                      <a:pt x="238" y="34"/>
                    </a:lnTo>
                    <a:lnTo>
                      <a:pt x="240" y="33"/>
                    </a:lnTo>
                    <a:lnTo>
                      <a:pt x="241" y="33"/>
                    </a:lnTo>
                    <a:lnTo>
                      <a:pt x="242" y="31"/>
                    </a:lnTo>
                    <a:lnTo>
                      <a:pt x="242" y="30"/>
                    </a:lnTo>
                    <a:lnTo>
                      <a:pt x="242" y="28"/>
                    </a:lnTo>
                    <a:lnTo>
                      <a:pt x="243" y="27"/>
                    </a:lnTo>
                    <a:lnTo>
                      <a:pt x="243" y="25"/>
                    </a:lnTo>
                    <a:lnTo>
                      <a:pt x="243" y="23"/>
                    </a:lnTo>
                    <a:lnTo>
                      <a:pt x="243" y="21"/>
                    </a:lnTo>
                    <a:lnTo>
                      <a:pt x="245" y="19"/>
                    </a:lnTo>
                    <a:lnTo>
                      <a:pt x="244" y="18"/>
                    </a:lnTo>
                    <a:lnTo>
                      <a:pt x="244" y="16"/>
                    </a:lnTo>
                    <a:lnTo>
                      <a:pt x="244" y="14"/>
                    </a:lnTo>
                    <a:lnTo>
                      <a:pt x="244" y="12"/>
                    </a:lnTo>
                    <a:lnTo>
                      <a:pt x="243" y="12"/>
                    </a:lnTo>
                    <a:lnTo>
                      <a:pt x="243" y="11"/>
                    </a:lnTo>
                    <a:lnTo>
                      <a:pt x="242" y="11"/>
                    </a:lnTo>
                    <a:lnTo>
                      <a:pt x="242" y="9"/>
                    </a:lnTo>
                    <a:lnTo>
                      <a:pt x="241" y="9"/>
                    </a:lnTo>
                    <a:lnTo>
                      <a:pt x="240" y="9"/>
                    </a:lnTo>
                    <a:lnTo>
                      <a:pt x="238" y="9"/>
                    </a:lnTo>
                    <a:lnTo>
                      <a:pt x="236" y="9"/>
                    </a:lnTo>
                    <a:lnTo>
                      <a:pt x="234" y="9"/>
                    </a:lnTo>
                    <a:lnTo>
                      <a:pt x="232" y="9"/>
                    </a:lnTo>
                    <a:lnTo>
                      <a:pt x="231" y="9"/>
                    </a:lnTo>
                    <a:lnTo>
                      <a:pt x="229" y="9"/>
                    </a:lnTo>
                    <a:lnTo>
                      <a:pt x="227" y="9"/>
                    </a:lnTo>
                    <a:lnTo>
                      <a:pt x="226" y="9"/>
                    </a:lnTo>
                    <a:lnTo>
                      <a:pt x="224" y="9"/>
                    </a:lnTo>
                    <a:lnTo>
                      <a:pt x="222" y="9"/>
                    </a:lnTo>
                    <a:lnTo>
                      <a:pt x="220" y="9"/>
                    </a:lnTo>
                    <a:lnTo>
                      <a:pt x="219" y="11"/>
                    </a:lnTo>
                    <a:lnTo>
                      <a:pt x="217" y="11"/>
                    </a:lnTo>
                    <a:lnTo>
                      <a:pt x="215" y="11"/>
                    </a:lnTo>
                    <a:lnTo>
                      <a:pt x="213" y="11"/>
                    </a:lnTo>
                    <a:lnTo>
                      <a:pt x="211" y="11"/>
                    </a:lnTo>
                    <a:lnTo>
                      <a:pt x="210" y="11"/>
                    </a:lnTo>
                    <a:lnTo>
                      <a:pt x="208" y="11"/>
                    </a:lnTo>
                    <a:lnTo>
                      <a:pt x="206" y="11"/>
                    </a:lnTo>
                    <a:lnTo>
                      <a:pt x="204" y="11"/>
                    </a:lnTo>
                    <a:lnTo>
                      <a:pt x="203" y="11"/>
                    </a:lnTo>
                    <a:lnTo>
                      <a:pt x="203" y="9"/>
                    </a:lnTo>
                    <a:lnTo>
                      <a:pt x="201" y="10"/>
                    </a:lnTo>
                    <a:lnTo>
                      <a:pt x="199" y="10"/>
                    </a:lnTo>
                    <a:lnTo>
                      <a:pt x="197" y="10"/>
                    </a:lnTo>
                    <a:lnTo>
                      <a:pt x="196" y="10"/>
                    </a:lnTo>
                    <a:lnTo>
                      <a:pt x="194" y="11"/>
                    </a:lnTo>
                    <a:lnTo>
                      <a:pt x="192" y="11"/>
                    </a:lnTo>
                    <a:lnTo>
                      <a:pt x="190" y="11"/>
                    </a:lnTo>
                    <a:lnTo>
                      <a:pt x="188" y="11"/>
                    </a:lnTo>
                    <a:lnTo>
                      <a:pt x="185" y="13"/>
                    </a:lnTo>
                    <a:lnTo>
                      <a:pt x="183" y="13"/>
                    </a:lnTo>
                    <a:lnTo>
                      <a:pt x="181" y="13"/>
                    </a:lnTo>
                    <a:lnTo>
                      <a:pt x="179" y="13"/>
                    </a:lnTo>
                    <a:lnTo>
                      <a:pt x="177" y="14"/>
                    </a:lnTo>
                    <a:lnTo>
                      <a:pt x="175" y="14"/>
                    </a:lnTo>
                    <a:lnTo>
                      <a:pt x="173" y="14"/>
                    </a:lnTo>
                    <a:lnTo>
                      <a:pt x="173" y="13"/>
                    </a:lnTo>
                    <a:lnTo>
                      <a:pt x="172" y="13"/>
                    </a:lnTo>
                    <a:lnTo>
                      <a:pt x="169" y="13"/>
                    </a:lnTo>
                    <a:lnTo>
                      <a:pt x="167" y="13"/>
                    </a:lnTo>
                    <a:lnTo>
                      <a:pt x="166" y="12"/>
                    </a:lnTo>
                    <a:lnTo>
                      <a:pt x="165" y="12"/>
                    </a:lnTo>
                    <a:lnTo>
                      <a:pt x="162" y="12"/>
                    </a:lnTo>
                    <a:lnTo>
                      <a:pt x="160" y="12"/>
                    </a:lnTo>
                    <a:lnTo>
                      <a:pt x="158" y="11"/>
                    </a:lnTo>
                    <a:lnTo>
                      <a:pt x="155" y="11"/>
                    </a:lnTo>
                    <a:lnTo>
                      <a:pt x="153" y="11"/>
                    </a:lnTo>
                    <a:lnTo>
                      <a:pt x="151" y="11"/>
                    </a:lnTo>
                    <a:lnTo>
                      <a:pt x="150" y="10"/>
                    </a:lnTo>
                    <a:lnTo>
                      <a:pt x="148" y="11"/>
                    </a:lnTo>
                    <a:lnTo>
                      <a:pt x="145" y="11"/>
                    </a:lnTo>
                    <a:lnTo>
                      <a:pt x="144" y="11"/>
                    </a:lnTo>
                    <a:lnTo>
                      <a:pt x="142" y="11"/>
                    </a:lnTo>
                    <a:lnTo>
                      <a:pt x="141" y="12"/>
                    </a:lnTo>
                    <a:lnTo>
                      <a:pt x="141" y="13"/>
                    </a:lnTo>
                    <a:lnTo>
                      <a:pt x="138" y="15"/>
                    </a:lnTo>
                    <a:lnTo>
                      <a:pt x="136" y="17"/>
                    </a:lnTo>
                    <a:lnTo>
                      <a:pt x="136" y="18"/>
                    </a:lnTo>
                    <a:lnTo>
                      <a:pt x="135" y="20"/>
                    </a:lnTo>
                    <a:lnTo>
                      <a:pt x="133" y="22"/>
                    </a:lnTo>
                    <a:lnTo>
                      <a:pt x="131" y="23"/>
                    </a:lnTo>
                    <a:lnTo>
                      <a:pt x="129" y="25"/>
                    </a:lnTo>
                    <a:lnTo>
                      <a:pt x="128" y="27"/>
                    </a:lnTo>
                    <a:lnTo>
                      <a:pt x="127" y="27"/>
                    </a:lnTo>
                    <a:lnTo>
                      <a:pt x="125" y="27"/>
                    </a:lnTo>
                    <a:lnTo>
                      <a:pt x="123" y="27"/>
                    </a:lnTo>
                    <a:lnTo>
                      <a:pt x="122" y="27"/>
                    </a:lnTo>
                    <a:lnTo>
                      <a:pt x="122" y="26"/>
                    </a:lnTo>
                    <a:lnTo>
                      <a:pt x="120" y="26"/>
                    </a:lnTo>
                    <a:lnTo>
                      <a:pt x="120" y="24"/>
                    </a:lnTo>
                    <a:lnTo>
                      <a:pt x="119" y="23"/>
                    </a:lnTo>
                    <a:lnTo>
                      <a:pt x="119" y="21"/>
                    </a:lnTo>
                    <a:lnTo>
                      <a:pt x="117" y="21"/>
                    </a:lnTo>
                    <a:lnTo>
                      <a:pt x="116" y="19"/>
                    </a:lnTo>
                    <a:lnTo>
                      <a:pt x="114" y="19"/>
                    </a:lnTo>
                    <a:lnTo>
                      <a:pt x="114" y="17"/>
                    </a:lnTo>
                    <a:lnTo>
                      <a:pt x="112" y="17"/>
                    </a:lnTo>
                    <a:lnTo>
                      <a:pt x="112" y="15"/>
                    </a:lnTo>
                    <a:lnTo>
                      <a:pt x="110" y="15"/>
                    </a:lnTo>
                    <a:lnTo>
                      <a:pt x="110" y="13"/>
                    </a:lnTo>
                    <a:lnTo>
                      <a:pt x="108" y="13"/>
                    </a:lnTo>
                    <a:lnTo>
                      <a:pt x="108" y="12"/>
                    </a:lnTo>
                    <a:lnTo>
                      <a:pt x="107" y="12"/>
                    </a:lnTo>
                    <a:lnTo>
                      <a:pt x="107" y="11"/>
                    </a:lnTo>
                    <a:lnTo>
                      <a:pt x="105" y="11"/>
                    </a:lnTo>
                    <a:lnTo>
                      <a:pt x="105" y="9"/>
                    </a:lnTo>
                    <a:lnTo>
                      <a:pt x="105" y="8"/>
                    </a:lnTo>
                    <a:lnTo>
                      <a:pt x="105" y="6"/>
                    </a:lnTo>
                    <a:lnTo>
                      <a:pt x="103" y="6"/>
                    </a:lnTo>
                    <a:lnTo>
                      <a:pt x="103" y="4"/>
                    </a:lnTo>
                    <a:lnTo>
                      <a:pt x="103" y="2"/>
                    </a:lnTo>
                    <a:lnTo>
                      <a:pt x="102" y="2"/>
                    </a:lnTo>
                    <a:lnTo>
                      <a:pt x="102" y="0"/>
                    </a:lnTo>
                    <a:lnTo>
                      <a:pt x="102" y="2"/>
                    </a:lnTo>
                    <a:lnTo>
                      <a:pt x="103" y="2"/>
                    </a:lnTo>
                    <a:lnTo>
                      <a:pt x="103" y="3"/>
                    </a:lnTo>
                    <a:lnTo>
                      <a:pt x="104" y="3"/>
                    </a:lnTo>
                    <a:lnTo>
                      <a:pt x="106" y="3"/>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8" name="Freeform 555"/>
              <p:cNvSpPr>
                <a:spLocks/>
              </p:cNvSpPr>
              <p:nvPr/>
            </p:nvSpPr>
            <p:spPr bwMode="auto">
              <a:xfrm>
                <a:off x="2830" y="2123"/>
                <a:ext cx="479" cy="810"/>
              </a:xfrm>
              <a:custGeom>
                <a:avLst/>
                <a:gdLst>
                  <a:gd name="T0" fmla="*/ 38 w 479"/>
                  <a:gd name="T1" fmla="*/ 788 h 810"/>
                  <a:gd name="T2" fmla="*/ 75 w 479"/>
                  <a:gd name="T3" fmla="*/ 770 h 810"/>
                  <a:gd name="T4" fmla="*/ 111 w 479"/>
                  <a:gd name="T5" fmla="*/ 761 h 810"/>
                  <a:gd name="T6" fmla="*/ 150 w 479"/>
                  <a:gd name="T7" fmla="*/ 743 h 810"/>
                  <a:gd name="T8" fmla="*/ 194 w 479"/>
                  <a:gd name="T9" fmla="*/ 725 h 810"/>
                  <a:gd name="T10" fmla="*/ 200 w 479"/>
                  <a:gd name="T11" fmla="*/ 643 h 810"/>
                  <a:gd name="T12" fmla="*/ 201 w 479"/>
                  <a:gd name="T13" fmla="*/ 552 h 810"/>
                  <a:gd name="T14" fmla="*/ 201 w 479"/>
                  <a:gd name="T15" fmla="*/ 481 h 810"/>
                  <a:gd name="T16" fmla="*/ 207 w 479"/>
                  <a:gd name="T17" fmla="*/ 434 h 810"/>
                  <a:gd name="T18" fmla="*/ 141 w 479"/>
                  <a:gd name="T19" fmla="*/ 417 h 810"/>
                  <a:gd name="T20" fmla="*/ 90 w 479"/>
                  <a:gd name="T21" fmla="*/ 397 h 810"/>
                  <a:gd name="T22" fmla="*/ 63 w 479"/>
                  <a:gd name="T23" fmla="*/ 377 h 810"/>
                  <a:gd name="T24" fmla="*/ 73 w 479"/>
                  <a:gd name="T25" fmla="*/ 336 h 810"/>
                  <a:gd name="T26" fmla="*/ 88 w 479"/>
                  <a:gd name="T27" fmla="*/ 296 h 810"/>
                  <a:gd name="T28" fmla="*/ 109 w 479"/>
                  <a:gd name="T29" fmla="*/ 254 h 810"/>
                  <a:gd name="T30" fmla="*/ 83 w 479"/>
                  <a:gd name="T31" fmla="*/ 227 h 810"/>
                  <a:gd name="T32" fmla="*/ 113 w 479"/>
                  <a:gd name="T33" fmla="*/ 152 h 810"/>
                  <a:gd name="T34" fmla="*/ 138 w 479"/>
                  <a:gd name="T35" fmla="*/ 85 h 810"/>
                  <a:gd name="T36" fmla="*/ 168 w 479"/>
                  <a:gd name="T37" fmla="*/ 44 h 810"/>
                  <a:gd name="T38" fmla="*/ 205 w 479"/>
                  <a:gd name="T39" fmla="*/ 14 h 810"/>
                  <a:gd name="T40" fmla="*/ 250 w 479"/>
                  <a:gd name="T41" fmla="*/ 1 h 810"/>
                  <a:gd name="T42" fmla="*/ 287 w 479"/>
                  <a:gd name="T43" fmla="*/ 2 h 810"/>
                  <a:gd name="T44" fmla="*/ 281 w 479"/>
                  <a:gd name="T45" fmla="*/ 39 h 810"/>
                  <a:gd name="T46" fmla="*/ 257 w 479"/>
                  <a:gd name="T47" fmla="*/ 79 h 810"/>
                  <a:gd name="T48" fmla="*/ 246 w 479"/>
                  <a:gd name="T49" fmla="*/ 114 h 810"/>
                  <a:gd name="T50" fmla="*/ 286 w 479"/>
                  <a:gd name="T51" fmla="*/ 83 h 810"/>
                  <a:gd name="T52" fmla="*/ 332 w 479"/>
                  <a:gd name="T53" fmla="*/ 71 h 810"/>
                  <a:gd name="T54" fmla="*/ 371 w 479"/>
                  <a:gd name="T55" fmla="*/ 58 h 810"/>
                  <a:gd name="T56" fmla="*/ 418 w 479"/>
                  <a:gd name="T57" fmla="*/ 46 h 810"/>
                  <a:gd name="T58" fmla="*/ 460 w 479"/>
                  <a:gd name="T59" fmla="*/ 44 h 810"/>
                  <a:gd name="T60" fmla="*/ 476 w 479"/>
                  <a:gd name="T61" fmla="*/ 71 h 810"/>
                  <a:gd name="T62" fmla="*/ 474 w 479"/>
                  <a:gd name="T63" fmla="*/ 110 h 810"/>
                  <a:gd name="T64" fmla="*/ 474 w 479"/>
                  <a:gd name="T65" fmla="*/ 152 h 810"/>
                  <a:gd name="T66" fmla="*/ 466 w 479"/>
                  <a:gd name="T67" fmla="*/ 222 h 810"/>
                  <a:gd name="T68" fmla="*/ 452 w 479"/>
                  <a:gd name="T69" fmla="*/ 278 h 810"/>
                  <a:gd name="T70" fmla="*/ 433 w 479"/>
                  <a:gd name="T71" fmla="*/ 321 h 810"/>
                  <a:gd name="T72" fmla="*/ 414 w 479"/>
                  <a:gd name="T73" fmla="*/ 394 h 810"/>
                  <a:gd name="T74" fmla="*/ 396 w 479"/>
                  <a:gd name="T75" fmla="*/ 453 h 810"/>
                  <a:gd name="T76" fmla="*/ 365 w 479"/>
                  <a:gd name="T77" fmla="*/ 471 h 810"/>
                  <a:gd name="T78" fmla="*/ 357 w 479"/>
                  <a:gd name="T79" fmla="*/ 500 h 810"/>
                  <a:gd name="T80" fmla="*/ 358 w 479"/>
                  <a:gd name="T81" fmla="*/ 560 h 810"/>
                  <a:gd name="T82" fmla="*/ 364 w 479"/>
                  <a:gd name="T83" fmla="*/ 617 h 810"/>
                  <a:gd name="T84" fmla="*/ 370 w 479"/>
                  <a:gd name="T85" fmla="*/ 666 h 810"/>
                  <a:gd name="T86" fmla="*/ 382 w 479"/>
                  <a:gd name="T87" fmla="*/ 715 h 810"/>
                  <a:gd name="T88" fmla="*/ 402 w 479"/>
                  <a:gd name="T89" fmla="*/ 752 h 810"/>
                  <a:gd name="T90" fmla="*/ 367 w 479"/>
                  <a:gd name="T91" fmla="*/ 759 h 810"/>
                  <a:gd name="T92" fmla="*/ 276 w 479"/>
                  <a:gd name="T93" fmla="*/ 768 h 810"/>
                  <a:gd name="T94" fmla="*/ 269 w 479"/>
                  <a:gd name="T95" fmla="*/ 727 h 810"/>
                  <a:gd name="T96" fmla="*/ 307 w 479"/>
                  <a:gd name="T97" fmla="*/ 692 h 810"/>
                  <a:gd name="T98" fmla="*/ 313 w 479"/>
                  <a:gd name="T99" fmla="*/ 644 h 810"/>
                  <a:gd name="T100" fmla="*/ 304 w 479"/>
                  <a:gd name="T101" fmla="*/ 562 h 810"/>
                  <a:gd name="T102" fmla="*/ 301 w 479"/>
                  <a:gd name="T103" fmla="*/ 484 h 810"/>
                  <a:gd name="T104" fmla="*/ 295 w 479"/>
                  <a:gd name="T105" fmla="*/ 455 h 810"/>
                  <a:gd name="T106" fmla="*/ 262 w 479"/>
                  <a:gd name="T107" fmla="*/ 469 h 810"/>
                  <a:gd name="T108" fmla="*/ 256 w 479"/>
                  <a:gd name="T109" fmla="*/ 667 h 810"/>
                  <a:gd name="T110" fmla="*/ 267 w 479"/>
                  <a:gd name="T111" fmla="*/ 757 h 810"/>
                  <a:gd name="T112" fmla="*/ 262 w 479"/>
                  <a:gd name="T113" fmla="*/ 796 h 810"/>
                  <a:gd name="T114" fmla="*/ 214 w 479"/>
                  <a:gd name="T115" fmla="*/ 807 h 810"/>
                  <a:gd name="T116" fmla="*/ 182 w 479"/>
                  <a:gd name="T117" fmla="*/ 800 h 810"/>
                  <a:gd name="T118" fmla="*/ 131 w 479"/>
                  <a:gd name="T119" fmla="*/ 800 h 810"/>
                  <a:gd name="T120" fmla="*/ 76 w 479"/>
                  <a:gd name="T121" fmla="*/ 805 h 810"/>
                  <a:gd name="T122" fmla="*/ 24 w 479"/>
                  <a:gd name="T123" fmla="*/ 807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79" h="810">
                    <a:moveTo>
                      <a:pt x="4" y="796"/>
                    </a:moveTo>
                    <a:lnTo>
                      <a:pt x="3" y="796"/>
                    </a:lnTo>
                    <a:lnTo>
                      <a:pt x="3" y="795"/>
                    </a:lnTo>
                    <a:lnTo>
                      <a:pt x="5" y="793"/>
                    </a:lnTo>
                    <a:lnTo>
                      <a:pt x="7" y="791"/>
                    </a:lnTo>
                    <a:lnTo>
                      <a:pt x="9" y="791"/>
                    </a:lnTo>
                    <a:lnTo>
                      <a:pt x="11" y="791"/>
                    </a:lnTo>
                    <a:lnTo>
                      <a:pt x="12" y="789"/>
                    </a:lnTo>
                    <a:lnTo>
                      <a:pt x="14" y="789"/>
                    </a:lnTo>
                    <a:lnTo>
                      <a:pt x="17" y="789"/>
                    </a:lnTo>
                    <a:lnTo>
                      <a:pt x="18" y="789"/>
                    </a:lnTo>
                    <a:lnTo>
                      <a:pt x="19" y="789"/>
                    </a:lnTo>
                    <a:lnTo>
                      <a:pt x="21" y="788"/>
                    </a:lnTo>
                    <a:lnTo>
                      <a:pt x="23" y="788"/>
                    </a:lnTo>
                    <a:lnTo>
                      <a:pt x="25" y="788"/>
                    </a:lnTo>
                    <a:lnTo>
                      <a:pt x="27" y="788"/>
                    </a:lnTo>
                    <a:lnTo>
                      <a:pt x="29" y="788"/>
                    </a:lnTo>
                    <a:lnTo>
                      <a:pt x="31" y="788"/>
                    </a:lnTo>
                    <a:lnTo>
                      <a:pt x="33" y="788"/>
                    </a:lnTo>
                    <a:lnTo>
                      <a:pt x="35" y="788"/>
                    </a:lnTo>
                    <a:lnTo>
                      <a:pt x="36" y="788"/>
                    </a:lnTo>
                    <a:lnTo>
                      <a:pt x="38" y="788"/>
                    </a:lnTo>
                    <a:lnTo>
                      <a:pt x="40" y="788"/>
                    </a:lnTo>
                    <a:lnTo>
                      <a:pt x="42" y="788"/>
                    </a:lnTo>
                    <a:lnTo>
                      <a:pt x="44" y="788"/>
                    </a:lnTo>
                    <a:lnTo>
                      <a:pt x="45" y="788"/>
                    </a:lnTo>
                    <a:lnTo>
                      <a:pt x="47" y="788"/>
                    </a:lnTo>
                    <a:lnTo>
                      <a:pt x="49" y="788"/>
                    </a:lnTo>
                    <a:lnTo>
                      <a:pt x="51" y="788"/>
                    </a:lnTo>
                    <a:lnTo>
                      <a:pt x="52" y="788"/>
                    </a:lnTo>
                    <a:lnTo>
                      <a:pt x="55" y="787"/>
                    </a:lnTo>
                    <a:lnTo>
                      <a:pt x="56" y="786"/>
                    </a:lnTo>
                    <a:lnTo>
                      <a:pt x="57" y="786"/>
                    </a:lnTo>
                    <a:lnTo>
                      <a:pt x="60" y="783"/>
                    </a:lnTo>
                    <a:lnTo>
                      <a:pt x="62" y="783"/>
                    </a:lnTo>
                    <a:lnTo>
                      <a:pt x="64" y="781"/>
                    </a:lnTo>
                    <a:lnTo>
                      <a:pt x="66" y="780"/>
                    </a:lnTo>
                    <a:lnTo>
                      <a:pt x="67" y="780"/>
                    </a:lnTo>
                    <a:lnTo>
                      <a:pt x="69" y="778"/>
                    </a:lnTo>
                    <a:lnTo>
                      <a:pt x="69" y="776"/>
                    </a:lnTo>
                    <a:lnTo>
                      <a:pt x="71" y="774"/>
                    </a:lnTo>
                    <a:lnTo>
                      <a:pt x="73" y="773"/>
                    </a:lnTo>
                    <a:lnTo>
                      <a:pt x="73" y="772"/>
                    </a:lnTo>
                    <a:lnTo>
                      <a:pt x="75" y="770"/>
                    </a:lnTo>
                    <a:lnTo>
                      <a:pt x="77" y="768"/>
                    </a:lnTo>
                    <a:lnTo>
                      <a:pt x="79" y="766"/>
                    </a:lnTo>
                    <a:lnTo>
                      <a:pt x="81" y="764"/>
                    </a:lnTo>
                    <a:lnTo>
                      <a:pt x="83" y="762"/>
                    </a:lnTo>
                    <a:lnTo>
                      <a:pt x="85" y="762"/>
                    </a:lnTo>
                    <a:lnTo>
                      <a:pt x="87" y="762"/>
                    </a:lnTo>
                    <a:lnTo>
                      <a:pt x="88" y="762"/>
                    </a:lnTo>
                    <a:lnTo>
                      <a:pt x="90" y="762"/>
                    </a:lnTo>
                    <a:lnTo>
                      <a:pt x="92" y="760"/>
                    </a:lnTo>
                    <a:lnTo>
                      <a:pt x="94" y="760"/>
                    </a:lnTo>
                    <a:lnTo>
                      <a:pt x="95" y="760"/>
                    </a:lnTo>
                    <a:lnTo>
                      <a:pt x="97" y="760"/>
                    </a:lnTo>
                    <a:lnTo>
                      <a:pt x="99" y="760"/>
                    </a:lnTo>
                    <a:lnTo>
                      <a:pt x="100" y="760"/>
                    </a:lnTo>
                    <a:lnTo>
                      <a:pt x="102" y="759"/>
                    </a:lnTo>
                    <a:lnTo>
                      <a:pt x="102" y="761"/>
                    </a:lnTo>
                    <a:lnTo>
                      <a:pt x="103" y="761"/>
                    </a:lnTo>
                    <a:lnTo>
                      <a:pt x="104" y="761"/>
                    </a:lnTo>
                    <a:lnTo>
                      <a:pt x="106" y="761"/>
                    </a:lnTo>
                    <a:lnTo>
                      <a:pt x="107" y="761"/>
                    </a:lnTo>
                    <a:lnTo>
                      <a:pt x="109" y="761"/>
                    </a:lnTo>
                    <a:lnTo>
                      <a:pt x="111" y="761"/>
                    </a:lnTo>
                    <a:lnTo>
                      <a:pt x="113" y="761"/>
                    </a:lnTo>
                    <a:lnTo>
                      <a:pt x="114" y="761"/>
                    </a:lnTo>
                    <a:lnTo>
                      <a:pt x="116" y="761"/>
                    </a:lnTo>
                    <a:lnTo>
                      <a:pt x="118" y="761"/>
                    </a:lnTo>
                    <a:lnTo>
                      <a:pt x="120" y="761"/>
                    </a:lnTo>
                    <a:lnTo>
                      <a:pt x="122" y="761"/>
                    </a:lnTo>
                    <a:lnTo>
                      <a:pt x="124" y="761"/>
                    </a:lnTo>
                    <a:lnTo>
                      <a:pt x="125" y="759"/>
                    </a:lnTo>
                    <a:lnTo>
                      <a:pt x="126" y="759"/>
                    </a:lnTo>
                    <a:lnTo>
                      <a:pt x="129" y="758"/>
                    </a:lnTo>
                    <a:lnTo>
                      <a:pt x="131" y="758"/>
                    </a:lnTo>
                    <a:lnTo>
                      <a:pt x="132" y="757"/>
                    </a:lnTo>
                    <a:lnTo>
                      <a:pt x="134" y="757"/>
                    </a:lnTo>
                    <a:lnTo>
                      <a:pt x="136" y="755"/>
                    </a:lnTo>
                    <a:lnTo>
                      <a:pt x="138" y="752"/>
                    </a:lnTo>
                    <a:lnTo>
                      <a:pt x="140" y="751"/>
                    </a:lnTo>
                    <a:lnTo>
                      <a:pt x="141" y="751"/>
                    </a:lnTo>
                    <a:lnTo>
                      <a:pt x="143" y="749"/>
                    </a:lnTo>
                    <a:lnTo>
                      <a:pt x="145" y="747"/>
                    </a:lnTo>
                    <a:lnTo>
                      <a:pt x="147" y="745"/>
                    </a:lnTo>
                    <a:lnTo>
                      <a:pt x="148" y="745"/>
                    </a:lnTo>
                    <a:lnTo>
                      <a:pt x="150" y="743"/>
                    </a:lnTo>
                    <a:lnTo>
                      <a:pt x="152" y="743"/>
                    </a:lnTo>
                    <a:lnTo>
                      <a:pt x="154" y="741"/>
                    </a:lnTo>
                    <a:lnTo>
                      <a:pt x="156" y="741"/>
                    </a:lnTo>
                    <a:lnTo>
                      <a:pt x="158" y="741"/>
                    </a:lnTo>
                    <a:lnTo>
                      <a:pt x="160" y="739"/>
                    </a:lnTo>
                    <a:lnTo>
                      <a:pt x="162" y="739"/>
                    </a:lnTo>
                    <a:lnTo>
                      <a:pt x="164" y="739"/>
                    </a:lnTo>
                    <a:lnTo>
                      <a:pt x="166" y="739"/>
                    </a:lnTo>
                    <a:lnTo>
                      <a:pt x="170" y="737"/>
                    </a:lnTo>
                    <a:lnTo>
                      <a:pt x="172" y="737"/>
                    </a:lnTo>
                    <a:lnTo>
                      <a:pt x="174" y="736"/>
                    </a:lnTo>
                    <a:lnTo>
                      <a:pt x="176" y="736"/>
                    </a:lnTo>
                    <a:lnTo>
                      <a:pt x="179" y="735"/>
                    </a:lnTo>
                    <a:lnTo>
                      <a:pt x="181" y="735"/>
                    </a:lnTo>
                    <a:lnTo>
                      <a:pt x="183" y="733"/>
                    </a:lnTo>
                    <a:lnTo>
                      <a:pt x="185" y="733"/>
                    </a:lnTo>
                    <a:lnTo>
                      <a:pt x="186" y="731"/>
                    </a:lnTo>
                    <a:lnTo>
                      <a:pt x="188" y="729"/>
                    </a:lnTo>
                    <a:lnTo>
                      <a:pt x="189" y="729"/>
                    </a:lnTo>
                    <a:lnTo>
                      <a:pt x="191" y="727"/>
                    </a:lnTo>
                    <a:lnTo>
                      <a:pt x="192" y="727"/>
                    </a:lnTo>
                    <a:lnTo>
                      <a:pt x="194" y="725"/>
                    </a:lnTo>
                    <a:lnTo>
                      <a:pt x="194" y="724"/>
                    </a:lnTo>
                    <a:lnTo>
                      <a:pt x="196" y="721"/>
                    </a:lnTo>
                    <a:lnTo>
                      <a:pt x="197" y="720"/>
                    </a:lnTo>
                    <a:lnTo>
                      <a:pt x="197" y="719"/>
                    </a:lnTo>
                    <a:lnTo>
                      <a:pt x="198" y="717"/>
                    </a:lnTo>
                    <a:lnTo>
                      <a:pt x="198" y="714"/>
                    </a:lnTo>
                    <a:lnTo>
                      <a:pt x="198" y="713"/>
                    </a:lnTo>
                    <a:lnTo>
                      <a:pt x="198" y="711"/>
                    </a:lnTo>
                    <a:lnTo>
                      <a:pt x="200" y="709"/>
                    </a:lnTo>
                    <a:lnTo>
                      <a:pt x="200" y="705"/>
                    </a:lnTo>
                    <a:lnTo>
                      <a:pt x="200" y="702"/>
                    </a:lnTo>
                    <a:lnTo>
                      <a:pt x="200" y="698"/>
                    </a:lnTo>
                    <a:lnTo>
                      <a:pt x="200" y="692"/>
                    </a:lnTo>
                    <a:lnTo>
                      <a:pt x="200" y="687"/>
                    </a:lnTo>
                    <a:lnTo>
                      <a:pt x="200" y="681"/>
                    </a:lnTo>
                    <a:lnTo>
                      <a:pt x="200" y="675"/>
                    </a:lnTo>
                    <a:lnTo>
                      <a:pt x="200" y="669"/>
                    </a:lnTo>
                    <a:lnTo>
                      <a:pt x="200" y="664"/>
                    </a:lnTo>
                    <a:lnTo>
                      <a:pt x="200" y="659"/>
                    </a:lnTo>
                    <a:lnTo>
                      <a:pt x="200" y="652"/>
                    </a:lnTo>
                    <a:lnTo>
                      <a:pt x="200" y="647"/>
                    </a:lnTo>
                    <a:lnTo>
                      <a:pt x="200" y="643"/>
                    </a:lnTo>
                    <a:lnTo>
                      <a:pt x="200" y="637"/>
                    </a:lnTo>
                    <a:lnTo>
                      <a:pt x="200" y="633"/>
                    </a:lnTo>
                    <a:lnTo>
                      <a:pt x="200" y="628"/>
                    </a:lnTo>
                    <a:lnTo>
                      <a:pt x="200" y="625"/>
                    </a:lnTo>
                    <a:lnTo>
                      <a:pt x="200" y="621"/>
                    </a:lnTo>
                    <a:lnTo>
                      <a:pt x="200" y="617"/>
                    </a:lnTo>
                    <a:lnTo>
                      <a:pt x="200" y="613"/>
                    </a:lnTo>
                    <a:lnTo>
                      <a:pt x="200" y="609"/>
                    </a:lnTo>
                    <a:lnTo>
                      <a:pt x="200" y="604"/>
                    </a:lnTo>
                    <a:lnTo>
                      <a:pt x="200" y="600"/>
                    </a:lnTo>
                    <a:lnTo>
                      <a:pt x="200" y="595"/>
                    </a:lnTo>
                    <a:lnTo>
                      <a:pt x="200" y="591"/>
                    </a:lnTo>
                    <a:lnTo>
                      <a:pt x="200" y="586"/>
                    </a:lnTo>
                    <a:lnTo>
                      <a:pt x="200" y="582"/>
                    </a:lnTo>
                    <a:lnTo>
                      <a:pt x="200" y="576"/>
                    </a:lnTo>
                    <a:lnTo>
                      <a:pt x="200" y="573"/>
                    </a:lnTo>
                    <a:lnTo>
                      <a:pt x="200" y="569"/>
                    </a:lnTo>
                    <a:lnTo>
                      <a:pt x="200" y="565"/>
                    </a:lnTo>
                    <a:lnTo>
                      <a:pt x="201" y="561"/>
                    </a:lnTo>
                    <a:lnTo>
                      <a:pt x="201" y="559"/>
                    </a:lnTo>
                    <a:lnTo>
                      <a:pt x="201" y="555"/>
                    </a:lnTo>
                    <a:lnTo>
                      <a:pt x="201" y="552"/>
                    </a:lnTo>
                    <a:lnTo>
                      <a:pt x="201" y="547"/>
                    </a:lnTo>
                    <a:lnTo>
                      <a:pt x="201" y="543"/>
                    </a:lnTo>
                    <a:lnTo>
                      <a:pt x="201" y="537"/>
                    </a:lnTo>
                    <a:lnTo>
                      <a:pt x="201" y="533"/>
                    </a:lnTo>
                    <a:lnTo>
                      <a:pt x="201" y="527"/>
                    </a:lnTo>
                    <a:lnTo>
                      <a:pt x="201" y="523"/>
                    </a:lnTo>
                    <a:lnTo>
                      <a:pt x="201" y="519"/>
                    </a:lnTo>
                    <a:lnTo>
                      <a:pt x="201" y="515"/>
                    </a:lnTo>
                    <a:lnTo>
                      <a:pt x="201" y="511"/>
                    </a:lnTo>
                    <a:lnTo>
                      <a:pt x="201" y="509"/>
                    </a:lnTo>
                    <a:lnTo>
                      <a:pt x="201" y="506"/>
                    </a:lnTo>
                    <a:lnTo>
                      <a:pt x="201" y="505"/>
                    </a:lnTo>
                    <a:lnTo>
                      <a:pt x="201" y="503"/>
                    </a:lnTo>
                    <a:lnTo>
                      <a:pt x="201" y="502"/>
                    </a:lnTo>
                    <a:lnTo>
                      <a:pt x="201" y="500"/>
                    </a:lnTo>
                    <a:lnTo>
                      <a:pt x="201" y="499"/>
                    </a:lnTo>
                    <a:lnTo>
                      <a:pt x="201" y="497"/>
                    </a:lnTo>
                    <a:lnTo>
                      <a:pt x="201" y="493"/>
                    </a:lnTo>
                    <a:lnTo>
                      <a:pt x="201" y="491"/>
                    </a:lnTo>
                    <a:lnTo>
                      <a:pt x="201" y="487"/>
                    </a:lnTo>
                    <a:lnTo>
                      <a:pt x="201" y="485"/>
                    </a:lnTo>
                    <a:lnTo>
                      <a:pt x="201" y="481"/>
                    </a:lnTo>
                    <a:lnTo>
                      <a:pt x="201" y="479"/>
                    </a:lnTo>
                    <a:lnTo>
                      <a:pt x="201" y="475"/>
                    </a:lnTo>
                    <a:lnTo>
                      <a:pt x="201" y="474"/>
                    </a:lnTo>
                    <a:lnTo>
                      <a:pt x="201" y="471"/>
                    </a:lnTo>
                    <a:lnTo>
                      <a:pt x="201" y="469"/>
                    </a:lnTo>
                    <a:lnTo>
                      <a:pt x="202" y="468"/>
                    </a:lnTo>
                    <a:lnTo>
                      <a:pt x="202" y="467"/>
                    </a:lnTo>
                    <a:lnTo>
                      <a:pt x="202" y="465"/>
                    </a:lnTo>
                    <a:lnTo>
                      <a:pt x="202" y="463"/>
                    </a:lnTo>
                    <a:lnTo>
                      <a:pt x="203" y="461"/>
                    </a:lnTo>
                    <a:lnTo>
                      <a:pt x="203" y="459"/>
                    </a:lnTo>
                    <a:lnTo>
                      <a:pt x="205" y="455"/>
                    </a:lnTo>
                    <a:lnTo>
                      <a:pt x="205" y="453"/>
                    </a:lnTo>
                    <a:lnTo>
                      <a:pt x="207" y="450"/>
                    </a:lnTo>
                    <a:lnTo>
                      <a:pt x="207" y="448"/>
                    </a:lnTo>
                    <a:lnTo>
                      <a:pt x="207" y="445"/>
                    </a:lnTo>
                    <a:lnTo>
                      <a:pt x="207" y="443"/>
                    </a:lnTo>
                    <a:lnTo>
                      <a:pt x="208" y="440"/>
                    </a:lnTo>
                    <a:lnTo>
                      <a:pt x="208" y="439"/>
                    </a:lnTo>
                    <a:lnTo>
                      <a:pt x="208" y="437"/>
                    </a:lnTo>
                    <a:lnTo>
                      <a:pt x="207" y="436"/>
                    </a:lnTo>
                    <a:lnTo>
                      <a:pt x="207" y="434"/>
                    </a:lnTo>
                    <a:lnTo>
                      <a:pt x="202" y="434"/>
                    </a:lnTo>
                    <a:lnTo>
                      <a:pt x="199" y="433"/>
                    </a:lnTo>
                    <a:lnTo>
                      <a:pt x="195" y="433"/>
                    </a:lnTo>
                    <a:lnTo>
                      <a:pt x="191" y="431"/>
                    </a:lnTo>
                    <a:lnTo>
                      <a:pt x="187" y="431"/>
                    </a:lnTo>
                    <a:lnTo>
                      <a:pt x="183" y="431"/>
                    </a:lnTo>
                    <a:lnTo>
                      <a:pt x="179" y="431"/>
                    </a:lnTo>
                    <a:lnTo>
                      <a:pt x="178" y="429"/>
                    </a:lnTo>
                    <a:lnTo>
                      <a:pt x="174" y="429"/>
                    </a:lnTo>
                    <a:lnTo>
                      <a:pt x="170" y="429"/>
                    </a:lnTo>
                    <a:lnTo>
                      <a:pt x="166" y="429"/>
                    </a:lnTo>
                    <a:lnTo>
                      <a:pt x="164" y="426"/>
                    </a:lnTo>
                    <a:lnTo>
                      <a:pt x="160" y="426"/>
                    </a:lnTo>
                    <a:lnTo>
                      <a:pt x="158" y="424"/>
                    </a:lnTo>
                    <a:lnTo>
                      <a:pt x="156" y="424"/>
                    </a:lnTo>
                    <a:lnTo>
                      <a:pt x="154" y="423"/>
                    </a:lnTo>
                    <a:lnTo>
                      <a:pt x="150" y="423"/>
                    </a:lnTo>
                    <a:lnTo>
                      <a:pt x="148" y="421"/>
                    </a:lnTo>
                    <a:lnTo>
                      <a:pt x="147" y="421"/>
                    </a:lnTo>
                    <a:lnTo>
                      <a:pt x="145" y="419"/>
                    </a:lnTo>
                    <a:lnTo>
                      <a:pt x="143" y="419"/>
                    </a:lnTo>
                    <a:lnTo>
                      <a:pt x="141" y="417"/>
                    </a:lnTo>
                    <a:lnTo>
                      <a:pt x="139" y="415"/>
                    </a:lnTo>
                    <a:lnTo>
                      <a:pt x="137" y="413"/>
                    </a:lnTo>
                    <a:lnTo>
                      <a:pt x="135" y="412"/>
                    </a:lnTo>
                    <a:lnTo>
                      <a:pt x="133" y="410"/>
                    </a:lnTo>
                    <a:lnTo>
                      <a:pt x="131" y="408"/>
                    </a:lnTo>
                    <a:lnTo>
                      <a:pt x="129" y="407"/>
                    </a:lnTo>
                    <a:lnTo>
                      <a:pt x="127" y="407"/>
                    </a:lnTo>
                    <a:lnTo>
                      <a:pt x="125" y="405"/>
                    </a:lnTo>
                    <a:lnTo>
                      <a:pt x="124" y="403"/>
                    </a:lnTo>
                    <a:lnTo>
                      <a:pt x="121" y="401"/>
                    </a:lnTo>
                    <a:lnTo>
                      <a:pt x="119" y="401"/>
                    </a:lnTo>
                    <a:lnTo>
                      <a:pt x="117" y="401"/>
                    </a:lnTo>
                    <a:lnTo>
                      <a:pt x="115" y="401"/>
                    </a:lnTo>
                    <a:lnTo>
                      <a:pt x="113" y="401"/>
                    </a:lnTo>
                    <a:lnTo>
                      <a:pt x="109" y="401"/>
                    </a:lnTo>
                    <a:lnTo>
                      <a:pt x="107" y="401"/>
                    </a:lnTo>
                    <a:lnTo>
                      <a:pt x="104" y="401"/>
                    </a:lnTo>
                    <a:lnTo>
                      <a:pt x="102" y="399"/>
                    </a:lnTo>
                    <a:lnTo>
                      <a:pt x="98" y="399"/>
                    </a:lnTo>
                    <a:lnTo>
                      <a:pt x="95" y="399"/>
                    </a:lnTo>
                    <a:lnTo>
                      <a:pt x="93" y="399"/>
                    </a:lnTo>
                    <a:lnTo>
                      <a:pt x="90" y="397"/>
                    </a:lnTo>
                    <a:lnTo>
                      <a:pt x="88" y="397"/>
                    </a:lnTo>
                    <a:lnTo>
                      <a:pt x="86" y="395"/>
                    </a:lnTo>
                    <a:lnTo>
                      <a:pt x="84" y="395"/>
                    </a:lnTo>
                    <a:lnTo>
                      <a:pt x="83" y="393"/>
                    </a:lnTo>
                    <a:lnTo>
                      <a:pt x="81" y="393"/>
                    </a:lnTo>
                    <a:lnTo>
                      <a:pt x="80" y="393"/>
                    </a:lnTo>
                    <a:lnTo>
                      <a:pt x="78" y="393"/>
                    </a:lnTo>
                    <a:lnTo>
                      <a:pt x="78" y="392"/>
                    </a:lnTo>
                    <a:lnTo>
                      <a:pt x="76" y="392"/>
                    </a:lnTo>
                    <a:lnTo>
                      <a:pt x="75" y="390"/>
                    </a:lnTo>
                    <a:lnTo>
                      <a:pt x="73" y="390"/>
                    </a:lnTo>
                    <a:lnTo>
                      <a:pt x="73" y="388"/>
                    </a:lnTo>
                    <a:lnTo>
                      <a:pt x="71" y="388"/>
                    </a:lnTo>
                    <a:lnTo>
                      <a:pt x="69" y="386"/>
                    </a:lnTo>
                    <a:lnTo>
                      <a:pt x="67" y="386"/>
                    </a:lnTo>
                    <a:lnTo>
                      <a:pt x="67" y="384"/>
                    </a:lnTo>
                    <a:lnTo>
                      <a:pt x="65" y="384"/>
                    </a:lnTo>
                    <a:lnTo>
                      <a:pt x="65" y="382"/>
                    </a:lnTo>
                    <a:lnTo>
                      <a:pt x="64" y="381"/>
                    </a:lnTo>
                    <a:lnTo>
                      <a:pt x="64" y="379"/>
                    </a:lnTo>
                    <a:lnTo>
                      <a:pt x="63" y="379"/>
                    </a:lnTo>
                    <a:lnTo>
                      <a:pt x="63" y="377"/>
                    </a:lnTo>
                    <a:lnTo>
                      <a:pt x="63" y="375"/>
                    </a:lnTo>
                    <a:lnTo>
                      <a:pt x="63" y="373"/>
                    </a:lnTo>
                    <a:lnTo>
                      <a:pt x="63" y="371"/>
                    </a:lnTo>
                    <a:lnTo>
                      <a:pt x="63" y="369"/>
                    </a:lnTo>
                    <a:lnTo>
                      <a:pt x="63" y="367"/>
                    </a:lnTo>
                    <a:lnTo>
                      <a:pt x="63" y="365"/>
                    </a:lnTo>
                    <a:lnTo>
                      <a:pt x="63" y="363"/>
                    </a:lnTo>
                    <a:lnTo>
                      <a:pt x="63" y="361"/>
                    </a:lnTo>
                    <a:lnTo>
                      <a:pt x="63" y="360"/>
                    </a:lnTo>
                    <a:lnTo>
                      <a:pt x="64" y="357"/>
                    </a:lnTo>
                    <a:lnTo>
                      <a:pt x="64" y="356"/>
                    </a:lnTo>
                    <a:lnTo>
                      <a:pt x="64" y="354"/>
                    </a:lnTo>
                    <a:lnTo>
                      <a:pt x="64" y="353"/>
                    </a:lnTo>
                    <a:lnTo>
                      <a:pt x="66" y="351"/>
                    </a:lnTo>
                    <a:lnTo>
                      <a:pt x="66" y="349"/>
                    </a:lnTo>
                    <a:lnTo>
                      <a:pt x="66" y="348"/>
                    </a:lnTo>
                    <a:lnTo>
                      <a:pt x="67" y="346"/>
                    </a:lnTo>
                    <a:lnTo>
                      <a:pt x="69" y="344"/>
                    </a:lnTo>
                    <a:lnTo>
                      <a:pt x="69" y="342"/>
                    </a:lnTo>
                    <a:lnTo>
                      <a:pt x="71" y="340"/>
                    </a:lnTo>
                    <a:lnTo>
                      <a:pt x="73" y="338"/>
                    </a:lnTo>
                    <a:lnTo>
                      <a:pt x="73" y="336"/>
                    </a:lnTo>
                    <a:lnTo>
                      <a:pt x="75" y="334"/>
                    </a:lnTo>
                    <a:lnTo>
                      <a:pt x="75" y="333"/>
                    </a:lnTo>
                    <a:lnTo>
                      <a:pt x="77" y="332"/>
                    </a:lnTo>
                    <a:lnTo>
                      <a:pt x="77" y="330"/>
                    </a:lnTo>
                    <a:lnTo>
                      <a:pt x="79" y="329"/>
                    </a:lnTo>
                    <a:lnTo>
                      <a:pt x="79" y="328"/>
                    </a:lnTo>
                    <a:lnTo>
                      <a:pt x="79" y="326"/>
                    </a:lnTo>
                    <a:lnTo>
                      <a:pt x="79" y="324"/>
                    </a:lnTo>
                    <a:lnTo>
                      <a:pt x="81" y="322"/>
                    </a:lnTo>
                    <a:lnTo>
                      <a:pt x="81" y="320"/>
                    </a:lnTo>
                    <a:lnTo>
                      <a:pt x="82" y="318"/>
                    </a:lnTo>
                    <a:lnTo>
                      <a:pt x="82" y="316"/>
                    </a:lnTo>
                    <a:lnTo>
                      <a:pt x="84" y="313"/>
                    </a:lnTo>
                    <a:lnTo>
                      <a:pt x="84" y="311"/>
                    </a:lnTo>
                    <a:lnTo>
                      <a:pt x="84" y="309"/>
                    </a:lnTo>
                    <a:lnTo>
                      <a:pt x="84" y="307"/>
                    </a:lnTo>
                    <a:lnTo>
                      <a:pt x="86" y="305"/>
                    </a:lnTo>
                    <a:lnTo>
                      <a:pt x="86" y="303"/>
                    </a:lnTo>
                    <a:lnTo>
                      <a:pt x="87" y="301"/>
                    </a:lnTo>
                    <a:lnTo>
                      <a:pt x="87" y="300"/>
                    </a:lnTo>
                    <a:lnTo>
                      <a:pt x="88" y="298"/>
                    </a:lnTo>
                    <a:lnTo>
                      <a:pt x="88" y="296"/>
                    </a:lnTo>
                    <a:lnTo>
                      <a:pt x="90" y="294"/>
                    </a:lnTo>
                    <a:lnTo>
                      <a:pt x="90" y="292"/>
                    </a:lnTo>
                    <a:lnTo>
                      <a:pt x="92" y="290"/>
                    </a:lnTo>
                    <a:lnTo>
                      <a:pt x="92" y="288"/>
                    </a:lnTo>
                    <a:lnTo>
                      <a:pt x="94" y="286"/>
                    </a:lnTo>
                    <a:lnTo>
                      <a:pt x="94" y="285"/>
                    </a:lnTo>
                    <a:lnTo>
                      <a:pt x="95" y="281"/>
                    </a:lnTo>
                    <a:lnTo>
                      <a:pt x="95" y="279"/>
                    </a:lnTo>
                    <a:lnTo>
                      <a:pt x="97" y="277"/>
                    </a:lnTo>
                    <a:lnTo>
                      <a:pt x="97" y="275"/>
                    </a:lnTo>
                    <a:lnTo>
                      <a:pt x="99" y="272"/>
                    </a:lnTo>
                    <a:lnTo>
                      <a:pt x="99" y="271"/>
                    </a:lnTo>
                    <a:lnTo>
                      <a:pt x="101" y="269"/>
                    </a:lnTo>
                    <a:lnTo>
                      <a:pt x="101" y="267"/>
                    </a:lnTo>
                    <a:lnTo>
                      <a:pt x="103" y="265"/>
                    </a:lnTo>
                    <a:lnTo>
                      <a:pt x="103" y="264"/>
                    </a:lnTo>
                    <a:lnTo>
                      <a:pt x="105" y="262"/>
                    </a:lnTo>
                    <a:lnTo>
                      <a:pt x="107" y="260"/>
                    </a:lnTo>
                    <a:lnTo>
                      <a:pt x="107" y="259"/>
                    </a:lnTo>
                    <a:lnTo>
                      <a:pt x="109" y="257"/>
                    </a:lnTo>
                    <a:lnTo>
                      <a:pt x="109" y="255"/>
                    </a:lnTo>
                    <a:lnTo>
                      <a:pt x="109" y="254"/>
                    </a:lnTo>
                    <a:lnTo>
                      <a:pt x="110" y="252"/>
                    </a:lnTo>
                    <a:lnTo>
                      <a:pt x="111" y="250"/>
                    </a:lnTo>
                    <a:lnTo>
                      <a:pt x="112" y="248"/>
                    </a:lnTo>
                    <a:lnTo>
                      <a:pt x="110" y="248"/>
                    </a:lnTo>
                    <a:lnTo>
                      <a:pt x="110" y="247"/>
                    </a:lnTo>
                    <a:lnTo>
                      <a:pt x="110" y="246"/>
                    </a:lnTo>
                    <a:lnTo>
                      <a:pt x="108" y="247"/>
                    </a:lnTo>
                    <a:lnTo>
                      <a:pt x="107" y="247"/>
                    </a:lnTo>
                    <a:lnTo>
                      <a:pt x="105" y="248"/>
                    </a:lnTo>
                    <a:lnTo>
                      <a:pt x="103" y="248"/>
                    </a:lnTo>
                    <a:lnTo>
                      <a:pt x="101" y="248"/>
                    </a:lnTo>
                    <a:lnTo>
                      <a:pt x="100" y="248"/>
                    </a:lnTo>
                    <a:lnTo>
                      <a:pt x="98" y="248"/>
                    </a:lnTo>
                    <a:lnTo>
                      <a:pt x="97" y="246"/>
                    </a:lnTo>
                    <a:lnTo>
                      <a:pt x="95" y="244"/>
                    </a:lnTo>
                    <a:lnTo>
                      <a:pt x="94" y="242"/>
                    </a:lnTo>
                    <a:lnTo>
                      <a:pt x="92" y="240"/>
                    </a:lnTo>
                    <a:lnTo>
                      <a:pt x="90" y="237"/>
                    </a:lnTo>
                    <a:lnTo>
                      <a:pt x="88" y="235"/>
                    </a:lnTo>
                    <a:lnTo>
                      <a:pt x="87" y="231"/>
                    </a:lnTo>
                    <a:lnTo>
                      <a:pt x="85" y="229"/>
                    </a:lnTo>
                    <a:lnTo>
                      <a:pt x="83" y="227"/>
                    </a:lnTo>
                    <a:lnTo>
                      <a:pt x="81" y="225"/>
                    </a:lnTo>
                    <a:lnTo>
                      <a:pt x="80" y="222"/>
                    </a:lnTo>
                    <a:lnTo>
                      <a:pt x="78" y="220"/>
                    </a:lnTo>
                    <a:lnTo>
                      <a:pt x="78" y="218"/>
                    </a:lnTo>
                    <a:lnTo>
                      <a:pt x="78" y="217"/>
                    </a:lnTo>
                    <a:lnTo>
                      <a:pt x="79" y="215"/>
                    </a:lnTo>
                    <a:lnTo>
                      <a:pt x="79" y="212"/>
                    </a:lnTo>
                    <a:lnTo>
                      <a:pt x="81" y="209"/>
                    </a:lnTo>
                    <a:lnTo>
                      <a:pt x="83" y="205"/>
                    </a:lnTo>
                    <a:lnTo>
                      <a:pt x="85" y="199"/>
                    </a:lnTo>
                    <a:lnTo>
                      <a:pt x="87" y="194"/>
                    </a:lnTo>
                    <a:lnTo>
                      <a:pt x="88" y="188"/>
                    </a:lnTo>
                    <a:lnTo>
                      <a:pt x="90" y="183"/>
                    </a:lnTo>
                    <a:lnTo>
                      <a:pt x="94" y="177"/>
                    </a:lnTo>
                    <a:lnTo>
                      <a:pt x="95" y="173"/>
                    </a:lnTo>
                    <a:lnTo>
                      <a:pt x="98" y="167"/>
                    </a:lnTo>
                    <a:lnTo>
                      <a:pt x="100" y="163"/>
                    </a:lnTo>
                    <a:lnTo>
                      <a:pt x="103" y="159"/>
                    </a:lnTo>
                    <a:lnTo>
                      <a:pt x="105" y="157"/>
                    </a:lnTo>
                    <a:lnTo>
                      <a:pt x="108" y="154"/>
                    </a:lnTo>
                    <a:lnTo>
                      <a:pt x="110" y="153"/>
                    </a:lnTo>
                    <a:lnTo>
                      <a:pt x="113" y="152"/>
                    </a:lnTo>
                    <a:lnTo>
                      <a:pt x="114" y="150"/>
                    </a:lnTo>
                    <a:lnTo>
                      <a:pt x="116" y="147"/>
                    </a:lnTo>
                    <a:lnTo>
                      <a:pt x="117" y="143"/>
                    </a:lnTo>
                    <a:lnTo>
                      <a:pt x="119" y="140"/>
                    </a:lnTo>
                    <a:lnTo>
                      <a:pt x="121" y="135"/>
                    </a:lnTo>
                    <a:lnTo>
                      <a:pt x="124" y="130"/>
                    </a:lnTo>
                    <a:lnTo>
                      <a:pt x="126" y="124"/>
                    </a:lnTo>
                    <a:lnTo>
                      <a:pt x="127" y="120"/>
                    </a:lnTo>
                    <a:lnTo>
                      <a:pt x="129" y="114"/>
                    </a:lnTo>
                    <a:lnTo>
                      <a:pt x="131" y="110"/>
                    </a:lnTo>
                    <a:lnTo>
                      <a:pt x="132" y="105"/>
                    </a:lnTo>
                    <a:lnTo>
                      <a:pt x="132" y="102"/>
                    </a:lnTo>
                    <a:lnTo>
                      <a:pt x="134" y="99"/>
                    </a:lnTo>
                    <a:lnTo>
                      <a:pt x="134" y="97"/>
                    </a:lnTo>
                    <a:lnTo>
                      <a:pt x="136" y="95"/>
                    </a:lnTo>
                    <a:lnTo>
                      <a:pt x="134" y="95"/>
                    </a:lnTo>
                    <a:lnTo>
                      <a:pt x="134" y="94"/>
                    </a:lnTo>
                    <a:lnTo>
                      <a:pt x="135" y="92"/>
                    </a:lnTo>
                    <a:lnTo>
                      <a:pt x="135" y="91"/>
                    </a:lnTo>
                    <a:lnTo>
                      <a:pt x="136" y="88"/>
                    </a:lnTo>
                    <a:lnTo>
                      <a:pt x="136" y="87"/>
                    </a:lnTo>
                    <a:lnTo>
                      <a:pt x="138" y="85"/>
                    </a:lnTo>
                    <a:lnTo>
                      <a:pt x="138" y="83"/>
                    </a:lnTo>
                    <a:lnTo>
                      <a:pt x="140" y="81"/>
                    </a:lnTo>
                    <a:lnTo>
                      <a:pt x="140" y="79"/>
                    </a:lnTo>
                    <a:lnTo>
                      <a:pt x="142" y="76"/>
                    </a:lnTo>
                    <a:lnTo>
                      <a:pt x="142" y="74"/>
                    </a:lnTo>
                    <a:lnTo>
                      <a:pt x="144" y="72"/>
                    </a:lnTo>
                    <a:lnTo>
                      <a:pt x="144" y="71"/>
                    </a:lnTo>
                    <a:lnTo>
                      <a:pt x="146" y="69"/>
                    </a:lnTo>
                    <a:lnTo>
                      <a:pt x="147" y="67"/>
                    </a:lnTo>
                    <a:lnTo>
                      <a:pt x="147" y="65"/>
                    </a:lnTo>
                    <a:lnTo>
                      <a:pt x="149" y="64"/>
                    </a:lnTo>
                    <a:lnTo>
                      <a:pt x="149" y="62"/>
                    </a:lnTo>
                    <a:lnTo>
                      <a:pt x="151" y="60"/>
                    </a:lnTo>
                    <a:lnTo>
                      <a:pt x="153" y="58"/>
                    </a:lnTo>
                    <a:lnTo>
                      <a:pt x="155" y="56"/>
                    </a:lnTo>
                    <a:lnTo>
                      <a:pt x="157" y="55"/>
                    </a:lnTo>
                    <a:lnTo>
                      <a:pt x="159" y="52"/>
                    </a:lnTo>
                    <a:lnTo>
                      <a:pt x="161" y="50"/>
                    </a:lnTo>
                    <a:lnTo>
                      <a:pt x="163" y="49"/>
                    </a:lnTo>
                    <a:lnTo>
                      <a:pt x="164" y="48"/>
                    </a:lnTo>
                    <a:lnTo>
                      <a:pt x="166" y="46"/>
                    </a:lnTo>
                    <a:lnTo>
                      <a:pt x="168" y="44"/>
                    </a:lnTo>
                    <a:lnTo>
                      <a:pt x="169" y="43"/>
                    </a:lnTo>
                    <a:lnTo>
                      <a:pt x="170" y="42"/>
                    </a:lnTo>
                    <a:lnTo>
                      <a:pt x="172" y="42"/>
                    </a:lnTo>
                    <a:lnTo>
                      <a:pt x="174" y="40"/>
                    </a:lnTo>
                    <a:lnTo>
                      <a:pt x="176" y="38"/>
                    </a:lnTo>
                    <a:lnTo>
                      <a:pt x="178" y="36"/>
                    </a:lnTo>
                    <a:lnTo>
                      <a:pt x="179" y="34"/>
                    </a:lnTo>
                    <a:lnTo>
                      <a:pt x="181" y="33"/>
                    </a:lnTo>
                    <a:lnTo>
                      <a:pt x="183" y="31"/>
                    </a:lnTo>
                    <a:lnTo>
                      <a:pt x="184" y="31"/>
                    </a:lnTo>
                    <a:lnTo>
                      <a:pt x="186" y="29"/>
                    </a:lnTo>
                    <a:lnTo>
                      <a:pt x="187" y="27"/>
                    </a:lnTo>
                    <a:lnTo>
                      <a:pt x="189" y="26"/>
                    </a:lnTo>
                    <a:lnTo>
                      <a:pt x="191" y="24"/>
                    </a:lnTo>
                    <a:lnTo>
                      <a:pt x="192" y="24"/>
                    </a:lnTo>
                    <a:lnTo>
                      <a:pt x="194" y="22"/>
                    </a:lnTo>
                    <a:lnTo>
                      <a:pt x="195" y="22"/>
                    </a:lnTo>
                    <a:lnTo>
                      <a:pt x="197" y="20"/>
                    </a:lnTo>
                    <a:lnTo>
                      <a:pt x="199" y="18"/>
                    </a:lnTo>
                    <a:lnTo>
                      <a:pt x="201" y="16"/>
                    </a:lnTo>
                    <a:lnTo>
                      <a:pt x="203" y="14"/>
                    </a:lnTo>
                    <a:lnTo>
                      <a:pt x="205" y="14"/>
                    </a:lnTo>
                    <a:lnTo>
                      <a:pt x="207" y="12"/>
                    </a:lnTo>
                    <a:lnTo>
                      <a:pt x="208" y="12"/>
                    </a:lnTo>
                    <a:lnTo>
                      <a:pt x="210" y="11"/>
                    </a:lnTo>
                    <a:lnTo>
                      <a:pt x="212" y="11"/>
                    </a:lnTo>
                    <a:lnTo>
                      <a:pt x="214" y="9"/>
                    </a:lnTo>
                    <a:lnTo>
                      <a:pt x="216" y="9"/>
                    </a:lnTo>
                    <a:lnTo>
                      <a:pt x="218" y="9"/>
                    </a:lnTo>
                    <a:lnTo>
                      <a:pt x="220" y="7"/>
                    </a:lnTo>
                    <a:lnTo>
                      <a:pt x="222" y="7"/>
                    </a:lnTo>
                    <a:lnTo>
                      <a:pt x="224" y="5"/>
                    </a:lnTo>
                    <a:lnTo>
                      <a:pt x="226" y="5"/>
                    </a:lnTo>
                    <a:lnTo>
                      <a:pt x="230" y="4"/>
                    </a:lnTo>
                    <a:lnTo>
                      <a:pt x="232" y="4"/>
                    </a:lnTo>
                    <a:lnTo>
                      <a:pt x="233" y="4"/>
                    </a:lnTo>
                    <a:lnTo>
                      <a:pt x="236" y="4"/>
                    </a:lnTo>
                    <a:lnTo>
                      <a:pt x="239" y="2"/>
                    </a:lnTo>
                    <a:lnTo>
                      <a:pt x="241" y="2"/>
                    </a:lnTo>
                    <a:lnTo>
                      <a:pt x="243" y="1"/>
                    </a:lnTo>
                    <a:lnTo>
                      <a:pt x="245" y="1"/>
                    </a:lnTo>
                    <a:lnTo>
                      <a:pt x="248" y="0"/>
                    </a:lnTo>
                    <a:lnTo>
                      <a:pt x="248" y="1"/>
                    </a:lnTo>
                    <a:lnTo>
                      <a:pt x="250" y="1"/>
                    </a:lnTo>
                    <a:lnTo>
                      <a:pt x="252" y="1"/>
                    </a:lnTo>
                    <a:lnTo>
                      <a:pt x="254" y="1"/>
                    </a:lnTo>
                    <a:lnTo>
                      <a:pt x="256" y="1"/>
                    </a:lnTo>
                    <a:lnTo>
                      <a:pt x="258" y="1"/>
                    </a:lnTo>
                    <a:lnTo>
                      <a:pt x="258" y="2"/>
                    </a:lnTo>
                    <a:lnTo>
                      <a:pt x="260" y="2"/>
                    </a:lnTo>
                    <a:lnTo>
                      <a:pt x="261" y="2"/>
                    </a:lnTo>
                    <a:lnTo>
                      <a:pt x="263" y="2"/>
                    </a:lnTo>
                    <a:lnTo>
                      <a:pt x="264" y="2"/>
                    </a:lnTo>
                    <a:lnTo>
                      <a:pt x="266" y="2"/>
                    </a:lnTo>
                    <a:lnTo>
                      <a:pt x="268" y="2"/>
                    </a:lnTo>
                    <a:lnTo>
                      <a:pt x="270" y="2"/>
                    </a:lnTo>
                    <a:lnTo>
                      <a:pt x="271" y="2"/>
                    </a:lnTo>
                    <a:lnTo>
                      <a:pt x="273" y="2"/>
                    </a:lnTo>
                    <a:lnTo>
                      <a:pt x="275" y="2"/>
                    </a:lnTo>
                    <a:lnTo>
                      <a:pt x="276" y="2"/>
                    </a:lnTo>
                    <a:lnTo>
                      <a:pt x="278" y="2"/>
                    </a:lnTo>
                    <a:lnTo>
                      <a:pt x="280" y="2"/>
                    </a:lnTo>
                    <a:lnTo>
                      <a:pt x="282" y="2"/>
                    </a:lnTo>
                    <a:lnTo>
                      <a:pt x="283" y="2"/>
                    </a:lnTo>
                    <a:lnTo>
                      <a:pt x="284" y="2"/>
                    </a:lnTo>
                    <a:lnTo>
                      <a:pt x="287" y="2"/>
                    </a:lnTo>
                    <a:lnTo>
                      <a:pt x="286" y="3"/>
                    </a:lnTo>
                    <a:lnTo>
                      <a:pt x="286" y="5"/>
                    </a:lnTo>
                    <a:lnTo>
                      <a:pt x="285" y="7"/>
                    </a:lnTo>
                    <a:lnTo>
                      <a:pt x="285" y="8"/>
                    </a:lnTo>
                    <a:lnTo>
                      <a:pt x="285" y="10"/>
                    </a:lnTo>
                    <a:lnTo>
                      <a:pt x="285" y="11"/>
                    </a:lnTo>
                    <a:lnTo>
                      <a:pt x="283" y="12"/>
                    </a:lnTo>
                    <a:lnTo>
                      <a:pt x="283" y="14"/>
                    </a:lnTo>
                    <a:lnTo>
                      <a:pt x="283" y="17"/>
                    </a:lnTo>
                    <a:lnTo>
                      <a:pt x="283" y="18"/>
                    </a:lnTo>
                    <a:lnTo>
                      <a:pt x="282" y="20"/>
                    </a:lnTo>
                    <a:lnTo>
                      <a:pt x="282" y="22"/>
                    </a:lnTo>
                    <a:lnTo>
                      <a:pt x="282" y="24"/>
                    </a:lnTo>
                    <a:lnTo>
                      <a:pt x="282" y="26"/>
                    </a:lnTo>
                    <a:lnTo>
                      <a:pt x="282" y="27"/>
                    </a:lnTo>
                    <a:lnTo>
                      <a:pt x="282" y="29"/>
                    </a:lnTo>
                    <a:lnTo>
                      <a:pt x="282" y="31"/>
                    </a:lnTo>
                    <a:lnTo>
                      <a:pt x="282" y="33"/>
                    </a:lnTo>
                    <a:lnTo>
                      <a:pt x="282" y="34"/>
                    </a:lnTo>
                    <a:lnTo>
                      <a:pt x="282" y="36"/>
                    </a:lnTo>
                    <a:lnTo>
                      <a:pt x="281" y="38"/>
                    </a:lnTo>
                    <a:lnTo>
                      <a:pt x="281" y="39"/>
                    </a:lnTo>
                    <a:lnTo>
                      <a:pt x="281" y="41"/>
                    </a:lnTo>
                    <a:lnTo>
                      <a:pt x="280" y="43"/>
                    </a:lnTo>
                    <a:lnTo>
                      <a:pt x="280" y="45"/>
                    </a:lnTo>
                    <a:lnTo>
                      <a:pt x="278" y="47"/>
                    </a:lnTo>
                    <a:lnTo>
                      <a:pt x="277" y="48"/>
                    </a:lnTo>
                    <a:lnTo>
                      <a:pt x="276" y="50"/>
                    </a:lnTo>
                    <a:lnTo>
                      <a:pt x="274" y="52"/>
                    </a:lnTo>
                    <a:lnTo>
                      <a:pt x="272" y="55"/>
                    </a:lnTo>
                    <a:lnTo>
                      <a:pt x="271" y="56"/>
                    </a:lnTo>
                    <a:lnTo>
                      <a:pt x="271" y="58"/>
                    </a:lnTo>
                    <a:lnTo>
                      <a:pt x="269" y="60"/>
                    </a:lnTo>
                    <a:lnTo>
                      <a:pt x="268" y="62"/>
                    </a:lnTo>
                    <a:lnTo>
                      <a:pt x="266" y="64"/>
                    </a:lnTo>
                    <a:lnTo>
                      <a:pt x="266" y="65"/>
                    </a:lnTo>
                    <a:lnTo>
                      <a:pt x="264" y="67"/>
                    </a:lnTo>
                    <a:lnTo>
                      <a:pt x="262" y="69"/>
                    </a:lnTo>
                    <a:lnTo>
                      <a:pt x="261" y="71"/>
                    </a:lnTo>
                    <a:lnTo>
                      <a:pt x="261" y="72"/>
                    </a:lnTo>
                    <a:lnTo>
                      <a:pt x="259" y="74"/>
                    </a:lnTo>
                    <a:lnTo>
                      <a:pt x="257" y="76"/>
                    </a:lnTo>
                    <a:lnTo>
                      <a:pt x="257" y="77"/>
                    </a:lnTo>
                    <a:lnTo>
                      <a:pt x="257" y="79"/>
                    </a:lnTo>
                    <a:lnTo>
                      <a:pt x="255" y="81"/>
                    </a:lnTo>
                    <a:lnTo>
                      <a:pt x="255" y="83"/>
                    </a:lnTo>
                    <a:lnTo>
                      <a:pt x="255" y="85"/>
                    </a:lnTo>
                    <a:lnTo>
                      <a:pt x="255" y="86"/>
                    </a:lnTo>
                    <a:lnTo>
                      <a:pt x="253" y="87"/>
                    </a:lnTo>
                    <a:lnTo>
                      <a:pt x="253" y="89"/>
                    </a:lnTo>
                    <a:lnTo>
                      <a:pt x="253" y="91"/>
                    </a:lnTo>
                    <a:lnTo>
                      <a:pt x="253" y="93"/>
                    </a:lnTo>
                    <a:lnTo>
                      <a:pt x="253" y="95"/>
                    </a:lnTo>
                    <a:lnTo>
                      <a:pt x="253" y="96"/>
                    </a:lnTo>
                    <a:lnTo>
                      <a:pt x="251" y="98"/>
                    </a:lnTo>
                    <a:lnTo>
                      <a:pt x="251" y="100"/>
                    </a:lnTo>
                    <a:lnTo>
                      <a:pt x="250" y="102"/>
                    </a:lnTo>
                    <a:lnTo>
                      <a:pt x="248" y="103"/>
                    </a:lnTo>
                    <a:lnTo>
                      <a:pt x="248" y="105"/>
                    </a:lnTo>
                    <a:lnTo>
                      <a:pt x="246" y="107"/>
                    </a:lnTo>
                    <a:lnTo>
                      <a:pt x="245" y="109"/>
                    </a:lnTo>
                    <a:lnTo>
                      <a:pt x="245" y="111"/>
                    </a:lnTo>
                    <a:lnTo>
                      <a:pt x="244" y="112"/>
                    </a:lnTo>
                    <a:lnTo>
                      <a:pt x="244" y="114"/>
                    </a:lnTo>
                    <a:lnTo>
                      <a:pt x="245" y="114"/>
                    </a:lnTo>
                    <a:lnTo>
                      <a:pt x="246" y="114"/>
                    </a:lnTo>
                    <a:lnTo>
                      <a:pt x="247" y="114"/>
                    </a:lnTo>
                    <a:lnTo>
                      <a:pt x="249" y="112"/>
                    </a:lnTo>
                    <a:lnTo>
                      <a:pt x="251" y="111"/>
                    </a:lnTo>
                    <a:lnTo>
                      <a:pt x="253" y="109"/>
                    </a:lnTo>
                    <a:lnTo>
                      <a:pt x="254" y="107"/>
                    </a:lnTo>
                    <a:lnTo>
                      <a:pt x="255" y="105"/>
                    </a:lnTo>
                    <a:lnTo>
                      <a:pt x="257" y="103"/>
                    </a:lnTo>
                    <a:lnTo>
                      <a:pt x="259" y="101"/>
                    </a:lnTo>
                    <a:lnTo>
                      <a:pt x="261" y="99"/>
                    </a:lnTo>
                    <a:lnTo>
                      <a:pt x="263" y="97"/>
                    </a:lnTo>
                    <a:lnTo>
                      <a:pt x="265" y="95"/>
                    </a:lnTo>
                    <a:lnTo>
                      <a:pt x="267" y="95"/>
                    </a:lnTo>
                    <a:lnTo>
                      <a:pt x="269" y="93"/>
                    </a:lnTo>
                    <a:lnTo>
                      <a:pt x="271" y="91"/>
                    </a:lnTo>
                    <a:lnTo>
                      <a:pt x="274" y="88"/>
                    </a:lnTo>
                    <a:lnTo>
                      <a:pt x="276" y="88"/>
                    </a:lnTo>
                    <a:lnTo>
                      <a:pt x="277" y="87"/>
                    </a:lnTo>
                    <a:lnTo>
                      <a:pt x="279" y="86"/>
                    </a:lnTo>
                    <a:lnTo>
                      <a:pt x="282" y="83"/>
                    </a:lnTo>
                    <a:lnTo>
                      <a:pt x="283" y="83"/>
                    </a:lnTo>
                    <a:lnTo>
                      <a:pt x="285" y="83"/>
                    </a:lnTo>
                    <a:lnTo>
                      <a:pt x="286" y="83"/>
                    </a:lnTo>
                    <a:lnTo>
                      <a:pt x="288" y="81"/>
                    </a:lnTo>
                    <a:lnTo>
                      <a:pt x="290" y="81"/>
                    </a:lnTo>
                    <a:lnTo>
                      <a:pt x="292" y="80"/>
                    </a:lnTo>
                    <a:lnTo>
                      <a:pt x="294" y="80"/>
                    </a:lnTo>
                    <a:lnTo>
                      <a:pt x="298" y="78"/>
                    </a:lnTo>
                    <a:lnTo>
                      <a:pt x="300" y="78"/>
                    </a:lnTo>
                    <a:lnTo>
                      <a:pt x="302" y="76"/>
                    </a:lnTo>
                    <a:lnTo>
                      <a:pt x="304" y="76"/>
                    </a:lnTo>
                    <a:lnTo>
                      <a:pt x="308" y="74"/>
                    </a:lnTo>
                    <a:lnTo>
                      <a:pt x="309" y="74"/>
                    </a:lnTo>
                    <a:lnTo>
                      <a:pt x="312" y="73"/>
                    </a:lnTo>
                    <a:lnTo>
                      <a:pt x="314" y="73"/>
                    </a:lnTo>
                    <a:lnTo>
                      <a:pt x="317" y="71"/>
                    </a:lnTo>
                    <a:lnTo>
                      <a:pt x="319" y="71"/>
                    </a:lnTo>
                    <a:lnTo>
                      <a:pt x="320" y="71"/>
                    </a:lnTo>
                    <a:lnTo>
                      <a:pt x="322" y="71"/>
                    </a:lnTo>
                    <a:lnTo>
                      <a:pt x="323" y="71"/>
                    </a:lnTo>
                    <a:lnTo>
                      <a:pt x="325" y="71"/>
                    </a:lnTo>
                    <a:lnTo>
                      <a:pt x="327" y="71"/>
                    </a:lnTo>
                    <a:lnTo>
                      <a:pt x="329" y="71"/>
                    </a:lnTo>
                    <a:lnTo>
                      <a:pt x="330" y="71"/>
                    </a:lnTo>
                    <a:lnTo>
                      <a:pt x="332" y="71"/>
                    </a:lnTo>
                    <a:lnTo>
                      <a:pt x="334" y="71"/>
                    </a:lnTo>
                    <a:lnTo>
                      <a:pt x="336" y="71"/>
                    </a:lnTo>
                    <a:lnTo>
                      <a:pt x="338" y="71"/>
                    </a:lnTo>
                    <a:lnTo>
                      <a:pt x="339" y="71"/>
                    </a:lnTo>
                    <a:lnTo>
                      <a:pt x="341" y="69"/>
                    </a:lnTo>
                    <a:lnTo>
                      <a:pt x="342" y="69"/>
                    </a:lnTo>
                    <a:lnTo>
                      <a:pt x="344" y="69"/>
                    </a:lnTo>
                    <a:lnTo>
                      <a:pt x="346" y="69"/>
                    </a:lnTo>
                    <a:lnTo>
                      <a:pt x="348" y="67"/>
                    </a:lnTo>
                    <a:lnTo>
                      <a:pt x="350" y="67"/>
                    </a:lnTo>
                    <a:lnTo>
                      <a:pt x="352" y="66"/>
                    </a:lnTo>
                    <a:lnTo>
                      <a:pt x="353" y="66"/>
                    </a:lnTo>
                    <a:lnTo>
                      <a:pt x="355" y="64"/>
                    </a:lnTo>
                    <a:lnTo>
                      <a:pt x="357" y="64"/>
                    </a:lnTo>
                    <a:lnTo>
                      <a:pt x="359" y="63"/>
                    </a:lnTo>
                    <a:lnTo>
                      <a:pt x="361" y="63"/>
                    </a:lnTo>
                    <a:lnTo>
                      <a:pt x="363" y="61"/>
                    </a:lnTo>
                    <a:lnTo>
                      <a:pt x="364" y="61"/>
                    </a:lnTo>
                    <a:lnTo>
                      <a:pt x="367" y="60"/>
                    </a:lnTo>
                    <a:lnTo>
                      <a:pt x="368" y="60"/>
                    </a:lnTo>
                    <a:lnTo>
                      <a:pt x="370" y="58"/>
                    </a:lnTo>
                    <a:lnTo>
                      <a:pt x="371" y="58"/>
                    </a:lnTo>
                    <a:lnTo>
                      <a:pt x="373" y="56"/>
                    </a:lnTo>
                    <a:lnTo>
                      <a:pt x="375" y="55"/>
                    </a:lnTo>
                    <a:lnTo>
                      <a:pt x="377" y="55"/>
                    </a:lnTo>
                    <a:lnTo>
                      <a:pt x="378" y="52"/>
                    </a:lnTo>
                    <a:lnTo>
                      <a:pt x="381" y="52"/>
                    </a:lnTo>
                    <a:lnTo>
                      <a:pt x="382" y="52"/>
                    </a:lnTo>
                    <a:lnTo>
                      <a:pt x="384" y="50"/>
                    </a:lnTo>
                    <a:lnTo>
                      <a:pt x="386" y="50"/>
                    </a:lnTo>
                    <a:lnTo>
                      <a:pt x="388" y="49"/>
                    </a:lnTo>
                    <a:lnTo>
                      <a:pt x="390" y="49"/>
                    </a:lnTo>
                    <a:lnTo>
                      <a:pt x="391" y="49"/>
                    </a:lnTo>
                    <a:lnTo>
                      <a:pt x="393" y="49"/>
                    </a:lnTo>
                    <a:lnTo>
                      <a:pt x="395" y="49"/>
                    </a:lnTo>
                    <a:lnTo>
                      <a:pt x="398" y="49"/>
                    </a:lnTo>
                    <a:lnTo>
                      <a:pt x="400" y="49"/>
                    </a:lnTo>
                    <a:lnTo>
                      <a:pt x="402" y="49"/>
                    </a:lnTo>
                    <a:lnTo>
                      <a:pt x="406" y="47"/>
                    </a:lnTo>
                    <a:lnTo>
                      <a:pt x="408" y="47"/>
                    </a:lnTo>
                    <a:lnTo>
                      <a:pt x="410" y="47"/>
                    </a:lnTo>
                    <a:lnTo>
                      <a:pt x="412" y="47"/>
                    </a:lnTo>
                    <a:lnTo>
                      <a:pt x="416" y="46"/>
                    </a:lnTo>
                    <a:lnTo>
                      <a:pt x="418" y="46"/>
                    </a:lnTo>
                    <a:lnTo>
                      <a:pt x="420" y="46"/>
                    </a:lnTo>
                    <a:lnTo>
                      <a:pt x="422" y="46"/>
                    </a:lnTo>
                    <a:lnTo>
                      <a:pt x="424" y="45"/>
                    </a:lnTo>
                    <a:lnTo>
                      <a:pt x="426" y="45"/>
                    </a:lnTo>
                    <a:lnTo>
                      <a:pt x="428" y="45"/>
                    </a:lnTo>
                    <a:lnTo>
                      <a:pt x="430" y="45"/>
                    </a:lnTo>
                    <a:lnTo>
                      <a:pt x="431" y="45"/>
                    </a:lnTo>
                    <a:lnTo>
                      <a:pt x="433" y="45"/>
                    </a:lnTo>
                    <a:lnTo>
                      <a:pt x="436" y="45"/>
                    </a:lnTo>
                    <a:lnTo>
                      <a:pt x="437" y="45"/>
                    </a:lnTo>
                    <a:lnTo>
                      <a:pt x="439" y="45"/>
                    </a:lnTo>
                    <a:lnTo>
                      <a:pt x="441" y="45"/>
                    </a:lnTo>
                    <a:lnTo>
                      <a:pt x="443" y="45"/>
                    </a:lnTo>
                    <a:lnTo>
                      <a:pt x="445" y="45"/>
                    </a:lnTo>
                    <a:lnTo>
                      <a:pt x="447" y="45"/>
                    </a:lnTo>
                    <a:lnTo>
                      <a:pt x="449" y="45"/>
                    </a:lnTo>
                    <a:lnTo>
                      <a:pt x="451" y="45"/>
                    </a:lnTo>
                    <a:lnTo>
                      <a:pt x="453" y="45"/>
                    </a:lnTo>
                    <a:lnTo>
                      <a:pt x="455" y="45"/>
                    </a:lnTo>
                    <a:lnTo>
                      <a:pt x="457" y="45"/>
                    </a:lnTo>
                    <a:lnTo>
                      <a:pt x="459" y="44"/>
                    </a:lnTo>
                    <a:lnTo>
                      <a:pt x="460" y="44"/>
                    </a:lnTo>
                    <a:lnTo>
                      <a:pt x="462" y="43"/>
                    </a:lnTo>
                    <a:lnTo>
                      <a:pt x="464" y="43"/>
                    </a:lnTo>
                    <a:lnTo>
                      <a:pt x="466" y="42"/>
                    </a:lnTo>
                    <a:lnTo>
                      <a:pt x="468" y="42"/>
                    </a:lnTo>
                    <a:lnTo>
                      <a:pt x="469" y="42"/>
                    </a:lnTo>
                    <a:lnTo>
                      <a:pt x="471" y="40"/>
                    </a:lnTo>
                    <a:lnTo>
                      <a:pt x="474" y="40"/>
                    </a:lnTo>
                    <a:lnTo>
                      <a:pt x="476" y="40"/>
                    </a:lnTo>
                    <a:lnTo>
                      <a:pt x="476" y="42"/>
                    </a:lnTo>
                    <a:lnTo>
                      <a:pt x="477" y="43"/>
                    </a:lnTo>
                    <a:lnTo>
                      <a:pt x="477" y="45"/>
                    </a:lnTo>
                    <a:lnTo>
                      <a:pt x="478" y="47"/>
                    </a:lnTo>
                    <a:lnTo>
                      <a:pt x="478" y="50"/>
                    </a:lnTo>
                    <a:lnTo>
                      <a:pt x="478" y="52"/>
                    </a:lnTo>
                    <a:lnTo>
                      <a:pt x="478" y="54"/>
                    </a:lnTo>
                    <a:lnTo>
                      <a:pt x="478" y="56"/>
                    </a:lnTo>
                    <a:lnTo>
                      <a:pt x="476" y="60"/>
                    </a:lnTo>
                    <a:lnTo>
                      <a:pt x="476" y="62"/>
                    </a:lnTo>
                    <a:lnTo>
                      <a:pt x="476" y="64"/>
                    </a:lnTo>
                    <a:lnTo>
                      <a:pt x="476" y="66"/>
                    </a:lnTo>
                    <a:lnTo>
                      <a:pt x="476" y="69"/>
                    </a:lnTo>
                    <a:lnTo>
                      <a:pt x="476" y="71"/>
                    </a:lnTo>
                    <a:lnTo>
                      <a:pt x="476" y="72"/>
                    </a:lnTo>
                    <a:lnTo>
                      <a:pt x="476" y="74"/>
                    </a:lnTo>
                    <a:lnTo>
                      <a:pt x="475" y="76"/>
                    </a:lnTo>
                    <a:lnTo>
                      <a:pt x="475" y="78"/>
                    </a:lnTo>
                    <a:lnTo>
                      <a:pt x="475" y="80"/>
                    </a:lnTo>
                    <a:lnTo>
                      <a:pt x="475" y="82"/>
                    </a:lnTo>
                    <a:lnTo>
                      <a:pt x="475" y="84"/>
                    </a:lnTo>
                    <a:lnTo>
                      <a:pt x="475" y="86"/>
                    </a:lnTo>
                    <a:lnTo>
                      <a:pt x="475" y="88"/>
                    </a:lnTo>
                    <a:lnTo>
                      <a:pt x="475" y="90"/>
                    </a:lnTo>
                    <a:lnTo>
                      <a:pt x="475" y="92"/>
                    </a:lnTo>
                    <a:lnTo>
                      <a:pt x="475" y="94"/>
                    </a:lnTo>
                    <a:lnTo>
                      <a:pt x="475" y="95"/>
                    </a:lnTo>
                    <a:lnTo>
                      <a:pt x="475" y="96"/>
                    </a:lnTo>
                    <a:lnTo>
                      <a:pt x="476" y="96"/>
                    </a:lnTo>
                    <a:lnTo>
                      <a:pt x="475" y="98"/>
                    </a:lnTo>
                    <a:lnTo>
                      <a:pt x="475" y="100"/>
                    </a:lnTo>
                    <a:lnTo>
                      <a:pt x="475" y="102"/>
                    </a:lnTo>
                    <a:lnTo>
                      <a:pt x="475" y="104"/>
                    </a:lnTo>
                    <a:lnTo>
                      <a:pt x="475" y="106"/>
                    </a:lnTo>
                    <a:lnTo>
                      <a:pt x="475" y="108"/>
                    </a:lnTo>
                    <a:lnTo>
                      <a:pt x="474" y="110"/>
                    </a:lnTo>
                    <a:lnTo>
                      <a:pt x="474" y="112"/>
                    </a:lnTo>
                    <a:lnTo>
                      <a:pt x="474" y="114"/>
                    </a:lnTo>
                    <a:lnTo>
                      <a:pt x="474" y="115"/>
                    </a:lnTo>
                    <a:lnTo>
                      <a:pt x="474" y="117"/>
                    </a:lnTo>
                    <a:lnTo>
                      <a:pt x="474" y="118"/>
                    </a:lnTo>
                    <a:lnTo>
                      <a:pt x="474" y="120"/>
                    </a:lnTo>
                    <a:lnTo>
                      <a:pt x="474" y="122"/>
                    </a:lnTo>
                    <a:lnTo>
                      <a:pt x="474" y="124"/>
                    </a:lnTo>
                    <a:lnTo>
                      <a:pt x="474" y="126"/>
                    </a:lnTo>
                    <a:lnTo>
                      <a:pt x="474" y="127"/>
                    </a:lnTo>
                    <a:lnTo>
                      <a:pt x="474" y="129"/>
                    </a:lnTo>
                    <a:lnTo>
                      <a:pt x="474" y="131"/>
                    </a:lnTo>
                    <a:lnTo>
                      <a:pt x="474" y="133"/>
                    </a:lnTo>
                    <a:lnTo>
                      <a:pt x="474" y="135"/>
                    </a:lnTo>
                    <a:lnTo>
                      <a:pt x="474" y="137"/>
                    </a:lnTo>
                    <a:lnTo>
                      <a:pt x="474" y="139"/>
                    </a:lnTo>
                    <a:lnTo>
                      <a:pt x="474" y="141"/>
                    </a:lnTo>
                    <a:lnTo>
                      <a:pt x="474" y="143"/>
                    </a:lnTo>
                    <a:lnTo>
                      <a:pt x="474" y="145"/>
                    </a:lnTo>
                    <a:lnTo>
                      <a:pt x="474" y="147"/>
                    </a:lnTo>
                    <a:lnTo>
                      <a:pt x="474" y="149"/>
                    </a:lnTo>
                    <a:lnTo>
                      <a:pt x="474" y="152"/>
                    </a:lnTo>
                    <a:lnTo>
                      <a:pt x="474" y="156"/>
                    </a:lnTo>
                    <a:lnTo>
                      <a:pt x="474" y="160"/>
                    </a:lnTo>
                    <a:lnTo>
                      <a:pt x="474" y="162"/>
                    </a:lnTo>
                    <a:lnTo>
                      <a:pt x="474" y="165"/>
                    </a:lnTo>
                    <a:lnTo>
                      <a:pt x="474" y="169"/>
                    </a:lnTo>
                    <a:lnTo>
                      <a:pt x="474" y="172"/>
                    </a:lnTo>
                    <a:lnTo>
                      <a:pt x="474" y="174"/>
                    </a:lnTo>
                    <a:lnTo>
                      <a:pt x="474" y="178"/>
                    </a:lnTo>
                    <a:lnTo>
                      <a:pt x="474" y="182"/>
                    </a:lnTo>
                    <a:lnTo>
                      <a:pt x="474" y="186"/>
                    </a:lnTo>
                    <a:lnTo>
                      <a:pt x="474" y="188"/>
                    </a:lnTo>
                    <a:lnTo>
                      <a:pt x="474" y="192"/>
                    </a:lnTo>
                    <a:lnTo>
                      <a:pt x="474" y="194"/>
                    </a:lnTo>
                    <a:lnTo>
                      <a:pt x="474" y="196"/>
                    </a:lnTo>
                    <a:lnTo>
                      <a:pt x="474" y="198"/>
                    </a:lnTo>
                    <a:lnTo>
                      <a:pt x="471" y="202"/>
                    </a:lnTo>
                    <a:lnTo>
                      <a:pt x="471" y="205"/>
                    </a:lnTo>
                    <a:lnTo>
                      <a:pt x="470" y="209"/>
                    </a:lnTo>
                    <a:lnTo>
                      <a:pt x="470" y="210"/>
                    </a:lnTo>
                    <a:lnTo>
                      <a:pt x="468" y="214"/>
                    </a:lnTo>
                    <a:lnTo>
                      <a:pt x="468" y="218"/>
                    </a:lnTo>
                    <a:lnTo>
                      <a:pt x="466" y="222"/>
                    </a:lnTo>
                    <a:lnTo>
                      <a:pt x="466" y="225"/>
                    </a:lnTo>
                    <a:lnTo>
                      <a:pt x="464" y="229"/>
                    </a:lnTo>
                    <a:lnTo>
                      <a:pt x="464" y="232"/>
                    </a:lnTo>
                    <a:lnTo>
                      <a:pt x="462" y="236"/>
                    </a:lnTo>
                    <a:lnTo>
                      <a:pt x="462" y="238"/>
                    </a:lnTo>
                    <a:lnTo>
                      <a:pt x="460" y="240"/>
                    </a:lnTo>
                    <a:lnTo>
                      <a:pt x="460" y="242"/>
                    </a:lnTo>
                    <a:lnTo>
                      <a:pt x="460" y="243"/>
                    </a:lnTo>
                    <a:lnTo>
                      <a:pt x="464" y="247"/>
                    </a:lnTo>
                    <a:lnTo>
                      <a:pt x="463" y="248"/>
                    </a:lnTo>
                    <a:lnTo>
                      <a:pt x="462" y="250"/>
                    </a:lnTo>
                    <a:lnTo>
                      <a:pt x="462" y="251"/>
                    </a:lnTo>
                    <a:lnTo>
                      <a:pt x="460" y="254"/>
                    </a:lnTo>
                    <a:lnTo>
                      <a:pt x="460" y="256"/>
                    </a:lnTo>
                    <a:lnTo>
                      <a:pt x="459" y="259"/>
                    </a:lnTo>
                    <a:lnTo>
                      <a:pt x="459" y="261"/>
                    </a:lnTo>
                    <a:lnTo>
                      <a:pt x="457" y="264"/>
                    </a:lnTo>
                    <a:lnTo>
                      <a:pt x="455" y="267"/>
                    </a:lnTo>
                    <a:lnTo>
                      <a:pt x="453" y="270"/>
                    </a:lnTo>
                    <a:lnTo>
                      <a:pt x="453" y="272"/>
                    </a:lnTo>
                    <a:lnTo>
                      <a:pt x="452" y="276"/>
                    </a:lnTo>
                    <a:lnTo>
                      <a:pt x="452" y="278"/>
                    </a:lnTo>
                    <a:lnTo>
                      <a:pt x="450" y="279"/>
                    </a:lnTo>
                    <a:lnTo>
                      <a:pt x="450" y="281"/>
                    </a:lnTo>
                    <a:lnTo>
                      <a:pt x="448" y="283"/>
                    </a:lnTo>
                    <a:lnTo>
                      <a:pt x="448" y="285"/>
                    </a:lnTo>
                    <a:lnTo>
                      <a:pt x="446" y="286"/>
                    </a:lnTo>
                    <a:lnTo>
                      <a:pt x="446" y="287"/>
                    </a:lnTo>
                    <a:lnTo>
                      <a:pt x="444" y="289"/>
                    </a:lnTo>
                    <a:lnTo>
                      <a:pt x="444" y="291"/>
                    </a:lnTo>
                    <a:lnTo>
                      <a:pt x="443" y="293"/>
                    </a:lnTo>
                    <a:lnTo>
                      <a:pt x="443" y="294"/>
                    </a:lnTo>
                    <a:lnTo>
                      <a:pt x="440" y="296"/>
                    </a:lnTo>
                    <a:lnTo>
                      <a:pt x="440" y="298"/>
                    </a:lnTo>
                    <a:lnTo>
                      <a:pt x="440" y="300"/>
                    </a:lnTo>
                    <a:lnTo>
                      <a:pt x="440" y="301"/>
                    </a:lnTo>
                    <a:lnTo>
                      <a:pt x="439" y="303"/>
                    </a:lnTo>
                    <a:lnTo>
                      <a:pt x="439" y="304"/>
                    </a:lnTo>
                    <a:lnTo>
                      <a:pt x="439" y="306"/>
                    </a:lnTo>
                    <a:lnTo>
                      <a:pt x="437" y="310"/>
                    </a:lnTo>
                    <a:lnTo>
                      <a:pt x="437" y="312"/>
                    </a:lnTo>
                    <a:lnTo>
                      <a:pt x="435" y="315"/>
                    </a:lnTo>
                    <a:lnTo>
                      <a:pt x="435" y="317"/>
                    </a:lnTo>
                    <a:lnTo>
                      <a:pt x="433" y="321"/>
                    </a:lnTo>
                    <a:lnTo>
                      <a:pt x="432" y="323"/>
                    </a:lnTo>
                    <a:lnTo>
                      <a:pt x="430" y="327"/>
                    </a:lnTo>
                    <a:lnTo>
                      <a:pt x="430" y="329"/>
                    </a:lnTo>
                    <a:lnTo>
                      <a:pt x="428" y="333"/>
                    </a:lnTo>
                    <a:lnTo>
                      <a:pt x="428" y="336"/>
                    </a:lnTo>
                    <a:lnTo>
                      <a:pt x="426" y="340"/>
                    </a:lnTo>
                    <a:lnTo>
                      <a:pt x="426" y="342"/>
                    </a:lnTo>
                    <a:lnTo>
                      <a:pt x="424" y="345"/>
                    </a:lnTo>
                    <a:lnTo>
                      <a:pt x="424" y="347"/>
                    </a:lnTo>
                    <a:lnTo>
                      <a:pt x="424" y="349"/>
                    </a:lnTo>
                    <a:lnTo>
                      <a:pt x="424" y="351"/>
                    </a:lnTo>
                    <a:lnTo>
                      <a:pt x="422" y="355"/>
                    </a:lnTo>
                    <a:lnTo>
                      <a:pt x="422" y="358"/>
                    </a:lnTo>
                    <a:lnTo>
                      <a:pt x="420" y="362"/>
                    </a:lnTo>
                    <a:lnTo>
                      <a:pt x="420" y="365"/>
                    </a:lnTo>
                    <a:lnTo>
                      <a:pt x="418" y="370"/>
                    </a:lnTo>
                    <a:lnTo>
                      <a:pt x="418" y="374"/>
                    </a:lnTo>
                    <a:lnTo>
                      <a:pt x="418" y="377"/>
                    </a:lnTo>
                    <a:lnTo>
                      <a:pt x="418" y="381"/>
                    </a:lnTo>
                    <a:lnTo>
                      <a:pt x="416" y="386"/>
                    </a:lnTo>
                    <a:lnTo>
                      <a:pt x="416" y="390"/>
                    </a:lnTo>
                    <a:lnTo>
                      <a:pt x="414" y="394"/>
                    </a:lnTo>
                    <a:lnTo>
                      <a:pt x="414" y="398"/>
                    </a:lnTo>
                    <a:lnTo>
                      <a:pt x="412" y="402"/>
                    </a:lnTo>
                    <a:lnTo>
                      <a:pt x="412" y="405"/>
                    </a:lnTo>
                    <a:lnTo>
                      <a:pt x="412" y="408"/>
                    </a:lnTo>
                    <a:lnTo>
                      <a:pt x="412" y="410"/>
                    </a:lnTo>
                    <a:lnTo>
                      <a:pt x="409" y="414"/>
                    </a:lnTo>
                    <a:lnTo>
                      <a:pt x="409" y="415"/>
                    </a:lnTo>
                    <a:lnTo>
                      <a:pt x="408" y="418"/>
                    </a:lnTo>
                    <a:lnTo>
                      <a:pt x="408" y="420"/>
                    </a:lnTo>
                    <a:lnTo>
                      <a:pt x="406" y="424"/>
                    </a:lnTo>
                    <a:lnTo>
                      <a:pt x="406" y="426"/>
                    </a:lnTo>
                    <a:lnTo>
                      <a:pt x="405" y="429"/>
                    </a:lnTo>
                    <a:lnTo>
                      <a:pt x="405" y="431"/>
                    </a:lnTo>
                    <a:lnTo>
                      <a:pt x="403" y="435"/>
                    </a:lnTo>
                    <a:lnTo>
                      <a:pt x="403" y="437"/>
                    </a:lnTo>
                    <a:lnTo>
                      <a:pt x="401" y="440"/>
                    </a:lnTo>
                    <a:lnTo>
                      <a:pt x="401" y="442"/>
                    </a:lnTo>
                    <a:lnTo>
                      <a:pt x="399" y="445"/>
                    </a:lnTo>
                    <a:lnTo>
                      <a:pt x="399" y="447"/>
                    </a:lnTo>
                    <a:lnTo>
                      <a:pt x="398" y="449"/>
                    </a:lnTo>
                    <a:lnTo>
                      <a:pt x="398" y="451"/>
                    </a:lnTo>
                    <a:lnTo>
                      <a:pt x="396" y="453"/>
                    </a:lnTo>
                    <a:lnTo>
                      <a:pt x="396" y="454"/>
                    </a:lnTo>
                    <a:lnTo>
                      <a:pt x="395" y="456"/>
                    </a:lnTo>
                    <a:lnTo>
                      <a:pt x="393" y="458"/>
                    </a:lnTo>
                    <a:lnTo>
                      <a:pt x="393" y="460"/>
                    </a:lnTo>
                    <a:lnTo>
                      <a:pt x="391" y="462"/>
                    </a:lnTo>
                    <a:lnTo>
                      <a:pt x="391" y="463"/>
                    </a:lnTo>
                    <a:lnTo>
                      <a:pt x="390" y="465"/>
                    </a:lnTo>
                    <a:lnTo>
                      <a:pt x="390" y="467"/>
                    </a:lnTo>
                    <a:lnTo>
                      <a:pt x="388" y="469"/>
                    </a:lnTo>
                    <a:lnTo>
                      <a:pt x="388" y="470"/>
                    </a:lnTo>
                    <a:lnTo>
                      <a:pt x="386" y="472"/>
                    </a:lnTo>
                    <a:lnTo>
                      <a:pt x="386" y="473"/>
                    </a:lnTo>
                    <a:lnTo>
                      <a:pt x="384" y="474"/>
                    </a:lnTo>
                    <a:lnTo>
                      <a:pt x="382" y="475"/>
                    </a:lnTo>
                    <a:lnTo>
                      <a:pt x="380" y="475"/>
                    </a:lnTo>
                    <a:lnTo>
                      <a:pt x="378" y="475"/>
                    </a:lnTo>
                    <a:lnTo>
                      <a:pt x="376" y="475"/>
                    </a:lnTo>
                    <a:lnTo>
                      <a:pt x="374" y="475"/>
                    </a:lnTo>
                    <a:lnTo>
                      <a:pt x="371" y="474"/>
                    </a:lnTo>
                    <a:lnTo>
                      <a:pt x="369" y="474"/>
                    </a:lnTo>
                    <a:lnTo>
                      <a:pt x="368" y="471"/>
                    </a:lnTo>
                    <a:lnTo>
                      <a:pt x="365" y="471"/>
                    </a:lnTo>
                    <a:lnTo>
                      <a:pt x="363" y="470"/>
                    </a:lnTo>
                    <a:lnTo>
                      <a:pt x="361" y="470"/>
                    </a:lnTo>
                    <a:lnTo>
                      <a:pt x="359" y="468"/>
                    </a:lnTo>
                    <a:lnTo>
                      <a:pt x="357" y="468"/>
                    </a:lnTo>
                    <a:lnTo>
                      <a:pt x="355" y="469"/>
                    </a:lnTo>
                    <a:lnTo>
                      <a:pt x="353" y="471"/>
                    </a:lnTo>
                    <a:lnTo>
                      <a:pt x="353" y="472"/>
                    </a:lnTo>
                    <a:lnTo>
                      <a:pt x="353" y="474"/>
                    </a:lnTo>
                    <a:lnTo>
                      <a:pt x="353" y="475"/>
                    </a:lnTo>
                    <a:lnTo>
                      <a:pt x="353" y="477"/>
                    </a:lnTo>
                    <a:lnTo>
                      <a:pt x="353" y="479"/>
                    </a:lnTo>
                    <a:lnTo>
                      <a:pt x="353" y="481"/>
                    </a:lnTo>
                    <a:lnTo>
                      <a:pt x="353" y="482"/>
                    </a:lnTo>
                    <a:lnTo>
                      <a:pt x="353" y="485"/>
                    </a:lnTo>
                    <a:lnTo>
                      <a:pt x="353" y="487"/>
                    </a:lnTo>
                    <a:lnTo>
                      <a:pt x="353" y="489"/>
                    </a:lnTo>
                    <a:lnTo>
                      <a:pt x="355" y="491"/>
                    </a:lnTo>
                    <a:lnTo>
                      <a:pt x="355" y="493"/>
                    </a:lnTo>
                    <a:lnTo>
                      <a:pt x="355" y="495"/>
                    </a:lnTo>
                    <a:lnTo>
                      <a:pt x="355" y="497"/>
                    </a:lnTo>
                    <a:lnTo>
                      <a:pt x="357" y="497"/>
                    </a:lnTo>
                    <a:lnTo>
                      <a:pt x="357" y="500"/>
                    </a:lnTo>
                    <a:lnTo>
                      <a:pt x="357" y="502"/>
                    </a:lnTo>
                    <a:lnTo>
                      <a:pt x="357" y="505"/>
                    </a:lnTo>
                    <a:lnTo>
                      <a:pt x="357" y="507"/>
                    </a:lnTo>
                    <a:lnTo>
                      <a:pt x="357" y="511"/>
                    </a:lnTo>
                    <a:lnTo>
                      <a:pt x="357" y="513"/>
                    </a:lnTo>
                    <a:lnTo>
                      <a:pt x="357" y="517"/>
                    </a:lnTo>
                    <a:lnTo>
                      <a:pt x="357" y="519"/>
                    </a:lnTo>
                    <a:lnTo>
                      <a:pt x="357" y="522"/>
                    </a:lnTo>
                    <a:lnTo>
                      <a:pt x="357" y="524"/>
                    </a:lnTo>
                    <a:lnTo>
                      <a:pt x="357" y="528"/>
                    </a:lnTo>
                    <a:lnTo>
                      <a:pt x="357" y="530"/>
                    </a:lnTo>
                    <a:lnTo>
                      <a:pt x="357" y="533"/>
                    </a:lnTo>
                    <a:lnTo>
                      <a:pt x="357" y="536"/>
                    </a:lnTo>
                    <a:lnTo>
                      <a:pt x="357" y="537"/>
                    </a:lnTo>
                    <a:lnTo>
                      <a:pt x="357" y="538"/>
                    </a:lnTo>
                    <a:lnTo>
                      <a:pt x="357" y="543"/>
                    </a:lnTo>
                    <a:lnTo>
                      <a:pt x="357" y="544"/>
                    </a:lnTo>
                    <a:lnTo>
                      <a:pt x="357" y="548"/>
                    </a:lnTo>
                    <a:lnTo>
                      <a:pt x="358" y="550"/>
                    </a:lnTo>
                    <a:lnTo>
                      <a:pt x="358" y="554"/>
                    </a:lnTo>
                    <a:lnTo>
                      <a:pt x="358" y="556"/>
                    </a:lnTo>
                    <a:lnTo>
                      <a:pt x="358" y="560"/>
                    </a:lnTo>
                    <a:lnTo>
                      <a:pt x="360" y="562"/>
                    </a:lnTo>
                    <a:lnTo>
                      <a:pt x="360" y="566"/>
                    </a:lnTo>
                    <a:lnTo>
                      <a:pt x="360" y="568"/>
                    </a:lnTo>
                    <a:lnTo>
                      <a:pt x="360" y="572"/>
                    </a:lnTo>
                    <a:lnTo>
                      <a:pt x="361" y="574"/>
                    </a:lnTo>
                    <a:lnTo>
                      <a:pt x="361" y="577"/>
                    </a:lnTo>
                    <a:lnTo>
                      <a:pt x="361" y="579"/>
                    </a:lnTo>
                    <a:lnTo>
                      <a:pt x="361" y="581"/>
                    </a:lnTo>
                    <a:lnTo>
                      <a:pt x="363" y="583"/>
                    </a:lnTo>
                    <a:lnTo>
                      <a:pt x="363" y="586"/>
                    </a:lnTo>
                    <a:lnTo>
                      <a:pt x="363" y="588"/>
                    </a:lnTo>
                    <a:lnTo>
                      <a:pt x="363" y="590"/>
                    </a:lnTo>
                    <a:lnTo>
                      <a:pt x="363" y="592"/>
                    </a:lnTo>
                    <a:lnTo>
                      <a:pt x="363" y="596"/>
                    </a:lnTo>
                    <a:lnTo>
                      <a:pt x="363" y="598"/>
                    </a:lnTo>
                    <a:lnTo>
                      <a:pt x="363" y="601"/>
                    </a:lnTo>
                    <a:lnTo>
                      <a:pt x="364" y="603"/>
                    </a:lnTo>
                    <a:lnTo>
                      <a:pt x="364" y="607"/>
                    </a:lnTo>
                    <a:lnTo>
                      <a:pt x="364" y="609"/>
                    </a:lnTo>
                    <a:lnTo>
                      <a:pt x="364" y="612"/>
                    </a:lnTo>
                    <a:lnTo>
                      <a:pt x="364" y="614"/>
                    </a:lnTo>
                    <a:lnTo>
                      <a:pt x="364" y="617"/>
                    </a:lnTo>
                    <a:lnTo>
                      <a:pt x="364" y="619"/>
                    </a:lnTo>
                    <a:lnTo>
                      <a:pt x="364" y="621"/>
                    </a:lnTo>
                    <a:lnTo>
                      <a:pt x="367" y="623"/>
                    </a:lnTo>
                    <a:lnTo>
                      <a:pt x="367" y="626"/>
                    </a:lnTo>
                    <a:lnTo>
                      <a:pt x="367" y="628"/>
                    </a:lnTo>
                    <a:lnTo>
                      <a:pt x="367" y="631"/>
                    </a:lnTo>
                    <a:lnTo>
                      <a:pt x="367" y="633"/>
                    </a:lnTo>
                    <a:lnTo>
                      <a:pt x="367" y="636"/>
                    </a:lnTo>
                    <a:lnTo>
                      <a:pt x="367" y="638"/>
                    </a:lnTo>
                    <a:lnTo>
                      <a:pt x="367" y="641"/>
                    </a:lnTo>
                    <a:lnTo>
                      <a:pt x="368" y="643"/>
                    </a:lnTo>
                    <a:lnTo>
                      <a:pt x="368" y="647"/>
                    </a:lnTo>
                    <a:lnTo>
                      <a:pt x="368" y="649"/>
                    </a:lnTo>
                    <a:lnTo>
                      <a:pt x="368" y="651"/>
                    </a:lnTo>
                    <a:lnTo>
                      <a:pt x="368" y="653"/>
                    </a:lnTo>
                    <a:lnTo>
                      <a:pt x="368" y="655"/>
                    </a:lnTo>
                    <a:lnTo>
                      <a:pt x="368" y="657"/>
                    </a:lnTo>
                    <a:lnTo>
                      <a:pt x="368" y="659"/>
                    </a:lnTo>
                    <a:lnTo>
                      <a:pt x="370" y="660"/>
                    </a:lnTo>
                    <a:lnTo>
                      <a:pt x="370" y="662"/>
                    </a:lnTo>
                    <a:lnTo>
                      <a:pt x="370" y="664"/>
                    </a:lnTo>
                    <a:lnTo>
                      <a:pt x="370" y="666"/>
                    </a:lnTo>
                    <a:lnTo>
                      <a:pt x="370" y="668"/>
                    </a:lnTo>
                    <a:lnTo>
                      <a:pt x="370" y="672"/>
                    </a:lnTo>
                    <a:lnTo>
                      <a:pt x="370" y="674"/>
                    </a:lnTo>
                    <a:lnTo>
                      <a:pt x="370" y="676"/>
                    </a:lnTo>
                    <a:lnTo>
                      <a:pt x="371" y="678"/>
                    </a:lnTo>
                    <a:lnTo>
                      <a:pt x="371" y="682"/>
                    </a:lnTo>
                    <a:lnTo>
                      <a:pt x="371" y="683"/>
                    </a:lnTo>
                    <a:lnTo>
                      <a:pt x="371" y="686"/>
                    </a:lnTo>
                    <a:lnTo>
                      <a:pt x="371" y="688"/>
                    </a:lnTo>
                    <a:lnTo>
                      <a:pt x="371" y="689"/>
                    </a:lnTo>
                    <a:lnTo>
                      <a:pt x="371" y="691"/>
                    </a:lnTo>
                    <a:lnTo>
                      <a:pt x="371" y="693"/>
                    </a:lnTo>
                    <a:lnTo>
                      <a:pt x="374" y="694"/>
                    </a:lnTo>
                    <a:lnTo>
                      <a:pt x="374" y="697"/>
                    </a:lnTo>
                    <a:lnTo>
                      <a:pt x="374" y="698"/>
                    </a:lnTo>
                    <a:lnTo>
                      <a:pt x="374" y="700"/>
                    </a:lnTo>
                    <a:lnTo>
                      <a:pt x="376" y="702"/>
                    </a:lnTo>
                    <a:lnTo>
                      <a:pt x="376" y="705"/>
                    </a:lnTo>
                    <a:lnTo>
                      <a:pt x="378" y="707"/>
                    </a:lnTo>
                    <a:lnTo>
                      <a:pt x="380" y="709"/>
                    </a:lnTo>
                    <a:lnTo>
                      <a:pt x="382" y="711"/>
                    </a:lnTo>
                    <a:lnTo>
                      <a:pt x="382" y="715"/>
                    </a:lnTo>
                    <a:lnTo>
                      <a:pt x="384" y="717"/>
                    </a:lnTo>
                    <a:lnTo>
                      <a:pt x="385" y="719"/>
                    </a:lnTo>
                    <a:lnTo>
                      <a:pt x="387" y="721"/>
                    </a:lnTo>
                    <a:lnTo>
                      <a:pt x="387" y="723"/>
                    </a:lnTo>
                    <a:lnTo>
                      <a:pt x="389" y="725"/>
                    </a:lnTo>
                    <a:lnTo>
                      <a:pt x="389" y="727"/>
                    </a:lnTo>
                    <a:lnTo>
                      <a:pt x="391" y="728"/>
                    </a:lnTo>
                    <a:lnTo>
                      <a:pt x="391" y="730"/>
                    </a:lnTo>
                    <a:lnTo>
                      <a:pt x="391" y="732"/>
                    </a:lnTo>
                    <a:lnTo>
                      <a:pt x="391" y="734"/>
                    </a:lnTo>
                    <a:lnTo>
                      <a:pt x="393" y="735"/>
                    </a:lnTo>
                    <a:lnTo>
                      <a:pt x="393" y="736"/>
                    </a:lnTo>
                    <a:lnTo>
                      <a:pt x="395" y="738"/>
                    </a:lnTo>
                    <a:lnTo>
                      <a:pt x="395" y="740"/>
                    </a:lnTo>
                    <a:lnTo>
                      <a:pt x="398" y="740"/>
                    </a:lnTo>
                    <a:lnTo>
                      <a:pt x="398" y="742"/>
                    </a:lnTo>
                    <a:lnTo>
                      <a:pt x="399" y="744"/>
                    </a:lnTo>
                    <a:lnTo>
                      <a:pt x="399" y="746"/>
                    </a:lnTo>
                    <a:lnTo>
                      <a:pt x="401" y="747"/>
                    </a:lnTo>
                    <a:lnTo>
                      <a:pt x="401" y="749"/>
                    </a:lnTo>
                    <a:lnTo>
                      <a:pt x="402" y="750"/>
                    </a:lnTo>
                    <a:lnTo>
                      <a:pt x="402" y="752"/>
                    </a:lnTo>
                    <a:lnTo>
                      <a:pt x="405" y="752"/>
                    </a:lnTo>
                    <a:lnTo>
                      <a:pt x="405" y="754"/>
                    </a:lnTo>
                    <a:lnTo>
                      <a:pt x="405" y="755"/>
                    </a:lnTo>
                    <a:lnTo>
                      <a:pt x="405" y="757"/>
                    </a:lnTo>
                    <a:lnTo>
                      <a:pt x="405" y="758"/>
                    </a:lnTo>
                    <a:lnTo>
                      <a:pt x="405" y="760"/>
                    </a:lnTo>
                    <a:lnTo>
                      <a:pt x="405" y="762"/>
                    </a:lnTo>
                    <a:lnTo>
                      <a:pt x="405" y="763"/>
                    </a:lnTo>
                    <a:lnTo>
                      <a:pt x="405" y="765"/>
                    </a:lnTo>
                    <a:lnTo>
                      <a:pt x="405" y="767"/>
                    </a:lnTo>
                    <a:lnTo>
                      <a:pt x="403" y="767"/>
                    </a:lnTo>
                    <a:lnTo>
                      <a:pt x="403" y="765"/>
                    </a:lnTo>
                    <a:lnTo>
                      <a:pt x="402" y="765"/>
                    </a:lnTo>
                    <a:lnTo>
                      <a:pt x="402" y="764"/>
                    </a:lnTo>
                    <a:lnTo>
                      <a:pt x="398" y="764"/>
                    </a:lnTo>
                    <a:lnTo>
                      <a:pt x="394" y="763"/>
                    </a:lnTo>
                    <a:lnTo>
                      <a:pt x="390" y="763"/>
                    </a:lnTo>
                    <a:lnTo>
                      <a:pt x="386" y="761"/>
                    </a:lnTo>
                    <a:lnTo>
                      <a:pt x="380" y="761"/>
                    </a:lnTo>
                    <a:lnTo>
                      <a:pt x="376" y="761"/>
                    </a:lnTo>
                    <a:lnTo>
                      <a:pt x="370" y="761"/>
                    </a:lnTo>
                    <a:lnTo>
                      <a:pt x="367" y="759"/>
                    </a:lnTo>
                    <a:lnTo>
                      <a:pt x="361" y="759"/>
                    </a:lnTo>
                    <a:lnTo>
                      <a:pt x="355" y="759"/>
                    </a:lnTo>
                    <a:lnTo>
                      <a:pt x="350" y="759"/>
                    </a:lnTo>
                    <a:lnTo>
                      <a:pt x="346" y="759"/>
                    </a:lnTo>
                    <a:lnTo>
                      <a:pt x="340" y="759"/>
                    </a:lnTo>
                    <a:lnTo>
                      <a:pt x="336" y="759"/>
                    </a:lnTo>
                    <a:lnTo>
                      <a:pt x="332" y="759"/>
                    </a:lnTo>
                    <a:lnTo>
                      <a:pt x="329" y="759"/>
                    </a:lnTo>
                    <a:lnTo>
                      <a:pt x="325" y="761"/>
                    </a:lnTo>
                    <a:lnTo>
                      <a:pt x="323" y="761"/>
                    </a:lnTo>
                    <a:lnTo>
                      <a:pt x="319" y="762"/>
                    </a:lnTo>
                    <a:lnTo>
                      <a:pt x="316" y="762"/>
                    </a:lnTo>
                    <a:lnTo>
                      <a:pt x="312" y="764"/>
                    </a:lnTo>
                    <a:lnTo>
                      <a:pt x="308" y="764"/>
                    </a:lnTo>
                    <a:lnTo>
                      <a:pt x="304" y="766"/>
                    </a:lnTo>
                    <a:lnTo>
                      <a:pt x="300" y="766"/>
                    </a:lnTo>
                    <a:lnTo>
                      <a:pt x="295" y="768"/>
                    </a:lnTo>
                    <a:lnTo>
                      <a:pt x="291" y="768"/>
                    </a:lnTo>
                    <a:lnTo>
                      <a:pt x="287" y="768"/>
                    </a:lnTo>
                    <a:lnTo>
                      <a:pt x="283" y="768"/>
                    </a:lnTo>
                    <a:lnTo>
                      <a:pt x="279" y="768"/>
                    </a:lnTo>
                    <a:lnTo>
                      <a:pt x="276" y="768"/>
                    </a:lnTo>
                    <a:lnTo>
                      <a:pt x="274" y="767"/>
                    </a:lnTo>
                    <a:lnTo>
                      <a:pt x="271" y="765"/>
                    </a:lnTo>
                    <a:lnTo>
                      <a:pt x="270" y="765"/>
                    </a:lnTo>
                    <a:lnTo>
                      <a:pt x="270" y="764"/>
                    </a:lnTo>
                    <a:lnTo>
                      <a:pt x="268" y="762"/>
                    </a:lnTo>
                    <a:lnTo>
                      <a:pt x="268" y="760"/>
                    </a:lnTo>
                    <a:lnTo>
                      <a:pt x="266" y="758"/>
                    </a:lnTo>
                    <a:lnTo>
                      <a:pt x="266" y="757"/>
                    </a:lnTo>
                    <a:lnTo>
                      <a:pt x="264" y="755"/>
                    </a:lnTo>
                    <a:lnTo>
                      <a:pt x="264" y="751"/>
                    </a:lnTo>
                    <a:lnTo>
                      <a:pt x="262" y="749"/>
                    </a:lnTo>
                    <a:lnTo>
                      <a:pt x="262" y="747"/>
                    </a:lnTo>
                    <a:lnTo>
                      <a:pt x="262" y="745"/>
                    </a:lnTo>
                    <a:lnTo>
                      <a:pt x="262" y="742"/>
                    </a:lnTo>
                    <a:lnTo>
                      <a:pt x="262" y="740"/>
                    </a:lnTo>
                    <a:lnTo>
                      <a:pt x="262" y="738"/>
                    </a:lnTo>
                    <a:lnTo>
                      <a:pt x="262" y="736"/>
                    </a:lnTo>
                    <a:lnTo>
                      <a:pt x="263" y="733"/>
                    </a:lnTo>
                    <a:lnTo>
                      <a:pt x="264" y="731"/>
                    </a:lnTo>
                    <a:lnTo>
                      <a:pt x="265" y="731"/>
                    </a:lnTo>
                    <a:lnTo>
                      <a:pt x="267" y="729"/>
                    </a:lnTo>
                    <a:lnTo>
                      <a:pt x="269" y="727"/>
                    </a:lnTo>
                    <a:lnTo>
                      <a:pt x="270" y="726"/>
                    </a:lnTo>
                    <a:lnTo>
                      <a:pt x="271" y="724"/>
                    </a:lnTo>
                    <a:lnTo>
                      <a:pt x="274" y="721"/>
                    </a:lnTo>
                    <a:lnTo>
                      <a:pt x="276" y="720"/>
                    </a:lnTo>
                    <a:lnTo>
                      <a:pt x="277" y="720"/>
                    </a:lnTo>
                    <a:lnTo>
                      <a:pt x="278" y="718"/>
                    </a:lnTo>
                    <a:lnTo>
                      <a:pt x="281" y="717"/>
                    </a:lnTo>
                    <a:lnTo>
                      <a:pt x="283" y="714"/>
                    </a:lnTo>
                    <a:lnTo>
                      <a:pt x="285" y="713"/>
                    </a:lnTo>
                    <a:lnTo>
                      <a:pt x="286" y="713"/>
                    </a:lnTo>
                    <a:lnTo>
                      <a:pt x="288" y="711"/>
                    </a:lnTo>
                    <a:lnTo>
                      <a:pt x="290" y="710"/>
                    </a:lnTo>
                    <a:lnTo>
                      <a:pt x="292" y="708"/>
                    </a:lnTo>
                    <a:lnTo>
                      <a:pt x="293" y="707"/>
                    </a:lnTo>
                    <a:lnTo>
                      <a:pt x="295" y="705"/>
                    </a:lnTo>
                    <a:lnTo>
                      <a:pt x="297" y="703"/>
                    </a:lnTo>
                    <a:lnTo>
                      <a:pt x="299" y="701"/>
                    </a:lnTo>
                    <a:lnTo>
                      <a:pt x="299" y="700"/>
                    </a:lnTo>
                    <a:lnTo>
                      <a:pt x="301" y="698"/>
                    </a:lnTo>
                    <a:lnTo>
                      <a:pt x="302" y="696"/>
                    </a:lnTo>
                    <a:lnTo>
                      <a:pt x="305" y="694"/>
                    </a:lnTo>
                    <a:lnTo>
                      <a:pt x="307" y="692"/>
                    </a:lnTo>
                    <a:lnTo>
                      <a:pt x="307" y="691"/>
                    </a:lnTo>
                    <a:lnTo>
                      <a:pt x="309" y="689"/>
                    </a:lnTo>
                    <a:lnTo>
                      <a:pt x="309" y="687"/>
                    </a:lnTo>
                    <a:lnTo>
                      <a:pt x="312" y="685"/>
                    </a:lnTo>
                    <a:lnTo>
                      <a:pt x="312" y="683"/>
                    </a:lnTo>
                    <a:lnTo>
                      <a:pt x="314" y="681"/>
                    </a:lnTo>
                    <a:lnTo>
                      <a:pt x="314" y="679"/>
                    </a:lnTo>
                    <a:lnTo>
                      <a:pt x="314" y="677"/>
                    </a:lnTo>
                    <a:lnTo>
                      <a:pt x="314" y="675"/>
                    </a:lnTo>
                    <a:lnTo>
                      <a:pt x="315" y="673"/>
                    </a:lnTo>
                    <a:lnTo>
                      <a:pt x="314" y="671"/>
                    </a:lnTo>
                    <a:lnTo>
                      <a:pt x="314" y="669"/>
                    </a:lnTo>
                    <a:lnTo>
                      <a:pt x="314" y="667"/>
                    </a:lnTo>
                    <a:lnTo>
                      <a:pt x="314" y="665"/>
                    </a:lnTo>
                    <a:lnTo>
                      <a:pt x="314" y="663"/>
                    </a:lnTo>
                    <a:lnTo>
                      <a:pt x="314" y="661"/>
                    </a:lnTo>
                    <a:lnTo>
                      <a:pt x="314" y="659"/>
                    </a:lnTo>
                    <a:lnTo>
                      <a:pt x="314" y="655"/>
                    </a:lnTo>
                    <a:lnTo>
                      <a:pt x="313" y="653"/>
                    </a:lnTo>
                    <a:lnTo>
                      <a:pt x="313" y="650"/>
                    </a:lnTo>
                    <a:lnTo>
                      <a:pt x="313" y="648"/>
                    </a:lnTo>
                    <a:lnTo>
                      <a:pt x="313" y="644"/>
                    </a:lnTo>
                    <a:lnTo>
                      <a:pt x="311" y="641"/>
                    </a:lnTo>
                    <a:lnTo>
                      <a:pt x="311" y="637"/>
                    </a:lnTo>
                    <a:lnTo>
                      <a:pt x="310" y="633"/>
                    </a:lnTo>
                    <a:lnTo>
                      <a:pt x="310" y="629"/>
                    </a:lnTo>
                    <a:lnTo>
                      <a:pt x="308" y="628"/>
                    </a:lnTo>
                    <a:lnTo>
                      <a:pt x="308" y="624"/>
                    </a:lnTo>
                    <a:lnTo>
                      <a:pt x="307" y="620"/>
                    </a:lnTo>
                    <a:lnTo>
                      <a:pt x="307" y="616"/>
                    </a:lnTo>
                    <a:lnTo>
                      <a:pt x="307" y="614"/>
                    </a:lnTo>
                    <a:lnTo>
                      <a:pt x="307" y="610"/>
                    </a:lnTo>
                    <a:lnTo>
                      <a:pt x="307" y="607"/>
                    </a:lnTo>
                    <a:lnTo>
                      <a:pt x="307" y="604"/>
                    </a:lnTo>
                    <a:lnTo>
                      <a:pt x="305" y="602"/>
                    </a:lnTo>
                    <a:lnTo>
                      <a:pt x="305" y="598"/>
                    </a:lnTo>
                    <a:lnTo>
                      <a:pt x="305" y="594"/>
                    </a:lnTo>
                    <a:lnTo>
                      <a:pt x="305" y="590"/>
                    </a:lnTo>
                    <a:lnTo>
                      <a:pt x="305" y="586"/>
                    </a:lnTo>
                    <a:lnTo>
                      <a:pt x="305" y="581"/>
                    </a:lnTo>
                    <a:lnTo>
                      <a:pt x="305" y="576"/>
                    </a:lnTo>
                    <a:lnTo>
                      <a:pt x="305" y="571"/>
                    </a:lnTo>
                    <a:lnTo>
                      <a:pt x="304" y="567"/>
                    </a:lnTo>
                    <a:lnTo>
                      <a:pt x="304" y="562"/>
                    </a:lnTo>
                    <a:lnTo>
                      <a:pt x="304" y="558"/>
                    </a:lnTo>
                    <a:lnTo>
                      <a:pt x="304" y="552"/>
                    </a:lnTo>
                    <a:lnTo>
                      <a:pt x="304" y="548"/>
                    </a:lnTo>
                    <a:lnTo>
                      <a:pt x="304" y="544"/>
                    </a:lnTo>
                    <a:lnTo>
                      <a:pt x="304" y="540"/>
                    </a:lnTo>
                    <a:lnTo>
                      <a:pt x="304" y="537"/>
                    </a:lnTo>
                    <a:lnTo>
                      <a:pt x="302" y="535"/>
                    </a:lnTo>
                    <a:lnTo>
                      <a:pt x="302" y="532"/>
                    </a:lnTo>
                    <a:lnTo>
                      <a:pt x="302" y="530"/>
                    </a:lnTo>
                    <a:lnTo>
                      <a:pt x="302" y="526"/>
                    </a:lnTo>
                    <a:lnTo>
                      <a:pt x="301" y="522"/>
                    </a:lnTo>
                    <a:lnTo>
                      <a:pt x="301" y="519"/>
                    </a:lnTo>
                    <a:lnTo>
                      <a:pt x="301" y="515"/>
                    </a:lnTo>
                    <a:lnTo>
                      <a:pt x="301" y="511"/>
                    </a:lnTo>
                    <a:lnTo>
                      <a:pt x="300" y="507"/>
                    </a:lnTo>
                    <a:lnTo>
                      <a:pt x="300" y="504"/>
                    </a:lnTo>
                    <a:lnTo>
                      <a:pt x="300" y="500"/>
                    </a:lnTo>
                    <a:lnTo>
                      <a:pt x="300" y="496"/>
                    </a:lnTo>
                    <a:lnTo>
                      <a:pt x="300" y="494"/>
                    </a:lnTo>
                    <a:lnTo>
                      <a:pt x="300" y="490"/>
                    </a:lnTo>
                    <a:lnTo>
                      <a:pt x="300" y="488"/>
                    </a:lnTo>
                    <a:lnTo>
                      <a:pt x="301" y="484"/>
                    </a:lnTo>
                    <a:lnTo>
                      <a:pt x="301" y="483"/>
                    </a:lnTo>
                    <a:lnTo>
                      <a:pt x="301" y="481"/>
                    </a:lnTo>
                    <a:lnTo>
                      <a:pt x="301" y="479"/>
                    </a:lnTo>
                    <a:lnTo>
                      <a:pt x="301" y="477"/>
                    </a:lnTo>
                    <a:lnTo>
                      <a:pt x="301" y="475"/>
                    </a:lnTo>
                    <a:lnTo>
                      <a:pt x="301" y="473"/>
                    </a:lnTo>
                    <a:lnTo>
                      <a:pt x="302" y="471"/>
                    </a:lnTo>
                    <a:lnTo>
                      <a:pt x="302" y="469"/>
                    </a:lnTo>
                    <a:lnTo>
                      <a:pt x="302" y="468"/>
                    </a:lnTo>
                    <a:lnTo>
                      <a:pt x="302" y="466"/>
                    </a:lnTo>
                    <a:lnTo>
                      <a:pt x="302" y="464"/>
                    </a:lnTo>
                    <a:lnTo>
                      <a:pt x="302" y="463"/>
                    </a:lnTo>
                    <a:lnTo>
                      <a:pt x="302" y="461"/>
                    </a:lnTo>
                    <a:lnTo>
                      <a:pt x="302" y="460"/>
                    </a:lnTo>
                    <a:lnTo>
                      <a:pt x="302" y="458"/>
                    </a:lnTo>
                    <a:lnTo>
                      <a:pt x="300" y="458"/>
                    </a:lnTo>
                    <a:lnTo>
                      <a:pt x="300" y="457"/>
                    </a:lnTo>
                    <a:lnTo>
                      <a:pt x="299" y="457"/>
                    </a:lnTo>
                    <a:lnTo>
                      <a:pt x="299" y="456"/>
                    </a:lnTo>
                    <a:lnTo>
                      <a:pt x="297" y="456"/>
                    </a:lnTo>
                    <a:lnTo>
                      <a:pt x="295" y="456"/>
                    </a:lnTo>
                    <a:lnTo>
                      <a:pt x="295" y="455"/>
                    </a:lnTo>
                    <a:lnTo>
                      <a:pt x="293" y="455"/>
                    </a:lnTo>
                    <a:lnTo>
                      <a:pt x="292" y="455"/>
                    </a:lnTo>
                    <a:lnTo>
                      <a:pt x="290" y="455"/>
                    </a:lnTo>
                    <a:lnTo>
                      <a:pt x="288" y="455"/>
                    </a:lnTo>
                    <a:lnTo>
                      <a:pt x="287" y="455"/>
                    </a:lnTo>
                    <a:lnTo>
                      <a:pt x="287" y="453"/>
                    </a:lnTo>
                    <a:lnTo>
                      <a:pt x="285" y="453"/>
                    </a:lnTo>
                    <a:lnTo>
                      <a:pt x="283" y="453"/>
                    </a:lnTo>
                    <a:lnTo>
                      <a:pt x="281" y="453"/>
                    </a:lnTo>
                    <a:lnTo>
                      <a:pt x="280" y="452"/>
                    </a:lnTo>
                    <a:lnTo>
                      <a:pt x="278" y="452"/>
                    </a:lnTo>
                    <a:lnTo>
                      <a:pt x="276" y="452"/>
                    </a:lnTo>
                    <a:lnTo>
                      <a:pt x="274" y="452"/>
                    </a:lnTo>
                    <a:lnTo>
                      <a:pt x="274" y="450"/>
                    </a:lnTo>
                    <a:lnTo>
                      <a:pt x="271" y="450"/>
                    </a:lnTo>
                    <a:lnTo>
                      <a:pt x="270" y="450"/>
                    </a:lnTo>
                    <a:lnTo>
                      <a:pt x="269" y="450"/>
                    </a:lnTo>
                    <a:lnTo>
                      <a:pt x="267" y="451"/>
                    </a:lnTo>
                    <a:lnTo>
                      <a:pt x="264" y="457"/>
                    </a:lnTo>
                    <a:lnTo>
                      <a:pt x="263" y="461"/>
                    </a:lnTo>
                    <a:lnTo>
                      <a:pt x="262" y="466"/>
                    </a:lnTo>
                    <a:lnTo>
                      <a:pt x="262" y="469"/>
                    </a:lnTo>
                    <a:lnTo>
                      <a:pt x="262" y="475"/>
                    </a:lnTo>
                    <a:lnTo>
                      <a:pt x="262" y="481"/>
                    </a:lnTo>
                    <a:lnTo>
                      <a:pt x="262" y="486"/>
                    </a:lnTo>
                    <a:lnTo>
                      <a:pt x="262" y="490"/>
                    </a:lnTo>
                    <a:lnTo>
                      <a:pt x="261" y="497"/>
                    </a:lnTo>
                    <a:lnTo>
                      <a:pt x="261" y="502"/>
                    </a:lnTo>
                    <a:lnTo>
                      <a:pt x="261" y="508"/>
                    </a:lnTo>
                    <a:lnTo>
                      <a:pt x="261" y="514"/>
                    </a:lnTo>
                    <a:lnTo>
                      <a:pt x="260" y="522"/>
                    </a:lnTo>
                    <a:lnTo>
                      <a:pt x="260" y="528"/>
                    </a:lnTo>
                    <a:lnTo>
                      <a:pt x="259" y="535"/>
                    </a:lnTo>
                    <a:lnTo>
                      <a:pt x="259" y="540"/>
                    </a:lnTo>
                    <a:lnTo>
                      <a:pt x="259" y="554"/>
                    </a:lnTo>
                    <a:lnTo>
                      <a:pt x="261" y="567"/>
                    </a:lnTo>
                    <a:lnTo>
                      <a:pt x="261" y="581"/>
                    </a:lnTo>
                    <a:lnTo>
                      <a:pt x="261" y="592"/>
                    </a:lnTo>
                    <a:lnTo>
                      <a:pt x="259" y="606"/>
                    </a:lnTo>
                    <a:lnTo>
                      <a:pt x="259" y="619"/>
                    </a:lnTo>
                    <a:lnTo>
                      <a:pt x="258" y="631"/>
                    </a:lnTo>
                    <a:lnTo>
                      <a:pt x="258" y="643"/>
                    </a:lnTo>
                    <a:lnTo>
                      <a:pt x="256" y="655"/>
                    </a:lnTo>
                    <a:lnTo>
                      <a:pt x="256" y="667"/>
                    </a:lnTo>
                    <a:lnTo>
                      <a:pt x="255" y="678"/>
                    </a:lnTo>
                    <a:lnTo>
                      <a:pt x="255" y="689"/>
                    </a:lnTo>
                    <a:lnTo>
                      <a:pt x="255" y="700"/>
                    </a:lnTo>
                    <a:lnTo>
                      <a:pt x="255" y="709"/>
                    </a:lnTo>
                    <a:lnTo>
                      <a:pt x="255" y="719"/>
                    </a:lnTo>
                    <a:lnTo>
                      <a:pt x="256" y="726"/>
                    </a:lnTo>
                    <a:lnTo>
                      <a:pt x="256" y="728"/>
                    </a:lnTo>
                    <a:lnTo>
                      <a:pt x="256" y="730"/>
                    </a:lnTo>
                    <a:lnTo>
                      <a:pt x="256" y="732"/>
                    </a:lnTo>
                    <a:lnTo>
                      <a:pt x="257" y="734"/>
                    </a:lnTo>
                    <a:lnTo>
                      <a:pt x="257" y="736"/>
                    </a:lnTo>
                    <a:lnTo>
                      <a:pt x="258" y="738"/>
                    </a:lnTo>
                    <a:lnTo>
                      <a:pt x="258" y="740"/>
                    </a:lnTo>
                    <a:lnTo>
                      <a:pt x="260" y="742"/>
                    </a:lnTo>
                    <a:lnTo>
                      <a:pt x="260" y="744"/>
                    </a:lnTo>
                    <a:lnTo>
                      <a:pt x="261" y="746"/>
                    </a:lnTo>
                    <a:lnTo>
                      <a:pt x="261" y="748"/>
                    </a:lnTo>
                    <a:lnTo>
                      <a:pt x="263" y="750"/>
                    </a:lnTo>
                    <a:lnTo>
                      <a:pt x="263" y="752"/>
                    </a:lnTo>
                    <a:lnTo>
                      <a:pt x="264" y="754"/>
                    </a:lnTo>
                    <a:lnTo>
                      <a:pt x="264" y="756"/>
                    </a:lnTo>
                    <a:lnTo>
                      <a:pt x="267" y="757"/>
                    </a:lnTo>
                    <a:lnTo>
                      <a:pt x="267" y="759"/>
                    </a:lnTo>
                    <a:lnTo>
                      <a:pt x="267" y="761"/>
                    </a:lnTo>
                    <a:lnTo>
                      <a:pt x="267" y="763"/>
                    </a:lnTo>
                    <a:lnTo>
                      <a:pt x="268" y="765"/>
                    </a:lnTo>
                    <a:lnTo>
                      <a:pt x="268" y="768"/>
                    </a:lnTo>
                    <a:lnTo>
                      <a:pt x="268" y="770"/>
                    </a:lnTo>
                    <a:lnTo>
                      <a:pt x="268" y="772"/>
                    </a:lnTo>
                    <a:lnTo>
                      <a:pt x="270" y="774"/>
                    </a:lnTo>
                    <a:lnTo>
                      <a:pt x="270" y="777"/>
                    </a:lnTo>
                    <a:lnTo>
                      <a:pt x="270" y="779"/>
                    </a:lnTo>
                    <a:lnTo>
                      <a:pt x="270" y="781"/>
                    </a:lnTo>
                    <a:lnTo>
                      <a:pt x="271" y="783"/>
                    </a:lnTo>
                    <a:lnTo>
                      <a:pt x="271" y="785"/>
                    </a:lnTo>
                    <a:lnTo>
                      <a:pt x="271" y="786"/>
                    </a:lnTo>
                    <a:lnTo>
                      <a:pt x="271" y="788"/>
                    </a:lnTo>
                    <a:lnTo>
                      <a:pt x="273" y="788"/>
                    </a:lnTo>
                    <a:lnTo>
                      <a:pt x="271" y="790"/>
                    </a:lnTo>
                    <a:lnTo>
                      <a:pt x="271" y="793"/>
                    </a:lnTo>
                    <a:lnTo>
                      <a:pt x="269" y="795"/>
                    </a:lnTo>
                    <a:lnTo>
                      <a:pt x="267" y="795"/>
                    </a:lnTo>
                    <a:lnTo>
                      <a:pt x="264" y="796"/>
                    </a:lnTo>
                    <a:lnTo>
                      <a:pt x="262" y="796"/>
                    </a:lnTo>
                    <a:lnTo>
                      <a:pt x="259" y="797"/>
                    </a:lnTo>
                    <a:lnTo>
                      <a:pt x="257" y="797"/>
                    </a:lnTo>
                    <a:lnTo>
                      <a:pt x="254" y="797"/>
                    </a:lnTo>
                    <a:lnTo>
                      <a:pt x="252" y="797"/>
                    </a:lnTo>
                    <a:lnTo>
                      <a:pt x="248" y="800"/>
                    </a:lnTo>
                    <a:lnTo>
                      <a:pt x="245" y="800"/>
                    </a:lnTo>
                    <a:lnTo>
                      <a:pt x="241" y="800"/>
                    </a:lnTo>
                    <a:lnTo>
                      <a:pt x="239" y="800"/>
                    </a:lnTo>
                    <a:lnTo>
                      <a:pt x="236" y="800"/>
                    </a:lnTo>
                    <a:lnTo>
                      <a:pt x="234" y="800"/>
                    </a:lnTo>
                    <a:lnTo>
                      <a:pt x="232" y="800"/>
                    </a:lnTo>
                    <a:lnTo>
                      <a:pt x="231" y="800"/>
                    </a:lnTo>
                    <a:lnTo>
                      <a:pt x="229" y="802"/>
                    </a:lnTo>
                    <a:lnTo>
                      <a:pt x="227" y="802"/>
                    </a:lnTo>
                    <a:lnTo>
                      <a:pt x="225" y="803"/>
                    </a:lnTo>
                    <a:lnTo>
                      <a:pt x="224" y="803"/>
                    </a:lnTo>
                    <a:lnTo>
                      <a:pt x="222" y="805"/>
                    </a:lnTo>
                    <a:lnTo>
                      <a:pt x="220" y="805"/>
                    </a:lnTo>
                    <a:lnTo>
                      <a:pt x="218" y="805"/>
                    </a:lnTo>
                    <a:lnTo>
                      <a:pt x="217" y="805"/>
                    </a:lnTo>
                    <a:lnTo>
                      <a:pt x="216" y="807"/>
                    </a:lnTo>
                    <a:lnTo>
                      <a:pt x="214" y="807"/>
                    </a:lnTo>
                    <a:lnTo>
                      <a:pt x="212" y="807"/>
                    </a:lnTo>
                    <a:lnTo>
                      <a:pt x="210" y="807"/>
                    </a:lnTo>
                    <a:lnTo>
                      <a:pt x="208" y="807"/>
                    </a:lnTo>
                    <a:lnTo>
                      <a:pt x="207" y="807"/>
                    </a:lnTo>
                    <a:lnTo>
                      <a:pt x="205" y="807"/>
                    </a:lnTo>
                    <a:lnTo>
                      <a:pt x="203" y="807"/>
                    </a:lnTo>
                    <a:lnTo>
                      <a:pt x="202" y="807"/>
                    </a:lnTo>
                    <a:lnTo>
                      <a:pt x="202" y="806"/>
                    </a:lnTo>
                    <a:lnTo>
                      <a:pt x="200" y="806"/>
                    </a:lnTo>
                    <a:lnTo>
                      <a:pt x="198" y="806"/>
                    </a:lnTo>
                    <a:lnTo>
                      <a:pt x="198" y="804"/>
                    </a:lnTo>
                    <a:lnTo>
                      <a:pt x="196" y="804"/>
                    </a:lnTo>
                    <a:lnTo>
                      <a:pt x="194" y="804"/>
                    </a:lnTo>
                    <a:lnTo>
                      <a:pt x="194" y="802"/>
                    </a:lnTo>
                    <a:lnTo>
                      <a:pt x="192" y="802"/>
                    </a:lnTo>
                    <a:lnTo>
                      <a:pt x="190" y="802"/>
                    </a:lnTo>
                    <a:lnTo>
                      <a:pt x="190" y="800"/>
                    </a:lnTo>
                    <a:lnTo>
                      <a:pt x="188" y="800"/>
                    </a:lnTo>
                    <a:lnTo>
                      <a:pt x="187" y="800"/>
                    </a:lnTo>
                    <a:lnTo>
                      <a:pt x="185" y="800"/>
                    </a:lnTo>
                    <a:lnTo>
                      <a:pt x="184" y="800"/>
                    </a:lnTo>
                    <a:lnTo>
                      <a:pt x="182" y="800"/>
                    </a:lnTo>
                    <a:lnTo>
                      <a:pt x="180" y="800"/>
                    </a:lnTo>
                    <a:lnTo>
                      <a:pt x="178" y="800"/>
                    </a:lnTo>
                    <a:lnTo>
                      <a:pt x="176" y="800"/>
                    </a:lnTo>
                    <a:lnTo>
                      <a:pt x="174" y="800"/>
                    </a:lnTo>
                    <a:lnTo>
                      <a:pt x="172" y="800"/>
                    </a:lnTo>
                    <a:lnTo>
                      <a:pt x="170" y="800"/>
                    </a:lnTo>
                    <a:lnTo>
                      <a:pt x="168" y="800"/>
                    </a:lnTo>
                    <a:lnTo>
                      <a:pt x="166" y="800"/>
                    </a:lnTo>
                    <a:lnTo>
                      <a:pt x="164" y="800"/>
                    </a:lnTo>
                    <a:lnTo>
                      <a:pt x="162" y="800"/>
                    </a:lnTo>
                    <a:lnTo>
                      <a:pt x="159" y="800"/>
                    </a:lnTo>
                    <a:lnTo>
                      <a:pt x="157" y="800"/>
                    </a:lnTo>
                    <a:lnTo>
                      <a:pt x="154" y="800"/>
                    </a:lnTo>
                    <a:lnTo>
                      <a:pt x="152" y="800"/>
                    </a:lnTo>
                    <a:lnTo>
                      <a:pt x="148" y="800"/>
                    </a:lnTo>
                    <a:lnTo>
                      <a:pt x="147" y="800"/>
                    </a:lnTo>
                    <a:lnTo>
                      <a:pt x="143" y="800"/>
                    </a:lnTo>
                    <a:lnTo>
                      <a:pt x="141" y="800"/>
                    </a:lnTo>
                    <a:lnTo>
                      <a:pt x="138" y="800"/>
                    </a:lnTo>
                    <a:lnTo>
                      <a:pt x="136" y="800"/>
                    </a:lnTo>
                    <a:lnTo>
                      <a:pt x="132" y="800"/>
                    </a:lnTo>
                    <a:lnTo>
                      <a:pt x="131" y="800"/>
                    </a:lnTo>
                    <a:lnTo>
                      <a:pt x="127" y="800"/>
                    </a:lnTo>
                    <a:lnTo>
                      <a:pt x="125" y="800"/>
                    </a:lnTo>
                    <a:lnTo>
                      <a:pt x="124" y="800"/>
                    </a:lnTo>
                    <a:lnTo>
                      <a:pt x="121" y="800"/>
                    </a:lnTo>
                    <a:lnTo>
                      <a:pt x="118" y="801"/>
                    </a:lnTo>
                    <a:lnTo>
                      <a:pt x="116" y="801"/>
                    </a:lnTo>
                    <a:lnTo>
                      <a:pt x="113" y="801"/>
                    </a:lnTo>
                    <a:lnTo>
                      <a:pt x="111" y="801"/>
                    </a:lnTo>
                    <a:lnTo>
                      <a:pt x="107" y="802"/>
                    </a:lnTo>
                    <a:lnTo>
                      <a:pt x="105" y="802"/>
                    </a:lnTo>
                    <a:lnTo>
                      <a:pt x="102" y="802"/>
                    </a:lnTo>
                    <a:lnTo>
                      <a:pt x="100" y="802"/>
                    </a:lnTo>
                    <a:lnTo>
                      <a:pt x="96" y="804"/>
                    </a:lnTo>
                    <a:lnTo>
                      <a:pt x="94" y="804"/>
                    </a:lnTo>
                    <a:lnTo>
                      <a:pt x="91" y="804"/>
                    </a:lnTo>
                    <a:lnTo>
                      <a:pt x="89" y="804"/>
                    </a:lnTo>
                    <a:lnTo>
                      <a:pt x="87" y="804"/>
                    </a:lnTo>
                    <a:lnTo>
                      <a:pt x="85" y="804"/>
                    </a:lnTo>
                    <a:lnTo>
                      <a:pt x="83" y="804"/>
                    </a:lnTo>
                    <a:lnTo>
                      <a:pt x="81" y="804"/>
                    </a:lnTo>
                    <a:lnTo>
                      <a:pt x="78" y="805"/>
                    </a:lnTo>
                    <a:lnTo>
                      <a:pt x="76" y="805"/>
                    </a:lnTo>
                    <a:lnTo>
                      <a:pt x="74" y="805"/>
                    </a:lnTo>
                    <a:lnTo>
                      <a:pt x="72" y="805"/>
                    </a:lnTo>
                    <a:lnTo>
                      <a:pt x="68" y="805"/>
                    </a:lnTo>
                    <a:lnTo>
                      <a:pt x="66" y="805"/>
                    </a:lnTo>
                    <a:lnTo>
                      <a:pt x="64" y="805"/>
                    </a:lnTo>
                    <a:lnTo>
                      <a:pt x="62" y="805"/>
                    </a:lnTo>
                    <a:lnTo>
                      <a:pt x="58" y="805"/>
                    </a:lnTo>
                    <a:lnTo>
                      <a:pt x="56" y="805"/>
                    </a:lnTo>
                    <a:lnTo>
                      <a:pt x="54" y="805"/>
                    </a:lnTo>
                    <a:lnTo>
                      <a:pt x="52" y="805"/>
                    </a:lnTo>
                    <a:lnTo>
                      <a:pt x="50" y="805"/>
                    </a:lnTo>
                    <a:lnTo>
                      <a:pt x="48" y="805"/>
                    </a:lnTo>
                    <a:lnTo>
                      <a:pt x="46" y="805"/>
                    </a:lnTo>
                    <a:lnTo>
                      <a:pt x="45" y="804"/>
                    </a:lnTo>
                    <a:lnTo>
                      <a:pt x="41" y="805"/>
                    </a:lnTo>
                    <a:lnTo>
                      <a:pt x="40" y="805"/>
                    </a:lnTo>
                    <a:lnTo>
                      <a:pt x="37" y="805"/>
                    </a:lnTo>
                    <a:lnTo>
                      <a:pt x="35" y="805"/>
                    </a:lnTo>
                    <a:lnTo>
                      <a:pt x="31" y="807"/>
                    </a:lnTo>
                    <a:lnTo>
                      <a:pt x="29" y="807"/>
                    </a:lnTo>
                    <a:lnTo>
                      <a:pt x="26" y="807"/>
                    </a:lnTo>
                    <a:lnTo>
                      <a:pt x="24" y="807"/>
                    </a:lnTo>
                    <a:lnTo>
                      <a:pt x="20" y="809"/>
                    </a:lnTo>
                    <a:lnTo>
                      <a:pt x="18" y="809"/>
                    </a:lnTo>
                    <a:lnTo>
                      <a:pt x="14" y="809"/>
                    </a:lnTo>
                    <a:lnTo>
                      <a:pt x="12" y="809"/>
                    </a:lnTo>
                    <a:lnTo>
                      <a:pt x="9" y="809"/>
                    </a:lnTo>
                    <a:lnTo>
                      <a:pt x="7" y="809"/>
                    </a:lnTo>
                    <a:lnTo>
                      <a:pt x="5" y="809"/>
                    </a:lnTo>
                    <a:lnTo>
                      <a:pt x="3" y="809"/>
                    </a:lnTo>
                    <a:lnTo>
                      <a:pt x="2" y="809"/>
                    </a:lnTo>
                    <a:lnTo>
                      <a:pt x="2" y="808"/>
                    </a:lnTo>
                    <a:lnTo>
                      <a:pt x="2" y="807"/>
                    </a:lnTo>
                    <a:lnTo>
                      <a:pt x="2" y="805"/>
                    </a:lnTo>
                    <a:lnTo>
                      <a:pt x="0" y="805"/>
                    </a:lnTo>
                    <a:lnTo>
                      <a:pt x="0" y="804"/>
                    </a:lnTo>
                    <a:lnTo>
                      <a:pt x="0" y="803"/>
                    </a:lnTo>
                    <a:lnTo>
                      <a:pt x="0" y="802"/>
                    </a:lnTo>
                    <a:lnTo>
                      <a:pt x="2" y="800"/>
                    </a:lnTo>
                    <a:lnTo>
                      <a:pt x="3" y="797"/>
                    </a:lnTo>
                    <a:lnTo>
                      <a:pt x="4" y="796"/>
                    </a:lnTo>
                  </a:path>
                </a:pathLst>
              </a:custGeom>
              <a:solidFill>
                <a:srgbClr val="C0C0C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9" name="Freeform 556"/>
              <p:cNvSpPr>
                <a:spLocks/>
              </p:cNvSpPr>
              <p:nvPr/>
            </p:nvSpPr>
            <p:spPr bwMode="auto">
              <a:xfrm>
                <a:off x="3166" y="1868"/>
                <a:ext cx="259" cy="296"/>
              </a:xfrm>
              <a:custGeom>
                <a:avLst/>
                <a:gdLst>
                  <a:gd name="T0" fmla="*/ 4 w 259"/>
                  <a:gd name="T1" fmla="*/ 256 h 296"/>
                  <a:gd name="T2" fmla="*/ 3 w 259"/>
                  <a:gd name="T3" fmla="*/ 243 h 296"/>
                  <a:gd name="T4" fmla="*/ 3 w 259"/>
                  <a:gd name="T5" fmla="*/ 228 h 296"/>
                  <a:gd name="T6" fmla="*/ 4 w 259"/>
                  <a:gd name="T7" fmla="*/ 214 h 296"/>
                  <a:gd name="T8" fmla="*/ 4 w 259"/>
                  <a:gd name="T9" fmla="*/ 200 h 296"/>
                  <a:gd name="T10" fmla="*/ 4 w 259"/>
                  <a:gd name="T11" fmla="*/ 186 h 296"/>
                  <a:gd name="T12" fmla="*/ 1 w 259"/>
                  <a:gd name="T13" fmla="*/ 159 h 296"/>
                  <a:gd name="T14" fmla="*/ 4 w 259"/>
                  <a:gd name="T15" fmla="*/ 133 h 296"/>
                  <a:gd name="T16" fmla="*/ 9 w 259"/>
                  <a:gd name="T17" fmla="*/ 119 h 296"/>
                  <a:gd name="T18" fmla="*/ 12 w 259"/>
                  <a:gd name="T19" fmla="*/ 103 h 296"/>
                  <a:gd name="T20" fmla="*/ 13 w 259"/>
                  <a:gd name="T21" fmla="*/ 88 h 296"/>
                  <a:gd name="T22" fmla="*/ 14 w 259"/>
                  <a:gd name="T23" fmla="*/ 74 h 296"/>
                  <a:gd name="T24" fmla="*/ 23 w 259"/>
                  <a:gd name="T25" fmla="*/ 64 h 296"/>
                  <a:gd name="T26" fmla="*/ 35 w 259"/>
                  <a:gd name="T27" fmla="*/ 63 h 296"/>
                  <a:gd name="T28" fmla="*/ 40 w 259"/>
                  <a:gd name="T29" fmla="*/ 72 h 296"/>
                  <a:gd name="T30" fmla="*/ 46 w 259"/>
                  <a:gd name="T31" fmla="*/ 79 h 296"/>
                  <a:gd name="T32" fmla="*/ 60 w 259"/>
                  <a:gd name="T33" fmla="*/ 74 h 296"/>
                  <a:gd name="T34" fmla="*/ 75 w 259"/>
                  <a:gd name="T35" fmla="*/ 69 h 296"/>
                  <a:gd name="T36" fmla="*/ 87 w 259"/>
                  <a:gd name="T37" fmla="*/ 59 h 296"/>
                  <a:gd name="T38" fmla="*/ 99 w 259"/>
                  <a:gd name="T39" fmla="*/ 36 h 296"/>
                  <a:gd name="T40" fmla="*/ 112 w 259"/>
                  <a:gd name="T41" fmla="*/ 19 h 296"/>
                  <a:gd name="T42" fmla="*/ 135 w 259"/>
                  <a:gd name="T43" fmla="*/ 7 h 296"/>
                  <a:gd name="T44" fmla="*/ 153 w 259"/>
                  <a:gd name="T45" fmla="*/ 2 h 296"/>
                  <a:gd name="T46" fmla="*/ 158 w 259"/>
                  <a:gd name="T47" fmla="*/ 8 h 296"/>
                  <a:gd name="T48" fmla="*/ 168 w 259"/>
                  <a:gd name="T49" fmla="*/ 14 h 296"/>
                  <a:gd name="T50" fmla="*/ 175 w 259"/>
                  <a:gd name="T51" fmla="*/ 23 h 296"/>
                  <a:gd name="T52" fmla="*/ 183 w 259"/>
                  <a:gd name="T53" fmla="*/ 35 h 296"/>
                  <a:gd name="T54" fmla="*/ 195 w 259"/>
                  <a:gd name="T55" fmla="*/ 43 h 296"/>
                  <a:gd name="T56" fmla="*/ 216 w 259"/>
                  <a:gd name="T57" fmla="*/ 48 h 296"/>
                  <a:gd name="T58" fmla="*/ 225 w 259"/>
                  <a:gd name="T59" fmla="*/ 55 h 296"/>
                  <a:gd name="T60" fmla="*/ 229 w 259"/>
                  <a:gd name="T61" fmla="*/ 67 h 296"/>
                  <a:gd name="T62" fmla="*/ 236 w 259"/>
                  <a:gd name="T63" fmla="*/ 80 h 296"/>
                  <a:gd name="T64" fmla="*/ 251 w 259"/>
                  <a:gd name="T65" fmla="*/ 99 h 296"/>
                  <a:gd name="T66" fmla="*/ 257 w 259"/>
                  <a:gd name="T67" fmla="*/ 110 h 296"/>
                  <a:gd name="T68" fmla="*/ 253 w 259"/>
                  <a:gd name="T69" fmla="*/ 122 h 296"/>
                  <a:gd name="T70" fmla="*/ 237 w 259"/>
                  <a:gd name="T71" fmla="*/ 141 h 296"/>
                  <a:gd name="T72" fmla="*/ 230 w 259"/>
                  <a:gd name="T73" fmla="*/ 156 h 296"/>
                  <a:gd name="T74" fmla="*/ 215 w 259"/>
                  <a:gd name="T75" fmla="*/ 165 h 296"/>
                  <a:gd name="T76" fmla="*/ 221 w 259"/>
                  <a:gd name="T77" fmla="*/ 171 h 296"/>
                  <a:gd name="T78" fmla="*/ 231 w 259"/>
                  <a:gd name="T79" fmla="*/ 174 h 296"/>
                  <a:gd name="T80" fmla="*/ 237 w 259"/>
                  <a:gd name="T81" fmla="*/ 185 h 296"/>
                  <a:gd name="T82" fmla="*/ 233 w 259"/>
                  <a:gd name="T83" fmla="*/ 197 h 296"/>
                  <a:gd name="T84" fmla="*/ 218 w 259"/>
                  <a:gd name="T85" fmla="*/ 212 h 296"/>
                  <a:gd name="T86" fmla="*/ 202 w 259"/>
                  <a:gd name="T87" fmla="*/ 217 h 296"/>
                  <a:gd name="T88" fmla="*/ 190 w 259"/>
                  <a:gd name="T89" fmla="*/ 216 h 296"/>
                  <a:gd name="T90" fmla="*/ 182 w 259"/>
                  <a:gd name="T91" fmla="*/ 218 h 296"/>
                  <a:gd name="T92" fmla="*/ 172 w 259"/>
                  <a:gd name="T93" fmla="*/ 234 h 296"/>
                  <a:gd name="T94" fmla="*/ 159 w 259"/>
                  <a:gd name="T95" fmla="*/ 247 h 296"/>
                  <a:gd name="T96" fmla="*/ 146 w 259"/>
                  <a:gd name="T97" fmla="*/ 260 h 296"/>
                  <a:gd name="T98" fmla="*/ 139 w 259"/>
                  <a:gd name="T99" fmla="*/ 275 h 296"/>
                  <a:gd name="T100" fmla="*/ 133 w 259"/>
                  <a:gd name="T101" fmla="*/ 283 h 296"/>
                  <a:gd name="T102" fmla="*/ 105 w 259"/>
                  <a:gd name="T103" fmla="*/ 288 h 296"/>
                  <a:gd name="T104" fmla="*/ 73 w 259"/>
                  <a:gd name="T105" fmla="*/ 287 h 296"/>
                  <a:gd name="T106" fmla="*/ 53 w 259"/>
                  <a:gd name="T107" fmla="*/ 293 h 296"/>
                  <a:gd name="T108" fmla="*/ 38 w 259"/>
                  <a:gd name="T109" fmla="*/ 291 h 296"/>
                  <a:gd name="T110" fmla="*/ 25 w 259"/>
                  <a:gd name="T111" fmla="*/ 284 h 296"/>
                  <a:gd name="T112" fmla="*/ 19 w 259"/>
                  <a:gd name="T113" fmla="*/ 279 h 296"/>
                  <a:gd name="T114" fmla="*/ 10 w 259"/>
                  <a:gd name="T115" fmla="*/ 27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9" h="296">
                    <a:moveTo>
                      <a:pt x="4" y="267"/>
                    </a:moveTo>
                    <a:lnTo>
                      <a:pt x="4" y="266"/>
                    </a:lnTo>
                    <a:lnTo>
                      <a:pt x="4" y="265"/>
                    </a:lnTo>
                    <a:lnTo>
                      <a:pt x="4" y="262"/>
                    </a:lnTo>
                    <a:lnTo>
                      <a:pt x="4" y="261"/>
                    </a:lnTo>
                    <a:lnTo>
                      <a:pt x="4" y="259"/>
                    </a:lnTo>
                    <a:lnTo>
                      <a:pt x="4" y="257"/>
                    </a:lnTo>
                    <a:lnTo>
                      <a:pt x="4" y="256"/>
                    </a:lnTo>
                    <a:lnTo>
                      <a:pt x="4" y="254"/>
                    </a:lnTo>
                    <a:lnTo>
                      <a:pt x="4" y="252"/>
                    </a:lnTo>
                    <a:lnTo>
                      <a:pt x="4" y="251"/>
                    </a:lnTo>
                    <a:lnTo>
                      <a:pt x="4" y="249"/>
                    </a:lnTo>
                    <a:lnTo>
                      <a:pt x="3" y="249"/>
                    </a:lnTo>
                    <a:lnTo>
                      <a:pt x="3" y="247"/>
                    </a:lnTo>
                    <a:lnTo>
                      <a:pt x="3" y="245"/>
                    </a:lnTo>
                    <a:lnTo>
                      <a:pt x="3" y="243"/>
                    </a:lnTo>
                    <a:lnTo>
                      <a:pt x="3" y="241"/>
                    </a:lnTo>
                    <a:lnTo>
                      <a:pt x="3" y="239"/>
                    </a:lnTo>
                    <a:lnTo>
                      <a:pt x="3" y="237"/>
                    </a:lnTo>
                    <a:lnTo>
                      <a:pt x="3" y="236"/>
                    </a:lnTo>
                    <a:lnTo>
                      <a:pt x="3" y="234"/>
                    </a:lnTo>
                    <a:lnTo>
                      <a:pt x="3" y="232"/>
                    </a:lnTo>
                    <a:lnTo>
                      <a:pt x="3" y="230"/>
                    </a:lnTo>
                    <a:lnTo>
                      <a:pt x="3" y="228"/>
                    </a:lnTo>
                    <a:lnTo>
                      <a:pt x="3" y="227"/>
                    </a:lnTo>
                    <a:lnTo>
                      <a:pt x="3" y="225"/>
                    </a:lnTo>
                    <a:lnTo>
                      <a:pt x="3" y="223"/>
                    </a:lnTo>
                    <a:lnTo>
                      <a:pt x="3" y="221"/>
                    </a:lnTo>
                    <a:lnTo>
                      <a:pt x="4" y="219"/>
                    </a:lnTo>
                    <a:lnTo>
                      <a:pt x="4" y="217"/>
                    </a:lnTo>
                    <a:lnTo>
                      <a:pt x="4" y="215"/>
                    </a:lnTo>
                    <a:lnTo>
                      <a:pt x="4" y="214"/>
                    </a:lnTo>
                    <a:lnTo>
                      <a:pt x="4" y="212"/>
                    </a:lnTo>
                    <a:lnTo>
                      <a:pt x="4" y="210"/>
                    </a:lnTo>
                    <a:lnTo>
                      <a:pt x="4" y="208"/>
                    </a:lnTo>
                    <a:lnTo>
                      <a:pt x="4" y="206"/>
                    </a:lnTo>
                    <a:lnTo>
                      <a:pt x="4" y="205"/>
                    </a:lnTo>
                    <a:lnTo>
                      <a:pt x="4" y="204"/>
                    </a:lnTo>
                    <a:lnTo>
                      <a:pt x="4" y="202"/>
                    </a:lnTo>
                    <a:lnTo>
                      <a:pt x="4" y="200"/>
                    </a:lnTo>
                    <a:lnTo>
                      <a:pt x="4" y="198"/>
                    </a:lnTo>
                    <a:lnTo>
                      <a:pt x="4" y="196"/>
                    </a:lnTo>
                    <a:lnTo>
                      <a:pt x="4" y="194"/>
                    </a:lnTo>
                    <a:lnTo>
                      <a:pt x="4" y="193"/>
                    </a:lnTo>
                    <a:lnTo>
                      <a:pt x="4" y="191"/>
                    </a:lnTo>
                    <a:lnTo>
                      <a:pt x="4" y="189"/>
                    </a:lnTo>
                    <a:lnTo>
                      <a:pt x="4" y="188"/>
                    </a:lnTo>
                    <a:lnTo>
                      <a:pt x="4" y="186"/>
                    </a:lnTo>
                    <a:lnTo>
                      <a:pt x="3" y="184"/>
                    </a:lnTo>
                    <a:lnTo>
                      <a:pt x="3" y="181"/>
                    </a:lnTo>
                    <a:lnTo>
                      <a:pt x="3" y="178"/>
                    </a:lnTo>
                    <a:lnTo>
                      <a:pt x="3" y="174"/>
                    </a:lnTo>
                    <a:lnTo>
                      <a:pt x="1" y="171"/>
                    </a:lnTo>
                    <a:lnTo>
                      <a:pt x="1" y="167"/>
                    </a:lnTo>
                    <a:lnTo>
                      <a:pt x="1" y="163"/>
                    </a:lnTo>
                    <a:lnTo>
                      <a:pt x="1" y="159"/>
                    </a:lnTo>
                    <a:lnTo>
                      <a:pt x="0" y="156"/>
                    </a:lnTo>
                    <a:lnTo>
                      <a:pt x="0" y="152"/>
                    </a:lnTo>
                    <a:lnTo>
                      <a:pt x="0" y="148"/>
                    </a:lnTo>
                    <a:lnTo>
                      <a:pt x="1" y="144"/>
                    </a:lnTo>
                    <a:lnTo>
                      <a:pt x="1" y="143"/>
                    </a:lnTo>
                    <a:lnTo>
                      <a:pt x="2" y="138"/>
                    </a:lnTo>
                    <a:lnTo>
                      <a:pt x="3" y="137"/>
                    </a:lnTo>
                    <a:lnTo>
                      <a:pt x="4" y="133"/>
                    </a:lnTo>
                    <a:lnTo>
                      <a:pt x="3" y="133"/>
                    </a:lnTo>
                    <a:lnTo>
                      <a:pt x="3" y="131"/>
                    </a:lnTo>
                    <a:lnTo>
                      <a:pt x="3" y="130"/>
                    </a:lnTo>
                    <a:lnTo>
                      <a:pt x="4" y="128"/>
                    </a:lnTo>
                    <a:lnTo>
                      <a:pt x="4" y="127"/>
                    </a:lnTo>
                    <a:lnTo>
                      <a:pt x="6" y="124"/>
                    </a:lnTo>
                    <a:lnTo>
                      <a:pt x="7" y="122"/>
                    </a:lnTo>
                    <a:lnTo>
                      <a:pt x="9" y="119"/>
                    </a:lnTo>
                    <a:lnTo>
                      <a:pt x="9" y="117"/>
                    </a:lnTo>
                    <a:lnTo>
                      <a:pt x="10" y="115"/>
                    </a:lnTo>
                    <a:lnTo>
                      <a:pt x="10" y="114"/>
                    </a:lnTo>
                    <a:lnTo>
                      <a:pt x="12" y="110"/>
                    </a:lnTo>
                    <a:lnTo>
                      <a:pt x="12" y="109"/>
                    </a:lnTo>
                    <a:lnTo>
                      <a:pt x="12" y="107"/>
                    </a:lnTo>
                    <a:lnTo>
                      <a:pt x="12" y="105"/>
                    </a:lnTo>
                    <a:lnTo>
                      <a:pt x="12" y="103"/>
                    </a:lnTo>
                    <a:lnTo>
                      <a:pt x="12" y="100"/>
                    </a:lnTo>
                    <a:lnTo>
                      <a:pt x="12" y="99"/>
                    </a:lnTo>
                    <a:lnTo>
                      <a:pt x="12" y="97"/>
                    </a:lnTo>
                    <a:lnTo>
                      <a:pt x="12" y="95"/>
                    </a:lnTo>
                    <a:lnTo>
                      <a:pt x="12" y="93"/>
                    </a:lnTo>
                    <a:lnTo>
                      <a:pt x="12" y="91"/>
                    </a:lnTo>
                    <a:lnTo>
                      <a:pt x="12" y="90"/>
                    </a:lnTo>
                    <a:lnTo>
                      <a:pt x="13" y="88"/>
                    </a:lnTo>
                    <a:lnTo>
                      <a:pt x="13" y="87"/>
                    </a:lnTo>
                    <a:lnTo>
                      <a:pt x="13" y="85"/>
                    </a:lnTo>
                    <a:lnTo>
                      <a:pt x="13" y="83"/>
                    </a:lnTo>
                    <a:lnTo>
                      <a:pt x="13" y="81"/>
                    </a:lnTo>
                    <a:lnTo>
                      <a:pt x="13" y="79"/>
                    </a:lnTo>
                    <a:lnTo>
                      <a:pt x="13" y="77"/>
                    </a:lnTo>
                    <a:lnTo>
                      <a:pt x="13" y="76"/>
                    </a:lnTo>
                    <a:lnTo>
                      <a:pt x="14" y="74"/>
                    </a:lnTo>
                    <a:lnTo>
                      <a:pt x="14" y="73"/>
                    </a:lnTo>
                    <a:lnTo>
                      <a:pt x="14" y="71"/>
                    </a:lnTo>
                    <a:lnTo>
                      <a:pt x="14" y="69"/>
                    </a:lnTo>
                    <a:lnTo>
                      <a:pt x="16" y="68"/>
                    </a:lnTo>
                    <a:lnTo>
                      <a:pt x="17" y="66"/>
                    </a:lnTo>
                    <a:lnTo>
                      <a:pt x="19" y="66"/>
                    </a:lnTo>
                    <a:lnTo>
                      <a:pt x="21" y="64"/>
                    </a:lnTo>
                    <a:lnTo>
                      <a:pt x="23" y="64"/>
                    </a:lnTo>
                    <a:lnTo>
                      <a:pt x="24" y="64"/>
                    </a:lnTo>
                    <a:lnTo>
                      <a:pt x="26" y="63"/>
                    </a:lnTo>
                    <a:lnTo>
                      <a:pt x="28" y="63"/>
                    </a:lnTo>
                    <a:lnTo>
                      <a:pt x="30" y="63"/>
                    </a:lnTo>
                    <a:lnTo>
                      <a:pt x="32" y="62"/>
                    </a:lnTo>
                    <a:lnTo>
                      <a:pt x="33" y="62"/>
                    </a:lnTo>
                    <a:lnTo>
                      <a:pt x="35" y="62"/>
                    </a:lnTo>
                    <a:lnTo>
                      <a:pt x="35" y="63"/>
                    </a:lnTo>
                    <a:lnTo>
                      <a:pt x="37" y="63"/>
                    </a:lnTo>
                    <a:lnTo>
                      <a:pt x="37" y="64"/>
                    </a:lnTo>
                    <a:lnTo>
                      <a:pt x="39" y="64"/>
                    </a:lnTo>
                    <a:lnTo>
                      <a:pt x="39" y="66"/>
                    </a:lnTo>
                    <a:lnTo>
                      <a:pt x="39" y="67"/>
                    </a:lnTo>
                    <a:lnTo>
                      <a:pt x="39" y="69"/>
                    </a:lnTo>
                    <a:lnTo>
                      <a:pt x="39" y="72"/>
                    </a:lnTo>
                    <a:lnTo>
                      <a:pt x="40" y="72"/>
                    </a:lnTo>
                    <a:lnTo>
                      <a:pt x="40" y="74"/>
                    </a:lnTo>
                    <a:lnTo>
                      <a:pt x="40" y="75"/>
                    </a:lnTo>
                    <a:lnTo>
                      <a:pt x="40" y="77"/>
                    </a:lnTo>
                    <a:lnTo>
                      <a:pt x="41" y="77"/>
                    </a:lnTo>
                    <a:lnTo>
                      <a:pt x="41" y="79"/>
                    </a:lnTo>
                    <a:lnTo>
                      <a:pt x="43" y="79"/>
                    </a:lnTo>
                    <a:lnTo>
                      <a:pt x="45" y="79"/>
                    </a:lnTo>
                    <a:lnTo>
                      <a:pt x="46" y="79"/>
                    </a:lnTo>
                    <a:lnTo>
                      <a:pt x="48" y="77"/>
                    </a:lnTo>
                    <a:lnTo>
                      <a:pt x="50" y="75"/>
                    </a:lnTo>
                    <a:lnTo>
                      <a:pt x="52" y="74"/>
                    </a:lnTo>
                    <a:lnTo>
                      <a:pt x="54" y="73"/>
                    </a:lnTo>
                    <a:lnTo>
                      <a:pt x="54" y="74"/>
                    </a:lnTo>
                    <a:lnTo>
                      <a:pt x="56" y="74"/>
                    </a:lnTo>
                    <a:lnTo>
                      <a:pt x="58" y="74"/>
                    </a:lnTo>
                    <a:lnTo>
                      <a:pt x="60" y="74"/>
                    </a:lnTo>
                    <a:lnTo>
                      <a:pt x="62" y="73"/>
                    </a:lnTo>
                    <a:lnTo>
                      <a:pt x="64" y="73"/>
                    </a:lnTo>
                    <a:lnTo>
                      <a:pt x="65" y="73"/>
                    </a:lnTo>
                    <a:lnTo>
                      <a:pt x="67" y="71"/>
                    </a:lnTo>
                    <a:lnTo>
                      <a:pt x="69" y="71"/>
                    </a:lnTo>
                    <a:lnTo>
                      <a:pt x="71" y="71"/>
                    </a:lnTo>
                    <a:lnTo>
                      <a:pt x="73" y="69"/>
                    </a:lnTo>
                    <a:lnTo>
                      <a:pt x="75" y="69"/>
                    </a:lnTo>
                    <a:lnTo>
                      <a:pt x="77" y="69"/>
                    </a:lnTo>
                    <a:lnTo>
                      <a:pt x="79" y="67"/>
                    </a:lnTo>
                    <a:lnTo>
                      <a:pt x="81" y="66"/>
                    </a:lnTo>
                    <a:lnTo>
                      <a:pt x="82" y="66"/>
                    </a:lnTo>
                    <a:lnTo>
                      <a:pt x="84" y="64"/>
                    </a:lnTo>
                    <a:lnTo>
                      <a:pt x="84" y="62"/>
                    </a:lnTo>
                    <a:lnTo>
                      <a:pt x="86" y="61"/>
                    </a:lnTo>
                    <a:lnTo>
                      <a:pt x="87" y="59"/>
                    </a:lnTo>
                    <a:lnTo>
                      <a:pt x="89" y="55"/>
                    </a:lnTo>
                    <a:lnTo>
                      <a:pt x="89" y="53"/>
                    </a:lnTo>
                    <a:lnTo>
                      <a:pt x="91" y="50"/>
                    </a:lnTo>
                    <a:lnTo>
                      <a:pt x="93" y="47"/>
                    </a:lnTo>
                    <a:lnTo>
                      <a:pt x="95" y="43"/>
                    </a:lnTo>
                    <a:lnTo>
                      <a:pt x="95" y="41"/>
                    </a:lnTo>
                    <a:lnTo>
                      <a:pt x="97" y="38"/>
                    </a:lnTo>
                    <a:lnTo>
                      <a:pt x="99" y="36"/>
                    </a:lnTo>
                    <a:lnTo>
                      <a:pt x="101" y="32"/>
                    </a:lnTo>
                    <a:lnTo>
                      <a:pt x="101" y="30"/>
                    </a:lnTo>
                    <a:lnTo>
                      <a:pt x="102" y="28"/>
                    </a:lnTo>
                    <a:lnTo>
                      <a:pt x="104" y="26"/>
                    </a:lnTo>
                    <a:lnTo>
                      <a:pt x="107" y="23"/>
                    </a:lnTo>
                    <a:lnTo>
                      <a:pt x="108" y="23"/>
                    </a:lnTo>
                    <a:lnTo>
                      <a:pt x="110" y="21"/>
                    </a:lnTo>
                    <a:lnTo>
                      <a:pt x="112" y="19"/>
                    </a:lnTo>
                    <a:lnTo>
                      <a:pt x="116" y="17"/>
                    </a:lnTo>
                    <a:lnTo>
                      <a:pt x="117" y="16"/>
                    </a:lnTo>
                    <a:lnTo>
                      <a:pt x="121" y="14"/>
                    </a:lnTo>
                    <a:lnTo>
                      <a:pt x="124" y="12"/>
                    </a:lnTo>
                    <a:lnTo>
                      <a:pt x="128" y="10"/>
                    </a:lnTo>
                    <a:lnTo>
                      <a:pt x="130" y="10"/>
                    </a:lnTo>
                    <a:lnTo>
                      <a:pt x="133" y="8"/>
                    </a:lnTo>
                    <a:lnTo>
                      <a:pt x="135" y="7"/>
                    </a:lnTo>
                    <a:lnTo>
                      <a:pt x="139" y="5"/>
                    </a:lnTo>
                    <a:lnTo>
                      <a:pt x="141" y="5"/>
                    </a:lnTo>
                    <a:lnTo>
                      <a:pt x="145" y="3"/>
                    </a:lnTo>
                    <a:lnTo>
                      <a:pt x="147" y="2"/>
                    </a:lnTo>
                    <a:lnTo>
                      <a:pt x="151" y="0"/>
                    </a:lnTo>
                    <a:lnTo>
                      <a:pt x="151" y="1"/>
                    </a:lnTo>
                    <a:lnTo>
                      <a:pt x="151" y="2"/>
                    </a:lnTo>
                    <a:lnTo>
                      <a:pt x="153" y="2"/>
                    </a:lnTo>
                    <a:lnTo>
                      <a:pt x="153" y="4"/>
                    </a:lnTo>
                    <a:lnTo>
                      <a:pt x="154" y="4"/>
                    </a:lnTo>
                    <a:lnTo>
                      <a:pt x="155" y="4"/>
                    </a:lnTo>
                    <a:lnTo>
                      <a:pt x="155" y="6"/>
                    </a:lnTo>
                    <a:lnTo>
                      <a:pt x="156" y="6"/>
                    </a:lnTo>
                    <a:lnTo>
                      <a:pt x="156" y="7"/>
                    </a:lnTo>
                    <a:lnTo>
                      <a:pt x="158" y="7"/>
                    </a:lnTo>
                    <a:lnTo>
                      <a:pt x="158" y="8"/>
                    </a:lnTo>
                    <a:lnTo>
                      <a:pt x="160" y="8"/>
                    </a:lnTo>
                    <a:lnTo>
                      <a:pt x="162" y="8"/>
                    </a:lnTo>
                    <a:lnTo>
                      <a:pt x="162" y="10"/>
                    </a:lnTo>
                    <a:lnTo>
                      <a:pt x="164" y="10"/>
                    </a:lnTo>
                    <a:lnTo>
                      <a:pt x="164" y="12"/>
                    </a:lnTo>
                    <a:lnTo>
                      <a:pt x="166" y="12"/>
                    </a:lnTo>
                    <a:lnTo>
                      <a:pt x="168" y="12"/>
                    </a:lnTo>
                    <a:lnTo>
                      <a:pt x="168" y="14"/>
                    </a:lnTo>
                    <a:lnTo>
                      <a:pt x="168" y="15"/>
                    </a:lnTo>
                    <a:lnTo>
                      <a:pt x="170" y="15"/>
                    </a:lnTo>
                    <a:lnTo>
                      <a:pt x="170" y="17"/>
                    </a:lnTo>
                    <a:lnTo>
                      <a:pt x="172" y="17"/>
                    </a:lnTo>
                    <a:lnTo>
                      <a:pt x="172" y="19"/>
                    </a:lnTo>
                    <a:lnTo>
                      <a:pt x="173" y="21"/>
                    </a:lnTo>
                    <a:lnTo>
                      <a:pt x="173" y="23"/>
                    </a:lnTo>
                    <a:lnTo>
                      <a:pt x="175" y="23"/>
                    </a:lnTo>
                    <a:lnTo>
                      <a:pt x="175" y="25"/>
                    </a:lnTo>
                    <a:lnTo>
                      <a:pt x="177" y="27"/>
                    </a:lnTo>
                    <a:lnTo>
                      <a:pt x="177" y="29"/>
                    </a:lnTo>
                    <a:lnTo>
                      <a:pt x="179" y="29"/>
                    </a:lnTo>
                    <a:lnTo>
                      <a:pt x="179" y="31"/>
                    </a:lnTo>
                    <a:lnTo>
                      <a:pt x="181" y="33"/>
                    </a:lnTo>
                    <a:lnTo>
                      <a:pt x="181" y="35"/>
                    </a:lnTo>
                    <a:lnTo>
                      <a:pt x="183" y="35"/>
                    </a:lnTo>
                    <a:lnTo>
                      <a:pt x="183" y="37"/>
                    </a:lnTo>
                    <a:lnTo>
                      <a:pt x="185" y="37"/>
                    </a:lnTo>
                    <a:lnTo>
                      <a:pt x="186" y="39"/>
                    </a:lnTo>
                    <a:lnTo>
                      <a:pt x="188" y="39"/>
                    </a:lnTo>
                    <a:lnTo>
                      <a:pt x="189" y="41"/>
                    </a:lnTo>
                    <a:lnTo>
                      <a:pt x="191" y="41"/>
                    </a:lnTo>
                    <a:lnTo>
                      <a:pt x="193" y="43"/>
                    </a:lnTo>
                    <a:lnTo>
                      <a:pt x="195" y="43"/>
                    </a:lnTo>
                    <a:lnTo>
                      <a:pt x="197" y="45"/>
                    </a:lnTo>
                    <a:lnTo>
                      <a:pt x="200" y="45"/>
                    </a:lnTo>
                    <a:lnTo>
                      <a:pt x="202" y="45"/>
                    </a:lnTo>
                    <a:lnTo>
                      <a:pt x="207" y="45"/>
                    </a:lnTo>
                    <a:lnTo>
                      <a:pt x="208" y="47"/>
                    </a:lnTo>
                    <a:lnTo>
                      <a:pt x="211" y="47"/>
                    </a:lnTo>
                    <a:lnTo>
                      <a:pt x="213" y="48"/>
                    </a:lnTo>
                    <a:lnTo>
                      <a:pt x="216" y="48"/>
                    </a:lnTo>
                    <a:lnTo>
                      <a:pt x="219" y="50"/>
                    </a:lnTo>
                    <a:lnTo>
                      <a:pt x="221" y="50"/>
                    </a:lnTo>
                    <a:lnTo>
                      <a:pt x="222" y="50"/>
                    </a:lnTo>
                    <a:lnTo>
                      <a:pt x="224" y="50"/>
                    </a:lnTo>
                    <a:lnTo>
                      <a:pt x="224" y="52"/>
                    </a:lnTo>
                    <a:lnTo>
                      <a:pt x="224" y="53"/>
                    </a:lnTo>
                    <a:lnTo>
                      <a:pt x="224" y="55"/>
                    </a:lnTo>
                    <a:lnTo>
                      <a:pt x="225" y="55"/>
                    </a:lnTo>
                    <a:lnTo>
                      <a:pt x="225" y="58"/>
                    </a:lnTo>
                    <a:lnTo>
                      <a:pt x="225" y="60"/>
                    </a:lnTo>
                    <a:lnTo>
                      <a:pt x="225" y="61"/>
                    </a:lnTo>
                    <a:lnTo>
                      <a:pt x="227" y="61"/>
                    </a:lnTo>
                    <a:lnTo>
                      <a:pt x="227" y="63"/>
                    </a:lnTo>
                    <a:lnTo>
                      <a:pt x="227" y="65"/>
                    </a:lnTo>
                    <a:lnTo>
                      <a:pt x="227" y="67"/>
                    </a:lnTo>
                    <a:lnTo>
                      <a:pt x="229" y="67"/>
                    </a:lnTo>
                    <a:lnTo>
                      <a:pt x="229" y="69"/>
                    </a:lnTo>
                    <a:lnTo>
                      <a:pt x="230" y="69"/>
                    </a:lnTo>
                    <a:lnTo>
                      <a:pt x="230" y="71"/>
                    </a:lnTo>
                    <a:lnTo>
                      <a:pt x="231" y="71"/>
                    </a:lnTo>
                    <a:lnTo>
                      <a:pt x="231" y="74"/>
                    </a:lnTo>
                    <a:lnTo>
                      <a:pt x="233" y="76"/>
                    </a:lnTo>
                    <a:lnTo>
                      <a:pt x="234" y="78"/>
                    </a:lnTo>
                    <a:lnTo>
                      <a:pt x="236" y="80"/>
                    </a:lnTo>
                    <a:lnTo>
                      <a:pt x="238" y="84"/>
                    </a:lnTo>
                    <a:lnTo>
                      <a:pt x="240" y="86"/>
                    </a:lnTo>
                    <a:lnTo>
                      <a:pt x="242" y="88"/>
                    </a:lnTo>
                    <a:lnTo>
                      <a:pt x="244" y="90"/>
                    </a:lnTo>
                    <a:lnTo>
                      <a:pt x="245" y="93"/>
                    </a:lnTo>
                    <a:lnTo>
                      <a:pt x="247" y="95"/>
                    </a:lnTo>
                    <a:lnTo>
                      <a:pt x="249" y="97"/>
                    </a:lnTo>
                    <a:lnTo>
                      <a:pt x="251" y="99"/>
                    </a:lnTo>
                    <a:lnTo>
                      <a:pt x="252" y="100"/>
                    </a:lnTo>
                    <a:lnTo>
                      <a:pt x="254" y="102"/>
                    </a:lnTo>
                    <a:lnTo>
                      <a:pt x="256" y="103"/>
                    </a:lnTo>
                    <a:lnTo>
                      <a:pt x="258" y="103"/>
                    </a:lnTo>
                    <a:lnTo>
                      <a:pt x="257" y="105"/>
                    </a:lnTo>
                    <a:lnTo>
                      <a:pt x="257" y="106"/>
                    </a:lnTo>
                    <a:lnTo>
                      <a:pt x="257" y="108"/>
                    </a:lnTo>
                    <a:lnTo>
                      <a:pt x="257" y="110"/>
                    </a:lnTo>
                    <a:lnTo>
                      <a:pt x="257" y="111"/>
                    </a:lnTo>
                    <a:lnTo>
                      <a:pt x="258" y="111"/>
                    </a:lnTo>
                    <a:lnTo>
                      <a:pt x="257" y="113"/>
                    </a:lnTo>
                    <a:lnTo>
                      <a:pt x="257" y="114"/>
                    </a:lnTo>
                    <a:lnTo>
                      <a:pt x="256" y="116"/>
                    </a:lnTo>
                    <a:lnTo>
                      <a:pt x="256" y="117"/>
                    </a:lnTo>
                    <a:lnTo>
                      <a:pt x="254" y="120"/>
                    </a:lnTo>
                    <a:lnTo>
                      <a:pt x="253" y="122"/>
                    </a:lnTo>
                    <a:lnTo>
                      <a:pt x="251" y="124"/>
                    </a:lnTo>
                    <a:lnTo>
                      <a:pt x="250" y="126"/>
                    </a:lnTo>
                    <a:lnTo>
                      <a:pt x="246" y="130"/>
                    </a:lnTo>
                    <a:lnTo>
                      <a:pt x="245" y="131"/>
                    </a:lnTo>
                    <a:lnTo>
                      <a:pt x="242" y="134"/>
                    </a:lnTo>
                    <a:lnTo>
                      <a:pt x="240" y="136"/>
                    </a:lnTo>
                    <a:lnTo>
                      <a:pt x="239" y="138"/>
                    </a:lnTo>
                    <a:lnTo>
                      <a:pt x="237" y="141"/>
                    </a:lnTo>
                    <a:lnTo>
                      <a:pt x="235" y="143"/>
                    </a:lnTo>
                    <a:lnTo>
                      <a:pt x="235" y="144"/>
                    </a:lnTo>
                    <a:lnTo>
                      <a:pt x="233" y="146"/>
                    </a:lnTo>
                    <a:lnTo>
                      <a:pt x="233" y="148"/>
                    </a:lnTo>
                    <a:lnTo>
                      <a:pt x="233" y="150"/>
                    </a:lnTo>
                    <a:lnTo>
                      <a:pt x="231" y="152"/>
                    </a:lnTo>
                    <a:lnTo>
                      <a:pt x="231" y="154"/>
                    </a:lnTo>
                    <a:lnTo>
                      <a:pt x="230" y="156"/>
                    </a:lnTo>
                    <a:lnTo>
                      <a:pt x="228" y="158"/>
                    </a:lnTo>
                    <a:lnTo>
                      <a:pt x="226" y="159"/>
                    </a:lnTo>
                    <a:lnTo>
                      <a:pt x="224" y="161"/>
                    </a:lnTo>
                    <a:lnTo>
                      <a:pt x="222" y="161"/>
                    </a:lnTo>
                    <a:lnTo>
                      <a:pt x="220" y="163"/>
                    </a:lnTo>
                    <a:lnTo>
                      <a:pt x="219" y="163"/>
                    </a:lnTo>
                    <a:lnTo>
                      <a:pt x="217" y="165"/>
                    </a:lnTo>
                    <a:lnTo>
                      <a:pt x="215" y="165"/>
                    </a:lnTo>
                    <a:lnTo>
                      <a:pt x="214" y="167"/>
                    </a:lnTo>
                    <a:lnTo>
                      <a:pt x="212" y="169"/>
                    </a:lnTo>
                    <a:lnTo>
                      <a:pt x="213" y="169"/>
                    </a:lnTo>
                    <a:lnTo>
                      <a:pt x="213" y="171"/>
                    </a:lnTo>
                    <a:lnTo>
                      <a:pt x="215" y="171"/>
                    </a:lnTo>
                    <a:lnTo>
                      <a:pt x="216" y="171"/>
                    </a:lnTo>
                    <a:lnTo>
                      <a:pt x="219" y="171"/>
                    </a:lnTo>
                    <a:lnTo>
                      <a:pt x="221" y="171"/>
                    </a:lnTo>
                    <a:lnTo>
                      <a:pt x="223" y="171"/>
                    </a:lnTo>
                    <a:lnTo>
                      <a:pt x="224" y="171"/>
                    </a:lnTo>
                    <a:lnTo>
                      <a:pt x="226" y="171"/>
                    </a:lnTo>
                    <a:lnTo>
                      <a:pt x="228" y="171"/>
                    </a:lnTo>
                    <a:lnTo>
                      <a:pt x="230" y="171"/>
                    </a:lnTo>
                    <a:lnTo>
                      <a:pt x="231" y="171"/>
                    </a:lnTo>
                    <a:lnTo>
                      <a:pt x="231" y="173"/>
                    </a:lnTo>
                    <a:lnTo>
                      <a:pt x="231" y="174"/>
                    </a:lnTo>
                    <a:lnTo>
                      <a:pt x="231" y="176"/>
                    </a:lnTo>
                    <a:lnTo>
                      <a:pt x="233" y="176"/>
                    </a:lnTo>
                    <a:lnTo>
                      <a:pt x="233" y="178"/>
                    </a:lnTo>
                    <a:lnTo>
                      <a:pt x="235" y="179"/>
                    </a:lnTo>
                    <a:lnTo>
                      <a:pt x="235" y="181"/>
                    </a:lnTo>
                    <a:lnTo>
                      <a:pt x="237" y="181"/>
                    </a:lnTo>
                    <a:lnTo>
                      <a:pt x="237" y="183"/>
                    </a:lnTo>
                    <a:lnTo>
                      <a:pt x="237" y="185"/>
                    </a:lnTo>
                    <a:lnTo>
                      <a:pt x="237" y="187"/>
                    </a:lnTo>
                    <a:lnTo>
                      <a:pt x="237" y="189"/>
                    </a:lnTo>
                    <a:lnTo>
                      <a:pt x="237" y="190"/>
                    </a:lnTo>
                    <a:lnTo>
                      <a:pt x="237" y="191"/>
                    </a:lnTo>
                    <a:lnTo>
                      <a:pt x="238" y="191"/>
                    </a:lnTo>
                    <a:lnTo>
                      <a:pt x="236" y="193"/>
                    </a:lnTo>
                    <a:lnTo>
                      <a:pt x="235" y="196"/>
                    </a:lnTo>
                    <a:lnTo>
                      <a:pt x="233" y="197"/>
                    </a:lnTo>
                    <a:lnTo>
                      <a:pt x="233" y="199"/>
                    </a:lnTo>
                    <a:lnTo>
                      <a:pt x="231" y="201"/>
                    </a:lnTo>
                    <a:lnTo>
                      <a:pt x="229" y="203"/>
                    </a:lnTo>
                    <a:lnTo>
                      <a:pt x="227" y="205"/>
                    </a:lnTo>
                    <a:lnTo>
                      <a:pt x="226" y="206"/>
                    </a:lnTo>
                    <a:lnTo>
                      <a:pt x="222" y="208"/>
                    </a:lnTo>
                    <a:lnTo>
                      <a:pt x="220" y="210"/>
                    </a:lnTo>
                    <a:lnTo>
                      <a:pt x="218" y="212"/>
                    </a:lnTo>
                    <a:lnTo>
                      <a:pt x="216" y="212"/>
                    </a:lnTo>
                    <a:lnTo>
                      <a:pt x="214" y="213"/>
                    </a:lnTo>
                    <a:lnTo>
                      <a:pt x="212" y="213"/>
                    </a:lnTo>
                    <a:lnTo>
                      <a:pt x="210" y="215"/>
                    </a:lnTo>
                    <a:lnTo>
                      <a:pt x="208" y="215"/>
                    </a:lnTo>
                    <a:lnTo>
                      <a:pt x="207" y="217"/>
                    </a:lnTo>
                    <a:lnTo>
                      <a:pt x="204" y="217"/>
                    </a:lnTo>
                    <a:lnTo>
                      <a:pt x="202" y="217"/>
                    </a:lnTo>
                    <a:lnTo>
                      <a:pt x="200" y="217"/>
                    </a:lnTo>
                    <a:lnTo>
                      <a:pt x="199" y="217"/>
                    </a:lnTo>
                    <a:lnTo>
                      <a:pt x="197" y="217"/>
                    </a:lnTo>
                    <a:lnTo>
                      <a:pt x="195" y="217"/>
                    </a:lnTo>
                    <a:lnTo>
                      <a:pt x="193" y="217"/>
                    </a:lnTo>
                    <a:lnTo>
                      <a:pt x="192" y="217"/>
                    </a:lnTo>
                    <a:lnTo>
                      <a:pt x="192" y="216"/>
                    </a:lnTo>
                    <a:lnTo>
                      <a:pt x="190" y="216"/>
                    </a:lnTo>
                    <a:lnTo>
                      <a:pt x="189" y="216"/>
                    </a:lnTo>
                    <a:lnTo>
                      <a:pt x="189" y="215"/>
                    </a:lnTo>
                    <a:lnTo>
                      <a:pt x="188" y="215"/>
                    </a:lnTo>
                    <a:lnTo>
                      <a:pt x="188" y="213"/>
                    </a:lnTo>
                    <a:lnTo>
                      <a:pt x="186" y="215"/>
                    </a:lnTo>
                    <a:lnTo>
                      <a:pt x="184" y="215"/>
                    </a:lnTo>
                    <a:lnTo>
                      <a:pt x="182" y="217"/>
                    </a:lnTo>
                    <a:lnTo>
                      <a:pt x="182" y="218"/>
                    </a:lnTo>
                    <a:lnTo>
                      <a:pt x="182" y="220"/>
                    </a:lnTo>
                    <a:lnTo>
                      <a:pt x="180" y="222"/>
                    </a:lnTo>
                    <a:lnTo>
                      <a:pt x="180" y="224"/>
                    </a:lnTo>
                    <a:lnTo>
                      <a:pt x="178" y="226"/>
                    </a:lnTo>
                    <a:lnTo>
                      <a:pt x="177" y="228"/>
                    </a:lnTo>
                    <a:lnTo>
                      <a:pt x="176" y="230"/>
                    </a:lnTo>
                    <a:lnTo>
                      <a:pt x="173" y="232"/>
                    </a:lnTo>
                    <a:lnTo>
                      <a:pt x="172" y="234"/>
                    </a:lnTo>
                    <a:lnTo>
                      <a:pt x="170" y="235"/>
                    </a:lnTo>
                    <a:lnTo>
                      <a:pt x="170" y="236"/>
                    </a:lnTo>
                    <a:lnTo>
                      <a:pt x="168" y="238"/>
                    </a:lnTo>
                    <a:lnTo>
                      <a:pt x="166" y="240"/>
                    </a:lnTo>
                    <a:lnTo>
                      <a:pt x="164" y="242"/>
                    </a:lnTo>
                    <a:lnTo>
                      <a:pt x="163" y="243"/>
                    </a:lnTo>
                    <a:lnTo>
                      <a:pt x="161" y="245"/>
                    </a:lnTo>
                    <a:lnTo>
                      <a:pt x="159" y="247"/>
                    </a:lnTo>
                    <a:lnTo>
                      <a:pt x="157" y="249"/>
                    </a:lnTo>
                    <a:lnTo>
                      <a:pt x="155" y="250"/>
                    </a:lnTo>
                    <a:lnTo>
                      <a:pt x="154" y="252"/>
                    </a:lnTo>
                    <a:lnTo>
                      <a:pt x="152" y="253"/>
                    </a:lnTo>
                    <a:lnTo>
                      <a:pt x="150" y="255"/>
                    </a:lnTo>
                    <a:lnTo>
                      <a:pt x="148" y="257"/>
                    </a:lnTo>
                    <a:lnTo>
                      <a:pt x="148" y="258"/>
                    </a:lnTo>
                    <a:lnTo>
                      <a:pt x="146" y="260"/>
                    </a:lnTo>
                    <a:lnTo>
                      <a:pt x="146" y="261"/>
                    </a:lnTo>
                    <a:lnTo>
                      <a:pt x="145" y="263"/>
                    </a:lnTo>
                    <a:lnTo>
                      <a:pt x="145" y="265"/>
                    </a:lnTo>
                    <a:lnTo>
                      <a:pt x="143" y="267"/>
                    </a:lnTo>
                    <a:lnTo>
                      <a:pt x="141" y="269"/>
                    </a:lnTo>
                    <a:lnTo>
                      <a:pt x="141" y="271"/>
                    </a:lnTo>
                    <a:lnTo>
                      <a:pt x="140" y="273"/>
                    </a:lnTo>
                    <a:lnTo>
                      <a:pt x="139" y="275"/>
                    </a:lnTo>
                    <a:lnTo>
                      <a:pt x="139" y="277"/>
                    </a:lnTo>
                    <a:lnTo>
                      <a:pt x="139" y="279"/>
                    </a:lnTo>
                    <a:lnTo>
                      <a:pt x="139" y="280"/>
                    </a:lnTo>
                    <a:lnTo>
                      <a:pt x="139" y="282"/>
                    </a:lnTo>
                    <a:lnTo>
                      <a:pt x="138" y="283"/>
                    </a:lnTo>
                    <a:lnTo>
                      <a:pt x="137" y="283"/>
                    </a:lnTo>
                    <a:lnTo>
                      <a:pt x="135" y="283"/>
                    </a:lnTo>
                    <a:lnTo>
                      <a:pt x="133" y="283"/>
                    </a:lnTo>
                    <a:lnTo>
                      <a:pt x="132" y="283"/>
                    </a:lnTo>
                    <a:lnTo>
                      <a:pt x="128" y="285"/>
                    </a:lnTo>
                    <a:lnTo>
                      <a:pt x="124" y="286"/>
                    </a:lnTo>
                    <a:lnTo>
                      <a:pt x="121" y="288"/>
                    </a:lnTo>
                    <a:lnTo>
                      <a:pt x="117" y="288"/>
                    </a:lnTo>
                    <a:lnTo>
                      <a:pt x="113" y="288"/>
                    </a:lnTo>
                    <a:lnTo>
                      <a:pt x="109" y="288"/>
                    </a:lnTo>
                    <a:lnTo>
                      <a:pt x="105" y="288"/>
                    </a:lnTo>
                    <a:lnTo>
                      <a:pt x="101" y="288"/>
                    </a:lnTo>
                    <a:lnTo>
                      <a:pt x="96" y="288"/>
                    </a:lnTo>
                    <a:lnTo>
                      <a:pt x="92" y="288"/>
                    </a:lnTo>
                    <a:lnTo>
                      <a:pt x="88" y="288"/>
                    </a:lnTo>
                    <a:lnTo>
                      <a:pt x="85" y="287"/>
                    </a:lnTo>
                    <a:lnTo>
                      <a:pt x="81" y="287"/>
                    </a:lnTo>
                    <a:lnTo>
                      <a:pt x="77" y="287"/>
                    </a:lnTo>
                    <a:lnTo>
                      <a:pt x="73" y="287"/>
                    </a:lnTo>
                    <a:lnTo>
                      <a:pt x="70" y="287"/>
                    </a:lnTo>
                    <a:lnTo>
                      <a:pt x="66" y="289"/>
                    </a:lnTo>
                    <a:lnTo>
                      <a:pt x="64" y="289"/>
                    </a:lnTo>
                    <a:lnTo>
                      <a:pt x="62" y="291"/>
                    </a:lnTo>
                    <a:lnTo>
                      <a:pt x="59" y="291"/>
                    </a:lnTo>
                    <a:lnTo>
                      <a:pt x="57" y="293"/>
                    </a:lnTo>
                    <a:lnTo>
                      <a:pt x="55" y="293"/>
                    </a:lnTo>
                    <a:lnTo>
                      <a:pt x="53" y="293"/>
                    </a:lnTo>
                    <a:lnTo>
                      <a:pt x="51" y="293"/>
                    </a:lnTo>
                    <a:lnTo>
                      <a:pt x="49" y="295"/>
                    </a:lnTo>
                    <a:lnTo>
                      <a:pt x="47" y="295"/>
                    </a:lnTo>
                    <a:lnTo>
                      <a:pt x="45" y="295"/>
                    </a:lnTo>
                    <a:lnTo>
                      <a:pt x="43" y="294"/>
                    </a:lnTo>
                    <a:lnTo>
                      <a:pt x="41" y="294"/>
                    </a:lnTo>
                    <a:lnTo>
                      <a:pt x="39" y="293"/>
                    </a:lnTo>
                    <a:lnTo>
                      <a:pt x="38" y="291"/>
                    </a:lnTo>
                    <a:lnTo>
                      <a:pt x="37" y="289"/>
                    </a:lnTo>
                    <a:lnTo>
                      <a:pt x="35" y="289"/>
                    </a:lnTo>
                    <a:lnTo>
                      <a:pt x="33" y="288"/>
                    </a:lnTo>
                    <a:lnTo>
                      <a:pt x="31" y="288"/>
                    </a:lnTo>
                    <a:lnTo>
                      <a:pt x="31" y="286"/>
                    </a:lnTo>
                    <a:lnTo>
                      <a:pt x="28" y="286"/>
                    </a:lnTo>
                    <a:lnTo>
                      <a:pt x="26" y="284"/>
                    </a:lnTo>
                    <a:lnTo>
                      <a:pt x="25" y="284"/>
                    </a:lnTo>
                    <a:lnTo>
                      <a:pt x="25" y="282"/>
                    </a:lnTo>
                    <a:lnTo>
                      <a:pt x="23" y="282"/>
                    </a:lnTo>
                    <a:lnTo>
                      <a:pt x="22" y="282"/>
                    </a:lnTo>
                    <a:lnTo>
                      <a:pt x="20" y="282"/>
                    </a:lnTo>
                    <a:lnTo>
                      <a:pt x="20" y="281"/>
                    </a:lnTo>
                    <a:lnTo>
                      <a:pt x="19" y="281"/>
                    </a:lnTo>
                    <a:lnTo>
                      <a:pt x="19" y="280"/>
                    </a:lnTo>
                    <a:lnTo>
                      <a:pt x="19" y="279"/>
                    </a:lnTo>
                    <a:lnTo>
                      <a:pt x="17" y="279"/>
                    </a:lnTo>
                    <a:lnTo>
                      <a:pt x="17" y="277"/>
                    </a:lnTo>
                    <a:lnTo>
                      <a:pt x="16" y="277"/>
                    </a:lnTo>
                    <a:lnTo>
                      <a:pt x="16" y="275"/>
                    </a:lnTo>
                    <a:lnTo>
                      <a:pt x="14" y="275"/>
                    </a:lnTo>
                    <a:lnTo>
                      <a:pt x="12" y="273"/>
                    </a:lnTo>
                    <a:lnTo>
                      <a:pt x="10" y="273"/>
                    </a:lnTo>
                    <a:lnTo>
                      <a:pt x="10" y="272"/>
                    </a:lnTo>
                    <a:lnTo>
                      <a:pt x="9" y="272"/>
                    </a:lnTo>
                    <a:lnTo>
                      <a:pt x="7" y="272"/>
                    </a:lnTo>
                    <a:lnTo>
                      <a:pt x="5" y="272"/>
                    </a:lnTo>
                    <a:lnTo>
                      <a:pt x="5" y="269"/>
                    </a:lnTo>
                    <a:lnTo>
                      <a:pt x="4" y="269"/>
                    </a:lnTo>
                    <a:lnTo>
                      <a:pt x="4" y="267"/>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0" name="Freeform 557"/>
              <p:cNvSpPr>
                <a:spLocks/>
              </p:cNvSpPr>
              <p:nvPr/>
            </p:nvSpPr>
            <p:spPr bwMode="auto">
              <a:xfrm>
                <a:off x="3216" y="1861"/>
                <a:ext cx="101" cy="87"/>
              </a:xfrm>
              <a:custGeom>
                <a:avLst/>
                <a:gdLst>
                  <a:gd name="T0" fmla="*/ 0 w 101"/>
                  <a:gd name="T1" fmla="*/ 81 h 87"/>
                  <a:gd name="T2" fmla="*/ 0 w 101"/>
                  <a:gd name="T3" fmla="*/ 75 h 87"/>
                  <a:gd name="T4" fmla="*/ 0 w 101"/>
                  <a:gd name="T5" fmla="*/ 71 h 87"/>
                  <a:gd name="T6" fmla="*/ 3 w 101"/>
                  <a:gd name="T7" fmla="*/ 65 h 87"/>
                  <a:gd name="T8" fmla="*/ 5 w 101"/>
                  <a:gd name="T9" fmla="*/ 60 h 87"/>
                  <a:gd name="T10" fmla="*/ 8 w 101"/>
                  <a:gd name="T11" fmla="*/ 55 h 87"/>
                  <a:gd name="T12" fmla="*/ 12 w 101"/>
                  <a:gd name="T13" fmla="*/ 50 h 87"/>
                  <a:gd name="T14" fmla="*/ 18 w 101"/>
                  <a:gd name="T15" fmla="*/ 48 h 87"/>
                  <a:gd name="T16" fmla="*/ 23 w 101"/>
                  <a:gd name="T17" fmla="*/ 46 h 87"/>
                  <a:gd name="T18" fmla="*/ 29 w 101"/>
                  <a:gd name="T19" fmla="*/ 44 h 87"/>
                  <a:gd name="T20" fmla="*/ 31 w 101"/>
                  <a:gd name="T21" fmla="*/ 40 h 87"/>
                  <a:gd name="T22" fmla="*/ 33 w 101"/>
                  <a:gd name="T23" fmla="*/ 34 h 87"/>
                  <a:gd name="T24" fmla="*/ 33 w 101"/>
                  <a:gd name="T25" fmla="*/ 29 h 87"/>
                  <a:gd name="T26" fmla="*/ 34 w 101"/>
                  <a:gd name="T27" fmla="*/ 24 h 87"/>
                  <a:gd name="T28" fmla="*/ 40 w 101"/>
                  <a:gd name="T29" fmla="*/ 21 h 87"/>
                  <a:gd name="T30" fmla="*/ 46 w 101"/>
                  <a:gd name="T31" fmla="*/ 19 h 87"/>
                  <a:gd name="T32" fmla="*/ 52 w 101"/>
                  <a:gd name="T33" fmla="*/ 17 h 87"/>
                  <a:gd name="T34" fmla="*/ 56 w 101"/>
                  <a:gd name="T35" fmla="*/ 12 h 87"/>
                  <a:gd name="T36" fmla="*/ 61 w 101"/>
                  <a:gd name="T37" fmla="*/ 7 h 87"/>
                  <a:gd name="T38" fmla="*/ 66 w 101"/>
                  <a:gd name="T39" fmla="*/ 3 h 87"/>
                  <a:gd name="T40" fmla="*/ 71 w 101"/>
                  <a:gd name="T41" fmla="*/ 0 h 87"/>
                  <a:gd name="T42" fmla="*/ 76 w 101"/>
                  <a:gd name="T43" fmla="*/ 0 h 87"/>
                  <a:gd name="T44" fmla="*/ 82 w 101"/>
                  <a:gd name="T45" fmla="*/ 0 h 87"/>
                  <a:gd name="T46" fmla="*/ 88 w 101"/>
                  <a:gd name="T47" fmla="*/ 0 h 87"/>
                  <a:gd name="T48" fmla="*/ 90 w 101"/>
                  <a:gd name="T49" fmla="*/ 3 h 87"/>
                  <a:gd name="T50" fmla="*/ 94 w 101"/>
                  <a:gd name="T51" fmla="*/ 5 h 87"/>
                  <a:gd name="T52" fmla="*/ 97 w 101"/>
                  <a:gd name="T53" fmla="*/ 6 h 87"/>
                  <a:gd name="T54" fmla="*/ 100 w 101"/>
                  <a:gd name="T55" fmla="*/ 8 h 87"/>
                  <a:gd name="T56" fmla="*/ 99 w 101"/>
                  <a:gd name="T57" fmla="*/ 12 h 87"/>
                  <a:gd name="T58" fmla="*/ 95 w 101"/>
                  <a:gd name="T59" fmla="*/ 17 h 87"/>
                  <a:gd name="T60" fmla="*/ 89 w 101"/>
                  <a:gd name="T61" fmla="*/ 20 h 87"/>
                  <a:gd name="T62" fmla="*/ 83 w 101"/>
                  <a:gd name="T63" fmla="*/ 22 h 87"/>
                  <a:gd name="T64" fmla="*/ 78 w 101"/>
                  <a:gd name="T65" fmla="*/ 22 h 87"/>
                  <a:gd name="T66" fmla="*/ 73 w 101"/>
                  <a:gd name="T67" fmla="*/ 22 h 87"/>
                  <a:gd name="T68" fmla="*/ 67 w 101"/>
                  <a:gd name="T69" fmla="*/ 27 h 87"/>
                  <a:gd name="T70" fmla="*/ 62 w 101"/>
                  <a:gd name="T71" fmla="*/ 29 h 87"/>
                  <a:gd name="T72" fmla="*/ 57 w 101"/>
                  <a:gd name="T73" fmla="*/ 33 h 87"/>
                  <a:gd name="T74" fmla="*/ 52 w 101"/>
                  <a:gd name="T75" fmla="*/ 38 h 87"/>
                  <a:gd name="T76" fmla="*/ 51 w 101"/>
                  <a:gd name="T77" fmla="*/ 43 h 87"/>
                  <a:gd name="T78" fmla="*/ 50 w 101"/>
                  <a:gd name="T79" fmla="*/ 48 h 87"/>
                  <a:gd name="T80" fmla="*/ 47 w 101"/>
                  <a:gd name="T81" fmla="*/ 53 h 87"/>
                  <a:gd name="T82" fmla="*/ 42 w 101"/>
                  <a:gd name="T83" fmla="*/ 59 h 87"/>
                  <a:gd name="T84" fmla="*/ 38 w 101"/>
                  <a:gd name="T85" fmla="*/ 65 h 87"/>
                  <a:gd name="T86" fmla="*/ 35 w 101"/>
                  <a:gd name="T87" fmla="*/ 69 h 87"/>
                  <a:gd name="T88" fmla="*/ 31 w 101"/>
                  <a:gd name="T89" fmla="*/ 73 h 87"/>
                  <a:gd name="T90" fmla="*/ 26 w 101"/>
                  <a:gd name="T91" fmla="*/ 76 h 87"/>
                  <a:gd name="T92" fmla="*/ 20 w 101"/>
                  <a:gd name="T93" fmla="*/ 79 h 87"/>
                  <a:gd name="T94" fmla="*/ 14 w 101"/>
                  <a:gd name="T95" fmla="*/ 83 h 87"/>
                  <a:gd name="T96" fmla="*/ 9 w 101"/>
                  <a:gd name="T97" fmla="*/ 85 h 87"/>
                  <a:gd name="T98" fmla="*/ 5 w 101"/>
                  <a:gd name="T99" fmla="*/ 86 h 87"/>
                  <a:gd name="T100" fmla="*/ 2 w 101"/>
                  <a:gd name="T101" fmla="*/ 85 h 87"/>
                  <a:gd name="T102" fmla="*/ 0 w 101"/>
                  <a:gd name="T103" fmla="*/ 8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1" h="87">
                    <a:moveTo>
                      <a:pt x="0" y="84"/>
                    </a:moveTo>
                    <a:lnTo>
                      <a:pt x="0" y="83"/>
                    </a:lnTo>
                    <a:lnTo>
                      <a:pt x="0" y="81"/>
                    </a:lnTo>
                    <a:lnTo>
                      <a:pt x="0" y="79"/>
                    </a:lnTo>
                    <a:lnTo>
                      <a:pt x="0" y="76"/>
                    </a:lnTo>
                    <a:lnTo>
                      <a:pt x="0" y="75"/>
                    </a:lnTo>
                    <a:lnTo>
                      <a:pt x="0" y="74"/>
                    </a:lnTo>
                    <a:lnTo>
                      <a:pt x="0" y="72"/>
                    </a:lnTo>
                    <a:lnTo>
                      <a:pt x="0" y="71"/>
                    </a:lnTo>
                    <a:lnTo>
                      <a:pt x="2" y="69"/>
                    </a:lnTo>
                    <a:lnTo>
                      <a:pt x="2" y="67"/>
                    </a:lnTo>
                    <a:lnTo>
                      <a:pt x="3" y="65"/>
                    </a:lnTo>
                    <a:lnTo>
                      <a:pt x="3" y="64"/>
                    </a:lnTo>
                    <a:lnTo>
                      <a:pt x="4" y="62"/>
                    </a:lnTo>
                    <a:lnTo>
                      <a:pt x="5" y="60"/>
                    </a:lnTo>
                    <a:lnTo>
                      <a:pt x="5" y="59"/>
                    </a:lnTo>
                    <a:lnTo>
                      <a:pt x="7" y="57"/>
                    </a:lnTo>
                    <a:lnTo>
                      <a:pt x="8" y="55"/>
                    </a:lnTo>
                    <a:lnTo>
                      <a:pt x="10" y="53"/>
                    </a:lnTo>
                    <a:lnTo>
                      <a:pt x="11" y="52"/>
                    </a:lnTo>
                    <a:lnTo>
                      <a:pt x="12" y="50"/>
                    </a:lnTo>
                    <a:lnTo>
                      <a:pt x="14" y="48"/>
                    </a:lnTo>
                    <a:lnTo>
                      <a:pt x="16" y="48"/>
                    </a:lnTo>
                    <a:lnTo>
                      <a:pt x="18" y="48"/>
                    </a:lnTo>
                    <a:lnTo>
                      <a:pt x="20" y="46"/>
                    </a:lnTo>
                    <a:lnTo>
                      <a:pt x="21" y="46"/>
                    </a:lnTo>
                    <a:lnTo>
                      <a:pt x="23" y="46"/>
                    </a:lnTo>
                    <a:lnTo>
                      <a:pt x="26" y="45"/>
                    </a:lnTo>
                    <a:lnTo>
                      <a:pt x="28" y="44"/>
                    </a:lnTo>
                    <a:lnTo>
                      <a:pt x="29" y="44"/>
                    </a:lnTo>
                    <a:lnTo>
                      <a:pt x="31" y="42"/>
                    </a:lnTo>
                    <a:lnTo>
                      <a:pt x="31" y="41"/>
                    </a:lnTo>
                    <a:lnTo>
                      <a:pt x="31" y="40"/>
                    </a:lnTo>
                    <a:lnTo>
                      <a:pt x="33" y="38"/>
                    </a:lnTo>
                    <a:lnTo>
                      <a:pt x="33" y="36"/>
                    </a:lnTo>
                    <a:lnTo>
                      <a:pt x="33" y="34"/>
                    </a:lnTo>
                    <a:lnTo>
                      <a:pt x="33" y="32"/>
                    </a:lnTo>
                    <a:lnTo>
                      <a:pt x="33" y="30"/>
                    </a:lnTo>
                    <a:lnTo>
                      <a:pt x="33" y="29"/>
                    </a:lnTo>
                    <a:lnTo>
                      <a:pt x="33" y="27"/>
                    </a:lnTo>
                    <a:lnTo>
                      <a:pt x="34" y="25"/>
                    </a:lnTo>
                    <a:lnTo>
                      <a:pt x="34" y="24"/>
                    </a:lnTo>
                    <a:lnTo>
                      <a:pt x="36" y="22"/>
                    </a:lnTo>
                    <a:lnTo>
                      <a:pt x="38" y="21"/>
                    </a:lnTo>
                    <a:lnTo>
                      <a:pt x="40" y="21"/>
                    </a:lnTo>
                    <a:lnTo>
                      <a:pt x="42" y="21"/>
                    </a:lnTo>
                    <a:lnTo>
                      <a:pt x="44" y="19"/>
                    </a:lnTo>
                    <a:lnTo>
                      <a:pt x="46" y="19"/>
                    </a:lnTo>
                    <a:lnTo>
                      <a:pt x="48" y="19"/>
                    </a:lnTo>
                    <a:lnTo>
                      <a:pt x="50" y="17"/>
                    </a:lnTo>
                    <a:lnTo>
                      <a:pt x="52" y="17"/>
                    </a:lnTo>
                    <a:lnTo>
                      <a:pt x="54" y="15"/>
                    </a:lnTo>
                    <a:lnTo>
                      <a:pt x="54" y="14"/>
                    </a:lnTo>
                    <a:lnTo>
                      <a:pt x="56" y="12"/>
                    </a:lnTo>
                    <a:lnTo>
                      <a:pt x="58" y="10"/>
                    </a:lnTo>
                    <a:lnTo>
                      <a:pt x="59" y="9"/>
                    </a:lnTo>
                    <a:lnTo>
                      <a:pt x="61" y="7"/>
                    </a:lnTo>
                    <a:lnTo>
                      <a:pt x="63" y="5"/>
                    </a:lnTo>
                    <a:lnTo>
                      <a:pt x="64" y="5"/>
                    </a:lnTo>
                    <a:lnTo>
                      <a:pt x="66" y="3"/>
                    </a:lnTo>
                    <a:lnTo>
                      <a:pt x="68" y="1"/>
                    </a:lnTo>
                    <a:lnTo>
                      <a:pt x="69" y="1"/>
                    </a:lnTo>
                    <a:lnTo>
                      <a:pt x="71" y="0"/>
                    </a:lnTo>
                    <a:lnTo>
                      <a:pt x="73" y="0"/>
                    </a:lnTo>
                    <a:lnTo>
                      <a:pt x="74" y="0"/>
                    </a:lnTo>
                    <a:lnTo>
                      <a:pt x="76" y="0"/>
                    </a:lnTo>
                    <a:lnTo>
                      <a:pt x="78" y="0"/>
                    </a:lnTo>
                    <a:lnTo>
                      <a:pt x="80" y="0"/>
                    </a:lnTo>
                    <a:lnTo>
                      <a:pt x="82" y="0"/>
                    </a:lnTo>
                    <a:lnTo>
                      <a:pt x="84" y="0"/>
                    </a:lnTo>
                    <a:lnTo>
                      <a:pt x="85" y="0"/>
                    </a:lnTo>
                    <a:lnTo>
                      <a:pt x="88" y="0"/>
                    </a:lnTo>
                    <a:lnTo>
                      <a:pt x="88" y="1"/>
                    </a:lnTo>
                    <a:lnTo>
                      <a:pt x="90" y="1"/>
                    </a:lnTo>
                    <a:lnTo>
                      <a:pt x="90" y="3"/>
                    </a:lnTo>
                    <a:lnTo>
                      <a:pt x="92" y="3"/>
                    </a:lnTo>
                    <a:lnTo>
                      <a:pt x="94" y="3"/>
                    </a:lnTo>
                    <a:lnTo>
                      <a:pt x="94" y="5"/>
                    </a:lnTo>
                    <a:lnTo>
                      <a:pt x="95" y="5"/>
                    </a:lnTo>
                    <a:lnTo>
                      <a:pt x="97" y="5"/>
                    </a:lnTo>
                    <a:lnTo>
                      <a:pt x="97" y="6"/>
                    </a:lnTo>
                    <a:lnTo>
                      <a:pt x="98" y="6"/>
                    </a:lnTo>
                    <a:lnTo>
                      <a:pt x="100" y="6"/>
                    </a:lnTo>
                    <a:lnTo>
                      <a:pt x="100" y="8"/>
                    </a:lnTo>
                    <a:lnTo>
                      <a:pt x="100" y="9"/>
                    </a:lnTo>
                    <a:lnTo>
                      <a:pt x="99" y="11"/>
                    </a:lnTo>
                    <a:lnTo>
                      <a:pt x="99" y="12"/>
                    </a:lnTo>
                    <a:lnTo>
                      <a:pt x="97" y="14"/>
                    </a:lnTo>
                    <a:lnTo>
                      <a:pt x="96" y="15"/>
                    </a:lnTo>
                    <a:lnTo>
                      <a:pt x="95" y="17"/>
                    </a:lnTo>
                    <a:lnTo>
                      <a:pt x="92" y="19"/>
                    </a:lnTo>
                    <a:lnTo>
                      <a:pt x="91" y="19"/>
                    </a:lnTo>
                    <a:lnTo>
                      <a:pt x="89" y="20"/>
                    </a:lnTo>
                    <a:lnTo>
                      <a:pt x="88" y="22"/>
                    </a:lnTo>
                    <a:lnTo>
                      <a:pt x="85" y="22"/>
                    </a:lnTo>
                    <a:lnTo>
                      <a:pt x="83" y="22"/>
                    </a:lnTo>
                    <a:lnTo>
                      <a:pt x="82" y="22"/>
                    </a:lnTo>
                    <a:lnTo>
                      <a:pt x="80" y="22"/>
                    </a:lnTo>
                    <a:lnTo>
                      <a:pt x="78" y="22"/>
                    </a:lnTo>
                    <a:lnTo>
                      <a:pt x="76" y="22"/>
                    </a:lnTo>
                    <a:lnTo>
                      <a:pt x="74" y="22"/>
                    </a:lnTo>
                    <a:lnTo>
                      <a:pt x="73" y="22"/>
                    </a:lnTo>
                    <a:lnTo>
                      <a:pt x="71" y="24"/>
                    </a:lnTo>
                    <a:lnTo>
                      <a:pt x="69" y="25"/>
                    </a:lnTo>
                    <a:lnTo>
                      <a:pt x="67" y="27"/>
                    </a:lnTo>
                    <a:lnTo>
                      <a:pt x="66" y="27"/>
                    </a:lnTo>
                    <a:lnTo>
                      <a:pt x="64" y="27"/>
                    </a:lnTo>
                    <a:lnTo>
                      <a:pt x="62" y="29"/>
                    </a:lnTo>
                    <a:lnTo>
                      <a:pt x="61" y="29"/>
                    </a:lnTo>
                    <a:lnTo>
                      <a:pt x="59" y="31"/>
                    </a:lnTo>
                    <a:lnTo>
                      <a:pt x="57" y="33"/>
                    </a:lnTo>
                    <a:lnTo>
                      <a:pt x="54" y="35"/>
                    </a:lnTo>
                    <a:lnTo>
                      <a:pt x="54" y="37"/>
                    </a:lnTo>
                    <a:lnTo>
                      <a:pt x="52" y="38"/>
                    </a:lnTo>
                    <a:lnTo>
                      <a:pt x="52" y="39"/>
                    </a:lnTo>
                    <a:lnTo>
                      <a:pt x="52" y="41"/>
                    </a:lnTo>
                    <a:lnTo>
                      <a:pt x="51" y="43"/>
                    </a:lnTo>
                    <a:lnTo>
                      <a:pt x="51" y="44"/>
                    </a:lnTo>
                    <a:lnTo>
                      <a:pt x="51" y="46"/>
                    </a:lnTo>
                    <a:lnTo>
                      <a:pt x="50" y="48"/>
                    </a:lnTo>
                    <a:lnTo>
                      <a:pt x="50" y="50"/>
                    </a:lnTo>
                    <a:lnTo>
                      <a:pt x="48" y="52"/>
                    </a:lnTo>
                    <a:lnTo>
                      <a:pt x="47" y="53"/>
                    </a:lnTo>
                    <a:lnTo>
                      <a:pt x="45" y="55"/>
                    </a:lnTo>
                    <a:lnTo>
                      <a:pt x="44" y="57"/>
                    </a:lnTo>
                    <a:lnTo>
                      <a:pt x="42" y="59"/>
                    </a:lnTo>
                    <a:lnTo>
                      <a:pt x="40" y="61"/>
                    </a:lnTo>
                    <a:lnTo>
                      <a:pt x="38" y="63"/>
                    </a:lnTo>
                    <a:lnTo>
                      <a:pt x="38" y="65"/>
                    </a:lnTo>
                    <a:lnTo>
                      <a:pt x="36" y="67"/>
                    </a:lnTo>
                    <a:lnTo>
                      <a:pt x="36" y="68"/>
                    </a:lnTo>
                    <a:lnTo>
                      <a:pt x="35" y="69"/>
                    </a:lnTo>
                    <a:lnTo>
                      <a:pt x="35" y="70"/>
                    </a:lnTo>
                    <a:lnTo>
                      <a:pt x="33" y="72"/>
                    </a:lnTo>
                    <a:lnTo>
                      <a:pt x="31" y="73"/>
                    </a:lnTo>
                    <a:lnTo>
                      <a:pt x="29" y="74"/>
                    </a:lnTo>
                    <a:lnTo>
                      <a:pt x="28" y="76"/>
                    </a:lnTo>
                    <a:lnTo>
                      <a:pt x="26" y="76"/>
                    </a:lnTo>
                    <a:lnTo>
                      <a:pt x="23" y="77"/>
                    </a:lnTo>
                    <a:lnTo>
                      <a:pt x="22" y="77"/>
                    </a:lnTo>
                    <a:lnTo>
                      <a:pt x="20" y="79"/>
                    </a:lnTo>
                    <a:lnTo>
                      <a:pt x="19" y="79"/>
                    </a:lnTo>
                    <a:lnTo>
                      <a:pt x="16" y="81"/>
                    </a:lnTo>
                    <a:lnTo>
                      <a:pt x="14" y="83"/>
                    </a:lnTo>
                    <a:lnTo>
                      <a:pt x="12" y="83"/>
                    </a:lnTo>
                    <a:lnTo>
                      <a:pt x="10" y="85"/>
                    </a:lnTo>
                    <a:lnTo>
                      <a:pt x="9" y="85"/>
                    </a:lnTo>
                    <a:lnTo>
                      <a:pt x="7" y="86"/>
                    </a:lnTo>
                    <a:lnTo>
                      <a:pt x="6" y="86"/>
                    </a:lnTo>
                    <a:lnTo>
                      <a:pt x="5" y="86"/>
                    </a:lnTo>
                    <a:lnTo>
                      <a:pt x="4" y="86"/>
                    </a:lnTo>
                    <a:lnTo>
                      <a:pt x="4" y="85"/>
                    </a:lnTo>
                    <a:lnTo>
                      <a:pt x="2" y="85"/>
                    </a:lnTo>
                    <a:lnTo>
                      <a:pt x="1" y="85"/>
                    </a:lnTo>
                    <a:lnTo>
                      <a:pt x="0" y="85"/>
                    </a:lnTo>
                    <a:lnTo>
                      <a:pt x="0" y="84"/>
                    </a:lnTo>
                  </a:path>
                </a:pathLst>
              </a:custGeom>
              <a:solidFill>
                <a:srgbClr val="BF41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1" name="Freeform 558"/>
              <p:cNvSpPr>
                <a:spLocks/>
              </p:cNvSpPr>
              <p:nvPr/>
            </p:nvSpPr>
            <p:spPr bwMode="auto">
              <a:xfrm>
                <a:off x="3334" y="1866"/>
                <a:ext cx="122" cy="196"/>
              </a:xfrm>
              <a:custGeom>
                <a:avLst/>
                <a:gdLst>
                  <a:gd name="T0" fmla="*/ 10 w 122"/>
                  <a:gd name="T1" fmla="*/ 9 h 196"/>
                  <a:gd name="T2" fmla="*/ 20 w 122"/>
                  <a:gd name="T3" fmla="*/ 2 h 196"/>
                  <a:gd name="T4" fmla="*/ 31 w 122"/>
                  <a:gd name="T5" fmla="*/ 0 h 196"/>
                  <a:gd name="T6" fmla="*/ 40 w 122"/>
                  <a:gd name="T7" fmla="*/ 1 h 196"/>
                  <a:gd name="T8" fmla="*/ 52 w 122"/>
                  <a:gd name="T9" fmla="*/ 1 h 196"/>
                  <a:gd name="T10" fmla="*/ 57 w 122"/>
                  <a:gd name="T11" fmla="*/ 5 h 196"/>
                  <a:gd name="T12" fmla="*/ 65 w 122"/>
                  <a:gd name="T13" fmla="*/ 9 h 196"/>
                  <a:gd name="T14" fmla="*/ 69 w 122"/>
                  <a:gd name="T15" fmla="*/ 14 h 196"/>
                  <a:gd name="T16" fmla="*/ 76 w 122"/>
                  <a:gd name="T17" fmla="*/ 18 h 196"/>
                  <a:gd name="T18" fmla="*/ 82 w 122"/>
                  <a:gd name="T19" fmla="*/ 30 h 196"/>
                  <a:gd name="T20" fmla="*/ 87 w 122"/>
                  <a:gd name="T21" fmla="*/ 41 h 196"/>
                  <a:gd name="T22" fmla="*/ 93 w 122"/>
                  <a:gd name="T23" fmla="*/ 45 h 196"/>
                  <a:gd name="T24" fmla="*/ 102 w 122"/>
                  <a:gd name="T25" fmla="*/ 48 h 196"/>
                  <a:gd name="T26" fmla="*/ 112 w 122"/>
                  <a:gd name="T27" fmla="*/ 48 h 196"/>
                  <a:gd name="T28" fmla="*/ 116 w 122"/>
                  <a:gd name="T29" fmla="*/ 54 h 196"/>
                  <a:gd name="T30" fmla="*/ 118 w 122"/>
                  <a:gd name="T31" fmla="*/ 62 h 196"/>
                  <a:gd name="T32" fmla="*/ 115 w 122"/>
                  <a:gd name="T33" fmla="*/ 74 h 196"/>
                  <a:gd name="T34" fmla="*/ 109 w 122"/>
                  <a:gd name="T35" fmla="*/ 84 h 196"/>
                  <a:gd name="T36" fmla="*/ 105 w 122"/>
                  <a:gd name="T37" fmla="*/ 95 h 196"/>
                  <a:gd name="T38" fmla="*/ 113 w 122"/>
                  <a:gd name="T39" fmla="*/ 101 h 196"/>
                  <a:gd name="T40" fmla="*/ 121 w 122"/>
                  <a:gd name="T41" fmla="*/ 103 h 196"/>
                  <a:gd name="T42" fmla="*/ 120 w 122"/>
                  <a:gd name="T43" fmla="*/ 114 h 196"/>
                  <a:gd name="T44" fmla="*/ 118 w 122"/>
                  <a:gd name="T45" fmla="*/ 124 h 196"/>
                  <a:gd name="T46" fmla="*/ 114 w 122"/>
                  <a:gd name="T47" fmla="*/ 136 h 196"/>
                  <a:gd name="T48" fmla="*/ 105 w 122"/>
                  <a:gd name="T49" fmla="*/ 146 h 196"/>
                  <a:gd name="T50" fmla="*/ 94 w 122"/>
                  <a:gd name="T51" fmla="*/ 153 h 196"/>
                  <a:gd name="T52" fmla="*/ 91 w 122"/>
                  <a:gd name="T53" fmla="*/ 164 h 196"/>
                  <a:gd name="T54" fmla="*/ 85 w 122"/>
                  <a:gd name="T55" fmla="*/ 176 h 196"/>
                  <a:gd name="T56" fmla="*/ 82 w 122"/>
                  <a:gd name="T57" fmla="*/ 187 h 196"/>
                  <a:gd name="T58" fmla="*/ 75 w 122"/>
                  <a:gd name="T59" fmla="*/ 194 h 196"/>
                  <a:gd name="T60" fmla="*/ 69 w 122"/>
                  <a:gd name="T61" fmla="*/ 192 h 196"/>
                  <a:gd name="T62" fmla="*/ 67 w 122"/>
                  <a:gd name="T63" fmla="*/ 186 h 196"/>
                  <a:gd name="T64" fmla="*/ 65 w 122"/>
                  <a:gd name="T65" fmla="*/ 179 h 196"/>
                  <a:gd name="T66" fmla="*/ 62 w 122"/>
                  <a:gd name="T67" fmla="*/ 174 h 196"/>
                  <a:gd name="T68" fmla="*/ 52 w 122"/>
                  <a:gd name="T69" fmla="*/ 175 h 196"/>
                  <a:gd name="T70" fmla="*/ 40 w 122"/>
                  <a:gd name="T71" fmla="*/ 177 h 196"/>
                  <a:gd name="T72" fmla="*/ 45 w 122"/>
                  <a:gd name="T73" fmla="*/ 168 h 196"/>
                  <a:gd name="T74" fmla="*/ 53 w 122"/>
                  <a:gd name="T75" fmla="*/ 157 h 196"/>
                  <a:gd name="T76" fmla="*/ 62 w 122"/>
                  <a:gd name="T77" fmla="*/ 148 h 196"/>
                  <a:gd name="T78" fmla="*/ 70 w 122"/>
                  <a:gd name="T79" fmla="*/ 138 h 196"/>
                  <a:gd name="T80" fmla="*/ 80 w 122"/>
                  <a:gd name="T81" fmla="*/ 128 h 196"/>
                  <a:gd name="T82" fmla="*/ 85 w 122"/>
                  <a:gd name="T83" fmla="*/ 117 h 196"/>
                  <a:gd name="T84" fmla="*/ 85 w 122"/>
                  <a:gd name="T85" fmla="*/ 109 h 196"/>
                  <a:gd name="T86" fmla="*/ 78 w 122"/>
                  <a:gd name="T87" fmla="*/ 102 h 196"/>
                  <a:gd name="T88" fmla="*/ 72 w 122"/>
                  <a:gd name="T89" fmla="*/ 95 h 196"/>
                  <a:gd name="T90" fmla="*/ 69 w 122"/>
                  <a:gd name="T91" fmla="*/ 88 h 196"/>
                  <a:gd name="T92" fmla="*/ 63 w 122"/>
                  <a:gd name="T93" fmla="*/ 83 h 196"/>
                  <a:gd name="T94" fmla="*/ 61 w 122"/>
                  <a:gd name="T95" fmla="*/ 76 h 196"/>
                  <a:gd name="T96" fmla="*/ 58 w 122"/>
                  <a:gd name="T97" fmla="*/ 70 h 196"/>
                  <a:gd name="T98" fmla="*/ 56 w 122"/>
                  <a:gd name="T99" fmla="*/ 63 h 196"/>
                  <a:gd name="T100" fmla="*/ 54 w 122"/>
                  <a:gd name="T101" fmla="*/ 56 h 196"/>
                  <a:gd name="T102" fmla="*/ 47 w 122"/>
                  <a:gd name="T103" fmla="*/ 53 h 196"/>
                  <a:gd name="T104" fmla="*/ 39 w 122"/>
                  <a:gd name="T105" fmla="*/ 49 h 196"/>
                  <a:gd name="T106" fmla="*/ 31 w 122"/>
                  <a:gd name="T107" fmla="*/ 47 h 196"/>
                  <a:gd name="T108" fmla="*/ 22 w 122"/>
                  <a:gd name="T109" fmla="*/ 45 h 196"/>
                  <a:gd name="T110" fmla="*/ 15 w 122"/>
                  <a:gd name="T111" fmla="*/ 39 h 196"/>
                  <a:gd name="T112" fmla="*/ 9 w 122"/>
                  <a:gd name="T113" fmla="*/ 29 h 196"/>
                  <a:gd name="T114" fmla="*/ 3 w 122"/>
                  <a:gd name="T115" fmla="*/ 21 h 196"/>
                  <a:gd name="T116" fmla="*/ 0 w 122"/>
                  <a:gd name="T117" fmla="*/ 17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 h="196">
                    <a:moveTo>
                      <a:pt x="0" y="14"/>
                    </a:moveTo>
                    <a:lnTo>
                      <a:pt x="1" y="13"/>
                    </a:lnTo>
                    <a:lnTo>
                      <a:pt x="3" y="13"/>
                    </a:lnTo>
                    <a:lnTo>
                      <a:pt x="5" y="11"/>
                    </a:lnTo>
                    <a:lnTo>
                      <a:pt x="8" y="10"/>
                    </a:lnTo>
                    <a:lnTo>
                      <a:pt x="10" y="9"/>
                    </a:lnTo>
                    <a:lnTo>
                      <a:pt x="12" y="7"/>
                    </a:lnTo>
                    <a:lnTo>
                      <a:pt x="13" y="7"/>
                    </a:lnTo>
                    <a:lnTo>
                      <a:pt x="15" y="5"/>
                    </a:lnTo>
                    <a:lnTo>
                      <a:pt x="16" y="4"/>
                    </a:lnTo>
                    <a:lnTo>
                      <a:pt x="18" y="4"/>
                    </a:lnTo>
                    <a:lnTo>
                      <a:pt x="20" y="2"/>
                    </a:lnTo>
                    <a:lnTo>
                      <a:pt x="22" y="2"/>
                    </a:lnTo>
                    <a:lnTo>
                      <a:pt x="24" y="1"/>
                    </a:lnTo>
                    <a:lnTo>
                      <a:pt x="26" y="1"/>
                    </a:lnTo>
                    <a:lnTo>
                      <a:pt x="28" y="0"/>
                    </a:lnTo>
                    <a:lnTo>
                      <a:pt x="30" y="0"/>
                    </a:lnTo>
                    <a:lnTo>
                      <a:pt x="31" y="0"/>
                    </a:lnTo>
                    <a:lnTo>
                      <a:pt x="33" y="0"/>
                    </a:lnTo>
                    <a:lnTo>
                      <a:pt x="34" y="0"/>
                    </a:lnTo>
                    <a:lnTo>
                      <a:pt x="36" y="0"/>
                    </a:lnTo>
                    <a:lnTo>
                      <a:pt x="38" y="0"/>
                    </a:lnTo>
                    <a:lnTo>
                      <a:pt x="40" y="0"/>
                    </a:lnTo>
                    <a:lnTo>
                      <a:pt x="40" y="1"/>
                    </a:lnTo>
                    <a:lnTo>
                      <a:pt x="41" y="1"/>
                    </a:lnTo>
                    <a:lnTo>
                      <a:pt x="43" y="1"/>
                    </a:lnTo>
                    <a:lnTo>
                      <a:pt x="46" y="1"/>
                    </a:lnTo>
                    <a:lnTo>
                      <a:pt x="48" y="1"/>
                    </a:lnTo>
                    <a:lnTo>
                      <a:pt x="50" y="1"/>
                    </a:lnTo>
                    <a:lnTo>
                      <a:pt x="52" y="1"/>
                    </a:lnTo>
                    <a:lnTo>
                      <a:pt x="52" y="3"/>
                    </a:lnTo>
                    <a:lnTo>
                      <a:pt x="53" y="3"/>
                    </a:lnTo>
                    <a:lnTo>
                      <a:pt x="54" y="3"/>
                    </a:lnTo>
                    <a:lnTo>
                      <a:pt x="56" y="3"/>
                    </a:lnTo>
                    <a:lnTo>
                      <a:pt x="56" y="5"/>
                    </a:lnTo>
                    <a:lnTo>
                      <a:pt x="57" y="5"/>
                    </a:lnTo>
                    <a:lnTo>
                      <a:pt x="59" y="5"/>
                    </a:lnTo>
                    <a:lnTo>
                      <a:pt x="59" y="7"/>
                    </a:lnTo>
                    <a:lnTo>
                      <a:pt x="61" y="7"/>
                    </a:lnTo>
                    <a:lnTo>
                      <a:pt x="63" y="7"/>
                    </a:lnTo>
                    <a:lnTo>
                      <a:pt x="63" y="9"/>
                    </a:lnTo>
                    <a:lnTo>
                      <a:pt x="65" y="9"/>
                    </a:lnTo>
                    <a:lnTo>
                      <a:pt x="65" y="11"/>
                    </a:lnTo>
                    <a:lnTo>
                      <a:pt x="66" y="11"/>
                    </a:lnTo>
                    <a:lnTo>
                      <a:pt x="68" y="11"/>
                    </a:lnTo>
                    <a:lnTo>
                      <a:pt x="68" y="13"/>
                    </a:lnTo>
                    <a:lnTo>
                      <a:pt x="69" y="13"/>
                    </a:lnTo>
                    <a:lnTo>
                      <a:pt x="69" y="14"/>
                    </a:lnTo>
                    <a:lnTo>
                      <a:pt x="71" y="14"/>
                    </a:lnTo>
                    <a:lnTo>
                      <a:pt x="71" y="16"/>
                    </a:lnTo>
                    <a:lnTo>
                      <a:pt x="72" y="16"/>
                    </a:lnTo>
                    <a:lnTo>
                      <a:pt x="74" y="16"/>
                    </a:lnTo>
                    <a:lnTo>
                      <a:pt x="74" y="17"/>
                    </a:lnTo>
                    <a:lnTo>
                      <a:pt x="76" y="18"/>
                    </a:lnTo>
                    <a:lnTo>
                      <a:pt x="76" y="20"/>
                    </a:lnTo>
                    <a:lnTo>
                      <a:pt x="78" y="21"/>
                    </a:lnTo>
                    <a:lnTo>
                      <a:pt x="78" y="24"/>
                    </a:lnTo>
                    <a:lnTo>
                      <a:pt x="79" y="26"/>
                    </a:lnTo>
                    <a:lnTo>
                      <a:pt x="79" y="28"/>
                    </a:lnTo>
                    <a:lnTo>
                      <a:pt x="82" y="30"/>
                    </a:lnTo>
                    <a:lnTo>
                      <a:pt x="82" y="33"/>
                    </a:lnTo>
                    <a:lnTo>
                      <a:pt x="83" y="35"/>
                    </a:lnTo>
                    <a:lnTo>
                      <a:pt x="83" y="37"/>
                    </a:lnTo>
                    <a:lnTo>
                      <a:pt x="85" y="39"/>
                    </a:lnTo>
                    <a:lnTo>
                      <a:pt x="85" y="41"/>
                    </a:lnTo>
                    <a:lnTo>
                      <a:pt x="87" y="41"/>
                    </a:lnTo>
                    <a:lnTo>
                      <a:pt x="87" y="43"/>
                    </a:lnTo>
                    <a:lnTo>
                      <a:pt x="89" y="43"/>
                    </a:lnTo>
                    <a:lnTo>
                      <a:pt x="89" y="45"/>
                    </a:lnTo>
                    <a:lnTo>
                      <a:pt x="90" y="45"/>
                    </a:lnTo>
                    <a:lnTo>
                      <a:pt x="91" y="45"/>
                    </a:lnTo>
                    <a:lnTo>
                      <a:pt x="93" y="45"/>
                    </a:lnTo>
                    <a:lnTo>
                      <a:pt x="94" y="46"/>
                    </a:lnTo>
                    <a:lnTo>
                      <a:pt x="96" y="46"/>
                    </a:lnTo>
                    <a:lnTo>
                      <a:pt x="98" y="46"/>
                    </a:lnTo>
                    <a:lnTo>
                      <a:pt x="100" y="46"/>
                    </a:lnTo>
                    <a:lnTo>
                      <a:pt x="100" y="48"/>
                    </a:lnTo>
                    <a:lnTo>
                      <a:pt x="102" y="48"/>
                    </a:lnTo>
                    <a:lnTo>
                      <a:pt x="104" y="48"/>
                    </a:lnTo>
                    <a:lnTo>
                      <a:pt x="106" y="48"/>
                    </a:lnTo>
                    <a:lnTo>
                      <a:pt x="107" y="48"/>
                    </a:lnTo>
                    <a:lnTo>
                      <a:pt x="109" y="48"/>
                    </a:lnTo>
                    <a:lnTo>
                      <a:pt x="110" y="48"/>
                    </a:lnTo>
                    <a:lnTo>
                      <a:pt x="112" y="48"/>
                    </a:lnTo>
                    <a:lnTo>
                      <a:pt x="112" y="50"/>
                    </a:lnTo>
                    <a:lnTo>
                      <a:pt x="112" y="51"/>
                    </a:lnTo>
                    <a:lnTo>
                      <a:pt x="114" y="51"/>
                    </a:lnTo>
                    <a:lnTo>
                      <a:pt x="114" y="53"/>
                    </a:lnTo>
                    <a:lnTo>
                      <a:pt x="114" y="54"/>
                    </a:lnTo>
                    <a:lnTo>
                      <a:pt x="116" y="54"/>
                    </a:lnTo>
                    <a:lnTo>
                      <a:pt x="116" y="56"/>
                    </a:lnTo>
                    <a:lnTo>
                      <a:pt x="116" y="58"/>
                    </a:lnTo>
                    <a:lnTo>
                      <a:pt x="117" y="58"/>
                    </a:lnTo>
                    <a:lnTo>
                      <a:pt x="117" y="60"/>
                    </a:lnTo>
                    <a:lnTo>
                      <a:pt x="117" y="62"/>
                    </a:lnTo>
                    <a:lnTo>
                      <a:pt x="118" y="62"/>
                    </a:lnTo>
                    <a:lnTo>
                      <a:pt x="117" y="64"/>
                    </a:lnTo>
                    <a:lnTo>
                      <a:pt x="117" y="66"/>
                    </a:lnTo>
                    <a:lnTo>
                      <a:pt x="116" y="68"/>
                    </a:lnTo>
                    <a:lnTo>
                      <a:pt x="116" y="70"/>
                    </a:lnTo>
                    <a:lnTo>
                      <a:pt x="115" y="71"/>
                    </a:lnTo>
                    <a:lnTo>
                      <a:pt x="115" y="74"/>
                    </a:lnTo>
                    <a:lnTo>
                      <a:pt x="114" y="76"/>
                    </a:lnTo>
                    <a:lnTo>
                      <a:pt x="114" y="77"/>
                    </a:lnTo>
                    <a:lnTo>
                      <a:pt x="112" y="79"/>
                    </a:lnTo>
                    <a:lnTo>
                      <a:pt x="112" y="80"/>
                    </a:lnTo>
                    <a:lnTo>
                      <a:pt x="110" y="82"/>
                    </a:lnTo>
                    <a:lnTo>
                      <a:pt x="109" y="84"/>
                    </a:lnTo>
                    <a:lnTo>
                      <a:pt x="107" y="86"/>
                    </a:lnTo>
                    <a:lnTo>
                      <a:pt x="106" y="88"/>
                    </a:lnTo>
                    <a:lnTo>
                      <a:pt x="105" y="90"/>
                    </a:lnTo>
                    <a:lnTo>
                      <a:pt x="105" y="92"/>
                    </a:lnTo>
                    <a:lnTo>
                      <a:pt x="105" y="94"/>
                    </a:lnTo>
                    <a:lnTo>
                      <a:pt x="105" y="95"/>
                    </a:lnTo>
                    <a:lnTo>
                      <a:pt x="107" y="95"/>
                    </a:lnTo>
                    <a:lnTo>
                      <a:pt x="107" y="98"/>
                    </a:lnTo>
                    <a:lnTo>
                      <a:pt x="109" y="98"/>
                    </a:lnTo>
                    <a:lnTo>
                      <a:pt x="111" y="99"/>
                    </a:lnTo>
                    <a:lnTo>
                      <a:pt x="113" y="99"/>
                    </a:lnTo>
                    <a:lnTo>
                      <a:pt x="113" y="101"/>
                    </a:lnTo>
                    <a:lnTo>
                      <a:pt x="115" y="101"/>
                    </a:lnTo>
                    <a:lnTo>
                      <a:pt x="116" y="101"/>
                    </a:lnTo>
                    <a:lnTo>
                      <a:pt x="118" y="101"/>
                    </a:lnTo>
                    <a:lnTo>
                      <a:pt x="118" y="103"/>
                    </a:lnTo>
                    <a:lnTo>
                      <a:pt x="120" y="103"/>
                    </a:lnTo>
                    <a:lnTo>
                      <a:pt x="121" y="103"/>
                    </a:lnTo>
                    <a:lnTo>
                      <a:pt x="120" y="105"/>
                    </a:lnTo>
                    <a:lnTo>
                      <a:pt x="120" y="107"/>
                    </a:lnTo>
                    <a:lnTo>
                      <a:pt x="120" y="109"/>
                    </a:lnTo>
                    <a:lnTo>
                      <a:pt x="120" y="110"/>
                    </a:lnTo>
                    <a:lnTo>
                      <a:pt x="120" y="112"/>
                    </a:lnTo>
                    <a:lnTo>
                      <a:pt x="120" y="114"/>
                    </a:lnTo>
                    <a:lnTo>
                      <a:pt x="120" y="116"/>
                    </a:lnTo>
                    <a:lnTo>
                      <a:pt x="120" y="117"/>
                    </a:lnTo>
                    <a:lnTo>
                      <a:pt x="118" y="119"/>
                    </a:lnTo>
                    <a:lnTo>
                      <a:pt x="118" y="121"/>
                    </a:lnTo>
                    <a:lnTo>
                      <a:pt x="118" y="123"/>
                    </a:lnTo>
                    <a:lnTo>
                      <a:pt x="118" y="124"/>
                    </a:lnTo>
                    <a:lnTo>
                      <a:pt x="118" y="126"/>
                    </a:lnTo>
                    <a:lnTo>
                      <a:pt x="118" y="128"/>
                    </a:lnTo>
                    <a:lnTo>
                      <a:pt x="118" y="130"/>
                    </a:lnTo>
                    <a:lnTo>
                      <a:pt x="116" y="132"/>
                    </a:lnTo>
                    <a:lnTo>
                      <a:pt x="116" y="134"/>
                    </a:lnTo>
                    <a:lnTo>
                      <a:pt x="114" y="136"/>
                    </a:lnTo>
                    <a:lnTo>
                      <a:pt x="112" y="138"/>
                    </a:lnTo>
                    <a:lnTo>
                      <a:pt x="110" y="140"/>
                    </a:lnTo>
                    <a:lnTo>
                      <a:pt x="110" y="141"/>
                    </a:lnTo>
                    <a:lnTo>
                      <a:pt x="108" y="143"/>
                    </a:lnTo>
                    <a:lnTo>
                      <a:pt x="106" y="145"/>
                    </a:lnTo>
                    <a:lnTo>
                      <a:pt x="105" y="146"/>
                    </a:lnTo>
                    <a:lnTo>
                      <a:pt x="103" y="148"/>
                    </a:lnTo>
                    <a:lnTo>
                      <a:pt x="102" y="148"/>
                    </a:lnTo>
                    <a:lnTo>
                      <a:pt x="100" y="149"/>
                    </a:lnTo>
                    <a:lnTo>
                      <a:pt x="98" y="150"/>
                    </a:lnTo>
                    <a:lnTo>
                      <a:pt x="96" y="151"/>
                    </a:lnTo>
                    <a:lnTo>
                      <a:pt x="94" y="153"/>
                    </a:lnTo>
                    <a:lnTo>
                      <a:pt x="94" y="154"/>
                    </a:lnTo>
                    <a:lnTo>
                      <a:pt x="93" y="156"/>
                    </a:lnTo>
                    <a:lnTo>
                      <a:pt x="93" y="158"/>
                    </a:lnTo>
                    <a:lnTo>
                      <a:pt x="91" y="160"/>
                    </a:lnTo>
                    <a:lnTo>
                      <a:pt x="91" y="162"/>
                    </a:lnTo>
                    <a:lnTo>
                      <a:pt x="91" y="164"/>
                    </a:lnTo>
                    <a:lnTo>
                      <a:pt x="89" y="166"/>
                    </a:lnTo>
                    <a:lnTo>
                      <a:pt x="89" y="168"/>
                    </a:lnTo>
                    <a:lnTo>
                      <a:pt x="87" y="170"/>
                    </a:lnTo>
                    <a:lnTo>
                      <a:pt x="85" y="171"/>
                    </a:lnTo>
                    <a:lnTo>
                      <a:pt x="85" y="174"/>
                    </a:lnTo>
                    <a:lnTo>
                      <a:pt x="85" y="176"/>
                    </a:lnTo>
                    <a:lnTo>
                      <a:pt x="83" y="178"/>
                    </a:lnTo>
                    <a:lnTo>
                      <a:pt x="83" y="179"/>
                    </a:lnTo>
                    <a:lnTo>
                      <a:pt x="83" y="181"/>
                    </a:lnTo>
                    <a:lnTo>
                      <a:pt x="83" y="183"/>
                    </a:lnTo>
                    <a:lnTo>
                      <a:pt x="83" y="185"/>
                    </a:lnTo>
                    <a:lnTo>
                      <a:pt x="82" y="187"/>
                    </a:lnTo>
                    <a:lnTo>
                      <a:pt x="82" y="189"/>
                    </a:lnTo>
                    <a:lnTo>
                      <a:pt x="81" y="191"/>
                    </a:lnTo>
                    <a:lnTo>
                      <a:pt x="79" y="193"/>
                    </a:lnTo>
                    <a:lnTo>
                      <a:pt x="78" y="193"/>
                    </a:lnTo>
                    <a:lnTo>
                      <a:pt x="76" y="194"/>
                    </a:lnTo>
                    <a:lnTo>
                      <a:pt x="75" y="194"/>
                    </a:lnTo>
                    <a:lnTo>
                      <a:pt x="73" y="195"/>
                    </a:lnTo>
                    <a:lnTo>
                      <a:pt x="72" y="195"/>
                    </a:lnTo>
                    <a:lnTo>
                      <a:pt x="71" y="195"/>
                    </a:lnTo>
                    <a:lnTo>
                      <a:pt x="71" y="193"/>
                    </a:lnTo>
                    <a:lnTo>
                      <a:pt x="69" y="193"/>
                    </a:lnTo>
                    <a:lnTo>
                      <a:pt x="69" y="192"/>
                    </a:lnTo>
                    <a:lnTo>
                      <a:pt x="69" y="191"/>
                    </a:lnTo>
                    <a:lnTo>
                      <a:pt x="69" y="189"/>
                    </a:lnTo>
                    <a:lnTo>
                      <a:pt x="68" y="189"/>
                    </a:lnTo>
                    <a:lnTo>
                      <a:pt x="68" y="188"/>
                    </a:lnTo>
                    <a:lnTo>
                      <a:pt x="68" y="186"/>
                    </a:lnTo>
                    <a:lnTo>
                      <a:pt x="67" y="186"/>
                    </a:lnTo>
                    <a:lnTo>
                      <a:pt x="67" y="185"/>
                    </a:lnTo>
                    <a:lnTo>
                      <a:pt x="67" y="183"/>
                    </a:lnTo>
                    <a:lnTo>
                      <a:pt x="65" y="183"/>
                    </a:lnTo>
                    <a:lnTo>
                      <a:pt x="65" y="182"/>
                    </a:lnTo>
                    <a:lnTo>
                      <a:pt x="65" y="181"/>
                    </a:lnTo>
                    <a:lnTo>
                      <a:pt x="65" y="179"/>
                    </a:lnTo>
                    <a:lnTo>
                      <a:pt x="64" y="179"/>
                    </a:lnTo>
                    <a:lnTo>
                      <a:pt x="64" y="177"/>
                    </a:lnTo>
                    <a:lnTo>
                      <a:pt x="63" y="177"/>
                    </a:lnTo>
                    <a:lnTo>
                      <a:pt x="63" y="175"/>
                    </a:lnTo>
                    <a:lnTo>
                      <a:pt x="63" y="173"/>
                    </a:lnTo>
                    <a:lnTo>
                      <a:pt x="62" y="174"/>
                    </a:lnTo>
                    <a:lnTo>
                      <a:pt x="61" y="174"/>
                    </a:lnTo>
                    <a:lnTo>
                      <a:pt x="59" y="174"/>
                    </a:lnTo>
                    <a:lnTo>
                      <a:pt x="58" y="174"/>
                    </a:lnTo>
                    <a:lnTo>
                      <a:pt x="56" y="175"/>
                    </a:lnTo>
                    <a:lnTo>
                      <a:pt x="54" y="175"/>
                    </a:lnTo>
                    <a:lnTo>
                      <a:pt x="52" y="175"/>
                    </a:lnTo>
                    <a:lnTo>
                      <a:pt x="50" y="175"/>
                    </a:lnTo>
                    <a:lnTo>
                      <a:pt x="47" y="177"/>
                    </a:lnTo>
                    <a:lnTo>
                      <a:pt x="45" y="177"/>
                    </a:lnTo>
                    <a:lnTo>
                      <a:pt x="43" y="177"/>
                    </a:lnTo>
                    <a:lnTo>
                      <a:pt x="41" y="177"/>
                    </a:lnTo>
                    <a:lnTo>
                      <a:pt x="40" y="177"/>
                    </a:lnTo>
                    <a:lnTo>
                      <a:pt x="39" y="177"/>
                    </a:lnTo>
                    <a:lnTo>
                      <a:pt x="39" y="175"/>
                    </a:lnTo>
                    <a:lnTo>
                      <a:pt x="39" y="174"/>
                    </a:lnTo>
                    <a:lnTo>
                      <a:pt x="41" y="172"/>
                    </a:lnTo>
                    <a:lnTo>
                      <a:pt x="43" y="170"/>
                    </a:lnTo>
                    <a:lnTo>
                      <a:pt x="45" y="168"/>
                    </a:lnTo>
                    <a:lnTo>
                      <a:pt x="47" y="167"/>
                    </a:lnTo>
                    <a:lnTo>
                      <a:pt x="48" y="164"/>
                    </a:lnTo>
                    <a:lnTo>
                      <a:pt x="50" y="162"/>
                    </a:lnTo>
                    <a:lnTo>
                      <a:pt x="52" y="161"/>
                    </a:lnTo>
                    <a:lnTo>
                      <a:pt x="53" y="159"/>
                    </a:lnTo>
                    <a:lnTo>
                      <a:pt x="53" y="157"/>
                    </a:lnTo>
                    <a:lnTo>
                      <a:pt x="55" y="155"/>
                    </a:lnTo>
                    <a:lnTo>
                      <a:pt x="56" y="155"/>
                    </a:lnTo>
                    <a:lnTo>
                      <a:pt x="58" y="154"/>
                    </a:lnTo>
                    <a:lnTo>
                      <a:pt x="60" y="152"/>
                    </a:lnTo>
                    <a:lnTo>
                      <a:pt x="62" y="150"/>
                    </a:lnTo>
                    <a:lnTo>
                      <a:pt x="62" y="148"/>
                    </a:lnTo>
                    <a:lnTo>
                      <a:pt x="63" y="146"/>
                    </a:lnTo>
                    <a:lnTo>
                      <a:pt x="65" y="145"/>
                    </a:lnTo>
                    <a:lnTo>
                      <a:pt x="65" y="144"/>
                    </a:lnTo>
                    <a:lnTo>
                      <a:pt x="67" y="142"/>
                    </a:lnTo>
                    <a:lnTo>
                      <a:pt x="68" y="140"/>
                    </a:lnTo>
                    <a:lnTo>
                      <a:pt x="70" y="138"/>
                    </a:lnTo>
                    <a:lnTo>
                      <a:pt x="72" y="136"/>
                    </a:lnTo>
                    <a:lnTo>
                      <a:pt x="74" y="134"/>
                    </a:lnTo>
                    <a:lnTo>
                      <a:pt x="77" y="132"/>
                    </a:lnTo>
                    <a:lnTo>
                      <a:pt x="78" y="130"/>
                    </a:lnTo>
                    <a:lnTo>
                      <a:pt x="80" y="129"/>
                    </a:lnTo>
                    <a:lnTo>
                      <a:pt x="80" y="128"/>
                    </a:lnTo>
                    <a:lnTo>
                      <a:pt x="82" y="126"/>
                    </a:lnTo>
                    <a:lnTo>
                      <a:pt x="82" y="124"/>
                    </a:lnTo>
                    <a:lnTo>
                      <a:pt x="83" y="122"/>
                    </a:lnTo>
                    <a:lnTo>
                      <a:pt x="83" y="120"/>
                    </a:lnTo>
                    <a:lnTo>
                      <a:pt x="85" y="118"/>
                    </a:lnTo>
                    <a:lnTo>
                      <a:pt x="85" y="117"/>
                    </a:lnTo>
                    <a:lnTo>
                      <a:pt x="86" y="115"/>
                    </a:lnTo>
                    <a:lnTo>
                      <a:pt x="86" y="113"/>
                    </a:lnTo>
                    <a:lnTo>
                      <a:pt x="87" y="111"/>
                    </a:lnTo>
                    <a:lnTo>
                      <a:pt x="86" y="111"/>
                    </a:lnTo>
                    <a:lnTo>
                      <a:pt x="86" y="109"/>
                    </a:lnTo>
                    <a:lnTo>
                      <a:pt x="85" y="109"/>
                    </a:lnTo>
                    <a:lnTo>
                      <a:pt x="85" y="107"/>
                    </a:lnTo>
                    <a:lnTo>
                      <a:pt x="83" y="107"/>
                    </a:lnTo>
                    <a:lnTo>
                      <a:pt x="82" y="105"/>
                    </a:lnTo>
                    <a:lnTo>
                      <a:pt x="80" y="104"/>
                    </a:lnTo>
                    <a:lnTo>
                      <a:pt x="80" y="102"/>
                    </a:lnTo>
                    <a:lnTo>
                      <a:pt x="78" y="102"/>
                    </a:lnTo>
                    <a:lnTo>
                      <a:pt x="77" y="100"/>
                    </a:lnTo>
                    <a:lnTo>
                      <a:pt x="75" y="100"/>
                    </a:lnTo>
                    <a:lnTo>
                      <a:pt x="75" y="98"/>
                    </a:lnTo>
                    <a:lnTo>
                      <a:pt x="73" y="98"/>
                    </a:lnTo>
                    <a:lnTo>
                      <a:pt x="73" y="96"/>
                    </a:lnTo>
                    <a:lnTo>
                      <a:pt x="72" y="95"/>
                    </a:lnTo>
                    <a:lnTo>
                      <a:pt x="72" y="93"/>
                    </a:lnTo>
                    <a:lnTo>
                      <a:pt x="71" y="93"/>
                    </a:lnTo>
                    <a:lnTo>
                      <a:pt x="71" y="92"/>
                    </a:lnTo>
                    <a:lnTo>
                      <a:pt x="71" y="90"/>
                    </a:lnTo>
                    <a:lnTo>
                      <a:pt x="69" y="90"/>
                    </a:lnTo>
                    <a:lnTo>
                      <a:pt x="69" y="88"/>
                    </a:lnTo>
                    <a:lnTo>
                      <a:pt x="69" y="86"/>
                    </a:lnTo>
                    <a:lnTo>
                      <a:pt x="67" y="86"/>
                    </a:lnTo>
                    <a:lnTo>
                      <a:pt x="65" y="86"/>
                    </a:lnTo>
                    <a:lnTo>
                      <a:pt x="65" y="84"/>
                    </a:lnTo>
                    <a:lnTo>
                      <a:pt x="63" y="84"/>
                    </a:lnTo>
                    <a:lnTo>
                      <a:pt x="63" y="83"/>
                    </a:lnTo>
                    <a:lnTo>
                      <a:pt x="63" y="81"/>
                    </a:lnTo>
                    <a:lnTo>
                      <a:pt x="62" y="81"/>
                    </a:lnTo>
                    <a:lnTo>
                      <a:pt x="62" y="79"/>
                    </a:lnTo>
                    <a:lnTo>
                      <a:pt x="61" y="79"/>
                    </a:lnTo>
                    <a:lnTo>
                      <a:pt x="61" y="78"/>
                    </a:lnTo>
                    <a:lnTo>
                      <a:pt x="61" y="76"/>
                    </a:lnTo>
                    <a:lnTo>
                      <a:pt x="59" y="76"/>
                    </a:lnTo>
                    <a:lnTo>
                      <a:pt x="59" y="74"/>
                    </a:lnTo>
                    <a:lnTo>
                      <a:pt x="59" y="72"/>
                    </a:lnTo>
                    <a:lnTo>
                      <a:pt x="58" y="72"/>
                    </a:lnTo>
                    <a:lnTo>
                      <a:pt x="58" y="71"/>
                    </a:lnTo>
                    <a:lnTo>
                      <a:pt x="58" y="70"/>
                    </a:lnTo>
                    <a:lnTo>
                      <a:pt x="56" y="70"/>
                    </a:lnTo>
                    <a:lnTo>
                      <a:pt x="56" y="69"/>
                    </a:lnTo>
                    <a:lnTo>
                      <a:pt x="56" y="67"/>
                    </a:lnTo>
                    <a:lnTo>
                      <a:pt x="56" y="65"/>
                    </a:lnTo>
                    <a:lnTo>
                      <a:pt x="56" y="64"/>
                    </a:lnTo>
                    <a:lnTo>
                      <a:pt x="56" y="63"/>
                    </a:lnTo>
                    <a:lnTo>
                      <a:pt x="55" y="63"/>
                    </a:lnTo>
                    <a:lnTo>
                      <a:pt x="55" y="61"/>
                    </a:lnTo>
                    <a:lnTo>
                      <a:pt x="55" y="59"/>
                    </a:lnTo>
                    <a:lnTo>
                      <a:pt x="54" y="59"/>
                    </a:lnTo>
                    <a:lnTo>
                      <a:pt x="54" y="57"/>
                    </a:lnTo>
                    <a:lnTo>
                      <a:pt x="54" y="56"/>
                    </a:lnTo>
                    <a:lnTo>
                      <a:pt x="54" y="54"/>
                    </a:lnTo>
                    <a:lnTo>
                      <a:pt x="52" y="54"/>
                    </a:lnTo>
                    <a:lnTo>
                      <a:pt x="50" y="54"/>
                    </a:lnTo>
                    <a:lnTo>
                      <a:pt x="50" y="53"/>
                    </a:lnTo>
                    <a:lnTo>
                      <a:pt x="48" y="53"/>
                    </a:lnTo>
                    <a:lnTo>
                      <a:pt x="47" y="53"/>
                    </a:lnTo>
                    <a:lnTo>
                      <a:pt x="45" y="53"/>
                    </a:lnTo>
                    <a:lnTo>
                      <a:pt x="45" y="51"/>
                    </a:lnTo>
                    <a:lnTo>
                      <a:pt x="43" y="51"/>
                    </a:lnTo>
                    <a:lnTo>
                      <a:pt x="41" y="51"/>
                    </a:lnTo>
                    <a:lnTo>
                      <a:pt x="39" y="51"/>
                    </a:lnTo>
                    <a:lnTo>
                      <a:pt x="39" y="49"/>
                    </a:lnTo>
                    <a:lnTo>
                      <a:pt x="36" y="49"/>
                    </a:lnTo>
                    <a:lnTo>
                      <a:pt x="35" y="49"/>
                    </a:lnTo>
                    <a:lnTo>
                      <a:pt x="35" y="47"/>
                    </a:lnTo>
                    <a:lnTo>
                      <a:pt x="33" y="47"/>
                    </a:lnTo>
                    <a:lnTo>
                      <a:pt x="32" y="47"/>
                    </a:lnTo>
                    <a:lnTo>
                      <a:pt x="31" y="47"/>
                    </a:lnTo>
                    <a:lnTo>
                      <a:pt x="29" y="47"/>
                    </a:lnTo>
                    <a:lnTo>
                      <a:pt x="27" y="47"/>
                    </a:lnTo>
                    <a:lnTo>
                      <a:pt x="25" y="47"/>
                    </a:lnTo>
                    <a:lnTo>
                      <a:pt x="25" y="45"/>
                    </a:lnTo>
                    <a:lnTo>
                      <a:pt x="24" y="45"/>
                    </a:lnTo>
                    <a:lnTo>
                      <a:pt x="22" y="45"/>
                    </a:lnTo>
                    <a:lnTo>
                      <a:pt x="20" y="45"/>
                    </a:lnTo>
                    <a:lnTo>
                      <a:pt x="20" y="43"/>
                    </a:lnTo>
                    <a:lnTo>
                      <a:pt x="18" y="43"/>
                    </a:lnTo>
                    <a:lnTo>
                      <a:pt x="18" y="41"/>
                    </a:lnTo>
                    <a:lnTo>
                      <a:pt x="16" y="41"/>
                    </a:lnTo>
                    <a:lnTo>
                      <a:pt x="15" y="39"/>
                    </a:lnTo>
                    <a:lnTo>
                      <a:pt x="13" y="38"/>
                    </a:lnTo>
                    <a:lnTo>
                      <a:pt x="13" y="36"/>
                    </a:lnTo>
                    <a:lnTo>
                      <a:pt x="11" y="35"/>
                    </a:lnTo>
                    <a:lnTo>
                      <a:pt x="10" y="33"/>
                    </a:lnTo>
                    <a:lnTo>
                      <a:pt x="9" y="31"/>
                    </a:lnTo>
                    <a:lnTo>
                      <a:pt x="9" y="29"/>
                    </a:lnTo>
                    <a:lnTo>
                      <a:pt x="7" y="29"/>
                    </a:lnTo>
                    <a:lnTo>
                      <a:pt x="7" y="27"/>
                    </a:lnTo>
                    <a:lnTo>
                      <a:pt x="5" y="25"/>
                    </a:lnTo>
                    <a:lnTo>
                      <a:pt x="5" y="23"/>
                    </a:lnTo>
                    <a:lnTo>
                      <a:pt x="3" y="23"/>
                    </a:lnTo>
                    <a:lnTo>
                      <a:pt x="3" y="21"/>
                    </a:lnTo>
                    <a:lnTo>
                      <a:pt x="3" y="20"/>
                    </a:lnTo>
                    <a:lnTo>
                      <a:pt x="2" y="20"/>
                    </a:lnTo>
                    <a:lnTo>
                      <a:pt x="2" y="19"/>
                    </a:lnTo>
                    <a:lnTo>
                      <a:pt x="1" y="19"/>
                    </a:lnTo>
                    <a:lnTo>
                      <a:pt x="1" y="17"/>
                    </a:lnTo>
                    <a:lnTo>
                      <a:pt x="0" y="17"/>
                    </a:lnTo>
                    <a:lnTo>
                      <a:pt x="0" y="16"/>
                    </a:lnTo>
                    <a:lnTo>
                      <a:pt x="0" y="15"/>
                    </a:lnTo>
                    <a:lnTo>
                      <a:pt x="0" y="14"/>
                    </a:lnTo>
                  </a:path>
                </a:pathLst>
              </a:custGeom>
              <a:solidFill>
                <a:srgbClr val="BF41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2" name="Freeform 559"/>
              <p:cNvSpPr>
                <a:spLocks/>
              </p:cNvSpPr>
              <p:nvPr/>
            </p:nvSpPr>
            <p:spPr bwMode="auto">
              <a:xfrm>
                <a:off x="3216" y="1961"/>
                <a:ext cx="106" cy="77"/>
              </a:xfrm>
              <a:custGeom>
                <a:avLst/>
                <a:gdLst>
                  <a:gd name="T0" fmla="*/ 100 w 104"/>
                  <a:gd name="T1" fmla="*/ 0 h 77"/>
                  <a:gd name="T2" fmla="*/ 95 w 104"/>
                  <a:gd name="T3" fmla="*/ 4 h 77"/>
                  <a:gd name="T4" fmla="*/ 89 w 104"/>
                  <a:gd name="T5" fmla="*/ 4 h 77"/>
                  <a:gd name="T6" fmla="*/ 83 w 104"/>
                  <a:gd name="T7" fmla="*/ 5 h 77"/>
                  <a:gd name="T8" fmla="*/ 78 w 104"/>
                  <a:gd name="T9" fmla="*/ 6 h 77"/>
                  <a:gd name="T10" fmla="*/ 73 w 104"/>
                  <a:gd name="T11" fmla="*/ 7 h 77"/>
                  <a:gd name="T12" fmla="*/ 67 w 104"/>
                  <a:gd name="T13" fmla="*/ 8 h 77"/>
                  <a:gd name="T14" fmla="*/ 62 w 104"/>
                  <a:gd name="T15" fmla="*/ 11 h 77"/>
                  <a:gd name="T16" fmla="*/ 57 w 104"/>
                  <a:gd name="T17" fmla="*/ 13 h 77"/>
                  <a:gd name="T18" fmla="*/ 51 w 104"/>
                  <a:gd name="T19" fmla="*/ 17 h 77"/>
                  <a:gd name="T20" fmla="*/ 46 w 104"/>
                  <a:gd name="T21" fmla="*/ 19 h 77"/>
                  <a:gd name="T22" fmla="*/ 41 w 104"/>
                  <a:gd name="T23" fmla="*/ 22 h 77"/>
                  <a:gd name="T24" fmla="*/ 36 w 104"/>
                  <a:gd name="T25" fmla="*/ 25 h 77"/>
                  <a:gd name="T26" fmla="*/ 31 w 104"/>
                  <a:gd name="T27" fmla="*/ 30 h 77"/>
                  <a:gd name="T28" fmla="*/ 26 w 104"/>
                  <a:gd name="T29" fmla="*/ 34 h 77"/>
                  <a:gd name="T30" fmla="*/ 20 w 104"/>
                  <a:gd name="T31" fmla="*/ 37 h 77"/>
                  <a:gd name="T32" fmla="*/ 14 w 104"/>
                  <a:gd name="T33" fmla="*/ 40 h 77"/>
                  <a:gd name="T34" fmla="*/ 10 w 104"/>
                  <a:gd name="T35" fmla="*/ 44 h 77"/>
                  <a:gd name="T36" fmla="*/ 5 w 104"/>
                  <a:gd name="T37" fmla="*/ 48 h 77"/>
                  <a:gd name="T38" fmla="*/ 4 w 104"/>
                  <a:gd name="T39" fmla="*/ 53 h 77"/>
                  <a:gd name="T40" fmla="*/ 1 w 104"/>
                  <a:gd name="T41" fmla="*/ 58 h 77"/>
                  <a:gd name="T42" fmla="*/ 0 w 104"/>
                  <a:gd name="T43" fmla="*/ 64 h 77"/>
                  <a:gd name="T44" fmla="*/ 2 w 104"/>
                  <a:gd name="T45" fmla="*/ 67 h 77"/>
                  <a:gd name="T46" fmla="*/ 3 w 104"/>
                  <a:gd name="T47" fmla="*/ 70 h 77"/>
                  <a:gd name="T48" fmla="*/ 5 w 104"/>
                  <a:gd name="T49" fmla="*/ 73 h 77"/>
                  <a:gd name="T50" fmla="*/ 9 w 104"/>
                  <a:gd name="T51" fmla="*/ 74 h 77"/>
                  <a:gd name="T52" fmla="*/ 13 w 104"/>
                  <a:gd name="T53" fmla="*/ 75 h 77"/>
                  <a:gd name="T54" fmla="*/ 18 w 104"/>
                  <a:gd name="T55" fmla="*/ 75 h 77"/>
                  <a:gd name="T56" fmla="*/ 23 w 104"/>
                  <a:gd name="T57" fmla="*/ 76 h 77"/>
                  <a:gd name="T58" fmla="*/ 29 w 104"/>
                  <a:gd name="T59" fmla="*/ 76 h 77"/>
                  <a:gd name="T60" fmla="*/ 35 w 104"/>
                  <a:gd name="T61" fmla="*/ 76 h 77"/>
                  <a:gd name="T62" fmla="*/ 42 w 104"/>
                  <a:gd name="T63" fmla="*/ 76 h 77"/>
                  <a:gd name="T64" fmla="*/ 48 w 104"/>
                  <a:gd name="T65" fmla="*/ 76 h 77"/>
                  <a:gd name="T66" fmla="*/ 54 w 104"/>
                  <a:gd name="T67" fmla="*/ 75 h 77"/>
                  <a:gd name="T68" fmla="*/ 58 w 104"/>
                  <a:gd name="T69" fmla="*/ 73 h 77"/>
                  <a:gd name="T70" fmla="*/ 62 w 104"/>
                  <a:gd name="T71" fmla="*/ 74 h 77"/>
                  <a:gd name="T72" fmla="*/ 67 w 104"/>
                  <a:gd name="T73" fmla="*/ 74 h 77"/>
                  <a:gd name="T74" fmla="*/ 72 w 104"/>
                  <a:gd name="T75" fmla="*/ 75 h 77"/>
                  <a:gd name="T76" fmla="*/ 78 w 104"/>
                  <a:gd name="T77" fmla="*/ 75 h 77"/>
                  <a:gd name="T78" fmla="*/ 84 w 104"/>
                  <a:gd name="T79" fmla="*/ 75 h 77"/>
                  <a:gd name="T80" fmla="*/ 89 w 104"/>
                  <a:gd name="T81" fmla="*/ 71 h 77"/>
                  <a:gd name="T82" fmla="*/ 95 w 104"/>
                  <a:gd name="T83"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4" h="77">
                    <a:moveTo>
                      <a:pt x="103" y="0"/>
                    </a:moveTo>
                    <a:lnTo>
                      <a:pt x="102" y="0"/>
                    </a:lnTo>
                    <a:lnTo>
                      <a:pt x="100" y="0"/>
                    </a:lnTo>
                    <a:lnTo>
                      <a:pt x="98" y="2"/>
                    </a:lnTo>
                    <a:lnTo>
                      <a:pt x="96" y="2"/>
                    </a:lnTo>
                    <a:lnTo>
                      <a:pt x="95" y="4"/>
                    </a:lnTo>
                    <a:lnTo>
                      <a:pt x="92" y="4"/>
                    </a:lnTo>
                    <a:lnTo>
                      <a:pt x="90" y="4"/>
                    </a:lnTo>
                    <a:lnTo>
                      <a:pt x="89" y="4"/>
                    </a:lnTo>
                    <a:lnTo>
                      <a:pt x="87" y="5"/>
                    </a:lnTo>
                    <a:lnTo>
                      <a:pt x="85" y="5"/>
                    </a:lnTo>
                    <a:lnTo>
                      <a:pt x="83" y="5"/>
                    </a:lnTo>
                    <a:lnTo>
                      <a:pt x="81" y="6"/>
                    </a:lnTo>
                    <a:lnTo>
                      <a:pt x="80" y="6"/>
                    </a:lnTo>
                    <a:lnTo>
                      <a:pt x="78" y="6"/>
                    </a:lnTo>
                    <a:lnTo>
                      <a:pt x="76" y="6"/>
                    </a:lnTo>
                    <a:lnTo>
                      <a:pt x="74" y="7"/>
                    </a:lnTo>
                    <a:lnTo>
                      <a:pt x="73" y="7"/>
                    </a:lnTo>
                    <a:lnTo>
                      <a:pt x="71" y="7"/>
                    </a:lnTo>
                    <a:lnTo>
                      <a:pt x="69" y="8"/>
                    </a:lnTo>
                    <a:lnTo>
                      <a:pt x="67" y="8"/>
                    </a:lnTo>
                    <a:lnTo>
                      <a:pt x="66" y="9"/>
                    </a:lnTo>
                    <a:lnTo>
                      <a:pt x="64" y="9"/>
                    </a:lnTo>
                    <a:lnTo>
                      <a:pt x="62" y="11"/>
                    </a:lnTo>
                    <a:lnTo>
                      <a:pt x="60" y="11"/>
                    </a:lnTo>
                    <a:lnTo>
                      <a:pt x="58" y="13"/>
                    </a:lnTo>
                    <a:lnTo>
                      <a:pt x="57" y="13"/>
                    </a:lnTo>
                    <a:lnTo>
                      <a:pt x="55" y="15"/>
                    </a:lnTo>
                    <a:lnTo>
                      <a:pt x="53" y="15"/>
                    </a:lnTo>
                    <a:lnTo>
                      <a:pt x="51" y="17"/>
                    </a:lnTo>
                    <a:lnTo>
                      <a:pt x="50" y="17"/>
                    </a:lnTo>
                    <a:lnTo>
                      <a:pt x="47" y="19"/>
                    </a:lnTo>
                    <a:lnTo>
                      <a:pt x="46" y="19"/>
                    </a:lnTo>
                    <a:lnTo>
                      <a:pt x="45" y="20"/>
                    </a:lnTo>
                    <a:lnTo>
                      <a:pt x="43" y="22"/>
                    </a:lnTo>
                    <a:lnTo>
                      <a:pt x="41" y="22"/>
                    </a:lnTo>
                    <a:lnTo>
                      <a:pt x="39" y="23"/>
                    </a:lnTo>
                    <a:lnTo>
                      <a:pt x="37" y="25"/>
                    </a:lnTo>
                    <a:lnTo>
                      <a:pt x="36" y="25"/>
                    </a:lnTo>
                    <a:lnTo>
                      <a:pt x="35" y="27"/>
                    </a:lnTo>
                    <a:lnTo>
                      <a:pt x="33" y="28"/>
                    </a:lnTo>
                    <a:lnTo>
                      <a:pt x="31" y="30"/>
                    </a:lnTo>
                    <a:lnTo>
                      <a:pt x="29" y="32"/>
                    </a:lnTo>
                    <a:lnTo>
                      <a:pt x="27" y="34"/>
                    </a:lnTo>
                    <a:lnTo>
                      <a:pt x="26" y="34"/>
                    </a:lnTo>
                    <a:lnTo>
                      <a:pt x="23" y="35"/>
                    </a:lnTo>
                    <a:lnTo>
                      <a:pt x="21" y="37"/>
                    </a:lnTo>
                    <a:lnTo>
                      <a:pt x="20" y="37"/>
                    </a:lnTo>
                    <a:lnTo>
                      <a:pt x="19" y="38"/>
                    </a:lnTo>
                    <a:lnTo>
                      <a:pt x="16" y="40"/>
                    </a:lnTo>
                    <a:lnTo>
                      <a:pt x="14" y="40"/>
                    </a:lnTo>
                    <a:lnTo>
                      <a:pt x="13" y="42"/>
                    </a:lnTo>
                    <a:lnTo>
                      <a:pt x="11" y="44"/>
                    </a:lnTo>
                    <a:lnTo>
                      <a:pt x="10" y="44"/>
                    </a:lnTo>
                    <a:lnTo>
                      <a:pt x="8" y="44"/>
                    </a:lnTo>
                    <a:lnTo>
                      <a:pt x="6" y="46"/>
                    </a:lnTo>
                    <a:lnTo>
                      <a:pt x="5" y="48"/>
                    </a:lnTo>
                    <a:lnTo>
                      <a:pt x="4" y="50"/>
                    </a:lnTo>
                    <a:lnTo>
                      <a:pt x="4" y="51"/>
                    </a:lnTo>
                    <a:lnTo>
                      <a:pt x="4" y="53"/>
                    </a:lnTo>
                    <a:lnTo>
                      <a:pt x="2" y="55"/>
                    </a:lnTo>
                    <a:lnTo>
                      <a:pt x="2" y="56"/>
                    </a:lnTo>
                    <a:lnTo>
                      <a:pt x="1" y="58"/>
                    </a:lnTo>
                    <a:lnTo>
                      <a:pt x="0" y="60"/>
                    </a:lnTo>
                    <a:lnTo>
                      <a:pt x="0" y="62"/>
                    </a:lnTo>
                    <a:lnTo>
                      <a:pt x="0" y="64"/>
                    </a:lnTo>
                    <a:lnTo>
                      <a:pt x="0" y="66"/>
                    </a:lnTo>
                    <a:lnTo>
                      <a:pt x="0" y="67"/>
                    </a:lnTo>
                    <a:lnTo>
                      <a:pt x="2" y="67"/>
                    </a:lnTo>
                    <a:lnTo>
                      <a:pt x="2" y="69"/>
                    </a:lnTo>
                    <a:lnTo>
                      <a:pt x="2" y="70"/>
                    </a:lnTo>
                    <a:lnTo>
                      <a:pt x="3" y="70"/>
                    </a:lnTo>
                    <a:lnTo>
                      <a:pt x="3" y="72"/>
                    </a:lnTo>
                    <a:lnTo>
                      <a:pt x="5" y="72"/>
                    </a:lnTo>
                    <a:lnTo>
                      <a:pt x="5" y="73"/>
                    </a:lnTo>
                    <a:lnTo>
                      <a:pt x="7" y="73"/>
                    </a:lnTo>
                    <a:lnTo>
                      <a:pt x="7" y="74"/>
                    </a:lnTo>
                    <a:lnTo>
                      <a:pt x="9" y="74"/>
                    </a:lnTo>
                    <a:lnTo>
                      <a:pt x="11" y="74"/>
                    </a:lnTo>
                    <a:lnTo>
                      <a:pt x="13" y="74"/>
                    </a:lnTo>
                    <a:lnTo>
                      <a:pt x="13" y="75"/>
                    </a:lnTo>
                    <a:lnTo>
                      <a:pt x="14" y="75"/>
                    </a:lnTo>
                    <a:lnTo>
                      <a:pt x="16" y="75"/>
                    </a:lnTo>
                    <a:lnTo>
                      <a:pt x="18" y="75"/>
                    </a:lnTo>
                    <a:lnTo>
                      <a:pt x="20" y="75"/>
                    </a:lnTo>
                    <a:lnTo>
                      <a:pt x="21" y="75"/>
                    </a:lnTo>
                    <a:lnTo>
                      <a:pt x="23" y="76"/>
                    </a:lnTo>
                    <a:lnTo>
                      <a:pt x="25" y="76"/>
                    </a:lnTo>
                    <a:lnTo>
                      <a:pt x="27" y="76"/>
                    </a:lnTo>
                    <a:lnTo>
                      <a:pt x="29" y="76"/>
                    </a:lnTo>
                    <a:lnTo>
                      <a:pt x="31" y="76"/>
                    </a:lnTo>
                    <a:lnTo>
                      <a:pt x="33" y="76"/>
                    </a:lnTo>
                    <a:lnTo>
                      <a:pt x="35" y="76"/>
                    </a:lnTo>
                    <a:lnTo>
                      <a:pt x="38" y="76"/>
                    </a:lnTo>
                    <a:lnTo>
                      <a:pt x="40" y="76"/>
                    </a:lnTo>
                    <a:lnTo>
                      <a:pt x="42" y="76"/>
                    </a:lnTo>
                    <a:lnTo>
                      <a:pt x="44" y="76"/>
                    </a:lnTo>
                    <a:lnTo>
                      <a:pt x="47" y="76"/>
                    </a:lnTo>
                    <a:lnTo>
                      <a:pt x="48" y="76"/>
                    </a:lnTo>
                    <a:lnTo>
                      <a:pt x="50" y="76"/>
                    </a:lnTo>
                    <a:lnTo>
                      <a:pt x="52" y="76"/>
                    </a:lnTo>
                    <a:lnTo>
                      <a:pt x="54" y="75"/>
                    </a:lnTo>
                    <a:lnTo>
                      <a:pt x="56" y="74"/>
                    </a:lnTo>
                    <a:lnTo>
                      <a:pt x="57" y="74"/>
                    </a:lnTo>
                    <a:lnTo>
                      <a:pt x="58" y="73"/>
                    </a:lnTo>
                    <a:lnTo>
                      <a:pt x="58" y="74"/>
                    </a:lnTo>
                    <a:lnTo>
                      <a:pt x="60" y="74"/>
                    </a:lnTo>
                    <a:lnTo>
                      <a:pt x="62" y="74"/>
                    </a:lnTo>
                    <a:lnTo>
                      <a:pt x="64" y="74"/>
                    </a:lnTo>
                    <a:lnTo>
                      <a:pt x="66" y="74"/>
                    </a:lnTo>
                    <a:lnTo>
                      <a:pt x="67" y="74"/>
                    </a:lnTo>
                    <a:lnTo>
                      <a:pt x="69" y="74"/>
                    </a:lnTo>
                    <a:lnTo>
                      <a:pt x="71" y="74"/>
                    </a:lnTo>
                    <a:lnTo>
                      <a:pt x="72" y="75"/>
                    </a:lnTo>
                    <a:lnTo>
                      <a:pt x="74" y="75"/>
                    </a:lnTo>
                    <a:lnTo>
                      <a:pt x="76" y="75"/>
                    </a:lnTo>
                    <a:lnTo>
                      <a:pt x="78" y="75"/>
                    </a:lnTo>
                    <a:lnTo>
                      <a:pt x="80" y="75"/>
                    </a:lnTo>
                    <a:lnTo>
                      <a:pt x="82" y="75"/>
                    </a:lnTo>
                    <a:lnTo>
                      <a:pt x="84" y="75"/>
                    </a:lnTo>
                    <a:lnTo>
                      <a:pt x="85" y="75"/>
                    </a:lnTo>
                    <a:lnTo>
                      <a:pt x="87" y="73"/>
                    </a:lnTo>
                    <a:lnTo>
                      <a:pt x="89" y="71"/>
                    </a:lnTo>
                    <a:lnTo>
                      <a:pt x="91" y="69"/>
                    </a:lnTo>
                    <a:lnTo>
                      <a:pt x="92" y="67"/>
                    </a:lnTo>
                    <a:lnTo>
                      <a:pt x="95" y="65"/>
                    </a:lnTo>
                    <a:lnTo>
                      <a:pt x="95" y="64"/>
                    </a:lnTo>
                    <a:lnTo>
                      <a:pt x="96" y="62"/>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3" name="Freeform 560"/>
              <p:cNvSpPr>
                <a:spLocks/>
              </p:cNvSpPr>
              <p:nvPr/>
            </p:nvSpPr>
            <p:spPr bwMode="auto">
              <a:xfrm>
                <a:off x="3351" y="2023"/>
                <a:ext cx="3" cy="28"/>
              </a:xfrm>
              <a:custGeom>
                <a:avLst/>
                <a:gdLst>
                  <a:gd name="T0" fmla="*/ 4 w 5"/>
                  <a:gd name="T1" fmla="*/ 27 h 28"/>
                  <a:gd name="T2" fmla="*/ 3 w 5"/>
                  <a:gd name="T3" fmla="*/ 27 h 28"/>
                  <a:gd name="T4" fmla="*/ 3 w 5"/>
                  <a:gd name="T5" fmla="*/ 26 h 28"/>
                  <a:gd name="T6" fmla="*/ 1 w 5"/>
                  <a:gd name="T7" fmla="*/ 26 h 28"/>
                  <a:gd name="T8" fmla="*/ 1 w 5"/>
                  <a:gd name="T9" fmla="*/ 24 h 28"/>
                  <a:gd name="T10" fmla="*/ 1 w 5"/>
                  <a:gd name="T11" fmla="*/ 22 h 28"/>
                  <a:gd name="T12" fmla="*/ 0 w 5"/>
                  <a:gd name="T13" fmla="*/ 22 h 28"/>
                  <a:gd name="T14" fmla="*/ 0 w 5"/>
                  <a:gd name="T15" fmla="*/ 20 h 28"/>
                  <a:gd name="T16" fmla="*/ 0 w 5"/>
                  <a:gd name="T17" fmla="*/ 18 h 28"/>
                  <a:gd name="T18" fmla="*/ 0 w 5"/>
                  <a:gd name="T19" fmla="*/ 16 h 28"/>
                  <a:gd name="T20" fmla="*/ 1 w 5"/>
                  <a:gd name="T21" fmla="*/ 14 h 28"/>
                  <a:gd name="T22" fmla="*/ 0 w 5"/>
                  <a:gd name="T23" fmla="*/ 14 h 28"/>
                  <a:gd name="T24" fmla="*/ 0 w 5"/>
                  <a:gd name="T25" fmla="*/ 12 h 28"/>
                  <a:gd name="T26" fmla="*/ 0 w 5"/>
                  <a:gd name="T27" fmla="*/ 10 h 28"/>
                  <a:gd name="T28" fmla="*/ 0 w 5"/>
                  <a:gd name="T29" fmla="*/ 9 h 28"/>
                  <a:gd name="T30" fmla="*/ 0 w 5"/>
                  <a:gd name="T31" fmla="*/ 7 h 28"/>
                  <a:gd name="T32" fmla="*/ 0 w 5"/>
                  <a:gd name="T33" fmla="*/ 5 h 28"/>
                  <a:gd name="T34" fmla="*/ 0 w 5"/>
                  <a:gd name="T35" fmla="*/ 3 h 28"/>
                  <a:gd name="T36" fmla="*/ 0 w 5"/>
                  <a:gd name="T37" fmla="*/ 2 h 28"/>
                  <a:gd name="T38" fmla="*/ 1 w 5"/>
                  <a:gd name="T3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28">
                    <a:moveTo>
                      <a:pt x="4" y="27"/>
                    </a:moveTo>
                    <a:lnTo>
                      <a:pt x="3" y="27"/>
                    </a:lnTo>
                    <a:lnTo>
                      <a:pt x="3" y="26"/>
                    </a:lnTo>
                    <a:lnTo>
                      <a:pt x="1" y="26"/>
                    </a:lnTo>
                    <a:lnTo>
                      <a:pt x="1" y="24"/>
                    </a:lnTo>
                    <a:lnTo>
                      <a:pt x="1" y="22"/>
                    </a:lnTo>
                    <a:lnTo>
                      <a:pt x="0" y="22"/>
                    </a:lnTo>
                    <a:lnTo>
                      <a:pt x="0" y="20"/>
                    </a:lnTo>
                    <a:lnTo>
                      <a:pt x="0" y="18"/>
                    </a:lnTo>
                    <a:lnTo>
                      <a:pt x="0" y="16"/>
                    </a:lnTo>
                    <a:lnTo>
                      <a:pt x="1" y="14"/>
                    </a:lnTo>
                    <a:lnTo>
                      <a:pt x="0" y="14"/>
                    </a:lnTo>
                    <a:lnTo>
                      <a:pt x="0" y="12"/>
                    </a:lnTo>
                    <a:lnTo>
                      <a:pt x="0" y="10"/>
                    </a:lnTo>
                    <a:lnTo>
                      <a:pt x="0" y="9"/>
                    </a:lnTo>
                    <a:lnTo>
                      <a:pt x="0" y="7"/>
                    </a:lnTo>
                    <a:lnTo>
                      <a:pt x="0" y="5"/>
                    </a:lnTo>
                    <a:lnTo>
                      <a:pt x="0" y="3"/>
                    </a:lnTo>
                    <a:lnTo>
                      <a:pt x="0" y="2"/>
                    </a:lnTo>
                    <a:lnTo>
                      <a:pt x="1"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4" name="Freeform 561"/>
              <p:cNvSpPr>
                <a:spLocks/>
              </p:cNvSpPr>
              <p:nvPr/>
            </p:nvSpPr>
            <p:spPr bwMode="auto">
              <a:xfrm>
                <a:off x="3320" y="2038"/>
                <a:ext cx="31" cy="15"/>
              </a:xfrm>
              <a:custGeom>
                <a:avLst/>
                <a:gdLst>
                  <a:gd name="T0" fmla="*/ 32 w 33"/>
                  <a:gd name="T1" fmla="*/ 0 h 15"/>
                  <a:gd name="T2" fmla="*/ 32 w 33"/>
                  <a:gd name="T3" fmla="*/ 2 h 15"/>
                  <a:gd name="T4" fmla="*/ 32 w 33"/>
                  <a:gd name="T5" fmla="*/ 4 h 15"/>
                  <a:gd name="T6" fmla="*/ 32 w 33"/>
                  <a:gd name="T7" fmla="*/ 5 h 15"/>
                  <a:gd name="T8" fmla="*/ 32 w 33"/>
                  <a:gd name="T9" fmla="*/ 6 h 15"/>
                  <a:gd name="T10" fmla="*/ 30 w 33"/>
                  <a:gd name="T11" fmla="*/ 8 h 15"/>
                  <a:gd name="T12" fmla="*/ 29 w 33"/>
                  <a:gd name="T13" fmla="*/ 8 h 15"/>
                  <a:gd name="T14" fmla="*/ 27 w 33"/>
                  <a:gd name="T15" fmla="*/ 9 h 15"/>
                  <a:gd name="T16" fmla="*/ 25 w 33"/>
                  <a:gd name="T17" fmla="*/ 9 h 15"/>
                  <a:gd name="T18" fmla="*/ 23 w 33"/>
                  <a:gd name="T19" fmla="*/ 10 h 15"/>
                  <a:gd name="T20" fmla="*/ 22 w 33"/>
                  <a:gd name="T21" fmla="*/ 10 h 15"/>
                  <a:gd name="T22" fmla="*/ 20 w 33"/>
                  <a:gd name="T23" fmla="*/ 10 h 15"/>
                  <a:gd name="T24" fmla="*/ 19 w 33"/>
                  <a:gd name="T25" fmla="*/ 10 h 15"/>
                  <a:gd name="T26" fmla="*/ 17 w 33"/>
                  <a:gd name="T27" fmla="*/ 11 h 15"/>
                  <a:gd name="T28" fmla="*/ 16 w 33"/>
                  <a:gd name="T29" fmla="*/ 11 h 15"/>
                  <a:gd name="T30" fmla="*/ 14 w 33"/>
                  <a:gd name="T31" fmla="*/ 11 h 15"/>
                  <a:gd name="T32" fmla="*/ 12 w 33"/>
                  <a:gd name="T33" fmla="*/ 11 h 15"/>
                  <a:gd name="T34" fmla="*/ 12 w 33"/>
                  <a:gd name="T35" fmla="*/ 10 h 15"/>
                  <a:gd name="T36" fmla="*/ 11 w 33"/>
                  <a:gd name="T37" fmla="*/ 12 h 15"/>
                  <a:gd name="T38" fmla="*/ 9 w 33"/>
                  <a:gd name="T39" fmla="*/ 14 h 15"/>
                  <a:gd name="T40" fmla="*/ 7 w 33"/>
                  <a:gd name="T41" fmla="*/ 14 h 15"/>
                  <a:gd name="T42" fmla="*/ 5 w 33"/>
                  <a:gd name="T43" fmla="*/ 14 h 15"/>
                  <a:gd name="T44" fmla="*/ 3 w 33"/>
                  <a:gd name="T45" fmla="*/ 14 h 15"/>
                  <a:gd name="T46" fmla="*/ 1 w 33"/>
                  <a:gd name="T47" fmla="*/ 14 h 15"/>
                  <a:gd name="T48" fmla="*/ 0 w 33"/>
                  <a:gd name="T49" fmla="*/ 14 h 15"/>
                  <a:gd name="T50" fmla="*/ 0 w 33"/>
                  <a:gd name="T51"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 h="15">
                    <a:moveTo>
                      <a:pt x="32" y="0"/>
                    </a:moveTo>
                    <a:lnTo>
                      <a:pt x="32" y="2"/>
                    </a:lnTo>
                    <a:lnTo>
                      <a:pt x="32" y="4"/>
                    </a:lnTo>
                    <a:lnTo>
                      <a:pt x="32" y="5"/>
                    </a:lnTo>
                    <a:lnTo>
                      <a:pt x="32" y="6"/>
                    </a:lnTo>
                    <a:lnTo>
                      <a:pt x="30" y="8"/>
                    </a:lnTo>
                    <a:lnTo>
                      <a:pt x="29" y="8"/>
                    </a:lnTo>
                    <a:lnTo>
                      <a:pt x="27" y="9"/>
                    </a:lnTo>
                    <a:lnTo>
                      <a:pt x="25" y="9"/>
                    </a:lnTo>
                    <a:lnTo>
                      <a:pt x="23" y="10"/>
                    </a:lnTo>
                    <a:lnTo>
                      <a:pt x="22" y="10"/>
                    </a:lnTo>
                    <a:lnTo>
                      <a:pt x="20" y="10"/>
                    </a:lnTo>
                    <a:lnTo>
                      <a:pt x="19" y="10"/>
                    </a:lnTo>
                    <a:lnTo>
                      <a:pt x="17" y="11"/>
                    </a:lnTo>
                    <a:lnTo>
                      <a:pt x="16" y="11"/>
                    </a:lnTo>
                    <a:lnTo>
                      <a:pt x="14" y="11"/>
                    </a:lnTo>
                    <a:lnTo>
                      <a:pt x="12" y="11"/>
                    </a:lnTo>
                    <a:lnTo>
                      <a:pt x="12" y="10"/>
                    </a:lnTo>
                    <a:lnTo>
                      <a:pt x="11" y="12"/>
                    </a:lnTo>
                    <a:lnTo>
                      <a:pt x="9" y="14"/>
                    </a:lnTo>
                    <a:lnTo>
                      <a:pt x="7" y="14"/>
                    </a:lnTo>
                    <a:lnTo>
                      <a:pt x="5" y="14"/>
                    </a:lnTo>
                    <a:lnTo>
                      <a:pt x="3" y="14"/>
                    </a:lnTo>
                    <a:lnTo>
                      <a:pt x="1" y="14"/>
                    </a:lnTo>
                    <a:lnTo>
                      <a:pt x="0" y="14"/>
                    </a:lnTo>
                    <a:lnTo>
                      <a:pt x="0" y="12"/>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5" name="Oval 562"/>
              <p:cNvSpPr>
                <a:spLocks noChangeArrowheads="1"/>
              </p:cNvSpPr>
              <p:nvPr/>
            </p:nvSpPr>
            <p:spPr bwMode="auto">
              <a:xfrm>
                <a:off x="3287" y="1935"/>
                <a:ext cx="14" cy="16"/>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6" name="Oval 563"/>
              <p:cNvSpPr>
                <a:spLocks noChangeArrowheads="1"/>
              </p:cNvSpPr>
              <p:nvPr/>
            </p:nvSpPr>
            <p:spPr bwMode="auto">
              <a:xfrm>
                <a:off x="3335" y="1971"/>
                <a:ext cx="11" cy="14"/>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7" name="Freeform 564"/>
              <p:cNvSpPr>
                <a:spLocks/>
              </p:cNvSpPr>
              <p:nvPr/>
            </p:nvSpPr>
            <p:spPr bwMode="auto">
              <a:xfrm>
                <a:off x="2939" y="2227"/>
                <a:ext cx="113" cy="114"/>
              </a:xfrm>
              <a:custGeom>
                <a:avLst/>
                <a:gdLst>
                  <a:gd name="T0" fmla="*/ 28 w 111"/>
                  <a:gd name="T1" fmla="*/ 10 h 114"/>
                  <a:gd name="T2" fmla="*/ 35 w 111"/>
                  <a:gd name="T3" fmla="*/ 6 h 114"/>
                  <a:gd name="T4" fmla="*/ 43 w 111"/>
                  <a:gd name="T5" fmla="*/ 4 h 114"/>
                  <a:gd name="T6" fmla="*/ 52 w 111"/>
                  <a:gd name="T7" fmla="*/ 1 h 114"/>
                  <a:gd name="T8" fmla="*/ 61 w 111"/>
                  <a:gd name="T9" fmla="*/ 0 h 114"/>
                  <a:gd name="T10" fmla="*/ 69 w 111"/>
                  <a:gd name="T11" fmla="*/ 0 h 114"/>
                  <a:gd name="T12" fmla="*/ 77 w 111"/>
                  <a:gd name="T13" fmla="*/ 2 h 114"/>
                  <a:gd name="T14" fmla="*/ 85 w 111"/>
                  <a:gd name="T15" fmla="*/ 2 h 114"/>
                  <a:gd name="T16" fmla="*/ 90 w 111"/>
                  <a:gd name="T17" fmla="*/ 4 h 114"/>
                  <a:gd name="T18" fmla="*/ 93 w 111"/>
                  <a:gd name="T19" fmla="*/ 8 h 114"/>
                  <a:gd name="T20" fmla="*/ 97 w 111"/>
                  <a:gd name="T21" fmla="*/ 10 h 114"/>
                  <a:gd name="T22" fmla="*/ 99 w 111"/>
                  <a:gd name="T23" fmla="*/ 15 h 114"/>
                  <a:gd name="T24" fmla="*/ 101 w 111"/>
                  <a:gd name="T25" fmla="*/ 21 h 114"/>
                  <a:gd name="T26" fmla="*/ 103 w 111"/>
                  <a:gd name="T27" fmla="*/ 27 h 114"/>
                  <a:gd name="T28" fmla="*/ 103 w 111"/>
                  <a:gd name="T29" fmla="*/ 34 h 114"/>
                  <a:gd name="T30" fmla="*/ 105 w 111"/>
                  <a:gd name="T31" fmla="*/ 41 h 114"/>
                  <a:gd name="T32" fmla="*/ 105 w 111"/>
                  <a:gd name="T33" fmla="*/ 50 h 114"/>
                  <a:gd name="T34" fmla="*/ 107 w 111"/>
                  <a:gd name="T35" fmla="*/ 59 h 114"/>
                  <a:gd name="T36" fmla="*/ 108 w 111"/>
                  <a:gd name="T37" fmla="*/ 66 h 114"/>
                  <a:gd name="T38" fmla="*/ 108 w 111"/>
                  <a:gd name="T39" fmla="*/ 72 h 114"/>
                  <a:gd name="T40" fmla="*/ 108 w 111"/>
                  <a:gd name="T41" fmla="*/ 80 h 114"/>
                  <a:gd name="T42" fmla="*/ 107 w 111"/>
                  <a:gd name="T43" fmla="*/ 88 h 114"/>
                  <a:gd name="T44" fmla="*/ 105 w 111"/>
                  <a:gd name="T45" fmla="*/ 94 h 114"/>
                  <a:gd name="T46" fmla="*/ 99 w 111"/>
                  <a:gd name="T47" fmla="*/ 101 h 114"/>
                  <a:gd name="T48" fmla="*/ 91 w 111"/>
                  <a:gd name="T49" fmla="*/ 106 h 114"/>
                  <a:gd name="T50" fmla="*/ 85 w 111"/>
                  <a:gd name="T51" fmla="*/ 106 h 114"/>
                  <a:gd name="T52" fmla="*/ 80 w 111"/>
                  <a:gd name="T53" fmla="*/ 99 h 114"/>
                  <a:gd name="T54" fmla="*/ 76 w 111"/>
                  <a:gd name="T55" fmla="*/ 90 h 114"/>
                  <a:gd name="T56" fmla="*/ 72 w 111"/>
                  <a:gd name="T57" fmla="*/ 82 h 114"/>
                  <a:gd name="T58" fmla="*/ 69 w 111"/>
                  <a:gd name="T59" fmla="*/ 79 h 114"/>
                  <a:gd name="T60" fmla="*/ 64 w 111"/>
                  <a:gd name="T61" fmla="*/ 85 h 114"/>
                  <a:gd name="T62" fmla="*/ 62 w 111"/>
                  <a:gd name="T63" fmla="*/ 92 h 114"/>
                  <a:gd name="T64" fmla="*/ 61 w 111"/>
                  <a:gd name="T65" fmla="*/ 99 h 114"/>
                  <a:gd name="T66" fmla="*/ 59 w 111"/>
                  <a:gd name="T67" fmla="*/ 106 h 114"/>
                  <a:gd name="T68" fmla="*/ 57 w 111"/>
                  <a:gd name="T69" fmla="*/ 112 h 114"/>
                  <a:gd name="T70" fmla="*/ 50 w 111"/>
                  <a:gd name="T71" fmla="*/ 113 h 114"/>
                  <a:gd name="T72" fmla="*/ 44 w 111"/>
                  <a:gd name="T73" fmla="*/ 113 h 114"/>
                  <a:gd name="T74" fmla="*/ 39 w 111"/>
                  <a:gd name="T75" fmla="*/ 112 h 114"/>
                  <a:gd name="T76" fmla="*/ 35 w 111"/>
                  <a:gd name="T77" fmla="*/ 107 h 114"/>
                  <a:gd name="T78" fmla="*/ 32 w 111"/>
                  <a:gd name="T79" fmla="*/ 96 h 114"/>
                  <a:gd name="T80" fmla="*/ 30 w 111"/>
                  <a:gd name="T81" fmla="*/ 82 h 114"/>
                  <a:gd name="T82" fmla="*/ 30 w 111"/>
                  <a:gd name="T83" fmla="*/ 67 h 114"/>
                  <a:gd name="T84" fmla="*/ 26 w 111"/>
                  <a:gd name="T85" fmla="*/ 73 h 114"/>
                  <a:gd name="T86" fmla="*/ 23 w 111"/>
                  <a:gd name="T87" fmla="*/ 80 h 114"/>
                  <a:gd name="T88" fmla="*/ 19 w 111"/>
                  <a:gd name="T89" fmla="*/ 85 h 114"/>
                  <a:gd name="T90" fmla="*/ 12 w 111"/>
                  <a:gd name="T91" fmla="*/ 87 h 114"/>
                  <a:gd name="T92" fmla="*/ 6 w 111"/>
                  <a:gd name="T93" fmla="*/ 88 h 114"/>
                  <a:gd name="T94" fmla="*/ 1 w 111"/>
                  <a:gd name="T95" fmla="*/ 83 h 114"/>
                  <a:gd name="T96" fmla="*/ 0 w 111"/>
                  <a:gd name="T97" fmla="*/ 75 h 114"/>
                  <a:gd name="T98" fmla="*/ 0 w 111"/>
                  <a:gd name="T99" fmla="*/ 67 h 114"/>
                  <a:gd name="T100" fmla="*/ 0 w 111"/>
                  <a:gd name="T101" fmla="*/ 57 h 114"/>
                  <a:gd name="T102" fmla="*/ 3 w 111"/>
                  <a:gd name="T103" fmla="*/ 51 h 114"/>
                  <a:gd name="T104" fmla="*/ 5 w 111"/>
                  <a:gd name="T105" fmla="*/ 43 h 114"/>
                  <a:gd name="T106" fmla="*/ 8 w 111"/>
                  <a:gd name="T107" fmla="*/ 36 h 114"/>
                  <a:gd name="T108" fmla="*/ 12 w 111"/>
                  <a:gd name="T109" fmla="*/ 29 h 114"/>
                  <a:gd name="T110" fmla="*/ 19 w 111"/>
                  <a:gd name="T111" fmla="*/ 21 h 114"/>
                  <a:gd name="T112" fmla="*/ 23 w 111"/>
                  <a:gd name="T113" fmla="*/ 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 h="114">
                    <a:moveTo>
                      <a:pt x="23" y="11"/>
                    </a:moveTo>
                    <a:lnTo>
                      <a:pt x="24" y="11"/>
                    </a:lnTo>
                    <a:lnTo>
                      <a:pt x="26" y="10"/>
                    </a:lnTo>
                    <a:lnTo>
                      <a:pt x="28" y="10"/>
                    </a:lnTo>
                    <a:lnTo>
                      <a:pt x="29" y="10"/>
                    </a:lnTo>
                    <a:lnTo>
                      <a:pt x="31" y="8"/>
                    </a:lnTo>
                    <a:lnTo>
                      <a:pt x="33" y="8"/>
                    </a:lnTo>
                    <a:lnTo>
                      <a:pt x="35" y="6"/>
                    </a:lnTo>
                    <a:lnTo>
                      <a:pt x="37" y="6"/>
                    </a:lnTo>
                    <a:lnTo>
                      <a:pt x="39" y="4"/>
                    </a:lnTo>
                    <a:lnTo>
                      <a:pt x="41" y="4"/>
                    </a:lnTo>
                    <a:lnTo>
                      <a:pt x="43" y="4"/>
                    </a:lnTo>
                    <a:lnTo>
                      <a:pt x="45" y="4"/>
                    </a:lnTo>
                    <a:lnTo>
                      <a:pt x="48" y="2"/>
                    </a:lnTo>
                    <a:lnTo>
                      <a:pt x="50" y="2"/>
                    </a:lnTo>
                    <a:lnTo>
                      <a:pt x="52" y="1"/>
                    </a:lnTo>
                    <a:lnTo>
                      <a:pt x="54" y="1"/>
                    </a:lnTo>
                    <a:lnTo>
                      <a:pt x="57" y="0"/>
                    </a:lnTo>
                    <a:lnTo>
                      <a:pt x="59" y="0"/>
                    </a:lnTo>
                    <a:lnTo>
                      <a:pt x="61" y="0"/>
                    </a:lnTo>
                    <a:lnTo>
                      <a:pt x="63" y="0"/>
                    </a:lnTo>
                    <a:lnTo>
                      <a:pt x="65" y="0"/>
                    </a:lnTo>
                    <a:lnTo>
                      <a:pt x="67" y="0"/>
                    </a:lnTo>
                    <a:lnTo>
                      <a:pt x="69" y="0"/>
                    </a:lnTo>
                    <a:lnTo>
                      <a:pt x="72" y="0"/>
                    </a:lnTo>
                    <a:lnTo>
                      <a:pt x="74" y="2"/>
                    </a:lnTo>
                    <a:lnTo>
                      <a:pt x="76" y="2"/>
                    </a:lnTo>
                    <a:lnTo>
                      <a:pt x="77" y="2"/>
                    </a:lnTo>
                    <a:lnTo>
                      <a:pt x="79" y="2"/>
                    </a:lnTo>
                    <a:lnTo>
                      <a:pt x="81" y="2"/>
                    </a:lnTo>
                    <a:lnTo>
                      <a:pt x="83" y="2"/>
                    </a:lnTo>
                    <a:lnTo>
                      <a:pt x="85" y="2"/>
                    </a:lnTo>
                    <a:lnTo>
                      <a:pt x="87" y="2"/>
                    </a:lnTo>
                    <a:lnTo>
                      <a:pt x="87" y="4"/>
                    </a:lnTo>
                    <a:lnTo>
                      <a:pt x="88" y="4"/>
                    </a:lnTo>
                    <a:lnTo>
                      <a:pt x="90" y="4"/>
                    </a:lnTo>
                    <a:lnTo>
                      <a:pt x="90" y="6"/>
                    </a:lnTo>
                    <a:lnTo>
                      <a:pt x="92" y="6"/>
                    </a:lnTo>
                    <a:lnTo>
                      <a:pt x="93" y="6"/>
                    </a:lnTo>
                    <a:lnTo>
                      <a:pt x="93" y="8"/>
                    </a:lnTo>
                    <a:lnTo>
                      <a:pt x="94" y="8"/>
                    </a:lnTo>
                    <a:lnTo>
                      <a:pt x="96" y="8"/>
                    </a:lnTo>
                    <a:lnTo>
                      <a:pt x="96" y="10"/>
                    </a:lnTo>
                    <a:lnTo>
                      <a:pt x="97" y="10"/>
                    </a:lnTo>
                    <a:lnTo>
                      <a:pt x="99" y="10"/>
                    </a:lnTo>
                    <a:lnTo>
                      <a:pt x="99" y="12"/>
                    </a:lnTo>
                    <a:lnTo>
                      <a:pt x="99" y="13"/>
                    </a:lnTo>
                    <a:lnTo>
                      <a:pt x="99" y="15"/>
                    </a:lnTo>
                    <a:lnTo>
                      <a:pt x="101" y="15"/>
                    </a:lnTo>
                    <a:lnTo>
                      <a:pt x="101" y="17"/>
                    </a:lnTo>
                    <a:lnTo>
                      <a:pt x="101" y="20"/>
                    </a:lnTo>
                    <a:lnTo>
                      <a:pt x="101" y="21"/>
                    </a:lnTo>
                    <a:lnTo>
                      <a:pt x="103" y="21"/>
                    </a:lnTo>
                    <a:lnTo>
                      <a:pt x="103" y="23"/>
                    </a:lnTo>
                    <a:lnTo>
                      <a:pt x="103" y="25"/>
                    </a:lnTo>
                    <a:lnTo>
                      <a:pt x="103" y="27"/>
                    </a:lnTo>
                    <a:lnTo>
                      <a:pt x="103" y="29"/>
                    </a:lnTo>
                    <a:lnTo>
                      <a:pt x="103" y="31"/>
                    </a:lnTo>
                    <a:lnTo>
                      <a:pt x="103" y="32"/>
                    </a:lnTo>
                    <a:lnTo>
                      <a:pt x="103" y="34"/>
                    </a:lnTo>
                    <a:lnTo>
                      <a:pt x="105" y="34"/>
                    </a:lnTo>
                    <a:lnTo>
                      <a:pt x="105" y="37"/>
                    </a:lnTo>
                    <a:lnTo>
                      <a:pt x="105" y="39"/>
                    </a:lnTo>
                    <a:lnTo>
                      <a:pt x="105" y="41"/>
                    </a:lnTo>
                    <a:lnTo>
                      <a:pt x="105" y="43"/>
                    </a:lnTo>
                    <a:lnTo>
                      <a:pt x="105" y="46"/>
                    </a:lnTo>
                    <a:lnTo>
                      <a:pt x="105" y="48"/>
                    </a:lnTo>
                    <a:lnTo>
                      <a:pt x="105" y="50"/>
                    </a:lnTo>
                    <a:lnTo>
                      <a:pt x="107" y="52"/>
                    </a:lnTo>
                    <a:lnTo>
                      <a:pt x="107" y="55"/>
                    </a:lnTo>
                    <a:lnTo>
                      <a:pt x="107" y="57"/>
                    </a:lnTo>
                    <a:lnTo>
                      <a:pt x="107" y="59"/>
                    </a:lnTo>
                    <a:lnTo>
                      <a:pt x="108" y="61"/>
                    </a:lnTo>
                    <a:lnTo>
                      <a:pt x="108" y="63"/>
                    </a:lnTo>
                    <a:lnTo>
                      <a:pt x="108" y="64"/>
                    </a:lnTo>
                    <a:lnTo>
                      <a:pt x="108" y="66"/>
                    </a:lnTo>
                    <a:lnTo>
                      <a:pt x="110" y="66"/>
                    </a:lnTo>
                    <a:lnTo>
                      <a:pt x="108" y="68"/>
                    </a:lnTo>
                    <a:lnTo>
                      <a:pt x="108" y="70"/>
                    </a:lnTo>
                    <a:lnTo>
                      <a:pt x="108" y="72"/>
                    </a:lnTo>
                    <a:lnTo>
                      <a:pt x="108" y="74"/>
                    </a:lnTo>
                    <a:lnTo>
                      <a:pt x="108" y="76"/>
                    </a:lnTo>
                    <a:lnTo>
                      <a:pt x="108" y="78"/>
                    </a:lnTo>
                    <a:lnTo>
                      <a:pt x="108" y="80"/>
                    </a:lnTo>
                    <a:lnTo>
                      <a:pt x="108" y="82"/>
                    </a:lnTo>
                    <a:lnTo>
                      <a:pt x="107" y="84"/>
                    </a:lnTo>
                    <a:lnTo>
                      <a:pt x="107" y="86"/>
                    </a:lnTo>
                    <a:lnTo>
                      <a:pt x="107" y="88"/>
                    </a:lnTo>
                    <a:lnTo>
                      <a:pt x="107" y="90"/>
                    </a:lnTo>
                    <a:lnTo>
                      <a:pt x="105" y="91"/>
                    </a:lnTo>
                    <a:lnTo>
                      <a:pt x="105" y="93"/>
                    </a:lnTo>
                    <a:lnTo>
                      <a:pt x="105" y="94"/>
                    </a:lnTo>
                    <a:lnTo>
                      <a:pt x="103" y="96"/>
                    </a:lnTo>
                    <a:lnTo>
                      <a:pt x="103" y="97"/>
                    </a:lnTo>
                    <a:lnTo>
                      <a:pt x="101" y="99"/>
                    </a:lnTo>
                    <a:lnTo>
                      <a:pt x="99" y="101"/>
                    </a:lnTo>
                    <a:lnTo>
                      <a:pt x="97" y="103"/>
                    </a:lnTo>
                    <a:lnTo>
                      <a:pt x="95" y="105"/>
                    </a:lnTo>
                    <a:lnTo>
                      <a:pt x="93" y="105"/>
                    </a:lnTo>
                    <a:lnTo>
                      <a:pt x="91" y="106"/>
                    </a:lnTo>
                    <a:lnTo>
                      <a:pt x="89" y="107"/>
                    </a:lnTo>
                    <a:lnTo>
                      <a:pt x="87" y="107"/>
                    </a:lnTo>
                    <a:lnTo>
                      <a:pt x="87" y="106"/>
                    </a:lnTo>
                    <a:lnTo>
                      <a:pt x="85" y="106"/>
                    </a:lnTo>
                    <a:lnTo>
                      <a:pt x="84" y="105"/>
                    </a:lnTo>
                    <a:lnTo>
                      <a:pt x="82" y="103"/>
                    </a:lnTo>
                    <a:lnTo>
                      <a:pt x="82" y="101"/>
                    </a:lnTo>
                    <a:lnTo>
                      <a:pt x="80" y="99"/>
                    </a:lnTo>
                    <a:lnTo>
                      <a:pt x="80" y="97"/>
                    </a:lnTo>
                    <a:lnTo>
                      <a:pt x="78" y="96"/>
                    </a:lnTo>
                    <a:lnTo>
                      <a:pt x="78" y="91"/>
                    </a:lnTo>
                    <a:lnTo>
                      <a:pt x="76" y="90"/>
                    </a:lnTo>
                    <a:lnTo>
                      <a:pt x="76" y="88"/>
                    </a:lnTo>
                    <a:lnTo>
                      <a:pt x="74" y="86"/>
                    </a:lnTo>
                    <a:lnTo>
                      <a:pt x="74" y="83"/>
                    </a:lnTo>
                    <a:lnTo>
                      <a:pt x="72" y="82"/>
                    </a:lnTo>
                    <a:lnTo>
                      <a:pt x="72" y="80"/>
                    </a:lnTo>
                    <a:lnTo>
                      <a:pt x="70" y="79"/>
                    </a:lnTo>
                    <a:lnTo>
                      <a:pt x="70" y="78"/>
                    </a:lnTo>
                    <a:lnTo>
                      <a:pt x="69" y="79"/>
                    </a:lnTo>
                    <a:lnTo>
                      <a:pt x="68" y="79"/>
                    </a:lnTo>
                    <a:lnTo>
                      <a:pt x="66" y="81"/>
                    </a:lnTo>
                    <a:lnTo>
                      <a:pt x="64" y="83"/>
                    </a:lnTo>
                    <a:lnTo>
                      <a:pt x="64" y="85"/>
                    </a:lnTo>
                    <a:lnTo>
                      <a:pt x="64" y="87"/>
                    </a:lnTo>
                    <a:lnTo>
                      <a:pt x="64" y="89"/>
                    </a:lnTo>
                    <a:lnTo>
                      <a:pt x="62" y="90"/>
                    </a:lnTo>
                    <a:lnTo>
                      <a:pt x="62" y="92"/>
                    </a:lnTo>
                    <a:lnTo>
                      <a:pt x="62" y="94"/>
                    </a:lnTo>
                    <a:lnTo>
                      <a:pt x="62" y="96"/>
                    </a:lnTo>
                    <a:lnTo>
                      <a:pt x="61" y="98"/>
                    </a:lnTo>
                    <a:lnTo>
                      <a:pt x="61" y="99"/>
                    </a:lnTo>
                    <a:lnTo>
                      <a:pt x="61" y="101"/>
                    </a:lnTo>
                    <a:lnTo>
                      <a:pt x="60" y="103"/>
                    </a:lnTo>
                    <a:lnTo>
                      <a:pt x="60" y="104"/>
                    </a:lnTo>
                    <a:lnTo>
                      <a:pt x="59" y="106"/>
                    </a:lnTo>
                    <a:lnTo>
                      <a:pt x="59" y="107"/>
                    </a:lnTo>
                    <a:lnTo>
                      <a:pt x="58" y="109"/>
                    </a:lnTo>
                    <a:lnTo>
                      <a:pt x="58" y="111"/>
                    </a:lnTo>
                    <a:lnTo>
                      <a:pt x="57" y="112"/>
                    </a:lnTo>
                    <a:lnTo>
                      <a:pt x="55" y="113"/>
                    </a:lnTo>
                    <a:lnTo>
                      <a:pt x="54" y="113"/>
                    </a:lnTo>
                    <a:lnTo>
                      <a:pt x="53" y="113"/>
                    </a:lnTo>
                    <a:lnTo>
                      <a:pt x="50" y="113"/>
                    </a:lnTo>
                    <a:lnTo>
                      <a:pt x="49" y="113"/>
                    </a:lnTo>
                    <a:lnTo>
                      <a:pt x="47" y="113"/>
                    </a:lnTo>
                    <a:lnTo>
                      <a:pt x="45" y="113"/>
                    </a:lnTo>
                    <a:lnTo>
                      <a:pt x="44" y="113"/>
                    </a:lnTo>
                    <a:lnTo>
                      <a:pt x="42" y="113"/>
                    </a:lnTo>
                    <a:lnTo>
                      <a:pt x="40" y="113"/>
                    </a:lnTo>
                    <a:lnTo>
                      <a:pt x="39" y="113"/>
                    </a:lnTo>
                    <a:lnTo>
                      <a:pt x="39" y="112"/>
                    </a:lnTo>
                    <a:lnTo>
                      <a:pt x="37" y="112"/>
                    </a:lnTo>
                    <a:lnTo>
                      <a:pt x="37" y="111"/>
                    </a:lnTo>
                    <a:lnTo>
                      <a:pt x="35" y="109"/>
                    </a:lnTo>
                    <a:lnTo>
                      <a:pt x="35" y="107"/>
                    </a:lnTo>
                    <a:lnTo>
                      <a:pt x="33" y="105"/>
                    </a:lnTo>
                    <a:lnTo>
                      <a:pt x="33" y="103"/>
                    </a:lnTo>
                    <a:lnTo>
                      <a:pt x="32" y="100"/>
                    </a:lnTo>
                    <a:lnTo>
                      <a:pt x="32" y="96"/>
                    </a:lnTo>
                    <a:lnTo>
                      <a:pt x="30" y="94"/>
                    </a:lnTo>
                    <a:lnTo>
                      <a:pt x="30" y="90"/>
                    </a:lnTo>
                    <a:lnTo>
                      <a:pt x="30" y="86"/>
                    </a:lnTo>
                    <a:lnTo>
                      <a:pt x="30" y="82"/>
                    </a:lnTo>
                    <a:lnTo>
                      <a:pt x="30" y="78"/>
                    </a:lnTo>
                    <a:lnTo>
                      <a:pt x="30" y="74"/>
                    </a:lnTo>
                    <a:lnTo>
                      <a:pt x="30" y="70"/>
                    </a:lnTo>
                    <a:lnTo>
                      <a:pt x="30" y="67"/>
                    </a:lnTo>
                    <a:lnTo>
                      <a:pt x="29" y="68"/>
                    </a:lnTo>
                    <a:lnTo>
                      <a:pt x="29" y="69"/>
                    </a:lnTo>
                    <a:lnTo>
                      <a:pt x="28" y="71"/>
                    </a:lnTo>
                    <a:lnTo>
                      <a:pt x="26" y="73"/>
                    </a:lnTo>
                    <a:lnTo>
                      <a:pt x="26" y="75"/>
                    </a:lnTo>
                    <a:lnTo>
                      <a:pt x="24" y="77"/>
                    </a:lnTo>
                    <a:lnTo>
                      <a:pt x="24" y="78"/>
                    </a:lnTo>
                    <a:lnTo>
                      <a:pt x="23" y="80"/>
                    </a:lnTo>
                    <a:lnTo>
                      <a:pt x="23" y="82"/>
                    </a:lnTo>
                    <a:lnTo>
                      <a:pt x="21" y="84"/>
                    </a:lnTo>
                    <a:lnTo>
                      <a:pt x="19" y="86"/>
                    </a:lnTo>
                    <a:lnTo>
                      <a:pt x="19" y="85"/>
                    </a:lnTo>
                    <a:lnTo>
                      <a:pt x="17" y="85"/>
                    </a:lnTo>
                    <a:lnTo>
                      <a:pt x="16" y="85"/>
                    </a:lnTo>
                    <a:lnTo>
                      <a:pt x="15" y="85"/>
                    </a:lnTo>
                    <a:lnTo>
                      <a:pt x="12" y="87"/>
                    </a:lnTo>
                    <a:lnTo>
                      <a:pt x="10" y="88"/>
                    </a:lnTo>
                    <a:lnTo>
                      <a:pt x="9" y="88"/>
                    </a:lnTo>
                    <a:lnTo>
                      <a:pt x="7" y="88"/>
                    </a:lnTo>
                    <a:lnTo>
                      <a:pt x="6" y="88"/>
                    </a:lnTo>
                    <a:lnTo>
                      <a:pt x="6" y="86"/>
                    </a:lnTo>
                    <a:lnTo>
                      <a:pt x="4" y="86"/>
                    </a:lnTo>
                    <a:lnTo>
                      <a:pt x="3" y="84"/>
                    </a:lnTo>
                    <a:lnTo>
                      <a:pt x="1" y="83"/>
                    </a:lnTo>
                    <a:lnTo>
                      <a:pt x="1" y="81"/>
                    </a:lnTo>
                    <a:lnTo>
                      <a:pt x="0" y="79"/>
                    </a:lnTo>
                    <a:lnTo>
                      <a:pt x="0" y="77"/>
                    </a:lnTo>
                    <a:lnTo>
                      <a:pt x="0" y="75"/>
                    </a:lnTo>
                    <a:lnTo>
                      <a:pt x="0" y="72"/>
                    </a:lnTo>
                    <a:lnTo>
                      <a:pt x="0" y="70"/>
                    </a:lnTo>
                    <a:lnTo>
                      <a:pt x="0" y="68"/>
                    </a:lnTo>
                    <a:lnTo>
                      <a:pt x="0" y="67"/>
                    </a:lnTo>
                    <a:lnTo>
                      <a:pt x="0" y="63"/>
                    </a:lnTo>
                    <a:lnTo>
                      <a:pt x="0" y="61"/>
                    </a:lnTo>
                    <a:lnTo>
                      <a:pt x="0" y="59"/>
                    </a:lnTo>
                    <a:lnTo>
                      <a:pt x="0" y="57"/>
                    </a:lnTo>
                    <a:lnTo>
                      <a:pt x="2" y="55"/>
                    </a:lnTo>
                    <a:lnTo>
                      <a:pt x="2" y="53"/>
                    </a:lnTo>
                    <a:lnTo>
                      <a:pt x="2" y="52"/>
                    </a:lnTo>
                    <a:lnTo>
                      <a:pt x="3" y="51"/>
                    </a:lnTo>
                    <a:lnTo>
                      <a:pt x="3" y="48"/>
                    </a:lnTo>
                    <a:lnTo>
                      <a:pt x="3" y="46"/>
                    </a:lnTo>
                    <a:lnTo>
                      <a:pt x="5" y="45"/>
                    </a:lnTo>
                    <a:lnTo>
                      <a:pt x="5" y="43"/>
                    </a:lnTo>
                    <a:lnTo>
                      <a:pt x="5" y="41"/>
                    </a:lnTo>
                    <a:lnTo>
                      <a:pt x="7" y="39"/>
                    </a:lnTo>
                    <a:lnTo>
                      <a:pt x="8" y="37"/>
                    </a:lnTo>
                    <a:lnTo>
                      <a:pt x="8" y="36"/>
                    </a:lnTo>
                    <a:lnTo>
                      <a:pt x="10" y="34"/>
                    </a:lnTo>
                    <a:lnTo>
                      <a:pt x="10" y="32"/>
                    </a:lnTo>
                    <a:lnTo>
                      <a:pt x="12" y="30"/>
                    </a:lnTo>
                    <a:lnTo>
                      <a:pt x="12" y="29"/>
                    </a:lnTo>
                    <a:lnTo>
                      <a:pt x="15" y="27"/>
                    </a:lnTo>
                    <a:lnTo>
                      <a:pt x="15" y="25"/>
                    </a:lnTo>
                    <a:lnTo>
                      <a:pt x="17" y="23"/>
                    </a:lnTo>
                    <a:lnTo>
                      <a:pt x="19" y="21"/>
                    </a:lnTo>
                    <a:lnTo>
                      <a:pt x="21" y="19"/>
                    </a:lnTo>
                    <a:lnTo>
                      <a:pt x="22" y="17"/>
                    </a:lnTo>
                    <a:lnTo>
                      <a:pt x="23" y="16"/>
                    </a:lnTo>
                    <a:lnTo>
                      <a:pt x="23" y="14"/>
                    </a:lnTo>
                    <a:lnTo>
                      <a:pt x="23" y="13"/>
                    </a:lnTo>
                    <a:lnTo>
                      <a:pt x="23" y="11"/>
                    </a:lnTo>
                  </a:path>
                </a:pathLst>
              </a:custGeom>
              <a:solidFill>
                <a:srgbClr val="FFC281"/>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8" name="Freeform 565"/>
              <p:cNvSpPr>
                <a:spLocks/>
              </p:cNvSpPr>
              <p:nvPr/>
            </p:nvSpPr>
            <p:spPr bwMode="auto">
              <a:xfrm>
                <a:off x="3024" y="2235"/>
                <a:ext cx="55" cy="39"/>
              </a:xfrm>
              <a:custGeom>
                <a:avLst/>
                <a:gdLst>
                  <a:gd name="T0" fmla="*/ 6 w 55"/>
                  <a:gd name="T1" fmla="*/ 0 h 39"/>
                  <a:gd name="T2" fmla="*/ 7 w 55"/>
                  <a:gd name="T3" fmla="*/ 0 h 39"/>
                  <a:gd name="T4" fmla="*/ 9 w 55"/>
                  <a:gd name="T5" fmla="*/ 0 h 39"/>
                  <a:gd name="T6" fmla="*/ 11 w 55"/>
                  <a:gd name="T7" fmla="*/ 0 h 39"/>
                  <a:gd name="T8" fmla="*/ 13 w 55"/>
                  <a:gd name="T9" fmla="*/ 0 h 39"/>
                  <a:gd name="T10" fmla="*/ 15 w 55"/>
                  <a:gd name="T11" fmla="*/ 0 h 39"/>
                  <a:gd name="T12" fmla="*/ 19 w 55"/>
                  <a:gd name="T13" fmla="*/ 0 h 39"/>
                  <a:gd name="T14" fmla="*/ 21 w 55"/>
                  <a:gd name="T15" fmla="*/ 0 h 39"/>
                  <a:gd name="T16" fmla="*/ 25 w 55"/>
                  <a:gd name="T17" fmla="*/ 0 h 39"/>
                  <a:gd name="T18" fmla="*/ 27 w 55"/>
                  <a:gd name="T19" fmla="*/ 0 h 39"/>
                  <a:gd name="T20" fmla="*/ 30 w 55"/>
                  <a:gd name="T21" fmla="*/ 0 h 39"/>
                  <a:gd name="T22" fmla="*/ 32 w 55"/>
                  <a:gd name="T23" fmla="*/ 0 h 39"/>
                  <a:gd name="T24" fmla="*/ 35 w 55"/>
                  <a:gd name="T25" fmla="*/ 0 h 39"/>
                  <a:gd name="T26" fmla="*/ 37 w 55"/>
                  <a:gd name="T27" fmla="*/ 0 h 39"/>
                  <a:gd name="T28" fmla="*/ 39 w 55"/>
                  <a:gd name="T29" fmla="*/ 0 h 39"/>
                  <a:gd name="T30" fmla="*/ 39 w 55"/>
                  <a:gd name="T31" fmla="*/ 2 h 39"/>
                  <a:gd name="T32" fmla="*/ 40 w 55"/>
                  <a:gd name="T33" fmla="*/ 2 h 39"/>
                  <a:gd name="T34" fmla="*/ 42 w 55"/>
                  <a:gd name="T35" fmla="*/ 2 h 39"/>
                  <a:gd name="T36" fmla="*/ 44 w 55"/>
                  <a:gd name="T37" fmla="*/ 2 h 39"/>
                  <a:gd name="T38" fmla="*/ 46 w 55"/>
                  <a:gd name="T39" fmla="*/ 2 h 39"/>
                  <a:gd name="T40" fmla="*/ 46 w 55"/>
                  <a:gd name="T41" fmla="*/ 4 h 39"/>
                  <a:gd name="T42" fmla="*/ 47 w 55"/>
                  <a:gd name="T43" fmla="*/ 4 h 39"/>
                  <a:gd name="T44" fmla="*/ 49 w 55"/>
                  <a:gd name="T45" fmla="*/ 4 h 39"/>
                  <a:gd name="T46" fmla="*/ 49 w 55"/>
                  <a:gd name="T47" fmla="*/ 5 h 39"/>
                  <a:gd name="T48" fmla="*/ 51 w 55"/>
                  <a:gd name="T49" fmla="*/ 5 h 39"/>
                  <a:gd name="T50" fmla="*/ 53 w 55"/>
                  <a:gd name="T51" fmla="*/ 5 h 39"/>
                  <a:gd name="T52" fmla="*/ 53 w 55"/>
                  <a:gd name="T53" fmla="*/ 6 h 39"/>
                  <a:gd name="T54" fmla="*/ 53 w 55"/>
                  <a:gd name="T55" fmla="*/ 7 h 39"/>
                  <a:gd name="T56" fmla="*/ 53 w 55"/>
                  <a:gd name="T57" fmla="*/ 9 h 39"/>
                  <a:gd name="T58" fmla="*/ 54 w 55"/>
                  <a:gd name="T59" fmla="*/ 9 h 39"/>
                  <a:gd name="T60" fmla="*/ 52 w 55"/>
                  <a:gd name="T61" fmla="*/ 11 h 39"/>
                  <a:gd name="T62" fmla="*/ 52 w 55"/>
                  <a:gd name="T63" fmla="*/ 12 h 39"/>
                  <a:gd name="T64" fmla="*/ 52 w 55"/>
                  <a:gd name="T65" fmla="*/ 14 h 39"/>
                  <a:gd name="T66" fmla="*/ 50 w 55"/>
                  <a:gd name="T67" fmla="*/ 16 h 39"/>
                  <a:gd name="T68" fmla="*/ 48 w 55"/>
                  <a:gd name="T69" fmla="*/ 18 h 39"/>
                  <a:gd name="T70" fmla="*/ 44 w 55"/>
                  <a:gd name="T71" fmla="*/ 20 h 39"/>
                  <a:gd name="T72" fmla="*/ 42 w 55"/>
                  <a:gd name="T73" fmla="*/ 22 h 39"/>
                  <a:gd name="T74" fmla="*/ 38 w 55"/>
                  <a:gd name="T75" fmla="*/ 24 h 39"/>
                  <a:gd name="T76" fmla="*/ 35 w 55"/>
                  <a:gd name="T77" fmla="*/ 26 h 39"/>
                  <a:gd name="T78" fmla="*/ 31 w 55"/>
                  <a:gd name="T79" fmla="*/ 28 h 39"/>
                  <a:gd name="T80" fmla="*/ 29 w 55"/>
                  <a:gd name="T81" fmla="*/ 29 h 39"/>
                  <a:gd name="T82" fmla="*/ 25 w 55"/>
                  <a:gd name="T83" fmla="*/ 31 h 39"/>
                  <a:gd name="T84" fmla="*/ 21 w 55"/>
                  <a:gd name="T85" fmla="*/ 33 h 39"/>
                  <a:gd name="T86" fmla="*/ 18 w 55"/>
                  <a:gd name="T87" fmla="*/ 35 h 39"/>
                  <a:gd name="T88" fmla="*/ 16 w 55"/>
                  <a:gd name="T89" fmla="*/ 37 h 39"/>
                  <a:gd name="T90" fmla="*/ 13 w 55"/>
                  <a:gd name="T91" fmla="*/ 38 h 39"/>
                  <a:gd name="T92" fmla="*/ 11 w 55"/>
                  <a:gd name="T93" fmla="*/ 38 h 39"/>
                  <a:gd name="T94" fmla="*/ 8 w 55"/>
                  <a:gd name="T95" fmla="*/ 38 h 39"/>
                  <a:gd name="T96" fmla="*/ 7 w 55"/>
                  <a:gd name="T97" fmla="*/ 37 h 39"/>
                  <a:gd name="T98" fmla="*/ 5 w 55"/>
                  <a:gd name="T99" fmla="*/ 35 h 39"/>
                  <a:gd name="T100" fmla="*/ 5 w 55"/>
                  <a:gd name="T101" fmla="*/ 33 h 39"/>
                  <a:gd name="T102" fmla="*/ 3 w 55"/>
                  <a:gd name="T103" fmla="*/ 31 h 39"/>
                  <a:gd name="T104" fmla="*/ 3 w 55"/>
                  <a:gd name="T105" fmla="*/ 28 h 39"/>
                  <a:gd name="T106" fmla="*/ 1 w 55"/>
                  <a:gd name="T107" fmla="*/ 24 h 39"/>
                  <a:gd name="T108" fmla="*/ 1 w 55"/>
                  <a:gd name="T109" fmla="*/ 21 h 39"/>
                  <a:gd name="T110" fmla="*/ 0 w 55"/>
                  <a:gd name="T111" fmla="*/ 19 h 39"/>
                  <a:gd name="T112" fmla="*/ 0 w 55"/>
                  <a:gd name="T113" fmla="*/ 15 h 39"/>
                  <a:gd name="T114" fmla="*/ 0 w 55"/>
                  <a:gd name="T115" fmla="*/ 12 h 39"/>
                  <a:gd name="T116" fmla="*/ 1 w 55"/>
                  <a:gd name="T117" fmla="*/ 8 h 39"/>
                  <a:gd name="T118" fmla="*/ 1 w 55"/>
                  <a:gd name="T119" fmla="*/ 6 h 39"/>
                  <a:gd name="T120" fmla="*/ 2 w 55"/>
                  <a:gd name="T121" fmla="*/ 4 h 39"/>
                  <a:gd name="T122" fmla="*/ 4 w 55"/>
                  <a:gd name="T123" fmla="*/ 2 h 39"/>
                  <a:gd name="T124" fmla="*/ 6 w 55"/>
                  <a:gd name="T1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 h="39">
                    <a:moveTo>
                      <a:pt x="6" y="0"/>
                    </a:moveTo>
                    <a:lnTo>
                      <a:pt x="7" y="0"/>
                    </a:lnTo>
                    <a:lnTo>
                      <a:pt x="9" y="0"/>
                    </a:lnTo>
                    <a:lnTo>
                      <a:pt x="11" y="0"/>
                    </a:lnTo>
                    <a:lnTo>
                      <a:pt x="13" y="0"/>
                    </a:lnTo>
                    <a:lnTo>
                      <a:pt x="15" y="0"/>
                    </a:lnTo>
                    <a:lnTo>
                      <a:pt x="19" y="0"/>
                    </a:lnTo>
                    <a:lnTo>
                      <a:pt x="21" y="0"/>
                    </a:lnTo>
                    <a:lnTo>
                      <a:pt x="25" y="0"/>
                    </a:lnTo>
                    <a:lnTo>
                      <a:pt x="27" y="0"/>
                    </a:lnTo>
                    <a:lnTo>
                      <a:pt x="30" y="0"/>
                    </a:lnTo>
                    <a:lnTo>
                      <a:pt x="32" y="0"/>
                    </a:lnTo>
                    <a:lnTo>
                      <a:pt x="35" y="0"/>
                    </a:lnTo>
                    <a:lnTo>
                      <a:pt x="37" y="0"/>
                    </a:lnTo>
                    <a:lnTo>
                      <a:pt x="39" y="0"/>
                    </a:lnTo>
                    <a:lnTo>
                      <a:pt x="39" y="2"/>
                    </a:lnTo>
                    <a:lnTo>
                      <a:pt x="40" y="2"/>
                    </a:lnTo>
                    <a:lnTo>
                      <a:pt x="42" y="2"/>
                    </a:lnTo>
                    <a:lnTo>
                      <a:pt x="44" y="2"/>
                    </a:lnTo>
                    <a:lnTo>
                      <a:pt x="46" y="2"/>
                    </a:lnTo>
                    <a:lnTo>
                      <a:pt x="46" y="4"/>
                    </a:lnTo>
                    <a:lnTo>
                      <a:pt x="47" y="4"/>
                    </a:lnTo>
                    <a:lnTo>
                      <a:pt x="49" y="4"/>
                    </a:lnTo>
                    <a:lnTo>
                      <a:pt x="49" y="5"/>
                    </a:lnTo>
                    <a:lnTo>
                      <a:pt x="51" y="5"/>
                    </a:lnTo>
                    <a:lnTo>
                      <a:pt x="53" y="5"/>
                    </a:lnTo>
                    <a:lnTo>
                      <a:pt x="53" y="6"/>
                    </a:lnTo>
                    <a:lnTo>
                      <a:pt x="53" y="7"/>
                    </a:lnTo>
                    <a:lnTo>
                      <a:pt x="53" y="9"/>
                    </a:lnTo>
                    <a:lnTo>
                      <a:pt x="54" y="9"/>
                    </a:lnTo>
                    <a:lnTo>
                      <a:pt x="52" y="11"/>
                    </a:lnTo>
                    <a:lnTo>
                      <a:pt x="52" y="12"/>
                    </a:lnTo>
                    <a:lnTo>
                      <a:pt x="52" y="14"/>
                    </a:lnTo>
                    <a:lnTo>
                      <a:pt x="50" y="16"/>
                    </a:lnTo>
                    <a:lnTo>
                      <a:pt x="48" y="18"/>
                    </a:lnTo>
                    <a:lnTo>
                      <a:pt x="44" y="20"/>
                    </a:lnTo>
                    <a:lnTo>
                      <a:pt x="42" y="22"/>
                    </a:lnTo>
                    <a:lnTo>
                      <a:pt x="38" y="24"/>
                    </a:lnTo>
                    <a:lnTo>
                      <a:pt x="35" y="26"/>
                    </a:lnTo>
                    <a:lnTo>
                      <a:pt x="31" y="28"/>
                    </a:lnTo>
                    <a:lnTo>
                      <a:pt x="29" y="29"/>
                    </a:lnTo>
                    <a:lnTo>
                      <a:pt x="25" y="31"/>
                    </a:lnTo>
                    <a:lnTo>
                      <a:pt x="21" y="33"/>
                    </a:lnTo>
                    <a:lnTo>
                      <a:pt x="18" y="35"/>
                    </a:lnTo>
                    <a:lnTo>
                      <a:pt x="16" y="37"/>
                    </a:lnTo>
                    <a:lnTo>
                      <a:pt x="13" y="38"/>
                    </a:lnTo>
                    <a:lnTo>
                      <a:pt x="11" y="38"/>
                    </a:lnTo>
                    <a:lnTo>
                      <a:pt x="8" y="38"/>
                    </a:lnTo>
                    <a:lnTo>
                      <a:pt x="7" y="37"/>
                    </a:lnTo>
                    <a:lnTo>
                      <a:pt x="5" y="35"/>
                    </a:lnTo>
                    <a:lnTo>
                      <a:pt x="5" y="33"/>
                    </a:lnTo>
                    <a:lnTo>
                      <a:pt x="3" y="31"/>
                    </a:lnTo>
                    <a:lnTo>
                      <a:pt x="3" y="28"/>
                    </a:lnTo>
                    <a:lnTo>
                      <a:pt x="1" y="24"/>
                    </a:lnTo>
                    <a:lnTo>
                      <a:pt x="1" y="21"/>
                    </a:lnTo>
                    <a:lnTo>
                      <a:pt x="0" y="19"/>
                    </a:lnTo>
                    <a:lnTo>
                      <a:pt x="0" y="15"/>
                    </a:lnTo>
                    <a:lnTo>
                      <a:pt x="0" y="12"/>
                    </a:lnTo>
                    <a:lnTo>
                      <a:pt x="1" y="8"/>
                    </a:lnTo>
                    <a:lnTo>
                      <a:pt x="1" y="6"/>
                    </a:lnTo>
                    <a:lnTo>
                      <a:pt x="2" y="4"/>
                    </a:lnTo>
                    <a:lnTo>
                      <a:pt x="4" y="2"/>
                    </a:lnTo>
                    <a:lnTo>
                      <a:pt x="6" y="0"/>
                    </a:lnTo>
                  </a:path>
                </a:pathLst>
              </a:custGeom>
              <a:solidFill>
                <a:srgbClr val="FFC281"/>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9" name="Freeform 566"/>
              <p:cNvSpPr>
                <a:spLocks/>
              </p:cNvSpPr>
              <p:nvPr/>
            </p:nvSpPr>
            <p:spPr bwMode="auto">
              <a:xfrm>
                <a:off x="2939" y="2249"/>
                <a:ext cx="112" cy="93"/>
              </a:xfrm>
              <a:custGeom>
                <a:avLst/>
                <a:gdLst>
                  <a:gd name="T0" fmla="*/ 6 w 110"/>
                  <a:gd name="T1" fmla="*/ 21 h 91"/>
                  <a:gd name="T2" fmla="*/ 2 w 110"/>
                  <a:gd name="T3" fmla="*/ 27 h 91"/>
                  <a:gd name="T4" fmla="*/ 1 w 110"/>
                  <a:gd name="T5" fmla="*/ 33 h 91"/>
                  <a:gd name="T6" fmla="*/ 2 w 110"/>
                  <a:gd name="T7" fmla="*/ 37 h 91"/>
                  <a:gd name="T8" fmla="*/ 5 w 110"/>
                  <a:gd name="T9" fmla="*/ 38 h 91"/>
                  <a:gd name="T10" fmla="*/ 0 w 110"/>
                  <a:gd name="T11" fmla="*/ 44 h 91"/>
                  <a:gd name="T12" fmla="*/ 0 w 110"/>
                  <a:gd name="T13" fmla="*/ 48 h 91"/>
                  <a:gd name="T14" fmla="*/ 0 w 110"/>
                  <a:gd name="T15" fmla="*/ 54 h 91"/>
                  <a:gd name="T16" fmla="*/ 2 w 110"/>
                  <a:gd name="T17" fmla="*/ 58 h 91"/>
                  <a:gd name="T18" fmla="*/ 2 w 110"/>
                  <a:gd name="T19" fmla="*/ 62 h 91"/>
                  <a:gd name="T20" fmla="*/ 6 w 110"/>
                  <a:gd name="T21" fmla="*/ 65 h 91"/>
                  <a:gd name="T22" fmla="*/ 10 w 110"/>
                  <a:gd name="T23" fmla="*/ 67 h 91"/>
                  <a:gd name="T24" fmla="*/ 16 w 110"/>
                  <a:gd name="T25" fmla="*/ 66 h 91"/>
                  <a:gd name="T26" fmla="*/ 21 w 110"/>
                  <a:gd name="T27" fmla="*/ 61 h 91"/>
                  <a:gd name="T28" fmla="*/ 24 w 110"/>
                  <a:gd name="T29" fmla="*/ 56 h 91"/>
                  <a:gd name="T30" fmla="*/ 26 w 110"/>
                  <a:gd name="T31" fmla="*/ 51 h 91"/>
                  <a:gd name="T32" fmla="*/ 28 w 110"/>
                  <a:gd name="T33" fmla="*/ 46 h 91"/>
                  <a:gd name="T34" fmla="*/ 31 w 110"/>
                  <a:gd name="T35" fmla="*/ 48 h 91"/>
                  <a:gd name="T36" fmla="*/ 32 w 110"/>
                  <a:gd name="T37" fmla="*/ 56 h 91"/>
                  <a:gd name="T38" fmla="*/ 33 w 110"/>
                  <a:gd name="T39" fmla="*/ 65 h 91"/>
                  <a:gd name="T40" fmla="*/ 33 w 110"/>
                  <a:gd name="T41" fmla="*/ 76 h 91"/>
                  <a:gd name="T42" fmla="*/ 34 w 110"/>
                  <a:gd name="T43" fmla="*/ 85 h 91"/>
                  <a:gd name="T44" fmla="*/ 37 w 110"/>
                  <a:gd name="T45" fmla="*/ 90 h 91"/>
                  <a:gd name="T46" fmla="*/ 42 w 110"/>
                  <a:gd name="T47" fmla="*/ 90 h 91"/>
                  <a:gd name="T48" fmla="*/ 47 w 110"/>
                  <a:gd name="T49" fmla="*/ 90 h 91"/>
                  <a:gd name="T50" fmla="*/ 53 w 110"/>
                  <a:gd name="T51" fmla="*/ 90 h 91"/>
                  <a:gd name="T52" fmla="*/ 57 w 110"/>
                  <a:gd name="T53" fmla="*/ 90 h 91"/>
                  <a:gd name="T54" fmla="*/ 60 w 110"/>
                  <a:gd name="T55" fmla="*/ 86 h 91"/>
                  <a:gd name="T56" fmla="*/ 61 w 110"/>
                  <a:gd name="T57" fmla="*/ 80 h 91"/>
                  <a:gd name="T58" fmla="*/ 61 w 110"/>
                  <a:gd name="T59" fmla="*/ 73 h 91"/>
                  <a:gd name="T60" fmla="*/ 63 w 110"/>
                  <a:gd name="T61" fmla="*/ 65 h 91"/>
                  <a:gd name="T62" fmla="*/ 65 w 110"/>
                  <a:gd name="T63" fmla="*/ 60 h 91"/>
                  <a:gd name="T64" fmla="*/ 70 w 110"/>
                  <a:gd name="T65" fmla="*/ 55 h 91"/>
                  <a:gd name="T66" fmla="*/ 72 w 110"/>
                  <a:gd name="T67" fmla="*/ 58 h 91"/>
                  <a:gd name="T68" fmla="*/ 72 w 110"/>
                  <a:gd name="T69" fmla="*/ 62 h 91"/>
                  <a:gd name="T70" fmla="*/ 74 w 110"/>
                  <a:gd name="T71" fmla="*/ 67 h 91"/>
                  <a:gd name="T72" fmla="*/ 76 w 110"/>
                  <a:gd name="T73" fmla="*/ 70 h 91"/>
                  <a:gd name="T74" fmla="*/ 79 w 110"/>
                  <a:gd name="T75" fmla="*/ 72 h 91"/>
                  <a:gd name="T76" fmla="*/ 79 w 110"/>
                  <a:gd name="T77" fmla="*/ 78 h 91"/>
                  <a:gd name="T78" fmla="*/ 81 w 110"/>
                  <a:gd name="T79" fmla="*/ 82 h 91"/>
                  <a:gd name="T80" fmla="*/ 85 w 110"/>
                  <a:gd name="T81" fmla="*/ 84 h 91"/>
                  <a:gd name="T82" fmla="*/ 90 w 110"/>
                  <a:gd name="T83" fmla="*/ 84 h 91"/>
                  <a:gd name="T84" fmla="*/ 96 w 110"/>
                  <a:gd name="T85" fmla="*/ 82 h 91"/>
                  <a:gd name="T86" fmla="*/ 100 w 110"/>
                  <a:gd name="T87" fmla="*/ 78 h 91"/>
                  <a:gd name="T88" fmla="*/ 106 w 110"/>
                  <a:gd name="T89" fmla="*/ 72 h 91"/>
                  <a:gd name="T90" fmla="*/ 107 w 110"/>
                  <a:gd name="T91" fmla="*/ 66 h 91"/>
                  <a:gd name="T92" fmla="*/ 107 w 110"/>
                  <a:gd name="T93" fmla="*/ 60 h 91"/>
                  <a:gd name="T94" fmla="*/ 108 w 110"/>
                  <a:gd name="T95" fmla="*/ 55 h 91"/>
                  <a:gd name="T96" fmla="*/ 108 w 110"/>
                  <a:gd name="T97" fmla="*/ 49 h 91"/>
                  <a:gd name="T98" fmla="*/ 109 w 110"/>
                  <a:gd name="T99" fmla="*/ 43 h 91"/>
                  <a:gd name="T100" fmla="*/ 108 w 110"/>
                  <a:gd name="T101" fmla="*/ 39 h 91"/>
                  <a:gd name="T102" fmla="*/ 107 w 110"/>
                  <a:gd name="T103" fmla="*/ 34 h 91"/>
                  <a:gd name="T104" fmla="*/ 106 w 110"/>
                  <a:gd name="T105" fmla="*/ 30 h 91"/>
                  <a:gd name="T106" fmla="*/ 106 w 110"/>
                  <a:gd name="T107" fmla="*/ 24 h 91"/>
                  <a:gd name="T108" fmla="*/ 105 w 110"/>
                  <a:gd name="T109" fmla="*/ 21 h 91"/>
                  <a:gd name="T110" fmla="*/ 105 w 110"/>
                  <a:gd name="T111" fmla="*/ 15 h 91"/>
                  <a:gd name="T112" fmla="*/ 105 w 110"/>
                  <a:gd name="T113" fmla="*/ 10 h 91"/>
                  <a:gd name="T114" fmla="*/ 104 w 110"/>
                  <a:gd name="T115" fmla="*/ 5 h 91"/>
                  <a:gd name="T116" fmla="*/ 104 w 110"/>
                  <a:gd name="T1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0" h="91">
                    <a:moveTo>
                      <a:pt x="7" y="19"/>
                    </a:moveTo>
                    <a:lnTo>
                      <a:pt x="6" y="20"/>
                    </a:lnTo>
                    <a:lnTo>
                      <a:pt x="6" y="21"/>
                    </a:lnTo>
                    <a:lnTo>
                      <a:pt x="4" y="23"/>
                    </a:lnTo>
                    <a:lnTo>
                      <a:pt x="4" y="25"/>
                    </a:lnTo>
                    <a:lnTo>
                      <a:pt x="2" y="27"/>
                    </a:lnTo>
                    <a:lnTo>
                      <a:pt x="2" y="29"/>
                    </a:lnTo>
                    <a:lnTo>
                      <a:pt x="2" y="31"/>
                    </a:lnTo>
                    <a:lnTo>
                      <a:pt x="1" y="33"/>
                    </a:lnTo>
                    <a:lnTo>
                      <a:pt x="1" y="35"/>
                    </a:lnTo>
                    <a:lnTo>
                      <a:pt x="2" y="35"/>
                    </a:lnTo>
                    <a:lnTo>
                      <a:pt x="2" y="37"/>
                    </a:lnTo>
                    <a:lnTo>
                      <a:pt x="3" y="37"/>
                    </a:lnTo>
                    <a:lnTo>
                      <a:pt x="3" y="38"/>
                    </a:lnTo>
                    <a:lnTo>
                      <a:pt x="5" y="38"/>
                    </a:lnTo>
                    <a:lnTo>
                      <a:pt x="3" y="40"/>
                    </a:lnTo>
                    <a:lnTo>
                      <a:pt x="2" y="42"/>
                    </a:lnTo>
                    <a:lnTo>
                      <a:pt x="0" y="44"/>
                    </a:lnTo>
                    <a:lnTo>
                      <a:pt x="0" y="45"/>
                    </a:lnTo>
                    <a:lnTo>
                      <a:pt x="0" y="46"/>
                    </a:lnTo>
                    <a:lnTo>
                      <a:pt x="0" y="48"/>
                    </a:lnTo>
                    <a:lnTo>
                      <a:pt x="0" y="50"/>
                    </a:lnTo>
                    <a:lnTo>
                      <a:pt x="0" y="52"/>
                    </a:lnTo>
                    <a:lnTo>
                      <a:pt x="0" y="54"/>
                    </a:lnTo>
                    <a:lnTo>
                      <a:pt x="0" y="56"/>
                    </a:lnTo>
                    <a:lnTo>
                      <a:pt x="0" y="58"/>
                    </a:lnTo>
                    <a:lnTo>
                      <a:pt x="2" y="58"/>
                    </a:lnTo>
                    <a:lnTo>
                      <a:pt x="2" y="60"/>
                    </a:lnTo>
                    <a:lnTo>
                      <a:pt x="2" y="61"/>
                    </a:lnTo>
                    <a:lnTo>
                      <a:pt x="2" y="62"/>
                    </a:lnTo>
                    <a:lnTo>
                      <a:pt x="4" y="62"/>
                    </a:lnTo>
                    <a:lnTo>
                      <a:pt x="4" y="65"/>
                    </a:lnTo>
                    <a:lnTo>
                      <a:pt x="6" y="65"/>
                    </a:lnTo>
                    <a:lnTo>
                      <a:pt x="8" y="65"/>
                    </a:lnTo>
                    <a:lnTo>
                      <a:pt x="8" y="67"/>
                    </a:lnTo>
                    <a:lnTo>
                      <a:pt x="10" y="67"/>
                    </a:lnTo>
                    <a:lnTo>
                      <a:pt x="12" y="67"/>
                    </a:lnTo>
                    <a:lnTo>
                      <a:pt x="15" y="66"/>
                    </a:lnTo>
                    <a:lnTo>
                      <a:pt x="16" y="66"/>
                    </a:lnTo>
                    <a:lnTo>
                      <a:pt x="17" y="64"/>
                    </a:lnTo>
                    <a:lnTo>
                      <a:pt x="19" y="63"/>
                    </a:lnTo>
                    <a:lnTo>
                      <a:pt x="21" y="61"/>
                    </a:lnTo>
                    <a:lnTo>
                      <a:pt x="21" y="60"/>
                    </a:lnTo>
                    <a:lnTo>
                      <a:pt x="23" y="58"/>
                    </a:lnTo>
                    <a:lnTo>
                      <a:pt x="24" y="56"/>
                    </a:lnTo>
                    <a:lnTo>
                      <a:pt x="24" y="55"/>
                    </a:lnTo>
                    <a:lnTo>
                      <a:pt x="26" y="53"/>
                    </a:lnTo>
                    <a:lnTo>
                      <a:pt x="26" y="51"/>
                    </a:lnTo>
                    <a:lnTo>
                      <a:pt x="26" y="50"/>
                    </a:lnTo>
                    <a:lnTo>
                      <a:pt x="28" y="48"/>
                    </a:lnTo>
                    <a:lnTo>
                      <a:pt x="28" y="46"/>
                    </a:lnTo>
                    <a:lnTo>
                      <a:pt x="30" y="45"/>
                    </a:lnTo>
                    <a:lnTo>
                      <a:pt x="30" y="47"/>
                    </a:lnTo>
                    <a:lnTo>
                      <a:pt x="31" y="48"/>
                    </a:lnTo>
                    <a:lnTo>
                      <a:pt x="31" y="50"/>
                    </a:lnTo>
                    <a:lnTo>
                      <a:pt x="32" y="52"/>
                    </a:lnTo>
                    <a:lnTo>
                      <a:pt x="32" y="56"/>
                    </a:lnTo>
                    <a:lnTo>
                      <a:pt x="32" y="59"/>
                    </a:lnTo>
                    <a:lnTo>
                      <a:pt x="32" y="62"/>
                    </a:lnTo>
                    <a:lnTo>
                      <a:pt x="33" y="65"/>
                    </a:lnTo>
                    <a:lnTo>
                      <a:pt x="33" y="68"/>
                    </a:lnTo>
                    <a:lnTo>
                      <a:pt x="33" y="72"/>
                    </a:lnTo>
                    <a:lnTo>
                      <a:pt x="33" y="76"/>
                    </a:lnTo>
                    <a:lnTo>
                      <a:pt x="33" y="79"/>
                    </a:lnTo>
                    <a:lnTo>
                      <a:pt x="33" y="83"/>
                    </a:lnTo>
                    <a:lnTo>
                      <a:pt x="34" y="85"/>
                    </a:lnTo>
                    <a:lnTo>
                      <a:pt x="35" y="88"/>
                    </a:lnTo>
                    <a:lnTo>
                      <a:pt x="37" y="89"/>
                    </a:lnTo>
                    <a:lnTo>
                      <a:pt x="37" y="90"/>
                    </a:lnTo>
                    <a:lnTo>
                      <a:pt x="39" y="90"/>
                    </a:lnTo>
                    <a:lnTo>
                      <a:pt x="40" y="90"/>
                    </a:lnTo>
                    <a:lnTo>
                      <a:pt x="42" y="90"/>
                    </a:lnTo>
                    <a:lnTo>
                      <a:pt x="43" y="90"/>
                    </a:lnTo>
                    <a:lnTo>
                      <a:pt x="45" y="90"/>
                    </a:lnTo>
                    <a:lnTo>
                      <a:pt x="47" y="90"/>
                    </a:lnTo>
                    <a:lnTo>
                      <a:pt x="48" y="90"/>
                    </a:lnTo>
                    <a:lnTo>
                      <a:pt x="50" y="90"/>
                    </a:lnTo>
                    <a:lnTo>
                      <a:pt x="53" y="90"/>
                    </a:lnTo>
                    <a:lnTo>
                      <a:pt x="54" y="90"/>
                    </a:lnTo>
                    <a:lnTo>
                      <a:pt x="55" y="90"/>
                    </a:lnTo>
                    <a:lnTo>
                      <a:pt x="57" y="90"/>
                    </a:lnTo>
                    <a:lnTo>
                      <a:pt x="58" y="90"/>
                    </a:lnTo>
                    <a:lnTo>
                      <a:pt x="60" y="88"/>
                    </a:lnTo>
                    <a:lnTo>
                      <a:pt x="60" y="86"/>
                    </a:lnTo>
                    <a:lnTo>
                      <a:pt x="60" y="84"/>
                    </a:lnTo>
                    <a:lnTo>
                      <a:pt x="60" y="83"/>
                    </a:lnTo>
                    <a:lnTo>
                      <a:pt x="61" y="80"/>
                    </a:lnTo>
                    <a:lnTo>
                      <a:pt x="61" y="78"/>
                    </a:lnTo>
                    <a:lnTo>
                      <a:pt x="61" y="75"/>
                    </a:lnTo>
                    <a:lnTo>
                      <a:pt x="61" y="73"/>
                    </a:lnTo>
                    <a:lnTo>
                      <a:pt x="63" y="69"/>
                    </a:lnTo>
                    <a:lnTo>
                      <a:pt x="63" y="67"/>
                    </a:lnTo>
                    <a:lnTo>
                      <a:pt x="63" y="65"/>
                    </a:lnTo>
                    <a:lnTo>
                      <a:pt x="63" y="63"/>
                    </a:lnTo>
                    <a:lnTo>
                      <a:pt x="65" y="61"/>
                    </a:lnTo>
                    <a:lnTo>
                      <a:pt x="65" y="60"/>
                    </a:lnTo>
                    <a:lnTo>
                      <a:pt x="67" y="58"/>
                    </a:lnTo>
                    <a:lnTo>
                      <a:pt x="68" y="57"/>
                    </a:lnTo>
                    <a:lnTo>
                      <a:pt x="70" y="55"/>
                    </a:lnTo>
                    <a:lnTo>
                      <a:pt x="70" y="57"/>
                    </a:lnTo>
                    <a:lnTo>
                      <a:pt x="70" y="58"/>
                    </a:lnTo>
                    <a:lnTo>
                      <a:pt x="72" y="58"/>
                    </a:lnTo>
                    <a:lnTo>
                      <a:pt x="72" y="60"/>
                    </a:lnTo>
                    <a:lnTo>
                      <a:pt x="72" y="61"/>
                    </a:lnTo>
                    <a:lnTo>
                      <a:pt x="72" y="62"/>
                    </a:lnTo>
                    <a:lnTo>
                      <a:pt x="74" y="62"/>
                    </a:lnTo>
                    <a:lnTo>
                      <a:pt x="74" y="65"/>
                    </a:lnTo>
                    <a:lnTo>
                      <a:pt x="74" y="67"/>
                    </a:lnTo>
                    <a:lnTo>
                      <a:pt x="74" y="68"/>
                    </a:lnTo>
                    <a:lnTo>
                      <a:pt x="76" y="68"/>
                    </a:lnTo>
                    <a:lnTo>
                      <a:pt x="76" y="70"/>
                    </a:lnTo>
                    <a:lnTo>
                      <a:pt x="77" y="70"/>
                    </a:lnTo>
                    <a:lnTo>
                      <a:pt x="77" y="72"/>
                    </a:lnTo>
                    <a:lnTo>
                      <a:pt x="79" y="72"/>
                    </a:lnTo>
                    <a:lnTo>
                      <a:pt x="79" y="74"/>
                    </a:lnTo>
                    <a:lnTo>
                      <a:pt x="79" y="76"/>
                    </a:lnTo>
                    <a:lnTo>
                      <a:pt x="79" y="78"/>
                    </a:lnTo>
                    <a:lnTo>
                      <a:pt x="81" y="78"/>
                    </a:lnTo>
                    <a:lnTo>
                      <a:pt x="81" y="80"/>
                    </a:lnTo>
                    <a:lnTo>
                      <a:pt x="81" y="82"/>
                    </a:lnTo>
                    <a:lnTo>
                      <a:pt x="83" y="82"/>
                    </a:lnTo>
                    <a:lnTo>
                      <a:pt x="83" y="84"/>
                    </a:lnTo>
                    <a:lnTo>
                      <a:pt x="85" y="84"/>
                    </a:lnTo>
                    <a:lnTo>
                      <a:pt x="87" y="84"/>
                    </a:lnTo>
                    <a:lnTo>
                      <a:pt x="89" y="84"/>
                    </a:lnTo>
                    <a:lnTo>
                      <a:pt x="90" y="84"/>
                    </a:lnTo>
                    <a:lnTo>
                      <a:pt x="92" y="84"/>
                    </a:lnTo>
                    <a:lnTo>
                      <a:pt x="93" y="82"/>
                    </a:lnTo>
                    <a:lnTo>
                      <a:pt x="96" y="82"/>
                    </a:lnTo>
                    <a:lnTo>
                      <a:pt x="98" y="80"/>
                    </a:lnTo>
                    <a:lnTo>
                      <a:pt x="99" y="78"/>
                    </a:lnTo>
                    <a:lnTo>
                      <a:pt x="100" y="78"/>
                    </a:lnTo>
                    <a:lnTo>
                      <a:pt x="102" y="76"/>
                    </a:lnTo>
                    <a:lnTo>
                      <a:pt x="104" y="74"/>
                    </a:lnTo>
                    <a:lnTo>
                      <a:pt x="106" y="72"/>
                    </a:lnTo>
                    <a:lnTo>
                      <a:pt x="106" y="69"/>
                    </a:lnTo>
                    <a:lnTo>
                      <a:pt x="106" y="68"/>
                    </a:lnTo>
                    <a:lnTo>
                      <a:pt x="107" y="66"/>
                    </a:lnTo>
                    <a:lnTo>
                      <a:pt x="107" y="64"/>
                    </a:lnTo>
                    <a:lnTo>
                      <a:pt x="107" y="62"/>
                    </a:lnTo>
                    <a:lnTo>
                      <a:pt x="107" y="60"/>
                    </a:lnTo>
                    <a:lnTo>
                      <a:pt x="108" y="58"/>
                    </a:lnTo>
                    <a:lnTo>
                      <a:pt x="108" y="57"/>
                    </a:lnTo>
                    <a:lnTo>
                      <a:pt x="108" y="55"/>
                    </a:lnTo>
                    <a:lnTo>
                      <a:pt x="108" y="53"/>
                    </a:lnTo>
                    <a:lnTo>
                      <a:pt x="108" y="51"/>
                    </a:lnTo>
                    <a:lnTo>
                      <a:pt x="108" y="49"/>
                    </a:lnTo>
                    <a:lnTo>
                      <a:pt x="108" y="47"/>
                    </a:lnTo>
                    <a:lnTo>
                      <a:pt x="108" y="45"/>
                    </a:lnTo>
                    <a:lnTo>
                      <a:pt x="109" y="43"/>
                    </a:lnTo>
                    <a:lnTo>
                      <a:pt x="108" y="43"/>
                    </a:lnTo>
                    <a:lnTo>
                      <a:pt x="108" y="41"/>
                    </a:lnTo>
                    <a:lnTo>
                      <a:pt x="108" y="39"/>
                    </a:lnTo>
                    <a:lnTo>
                      <a:pt x="107" y="37"/>
                    </a:lnTo>
                    <a:lnTo>
                      <a:pt x="107" y="36"/>
                    </a:lnTo>
                    <a:lnTo>
                      <a:pt x="107" y="34"/>
                    </a:lnTo>
                    <a:lnTo>
                      <a:pt x="107" y="31"/>
                    </a:lnTo>
                    <a:lnTo>
                      <a:pt x="106" y="31"/>
                    </a:lnTo>
                    <a:lnTo>
                      <a:pt x="106" y="30"/>
                    </a:lnTo>
                    <a:lnTo>
                      <a:pt x="106" y="28"/>
                    </a:lnTo>
                    <a:lnTo>
                      <a:pt x="106" y="26"/>
                    </a:lnTo>
                    <a:lnTo>
                      <a:pt x="106" y="24"/>
                    </a:lnTo>
                    <a:lnTo>
                      <a:pt x="106" y="23"/>
                    </a:lnTo>
                    <a:lnTo>
                      <a:pt x="106" y="21"/>
                    </a:lnTo>
                    <a:lnTo>
                      <a:pt x="105" y="21"/>
                    </a:lnTo>
                    <a:lnTo>
                      <a:pt x="105" y="19"/>
                    </a:lnTo>
                    <a:lnTo>
                      <a:pt x="105" y="17"/>
                    </a:lnTo>
                    <a:lnTo>
                      <a:pt x="105" y="15"/>
                    </a:lnTo>
                    <a:lnTo>
                      <a:pt x="105" y="14"/>
                    </a:lnTo>
                    <a:lnTo>
                      <a:pt x="105" y="12"/>
                    </a:lnTo>
                    <a:lnTo>
                      <a:pt x="105" y="10"/>
                    </a:lnTo>
                    <a:lnTo>
                      <a:pt x="104" y="9"/>
                    </a:lnTo>
                    <a:lnTo>
                      <a:pt x="104" y="7"/>
                    </a:lnTo>
                    <a:lnTo>
                      <a:pt x="104" y="5"/>
                    </a:lnTo>
                    <a:lnTo>
                      <a:pt x="104" y="3"/>
                    </a:lnTo>
                    <a:lnTo>
                      <a:pt x="104" y="1"/>
                    </a:lnTo>
                    <a:lnTo>
                      <a:pt x="104"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0" name="Freeform 567"/>
              <p:cNvSpPr>
                <a:spLocks/>
              </p:cNvSpPr>
              <p:nvPr/>
            </p:nvSpPr>
            <p:spPr bwMode="auto">
              <a:xfrm>
                <a:off x="3045" y="2235"/>
                <a:ext cx="32" cy="36"/>
              </a:xfrm>
              <a:custGeom>
                <a:avLst/>
                <a:gdLst>
                  <a:gd name="T0" fmla="*/ 2 w 34"/>
                  <a:gd name="T1" fmla="*/ 0 h 36"/>
                  <a:gd name="T2" fmla="*/ 4 w 34"/>
                  <a:gd name="T3" fmla="*/ 0 h 36"/>
                  <a:gd name="T4" fmla="*/ 6 w 34"/>
                  <a:gd name="T5" fmla="*/ 0 h 36"/>
                  <a:gd name="T6" fmla="*/ 8 w 34"/>
                  <a:gd name="T7" fmla="*/ 0 h 36"/>
                  <a:gd name="T8" fmla="*/ 9 w 34"/>
                  <a:gd name="T9" fmla="*/ 0 h 36"/>
                  <a:gd name="T10" fmla="*/ 10 w 34"/>
                  <a:gd name="T11" fmla="*/ 0 h 36"/>
                  <a:gd name="T12" fmla="*/ 12 w 34"/>
                  <a:gd name="T13" fmla="*/ 0 h 36"/>
                  <a:gd name="T14" fmla="*/ 14 w 34"/>
                  <a:gd name="T15" fmla="*/ 0 h 36"/>
                  <a:gd name="T16" fmla="*/ 16 w 34"/>
                  <a:gd name="T17" fmla="*/ 0 h 36"/>
                  <a:gd name="T18" fmla="*/ 17 w 34"/>
                  <a:gd name="T19" fmla="*/ 0 h 36"/>
                  <a:gd name="T20" fmla="*/ 18 w 34"/>
                  <a:gd name="T21" fmla="*/ 0 h 36"/>
                  <a:gd name="T22" fmla="*/ 20 w 34"/>
                  <a:gd name="T23" fmla="*/ 0 h 36"/>
                  <a:gd name="T24" fmla="*/ 22 w 34"/>
                  <a:gd name="T25" fmla="*/ 0 h 36"/>
                  <a:gd name="T26" fmla="*/ 22 w 34"/>
                  <a:gd name="T27" fmla="*/ 2 h 36"/>
                  <a:gd name="T28" fmla="*/ 24 w 34"/>
                  <a:gd name="T29" fmla="*/ 2 h 36"/>
                  <a:gd name="T30" fmla="*/ 25 w 34"/>
                  <a:gd name="T31" fmla="*/ 2 h 36"/>
                  <a:gd name="T32" fmla="*/ 28 w 34"/>
                  <a:gd name="T33" fmla="*/ 2 h 36"/>
                  <a:gd name="T34" fmla="*/ 28 w 34"/>
                  <a:gd name="T35" fmla="*/ 5 h 36"/>
                  <a:gd name="T36" fmla="*/ 29 w 34"/>
                  <a:gd name="T37" fmla="*/ 5 h 36"/>
                  <a:gd name="T38" fmla="*/ 31 w 34"/>
                  <a:gd name="T39" fmla="*/ 5 h 36"/>
                  <a:gd name="T40" fmla="*/ 31 w 34"/>
                  <a:gd name="T41" fmla="*/ 6 h 36"/>
                  <a:gd name="T42" fmla="*/ 33 w 34"/>
                  <a:gd name="T43" fmla="*/ 6 h 36"/>
                  <a:gd name="T44" fmla="*/ 32 w 34"/>
                  <a:gd name="T45" fmla="*/ 7 h 36"/>
                  <a:gd name="T46" fmla="*/ 32 w 34"/>
                  <a:gd name="T47" fmla="*/ 9 h 36"/>
                  <a:gd name="T48" fmla="*/ 31 w 34"/>
                  <a:gd name="T49" fmla="*/ 11 h 36"/>
                  <a:gd name="T50" fmla="*/ 30 w 34"/>
                  <a:gd name="T51" fmla="*/ 13 h 36"/>
                  <a:gd name="T52" fmla="*/ 29 w 34"/>
                  <a:gd name="T53" fmla="*/ 15 h 36"/>
                  <a:gd name="T54" fmla="*/ 27 w 34"/>
                  <a:gd name="T55" fmla="*/ 17 h 36"/>
                  <a:gd name="T56" fmla="*/ 25 w 34"/>
                  <a:gd name="T57" fmla="*/ 19 h 36"/>
                  <a:gd name="T58" fmla="*/ 23 w 34"/>
                  <a:gd name="T59" fmla="*/ 21 h 36"/>
                  <a:gd name="T60" fmla="*/ 21 w 34"/>
                  <a:gd name="T61" fmla="*/ 22 h 36"/>
                  <a:gd name="T62" fmla="*/ 20 w 34"/>
                  <a:gd name="T63" fmla="*/ 24 h 36"/>
                  <a:gd name="T64" fmla="*/ 18 w 34"/>
                  <a:gd name="T65" fmla="*/ 26 h 36"/>
                  <a:gd name="T66" fmla="*/ 17 w 34"/>
                  <a:gd name="T67" fmla="*/ 26 h 36"/>
                  <a:gd name="T68" fmla="*/ 15 w 34"/>
                  <a:gd name="T69" fmla="*/ 28 h 36"/>
                  <a:gd name="T70" fmla="*/ 13 w 34"/>
                  <a:gd name="T71" fmla="*/ 28 h 36"/>
                  <a:gd name="T72" fmla="*/ 11 w 34"/>
                  <a:gd name="T73" fmla="*/ 30 h 36"/>
                  <a:gd name="T74" fmla="*/ 9 w 34"/>
                  <a:gd name="T75" fmla="*/ 30 h 36"/>
                  <a:gd name="T76" fmla="*/ 8 w 34"/>
                  <a:gd name="T77" fmla="*/ 32 h 36"/>
                  <a:gd name="T78" fmla="*/ 6 w 34"/>
                  <a:gd name="T79" fmla="*/ 32 h 36"/>
                  <a:gd name="T80" fmla="*/ 4 w 34"/>
                  <a:gd name="T81" fmla="*/ 34 h 36"/>
                  <a:gd name="T82" fmla="*/ 2 w 34"/>
                  <a:gd name="T83" fmla="*/ 34 h 36"/>
                  <a:gd name="T84" fmla="*/ 1 w 34"/>
                  <a:gd name="T85" fmla="*/ 35 h 36"/>
                  <a:gd name="T86" fmla="*/ 0 w 34"/>
                  <a:gd name="T8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 h="36">
                    <a:moveTo>
                      <a:pt x="2" y="0"/>
                    </a:moveTo>
                    <a:lnTo>
                      <a:pt x="4" y="0"/>
                    </a:lnTo>
                    <a:lnTo>
                      <a:pt x="6" y="0"/>
                    </a:lnTo>
                    <a:lnTo>
                      <a:pt x="8" y="0"/>
                    </a:lnTo>
                    <a:lnTo>
                      <a:pt x="9" y="0"/>
                    </a:lnTo>
                    <a:lnTo>
                      <a:pt x="10" y="0"/>
                    </a:lnTo>
                    <a:lnTo>
                      <a:pt x="12" y="0"/>
                    </a:lnTo>
                    <a:lnTo>
                      <a:pt x="14" y="0"/>
                    </a:lnTo>
                    <a:lnTo>
                      <a:pt x="16" y="0"/>
                    </a:lnTo>
                    <a:lnTo>
                      <a:pt x="17" y="0"/>
                    </a:lnTo>
                    <a:lnTo>
                      <a:pt x="18" y="0"/>
                    </a:lnTo>
                    <a:lnTo>
                      <a:pt x="20" y="0"/>
                    </a:lnTo>
                    <a:lnTo>
                      <a:pt x="22" y="0"/>
                    </a:lnTo>
                    <a:lnTo>
                      <a:pt x="22" y="2"/>
                    </a:lnTo>
                    <a:lnTo>
                      <a:pt x="24" y="2"/>
                    </a:lnTo>
                    <a:lnTo>
                      <a:pt x="25" y="2"/>
                    </a:lnTo>
                    <a:lnTo>
                      <a:pt x="28" y="2"/>
                    </a:lnTo>
                    <a:lnTo>
                      <a:pt x="28" y="5"/>
                    </a:lnTo>
                    <a:lnTo>
                      <a:pt x="29" y="5"/>
                    </a:lnTo>
                    <a:lnTo>
                      <a:pt x="31" y="5"/>
                    </a:lnTo>
                    <a:lnTo>
                      <a:pt x="31" y="6"/>
                    </a:lnTo>
                    <a:lnTo>
                      <a:pt x="33" y="6"/>
                    </a:lnTo>
                    <a:lnTo>
                      <a:pt x="32" y="7"/>
                    </a:lnTo>
                    <a:lnTo>
                      <a:pt x="32" y="9"/>
                    </a:lnTo>
                    <a:lnTo>
                      <a:pt x="31" y="11"/>
                    </a:lnTo>
                    <a:lnTo>
                      <a:pt x="30" y="13"/>
                    </a:lnTo>
                    <a:lnTo>
                      <a:pt x="29" y="15"/>
                    </a:lnTo>
                    <a:lnTo>
                      <a:pt x="27" y="17"/>
                    </a:lnTo>
                    <a:lnTo>
                      <a:pt x="25" y="19"/>
                    </a:lnTo>
                    <a:lnTo>
                      <a:pt x="23" y="21"/>
                    </a:lnTo>
                    <a:lnTo>
                      <a:pt x="21" y="22"/>
                    </a:lnTo>
                    <a:lnTo>
                      <a:pt x="20" y="24"/>
                    </a:lnTo>
                    <a:lnTo>
                      <a:pt x="18" y="26"/>
                    </a:lnTo>
                    <a:lnTo>
                      <a:pt x="17" y="26"/>
                    </a:lnTo>
                    <a:lnTo>
                      <a:pt x="15" y="28"/>
                    </a:lnTo>
                    <a:lnTo>
                      <a:pt x="13" y="28"/>
                    </a:lnTo>
                    <a:lnTo>
                      <a:pt x="11" y="30"/>
                    </a:lnTo>
                    <a:lnTo>
                      <a:pt x="9" y="30"/>
                    </a:lnTo>
                    <a:lnTo>
                      <a:pt x="8" y="32"/>
                    </a:lnTo>
                    <a:lnTo>
                      <a:pt x="6" y="32"/>
                    </a:lnTo>
                    <a:lnTo>
                      <a:pt x="4" y="34"/>
                    </a:lnTo>
                    <a:lnTo>
                      <a:pt x="2" y="34"/>
                    </a:lnTo>
                    <a:lnTo>
                      <a:pt x="1" y="35"/>
                    </a:lnTo>
                    <a:lnTo>
                      <a:pt x="0" y="35"/>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1" name="Freeform 568"/>
              <p:cNvSpPr>
                <a:spLocks/>
              </p:cNvSpPr>
              <p:nvPr/>
            </p:nvSpPr>
            <p:spPr bwMode="auto">
              <a:xfrm>
                <a:off x="2962" y="2226"/>
                <a:ext cx="66" cy="12"/>
              </a:xfrm>
              <a:custGeom>
                <a:avLst/>
                <a:gdLst>
                  <a:gd name="T0" fmla="*/ 0 w 66"/>
                  <a:gd name="T1" fmla="*/ 11 h 12"/>
                  <a:gd name="T2" fmla="*/ 1 w 66"/>
                  <a:gd name="T3" fmla="*/ 11 h 12"/>
                  <a:gd name="T4" fmla="*/ 4 w 66"/>
                  <a:gd name="T5" fmla="*/ 11 h 12"/>
                  <a:gd name="T6" fmla="*/ 6 w 66"/>
                  <a:gd name="T7" fmla="*/ 11 h 12"/>
                  <a:gd name="T8" fmla="*/ 8 w 66"/>
                  <a:gd name="T9" fmla="*/ 9 h 12"/>
                  <a:gd name="T10" fmla="*/ 9 w 66"/>
                  <a:gd name="T11" fmla="*/ 9 h 12"/>
                  <a:gd name="T12" fmla="*/ 13 w 66"/>
                  <a:gd name="T13" fmla="*/ 7 h 12"/>
                  <a:gd name="T14" fmla="*/ 15 w 66"/>
                  <a:gd name="T15" fmla="*/ 7 h 12"/>
                  <a:gd name="T16" fmla="*/ 17 w 66"/>
                  <a:gd name="T17" fmla="*/ 6 h 12"/>
                  <a:gd name="T18" fmla="*/ 19 w 66"/>
                  <a:gd name="T19" fmla="*/ 6 h 12"/>
                  <a:gd name="T20" fmla="*/ 23 w 66"/>
                  <a:gd name="T21" fmla="*/ 4 h 12"/>
                  <a:gd name="T22" fmla="*/ 25 w 66"/>
                  <a:gd name="T23" fmla="*/ 4 h 12"/>
                  <a:gd name="T24" fmla="*/ 27 w 66"/>
                  <a:gd name="T25" fmla="*/ 2 h 12"/>
                  <a:gd name="T26" fmla="*/ 29 w 66"/>
                  <a:gd name="T27" fmla="*/ 2 h 12"/>
                  <a:gd name="T28" fmla="*/ 32 w 66"/>
                  <a:gd name="T29" fmla="*/ 0 h 12"/>
                  <a:gd name="T30" fmla="*/ 32 w 66"/>
                  <a:gd name="T31" fmla="*/ 1 h 12"/>
                  <a:gd name="T32" fmla="*/ 33 w 66"/>
                  <a:gd name="T33" fmla="*/ 1 h 12"/>
                  <a:gd name="T34" fmla="*/ 35 w 66"/>
                  <a:gd name="T35" fmla="*/ 1 h 12"/>
                  <a:gd name="T36" fmla="*/ 37 w 66"/>
                  <a:gd name="T37" fmla="*/ 1 h 12"/>
                  <a:gd name="T38" fmla="*/ 38 w 66"/>
                  <a:gd name="T39" fmla="*/ 1 h 12"/>
                  <a:gd name="T40" fmla="*/ 40 w 66"/>
                  <a:gd name="T41" fmla="*/ 1 h 12"/>
                  <a:gd name="T42" fmla="*/ 42 w 66"/>
                  <a:gd name="T43" fmla="*/ 1 h 12"/>
                  <a:gd name="T44" fmla="*/ 44 w 66"/>
                  <a:gd name="T45" fmla="*/ 1 h 12"/>
                  <a:gd name="T46" fmla="*/ 46 w 66"/>
                  <a:gd name="T47" fmla="*/ 1 h 12"/>
                  <a:gd name="T48" fmla="*/ 47 w 66"/>
                  <a:gd name="T49" fmla="*/ 1 h 12"/>
                  <a:gd name="T50" fmla="*/ 48 w 66"/>
                  <a:gd name="T51" fmla="*/ 1 h 12"/>
                  <a:gd name="T52" fmla="*/ 50 w 66"/>
                  <a:gd name="T53" fmla="*/ 1 h 12"/>
                  <a:gd name="T54" fmla="*/ 50 w 66"/>
                  <a:gd name="T55" fmla="*/ 2 h 12"/>
                  <a:gd name="T56" fmla="*/ 51 w 66"/>
                  <a:gd name="T57" fmla="*/ 2 h 12"/>
                  <a:gd name="T58" fmla="*/ 53 w 66"/>
                  <a:gd name="T59" fmla="*/ 2 h 12"/>
                  <a:gd name="T60" fmla="*/ 53 w 66"/>
                  <a:gd name="T61" fmla="*/ 4 h 12"/>
                  <a:gd name="T62" fmla="*/ 55 w 66"/>
                  <a:gd name="T63" fmla="*/ 4 h 12"/>
                  <a:gd name="T64" fmla="*/ 57 w 66"/>
                  <a:gd name="T65" fmla="*/ 4 h 12"/>
                  <a:gd name="T66" fmla="*/ 59 w 66"/>
                  <a:gd name="T67" fmla="*/ 4 h 12"/>
                  <a:gd name="T68" fmla="*/ 59 w 66"/>
                  <a:gd name="T69" fmla="*/ 5 h 12"/>
                  <a:gd name="T70" fmla="*/ 61 w 66"/>
                  <a:gd name="T71" fmla="*/ 5 h 12"/>
                  <a:gd name="T72" fmla="*/ 63 w 66"/>
                  <a:gd name="T73" fmla="*/ 5 h 12"/>
                  <a:gd name="T74" fmla="*/ 65 w 66"/>
                  <a:gd name="T75"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 h="12">
                    <a:moveTo>
                      <a:pt x="0" y="11"/>
                    </a:moveTo>
                    <a:lnTo>
                      <a:pt x="1" y="11"/>
                    </a:lnTo>
                    <a:lnTo>
                      <a:pt x="4" y="11"/>
                    </a:lnTo>
                    <a:lnTo>
                      <a:pt x="6" y="11"/>
                    </a:lnTo>
                    <a:lnTo>
                      <a:pt x="8" y="9"/>
                    </a:lnTo>
                    <a:lnTo>
                      <a:pt x="9" y="9"/>
                    </a:lnTo>
                    <a:lnTo>
                      <a:pt x="13" y="7"/>
                    </a:lnTo>
                    <a:lnTo>
                      <a:pt x="15" y="7"/>
                    </a:lnTo>
                    <a:lnTo>
                      <a:pt x="17" y="6"/>
                    </a:lnTo>
                    <a:lnTo>
                      <a:pt x="19" y="6"/>
                    </a:lnTo>
                    <a:lnTo>
                      <a:pt x="23" y="4"/>
                    </a:lnTo>
                    <a:lnTo>
                      <a:pt x="25" y="4"/>
                    </a:lnTo>
                    <a:lnTo>
                      <a:pt x="27" y="2"/>
                    </a:lnTo>
                    <a:lnTo>
                      <a:pt x="29" y="2"/>
                    </a:lnTo>
                    <a:lnTo>
                      <a:pt x="32" y="0"/>
                    </a:lnTo>
                    <a:lnTo>
                      <a:pt x="32" y="1"/>
                    </a:lnTo>
                    <a:lnTo>
                      <a:pt x="33" y="1"/>
                    </a:lnTo>
                    <a:lnTo>
                      <a:pt x="35" y="1"/>
                    </a:lnTo>
                    <a:lnTo>
                      <a:pt x="37" y="1"/>
                    </a:lnTo>
                    <a:lnTo>
                      <a:pt x="38" y="1"/>
                    </a:lnTo>
                    <a:lnTo>
                      <a:pt x="40" y="1"/>
                    </a:lnTo>
                    <a:lnTo>
                      <a:pt x="42" y="1"/>
                    </a:lnTo>
                    <a:lnTo>
                      <a:pt x="44" y="1"/>
                    </a:lnTo>
                    <a:lnTo>
                      <a:pt x="46" y="1"/>
                    </a:lnTo>
                    <a:lnTo>
                      <a:pt x="47" y="1"/>
                    </a:lnTo>
                    <a:lnTo>
                      <a:pt x="48" y="1"/>
                    </a:lnTo>
                    <a:lnTo>
                      <a:pt x="50" y="1"/>
                    </a:lnTo>
                    <a:lnTo>
                      <a:pt x="50" y="2"/>
                    </a:lnTo>
                    <a:lnTo>
                      <a:pt x="51" y="2"/>
                    </a:lnTo>
                    <a:lnTo>
                      <a:pt x="53" y="2"/>
                    </a:lnTo>
                    <a:lnTo>
                      <a:pt x="53" y="4"/>
                    </a:lnTo>
                    <a:lnTo>
                      <a:pt x="55" y="4"/>
                    </a:lnTo>
                    <a:lnTo>
                      <a:pt x="57" y="4"/>
                    </a:lnTo>
                    <a:lnTo>
                      <a:pt x="59" y="4"/>
                    </a:lnTo>
                    <a:lnTo>
                      <a:pt x="59" y="5"/>
                    </a:lnTo>
                    <a:lnTo>
                      <a:pt x="61" y="5"/>
                    </a:lnTo>
                    <a:lnTo>
                      <a:pt x="63" y="5"/>
                    </a:lnTo>
                    <a:lnTo>
                      <a:pt x="65" y="5"/>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2" name="Freeform 569"/>
              <p:cNvSpPr>
                <a:spLocks/>
              </p:cNvSpPr>
              <p:nvPr/>
            </p:nvSpPr>
            <p:spPr bwMode="auto">
              <a:xfrm>
                <a:off x="3167" y="2125"/>
                <a:ext cx="52" cy="70"/>
              </a:xfrm>
              <a:custGeom>
                <a:avLst/>
                <a:gdLst>
                  <a:gd name="T0" fmla="*/ 43 w 52"/>
                  <a:gd name="T1" fmla="*/ 4 h 70"/>
                  <a:gd name="T2" fmla="*/ 40 w 52"/>
                  <a:gd name="T3" fmla="*/ 5 h 70"/>
                  <a:gd name="T4" fmla="*/ 37 w 52"/>
                  <a:gd name="T5" fmla="*/ 5 h 70"/>
                  <a:gd name="T6" fmla="*/ 32 w 52"/>
                  <a:gd name="T7" fmla="*/ 8 h 70"/>
                  <a:gd name="T8" fmla="*/ 30 w 52"/>
                  <a:gd name="T9" fmla="*/ 8 h 70"/>
                  <a:gd name="T10" fmla="*/ 27 w 52"/>
                  <a:gd name="T11" fmla="*/ 8 h 70"/>
                  <a:gd name="T12" fmla="*/ 23 w 52"/>
                  <a:gd name="T13" fmla="*/ 10 h 70"/>
                  <a:gd name="T14" fmla="*/ 20 w 52"/>
                  <a:gd name="T15" fmla="*/ 10 h 70"/>
                  <a:gd name="T16" fmla="*/ 16 w 52"/>
                  <a:gd name="T17" fmla="*/ 10 h 70"/>
                  <a:gd name="T18" fmla="*/ 13 w 52"/>
                  <a:gd name="T19" fmla="*/ 12 h 70"/>
                  <a:gd name="T20" fmla="*/ 9 w 52"/>
                  <a:gd name="T21" fmla="*/ 12 h 70"/>
                  <a:gd name="T22" fmla="*/ 6 w 52"/>
                  <a:gd name="T23" fmla="*/ 12 h 70"/>
                  <a:gd name="T24" fmla="*/ 3 w 52"/>
                  <a:gd name="T25" fmla="*/ 14 h 70"/>
                  <a:gd name="T26" fmla="*/ 0 w 52"/>
                  <a:gd name="T27" fmla="*/ 17 h 70"/>
                  <a:gd name="T28" fmla="*/ 0 w 52"/>
                  <a:gd name="T29" fmla="*/ 20 h 70"/>
                  <a:gd name="T30" fmla="*/ 0 w 52"/>
                  <a:gd name="T31" fmla="*/ 24 h 70"/>
                  <a:gd name="T32" fmla="*/ 1 w 52"/>
                  <a:gd name="T33" fmla="*/ 26 h 70"/>
                  <a:gd name="T34" fmla="*/ 2 w 52"/>
                  <a:gd name="T35" fmla="*/ 28 h 70"/>
                  <a:gd name="T36" fmla="*/ 3 w 52"/>
                  <a:gd name="T37" fmla="*/ 29 h 70"/>
                  <a:gd name="T38" fmla="*/ 2 w 52"/>
                  <a:gd name="T39" fmla="*/ 32 h 70"/>
                  <a:gd name="T40" fmla="*/ 2 w 52"/>
                  <a:gd name="T41" fmla="*/ 36 h 70"/>
                  <a:gd name="T42" fmla="*/ 2 w 52"/>
                  <a:gd name="T43" fmla="*/ 42 h 70"/>
                  <a:gd name="T44" fmla="*/ 2 w 52"/>
                  <a:gd name="T45" fmla="*/ 47 h 70"/>
                  <a:gd name="T46" fmla="*/ 2 w 52"/>
                  <a:gd name="T47" fmla="*/ 53 h 70"/>
                  <a:gd name="T48" fmla="*/ 2 w 52"/>
                  <a:gd name="T49" fmla="*/ 58 h 70"/>
                  <a:gd name="T50" fmla="*/ 2 w 52"/>
                  <a:gd name="T51" fmla="*/ 62 h 70"/>
                  <a:gd name="T52" fmla="*/ 3 w 52"/>
                  <a:gd name="T53" fmla="*/ 63 h 70"/>
                  <a:gd name="T54" fmla="*/ 4 w 52"/>
                  <a:gd name="T55" fmla="*/ 65 h 70"/>
                  <a:gd name="T56" fmla="*/ 6 w 52"/>
                  <a:gd name="T57" fmla="*/ 67 h 70"/>
                  <a:gd name="T58" fmla="*/ 8 w 52"/>
                  <a:gd name="T59" fmla="*/ 69 h 70"/>
                  <a:gd name="T60" fmla="*/ 12 w 52"/>
                  <a:gd name="T61" fmla="*/ 69 h 70"/>
                  <a:gd name="T62" fmla="*/ 16 w 52"/>
                  <a:gd name="T63" fmla="*/ 68 h 70"/>
                  <a:gd name="T64" fmla="*/ 16 w 52"/>
                  <a:gd name="T65" fmla="*/ 65 h 70"/>
                  <a:gd name="T66" fmla="*/ 18 w 52"/>
                  <a:gd name="T67" fmla="*/ 62 h 70"/>
                  <a:gd name="T68" fmla="*/ 20 w 52"/>
                  <a:gd name="T69" fmla="*/ 58 h 70"/>
                  <a:gd name="T70" fmla="*/ 22 w 52"/>
                  <a:gd name="T71" fmla="*/ 55 h 70"/>
                  <a:gd name="T72" fmla="*/ 24 w 52"/>
                  <a:gd name="T73" fmla="*/ 51 h 70"/>
                  <a:gd name="T74" fmla="*/ 28 w 52"/>
                  <a:gd name="T75" fmla="*/ 47 h 70"/>
                  <a:gd name="T76" fmla="*/ 30 w 52"/>
                  <a:gd name="T77" fmla="*/ 44 h 70"/>
                  <a:gd name="T78" fmla="*/ 31 w 52"/>
                  <a:gd name="T79" fmla="*/ 40 h 70"/>
                  <a:gd name="T80" fmla="*/ 32 w 52"/>
                  <a:gd name="T81" fmla="*/ 36 h 70"/>
                  <a:gd name="T82" fmla="*/ 32 w 52"/>
                  <a:gd name="T83" fmla="*/ 33 h 70"/>
                  <a:gd name="T84" fmla="*/ 34 w 52"/>
                  <a:gd name="T85" fmla="*/ 29 h 70"/>
                  <a:gd name="T86" fmla="*/ 38 w 52"/>
                  <a:gd name="T87" fmla="*/ 25 h 70"/>
                  <a:gd name="T88" fmla="*/ 41 w 52"/>
                  <a:gd name="T89" fmla="*/ 21 h 70"/>
                  <a:gd name="T90" fmla="*/ 45 w 52"/>
                  <a:gd name="T91" fmla="*/ 17 h 70"/>
                  <a:gd name="T92" fmla="*/ 47 w 52"/>
                  <a:gd name="T93" fmla="*/ 13 h 70"/>
                  <a:gd name="T94" fmla="*/ 51 w 52"/>
                  <a:gd name="T95" fmla="*/ 9 h 70"/>
                  <a:gd name="T96" fmla="*/ 50 w 52"/>
                  <a:gd name="T97" fmla="*/ 8 h 70"/>
                  <a:gd name="T98" fmla="*/ 49 w 52"/>
                  <a:gd name="T99" fmla="*/ 6 h 70"/>
                  <a:gd name="T100" fmla="*/ 47 w 52"/>
                  <a:gd name="T101" fmla="*/ 4 h 70"/>
                  <a:gd name="T102" fmla="*/ 47 w 52"/>
                  <a:gd name="T103" fmla="*/ 0 h 70"/>
                  <a:gd name="T104" fmla="*/ 44 w 52"/>
                  <a:gd name="T105" fmla="*/ 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 h="70">
                    <a:moveTo>
                      <a:pt x="44" y="3"/>
                    </a:moveTo>
                    <a:lnTo>
                      <a:pt x="43" y="4"/>
                    </a:lnTo>
                    <a:lnTo>
                      <a:pt x="41" y="4"/>
                    </a:lnTo>
                    <a:lnTo>
                      <a:pt x="40" y="5"/>
                    </a:lnTo>
                    <a:lnTo>
                      <a:pt x="38" y="5"/>
                    </a:lnTo>
                    <a:lnTo>
                      <a:pt x="37" y="5"/>
                    </a:lnTo>
                    <a:lnTo>
                      <a:pt x="34" y="8"/>
                    </a:lnTo>
                    <a:lnTo>
                      <a:pt x="32" y="8"/>
                    </a:lnTo>
                    <a:lnTo>
                      <a:pt x="31" y="8"/>
                    </a:lnTo>
                    <a:lnTo>
                      <a:pt x="30" y="8"/>
                    </a:lnTo>
                    <a:lnTo>
                      <a:pt x="28" y="8"/>
                    </a:lnTo>
                    <a:lnTo>
                      <a:pt x="27" y="8"/>
                    </a:lnTo>
                    <a:lnTo>
                      <a:pt x="25" y="8"/>
                    </a:lnTo>
                    <a:lnTo>
                      <a:pt x="23" y="10"/>
                    </a:lnTo>
                    <a:lnTo>
                      <a:pt x="22" y="10"/>
                    </a:lnTo>
                    <a:lnTo>
                      <a:pt x="20" y="10"/>
                    </a:lnTo>
                    <a:lnTo>
                      <a:pt x="18" y="10"/>
                    </a:lnTo>
                    <a:lnTo>
                      <a:pt x="16" y="10"/>
                    </a:lnTo>
                    <a:lnTo>
                      <a:pt x="15" y="10"/>
                    </a:lnTo>
                    <a:lnTo>
                      <a:pt x="13" y="12"/>
                    </a:lnTo>
                    <a:lnTo>
                      <a:pt x="11" y="12"/>
                    </a:lnTo>
                    <a:lnTo>
                      <a:pt x="9" y="12"/>
                    </a:lnTo>
                    <a:lnTo>
                      <a:pt x="7" y="12"/>
                    </a:lnTo>
                    <a:lnTo>
                      <a:pt x="6" y="12"/>
                    </a:lnTo>
                    <a:lnTo>
                      <a:pt x="5" y="12"/>
                    </a:lnTo>
                    <a:lnTo>
                      <a:pt x="3" y="14"/>
                    </a:lnTo>
                    <a:lnTo>
                      <a:pt x="2" y="15"/>
                    </a:lnTo>
                    <a:lnTo>
                      <a:pt x="0" y="17"/>
                    </a:lnTo>
                    <a:lnTo>
                      <a:pt x="0" y="19"/>
                    </a:lnTo>
                    <a:lnTo>
                      <a:pt x="0" y="20"/>
                    </a:lnTo>
                    <a:lnTo>
                      <a:pt x="0" y="22"/>
                    </a:lnTo>
                    <a:lnTo>
                      <a:pt x="0" y="24"/>
                    </a:lnTo>
                    <a:lnTo>
                      <a:pt x="0" y="26"/>
                    </a:lnTo>
                    <a:lnTo>
                      <a:pt x="1" y="26"/>
                    </a:lnTo>
                    <a:lnTo>
                      <a:pt x="1" y="28"/>
                    </a:lnTo>
                    <a:lnTo>
                      <a:pt x="2" y="28"/>
                    </a:lnTo>
                    <a:lnTo>
                      <a:pt x="2" y="29"/>
                    </a:lnTo>
                    <a:lnTo>
                      <a:pt x="3" y="29"/>
                    </a:lnTo>
                    <a:lnTo>
                      <a:pt x="2" y="31"/>
                    </a:lnTo>
                    <a:lnTo>
                      <a:pt x="2" y="32"/>
                    </a:lnTo>
                    <a:lnTo>
                      <a:pt x="2" y="34"/>
                    </a:lnTo>
                    <a:lnTo>
                      <a:pt x="2" y="36"/>
                    </a:lnTo>
                    <a:lnTo>
                      <a:pt x="2" y="40"/>
                    </a:lnTo>
                    <a:lnTo>
                      <a:pt x="2" y="42"/>
                    </a:lnTo>
                    <a:lnTo>
                      <a:pt x="2" y="46"/>
                    </a:lnTo>
                    <a:lnTo>
                      <a:pt x="2" y="47"/>
                    </a:lnTo>
                    <a:lnTo>
                      <a:pt x="2" y="51"/>
                    </a:lnTo>
                    <a:lnTo>
                      <a:pt x="2" y="53"/>
                    </a:lnTo>
                    <a:lnTo>
                      <a:pt x="2" y="56"/>
                    </a:lnTo>
                    <a:lnTo>
                      <a:pt x="2" y="58"/>
                    </a:lnTo>
                    <a:lnTo>
                      <a:pt x="2" y="60"/>
                    </a:lnTo>
                    <a:lnTo>
                      <a:pt x="2" y="62"/>
                    </a:lnTo>
                    <a:lnTo>
                      <a:pt x="2" y="63"/>
                    </a:lnTo>
                    <a:lnTo>
                      <a:pt x="3" y="63"/>
                    </a:lnTo>
                    <a:lnTo>
                      <a:pt x="3" y="65"/>
                    </a:lnTo>
                    <a:lnTo>
                      <a:pt x="4" y="65"/>
                    </a:lnTo>
                    <a:lnTo>
                      <a:pt x="4" y="67"/>
                    </a:lnTo>
                    <a:lnTo>
                      <a:pt x="6" y="67"/>
                    </a:lnTo>
                    <a:lnTo>
                      <a:pt x="8" y="67"/>
                    </a:lnTo>
                    <a:lnTo>
                      <a:pt x="8" y="69"/>
                    </a:lnTo>
                    <a:lnTo>
                      <a:pt x="10" y="69"/>
                    </a:lnTo>
                    <a:lnTo>
                      <a:pt x="12" y="69"/>
                    </a:lnTo>
                    <a:lnTo>
                      <a:pt x="14" y="69"/>
                    </a:lnTo>
                    <a:lnTo>
                      <a:pt x="16" y="68"/>
                    </a:lnTo>
                    <a:lnTo>
                      <a:pt x="16" y="67"/>
                    </a:lnTo>
                    <a:lnTo>
                      <a:pt x="16" y="65"/>
                    </a:lnTo>
                    <a:lnTo>
                      <a:pt x="18" y="63"/>
                    </a:lnTo>
                    <a:lnTo>
                      <a:pt x="18" y="62"/>
                    </a:lnTo>
                    <a:lnTo>
                      <a:pt x="20" y="60"/>
                    </a:lnTo>
                    <a:lnTo>
                      <a:pt x="20" y="58"/>
                    </a:lnTo>
                    <a:lnTo>
                      <a:pt x="22" y="56"/>
                    </a:lnTo>
                    <a:lnTo>
                      <a:pt x="22" y="55"/>
                    </a:lnTo>
                    <a:lnTo>
                      <a:pt x="24" y="53"/>
                    </a:lnTo>
                    <a:lnTo>
                      <a:pt x="24" y="51"/>
                    </a:lnTo>
                    <a:lnTo>
                      <a:pt x="26" y="49"/>
                    </a:lnTo>
                    <a:lnTo>
                      <a:pt x="28" y="47"/>
                    </a:lnTo>
                    <a:lnTo>
                      <a:pt x="30" y="45"/>
                    </a:lnTo>
                    <a:lnTo>
                      <a:pt x="30" y="44"/>
                    </a:lnTo>
                    <a:lnTo>
                      <a:pt x="31" y="42"/>
                    </a:lnTo>
                    <a:lnTo>
                      <a:pt x="31" y="40"/>
                    </a:lnTo>
                    <a:lnTo>
                      <a:pt x="31" y="38"/>
                    </a:lnTo>
                    <a:lnTo>
                      <a:pt x="32" y="36"/>
                    </a:lnTo>
                    <a:lnTo>
                      <a:pt x="32" y="34"/>
                    </a:lnTo>
                    <a:lnTo>
                      <a:pt x="32" y="33"/>
                    </a:lnTo>
                    <a:lnTo>
                      <a:pt x="34" y="31"/>
                    </a:lnTo>
                    <a:lnTo>
                      <a:pt x="34" y="29"/>
                    </a:lnTo>
                    <a:lnTo>
                      <a:pt x="36" y="27"/>
                    </a:lnTo>
                    <a:lnTo>
                      <a:pt x="38" y="25"/>
                    </a:lnTo>
                    <a:lnTo>
                      <a:pt x="40" y="23"/>
                    </a:lnTo>
                    <a:lnTo>
                      <a:pt x="41" y="21"/>
                    </a:lnTo>
                    <a:lnTo>
                      <a:pt x="43" y="19"/>
                    </a:lnTo>
                    <a:lnTo>
                      <a:pt x="45" y="17"/>
                    </a:lnTo>
                    <a:lnTo>
                      <a:pt x="46" y="15"/>
                    </a:lnTo>
                    <a:lnTo>
                      <a:pt x="47" y="13"/>
                    </a:lnTo>
                    <a:lnTo>
                      <a:pt x="49" y="11"/>
                    </a:lnTo>
                    <a:lnTo>
                      <a:pt x="51" y="9"/>
                    </a:lnTo>
                    <a:lnTo>
                      <a:pt x="50" y="9"/>
                    </a:lnTo>
                    <a:lnTo>
                      <a:pt x="50" y="8"/>
                    </a:lnTo>
                    <a:lnTo>
                      <a:pt x="49" y="8"/>
                    </a:lnTo>
                    <a:lnTo>
                      <a:pt x="49" y="6"/>
                    </a:lnTo>
                    <a:lnTo>
                      <a:pt x="49" y="4"/>
                    </a:lnTo>
                    <a:lnTo>
                      <a:pt x="47" y="4"/>
                    </a:lnTo>
                    <a:lnTo>
                      <a:pt x="47" y="2"/>
                    </a:lnTo>
                    <a:lnTo>
                      <a:pt x="47" y="0"/>
                    </a:lnTo>
                    <a:lnTo>
                      <a:pt x="46" y="2"/>
                    </a:lnTo>
                    <a:lnTo>
                      <a:pt x="44" y="3"/>
                    </a:lnTo>
                  </a:path>
                </a:pathLst>
              </a:custGeom>
              <a:solidFill>
                <a:srgbClr val="82004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3" name="Freeform 570"/>
              <p:cNvSpPr>
                <a:spLocks/>
              </p:cNvSpPr>
              <p:nvPr/>
            </p:nvSpPr>
            <p:spPr bwMode="auto">
              <a:xfrm>
                <a:off x="3111" y="2094"/>
                <a:ext cx="60" cy="66"/>
              </a:xfrm>
              <a:custGeom>
                <a:avLst/>
                <a:gdLst>
                  <a:gd name="T0" fmla="*/ 58 w 60"/>
                  <a:gd name="T1" fmla="*/ 43 h 66"/>
                  <a:gd name="T2" fmla="*/ 56 w 60"/>
                  <a:gd name="T3" fmla="*/ 41 h 66"/>
                  <a:gd name="T4" fmla="*/ 54 w 60"/>
                  <a:gd name="T5" fmla="*/ 39 h 66"/>
                  <a:gd name="T6" fmla="*/ 52 w 60"/>
                  <a:gd name="T7" fmla="*/ 35 h 66"/>
                  <a:gd name="T8" fmla="*/ 49 w 60"/>
                  <a:gd name="T9" fmla="*/ 33 h 66"/>
                  <a:gd name="T10" fmla="*/ 47 w 60"/>
                  <a:gd name="T11" fmla="*/ 29 h 66"/>
                  <a:gd name="T12" fmla="*/ 45 w 60"/>
                  <a:gd name="T13" fmla="*/ 27 h 66"/>
                  <a:gd name="T14" fmla="*/ 43 w 60"/>
                  <a:gd name="T15" fmla="*/ 25 h 66"/>
                  <a:gd name="T16" fmla="*/ 42 w 60"/>
                  <a:gd name="T17" fmla="*/ 24 h 66"/>
                  <a:gd name="T18" fmla="*/ 40 w 60"/>
                  <a:gd name="T19" fmla="*/ 22 h 66"/>
                  <a:gd name="T20" fmla="*/ 40 w 60"/>
                  <a:gd name="T21" fmla="*/ 19 h 66"/>
                  <a:gd name="T22" fmla="*/ 38 w 60"/>
                  <a:gd name="T23" fmla="*/ 17 h 66"/>
                  <a:gd name="T24" fmla="*/ 38 w 60"/>
                  <a:gd name="T25" fmla="*/ 13 h 66"/>
                  <a:gd name="T26" fmla="*/ 36 w 60"/>
                  <a:gd name="T27" fmla="*/ 11 h 66"/>
                  <a:gd name="T28" fmla="*/ 34 w 60"/>
                  <a:gd name="T29" fmla="*/ 9 h 66"/>
                  <a:gd name="T30" fmla="*/ 33 w 60"/>
                  <a:gd name="T31" fmla="*/ 8 h 66"/>
                  <a:gd name="T32" fmla="*/ 31 w 60"/>
                  <a:gd name="T33" fmla="*/ 6 h 66"/>
                  <a:gd name="T34" fmla="*/ 28 w 60"/>
                  <a:gd name="T35" fmla="*/ 4 h 66"/>
                  <a:gd name="T36" fmla="*/ 27 w 60"/>
                  <a:gd name="T37" fmla="*/ 3 h 66"/>
                  <a:gd name="T38" fmla="*/ 26 w 60"/>
                  <a:gd name="T39" fmla="*/ 1 h 66"/>
                  <a:gd name="T40" fmla="*/ 24 w 60"/>
                  <a:gd name="T41" fmla="*/ 2 h 66"/>
                  <a:gd name="T42" fmla="*/ 20 w 60"/>
                  <a:gd name="T43" fmla="*/ 6 h 66"/>
                  <a:gd name="T44" fmla="*/ 17 w 60"/>
                  <a:gd name="T45" fmla="*/ 10 h 66"/>
                  <a:gd name="T46" fmla="*/ 14 w 60"/>
                  <a:gd name="T47" fmla="*/ 13 h 66"/>
                  <a:gd name="T48" fmla="*/ 11 w 60"/>
                  <a:gd name="T49" fmla="*/ 17 h 66"/>
                  <a:gd name="T50" fmla="*/ 9 w 60"/>
                  <a:gd name="T51" fmla="*/ 20 h 66"/>
                  <a:gd name="T52" fmla="*/ 9 w 60"/>
                  <a:gd name="T53" fmla="*/ 23 h 66"/>
                  <a:gd name="T54" fmla="*/ 7 w 60"/>
                  <a:gd name="T55" fmla="*/ 26 h 66"/>
                  <a:gd name="T56" fmla="*/ 5 w 60"/>
                  <a:gd name="T57" fmla="*/ 30 h 66"/>
                  <a:gd name="T58" fmla="*/ 5 w 60"/>
                  <a:gd name="T59" fmla="*/ 34 h 66"/>
                  <a:gd name="T60" fmla="*/ 3 w 60"/>
                  <a:gd name="T61" fmla="*/ 38 h 66"/>
                  <a:gd name="T62" fmla="*/ 3 w 60"/>
                  <a:gd name="T63" fmla="*/ 41 h 66"/>
                  <a:gd name="T64" fmla="*/ 2 w 60"/>
                  <a:gd name="T65" fmla="*/ 45 h 66"/>
                  <a:gd name="T66" fmla="*/ 0 w 60"/>
                  <a:gd name="T67" fmla="*/ 49 h 66"/>
                  <a:gd name="T68" fmla="*/ 0 w 60"/>
                  <a:gd name="T69" fmla="*/ 53 h 66"/>
                  <a:gd name="T70" fmla="*/ 0 w 60"/>
                  <a:gd name="T71" fmla="*/ 57 h 66"/>
                  <a:gd name="T72" fmla="*/ 0 w 60"/>
                  <a:gd name="T73" fmla="*/ 61 h 66"/>
                  <a:gd name="T74" fmla="*/ 0 w 60"/>
                  <a:gd name="T75" fmla="*/ 64 h 66"/>
                  <a:gd name="T76" fmla="*/ 2 w 60"/>
                  <a:gd name="T77" fmla="*/ 65 h 66"/>
                  <a:gd name="T78" fmla="*/ 5 w 60"/>
                  <a:gd name="T79" fmla="*/ 65 h 66"/>
                  <a:gd name="T80" fmla="*/ 9 w 60"/>
                  <a:gd name="T81" fmla="*/ 65 h 66"/>
                  <a:gd name="T82" fmla="*/ 12 w 60"/>
                  <a:gd name="T83" fmla="*/ 64 h 66"/>
                  <a:gd name="T84" fmla="*/ 16 w 60"/>
                  <a:gd name="T85" fmla="*/ 64 h 66"/>
                  <a:gd name="T86" fmla="*/ 19 w 60"/>
                  <a:gd name="T87" fmla="*/ 64 h 66"/>
                  <a:gd name="T88" fmla="*/ 22 w 60"/>
                  <a:gd name="T89" fmla="*/ 62 h 66"/>
                  <a:gd name="T90" fmla="*/ 25 w 60"/>
                  <a:gd name="T91" fmla="*/ 61 h 66"/>
                  <a:gd name="T92" fmla="*/ 28 w 60"/>
                  <a:gd name="T93" fmla="*/ 61 h 66"/>
                  <a:gd name="T94" fmla="*/ 33 w 60"/>
                  <a:gd name="T95" fmla="*/ 59 h 66"/>
                  <a:gd name="T96" fmla="*/ 36 w 60"/>
                  <a:gd name="T97" fmla="*/ 57 h 66"/>
                  <a:gd name="T98" fmla="*/ 39 w 60"/>
                  <a:gd name="T99" fmla="*/ 56 h 66"/>
                  <a:gd name="T100" fmla="*/ 42 w 60"/>
                  <a:gd name="T101" fmla="*/ 55 h 66"/>
                  <a:gd name="T102" fmla="*/ 46 w 60"/>
                  <a:gd name="T103" fmla="*/ 55 h 66"/>
                  <a:gd name="T104" fmla="*/ 49 w 60"/>
                  <a:gd name="T105" fmla="*/ 54 h 66"/>
                  <a:gd name="T106" fmla="*/ 52 w 60"/>
                  <a:gd name="T107" fmla="*/ 54 h 66"/>
                  <a:gd name="T108" fmla="*/ 55 w 60"/>
                  <a:gd name="T109" fmla="*/ 51 h 66"/>
                  <a:gd name="T110" fmla="*/ 56 w 60"/>
                  <a:gd name="T111" fmla="*/ 48 h 66"/>
                  <a:gd name="T112" fmla="*/ 58 w 60"/>
                  <a:gd name="T113" fmla="*/ 45 h 66"/>
                  <a:gd name="T114" fmla="*/ 59 w 60"/>
                  <a:gd name="T115"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 h="66">
                    <a:moveTo>
                      <a:pt x="59" y="43"/>
                    </a:moveTo>
                    <a:lnTo>
                      <a:pt x="58" y="43"/>
                    </a:lnTo>
                    <a:lnTo>
                      <a:pt x="56" y="43"/>
                    </a:lnTo>
                    <a:lnTo>
                      <a:pt x="56" y="41"/>
                    </a:lnTo>
                    <a:lnTo>
                      <a:pt x="55" y="41"/>
                    </a:lnTo>
                    <a:lnTo>
                      <a:pt x="54" y="39"/>
                    </a:lnTo>
                    <a:lnTo>
                      <a:pt x="52" y="37"/>
                    </a:lnTo>
                    <a:lnTo>
                      <a:pt x="52" y="35"/>
                    </a:lnTo>
                    <a:lnTo>
                      <a:pt x="50" y="35"/>
                    </a:lnTo>
                    <a:lnTo>
                      <a:pt x="49" y="33"/>
                    </a:lnTo>
                    <a:lnTo>
                      <a:pt x="47" y="31"/>
                    </a:lnTo>
                    <a:lnTo>
                      <a:pt x="47" y="29"/>
                    </a:lnTo>
                    <a:lnTo>
                      <a:pt x="45" y="29"/>
                    </a:lnTo>
                    <a:lnTo>
                      <a:pt x="45" y="27"/>
                    </a:lnTo>
                    <a:lnTo>
                      <a:pt x="43" y="27"/>
                    </a:lnTo>
                    <a:lnTo>
                      <a:pt x="43" y="25"/>
                    </a:lnTo>
                    <a:lnTo>
                      <a:pt x="42" y="25"/>
                    </a:lnTo>
                    <a:lnTo>
                      <a:pt x="42" y="24"/>
                    </a:lnTo>
                    <a:lnTo>
                      <a:pt x="42" y="22"/>
                    </a:lnTo>
                    <a:lnTo>
                      <a:pt x="40" y="22"/>
                    </a:lnTo>
                    <a:lnTo>
                      <a:pt x="40" y="20"/>
                    </a:lnTo>
                    <a:lnTo>
                      <a:pt x="40" y="19"/>
                    </a:lnTo>
                    <a:lnTo>
                      <a:pt x="40" y="17"/>
                    </a:lnTo>
                    <a:lnTo>
                      <a:pt x="38" y="17"/>
                    </a:lnTo>
                    <a:lnTo>
                      <a:pt x="38" y="15"/>
                    </a:lnTo>
                    <a:lnTo>
                      <a:pt x="38" y="13"/>
                    </a:lnTo>
                    <a:lnTo>
                      <a:pt x="36" y="13"/>
                    </a:lnTo>
                    <a:lnTo>
                      <a:pt x="36" y="11"/>
                    </a:lnTo>
                    <a:lnTo>
                      <a:pt x="36" y="9"/>
                    </a:lnTo>
                    <a:lnTo>
                      <a:pt x="34" y="9"/>
                    </a:lnTo>
                    <a:lnTo>
                      <a:pt x="33" y="9"/>
                    </a:lnTo>
                    <a:lnTo>
                      <a:pt x="33" y="8"/>
                    </a:lnTo>
                    <a:lnTo>
                      <a:pt x="31" y="8"/>
                    </a:lnTo>
                    <a:lnTo>
                      <a:pt x="31" y="6"/>
                    </a:lnTo>
                    <a:lnTo>
                      <a:pt x="31" y="4"/>
                    </a:lnTo>
                    <a:lnTo>
                      <a:pt x="28" y="4"/>
                    </a:lnTo>
                    <a:lnTo>
                      <a:pt x="28" y="3"/>
                    </a:lnTo>
                    <a:lnTo>
                      <a:pt x="27" y="3"/>
                    </a:lnTo>
                    <a:lnTo>
                      <a:pt x="27" y="1"/>
                    </a:lnTo>
                    <a:lnTo>
                      <a:pt x="26" y="1"/>
                    </a:lnTo>
                    <a:lnTo>
                      <a:pt x="26" y="0"/>
                    </a:lnTo>
                    <a:lnTo>
                      <a:pt x="24" y="2"/>
                    </a:lnTo>
                    <a:lnTo>
                      <a:pt x="21" y="4"/>
                    </a:lnTo>
                    <a:lnTo>
                      <a:pt x="20" y="6"/>
                    </a:lnTo>
                    <a:lnTo>
                      <a:pt x="18" y="8"/>
                    </a:lnTo>
                    <a:lnTo>
                      <a:pt x="17" y="10"/>
                    </a:lnTo>
                    <a:lnTo>
                      <a:pt x="17" y="11"/>
                    </a:lnTo>
                    <a:lnTo>
                      <a:pt x="14" y="13"/>
                    </a:lnTo>
                    <a:lnTo>
                      <a:pt x="13" y="15"/>
                    </a:lnTo>
                    <a:lnTo>
                      <a:pt x="11" y="17"/>
                    </a:lnTo>
                    <a:lnTo>
                      <a:pt x="11" y="18"/>
                    </a:lnTo>
                    <a:lnTo>
                      <a:pt x="9" y="20"/>
                    </a:lnTo>
                    <a:lnTo>
                      <a:pt x="9" y="22"/>
                    </a:lnTo>
                    <a:lnTo>
                      <a:pt x="9" y="23"/>
                    </a:lnTo>
                    <a:lnTo>
                      <a:pt x="7" y="25"/>
                    </a:lnTo>
                    <a:lnTo>
                      <a:pt x="7" y="26"/>
                    </a:lnTo>
                    <a:lnTo>
                      <a:pt x="7" y="28"/>
                    </a:lnTo>
                    <a:lnTo>
                      <a:pt x="5" y="30"/>
                    </a:lnTo>
                    <a:lnTo>
                      <a:pt x="5" y="32"/>
                    </a:lnTo>
                    <a:lnTo>
                      <a:pt x="5" y="34"/>
                    </a:lnTo>
                    <a:lnTo>
                      <a:pt x="3" y="36"/>
                    </a:lnTo>
                    <a:lnTo>
                      <a:pt x="3" y="38"/>
                    </a:lnTo>
                    <a:lnTo>
                      <a:pt x="3" y="40"/>
                    </a:lnTo>
                    <a:lnTo>
                      <a:pt x="3" y="41"/>
                    </a:lnTo>
                    <a:lnTo>
                      <a:pt x="2" y="43"/>
                    </a:lnTo>
                    <a:lnTo>
                      <a:pt x="2" y="45"/>
                    </a:lnTo>
                    <a:lnTo>
                      <a:pt x="0" y="47"/>
                    </a:lnTo>
                    <a:lnTo>
                      <a:pt x="0" y="49"/>
                    </a:lnTo>
                    <a:lnTo>
                      <a:pt x="0" y="51"/>
                    </a:lnTo>
                    <a:lnTo>
                      <a:pt x="0" y="53"/>
                    </a:lnTo>
                    <a:lnTo>
                      <a:pt x="0" y="55"/>
                    </a:lnTo>
                    <a:lnTo>
                      <a:pt x="0" y="57"/>
                    </a:lnTo>
                    <a:lnTo>
                      <a:pt x="0" y="59"/>
                    </a:lnTo>
                    <a:lnTo>
                      <a:pt x="0" y="61"/>
                    </a:lnTo>
                    <a:lnTo>
                      <a:pt x="0" y="63"/>
                    </a:lnTo>
                    <a:lnTo>
                      <a:pt x="0" y="64"/>
                    </a:lnTo>
                    <a:lnTo>
                      <a:pt x="2" y="64"/>
                    </a:lnTo>
                    <a:lnTo>
                      <a:pt x="2" y="65"/>
                    </a:lnTo>
                    <a:lnTo>
                      <a:pt x="3" y="65"/>
                    </a:lnTo>
                    <a:lnTo>
                      <a:pt x="5" y="65"/>
                    </a:lnTo>
                    <a:lnTo>
                      <a:pt x="7" y="65"/>
                    </a:lnTo>
                    <a:lnTo>
                      <a:pt x="9" y="65"/>
                    </a:lnTo>
                    <a:lnTo>
                      <a:pt x="11" y="64"/>
                    </a:lnTo>
                    <a:lnTo>
                      <a:pt x="12" y="64"/>
                    </a:lnTo>
                    <a:lnTo>
                      <a:pt x="14" y="64"/>
                    </a:lnTo>
                    <a:lnTo>
                      <a:pt x="16" y="64"/>
                    </a:lnTo>
                    <a:lnTo>
                      <a:pt x="18" y="64"/>
                    </a:lnTo>
                    <a:lnTo>
                      <a:pt x="19" y="64"/>
                    </a:lnTo>
                    <a:lnTo>
                      <a:pt x="21" y="62"/>
                    </a:lnTo>
                    <a:lnTo>
                      <a:pt x="22" y="62"/>
                    </a:lnTo>
                    <a:lnTo>
                      <a:pt x="23" y="62"/>
                    </a:lnTo>
                    <a:lnTo>
                      <a:pt x="25" y="61"/>
                    </a:lnTo>
                    <a:lnTo>
                      <a:pt x="27" y="61"/>
                    </a:lnTo>
                    <a:lnTo>
                      <a:pt x="28" y="61"/>
                    </a:lnTo>
                    <a:lnTo>
                      <a:pt x="31" y="59"/>
                    </a:lnTo>
                    <a:lnTo>
                      <a:pt x="33" y="59"/>
                    </a:lnTo>
                    <a:lnTo>
                      <a:pt x="34" y="59"/>
                    </a:lnTo>
                    <a:lnTo>
                      <a:pt x="36" y="57"/>
                    </a:lnTo>
                    <a:lnTo>
                      <a:pt x="37" y="57"/>
                    </a:lnTo>
                    <a:lnTo>
                      <a:pt x="39" y="56"/>
                    </a:lnTo>
                    <a:lnTo>
                      <a:pt x="40" y="56"/>
                    </a:lnTo>
                    <a:lnTo>
                      <a:pt x="42" y="55"/>
                    </a:lnTo>
                    <a:lnTo>
                      <a:pt x="44" y="55"/>
                    </a:lnTo>
                    <a:lnTo>
                      <a:pt x="46" y="55"/>
                    </a:lnTo>
                    <a:lnTo>
                      <a:pt x="48" y="54"/>
                    </a:lnTo>
                    <a:lnTo>
                      <a:pt x="49" y="54"/>
                    </a:lnTo>
                    <a:lnTo>
                      <a:pt x="51" y="54"/>
                    </a:lnTo>
                    <a:lnTo>
                      <a:pt x="52" y="54"/>
                    </a:lnTo>
                    <a:lnTo>
                      <a:pt x="53" y="53"/>
                    </a:lnTo>
                    <a:lnTo>
                      <a:pt x="55" y="51"/>
                    </a:lnTo>
                    <a:lnTo>
                      <a:pt x="55" y="50"/>
                    </a:lnTo>
                    <a:lnTo>
                      <a:pt x="56" y="48"/>
                    </a:lnTo>
                    <a:lnTo>
                      <a:pt x="56" y="47"/>
                    </a:lnTo>
                    <a:lnTo>
                      <a:pt x="58" y="45"/>
                    </a:lnTo>
                    <a:lnTo>
                      <a:pt x="58" y="44"/>
                    </a:lnTo>
                    <a:lnTo>
                      <a:pt x="59" y="43"/>
                    </a:lnTo>
                  </a:path>
                </a:pathLst>
              </a:custGeom>
              <a:solidFill>
                <a:srgbClr val="82004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4" name="Freeform 571"/>
              <p:cNvSpPr>
                <a:spLocks/>
              </p:cNvSpPr>
              <p:nvPr/>
            </p:nvSpPr>
            <p:spPr bwMode="auto">
              <a:xfrm>
                <a:off x="3058" y="2222"/>
                <a:ext cx="188" cy="40"/>
              </a:xfrm>
              <a:custGeom>
                <a:avLst/>
                <a:gdLst>
                  <a:gd name="T0" fmla="*/ 1 w 188"/>
                  <a:gd name="T1" fmla="*/ 38 h 39"/>
                  <a:gd name="T2" fmla="*/ 4 w 188"/>
                  <a:gd name="T3" fmla="*/ 38 h 39"/>
                  <a:gd name="T4" fmla="*/ 8 w 188"/>
                  <a:gd name="T5" fmla="*/ 36 h 39"/>
                  <a:gd name="T6" fmla="*/ 11 w 188"/>
                  <a:gd name="T7" fmla="*/ 34 h 39"/>
                  <a:gd name="T8" fmla="*/ 15 w 188"/>
                  <a:gd name="T9" fmla="*/ 34 h 39"/>
                  <a:gd name="T10" fmla="*/ 18 w 188"/>
                  <a:gd name="T11" fmla="*/ 32 h 39"/>
                  <a:gd name="T12" fmla="*/ 22 w 188"/>
                  <a:gd name="T13" fmla="*/ 31 h 39"/>
                  <a:gd name="T14" fmla="*/ 25 w 188"/>
                  <a:gd name="T15" fmla="*/ 29 h 39"/>
                  <a:gd name="T16" fmla="*/ 29 w 188"/>
                  <a:gd name="T17" fmla="*/ 29 h 39"/>
                  <a:gd name="T18" fmla="*/ 34 w 188"/>
                  <a:gd name="T19" fmla="*/ 28 h 39"/>
                  <a:gd name="T20" fmla="*/ 40 w 188"/>
                  <a:gd name="T21" fmla="*/ 28 h 39"/>
                  <a:gd name="T22" fmla="*/ 46 w 188"/>
                  <a:gd name="T23" fmla="*/ 26 h 39"/>
                  <a:gd name="T24" fmla="*/ 50 w 188"/>
                  <a:gd name="T25" fmla="*/ 26 h 39"/>
                  <a:gd name="T26" fmla="*/ 57 w 188"/>
                  <a:gd name="T27" fmla="*/ 24 h 39"/>
                  <a:gd name="T28" fmla="*/ 61 w 188"/>
                  <a:gd name="T29" fmla="*/ 24 h 39"/>
                  <a:gd name="T30" fmla="*/ 65 w 188"/>
                  <a:gd name="T31" fmla="*/ 22 h 39"/>
                  <a:gd name="T32" fmla="*/ 69 w 188"/>
                  <a:gd name="T33" fmla="*/ 22 h 39"/>
                  <a:gd name="T34" fmla="*/ 73 w 188"/>
                  <a:gd name="T35" fmla="*/ 22 h 39"/>
                  <a:gd name="T36" fmla="*/ 77 w 188"/>
                  <a:gd name="T37" fmla="*/ 21 h 39"/>
                  <a:gd name="T38" fmla="*/ 80 w 188"/>
                  <a:gd name="T39" fmla="*/ 21 h 39"/>
                  <a:gd name="T40" fmla="*/ 83 w 188"/>
                  <a:gd name="T41" fmla="*/ 20 h 39"/>
                  <a:gd name="T42" fmla="*/ 87 w 188"/>
                  <a:gd name="T43" fmla="*/ 19 h 39"/>
                  <a:gd name="T44" fmla="*/ 90 w 188"/>
                  <a:gd name="T45" fmla="*/ 17 h 39"/>
                  <a:gd name="T46" fmla="*/ 94 w 188"/>
                  <a:gd name="T47" fmla="*/ 17 h 39"/>
                  <a:gd name="T48" fmla="*/ 97 w 188"/>
                  <a:gd name="T49" fmla="*/ 15 h 39"/>
                  <a:gd name="T50" fmla="*/ 101 w 188"/>
                  <a:gd name="T51" fmla="*/ 14 h 39"/>
                  <a:gd name="T52" fmla="*/ 104 w 188"/>
                  <a:gd name="T53" fmla="*/ 12 h 39"/>
                  <a:gd name="T54" fmla="*/ 108 w 188"/>
                  <a:gd name="T55" fmla="*/ 12 h 39"/>
                  <a:gd name="T56" fmla="*/ 113 w 188"/>
                  <a:gd name="T57" fmla="*/ 11 h 39"/>
                  <a:gd name="T58" fmla="*/ 120 w 188"/>
                  <a:gd name="T59" fmla="*/ 10 h 39"/>
                  <a:gd name="T60" fmla="*/ 126 w 188"/>
                  <a:gd name="T61" fmla="*/ 8 h 39"/>
                  <a:gd name="T62" fmla="*/ 133 w 188"/>
                  <a:gd name="T63" fmla="*/ 8 h 39"/>
                  <a:gd name="T64" fmla="*/ 139 w 188"/>
                  <a:gd name="T65" fmla="*/ 6 h 39"/>
                  <a:gd name="T66" fmla="*/ 143 w 188"/>
                  <a:gd name="T67" fmla="*/ 5 h 39"/>
                  <a:gd name="T68" fmla="*/ 148 w 188"/>
                  <a:gd name="T69" fmla="*/ 3 h 39"/>
                  <a:gd name="T70" fmla="*/ 152 w 188"/>
                  <a:gd name="T71" fmla="*/ 2 h 39"/>
                  <a:gd name="T72" fmla="*/ 155 w 188"/>
                  <a:gd name="T73" fmla="*/ 2 h 39"/>
                  <a:gd name="T74" fmla="*/ 158 w 188"/>
                  <a:gd name="T75" fmla="*/ 0 h 39"/>
                  <a:gd name="T76" fmla="*/ 160 w 188"/>
                  <a:gd name="T77" fmla="*/ 2 h 39"/>
                  <a:gd name="T78" fmla="*/ 162 w 188"/>
                  <a:gd name="T79" fmla="*/ 4 h 39"/>
                  <a:gd name="T80" fmla="*/ 166 w 188"/>
                  <a:gd name="T81" fmla="*/ 5 h 39"/>
                  <a:gd name="T82" fmla="*/ 168 w 188"/>
                  <a:gd name="T83" fmla="*/ 7 h 39"/>
                  <a:gd name="T84" fmla="*/ 172 w 188"/>
                  <a:gd name="T85" fmla="*/ 9 h 39"/>
                  <a:gd name="T86" fmla="*/ 174 w 188"/>
                  <a:gd name="T87" fmla="*/ 11 h 39"/>
                  <a:gd name="T88" fmla="*/ 177 w 188"/>
                  <a:gd name="T89" fmla="*/ 11 h 39"/>
                  <a:gd name="T90" fmla="*/ 178 w 188"/>
                  <a:gd name="T91" fmla="*/ 13 h 39"/>
                  <a:gd name="T92" fmla="*/ 179 w 188"/>
                  <a:gd name="T93" fmla="*/ 14 h 39"/>
                  <a:gd name="T94" fmla="*/ 181 w 188"/>
                  <a:gd name="T95" fmla="*/ 17 h 39"/>
                  <a:gd name="T96" fmla="*/ 183 w 188"/>
                  <a:gd name="T97" fmla="*/ 19 h 39"/>
                  <a:gd name="T98" fmla="*/ 185 w 188"/>
                  <a:gd name="T99" fmla="*/ 20 h 39"/>
                  <a:gd name="T100" fmla="*/ 187 w 188"/>
                  <a:gd name="T101"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39">
                    <a:moveTo>
                      <a:pt x="0" y="38"/>
                    </a:moveTo>
                    <a:lnTo>
                      <a:pt x="1" y="38"/>
                    </a:lnTo>
                    <a:lnTo>
                      <a:pt x="2" y="38"/>
                    </a:lnTo>
                    <a:lnTo>
                      <a:pt x="4" y="38"/>
                    </a:lnTo>
                    <a:lnTo>
                      <a:pt x="5" y="36"/>
                    </a:lnTo>
                    <a:lnTo>
                      <a:pt x="8" y="36"/>
                    </a:lnTo>
                    <a:lnTo>
                      <a:pt x="10" y="34"/>
                    </a:lnTo>
                    <a:lnTo>
                      <a:pt x="11" y="34"/>
                    </a:lnTo>
                    <a:lnTo>
                      <a:pt x="12" y="34"/>
                    </a:lnTo>
                    <a:lnTo>
                      <a:pt x="15" y="34"/>
                    </a:lnTo>
                    <a:lnTo>
                      <a:pt x="17" y="32"/>
                    </a:lnTo>
                    <a:lnTo>
                      <a:pt x="18" y="32"/>
                    </a:lnTo>
                    <a:lnTo>
                      <a:pt x="20" y="31"/>
                    </a:lnTo>
                    <a:lnTo>
                      <a:pt x="22" y="31"/>
                    </a:lnTo>
                    <a:lnTo>
                      <a:pt x="24" y="29"/>
                    </a:lnTo>
                    <a:lnTo>
                      <a:pt x="25" y="29"/>
                    </a:lnTo>
                    <a:lnTo>
                      <a:pt x="27" y="29"/>
                    </a:lnTo>
                    <a:lnTo>
                      <a:pt x="29" y="29"/>
                    </a:lnTo>
                    <a:lnTo>
                      <a:pt x="32" y="28"/>
                    </a:lnTo>
                    <a:lnTo>
                      <a:pt x="34" y="28"/>
                    </a:lnTo>
                    <a:lnTo>
                      <a:pt x="38" y="28"/>
                    </a:lnTo>
                    <a:lnTo>
                      <a:pt x="40" y="28"/>
                    </a:lnTo>
                    <a:lnTo>
                      <a:pt x="43" y="26"/>
                    </a:lnTo>
                    <a:lnTo>
                      <a:pt x="46" y="26"/>
                    </a:lnTo>
                    <a:lnTo>
                      <a:pt x="49" y="26"/>
                    </a:lnTo>
                    <a:lnTo>
                      <a:pt x="50" y="26"/>
                    </a:lnTo>
                    <a:lnTo>
                      <a:pt x="55" y="24"/>
                    </a:lnTo>
                    <a:lnTo>
                      <a:pt x="57" y="24"/>
                    </a:lnTo>
                    <a:lnTo>
                      <a:pt x="59" y="24"/>
                    </a:lnTo>
                    <a:lnTo>
                      <a:pt x="61" y="24"/>
                    </a:lnTo>
                    <a:lnTo>
                      <a:pt x="64" y="22"/>
                    </a:lnTo>
                    <a:lnTo>
                      <a:pt x="65" y="22"/>
                    </a:lnTo>
                    <a:lnTo>
                      <a:pt x="67" y="22"/>
                    </a:lnTo>
                    <a:lnTo>
                      <a:pt x="69" y="22"/>
                    </a:lnTo>
                    <a:lnTo>
                      <a:pt x="71" y="22"/>
                    </a:lnTo>
                    <a:lnTo>
                      <a:pt x="73" y="22"/>
                    </a:lnTo>
                    <a:lnTo>
                      <a:pt x="74" y="22"/>
                    </a:lnTo>
                    <a:lnTo>
                      <a:pt x="77" y="21"/>
                    </a:lnTo>
                    <a:lnTo>
                      <a:pt x="79" y="21"/>
                    </a:lnTo>
                    <a:lnTo>
                      <a:pt x="80" y="21"/>
                    </a:lnTo>
                    <a:lnTo>
                      <a:pt x="81" y="20"/>
                    </a:lnTo>
                    <a:lnTo>
                      <a:pt x="83" y="20"/>
                    </a:lnTo>
                    <a:lnTo>
                      <a:pt x="85" y="19"/>
                    </a:lnTo>
                    <a:lnTo>
                      <a:pt x="87" y="19"/>
                    </a:lnTo>
                    <a:lnTo>
                      <a:pt x="89" y="17"/>
                    </a:lnTo>
                    <a:lnTo>
                      <a:pt x="90" y="17"/>
                    </a:lnTo>
                    <a:lnTo>
                      <a:pt x="92" y="17"/>
                    </a:lnTo>
                    <a:lnTo>
                      <a:pt x="94" y="17"/>
                    </a:lnTo>
                    <a:lnTo>
                      <a:pt x="96" y="15"/>
                    </a:lnTo>
                    <a:lnTo>
                      <a:pt x="97" y="15"/>
                    </a:lnTo>
                    <a:lnTo>
                      <a:pt x="99" y="14"/>
                    </a:lnTo>
                    <a:lnTo>
                      <a:pt x="101" y="14"/>
                    </a:lnTo>
                    <a:lnTo>
                      <a:pt x="103" y="12"/>
                    </a:lnTo>
                    <a:lnTo>
                      <a:pt x="104" y="12"/>
                    </a:lnTo>
                    <a:lnTo>
                      <a:pt x="106" y="12"/>
                    </a:lnTo>
                    <a:lnTo>
                      <a:pt x="108" y="12"/>
                    </a:lnTo>
                    <a:lnTo>
                      <a:pt x="111" y="11"/>
                    </a:lnTo>
                    <a:lnTo>
                      <a:pt x="113" y="11"/>
                    </a:lnTo>
                    <a:lnTo>
                      <a:pt x="117" y="10"/>
                    </a:lnTo>
                    <a:lnTo>
                      <a:pt x="120" y="10"/>
                    </a:lnTo>
                    <a:lnTo>
                      <a:pt x="124" y="8"/>
                    </a:lnTo>
                    <a:lnTo>
                      <a:pt x="126" y="8"/>
                    </a:lnTo>
                    <a:lnTo>
                      <a:pt x="130" y="8"/>
                    </a:lnTo>
                    <a:lnTo>
                      <a:pt x="133" y="8"/>
                    </a:lnTo>
                    <a:lnTo>
                      <a:pt x="136" y="6"/>
                    </a:lnTo>
                    <a:lnTo>
                      <a:pt x="139" y="6"/>
                    </a:lnTo>
                    <a:lnTo>
                      <a:pt x="141" y="5"/>
                    </a:lnTo>
                    <a:lnTo>
                      <a:pt x="143" y="5"/>
                    </a:lnTo>
                    <a:lnTo>
                      <a:pt x="146" y="3"/>
                    </a:lnTo>
                    <a:lnTo>
                      <a:pt x="148" y="3"/>
                    </a:lnTo>
                    <a:lnTo>
                      <a:pt x="150" y="3"/>
                    </a:lnTo>
                    <a:lnTo>
                      <a:pt x="152" y="2"/>
                    </a:lnTo>
                    <a:lnTo>
                      <a:pt x="153" y="2"/>
                    </a:lnTo>
                    <a:lnTo>
                      <a:pt x="155" y="2"/>
                    </a:lnTo>
                    <a:lnTo>
                      <a:pt x="156" y="2"/>
                    </a:lnTo>
                    <a:lnTo>
                      <a:pt x="158" y="0"/>
                    </a:lnTo>
                    <a:lnTo>
                      <a:pt x="158" y="2"/>
                    </a:lnTo>
                    <a:lnTo>
                      <a:pt x="160" y="2"/>
                    </a:lnTo>
                    <a:lnTo>
                      <a:pt x="162" y="2"/>
                    </a:lnTo>
                    <a:lnTo>
                      <a:pt x="162" y="4"/>
                    </a:lnTo>
                    <a:lnTo>
                      <a:pt x="164" y="4"/>
                    </a:lnTo>
                    <a:lnTo>
                      <a:pt x="166" y="5"/>
                    </a:lnTo>
                    <a:lnTo>
                      <a:pt x="168" y="5"/>
                    </a:lnTo>
                    <a:lnTo>
                      <a:pt x="168" y="7"/>
                    </a:lnTo>
                    <a:lnTo>
                      <a:pt x="170" y="7"/>
                    </a:lnTo>
                    <a:lnTo>
                      <a:pt x="172" y="9"/>
                    </a:lnTo>
                    <a:lnTo>
                      <a:pt x="174" y="9"/>
                    </a:lnTo>
                    <a:lnTo>
                      <a:pt x="174" y="11"/>
                    </a:lnTo>
                    <a:lnTo>
                      <a:pt x="176" y="11"/>
                    </a:lnTo>
                    <a:lnTo>
                      <a:pt x="177" y="11"/>
                    </a:lnTo>
                    <a:lnTo>
                      <a:pt x="178" y="11"/>
                    </a:lnTo>
                    <a:lnTo>
                      <a:pt x="178" y="13"/>
                    </a:lnTo>
                    <a:lnTo>
                      <a:pt x="178" y="14"/>
                    </a:lnTo>
                    <a:lnTo>
                      <a:pt x="179" y="14"/>
                    </a:lnTo>
                    <a:lnTo>
                      <a:pt x="179" y="17"/>
                    </a:lnTo>
                    <a:lnTo>
                      <a:pt x="181" y="17"/>
                    </a:lnTo>
                    <a:lnTo>
                      <a:pt x="183" y="17"/>
                    </a:lnTo>
                    <a:lnTo>
                      <a:pt x="183" y="19"/>
                    </a:lnTo>
                    <a:lnTo>
                      <a:pt x="185" y="19"/>
                    </a:lnTo>
                    <a:lnTo>
                      <a:pt x="185" y="20"/>
                    </a:lnTo>
                    <a:lnTo>
                      <a:pt x="186" y="20"/>
                    </a:lnTo>
                    <a:lnTo>
                      <a:pt x="187" y="2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5" name="Freeform 572"/>
              <p:cNvSpPr>
                <a:spLocks/>
              </p:cNvSpPr>
              <p:nvPr/>
            </p:nvSpPr>
            <p:spPr bwMode="auto">
              <a:xfrm>
                <a:off x="2930" y="2336"/>
                <a:ext cx="283" cy="41"/>
              </a:xfrm>
              <a:custGeom>
                <a:avLst/>
                <a:gdLst>
                  <a:gd name="T0" fmla="*/ 2 w 285"/>
                  <a:gd name="T1" fmla="*/ 35 h 41"/>
                  <a:gd name="T2" fmla="*/ 7 w 285"/>
                  <a:gd name="T3" fmla="*/ 35 h 41"/>
                  <a:gd name="T4" fmla="*/ 14 w 285"/>
                  <a:gd name="T5" fmla="*/ 35 h 41"/>
                  <a:gd name="T6" fmla="*/ 22 w 285"/>
                  <a:gd name="T7" fmla="*/ 35 h 41"/>
                  <a:gd name="T8" fmla="*/ 29 w 285"/>
                  <a:gd name="T9" fmla="*/ 35 h 41"/>
                  <a:gd name="T10" fmla="*/ 36 w 285"/>
                  <a:gd name="T11" fmla="*/ 35 h 41"/>
                  <a:gd name="T12" fmla="*/ 42 w 285"/>
                  <a:gd name="T13" fmla="*/ 35 h 41"/>
                  <a:gd name="T14" fmla="*/ 49 w 285"/>
                  <a:gd name="T15" fmla="*/ 35 h 41"/>
                  <a:gd name="T16" fmla="*/ 53 w 285"/>
                  <a:gd name="T17" fmla="*/ 36 h 41"/>
                  <a:gd name="T18" fmla="*/ 56 w 285"/>
                  <a:gd name="T19" fmla="*/ 36 h 41"/>
                  <a:gd name="T20" fmla="*/ 57 w 285"/>
                  <a:gd name="T21" fmla="*/ 37 h 41"/>
                  <a:gd name="T22" fmla="*/ 61 w 285"/>
                  <a:gd name="T23" fmla="*/ 37 h 41"/>
                  <a:gd name="T24" fmla="*/ 63 w 285"/>
                  <a:gd name="T25" fmla="*/ 39 h 41"/>
                  <a:gd name="T26" fmla="*/ 67 w 285"/>
                  <a:gd name="T27" fmla="*/ 39 h 41"/>
                  <a:gd name="T28" fmla="*/ 70 w 285"/>
                  <a:gd name="T29" fmla="*/ 39 h 41"/>
                  <a:gd name="T30" fmla="*/ 74 w 285"/>
                  <a:gd name="T31" fmla="*/ 40 h 41"/>
                  <a:gd name="T32" fmla="*/ 78 w 285"/>
                  <a:gd name="T33" fmla="*/ 40 h 41"/>
                  <a:gd name="T34" fmla="*/ 83 w 285"/>
                  <a:gd name="T35" fmla="*/ 40 h 41"/>
                  <a:gd name="T36" fmla="*/ 89 w 285"/>
                  <a:gd name="T37" fmla="*/ 40 h 41"/>
                  <a:gd name="T38" fmla="*/ 93 w 285"/>
                  <a:gd name="T39" fmla="*/ 40 h 41"/>
                  <a:gd name="T40" fmla="*/ 99 w 285"/>
                  <a:gd name="T41" fmla="*/ 39 h 41"/>
                  <a:gd name="T42" fmla="*/ 102 w 285"/>
                  <a:gd name="T43" fmla="*/ 39 h 41"/>
                  <a:gd name="T44" fmla="*/ 107 w 285"/>
                  <a:gd name="T45" fmla="*/ 37 h 41"/>
                  <a:gd name="T46" fmla="*/ 111 w 285"/>
                  <a:gd name="T47" fmla="*/ 37 h 41"/>
                  <a:gd name="T48" fmla="*/ 117 w 285"/>
                  <a:gd name="T49" fmla="*/ 35 h 41"/>
                  <a:gd name="T50" fmla="*/ 123 w 285"/>
                  <a:gd name="T51" fmla="*/ 34 h 41"/>
                  <a:gd name="T52" fmla="*/ 129 w 285"/>
                  <a:gd name="T53" fmla="*/ 32 h 41"/>
                  <a:gd name="T54" fmla="*/ 134 w 285"/>
                  <a:gd name="T55" fmla="*/ 30 h 41"/>
                  <a:gd name="T56" fmla="*/ 140 w 285"/>
                  <a:gd name="T57" fmla="*/ 28 h 41"/>
                  <a:gd name="T58" fmla="*/ 145 w 285"/>
                  <a:gd name="T59" fmla="*/ 27 h 41"/>
                  <a:gd name="T60" fmla="*/ 151 w 285"/>
                  <a:gd name="T61" fmla="*/ 25 h 41"/>
                  <a:gd name="T62" fmla="*/ 155 w 285"/>
                  <a:gd name="T63" fmla="*/ 25 h 41"/>
                  <a:gd name="T64" fmla="*/ 161 w 285"/>
                  <a:gd name="T65" fmla="*/ 25 h 41"/>
                  <a:gd name="T66" fmla="*/ 167 w 285"/>
                  <a:gd name="T67" fmla="*/ 25 h 41"/>
                  <a:gd name="T68" fmla="*/ 175 w 285"/>
                  <a:gd name="T69" fmla="*/ 25 h 41"/>
                  <a:gd name="T70" fmla="*/ 181 w 285"/>
                  <a:gd name="T71" fmla="*/ 25 h 41"/>
                  <a:gd name="T72" fmla="*/ 188 w 285"/>
                  <a:gd name="T73" fmla="*/ 25 h 41"/>
                  <a:gd name="T74" fmla="*/ 193 w 285"/>
                  <a:gd name="T75" fmla="*/ 25 h 41"/>
                  <a:gd name="T76" fmla="*/ 200 w 285"/>
                  <a:gd name="T77" fmla="*/ 23 h 41"/>
                  <a:gd name="T78" fmla="*/ 205 w 285"/>
                  <a:gd name="T79" fmla="*/ 22 h 41"/>
                  <a:gd name="T80" fmla="*/ 208 w 285"/>
                  <a:gd name="T81" fmla="*/ 21 h 41"/>
                  <a:gd name="T82" fmla="*/ 212 w 285"/>
                  <a:gd name="T83" fmla="*/ 19 h 41"/>
                  <a:gd name="T84" fmla="*/ 215 w 285"/>
                  <a:gd name="T85" fmla="*/ 19 h 41"/>
                  <a:gd name="T86" fmla="*/ 219 w 285"/>
                  <a:gd name="T87" fmla="*/ 17 h 41"/>
                  <a:gd name="T88" fmla="*/ 223 w 285"/>
                  <a:gd name="T89" fmla="*/ 16 h 41"/>
                  <a:gd name="T90" fmla="*/ 226 w 285"/>
                  <a:gd name="T91" fmla="*/ 13 h 41"/>
                  <a:gd name="T92" fmla="*/ 230 w 285"/>
                  <a:gd name="T93" fmla="*/ 13 h 41"/>
                  <a:gd name="T94" fmla="*/ 234 w 285"/>
                  <a:gd name="T95" fmla="*/ 13 h 41"/>
                  <a:gd name="T96" fmla="*/ 238 w 285"/>
                  <a:gd name="T97" fmla="*/ 12 h 41"/>
                  <a:gd name="T98" fmla="*/ 241 w 285"/>
                  <a:gd name="T99" fmla="*/ 12 h 41"/>
                  <a:gd name="T100" fmla="*/ 245 w 285"/>
                  <a:gd name="T101" fmla="*/ 12 h 41"/>
                  <a:gd name="T102" fmla="*/ 248 w 285"/>
                  <a:gd name="T103" fmla="*/ 12 h 41"/>
                  <a:gd name="T104" fmla="*/ 252 w 285"/>
                  <a:gd name="T105" fmla="*/ 11 h 41"/>
                  <a:gd name="T106" fmla="*/ 255 w 285"/>
                  <a:gd name="T107" fmla="*/ 11 h 41"/>
                  <a:gd name="T108" fmla="*/ 259 w 285"/>
                  <a:gd name="T109" fmla="*/ 10 h 41"/>
                  <a:gd name="T110" fmla="*/ 263 w 285"/>
                  <a:gd name="T111" fmla="*/ 8 h 41"/>
                  <a:gd name="T112" fmla="*/ 268 w 285"/>
                  <a:gd name="T113" fmla="*/ 6 h 41"/>
                  <a:gd name="T114" fmla="*/ 272 w 285"/>
                  <a:gd name="T115" fmla="*/ 5 h 41"/>
                  <a:gd name="T116" fmla="*/ 277 w 285"/>
                  <a:gd name="T117" fmla="*/ 3 h 41"/>
                  <a:gd name="T118" fmla="*/ 281 w 285"/>
                  <a:gd name="T119"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5" h="41">
                    <a:moveTo>
                      <a:pt x="0" y="33"/>
                    </a:moveTo>
                    <a:lnTo>
                      <a:pt x="2" y="35"/>
                    </a:lnTo>
                    <a:lnTo>
                      <a:pt x="5" y="35"/>
                    </a:lnTo>
                    <a:lnTo>
                      <a:pt x="7" y="35"/>
                    </a:lnTo>
                    <a:lnTo>
                      <a:pt x="11" y="35"/>
                    </a:lnTo>
                    <a:lnTo>
                      <a:pt x="14" y="35"/>
                    </a:lnTo>
                    <a:lnTo>
                      <a:pt x="18" y="35"/>
                    </a:lnTo>
                    <a:lnTo>
                      <a:pt x="22" y="35"/>
                    </a:lnTo>
                    <a:lnTo>
                      <a:pt x="26" y="35"/>
                    </a:lnTo>
                    <a:lnTo>
                      <a:pt x="29" y="35"/>
                    </a:lnTo>
                    <a:lnTo>
                      <a:pt x="32" y="35"/>
                    </a:lnTo>
                    <a:lnTo>
                      <a:pt x="36" y="35"/>
                    </a:lnTo>
                    <a:lnTo>
                      <a:pt x="40" y="35"/>
                    </a:lnTo>
                    <a:lnTo>
                      <a:pt x="42" y="35"/>
                    </a:lnTo>
                    <a:lnTo>
                      <a:pt x="46" y="35"/>
                    </a:lnTo>
                    <a:lnTo>
                      <a:pt x="49" y="35"/>
                    </a:lnTo>
                    <a:lnTo>
                      <a:pt x="53" y="35"/>
                    </a:lnTo>
                    <a:lnTo>
                      <a:pt x="53" y="36"/>
                    </a:lnTo>
                    <a:lnTo>
                      <a:pt x="54" y="36"/>
                    </a:lnTo>
                    <a:lnTo>
                      <a:pt x="56" y="36"/>
                    </a:lnTo>
                    <a:lnTo>
                      <a:pt x="56" y="37"/>
                    </a:lnTo>
                    <a:lnTo>
                      <a:pt x="57" y="37"/>
                    </a:lnTo>
                    <a:lnTo>
                      <a:pt x="59" y="37"/>
                    </a:lnTo>
                    <a:lnTo>
                      <a:pt x="61" y="37"/>
                    </a:lnTo>
                    <a:lnTo>
                      <a:pt x="61" y="39"/>
                    </a:lnTo>
                    <a:lnTo>
                      <a:pt x="63" y="39"/>
                    </a:lnTo>
                    <a:lnTo>
                      <a:pt x="65" y="39"/>
                    </a:lnTo>
                    <a:lnTo>
                      <a:pt x="67" y="39"/>
                    </a:lnTo>
                    <a:lnTo>
                      <a:pt x="69" y="39"/>
                    </a:lnTo>
                    <a:lnTo>
                      <a:pt x="70" y="39"/>
                    </a:lnTo>
                    <a:lnTo>
                      <a:pt x="72" y="40"/>
                    </a:lnTo>
                    <a:lnTo>
                      <a:pt x="74" y="40"/>
                    </a:lnTo>
                    <a:lnTo>
                      <a:pt x="76" y="40"/>
                    </a:lnTo>
                    <a:lnTo>
                      <a:pt x="78" y="40"/>
                    </a:lnTo>
                    <a:lnTo>
                      <a:pt x="80" y="40"/>
                    </a:lnTo>
                    <a:lnTo>
                      <a:pt x="83" y="40"/>
                    </a:lnTo>
                    <a:lnTo>
                      <a:pt x="85" y="40"/>
                    </a:lnTo>
                    <a:lnTo>
                      <a:pt x="89" y="40"/>
                    </a:lnTo>
                    <a:lnTo>
                      <a:pt x="91" y="40"/>
                    </a:lnTo>
                    <a:lnTo>
                      <a:pt x="93" y="40"/>
                    </a:lnTo>
                    <a:lnTo>
                      <a:pt x="95" y="40"/>
                    </a:lnTo>
                    <a:lnTo>
                      <a:pt x="99" y="39"/>
                    </a:lnTo>
                    <a:lnTo>
                      <a:pt x="101" y="39"/>
                    </a:lnTo>
                    <a:lnTo>
                      <a:pt x="102" y="39"/>
                    </a:lnTo>
                    <a:lnTo>
                      <a:pt x="105" y="39"/>
                    </a:lnTo>
                    <a:lnTo>
                      <a:pt x="107" y="37"/>
                    </a:lnTo>
                    <a:lnTo>
                      <a:pt x="108" y="37"/>
                    </a:lnTo>
                    <a:lnTo>
                      <a:pt x="111" y="37"/>
                    </a:lnTo>
                    <a:lnTo>
                      <a:pt x="113" y="37"/>
                    </a:lnTo>
                    <a:lnTo>
                      <a:pt x="117" y="35"/>
                    </a:lnTo>
                    <a:lnTo>
                      <a:pt x="119" y="35"/>
                    </a:lnTo>
                    <a:lnTo>
                      <a:pt x="123" y="34"/>
                    </a:lnTo>
                    <a:lnTo>
                      <a:pt x="124" y="34"/>
                    </a:lnTo>
                    <a:lnTo>
                      <a:pt x="129" y="32"/>
                    </a:lnTo>
                    <a:lnTo>
                      <a:pt x="130" y="32"/>
                    </a:lnTo>
                    <a:lnTo>
                      <a:pt x="134" y="30"/>
                    </a:lnTo>
                    <a:lnTo>
                      <a:pt x="136" y="30"/>
                    </a:lnTo>
                    <a:lnTo>
                      <a:pt x="140" y="28"/>
                    </a:lnTo>
                    <a:lnTo>
                      <a:pt x="142" y="28"/>
                    </a:lnTo>
                    <a:lnTo>
                      <a:pt x="145" y="27"/>
                    </a:lnTo>
                    <a:lnTo>
                      <a:pt x="147" y="27"/>
                    </a:lnTo>
                    <a:lnTo>
                      <a:pt x="151" y="25"/>
                    </a:lnTo>
                    <a:lnTo>
                      <a:pt x="153" y="25"/>
                    </a:lnTo>
                    <a:lnTo>
                      <a:pt x="155" y="25"/>
                    </a:lnTo>
                    <a:lnTo>
                      <a:pt x="157" y="25"/>
                    </a:lnTo>
                    <a:lnTo>
                      <a:pt x="161" y="25"/>
                    </a:lnTo>
                    <a:lnTo>
                      <a:pt x="163" y="25"/>
                    </a:lnTo>
                    <a:lnTo>
                      <a:pt x="167" y="25"/>
                    </a:lnTo>
                    <a:lnTo>
                      <a:pt x="171" y="25"/>
                    </a:lnTo>
                    <a:lnTo>
                      <a:pt x="175" y="25"/>
                    </a:lnTo>
                    <a:lnTo>
                      <a:pt x="177" y="25"/>
                    </a:lnTo>
                    <a:lnTo>
                      <a:pt x="181" y="25"/>
                    </a:lnTo>
                    <a:lnTo>
                      <a:pt x="184" y="25"/>
                    </a:lnTo>
                    <a:lnTo>
                      <a:pt x="188" y="25"/>
                    </a:lnTo>
                    <a:lnTo>
                      <a:pt x="190" y="25"/>
                    </a:lnTo>
                    <a:lnTo>
                      <a:pt x="193" y="25"/>
                    </a:lnTo>
                    <a:lnTo>
                      <a:pt x="196" y="25"/>
                    </a:lnTo>
                    <a:lnTo>
                      <a:pt x="200" y="23"/>
                    </a:lnTo>
                    <a:lnTo>
                      <a:pt x="202" y="23"/>
                    </a:lnTo>
                    <a:lnTo>
                      <a:pt x="205" y="22"/>
                    </a:lnTo>
                    <a:lnTo>
                      <a:pt x="206" y="22"/>
                    </a:lnTo>
                    <a:lnTo>
                      <a:pt x="208" y="21"/>
                    </a:lnTo>
                    <a:lnTo>
                      <a:pt x="209" y="21"/>
                    </a:lnTo>
                    <a:lnTo>
                      <a:pt x="212" y="19"/>
                    </a:lnTo>
                    <a:lnTo>
                      <a:pt x="213" y="19"/>
                    </a:lnTo>
                    <a:lnTo>
                      <a:pt x="215" y="19"/>
                    </a:lnTo>
                    <a:lnTo>
                      <a:pt x="217" y="19"/>
                    </a:lnTo>
                    <a:lnTo>
                      <a:pt x="219" y="17"/>
                    </a:lnTo>
                    <a:lnTo>
                      <a:pt x="221" y="16"/>
                    </a:lnTo>
                    <a:lnTo>
                      <a:pt x="223" y="16"/>
                    </a:lnTo>
                    <a:lnTo>
                      <a:pt x="224" y="13"/>
                    </a:lnTo>
                    <a:lnTo>
                      <a:pt x="226" y="13"/>
                    </a:lnTo>
                    <a:lnTo>
                      <a:pt x="228" y="13"/>
                    </a:lnTo>
                    <a:lnTo>
                      <a:pt x="230" y="13"/>
                    </a:lnTo>
                    <a:lnTo>
                      <a:pt x="232" y="13"/>
                    </a:lnTo>
                    <a:lnTo>
                      <a:pt x="234" y="13"/>
                    </a:lnTo>
                    <a:lnTo>
                      <a:pt x="236" y="13"/>
                    </a:lnTo>
                    <a:lnTo>
                      <a:pt x="238" y="12"/>
                    </a:lnTo>
                    <a:lnTo>
                      <a:pt x="239" y="12"/>
                    </a:lnTo>
                    <a:lnTo>
                      <a:pt x="241" y="12"/>
                    </a:lnTo>
                    <a:lnTo>
                      <a:pt x="243" y="12"/>
                    </a:lnTo>
                    <a:lnTo>
                      <a:pt x="245" y="12"/>
                    </a:lnTo>
                    <a:lnTo>
                      <a:pt x="246" y="12"/>
                    </a:lnTo>
                    <a:lnTo>
                      <a:pt x="248" y="12"/>
                    </a:lnTo>
                    <a:lnTo>
                      <a:pt x="250" y="12"/>
                    </a:lnTo>
                    <a:lnTo>
                      <a:pt x="252" y="11"/>
                    </a:lnTo>
                    <a:lnTo>
                      <a:pt x="254" y="11"/>
                    </a:lnTo>
                    <a:lnTo>
                      <a:pt x="255" y="11"/>
                    </a:lnTo>
                    <a:lnTo>
                      <a:pt x="257" y="10"/>
                    </a:lnTo>
                    <a:lnTo>
                      <a:pt x="259" y="10"/>
                    </a:lnTo>
                    <a:lnTo>
                      <a:pt x="261" y="8"/>
                    </a:lnTo>
                    <a:lnTo>
                      <a:pt x="263" y="8"/>
                    </a:lnTo>
                    <a:lnTo>
                      <a:pt x="267" y="6"/>
                    </a:lnTo>
                    <a:lnTo>
                      <a:pt x="268" y="6"/>
                    </a:lnTo>
                    <a:lnTo>
                      <a:pt x="270" y="5"/>
                    </a:lnTo>
                    <a:lnTo>
                      <a:pt x="272" y="5"/>
                    </a:lnTo>
                    <a:lnTo>
                      <a:pt x="275" y="3"/>
                    </a:lnTo>
                    <a:lnTo>
                      <a:pt x="277" y="3"/>
                    </a:lnTo>
                    <a:lnTo>
                      <a:pt x="279" y="2"/>
                    </a:lnTo>
                    <a:lnTo>
                      <a:pt x="281" y="2"/>
                    </a:lnTo>
                    <a:lnTo>
                      <a:pt x="284" y="0"/>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6" name="Line 573"/>
              <p:cNvSpPr>
                <a:spLocks noChangeShapeType="1"/>
              </p:cNvSpPr>
              <p:nvPr/>
            </p:nvSpPr>
            <p:spPr bwMode="auto">
              <a:xfrm>
                <a:off x="3044" y="2562"/>
                <a:ext cx="54" cy="14"/>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7" name="Line 574"/>
              <p:cNvSpPr>
                <a:spLocks noChangeShapeType="1"/>
              </p:cNvSpPr>
              <p:nvPr/>
            </p:nvSpPr>
            <p:spPr bwMode="auto">
              <a:xfrm>
                <a:off x="3133" y="2579"/>
                <a:ext cx="56" cy="11"/>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8" name="Freeform 575"/>
              <p:cNvSpPr>
                <a:spLocks/>
              </p:cNvSpPr>
              <p:nvPr/>
            </p:nvSpPr>
            <p:spPr bwMode="auto">
              <a:xfrm>
                <a:off x="3053" y="2143"/>
                <a:ext cx="55" cy="92"/>
              </a:xfrm>
              <a:custGeom>
                <a:avLst/>
                <a:gdLst>
                  <a:gd name="T0" fmla="*/ 54 w 55"/>
                  <a:gd name="T1" fmla="*/ 0 h 92"/>
                  <a:gd name="T2" fmla="*/ 23 w 55"/>
                  <a:gd name="T3" fmla="*/ 10 h 92"/>
                  <a:gd name="T4" fmla="*/ 30 w 55"/>
                  <a:gd name="T5" fmla="*/ 28 h 92"/>
                  <a:gd name="T6" fmla="*/ 0 w 55"/>
                  <a:gd name="T7" fmla="*/ 40 h 92"/>
                  <a:gd name="T8" fmla="*/ 4 w 55"/>
                  <a:gd name="T9" fmla="*/ 91 h 92"/>
                </a:gdLst>
                <a:ahLst/>
                <a:cxnLst>
                  <a:cxn ang="0">
                    <a:pos x="T0" y="T1"/>
                  </a:cxn>
                  <a:cxn ang="0">
                    <a:pos x="T2" y="T3"/>
                  </a:cxn>
                  <a:cxn ang="0">
                    <a:pos x="T4" y="T5"/>
                  </a:cxn>
                  <a:cxn ang="0">
                    <a:pos x="T6" y="T7"/>
                  </a:cxn>
                  <a:cxn ang="0">
                    <a:pos x="T8" y="T9"/>
                  </a:cxn>
                </a:cxnLst>
                <a:rect l="0" t="0" r="r" b="b"/>
                <a:pathLst>
                  <a:path w="55" h="92">
                    <a:moveTo>
                      <a:pt x="54" y="0"/>
                    </a:moveTo>
                    <a:lnTo>
                      <a:pt x="23" y="10"/>
                    </a:lnTo>
                    <a:lnTo>
                      <a:pt x="30" y="28"/>
                    </a:lnTo>
                    <a:lnTo>
                      <a:pt x="0" y="40"/>
                    </a:lnTo>
                    <a:lnTo>
                      <a:pt x="4" y="91"/>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9" name="Freeform 576"/>
              <p:cNvSpPr>
                <a:spLocks/>
              </p:cNvSpPr>
              <p:nvPr/>
            </p:nvSpPr>
            <p:spPr bwMode="auto">
              <a:xfrm>
                <a:off x="3036" y="2566"/>
                <a:ext cx="69" cy="358"/>
              </a:xfrm>
              <a:custGeom>
                <a:avLst/>
                <a:gdLst>
                  <a:gd name="T0" fmla="*/ 0 w 69"/>
                  <a:gd name="T1" fmla="*/ 14 h 358"/>
                  <a:gd name="T2" fmla="*/ 17 w 69"/>
                  <a:gd name="T3" fmla="*/ 26 h 358"/>
                  <a:gd name="T4" fmla="*/ 34 w 69"/>
                  <a:gd name="T5" fmla="*/ 126 h 358"/>
                  <a:gd name="T6" fmla="*/ 33 w 69"/>
                  <a:gd name="T7" fmla="*/ 278 h 358"/>
                  <a:gd name="T8" fmla="*/ 40 w 69"/>
                  <a:gd name="T9" fmla="*/ 326 h 358"/>
                  <a:gd name="T10" fmla="*/ 26 w 69"/>
                  <a:gd name="T11" fmla="*/ 357 h 358"/>
                  <a:gd name="T12" fmla="*/ 68 w 69"/>
                  <a:gd name="T13" fmla="*/ 350 h 358"/>
                  <a:gd name="T14" fmla="*/ 65 w 69"/>
                  <a:gd name="T15" fmla="*/ 337 h 358"/>
                  <a:gd name="T16" fmla="*/ 50 w 69"/>
                  <a:gd name="T17" fmla="*/ 265 h 358"/>
                  <a:gd name="T18" fmla="*/ 58 w 69"/>
                  <a:gd name="T19" fmla="*/ 132 h 358"/>
                  <a:gd name="T20" fmla="*/ 58 w 69"/>
                  <a:gd name="T21" fmla="*/ 10 h 358"/>
                  <a:gd name="T22" fmla="*/ 8 w 69"/>
                  <a:gd name="T23" fmla="*/ 0 h 358"/>
                  <a:gd name="T24" fmla="*/ 0 w 69"/>
                  <a:gd name="T25" fmla="*/ 14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58">
                    <a:moveTo>
                      <a:pt x="0" y="14"/>
                    </a:moveTo>
                    <a:lnTo>
                      <a:pt x="17" y="26"/>
                    </a:lnTo>
                    <a:lnTo>
                      <a:pt x="34" y="126"/>
                    </a:lnTo>
                    <a:lnTo>
                      <a:pt x="33" y="278"/>
                    </a:lnTo>
                    <a:lnTo>
                      <a:pt x="40" y="326"/>
                    </a:lnTo>
                    <a:lnTo>
                      <a:pt x="26" y="357"/>
                    </a:lnTo>
                    <a:lnTo>
                      <a:pt x="68" y="350"/>
                    </a:lnTo>
                    <a:lnTo>
                      <a:pt x="65" y="337"/>
                    </a:lnTo>
                    <a:lnTo>
                      <a:pt x="50" y="265"/>
                    </a:lnTo>
                    <a:lnTo>
                      <a:pt x="58" y="132"/>
                    </a:lnTo>
                    <a:lnTo>
                      <a:pt x="58" y="10"/>
                    </a:lnTo>
                    <a:lnTo>
                      <a:pt x="8" y="0"/>
                    </a:lnTo>
                    <a:lnTo>
                      <a:pt x="0" y="14"/>
                    </a:lnTo>
                  </a:path>
                </a:pathLst>
              </a:custGeom>
              <a:solidFill>
                <a:srgbClr val="A2A2A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0" name="Freeform 577"/>
              <p:cNvSpPr>
                <a:spLocks/>
              </p:cNvSpPr>
              <p:nvPr/>
            </p:nvSpPr>
            <p:spPr bwMode="auto">
              <a:xfrm>
                <a:off x="3133" y="2587"/>
                <a:ext cx="96" cy="299"/>
              </a:xfrm>
              <a:custGeom>
                <a:avLst/>
                <a:gdLst>
                  <a:gd name="T0" fmla="*/ 0 w 98"/>
                  <a:gd name="T1" fmla="*/ 24 h 299"/>
                  <a:gd name="T2" fmla="*/ 5 w 98"/>
                  <a:gd name="T3" fmla="*/ 26 h 299"/>
                  <a:gd name="T4" fmla="*/ 10 w 98"/>
                  <a:gd name="T5" fmla="*/ 27 h 299"/>
                  <a:gd name="T6" fmla="*/ 16 w 98"/>
                  <a:gd name="T7" fmla="*/ 29 h 299"/>
                  <a:gd name="T8" fmla="*/ 18 w 98"/>
                  <a:gd name="T9" fmla="*/ 32 h 299"/>
                  <a:gd name="T10" fmla="*/ 24 w 98"/>
                  <a:gd name="T11" fmla="*/ 41 h 299"/>
                  <a:gd name="T12" fmla="*/ 28 w 98"/>
                  <a:gd name="T13" fmla="*/ 55 h 299"/>
                  <a:gd name="T14" fmla="*/ 34 w 98"/>
                  <a:gd name="T15" fmla="*/ 71 h 299"/>
                  <a:gd name="T16" fmla="*/ 34 w 98"/>
                  <a:gd name="T17" fmla="*/ 88 h 299"/>
                  <a:gd name="T18" fmla="*/ 36 w 98"/>
                  <a:gd name="T19" fmla="*/ 104 h 299"/>
                  <a:gd name="T20" fmla="*/ 38 w 98"/>
                  <a:gd name="T21" fmla="*/ 118 h 299"/>
                  <a:gd name="T22" fmla="*/ 41 w 98"/>
                  <a:gd name="T23" fmla="*/ 137 h 299"/>
                  <a:gd name="T24" fmla="*/ 42 w 98"/>
                  <a:gd name="T25" fmla="*/ 160 h 299"/>
                  <a:gd name="T26" fmla="*/ 45 w 98"/>
                  <a:gd name="T27" fmla="*/ 183 h 299"/>
                  <a:gd name="T28" fmla="*/ 47 w 98"/>
                  <a:gd name="T29" fmla="*/ 205 h 299"/>
                  <a:gd name="T30" fmla="*/ 50 w 98"/>
                  <a:gd name="T31" fmla="*/ 223 h 299"/>
                  <a:gd name="T32" fmla="*/ 50 w 98"/>
                  <a:gd name="T33" fmla="*/ 236 h 299"/>
                  <a:gd name="T34" fmla="*/ 52 w 98"/>
                  <a:gd name="T35" fmla="*/ 249 h 299"/>
                  <a:gd name="T36" fmla="*/ 54 w 98"/>
                  <a:gd name="T37" fmla="*/ 265 h 299"/>
                  <a:gd name="T38" fmla="*/ 59 w 98"/>
                  <a:gd name="T39" fmla="*/ 278 h 299"/>
                  <a:gd name="T40" fmla="*/ 65 w 98"/>
                  <a:gd name="T41" fmla="*/ 289 h 299"/>
                  <a:gd name="T42" fmla="*/ 69 w 98"/>
                  <a:gd name="T43" fmla="*/ 293 h 299"/>
                  <a:gd name="T44" fmla="*/ 74 w 98"/>
                  <a:gd name="T45" fmla="*/ 296 h 299"/>
                  <a:gd name="T46" fmla="*/ 80 w 98"/>
                  <a:gd name="T47" fmla="*/ 296 h 299"/>
                  <a:gd name="T48" fmla="*/ 86 w 98"/>
                  <a:gd name="T49" fmla="*/ 298 h 299"/>
                  <a:gd name="T50" fmla="*/ 92 w 98"/>
                  <a:gd name="T51" fmla="*/ 298 h 299"/>
                  <a:gd name="T52" fmla="*/ 97 w 98"/>
                  <a:gd name="T53" fmla="*/ 296 h 299"/>
                  <a:gd name="T54" fmla="*/ 97 w 98"/>
                  <a:gd name="T55" fmla="*/ 291 h 299"/>
                  <a:gd name="T56" fmla="*/ 96 w 98"/>
                  <a:gd name="T57" fmla="*/ 284 h 299"/>
                  <a:gd name="T58" fmla="*/ 93 w 98"/>
                  <a:gd name="T59" fmla="*/ 273 h 299"/>
                  <a:gd name="T60" fmla="*/ 86 w 98"/>
                  <a:gd name="T61" fmla="*/ 262 h 299"/>
                  <a:gd name="T62" fmla="*/ 80 w 98"/>
                  <a:gd name="T63" fmla="*/ 250 h 299"/>
                  <a:gd name="T64" fmla="*/ 74 w 98"/>
                  <a:gd name="T65" fmla="*/ 240 h 299"/>
                  <a:gd name="T66" fmla="*/ 72 w 98"/>
                  <a:gd name="T67" fmla="*/ 227 h 299"/>
                  <a:gd name="T68" fmla="*/ 68 w 98"/>
                  <a:gd name="T69" fmla="*/ 209 h 299"/>
                  <a:gd name="T70" fmla="*/ 66 w 98"/>
                  <a:gd name="T71" fmla="*/ 187 h 299"/>
                  <a:gd name="T72" fmla="*/ 64 w 98"/>
                  <a:gd name="T73" fmla="*/ 167 h 299"/>
                  <a:gd name="T74" fmla="*/ 61 w 98"/>
                  <a:gd name="T75" fmla="*/ 148 h 299"/>
                  <a:gd name="T76" fmla="*/ 59 w 98"/>
                  <a:gd name="T77" fmla="*/ 133 h 299"/>
                  <a:gd name="T78" fmla="*/ 59 w 98"/>
                  <a:gd name="T79" fmla="*/ 120 h 299"/>
                  <a:gd name="T80" fmla="*/ 57 w 98"/>
                  <a:gd name="T81" fmla="*/ 105 h 299"/>
                  <a:gd name="T82" fmla="*/ 56 w 98"/>
                  <a:gd name="T83" fmla="*/ 89 h 299"/>
                  <a:gd name="T84" fmla="*/ 56 w 98"/>
                  <a:gd name="T85" fmla="*/ 74 h 299"/>
                  <a:gd name="T86" fmla="*/ 56 w 98"/>
                  <a:gd name="T87" fmla="*/ 60 h 299"/>
                  <a:gd name="T88" fmla="*/ 54 w 98"/>
                  <a:gd name="T89" fmla="*/ 52 h 299"/>
                  <a:gd name="T90" fmla="*/ 52 w 98"/>
                  <a:gd name="T91" fmla="*/ 40 h 299"/>
                  <a:gd name="T92" fmla="*/ 50 w 98"/>
                  <a:gd name="T93" fmla="*/ 26 h 299"/>
                  <a:gd name="T94" fmla="*/ 50 w 98"/>
                  <a:gd name="T95" fmla="*/ 15 h 299"/>
                  <a:gd name="T96" fmla="*/ 50 w 98"/>
                  <a:gd name="T97" fmla="*/ 8 h 299"/>
                  <a:gd name="T98" fmla="*/ 4 w 98"/>
                  <a:gd name="T99"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8" h="299">
                    <a:moveTo>
                      <a:pt x="0" y="22"/>
                    </a:moveTo>
                    <a:lnTo>
                      <a:pt x="0" y="23"/>
                    </a:lnTo>
                    <a:lnTo>
                      <a:pt x="0" y="24"/>
                    </a:lnTo>
                    <a:lnTo>
                      <a:pt x="2" y="24"/>
                    </a:lnTo>
                    <a:lnTo>
                      <a:pt x="4" y="26"/>
                    </a:lnTo>
                    <a:lnTo>
                      <a:pt x="5" y="26"/>
                    </a:lnTo>
                    <a:lnTo>
                      <a:pt x="7" y="26"/>
                    </a:lnTo>
                    <a:lnTo>
                      <a:pt x="9" y="26"/>
                    </a:lnTo>
                    <a:lnTo>
                      <a:pt x="10" y="27"/>
                    </a:lnTo>
                    <a:lnTo>
                      <a:pt x="12" y="27"/>
                    </a:lnTo>
                    <a:lnTo>
                      <a:pt x="14" y="29"/>
                    </a:lnTo>
                    <a:lnTo>
                      <a:pt x="16" y="29"/>
                    </a:lnTo>
                    <a:lnTo>
                      <a:pt x="16" y="31"/>
                    </a:lnTo>
                    <a:lnTo>
                      <a:pt x="18" y="31"/>
                    </a:lnTo>
                    <a:lnTo>
                      <a:pt x="18" y="32"/>
                    </a:lnTo>
                    <a:lnTo>
                      <a:pt x="20" y="32"/>
                    </a:lnTo>
                    <a:lnTo>
                      <a:pt x="22" y="36"/>
                    </a:lnTo>
                    <a:lnTo>
                      <a:pt x="24" y="41"/>
                    </a:lnTo>
                    <a:lnTo>
                      <a:pt x="26" y="45"/>
                    </a:lnTo>
                    <a:lnTo>
                      <a:pt x="28" y="50"/>
                    </a:lnTo>
                    <a:lnTo>
                      <a:pt x="28" y="55"/>
                    </a:lnTo>
                    <a:lnTo>
                      <a:pt x="30" y="60"/>
                    </a:lnTo>
                    <a:lnTo>
                      <a:pt x="32" y="66"/>
                    </a:lnTo>
                    <a:lnTo>
                      <a:pt x="34" y="71"/>
                    </a:lnTo>
                    <a:lnTo>
                      <a:pt x="34" y="76"/>
                    </a:lnTo>
                    <a:lnTo>
                      <a:pt x="34" y="82"/>
                    </a:lnTo>
                    <a:lnTo>
                      <a:pt x="34" y="88"/>
                    </a:lnTo>
                    <a:lnTo>
                      <a:pt x="36" y="93"/>
                    </a:lnTo>
                    <a:lnTo>
                      <a:pt x="36" y="99"/>
                    </a:lnTo>
                    <a:lnTo>
                      <a:pt x="36" y="104"/>
                    </a:lnTo>
                    <a:lnTo>
                      <a:pt x="36" y="108"/>
                    </a:lnTo>
                    <a:lnTo>
                      <a:pt x="38" y="111"/>
                    </a:lnTo>
                    <a:lnTo>
                      <a:pt x="38" y="118"/>
                    </a:lnTo>
                    <a:lnTo>
                      <a:pt x="39" y="124"/>
                    </a:lnTo>
                    <a:lnTo>
                      <a:pt x="39" y="131"/>
                    </a:lnTo>
                    <a:lnTo>
                      <a:pt x="41" y="137"/>
                    </a:lnTo>
                    <a:lnTo>
                      <a:pt x="41" y="145"/>
                    </a:lnTo>
                    <a:lnTo>
                      <a:pt x="42" y="153"/>
                    </a:lnTo>
                    <a:lnTo>
                      <a:pt x="42" y="160"/>
                    </a:lnTo>
                    <a:lnTo>
                      <a:pt x="44" y="167"/>
                    </a:lnTo>
                    <a:lnTo>
                      <a:pt x="44" y="175"/>
                    </a:lnTo>
                    <a:lnTo>
                      <a:pt x="45" y="183"/>
                    </a:lnTo>
                    <a:lnTo>
                      <a:pt x="45" y="191"/>
                    </a:lnTo>
                    <a:lnTo>
                      <a:pt x="47" y="198"/>
                    </a:lnTo>
                    <a:lnTo>
                      <a:pt x="47" y="205"/>
                    </a:lnTo>
                    <a:lnTo>
                      <a:pt x="49" y="212"/>
                    </a:lnTo>
                    <a:lnTo>
                      <a:pt x="49" y="218"/>
                    </a:lnTo>
                    <a:lnTo>
                      <a:pt x="50" y="223"/>
                    </a:lnTo>
                    <a:lnTo>
                      <a:pt x="50" y="227"/>
                    </a:lnTo>
                    <a:lnTo>
                      <a:pt x="50" y="231"/>
                    </a:lnTo>
                    <a:lnTo>
                      <a:pt x="50" y="236"/>
                    </a:lnTo>
                    <a:lnTo>
                      <a:pt x="52" y="240"/>
                    </a:lnTo>
                    <a:lnTo>
                      <a:pt x="52" y="245"/>
                    </a:lnTo>
                    <a:lnTo>
                      <a:pt x="52" y="249"/>
                    </a:lnTo>
                    <a:lnTo>
                      <a:pt x="52" y="255"/>
                    </a:lnTo>
                    <a:lnTo>
                      <a:pt x="54" y="259"/>
                    </a:lnTo>
                    <a:lnTo>
                      <a:pt x="54" y="265"/>
                    </a:lnTo>
                    <a:lnTo>
                      <a:pt x="56" y="269"/>
                    </a:lnTo>
                    <a:lnTo>
                      <a:pt x="57" y="274"/>
                    </a:lnTo>
                    <a:lnTo>
                      <a:pt x="59" y="278"/>
                    </a:lnTo>
                    <a:lnTo>
                      <a:pt x="61" y="282"/>
                    </a:lnTo>
                    <a:lnTo>
                      <a:pt x="63" y="286"/>
                    </a:lnTo>
                    <a:lnTo>
                      <a:pt x="65" y="289"/>
                    </a:lnTo>
                    <a:lnTo>
                      <a:pt x="68" y="291"/>
                    </a:lnTo>
                    <a:lnTo>
                      <a:pt x="68" y="293"/>
                    </a:lnTo>
                    <a:lnTo>
                      <a:pt x="69" y="293"/>
                    </a:lnTo>
                    <a:lnTo>
                      <a:pt x="70" y="294"/>
                    </a:lnTo>
                    <a:lnTo>
                      <a:pt x="72" y="294"/>
                    </a:lnTo>
                    <a:lnTo>
                      <a:pt x="74" y="296"/>
                    </a:lnTo>
                    <a:lnTo>
                      <a:pt x="75" y="296"/>
                    </a:lnTo>
                    <a:lnTo>
                      <a:pt x="78" y="296"/>
                    </a:lnTo>
                    <a:lnTo>
                      <a:pt x="80" y="296"/>
                    </a:lnTo>
                    <a:lnTo>
                      <a:pt x="82" y="298"/>
                    </a:lnTo>
                    <a:lnTo>
                      <a:pt x="84" y="298"/>
                    </a:lnTo>
                    <a:lnTo>
                      <a:pt x="86" y="298"/>
                    </a:lnTo>
                    <a:lnTo>
                      <a:pt x="88" y="298"/>
                    </a:lnTo>
                    <a:lnTo>
                      <a:pt x="90" y="298"/>
                    </a:lnTo>
                    <a:lnTo>
                      <a:pt x="92" y="298"/>
                    </a:lnTo>
                    <a:lnTo>
                      <a:pt x="95" y="298"/>
                    </a:lnTo>
                    <a:lnTo>
                      <a:pt x="97" y="298"/>
                    </a:lnTo>
                    <a:lnTo>
                      <a:pt x="97" y="296"/>
                    </a:lnTo>
                    <a:lnTo>
                      <a:pt x="97" y="294"/>
                    </a:lnTo>
                    <a:lnTo>
                      <a:pt x="97" y="293"/>
                    </a:lnTo>
                    <a:lnTo>
                      <a:pt x="97" y="291"/>
                    </a:lnTo>
                    <a:lnTo>
                      <a:pt x="97" y="289"/>
                    </a:lnTo>
                    <a:lnTo>
                      <a:pt x="97" y="286"/>
                    </a:lnTo>
                    <a:lnTo>
                      <a:pt x="96" y="284"/>
                    </a:lnTo>
                    <a:lnTo>
                      <a:pt x="96" y="280"/>
                    </a:lnTo>
                    <a:lnTo>
                      <a:pt x="95" y="277"/>
                    </a:lnTo>
                    <a:lnTo>
                      <a:pt x="93" y="273"/>
                    </a:lnTo>
                    <a:lnTo>
                      <a:pt x="91" y="269"/>
                    </a:lnTo>
                    <a:lnTo>
                      <a:pt x="90" y="265"/>
                    </a:lnTo>
                    <a:lnTo>
                      <a:pt x="86" y="262"/>
                    </a:lnTo>
                    <a:lnTo>
                      <a:pt x="84" y="258"/>
                    </a:lnTo>
                    <a:lnTo>
                      <a:pt x="82" y="255"/>
                    </a:lnTo>
                    <a:lnTo>
                      <a:pt x="80" y="250"/>
                    </a:lnTo>
                    <a:lnTo>
                      <a:pt x="78" y="247"/>
                    </a:lnTo>
                    <a:lnTo>
                      <a:pt x="76" y="243"/>
                    </a:lnTo>
                    <a:lnTo>
                      <a:pt x="74" y="240"/>
                    </a:lnTo>
                    <a:lnTo>
                      <a:pt x="74" y="236"/>
                    </a:lnTo>
                    <a:lnTo>
                      <a:pt x="72" y="233"/>
                    </a:lnTo>
                    <a:lnTo>
                      <a:pt x="72" y="227"/>
                    </a:lnTo>
                    <a:lnTo>
                      <a:pt x="70" y="222"/>
                    </a:lnTo>
                    <a:lnTo>
                      <a:pt x="70" y="215"/>
                    </a:lnTo>
                    <a:lnTo>
                      <a:pt x="68" y="209"/>
                    </a:lnTo>
                    <a:lnTo>
                      <a:pt x="68" y="202"/>
                    </a:lnTo>
                    <a:lnTo>
                      <a:pt x="66" y="195"/>
                    </a:lnTo>
                    <a:lnTo>
                      <a:pt x="66" y="187"/>
                    </a:lnTo>
                    <a:lnTo>
                      <a:pt x="64" y="181"/>
                    </a:lnTo>
                    <a:lnTo>
                      <a:pt x="64" y="174"/>
                    </a:lnTo>
                    <a:lnTo>
                      <a:pt x="64" y="167"/>
                    </a:lnTo>
                    <a:lnTo>
                      <a:pt x="64" y="160"/>
                    </a:lnTo>
                    <a:lnTo>
                      <a:pt x="61" y="154"/>
                    </a:lnTo>
                    <a:lnTo>
                      <a:pt x="61" y="148"/>
                    </a:lnTo>
                    <a:lnTo>
                      <a:pt x="61" y="142"/>
                    </a:lnTo>
                    <a:lnTo>
                      <a:pt x="61" y="136"/>
                    </a:lnTo>
                    <a:lnTo>
                      <a:pt x="59" y="133"/>
                    </a:lnTo>
                    <a:lnTo>
                      <a:pt x="59" y="129"/>
                    </a:lnTo>
                    <a:lnTo>
                      <a:pt x="59" y="126"/>
                    </a:lnTo>
                    <a:lnTo>
                      <a:pt x="59" y="120"/>
                    </a:lnTo>
                    <a:lnTo>
                      <a:pt x="57" y="116"/>
                    </a:lnTo>
                    <a:lnTo>
                      <a:pt x="57" y="110"/>
                    </a:lnTo>
                    <a:lnTo>
                      <a:pt x="57" y="105"/>
                    </a:lnTo>
                    <a:lnTo>
                      <a:pt x="57" y="99"/>
                    </a:lnTo>
                    <a:lnTo>
                      <a:pt x="56" y="95"/>
                    </a:lnTo>
                    <a:lnTo>
                      <a:pt x="56" y="89"/>
                    </a:lnTo>
                    <a:lnTo>
                      <a:pt x="56" y="84"/>
                    </a:lnTo>
                    <a:lnTo>
                      <a:pt x="56" y="79"/>
                    </a:lnTo>
                    <a:lnTo>
                      <a:pt x="56" y="74"/>
                    </a:lnTo>
                    <a:lnTo>
                      <a:pt x="56" y="69"/>
                    </a:lnTo>
                    <a:lnTo>
                      <a:pt x="56" y="66"/>
                    </a:lnTo>
                    <a:lnTo>
                      <a:pt x="56" y="60"/>
                    </a:lnTo>
                    <a:lnTo>
                      <a:pt x="54" y="58"/>
                    </a:lnTo>
                    <a:lnTo>
                      <a:pt x="54" y="56"/>
                    </a:lnTo>
                    <a:lnTo>
                      <a:pt x="54" y="52"/>
                    </a:lnTo>
                    <a:lnTo>
                      <a:pt x="54" y="48"/>
                    </a:lnTo>
                    <a:lnTo>
                      <a:pt x="52" y="44"/>
                    </a:lnTo>
                    <a:lnTo>
                      <a:pt x="52" y="40"/>
                    </a:lnTo>
                    <a:lnTo>
                      <a:pt x="52" y="36"/>
                    </a:lnTo>
                    <a:lnTo>
                      <a:pt x="52" y="30"/>
                    </a:lnTo>
                    <a:lnTo>
                      <a:pt x="50" y="26"/>
                    </a:lnTo>
                    <a:lnTo>
                      <a:pt x="50" y="22"/>
                    </a:lnTo>
                    <a:lnTo>
                      <a:pt x="50" y="19"/>
                    </a:lnTo>
                    <a:lnTo>
                      <a:pt x="50" y="15"/>
                    </a:lnTo>
                    <a:lnTo>
                      <a:pt x="50" y="13"/>
                    </a:lnTo>
                    <a:lnTo>
                      <a:pt x="50" y="10"/>
                    </a:lnTo>
                    <a:lnTo>
                      <a:pt x="50" y="8"/>
                    </a:lnTo>
                    <a:lnTo>
                      <a:pt x="50" y="7"/>
                    </a:lnTo>
                    <a:lnTo>
                      <a:pt x="28" y="0"/>
                    </a:lnTo>
                    <a:lnTo>
                      <a:pt x="4" y="0"/>
                    </a:lnTo>
                    <a:lnTo>
                      <a:pt x="0" y="22"/>
                    </a:lnTo>
                  </a:path>
                </a:pathLst>
              </a:custGeom>
              <a:solidFill>
                <a:srgbClr val="A2A2A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1" name="Freeform 578"/>
              <p:cNvSpPr>
                <a:spLocks/>
              </p:cNvSpPr>
              <p:nvPr/>
            </p:nvSpPr>
            <p:spPr bwMode="auto">
              <a:xfrm>
                <a:off x="3168" y="2165"/>
                <a:ext cx="141" cy="434"/>
              </a:xfrm>
              <a:custGeom>
                <a:avLst/>
                <a:gdLst>
                  <a:gd name="T0" fmla="*/ 104 w 141"/>
                  <a:gd name="T1" fmla="*/ 22 h 434"/>
                  <a:gd name="T2" fmla="*/ 105 w 141"/>
                  <a:gd name="T3" fmla="*/ 35 h 434"/>
                  <a:gd name="T4" fmla="*/ 108 w 141"/>
                  <a:gd name="T5" fmla="*/ 54 h 434"/>
                  <a:gd name="T6" fmla="*/ 109 w 141"/>
                  <a:gd name="T7" fmla="*/ 77 h 434"/>
                  <a:gd name="T8" fmla="*/ 112 w 141"/>
                  <a:gd name="T9" fmla="*/ 96 h 434"/>
                  <a:gd name="T10" fmla="*/ 111 w 141"/>
                  <a:gd name="T11" fmla="*/ 113 h 434"/>
                  <a:gd name="T12" fmla="*/ 106 w 141"/>
                  <a:gd name="T13" fmla="*/ 136 h 434"/>
                  <a:gd name="T14" fmla="*/ 98 w 141"/>
                  <a:gd name="T15" fmla="*/ 164 h 434"/>
                  <a:gd name="T16" fmla="*/ 90 w 141"/>
                  <a:gd name="T17" fmla="*/ 191 h 434"/>
                  <a:gd name="T18" fmla="*/ 82 w 141"/>
                  <a:gd name="T19" fmla="*/ 217 h 434"/>
                  <a:gd name="T20" fmla="*/ 76 w 141"/>
                  <a:gd name="T21" fmla="*/ 237 h 434"/>
                  <a:gd name="T22" fmla="*/ 70 w 141"/>
                  <a:gd name="T23" fmla="*/ 247 h 434"/>
                  <a:gd name="T24" fmla="*/ 65 w 141"/>
                  <a:gd name="T25" fmla="*/ 256 h 434"/>
                  <a:gd name="T26" fmla="*/ 60 w 141"/>
                  <a:gd name="T27" fmla="*/ 266 h 434"/>
                  <a:gd name="T28" fmla="*/ 55 w 141"/>
                  <a:gd name="T29" fmla="*/ 276 h 434"/>
                  <a:gd name="T30" fmla="*/ 51 w 141"/>
                  <a:gd name="T31" fmla="*/ 285 h 434"/>
                  <a:gd name="T32" fmla="*/ 49 w 141"/>
                  <a:gd name="T33" fmla="*/ 293 h 434"/>
                  <a:gd name="T34" fmla="*/ 46 w 141"/>
                  <a:gd name="T35" fmla="*/ 303 h 434"/>
                  <a:gd name="T36" fmla="*/ 46 w 141"/>
                  <a:gd name="T37" fmla="*/ 313 h 434"/>
                  <a:gd name="T38" fmla="*/ 42 w 141"/>
                  <a:gd name="T39" fmla="*/ 325 h 434"/>
                  <a:gd name="T40" fmla="*/ 40 w 141"/>
                  <a:gd name="T41" fmla="*/ 335 h 434"/>
                  <a:gd name="T42" fmla="*/ 37 w 141"/>
                  <a:gd name="T43" fmla="*/ 344 h 434"/>
                  <a:gd name="T44" fmla="*/ 33 w 141"/>
                  <a:gd name="T45" fmla="*/ 353 h 434"/>
                  <a:gd name="T46" fmla="*/ 27 w 141"/>
                  <a:gd name="T47" fmla="*/ 365 h 434"/>
                  <a:gd name="T48" fmla="*/ 21 w 141"/>
                  <a:gd name="T49" fmla="*/ 375 h 434"/>
                  <a:gd name="T50" fmla="*/ 15 w 141"/>
                  <a:gd name="T51" fmla="*/ 386 h 434"/>
                  <a:gd name="T52" fmla="*/ 12 w 141"/>
                  <a:gd name="T53" fmla="*/ 394 h 434"/>
                  <a:gd name="T54" fmla="*/ 7 w 141"/>
                  <a:gd name="T55" fmla="*/ 399 h 434"/>
                  <a:gd name="T56" fmla="*/ 5 w 141"/>
                  <a:gd name="T57" fmla="*/ 404 h 434"/>
                  <a:gd name="T58" fmla="*/ 1 w 141"/>
                  <a:gd name="T59" fmla="*/ 411 h 434"/>
                  <a:gd name="T60" fmla="*/ 0 w 141"/>
                  <a:gd name="T61" fmla="*/ 417 h 434"/>
                  <a:gd name="T62" fmla="*/ 0 w 141"/>
                  <a:gd name="T63" fmla="*/ 422 h 434"/>
                  <a:gd name="T64" fmla="*/ 3 w 141"/>
                  <a:gd name="T65" fmla="*/ 426 h 434"/>
                  <a:gd name="T66" fmla="*/ 12 w 141"/>
                  <a:gd name="T67" fmla="*/ 431 h 434"/>
                  <a:gd name="T68" fmla="*/ 24 w 141"/>
                  <a:gd name="T69" fmla="*/ 432 h 434"/>
                  <a:gd name="T70" fmla="*/ 35 w 141"/>
                  <a:gd name="T71" fmla="*/ 433 h 434"/>
                  <a:gd name="T72" fmla="*/ 44 w 141"/>
                  <a:gd name="T73" fmla="*/ 432 h 434"/>
                  <a:gd name="T74" fmla="*/ 46 w 141"/>
                  <a:gd name="T75" fmla="*/ 429 h 434"/>
                  <a:gd name="T76" fmla="*/ 44 w 141"/>
                  <a:gd name="T77" fmla="*/ 428 h 434"/>
                  <a:gd name="T78" fmla="*/ 81 w 141"/>
                  <a:gd name="T79" fmla="*/ 359 h 434"/>
                  <a:gd name="T80" fmla="*/ 126 w 141"/>
                  <a:gd name="T81" fmla="*/ 196 h 434"/>
                  <a:gd name="T82" fmla="*/ 140 w 141"/>
                  <a:gd name="T83" fmla="*/ 0 h 434"/>
                  <a:gd name="T84" fmla="*/ 104 w 141"/>
                  <a:gd name="T85" fmla="*/ 18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1" h="434">
                    <a:moveTo>
                      <a:pt x="104" y="18"/>
                    </a:moveTo>
                    <a:lnTo>
                      <a:pt x="104" y="20"/>
                    </a:lnTo>
                    <a:lnTo>
                      <a:pt x="104" y="22"/>
                    </a:lnTo>
                    <a:lnTo>
                      <a:pt x="104" y="25"/>
                    </a:lnTo>
                    <a:lnTo>
                      <a:pt x="105" y="29"/>
                    </a:lnTo>
                    <a:lnTo>
                      <a:pt x="105" y="35"/>
                    </a:lnTo>
                    <a:lnTo>
                      <a:pt x="106" y="41"/>
                    </a:lnTo>
                    <a:lnTo>
                      <a:pt x="106" y="48"/>
                    </a:lnTo>
                    <a:lnTo>
                      <a:pt x="108" y="54"/>
                    </a:lnTo>
                    <a:lnTo>
                      <a:pt x="108" y="61"/>
                    </a:lnTo>
                    <a:lnTo>
                      <a:pt x="109" y="69"/>
                    </a:lnTo>
                    <a:lnTo>
                      <a:pt x="109" y="77"/>
                    </a:lnTo>
                    <a:lnTo>
                      <a:pt x="112" y="83"/>
                    </a:lnTo>
                    <a:lnTo>
                      <a:pt x="112" y="90"/>
                    </a:lnTo>
                    <a:lnTo>
                      <a:pt x="112" y="96"/>
                    </a:lnTo>
                    <a:lnTo>
                      <a:pt x="112" y="101"/>
                    </a:lnTo>
                    <a:lnTo>
                      <a:pt x="113" y="105"/>
                    </a:lnTo>
                    <a:lnTo>
                      <a:pt x="111" y="113"/>
                    </a:lnTo>
                    <a:lnTo>
                      <a:pt x="109" y="120"/>
                    </a:lnTo>
                    <a:lnTo>
                      <a:pt x="108" y="128"/>
                    </a:lnTo>
                    <a:lnTo>
                      <a:pt x="106" y="136"/>
                    </a:lnTo>
                    <a:lnTo>
                      <a:pt x="102" y="145"/>
                    </a:lnTo>
                    <a:lnTo>
                      <a:pt x="100" y="154"/>
                    </a:lnTo>
                    <a:lnTo>
                      <a:pt x="98" y="164"/>
                    </a:lnTo>
                    <a:lnTo>
                      <a:pt x="96" y="172"/>
                    </a:lnTo>
                    <a:lnTo>
                      <a:pt x="92" y="182"/>
                    </a:lnTo>
                    <a:lnTo>
                      <a:pt x="90" y="191"/>
                    </a:lnTo>
                    <a:lnTo>
                      <a:pt x="87" y="201"/>
                    </a:lnTo>
                    <a:lnTo>
                      <a:pt x="85" y="208"/>
                    </a:lnTo>
                    <a:lnTo>
                      <a:pt x="82" y="217"/>
                    </a:lnTo>
                    <a:lnTo>
                      <a:pt x="80" y="225"/>
                    </a:lnTo>
                    <a:lnTo>
                      <a:pt x="78" y="232"/>
                    </a:lnTo>
                    <a:lnTo>
                      <a:pt x="76" y="237"/>
                    </a:lnTo>
                    <a:lnTo>
                      <a:pt x="74" y="241"/>
                    </a:lnTo>
                    <a:lnTo>
                      <a:pt x="72" y="243"/>
                    </a:lnTo>
                    <a:lnTo>
                      <a:pt x="70" y="247"/>
                    </a:lnTo>
                    <a:lnTo>
                      <a:pt x="69" y="249"/>
                    </a:lnTo>
                    <a:lnTo>
                      <a:pt x="67" y="253"/>
                    </a:lnTo>
                    <a:lnTo>
                      <a:pt x="65" y="256"/>
                    </a:lnTo>
                    <a:lnTo>
                      <a:pt x="63" y="260"/>
                    </a:lnTo>
                    <a:lnTo>
                      <a:pt x="62" y="262"/>
                    </a:lnTo>
                    <a:lnTo>
                      <a:pt x="60" y="266"/>
                    </a:lnTo>
                    <a:lnTo>
                      <a:pt x="58" y="270"/>
                    </a:lnTo>
                    <a:lnTo>
                      <a:pt x="56" y="274"/>
                    </a:lnTo>
                    <a:lnTo>
                      <a:pt x="55" y="276"/>
                    </a:lnTo>
                    <a:lnTo>
                      <a:pt x="53" y="280"/>
                    </a:lnTo>
                    <a:lnTo>
                      <a:pt x="52" y="282"/>
                    </a:lnTo>
                    <a:lnTo>
                      <a:pt x="51" y="285"/>
                    </a:lnTo>
                    <a:lnTo>
                      <a:pt x="51" y="287"/>
                    </a:lnTo>
                    <a:lnTo>
                      <a:pt x="49" y="291"/>
                    </a:lnTo>
                    <a:lnTo>
                      <a:pt x="49" y="293"/>
                    </a:lnTo>
                    <a:lnTo>
                      <a:pt x="48" y="297"/>
                    </a:lnTo>
                    <a:lnTo>
                      <a:pt x="48" y="298"/>
                    </a:lnTo>
                    <a:lnTo>
                      <a:pt x="46" y="303"/>
                    </a:lnTo>
                    <a:lnTo>
                      <a:pt x="46" y="306"/>
                    </a:lnTo>
                    <a:lnTo>
                      <a:pt x="46" y="310"/>
                    </a:lnTo>
                    <a:lnTo>
                      <a:pt x="46" y="313"/>
                    </a:lnTo>
                    <a:lnTo>
                      <a:pt x="44" y="317"/>
                    </a:lnTo>
                    <a:lnTo>
                      <a:pt x="44" y="320"/>
                    </a:lnTo>
                    <a:lnTo>
                      <a:pt x="42" y="325"/>
                    </a:lnTo>
                    <a:lnTo>
                      <a:pt x="42" y="328"/>
                    </a:lnTo>
                    <a:lnTo>
                      <a:pt x="40" y="332"/>
                    </a:lnTo>
                    <a:lnTo>
                      <a:pt x="40" y="335"/>
                    </a:lnTo>
                    <a:lnTo>
                      <a:pt x="39" y="339"/>
                    </a:lnTo>
                    <a:lnTo>
                      <a:pt x="39" y="341"/>
                    </a:lnTo>
                    <a:lnTo>
                      <a:pt x="37" y="344"/>
                    </a:lnTo>
                    <a:lnTo>
                      <a:pt x="36" y="347"/>
                    </a:lnTo>
                    <a:lnTo>
                      <a:pt x="33" y="351"/>
                    </a:lnTo>
                    <a:lnTo>
                      <a:pt x="33" y="353"/>
                    </a:lnTo>
                    <a:lnTo>
                      <a:pt x="31" y="357"/>
                    </a:lnTo>
                    <a:lnTo>
                      <a:pt x="29" y="360"/>
                    </a:lnTo>
                    <a:lnTo>
                      <a:pt x="27" y="365"/>
                    </a:lnTo>
                    <a:lnTo>
                      <a:pt x="26" y="367"/>
                    </a:lnTo>
                    <a:lnTo>
                      <a:pt x="23" y="371"/>
                    </a:lnTo>
                    <a:lnTo>
                      <a:pt x="21" y="375"/>
                    </a:lnTo>
                    <a:lnTo>
                      <a:pt x="19" y="379"/>
                    </a:lnTo>
                    <a:lnTo>
                      <a:pt x="17" y="382"/>
                    </a:lnTo>
                    <a:lnTo>
                      <a:pt x="15" y="386"/>
                    </a:lnTo>
                    <a:lnTo>
                      <a:pt x="14" y="388"/>
                    </a:lnTo>
                    <a:lnTo>
                      <a:pt x="12" y="391"/>
                    </a:lnTo>
                    <a:lnTo>
                      <a:pt x="12" y="394"/>
                    </a:lnTo>
                    <a:lnTo>
                      <a:pt x="10" y="395"/>
                    </a:lnTo>
                    <a:lnTo>
                      <a:pt x="9" y="397"/>
                    </a:lnTo>
                    <a:lnTo>
                      <a:pt x="7" y="399"/>
                    </a:lnTo>
                    <a:lnTo>
                      <a:pt x="7" y="401"/>
                    </a:lnTo>
                    <a:lnTo>
                      <a:pt x="5" y="403"/>
                    </a:lnTo>
                    <a:lnTo>
                      <a:pt x="5" y="404"/>
                    </a:lnTo>
                    <a:lnTo>
                      <a:pt x="3" y="406"/>
                    </a:lnTo>
                    <a:lnTo>
                      <a:pt x="3" y="408"/>
                    </a:lnTo>
                    <a:lnTo>
                      <a:pt x="1" y="411"/>
                    </a:lnTo>
                    <a:lnTo>
                      <a:pt x="1" y="413"/>
                    </a:lnTo>
                    <a:lnTo>
                      <a:pt x="0" y="415"/>
                    </a:lnTo>
                    <a:lnTo>
                      <a:pt x="0" y="417"/>
                    </a:lnTo>
                    <a:lnTo>
                      <a:pt x="0" y="419"/>
                    </a:lnTo>
                    <a:lnTo>
                      <a:pt x="0" y="420"/>
                    </a:lnTo>
                    <a:lnTo>
                      <a:pt x="0" y="422"/>
                    </a:lnTo>
                    <a:lnTo>
                      <a:pt x="1" y="422"/>
                    </a:lnTo>
                    <a:lnTo>
                      <a:pt x="1" y="425"/>
                    </a:lnTo>
                    <a:lnTo>
                      <a:pt x="3" y="426"/>
                    </a:lnTo>
                    <a:lnTo>
                      <a:pt x="5" y="428"/>
                    </a:lnTo>
                    <a:lnTo>
                      <a:pt x="9" y="429"/>
                    </a:lnTo>
                    <a:lnTo>
                      <a:pt x="12" y="431"/>
                    </a:lnTo>
                    <a:lnTo>
                      <a:pt x="16" y="431"/>
                    </a:lnTo>
                    <a:lnTo>
                      <a:pt x="20" y="432"/>
                    </a:lnTo>
                    <a:lnTo>
                      <a:pt x="24" y="432"/>
                    </a:lnTo>
                    <a:lnTo>
                      <a:pt x="27" y="433"/>
                    </a:lnTo>
                    <a:lnTo>
                      <a:pt x="31" y="433"/>
                    </a:lnTo>
                    <a:lnTo>
                      <a:pt x="35" y="433"/>
                    </a:lnTo>
                    <a:lnTo>
                      <a:pt x="39" y="433"/>
                    </a:lnTo>
                    <a:lnTo>
                      <a:pt x="40" y="433"/>
                    </a:lnTo>
                    <a:lnTo>
                      <a:pt x="44" y="432"/>
                    </a:lnTo>
                    <a:lnTo>
                      <a:pt x="46" y="431"/>
                    </a:lnTo>
                    <a:lnTo>
                      <a:pt x="48" y="429"/>
                    </a:lnTo>
                    <a:lnTo>
                      <a:pt x="46" y="429"/>
                    </a:lnTo>
                    <a:lnTo>
                      <a:pt x="45" y="429"/>
                    </a:lnTo>
                    <a:lnTo>
                      <a:pt x="45" y="428"/>
                    </a:lnTo>
                    <a:lnTo>
                      <a:pt x="44" y="428"/>
                    </a:lnTo>
                    <a:lnTo>
                      <a:pt x="44" y="427"/>
                    </a:lnTo>
                    <a:lnTo>
                      <a:pt x="57" y="401"/>
                    </a:lnTo>
                    <a:lnTo>
                      <a:pt x="81" y="359"/>
                    </a:lnTo>
                    <a:lnTo>
                      <a:pt x="84" y="314"/>
                    </a:lnTo>
                    <a:lnTo>
                      <a:pt x="121" y="211"/>
                    </a:lnTo>
                    <a:lnTo>
                      <a:pt x="126" y="196"/>
                    </a:lnTo>
                    <a:lnTo>
                      <a:pt x="137" y="132"/>
                    </a:lnTo>
                    <a:lnTo>
                      <a:pt x="137" y="38"/>
                    </a:lnTo>
                    <a:lnTo>
                      <a:pt x="140" y="0"/>
                    </a:lnTo>
                    <a:lnTo>
                      <a:pt x="121" y="0"/>
                    </a:lnTo>
                    <a:lnTo>
                      <a:pt x="116" y="0"/>
                    </a:lnTo>
                    <a:lnTo>
                      <a:pt x="104" y="18"/>
                    </a:lnTo>
                  </a:path>
                </a:pathLst>
              </a:custGeom>
              <a:solidFill>
                <a:srgbClr val="A2A2A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 name="Freeform 579"/>
              <p:cNvSpPr>
                <a:spLocks/>
              </p:cNvSpPr>
              <p:nvPr/>
            </p:nvSpPr>
            <p:spPr bwMode="auto">
              <a:xfrm>
                <a:off x="3080" y="2159"/>
                <a:ext cx="227" cy="83"/>
              </a:xfrm>
              <a:custGeom>
                <a:avLst/>
                <a:gdLst>
                  <a:gd name="T0" fmla="*/ 226 w 227"/>
                  <a:gd name="T1" fmla="*/ 4 h 83"/>
                  <a:gd name="T2" fmla="*/ 221 w 227"/>
                  <a:gd name="T3" fmla="*/ 9 h 83"/>
                  <a:gd name="T4" fmla="*/ 215 w 227"/>
                  <a:gd name="T5" fmla="*/ 14 h 83"/>
                  <a:gd name="T6" fmla="*/ 206 w 227"/>
                  <a:gd name="T7" fmla="*/ 20 h 83"/>
                  <a:gd name="T8" fmla="*/ 199 w 227"/>
                  <a:gd name="T9" fmla="*/ 23 h 83"/>
                  <a:gd name="T10" fmla="*/ 193 w 227"/>
                  <a:gd name="T11" fmla="*/ 26 h 83"/>
                  <a:gd name="T12" fmla="*/ 187 w 227"/>
                  <a:gd name="T13" fmla="*/ 28 h 83"/>
                  <a:gd name="T14" fmla="*/ 180 w 227"/>
                  <a:gd name="T15" fmla="*/ 30 h 83"/>
                  <a:gd name="T16" fmla="*/ 172 w 227"/>
                  <a:gd name="T17" fmla="*/ 32 h 83"/>
                  <a:gd name="T18" fmla="*/ 165 w 227"/>
                  <a:gd name="T19" fmla="*/ 35 h 83"/>
                  <a:gd name="T20" fmla="*/ 159 w 227"/>
                  <a:gd name="T21" fmla="*/ 35 h 83"/>
                  <a:gd name="T22" fmla="*/ 154 w 227"/>
                  <a:gd name="T23" fmla="*/ 40 h 83"/>
                  <a:gd name="T24" fmla="*/ 148 w 227"/>
                  <a:gd name="T25" fmla="*/ 44 h 83"/>
                  <a:gd name="T26" fmla="*/ 142 w 227"/>
                  <a:gd name="T27" fmla="*/ 50 h 83"/>
                  <a:gd name="T28" fmla="*/ 138 w 227"/>
                  <a:gd name="T29" fmla="*/ 53 h 83"/>
                  <a:gd name="T30" fmla="*/ 133 w 227"/>
                  <a:gd name="T31" fmla="*/ 59 h 83"/>
                  <a:gd name="T32" fmla="*/ 129 w 227"/>
                  <a:gd name="T33" fmla="*/ 62 h 83"/>
                  <a:gd name="T34" fmla="*/ 125 w 227"/>
                  <a:gd name="T35" fmla="*/ 60 h 83"/>
                  <a:gd name="T36" fmla="*/ 123 w 227"/>
                  <a:gd name="T37" fmla="*/ 57 h 83"/>
                  <a:gd name="T38" fmla="*/ 121 w 227"/>
                  <a:gd name="T39" fmla="*/ 52 h 83"/>
                  <a:gd name="T40" fmla="*/ 119 w 227"/>
                  <a:gd name="T41" fmla="*/ 49 h 83"/>
                  <a:gd name="T42" fmla="*/ 114 w 227"/>
                  <a:gd name="T43" fmla="*/ 49 h 83"/>
                  <a:gd name="T44" fmla="*/ 110 w 227"/>
                  <a:gd name="T45" fmla="*/ 46 h 83"/>
                  <a:gd name="T46" fmla="*/ 106 w 227"/>
                  <a:gd name="T47" fmla="*/ 44 h 83"/>
                  <a:gd name="T48" fmla="*/ 103 w 227"/>
                  <a:gd name="T49" fmla="*/ 43 h 83"/>
                  <a:gd name="T50" fmla="*/ 101 w 227"/>
                  <a:gd name="T51" fmla="*/ 39 h 83"/>
                  <a:gd name="T52" fmla="*/ 100 w 227"/>
                  <a:gd name="T53" fmla="*/ 42 h 83"/>
                  <a:gd name="T54" fmla="*/ 98 w 227"/>
                  <a:gd name="T55" fmla="*/ 50 h 83"/>
                  <a:gd name="T56" fmla="*/ 93 w 227"/>
                  <a:gd name="T57" fmla="*/ 56 h 83"/>
                  <a:gd name="T58" fmla="*/ 86 w 227"/>
                  <a:gd name="T59" fmla="*/ 65 h 83"/>
                  <a:gd name="T60" fmla="*/ 80 w 227"/>
                  <a:gd name="T61" fmla="*/ 71 h 83"/>
                  <a:gd name="T62" fmla="*/ 74 w 227"/>
                  <a:gd name="T63" fmla="*/ 75 h 83"/>
                  <a:gd name="T64" fmla="*/ 70 w 227"/>
                  <a:gd name="T65" fmla="*/ 76 h 83"/>
                  <a:gd name="T66" fmla="*/ 64 w 227"/>
                  <a:gd name="T67" fmla="*/ 76 h 83"/>
                  <a:gd name="T68" fmla="*/ 57 w 227"/>
                  <a:gd name="T69" fmla="*/ 76 h 83"/>
                  <a:gd name="T70" fmla="*/ 51 w 227"/>
                  <a:gd name="T71" fmla="*/ 76 h 83"/>
                  <a:gd name="T72" fmla="*/ 47 w 227"/>
                  <a:gd name="T73" fmla="*/ 75 h 83"/>
                  <a:gd name="T74" fmla="*/ 39 w 227"/>
                  <a:gd name="T75" fmla="*/ 77 h 83"/>
                  <a:gd name="T76" fmla="*/ 31 w 227"/>
                  <a:gd name="T77" fmla="*/ 78 h 83"/>
                  <a:gd name="T78" fmla="*/ 22 w 227"/>
                  <a:gd name="T79" fmla="*/ 81 h 83"/>
                  <a:gd name="T80" fmla="*/ 14 w 227"/>
                  <a:gd name="T81" fmla="*/ 81 h 83"/>
                  <a:gd name="T82" fmla="*/ 7 w 227"/>
                  <a:gd name="T83" fmla="*/ 82 h 83"/>
                  <a:gd name="T84" fmla="*/ 2 w 227"/>
                  <a:gd name="T85" fmla="*/ 8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83">
                    <a:moveTo>
                      <a:pt x="226" y="0"/>
                    </a:moveTo>
                    <a:lnTo>
                      <a:pt x="226" y="2"/>
                    </a:lnTo>
                    <a:lnTo>
                      <a:pt x="226" y="4"/>
                    </a:lnTo>
                    <a:lnTo>
                      <a:pt x="224" y="6"/>
                    </a:lnTo>
                    <a:lnTo>
                      <a:pt x="224" y="7"/>
                    </a:lnTo>
                    <a:lnTo>
                      <a:pt x="221" y="9"/>
                    </a:lnTo>
                    <a:lnTo>
                      <a:pt x="219" y="12"/>
                    </a:lnTo>
                    <a:lnTo>
                      <a:pt x="217" y="13"/>
                    </a:lnTo>
                    <a:lnTo>
                      <a:pt x="215" y="14"/>
                    </a:lnTo>
                    <a:lnTo>
                      <a:pt x="211" y="16"/>
                    </a:lnTo>
                    <a:lnTo>
                      <a:pt x="209" y="18"/>
                    </a:lnTo>
                    <a:lnTo>
                      <a:pt x="206" y="20"/>
                    </a:lnTo>
                    <a:lnTo>
                      <a:pt x="204" y="20"/>
                    </a:lnTo>
                    <a:lnTo>
                      <a:pt x="201" y="22"/>
                    </a:lnTo>
                    <a:lnTo>
                      <a:pt x="199" y="23"/>
                    </a:lnTo>
                    <a:lnTo>
                      <a:pt x="197" y="24"/>
                    </a:lnTo>
                    <a:lnTo>
                      <a:pt x="195" y="24"/>
                    </a:lnTo>
                    <a:lnTo>
                      <a:pt x="193" y="26"/>
                    </a:lnTo>
                    <a:lnTo>
                      <a:pt x="191" y="26"/>
                    </a:lnTo>
                    <a:lnTo>
                      <a:pt x="189" y="28"/>
                    </a:lnTo>
                    <a:lnTo>
                      <a:pt x="187" y="28"/>
                    </a:lnTo>
                    <a:lnTo>
                      <a:pt x="183" y="30"/>
                    </a:lnTo>
                    <a:lnTo>
                      <a:pt x="181" y="30"/>
                    </a:lnTo>
                    <a:lnTo>
                      <a:pt x="180" y="30"/>
                    </a:lnTo>
                    <a:lnTo>
                      <a:pt x="178" y="30"/>
                    </a:lnTo>
                    <a:lnTo>
                      <a:pt x="174" y="32"/>
                    </a:lnTo>
                    <a:lnTo>
                      <a:pt x="172" y="32"/>
                    </a:lnTo>
                    <a:lnTo>
                      <a:pt x="169" y="33"/>
                    </a:lnTo>
                    <a:lnTo>
                      <a:pt x="167" y="33"/>
                    </a:lnTo>
                    <a:lnTo>
                      <a:pt x="165" y="35"/>
                    </a:lnTo>
                    <a:lnTo>
                      <a:pt x="163" y="35"/>
                    </a:lnTo>
                    <a:lnTo>
                      <a:pt x="161" y="35"/>
                    </a:lnTo>
                    <a:lnTo>
                      <a:pt x="159" y="35"/>
                    </a:lnTo>
                    <a:lnTo>
                      <a:pt x="157" y="37"/>
                    </a:lnTo>
                    <a:lnTo>
                      <a:pt x="156" y="38"/>
                    </a:lnTo>
                    <a:lnTo>
                      <a:pt x="154" y="40"/>
                    </a:lnTo>
                    <a:lnTo>
                      <a:pt x="152" y="43"/>
                    </a:lnTo>
                    <a:lnTo>
                      <a:pt x="150" y="43"/>
                    </a:lnTo>
                    <a:lnTo>
                      <a:pt x="148" y="44"/>
                    </a:lnTo>
                    <a:lnTo>
                      <a:pt x="146" y="46"/>
                    </a:lnTo>
                    <a:lnTo>
                      <a:pt x="144" y="47"/>
                    </a:lnTo>
                    <a:lnTo>
                      <a:pt x="142" y="50"/>
                    </a:lnTo>
                    <a:lnTo>
                      <a:pt x="141" y="50"/>
                    </a:lnTo>
                    <a:lnTo>
                      <a:pt x="139" y="51"/>
                    </a:lnTo>
                    <a:lnTo>
                      <a:pt x="138" y="53"/>
                    </a:lnTo>
                    <a:lnTo>
                      <a:pt x="136" y="55"/>
                    </a:lnTo>
                    <a:lnTo>
                      <a:pt x="135" y="57"/>
                    </a:lnTo>
                    <a:lnTo>
                      <a:pt x="133" y="59"/>
                    </a:lnTo>
                    <a:lnTo>
                      <a:pt x="133" y="60"/>
                    </a:lnTo>
                    <a:lnTo>
                      <a:pt x="131" y="62"/>
                    </a:lnTo>
                    <a:lnTo>
                      <a:pt x="129" y="62"/>
                    </a:lnTo>
                    <a:lnTo>
                      <a:pt x="127" y="62"/>
                    </a:lnTo>
                    <a:lnTo>
                      <a:pt x="125" y="62"/>
                    </a:lnTo>
                    <a:lnTo>
                      <a:pt x="125" y="60"/>
                    </a:lnTo>
                    <a:lnTo>
                      <a:pt x="123" y="60"/>
                    </a:lnTo>
                    <a:lnTo>
                      <a:pt x="123" y="59"/>
                    </a:lnTo>
                    <a:lnTo>
                      <a:pt x="123" y="57"/>
                    </a:lnTo>
                    <a:lnTo>
                      <a:pt x="121" y="57"/>
                    </a:lnTo>
                    <a:lnTo>
                      <a:pt x="121" y="55"/>
                    </a:lnTo>
                    <a:lnTo>
                      <a:pt x="121" y="52"/>
                    </a:lnTo>
                    <a:lnTo>
                      <a:pt x="119" y="52"/>
                    </a:lnTo>
                    <a:lnTo>
                      <a:pt x="119" y="51"/>
                    </a:lnTo>
                    <a:lnTo>
                      <a:pt x="119" y="49"/>
                    </a:lnTo>
                    <a:lnTo>
                      <a:pt x="117" y="49"/>
                    </a:lnTo>
                    <a:lnTo>
                      <a:pt x="116" y="49"/>
                    </a:lnTo>
                    <a:lnTo>
                      <a:pt x="114" y="49"/>
                    </a:lnTo>
                    <a:lnTo>
                      <a:pt x="114" y="47"/>
                    </a:lnTo>
                    <a:lnTo>
                      <a:pt x="112" y="47"/>
                    </a:lnTo>
                    <a:lnTo>
                      <a:pt x="110" y="46"/>
                    </a:lnTo>
                    <a:lnTo>
                      <a:pt x="108" y="46"/>
                    </a:lnTo>
                    <a:lnTo>
                      <a:pt x="108" y="44"/>
                    </a:lnTo>
                    <a:lnTo>
                      <a:pt x="106" y="44"/>
                    </a:lnTo>
                    <a:lnTo>
                      <a:pt x="105" y="44"/>
                    </a:lnTo>
                    <a:lnTo>
                      <a:pt x="103" y="44"/>
                    </a:lnTo>
                    <a:lnTo>
                      <a:pt x="103" y="43"/>
                    </a:lnTo>
                    <a:lnTo>
                      <a:pt x="101" y="43"/>
                    </a:lnTo>
                    <a:lnTo>
                      <a:pt x="101" y="41"/>
                    </a:lnTo>
                    <a:lnTo>
                      <a:pt x="101" y="39"/>
                    </a:lnTo>
                    <a:lnTo>
                      <a:pt x="101" y="38"/>
                    </a:lnTo>
                    <a:lnTo>
                      <a:pt x="100" y="40"/>
                    </a:lnTo>
                    <a:lnTo>
                      <a:pt x="100" y="42"/>
                    </a:lnTo>
                    <a:lnTo>
                      <a:pt x="100" y="44"/>
                    </a:lnTo>
                    <a:lnTo>
                      <a:pt x="100" y="45"/>
                    </a:lnTo>
                    <a:lnTo>
                      <a:pt x="98" y="50"/>
                    </a:lnTo>
                    <a:lnTo>
                      <a:pt x="96" y="51"/>
                    </a:lnTo>
                    <a:lnTo>
                      <a:pt x="95" y="54"/>
                    </a:lnTo>
                    <a:lnTo>
                      <a:pt x="93" y="56"/>
                    </a:lnTo>
                    <a:lnTo>
                      <a:pt x="90" y="60"/>
                    </a:lnTo>
                    <a:lnTo>
                      <a:pt x="88" y="62"/>
                    </a:lnTo>
                    <a:lnTo>
                      <a:pt x="86" y="65"/>
                    </a:lnTo>
                    <a:lnTo>
                      <a:pt x="84" y="67"/>
                    </a:lnTo>
                    <a:lnTo>
                      <a:pt x="81" y="69"/>
                    </a:lnTo>
                    <a:lnTo>
                      <a:pt x="80" y="71"/>
                    </a:lnTo>
                    <a:lnTo>
                      <a:pt x="78" y="73"/>
                    </a:lnTo>
                    <a:lnTo>
                      <a:pt x="76" y="73"/>
                    </a:lnTo>
                    <a:lnTo>
                      <a:pt x="74" y="75"/>
                    </a:lnTo>
                    <a:lnTo>
                      <a:pt x="73" y="75"/>
                    </a:lnTo>
                    <a:lnTo>
                      <a:pt x="71" y="76"/>
                    </a:lnTo>
                    <a:lnTo>
                      <a:pt x="70" y="76"/>
                    </a:lnTo>
                    <a:lnTo>
                      <a:pt x="68" y="76"/>
                    </a:lnTo>
                    <a:lnTo>
                      <a:pt x="66" y="76"/>
                    </a:lnTo>
                    <a:lnTo>
                      <a:pt x="64" y="76"/>
                    </a:lnTo>
                    <a:lnTo>
                      <a:pt x="62" y="76"/>
                    </a:lnTo>
                    <a:lnTo>
                      <a:pt x="59" y="76"/>
                    </a:lnTo>
                    <a:lnTo>
                      <a:pt x="57" y="76"/>
                    </a:lnTo>
                    <a:lnTo>
                      <a:pt x="55" y="76"/>
                    </a:lnTo>
                    <a:lnTo>
                      <a:pt x="53" y="76"/>
                    </a:lnTo>
                    <a:lnTo>
                      <a:pt x="51" y="76"/>
                    </a:lnTo>
                    <a:lnTo>
                      <a:pt x="49" y="76"/>
                    </a:lnTo>
                    <a:lnTo>
                      <a:pt x="48" y="76"/>
                    </a:lnTo>
                    <a:lnTo>
                      <a:pt x="47" y="75"/>
                    </a:lnTo>
                    <a:lnTo>
                      <a:pt x="43" y="77"/>
                    </a:lnTo>
                    <a:lnTo>
                      <a:pt x="42" y="77"/>
                    </a:lnTo>
                    <a:lnTo>
                      <a:pt x="39" y="77"/>
                    </a:lnTo>
                    <a:lnTo>
                      <a:pt x="37" y="77"/>
                    </a:lnTo>
                    <a:lnTo>
                      <a:pt x="33" y="78"/>
                    </a:lnTo>
                    <a:lnTo>
                      <a:pt x="31" y="78"/>
                    </a:lnTo>
                    <a:lnTo>
                      <a:pt x="28" y="78"/>
                    </a:lnTo>
                    <a:lnTo>
                      <a:pt x="26" y="78"/>
                    </a:lnTo>
                    <a:lnTo>
                      <a:pt x="22" y="81"/>
                    </a:lnTo>
                    <a:lnTo>
                      <a:pt x="20" y="81"/>
                    </a:lnTo>
                    <a:lnTo>
                      <a:pt x="17" y="81"/>
                    </a:lnTo>
                    <a:lnTo>
                      <a:pt x="14" y="81"/>
                    </a:lnTo>
                    <a:lnTo>
                      <a:pt x="11" y="82"/>
                    </a:lnTo>
                    <a:lnTo>
                      <a:pt x="9" y="82"/>
                    </a:lnTo>
                    <a:lnTo>
                      <a:pt x="7" y="82"/>
                    </a:lnTo>
                    <a:lnTo>
                      <a:pt x="5" y="82"/>
                    </a:lnTo>
                    <a:lnTo>
                      <a:pt x="4" y="82"/>
                    </a:lnTo>
                    <a:lnTo>
                      <a:pt x="2" y="82"/>
                    </a:lnTo>
                    <a:lnTo>
                      <a:pt x="0" y="82"/>
                    </a:lnTo>
                  </a:path>
                </a:pathLst>
              </a:custGeom>
              <a:noFill/>
              <a:ln w="12700" cap="rnd" cmpd="sng">
                <a:solidFill>
                  <a:srgbClr val="000000"/>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65" name="Freeform 64"/>
            <p:cNvSpPr/>
            <p:nvPr/>
          </p:nvSpPr>
          <p:spPr>
            <a:xfrm rot="2340000" flipH="1">
              <a:off x="7308304" y="4138336"/>
              <a:ext cx="72008" cy="45719"/>
            </a:xfrm>
            <a:custGeom>
              <a:avLst/>
              <a:gdLst>
                <a:gd name="connsiteX0" fmla="*/ 0 w 113899"/>
                <a:gd name="connsiteY0" fmla="*/ 0 h 39863"/>
                <a:gd name="connsiteX1" fmla="*/ 45559 w 113899"/>
                <a:gd name="connsiteY1" fmla="*/ 34169 h 39863"/>
                <a:gd name="connsiteX2" fmla="*/ 62644 w 113899"/>
                <a:gd name="connsiteY2" fmla="*/ 39863 h 39863"/>
                <a:gd name="connsiteX3" fmla="*/ 113899 w 113899"/>
                <a:gd name="connsiteY3" fmla="*/ 22779 h 39863"/>
              </a:gdLst>
              <a:ahLst/>
              <a:cxnLst>
                <a:cxn ang="0">
                  <a:pos x="connsiteX0" y="connsiteY0"/>
                </a:cxn>
                <a:cxn ang="0">
                  <a:pos x="connsiteX1" y="connsiteY1"/>
                </a:cxn>
                <a:cxn ang="0">
                  <a:pos x="connsiteX2" y="connsiteY2"/>
                </a:cxn>
                <a:cxn ang="0">
                  <a:pos x="connsiteX3" y="connsiteY3"/>
                </a:cxn>
              </a:cxnLst>
              <a:rect l="l" t="t" r="r" b="b"/>
              <a:pathLst>
                <a:path w="113899" h="39863">
                  <a:moveTo>
                    <a:pt x="0" y="0"/>
                  </a:moveTo>
                  <a:cubicBezTo>
                    <a:pt x="6975" y="5580"/>
                    <a:pt x="33477" y="28128"/>
                    <a:pt x="45559" y="34169"/>
                  </a:cubicBezTo>
                  <a:cubicBezTo>
                    <a:pt x="50928" y="36854"/>
                    <a:pt x="56949" y="37965"/>
                    <a:pt x="62644" y="39863"/>
                  </a:cubicBezTo>
                  <a:cubicBezTo>
                    <a:pt x="107824" y="33410"/>
                    <a:pt x="93017" y="43661"/>
                    <a:pt x="113899" y="22779"/>
                  </a:cubicBezTo>
                </a:path>
              </a:pathLst>
            </a:cu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93" name="Heart 92"/>
          <p:cNvSpPr/>
          <p:nvPr/>
        </p:nvSpPr>
        <p:spPr>
          <a:xfrm rot="20660774">
            <a:off x="6657668" y="3422683"/>
            <a:ext cx="392633" cy="326738"/>
          </a:xfrm>
          <a:prstGeom prst="heart">
            <a:avLst/>
          </a:prstGeom>
          <a:solidFill>
            <a:srgbClr val="FF49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ight Arrow 49"/>
          <p:cNvSpPr/>
          <p:nvPr/>
        </p:nvSpPr>
        <p:spPr>
          <a:xfrm>
            <a:off x="3597097" y="4462500"/>
            <a:ext cx="283583" cy="621637"/>
          </a:xfrm>
          <a:prstGeom prst="rightArrow">
            <a:avLst>
              <a:gd name="adj1" fmla="val 50000"/>
              <a:gd name="adj2" fmla="val 8181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ight Arrow 50"/>
          <p:cNvSpPr/>
          <p:nvPr/>
        </p:nvSpPr>
        <p:spPr>
          <a:xfrm>
            <a:off x="1467712" y="4206437"/>
            <a:ext cx="283583" cy="955381"/>
          </a:xfrm>
          <a:prstGeom prst="rightArrow">
            <a:avLst>
              <a:gd name="adj1" fmla="val 50000"/>
              <a:gd name="adj2" fmla="val 8181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ight Arrow 51"/>
          <p:cNvSpPr/>
          <p:nvPr/>
        </p:nvSpPr>
        <p:spPr>
          <a:xfrm>
            <a:off x="4455693" y="4436185"/>
            <a:ext cx="283583" cy="621637"/>
          </a:xfrm>
          <a:prstGeom prst="rightArrow">
            <a:avLst>
              <a:gd name="adj1" fmla="val 50000"/>
              <a:gd name="adj2" fmla="val 8181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034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0" nodeType="afterEffect">
                                  <p:stCondLst>
                                    <p:cond delay="500"/>
                                  </p:stCondLst>
                                  <p:childTnLst>
                                    <p:set>
                                      <p:cBhvr>
                                        <p:cTn id="41" dur="1" fill="hold">
                                          <p:stCondLst>
                                            <p:cond delay="0"/>
                                          </p:stCondLst>
                                        </p:cTn>
                                        <p:tgtEl>
                                          <p:spTgt spid="22"/>
                                        </p:tgtEl>
                                        <p:attrNameLst>
                                          <p:attrName>style.visibility</p:attrName>
                                        </p:attrNameLst>
                                      </p:cBhvr>
                                      <p:to>
                                        <p:strVal val="visible"/>
                                      </p:to>
                                    </p:set>
                                  </p:childTnLst>
                                </p:cTn>
                              </p:par>
                            </p:childTnLst>
                          </p:cTn>
                        </p:par>
                        <p:par>
                          <p:cTn id="42" fill="hold">
                            <p:stCondLst>
                              <p:cond delay="500"/>
                            </p:stCondLst>
                            <p:childTnLst>
                              <p:par>
                                <p:cTn id="43" presetID="1" presetClass="entr" presetSubtype="0" fill="hold" grpId="0" nodeType="afterEffect">
                                  <p:stCondLst>
                                    <p:cond delay="1000"/>
                                  </p:stCondLst>
                                  <p:childTnLst>
                                    <p:set>
                                      <p:cBhvr>
                                        <p:cTn id="44" dur="1" fill="hold">
                                          <p:stCondLst>
                                            <p:cond delay="0"/>
                                          </p:stCondLst>
                                        </p:cTn>
                                        <p:tgtEl>
                                          <p:spTgt spid="23"/>
                                        </p:tgtEl>
                                        <p:attrNameLst>
                                          <p:attrName>style.visibility</p:attrName>
                                        </p:attrNameLst>
                                      </p:cBhvr>
                                      <p:to>
                                        <p:strVal val="visible"/>
                                      </p:to>
                                    </p:set>
                                  </p:childTnLst>
                                </p:cTn>
                              </p:par>
                            </p:childTnLst>
                          </p:cTn>
                        </p:par>
                        <p:par>
                          <p:cTn id="45" fill="hold">
                            <p:stCondLst>
                              <p:cond delay="1500"/>
                            </p:stCondLst>
                            <p:childTnLst>
                              <p:par>
                                <p:cTn id="46" presetID="1" presetClass="entr" presetSubtype="0" fill="hold" grpId="0" nodeType="afterEffect">
                                  <p:stCondLst>
                                    <p:cond delay="1000"/>
                                  </p:stCondLst>
                                  <p:childTnLst>
                                    <p:set>
                                      <p:cBhvr>
                                        <p:cTn id="47" dur="1" fill="hold">
                                          <p:stCondLst>
                                            <p:cond delay="0"/>
                                          </p:stCondLst>
                                        </p:cTn>
                                        <p:tgtEl>
                                          <p:spTgt spid="6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49"/>
                                        </p:tgtEl>
                                        <p:attrNameLst>
                                          <p:attrName>style.visibility</p:attrName>
                                        </p:attrNameLst>
                                      </p:cBhvr>
                                      <p:to>
                                        <p:strVal val="visible"/>
                                      </p:to>
                                    </p:set>
                                  </p:childTnLst>
                                </p:cTn>
                              </p:par>
                            </p:childTnLst>
                          </p:cTn>
                        </p:par>
                        <p:par>
                          <p:cTn id="52" fill="hold">
                            <p:stCondLst>
                              <p:cond delay="0"/>
                            </p:stCondLst>
                            <p:childTnLst>
                              <p:par>
                                <p:cTn id="53" presetID="1" presetClass="entr" presetSubtype="0"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3"/>
                                        </p:tgtEl>
                                        <p:attrNameLst>
                                          <p:attrName>style.visibility</p:attrName>
                                        </p:attrNameLst>
                                      </p:cBhvr>
                                      <p:to>
                                        <p:strVal val="visible"/>
                                      </p:to>
                                    </p:set>
                                  </p:childTnLst>
                                </p:cTn>
                              </p:par>
                            </p:childTnLst>
                          </p:cTn>
                        </p:par>
                        <p:par>
                          <p:cTn id="57" fill="hold">
                            <p:stCondLst>
                              <p:cond delay="0"/>
                            </p:stCondLst>
                            <p:childTnLst>
                              <p:par>
                                <p:cTn id="58" presetID="35" presetClass="emph" presetSubtype="0" repeatCount="3000" fill="hold" grpId="1" nodeType="afterEffect">
                                  <p:stCondLst>
                                    <p:cond delay="0"/>
                                  </p:stCondLst>
                                  <p:childTnLst>
                                    <p:anim calcmode="discrete" valueType="str">
                                      <p:cBhvr>
                                        <p:cTn id="59" dur="1000" fill="hold"/>
                                        <p:tgtEl>
                                          <p:spTgt spid="9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16" grpId="0" build="p"/>
      <p:bldP spid="3" grpId="0"/>
      <p:bldP spid="8" grpId="0"/>
      <p:bldP spid="4" grpId="0"/>
      <p:bldP spid="15" grpId="0"/>
      <p:bldP spid="20" grpId="0"/>
      <p:bldP spid="22" grpId="0"/>
      <p:bldP spid="23" grpId="0"/>
      <p:bldP spid="62" grpId="0"/>
      <p:bldP spid="93" grpId="0" animBg="1"/>
      <p:bldP spid="93" grpId="1" animBg="1"/>
      <p:bldP spid="50" grpId="0" animBg="1"/>
      <p:bldP spid="51" grpId="0" animBg="1"/>
      <p:bldP spid="5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17" name="Rectangle 73"/>
          <p:cNvSpPr>
            <a:spLocks noGrp="1" noChangeArrowheads="1"/>
          </p:cNvSpPr>
          <p:nvPr>
            <p:ph type="title"/>
          </p:nvPr>
        </p:nvSpPr>
        <p:spPr>
          <a:xfrm>
            <a:off x="514351" y="0"/>
            <a:ext cx="7886700" cy="1039336"/>
          </a:xfrm>
        </p:spPr>
        <p:txBody>
          <a:bodyPr>
            <a:normAutofit/>
          </a:bodyPr>
          <a:lstStyle/>
          <a:p>
            <a:pPr algn="l"/>
            <a:r>
              <a:rPr lang="en-GB" sz="3600" b="1" dirty="0" smtClean="0">
                <a:solidFill>
                  <a:schemeClr val="accent1">
                    <a:lumMod val="75000"/>
                  </a:schemeClr>
                </a:solidFill>
                <a:latin typeface="+mn-lt"/>
              </a:rPr>
              <a:t>Closure</a:t>
            </a:r>
            <a:endParaRPr lang="en-GB" sz="3600" b="1" dirty="0">
              <a:solidFill>
                <a:schemeClr val="accent1">
                  <a:lumMod val="75000"/>
                </a:schemeClr>
              </a:solidFill>
              <a:latin typeface="+mn-lt"/>
            </a:endParaRPr>
          </a:p>
        </p:txBody>
      </p:sp>
      <p:sp>
        <p:nvSpPr>
          <p:cNvPr id="7" name="Freeform 6"/>
          <p:cNvSpPr/>
          <p:nvPr/>
        </p:nvSpPr>
        <p:spPr>
          <a:xfrm>
            <a:off x="6638070" y="1361104"/>
            <a:ext cx="1395769" cy="903912"/>
          </a:xfrm>
          <a:custGeom>
            <a:avLst/>
            <a:gdLst>
              <a:gd name="connsiteX0" fmla="*/ 0 w 1395769"/>
              <a:gd name="connsiteY0" fmla="*/ 0 h 903912"/>
              <a:gd name="connsiteX1" fmla="*/ 0 w 1395769"/>
              <a:gd name="connsiteY1" fmla="*/ 0 h 903912"/>
              <a:gd name="connsiteX2" fmla="*/ 1372888 w 1395769"/>
              <a:gd name="connsiteY2" fmla="*/ 0 h 903912"/>
              <a:gd name="connsiteX3" fmla="*/ 1395769 w 1395769"/>
              <a:gd name="connsiteY3" fmla="*/ 903912 h 903912"/>
              <a:gd name="connsiteX4" fmla="*/ 22882 w 1395769"/>
              <a:gd name="connsiteY4" fmla="*/ 881028 h 903912"/>
              <a:gd name="connsiteX5" fmla="*/ 457629 w 1395769"/>
              <a:gd name="connsiteY5" fmla="*/ 457677 h 903912"/>
              <a:gd name="connsiteX6" fmla="*/ 0 w 1395769"/>
              <a:gd name="connsiteY6" fmla="*/ 0 h 90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769" h="903912">
                <a:moveTo>
                  <a:pt x="0" y="0"/>
                </a:moveTo>
                <a:lnTo>
                  <a:pt x="0" y="0"/>
                </a:lnTo>
                <a:lnTo>
                  <a:pt x="1372888" y="0"/>
                </a:lnTo>
                <a:lnTo>
                  <a:pt x="1395769" y="903912"/>
                </a:lnTo>
                <a:lnTo>
                  <a:pt x="22882" y="881028"/>
                </a:lnTo>
                <a:lnTo>
                  <a:pt x="457629" y="457677"/>
                </a:lnTo>
                <a:lnTo>
                  <a:pt x="0" y="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r>
              <a:rPr lang="en-US" sz="1600" dirty="0" smtClean="0">
                <a:latin typeface="Comic Sans MS"/>
                <a:cs typeface="Comic Sans MS"/>
              </a:rPr>
              <a:t>Closure</a:t>
            </a:r>
            <a:endParaRPr lang="en-US" sz="1600" dirty="0">
              <a:latin typeface="Comic Sans MS"/>
              <a:cs typeface="Comic Sans MS"/>
            </a:endParaRPr>
          </a:p>
        </p:txBody>
      </p:sp>
      <p:grpSp>
        <p:nvGrpSpPr>
          <p:cNvPr id="3" name="Group 2"/>
          <p:cNvGrpSpPr/>
          <p:nvPr/>
        </p:nvGrpSpPr>
        <p:grpSpPr>
          <a:xfrm>
            <a:off x="1287277" y="849520"/>
            <a:ext cx="5746196" cy="1850333"/>
            <a:chOff x="1287277" y="849520"/>
            <a:chExt cx="5746196" cy="1850333"/>
          </a:xfrm>
        </p:grpSpPr>
        <p:sp>
          <p:nvSpPr>
            <p:cNvPr id="11" name="Oval 10"/>
            <p:cNvSpPr/>
            <p:nvPr/>
          </p:nvSpPr>
          <p:spPr>
            <a:xfrm>
              <a:off x="3021230" y="849520"/>
              <a:ext cx="3198379" cy="1850333"/>
            </a:xfrm>
            <a:prstGeom prst="ellipse">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hevron 5"/>
            <p:cNvSpPr/>
            <p:nvPr/>
          </p:nvSpPr>
          <p:spPr>
            <a:xfrm>
              <a:off x="2577794" y="1372546"/>
              <a:ext cx="1631196"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smtClean="0">
                  <a:solidFill>
                    <a:schemeClr val="bg1"/>
                  </a:solidFill>
                  <a:latin typeface="Comic Sans MS"/>
                  <a:cs typeface="Comic Sans MS"/>
                </a:rPr>
                <a:t>Plan</a:t>
              </a:r>
              <a:endParaRPr lang="en-US" sz="1600">
                <a:solidFill>
                  <a:schemeClr val="bg1"/>
                </a:solidFill>
                <a:latin typeface="Comic Sans MS"/>
                <a:cs typeface="Comic Sans MS"/>
              </a:endParaRPr>
            </a:p>
          </p:txBody>
        </p:sp>
        <p:sp>
          <p:nvSpPr>
            <p:cNvPr id="53" name="Chevron 52"/>
            <p:cNvSpPr/>
            <p:nvPr/>
          </p:nvSpPr>
          <p:spPr>
            <a:xfrm>
              <a:off x="3990038" y="1366825"/>
              <a:ext cx="2514210"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Execution</a:t>
              </a:r>
              <a:endParaRPr lang="en-US" sz="1600" dirty="0">
                <a:solidFill>
                  <a:schemeClr val="bg1"/>
                </a:solidFill>
                <a:latin typeface="Comic Sans MS"/>
                <a:cs typeface="Comic Sans MS"/>
              </a:endParaRPr>
            </a:p>
          </p:txBody>
        </p:sp>
        <p:sp>
          <p:nvSpPr>
            <p:cNvPr id="2" name="Decision 1"/>
            <p:cNvSpPr/>
            <p:nvPr/>
          </p:nvSpPr>
          <p:spPr>
            <a:xfrm>
              <a:off x="6219609" y="1453181"/>
              <a:ext cx="634962" cy="719759"/>
            </a:xfrm>
            <a:prstGeom prst="flowChartDecision">
              <a:avLst/>
            </a:prstGeom>
            <a:solidFill>
              <a:srgbClr val="35FF1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6038554" y="1528340"/>
              <a:ext cx="994919" cy="523220"/>
            </a:xfrm>
            <a:prstGeom prst="rect">
              <a:avLst/>
            </a:prstGeom>
            <a:noFill/>
          </p:spPr>
          <p:txBody>
            <a:bodyPr wrap="square" rtlCol="0">
              <a:spAutoFit/>
            </a:bodyPr>
            <a:lstStyle/>
            <a:p>
              <a:pPr algn="ctr"/>
              <a:r>
                <a:rPr lang="en-US" sz="1400" b="1" dirty="0" smtClean="0">
                  <a:solidFill>
                    <a:srgbClr val="0000FF"/>
                  </a:solidFill>
                </a:rPr>
                <a:t>Product delivery</a:t>
              </a:r>
              <a:endParaRPr lang="en-US" sz="1400" b="1" dirty="0">
                <a:solidFill>
                  <a:srgbClr val="0000FF"/>
                </a:solidFill>
              </a:endParaRPr>
            </a:p>
          </p:txBody>
        </p:sp>
        <p:sp>
          <p:nvSpPr>
            <p:cNvPr id="13" name="Rectangle 12"/>
            <p:cNvSpPr/>
            <p:nvPr/>
          </p:nvSpPr>
          <p:spPr>
            <a:xfrm>
              <a:off x="3671346" y="903537"/>
              <a:ext cx="1922522" cy="307777"/>
            </a:xfrm>
            <a:prstGeom prst="rect">
              <a:avLst/>
            </a:prstGeom>
          </p:spPr>
          <p:txBody>
            <a:bodyPr wrap="none">
              <a:spAutoFit/>
            </a:bodyPr>
            <a:lstStyle/>
            <a:p>
              <a:pPr algn="ctr"/>
              <a:r>
                <a:rPr lang="en-US" sz="1400" dirty="0" smtClean="0">
                  <a:solidFill>
                    <a:schemeClr val="bg1"/>
                  </a:solidFill>
                  <a:latin typeface="Comic Sans MS"/>
                  <a:cs typeface="Comic Sans MS"/>
                </a:rPr>
                <a:t>Monitoring &amp; Control</a:t>
              </a:r>
              <a:endParaRPr lang="en-US" sz="1400" dirty="0">
                <a:solidFill>
                  <a:schemeClr val="bg1"/>
                </a:solidFill>
                <a:latin typeface="Comic Sans MS"/>
                <a:cs typeface="Comic Sans MS"/>
              </a:endParaRPr>
            </a:p>
          </p:txBody>
        </p:sp>
        <p:sp>
          <p:nvSpPr>
            <p:cNvPr id="14" name="Right Arrow 13"/>
            <p:cNvSpPr/>
            <p:nvPr/>
          </p:nvSpPr>
          <p:spPr>
            <a:xfrm rot="20274208">
              <a:off x="3365678" y="855052"/>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Right Arrow 27"/>
            <p:cNvSpPr/>
            <p:nvPr/>
          </p:nvSpPr>
          <p:spPr>
            <a:xfrm rot="20706648" flipH="1">
              <a:off x="5500814" y="2249939"/>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Pentagon 3"/>
            <p:cNvSpPr/>
            <p:nvPr/>
          </p:nvSpPr>
          <p:spPr>
            <a:xfrm>
              <a:off x="1287277" y="1366825"/>
              <a:ext cx="1531000" cy="89247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Definition</a:t>
              </a:r>
              <a:endParaRPr lang="en-US" sz="1600" dirty="0">
                <a:solidFill>
                  <a:schemeClr val="bg1"/>
                </a:solidFill>
                <a:latin typeface="Comic Sans MS"/>
                <a:cs typeface="Comic Sans MS"/>
              </a:endParaRPr>
            </a:p>
          </p:txBody>
        </p:sp>
      </p:grpSp>
      <p:pic>
        <p:nvPicPr>
          <p:cNvPr id="1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5641" y="4398744"/>
            <a:ext cx="869169" cy="1865879"/>
          </a:xfrm>
          <a:prstGeom prst="rect">
            <a:avLst/>
          </a:prstGeom>
          <a:noFill/>
          <a:extLst>
            <a:ext uri="{909E8E84-426E-40dd-AFC4-6F175D3DCCD1}">
              <a14:hiddenFill xmlns="" xmlns:a14="http://schemas.microsoft.com/office/drawing/2010/main">
                <a:solidFill>
                  <a:srgbClr val="FFFFFF"/>
                </a:solidFill>
              </a14:hiddenFill>
            </a:ext>
          </a:extLst>
        </p:spPr>
      </p:pic>
      <p:grpSp>
        <p:nvGrpSpPr>
          <p:cNvPr id="20" name="Group 19"/>
          <p:cNvGrpSpPr/>
          <p:nvPr/>
        </p:nvGrpSpPr>
        <p:grpSpPr>
          <a:xfrm>
            <a:off x="3021231" y="3254804"/>
            <a:ext cx="4022532" cy="1143940"/>
            <a:chOff x="5418097" y="2690390"/>
            <a:chExt cx="3562684" cy="880628"/>
          </a:xfrm>
        </p:grpSpPr>
        <p:sp>
          <p:nvSpPr>
            <p:cNvPr id="21" name="Cloud Callout 20"/>
            <p:cNvSpPr/>
            <p:nvPr/>
          </p:nvSpPr>
          <p:spPr>
            <a:xfrm>
              <a:off x="5418097" y="2690390"/>
              <a:ext cx="3562684" cy="880628"/>
            </a:xfrm>
            <a:prstGeom prst="cloudCallout">
              <a:avLst>
                <a:gd name="adj1" fmla="val -27141"/>
                <a:gd name="adj2" fmla="val 91094"/>
              </a:avLst>
            </a:prstGeom>
            <a:solidFill>
              <a:schemeClr val="accent5">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Rectangle 21"/>
            <p:cNvSpPr/>
            <p:nvPr/>
          </p:nvSpPr>
          <p:spPr>
            <a:xfrm>
              <a:off x="5418097" y="2821827"/>
              <a:ext cx="3514078" cy="639718"/>
            </a:xfrm>
            <a:prstGeom prst="rect">
              <a:avLst/>
            </a:prstGeom>
          </p:spPr>
          <p:txBody>
            <a:bodyPr wrap="square">
              <a:spAutoFit/>
            </a:bodyPr>
            <a:lstStyle/>
            <a:p>
              <a:pPr lvl="1">
                <a:buFont typeface="Wingdings" charset="2"/>
                <a:buChar char="Ø"/>
              </a:pPr>
              <a:r>
                <a:rPr lang="en-GB" sz="1600" i="1" dirty="0" smtClean="0"/>
                <a:t>What has been done well? ?</a:t>
              </a:r>
            </a:p>
            <a:p>
              <a:pPr lvl="1">
                <a:buFont typeface="Wingdings" charset="2"/>
                <a:buChar char="Ø"/>
              </a:pPr>
              <a:r>
                <a:rPr lang="en-GB" sz="1600" i="1" dirty="0" smtClean="0"/>
                <a:t>What could have been changed?</a:t>
              </a:r>
            </a:p>
            <a:p>
              <a:pPr lvl="1">
                <a:buFont typeface="Wingdings" charset="2"/>
                <a:buChar char="Ø"/>
              </a:pPr>
              <a:r>
                <a:rPr lang="en-GB" sz="1600" i="1" dirty="0" smtClean="0"/>
                <a:t>What could have been improved?</a:t>
              </a:r>
              <a:endParaRPr lang="en-GB" sz="1600" i="1" dirty="0"/>
            </a:p>
          </p:txBody>
        </p:sp>
      </p:grpSp>
      <p:sp>
        <p:nvSpPr>
          <p:cNvPr id="8" name="Slide Number Placeholder 7"/>
          <p:cNvSpPr>
            <a:spLocks noGrp="1"/>
          </p:cNvSpPr>
          <p:nvPr>
            <p:ph type="sldNum" sz="quarter" idx="12"/>
          </p:nvPr>
        </p:nvSpPr>
        <p:spPr/>
        <p:txBody>
          <a:bodyPr/>
          <a:lstStyle/>
          <a:p>
            <a:fld id="{6D3E8911-6981-AB4E-BD32-9545771F23F2}" type="slidenum">
              <a:rPr lang="en-US" smtClean="0"/>
              <a:t>26</a:t>
            </a:fld>
            <a:endParaRPr lang="en-US"/>
          </a:p>
        </p:txBody>
      </p:sp>
    </p:spTree>
    <p:extLst>
      <p:ext uri="{BB962C8B-B14F-4D97-AF65-F5344CB8AC3E}">
        <p14:creationId xmlns:p14="http://schemas.microsoft.com/office/powerpoint/2010/main" val="2254607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7"/>
                                        </p:tgtEl>
                                      </p:cBhvr>
                                      <p:by x="150000" y="150000"/>
                                    </p:animScale>
                                  </p:childTnLst>
                                </p:cTn>
                              </p:par>
                              <p:par>
                                <p:cTn id="7" presetID="9" presetClass="emph" presetSubtype="0" nodeType="withEffect">
                                  <p:stCondLst>
                                    <p:cond delay="0"/>
                                  </p:stCondLst>
                                  <p:childTnLst>
                                    <p:set>
                                      <p:cBhvr rctx="PPT">
                                        <p:cTn id="8" dur="indefinite"/>
                                        <p:tgtEl>
                                          <p:spTgt spid="3"/>
                                        </p:tgtEl>
                                        <p:attrNameLst>
                                          <p:attrName>style.opacity</p:attrName>
                                        </p:attrNameLst>
                                      </p:cBhvr>
                                      <p:to>
                                        <p:strVal val="0.5"/>
                                      </p:to>
                                    </p:set>
                                    <p:animEffect filter="image" prLst="opacity: 0.5">
                                      <p:cBhvr rctx="IE">
                                        <p:cTn id="9" dur="indefinite"/>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17" name="Rectangle 73"/>
          <p:cNvSpPr>
            <a:spLocks noGrp="1" noChangeArrowheads="1"/>
          </p:cNvSpPr>
          <p:nvPr>
            <p:ph type="title"/>
          </p:nvPr>
        </p:nvSpPr>
        <p:spPr>
          <a:xfrm>
            <a:off x="514351" y="0"/>
            <a:ext cx="7886700" cy="1039336"/>
          </a:xfrm>
        </p:spPr>
        <p:txBody>
          <a:bodyPr>
            <a:normAutofit/>
          </a:bodyPr>
          <a:lstStyle/>
          <a:p>
            <a:pPr algn="l"/>
            <a:r>
              <a:rPr lang="en-GB" sz="3600" b="1" dirty="0" smtClean="0">
                <a:solidFill>
                  <a:schemeClr val="accent1">
                    <a:lumMod val="75000"/>
                  </a:schemeClr>
                </a:solidFill>
                <a:latin typeface="+mn-lt"/>
              </a:rPr>
              <a:t>Review to do better next time!</a:t>
            </a:r>
            <a:endParaRPr lang="en-GB" sz="3600" b="1" dirty="0">
              <a:solidFill>
                <a:schemeClr val="accent1">
                  <a:lumMod val="75000"/>
                </a:schemeClr>
              </a:solidFill>
              <a:latin typeface="+mn-lt"/>
            </a:endParaRPr>
          </a:p>
        </p:txBody>
      </p:sp>
      <p:sp>
        <p:nvSpPr>
          <p:cNvPr id="16" name="Content Placeholder 2"/>
          <p:cNvSpPr txBox="1">
            <a:spLocks/>
          </p:cNvSpPr>
          <p:nvPr/>
        </p:nvSpPr>
        <p:spPr>
          <a:xfrm>
            <a:off x="408860" y="1570964"/>
            <a:ext cx="8222348" cy="314401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400" dirty="0" smtClean="0"/>
              <a:t>When the project or a module is completed</a:t>
            </a:r>
          </a:p>
          <a:p>
            <a:r>
              <a:rPr lang="en-GB" sz="2400" dirty="0" smtClean="0"/>
              <a:t>Review:</a:t>
            </a:r>
          </a:p>
          <a:p>
            <a:pPr marL="685800" lvl="1"/>
            <a:r>
              <a:rPr lang="en-GB" sz="2000" dirty="0"/>
              <a:t>Product </a:t>
            </a:r>
            <a:r>
              <a:rPr lang="en-GB" sz="2000" dirty="0" err="1"/>
              <a:t>vs</a:t>
            </a:r>
            <a:r>
              <a:rPr lang="en-GB" sz="2000" dirty="0"/>
              <a:t> requirements</a:t>
            </a:r>
          </a:p>
          <a:p>
            <a:pPr marL="685800" lvl="1"/>
            <a:r>
              <a:rPr lang="en-GB" sz="2000" dirty="0" smtClean="0"/>
              <a:t>Project execution </a:t>
            </a:r>
            <a:r>
              <a:rPr lang="en-GB" sz="2000" dirty="0" err="1" smtClean="0"/>
              <a:t>vs</a:t>
            </a:r>
            <a:r>
              <a:rPr lang="en-GB" sz="2000" dirty="0" smtClean="0"/>
              <a:t> plan</a:t>
            </a:r>
          </a:p>
          <a:p>
            <a:pPr marL="685800" lvl="1"/>
            <a:r>
              <a:rPr lang="en-GB" sz="2000" dirty="0" smtClean="0"/>
              <a:t>Risks</a:t>
            </a:r>
          </a:p>
          <a:p>
            <a:pPr marL="685800" lvl="1"/>
            <a:endParaRPr lang="en-GB" sz="2000" dirty="0" smtClean="0"/>
          </a:p>
          <a:p>
            <a:pPr marL="285750"/>
            <a:r>
              <a:rPr lang="en-GB" sz="2400" dirty="0" smtClean="0"/>
              <a:t>Apply lesson learnt in next module /project</a:t>
            </a:r>
          </a:p>
          <a:p>
            <a:pPr marL="0" indent="0">
              <a:buFont typeface="Arial"/>
              <a:buNone/>
            </a:pPr>
            <a:endParaRPr lang="en-GB" sz="2400" dirty="0" smtClean="0"/>
          </a:p>
          <a:p>
            <a:endParaRPr lang="en-GB" sz="2400" dirty="0"/>
          </a:p>
        </p:txBody>
      </p:sp>
      <p:pic>
        <p:nvPicPr>
          <p:cNvPr id="17"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0780" y="4714982"/>
            <a:ext cx="1079572" cy="1979604"/>
          </a:xfrm>
          <a:prstGeom prst="rect">
            <a:avLst/>
          </a:prstGeom>
          <a:noFill/>
          <a:extLst>
            <a:ext uri="{909E8E84-426E-40dd-AFC4-6F175D3DCCD1}">
              <a14:hiddenFill xmlns="" xmlns:a14="http://schemas.microsoft.com/office/drawing/2010/main">
                <a:solidFill>
                  <a:srgbClr val="FFFFFF"/>
                </a:solidFill>
              </a14:hiddenFill>
            </a:ext>
          </a:extLst>
        </p:spPr>
      </p:pic>
      <p:sp>
        <p:nvSpPr>
          <p:cNvPr id="18" name="Rectangle 17"/>
          <p:cNvSpPr/>
          <p:nvPr/>
        </p:nvSpPr>
        <p:spPr>
          <a:xfrm>
            <a:off x="1795785" y="5132705"/>
            <a:ext cx="5709148" cy="523220"/>
          </a:xfrm>
          <a:prstGeom prst="rect">
            <a:avLst/>
          </a:prstGeom>
        </p:spPr>
        <p:txBody>
          <a:bodyPr wrap="square">
            <a:spAutoFit/>
          </a:bodyPr>
          <a:lstStyle/>
          <a:p>
            <a:pPr lvl="1"/>
            <a:r>
              <a:rPr lang="fr-FR" sz="2800" b="1" i="1" dirty="0" smtClean="0">
                <a:solidFill>
                  <a:srgbClr val="4BACC6"/>
                </a:solidFill>
              </a:rPr>
              <a:t>AND… </a:t>
            </a:r>
            <a:r>
              <a:rPr lang="fr-FR" sz="2800" b="1" i="1" dirty="0" err="1" smtClean="0">
                <a:solidFill>
                  <a:srgbClr val="4BACC6"/>
                </a:solidFill>
              </a:rPr>
              <a:t>don’t</a:t>
            </a:r>
            <a:r>
              <a:rPr lang="fr-FR" sz="2800" b="1" i="1" dirty="0" smtClean="0">
                <a:solidFill>
                  <a:srgbClr val="4BACC6"/>
                </a:solidFill>
              </a:rPr>
              <a:t> </a:t>
            </a:r>
            <a:r>
              <a:rPr lang="fr-FR" sz="2800" b="1" i="1" dirty="0" err="1" smtClean="0">
                <a:solidFill>
                  <a:srgbClr val="4BACC6"/>
                </a:solidFill>
              </a:rPr>
              <a:t>forget</a:t>
            </a:r>
            <a:r>
              <a:rPr lang="fr-FR" sz="2800" b="1" i="1" dirty="0" smtClean="0">
                <a:solidFill>
                  <a:srgbClr val="4BACC6"/>
                </a:solidFill>
              </a:rPr>
              <a:t> to </a:t>
            </a:r>
            <a:r>
              <a:rPr lang="fr-FR" sz="2800" b="1" i="1" dirty="0" err="1" smtClean="0">
                <a:solidFill>
                  <a:srgbClr val="4BACC6"/>
                </a:solidFill>
              </a:rPr>
              <a:t>celebrate</a:t>
            </a:r>
            <a:r>
              <a:rPr lang="fr-FR" sz="2800" b="1" i="1" dirty="0" smtClean="0">
                <a:solidFill>
                  <a:srgbClr val="4BACC6"/>
                </a:solidFill>
              </a:rPr>
              <a:t>!</a:t>
            </a:r>
            <a:endParaRPr lang="fr-FR" sz="2800" b="1" i="1" dirty="0">
              <a:solidFill>
                <a:srgbClr val="4BACC6"/>
              </a:solidFill>
            </a:endParaRPr>
          </a:p>
        </p:txBody>
      </p:sp>
      <p:sp>
        <p:nvSpPr>
          <p:cNvPr id="2" name="Slide Number Placeholder 1"/>
          <p:cNvSpPr>
            <a:spLocks noGrp="1"/>
          </p:cNvSpPr>
          <p:nvPr>
            <p:ph type="sldNum" sz="quarter" idx="12"/>
          </p:nvPr>
        </p:nvSpPr>
        <p:spPr/>
        <p:txBody>
          <a:bodyPr/>
          <a:lstStyle/>
          <a:p>
            <a:fld id="{6D3E8911-6981-AB4E-BD32-9545771F23F2}" type="slidenum">
              <a:rPr lang="en-US" smtClean="0"/>
              <a:t>27</a:t>
            </a:fld>
            <a:endParaRPr lang="en-US"/>
          </a:p>
        </p:txBody>
      </p:sp>
    </p:spTree>
    <p:extLst>
      <p:ext uri="{BB962C8B-B14F-4D97-AF65-F5344CB8AC3E}">
        <p14:creationId xmlns:p14="http://schemas.microsoft.com/office/powerpoint/2010/main" val="84726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096910"/>
            <a:ext cx="7772400" cy="1362075"/>
          </a:xfrm>
        </p:spPr>
        <p:txBody>
          <a:bodyPr/>
          <a:lstStyle/>
          <a:p>
            <a:pPr algn="ctr"/>
            <a:r>
              <a:rPr lang="en-US" dirty="0" smtClean="0">
                <a:solidFill>
                  <a:srgbClr val="4F81BD"/>
                </a:solidFill>
              </a:rPr>
              <a:t>Main methodologies</a:t>
            </a:r>
            <a:endParaRPr lang="en-US" dirty="0">
              <a:solidFill>
                <a:srgbClr val="4F81BD"/>
              </a:solidFill>
            </a:endParaRPr>
          </a:p>
        </p:txBody>
      </p:sp>
      <p:sp>
        <p:nvSpPr>
          <p:cNvPr id="3" name="Slide Number Placeholder 2"/>
          <p:cNvSpPr>
            <a:spLocks noGrp="1"/>
          </p:cNvSpPr>
          <p:nvPr>
            <p:ph type="sldNum" sz="quarter" idx="12"/>
          </p:nvPr>
        </p:nvSpPr>
        <p:spPr/>
        <p:txBody>
          <a:bodyPr/>
          <a:lstStyle/>
          <a:p>
            <a:fld id="{6D3E8911-6981-AB4E-BD32-9545771F23F2}" type="slidenum">
              <a:rPr lang="en-US" smtClean="0"/>
              <a:t>28</a:t>
            </a:fld>
            <a:endParaRPr lang="en-US"/>
          </a:p>
        </p:txBody>
      </p:sp>
    </p:spTree>
    <p:extLst>
      <p:ext uri="{BB962C8B-B14F-4D97-AF65-F5344CB8AC3E}">
        <p14:creationId xmlns:p14="http://schemas.microsoft.com/office/powerpoint/2010/main" val="25426725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5-17 at 00.57.5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0" y="245533"/>
            <a:ext cx="2209800" cy="863600"/>
          </a:xfrm>
          <a:prstGeom prst="rect">
            <a:avLst/>
          </a:prstGeom>
        </p:spPr>
      </p:pic>
      <p:sp>
        <p:nvSpPr>
          <p:cNvPr id="6" name="TextBox 5"/>
          <p:cNvSpPr txBox="1"/>
          <p:nvPr/>
        </p:nvSpPr>
        <p:spPr>
          <a:xfrm>
            <a:off x="536222" y="1594555"/>
            <a:ext cx="7761111" cy="3785652"/>
          </a:xfrm>
          <a:prstGeom prst="rect">
            <a:avLst/>
          </a:prstGeom>
          <a:noFill/>
        </p:spPr>
        <p:txBody>
          <a:bodyPr wrap="square" rtlCol="0">
            <a:spAutoFit/>
          </a:bodyPr>
          <a:lstStyle/>
          <a:p>
            <a:pPr marL="285750" indent="-285750">
              <a:buClr>
                <a:schemeClr val="accent1"/>
              </a:buClr>
              <a:buFont typeface="Wingdings" charset="2"/>
              <a:buChar char="Ø"/>
            </a:pPr>
            <a:r>
              <a:rPr lang="en-US" sz="2000" dirty="0" smtClean="0"/>
              <a:t>Founded in US in 1969</a:t>
            </a:r>
          </a:p>
          <a:p>
            <a:pPr marL="285750" indent="-285750">
              <a:buClr>
                <a:schemeClr val="accent1"/>
              </a:buClr>
              <a:buFont typeface="Wingdings" charset="2"/>
              <a:buChar char="Ø"/>
            </a:pPr>
            <a:endParaRPr lang="en-US" sz="2000" dirty="0"/>
          </a:p>
          <a:p>
            <a:pPr marL="285750" indent="-285750">
              <a:buClr>
                <a:schemeClr val="accent1"/>
              </a:buClr>
              <a:buFont typeface="Wingdings" charset="2"/>
              <a:buChar char="Ø"/>
            </a:pPr>
            <a:r>
              <a:rPr lang="en-US" sz="2000" dirty="0" smtClean="0"/>
              <a:t>650,000+ members </a:t>
            </a:r>
            <a:r>
              <a:rPr lang="en-US" sz="2000" dirty="0"/>
              <a:t>in 204 countries.</a:t>
            </a:r>
            <a:endParaRPr lang="en-US" sz="2000" dirty="0" smtClean="0"/>
          </a:p>
          <a:p>
            <a:pPr marL="285750" indent="-285750">
              <a:buClr>
                <a:schemeClr val="accent1"/>
              </a:buClr>
              <a:buFont typeface="Wingdings" charset="2"/>
              <a:buChar char="Ø"/>
            </a:pPr>
            <a:endParaRPr lang="en-US" sz="2000" dirty="0"/>
          </a:p>
          <a:p>
            <a:pPr marL="285750" indent="-285750">
              <a:buClr>
                <a:schemeClr val="accent1"/>
              </a:buClr>
              <a:buFont typeface="Wingdings" charset="2"/>
              <a:buChar char="Ø"/>
            </a:pPr>
            <a:r>
              <a:rPr lang="en-US" sz="2000" dirty="0"/>
              <a:t>PMI produced the first Project Management Body of Knowledge (PMBOK) in 1996</a:t>
            </a:r>
            <a:r>
              <a:rPr lang="en-US" sz="2000" dirty="0" smtClean="0"/>
              <a:t>.</a:t>
            </a:r>
            <a:r>
              <a:rPr lang="en-US" sz="2000" baseline="30000" dirty="0"/>
              <a:t> </a:t>
            </a:r>
            <a:r>
              <a:rPr lang="en-US" sz="2000" dirty="0" smtClean="0"/>
              <a:t> Now arrived to 5</a:t>
            </a:r>
            <a:r>
              <a:rPr lang="en-US" sz="2000" baseline="30000" dirty="0" smtClean="0"/>
              <a:t>th</a:t>
            </a:r>
            <a:r>
              <a:rPr lang="en-US" sz="2000" dirty="0" smtClean="0"/>
              <a:t> release</a:t>
            </a:r>
          </a:p>
          <a:p>
            <a:pPr marL="285750" indent="-285750">
              <a:buClr>
                <a:schemeClr val="accent1"/>
              </a:buClr>
              <a:buFont typeface="Wingdings" charset="2"/>
              <a:buChar char="Ø"/>
            </a:pPr>
            <a:endParaRPr lang="en-US" sz="2000" dirty="0" smtClean="0"/>
          </a:p>
          <a:p>
            <a:pPr marL="285750" indent="-285750">
              <a:buClr>
                <a:schemeClr val="accent1"/>
              </a:buClr>
              <a:buFont typeface="Wingdings" charset="2"/>
              <a:buChar char="Ø"/>
            </a:pPr>
            <a:r>
              <a:rPr lang="en-US" sz="2000" dirty="0"/>
              <a:t>The </a:t>
            </a:r>
            <a:r>
              <a:rPr lang="en-US" sz="2000" b="1" dirty="0"/>
              <a:t>Project Management Body of Knowledge</a:t>
            </a:r>
            <a:r>
              <a:rPr lang="en-US" sz="2000" dirty="0"/>
              <a:t> is a set of standard terminology and guidelines </a:t>
            </a:r>
            <a:r>
              <a:rPr lang="en-US" sz="2000" dirty="0" smtClean="0"/>
              <a:t>(a body of knowledge) for project management</a:t>
            </a:r>
          </a:p>
          <a:p>
            <a:pPr marL="285750" indent="-285750">
              <a:buClr>
                <a:schemeClr val="accent1"/>
              </a:buClr>
              <a:buFont typeface="Wingdings" charset="2"/>
              <a:buChar char="Ø"/>
            </a:pPr>
            <a:endParaRPr lang="en-US" sz="2000" dirty="0"/>
          </a:p>
          <a:p>
            <a:pPr marL="285750" indent="-285750">
              <a:buClr>
                <a:schemeClr val="accent1"/>
              </a:buClr>
              <a:buFont typeface="Wingdings" charset="2"/>
              <a:buChar char="Ø"/>
            </a:pPr>
            <a:r>
              <a:rPr lang="en-US" sz="2000" dirty="0"/>
              <a:t>PMI </a:t>
            </a:r>
            <a:r>
              <a:rPr lang="en-US" sz="2000" dirty="0" smtClean="0"/>
              <a:t>introduced </a:t>
            </a:r>
            <a:r>
              <a:rPr lang="en-US" sz="2000" dirty="0"/>
              <a:t>many </a:t>
            </a:r>
            <a:r>
              <a:rPr lang="en-US" sz="2000" dirty="0" smtClean="0"/>
              <a:t>credentials </a:t>
            </a:r>
            <a:r>
              <a:rPr lang="en-US" sz="2000" dirty="0"/>
              <a:t>and a certification.</a:t>
            </a:r>
          </a:p>
        </p:txBody>
      </p:sp>
      <p:sp>
        <p:nvSpPr>
          <p:cNvPr id="7" name="Rectangle 6"/>
          <p:cNvSpPr/>
          <p:nvPr/>
        </p:nvSpPr>
        <p:spPr>
          <a:xfrm>
            <a:off x="668163" y="5862134"/>
            <a:ext cx="2389672" cy="400110"/>
          </a:xfrm>
          <a:prstGeom prst="rect">
            <a:avLst/>
          </a:prstGeom>
        </p:spPr>
        <p:txBody>
          <a:bodyPr wrap="none">
            <a:spAutoFit/>
          </a:bodyPr>
          <a:lstStyle/>
          <a:p>
            <a:r>
              <a:rPr lang="en-US" sz="2000" b="1" dirty="0">
                <a:solidFill>
                  <a:srgbClr val="4F81BD"/>
                </a:solidFill>
              </a:rPr>
              <a:t>http://</a:t>
            </a:r>
            <a:r>
              <a:rPr lang="en-US" sz="2000" b="1" dirty="0" err="1">
                <a:solidFill>
                  <a:srgbClr val="4F81BD"/>
                </a:solidFill>
              </a:rPr>
              <a:t>www.pmi.org</a:t>
            </a:r>
            <a:endParaRPr lang="en-US" sz="2000" b="1" dirty="0">
              <a:solidFill>
                <a:srgbClr val="4F81BD"/>
              </a:solidFill>
            </a:endParaRPr>
          </a:p>
        </p:txBody>
      </p:sp>
      <p:pic>
        <p:nvPicPr>
          <p:cNvPr id="2" name="Picture 1" descr="Screen Shot 2016-05-19 at 23.13.4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14563" y="103717"/>
            <a:ext cx="2099614" cy="2704394"/>
          </a:xfrm>
          <a:prstGeom prst="rect">
            <a:avLst/>
          </a:prstGeom>
        </p:spPr>
      </p:pic>
      <p:sp>
        <p:nvSpPr>
          <p:cNvPr id="3" name="Slide Number Placeholder 2"/>
          <p:cNvSpPr>
            <a:spLocks noGrp="1"/>
          </p:cNvSpPr>
          <p:nvPr>
            <p:ph type="sldNum" sz="quarter" idx="12"/>
          </p:nvPr>
        </p:nvSpPr>
        <p:spPr/>
        <p:txBody>
          <a:bodyPr/>
          <a:lstStyle/>
          <a:p>
            <a:fld id="{6D3E8911-6981-AB4E-BD32-9545771F23F2}" type="slidenum">
              <a:rPr lang="en-US" smtClean="0"/>
              <a:t>29</a:t>
            </a:fld>
            <a:endParaRPr lang="en-US"/>
          </a:p>
        </p:txBody>
      </p:sp>
    </p:spTree>
    <p:extLst>
      <p:ext uri="{BB962C8B-B14F-4D97-AF65-F5344CB8AC3E}">
        <p14:creationId xmlns:p14="http://schemas.microsoft.com/office/powerpoint/2010/main" val="1697041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168388"/>
            <a:ext cx="7886700" cy="1028835"/>
          </a:xfrm>
        </p:spPr>
        <p:txBody>
          <a:bodyPr>
            <a:normAutofit/>
          </a:bodyPr>
          <a:lstStyle/>
          <a:p>
            <a:pPr algn="l"/>
            <a:r>
              <a:rPr lang="en-GB" sz="3600" b="1" smtClean="0">
                <a:solidFill>
                  <a:schemeClr val="accent1">
                    <a:lumMod val="75000"/>
                  </a:schemeClr>
                </a:solidFill>
                <a:latin typeface="+mn-lt"/>
              </a:rPr>
              <a:t>What is a project?</a:t>
            </a:r>
            <a:endParaRPr lang="en-GB" sz="3600" b="1">
              <a:solidFill>
                <a:schemeClr val="accent1">
                  <a:lumMod val="75000"/>
                </a:schemeClr>
              </a:solidFill>
              <a:latin typeface="+mn-lt"/>
            </a:endParaRPr>
          </a:p>
        </p:txBody>
      </p:sp>
      <p:sp>
        <p:nvSpPr>
          <p:cNvPr id="3" name="Content Placeholder 2"/>
          <p:cNvSpPr>
            <a:spLocks noGrp="1"/>
          </p:cNvSpPr>
          <p:nvPr>
            <p:ph idx="1"/>
          </p:nvPr>
        </p:nvSpPr>
        <p:spPr>
          <a:xfrm>
            <a:off x="734159" y="4883029"/>
            <a:ext cx="8259514" cy="2050893"/>
          </a:xfrm>
        </p:spPr>
        <p:txBody>
          <a:bodyPr>
            <a:normAutofit/>
          </a:bodyPr>
          <a:lstStyle/>
          <a:p>
            <a:pPr marL="0" indent="0">
              <a:buNone/>
            </a:pPr>
            <a:r>
              <a:rPr lang="en-US" sz="2400" b="1" dirty="0" smtClean="0">
                <a:solidFill>
                  <a:schemeClr val="accent1">
                    <a:lumMod val="75000"/>
                  </a:schemeClr>
                </a:solidFill>
              </a:rPr>
              <a:t>A project </a:t>
            </a:r>
            <a:r>
              <a:rPr lang="en-US" sz="2000" dirty="0" smtClean="0"/>
              <a:t>:</a:t>
            </a:r>
          </a:p>
          <a:p>
            <a:r>
              <a:rPr lang="en-US" sz="2000" b="1" dirty="0" smtClean="0">
                <a:solidFill>
                  <a:srgbClr val="4F81BD">
                    <a:lumMod val="75000"/>
                  </a:srgbClr>
                </a:solidFill>
              </a:rPr>
              <a:t>Is </a:t>
            </a:r>
            <a:r>
              <a:rPr lang="en-US" sz="2000" b="1" u="sng" dirty="0" smtClean="0">
                <a:solidFill>
                  <a:srgbClr val="4F81BD">
                    <a:lumMod val="75000"/>
                  </a:srgbClr>
                </a:solidFill>
              </a:rPr>
              <a:t>temporary</a:t>
            </a:r>
            <a:r>
              <a:rPr lang="en-US" sz="2000" b="1" dirty="0" smtClean="0">
                <a:solidFill>
                  <a:srgbClr val="4F81BD">
                    <a:lumMod val="75000"/>
                  </a:srgbClr>
                </a:solidFill>
              </a:rPr>
              <a:t> with a specific start and end date</a:t>
            </a:r>
          </a:p>
          <a:p>
            <a:r>
              <a:rPr lang="en-US" sz="2000" b="1" dirty="0" smtClean="0">
                <a:solidFill>
                  <a:srgbClr val="4F81BD">
                    <a:lumMod val="75000"/>
                  </a:srgbClr>
                </a:solidFill>
              </a:rPr>
              <a:t>Has an </a:t>
            </a:r>
            <a:r>
              <a:rPr lang="en-US" sz="2000" b="1" u="sng" dirty="0" smtClean="0">
                <a:solidFill>
                  <a:srgbClr val="4F81BD">
                    <a:lumMod val="75000"/>
                  </a:srgbClr>
                </a:solidFill>
              </a:rPr>
              <a:t>end result </a:t>
            </a:r>
            <a:r>
              <a:rPr lang="en-US" sz="2000" b="1" dirty="0" smtClean="0">
                <a:solidFill>
                  <a:srgbClr val="4F81BD">
                    <a:lumMod val="75000"/>
                  </a:srgbClr>
                </a:solidFill>
              </a:rPr>
              <a:t>that must be created</a:t>
            </a:r>
            <a:endParaRPr lang="en-US" sz="2000" b="1" dirty="0">
              <a:solidFill>
                <a:srgbClr val="4F81BD">
                  <a:lumMod val="75000"/>
                </a:srgbClr>
              </a:solidFill>
            </a:endParaRPr>
          </a:p>
        </p:txBody>
      </p:sp>
      <p:sp>
        <p:nvSpPr>
          <p:cNvPr id="4" name="Pentagon 3"/>
          <p:cNvSpPr/>
          <p:nvPr/>
        </p:nvSpPr>
        <p:spPr>
          <a:xfrm>
            <a:off x="0" y="4965005"/>
            <a:ext cx="628650" cy="41212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bridge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9861" y="1197223"/>
            <a:ext cx="1267450" cy="1033780"/>
          </a:xfrm>
          <a:prstGeom prst="rect">
            <a:avLst/>
          </a:prstGeom>
        </p:spPr>
      </p:pic>
      <p:grpSp>
        <p:nvGrpSpPr>
          <p:cNvPr id="18" name="Group 133"/>
          <p:cNvGrpSpPr>
            <a:grpSpLocks/>
          </p:cNvGrpSpPr>
          <p:nvPr/>
        </p:nvGrpSpPr>
        <p:grpSpPr bwMode="auto">
          <a:xfrm>
            <a:off x="3853537" y="2671209"/>
            <a:ext cx="992187" cy="717550"/>
            <a:chOff x="1372" y="3717"/>
            <a:chExt cx="1028" cy="659"/>
          </a:xfrm>
        </p:grpSpPr>
        <p:sp>
          <p:nvSpPr>
            <p:cNvPr id="19" name="Freeform 113"/>
            <p:cNvSpPr>
              <a:spLocks/>
            </p:cNvSpPr>
            <p:nvPr/>
          </p:nvSpPr>
          <p:spPr bwMode="auto">
            <a:xfrm>
              <a:off x="1372" y="3813"/>
              <a:ext cx="553" cy="487"/>
            </a:xfrm>
            <a:custGeom>
              <a:avLst/>
              <a:gdLst>
                <a:gd name="T0" fmla="*/ 14 w 553"/>
                <a:gd name="T1" fmla="*/ 0 h 487"/>
                <a:gd name="T2" fmla="*/ 24 w 553"/>
                <a:gd name="T3" fmla="*/ 19 h 487"/>
                <a:gd name="T4" fmla="*/ 12 w 553"/>
                <a:gd name="T5" fmla="*/ 17 h 487"/>
                <a:gd name="T6" fmla="*/ 11 w 553"/>
                <a:gd name="T7" fmla="*/ 44 h 487"/>
                <a:gd name="T8" fmla="*/ 3 w 553"/>
                <a:gd name="T9" fmla="*/ 48 h 487"/>
                <a:gd name="T10" fmla="*/ 7 w 553"/>
                <a:gd name="T11" fmla="*/ 61 h 487"/>
                <a:gd name="T12" fmla="*/ 1 w 553"/>
                <a:gd name="T13" fmla="*/ 66 h 487"/>
                <a:gd name="T14" fmla="*/ 12 w 553"/>
                <a:gd name="T15" fmla="*/ 82 h 487"/>
                <a:gd name="T16" fmla="*/ 0 w 553"/>
                <a:gd name="T17" fmla="*/ 84 h 487"/>
                <a:gd name="T18" fmla="*/ 8 w 553"/>
                <a:gd name="T19" fmla="*/ 104 h 487"/>
                <a:gd name="T20" fmla="*/ 551 w 553"/>
                <a:gd name="T21" fmla="*/ 486 h 487"/>
                <a:gd name="T22" fmla="*/ 552 w 553"/>
                <a:gd name="T23" fmla="*/ 336 h 487"/>
                <a:gd name="T24" fmla="*/ 14 w 553"/>
                <a:gd name="T25" fmla="*/ 0 h 4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53"/>
                <a:gd name="T40" fmla="*/ 0 h 487"/>
                <a:gd name="T41" fmla="*/ 553 w 553"/>
                <a:gd name="T42" fmla="*/ 487 h 4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53" h="487">
                  <a:moveTo>
                    <a:pt x="14" y="0"/>
                  </a:moveTo>
                  <a:lnTo>
                    <a:pt x="24" y="19"/>
                  </a:lnTo>
                  <a:lnTo>
                    <a:pt x="12" y="17"/>
                  </a:lnTo>
                  <a:lnTo>
                    <a:pt x="11" y="44"/>
                  </a:lnTo>
                  <a:lnTo>
                    <a:pt x="3" y="48"/>
                  </a:lnTo>
                  <a:lnTo>
                    <a:pt x="7" y="61"/>
                  </a:lnTo>
                  <a:lnTo>
                    <a:pt x="1" y="66"/>
                  </a:lnTo>
                  <a:lnTo>
                    <a:pt x="12" y="82"/>
                  </a:lnTo>
                  <a:lnTo>
                    <a:pt x="0" y="84"/>
                  </a:lnTo>
                  <a:lnTo>
                    <a:pt x="8" y="104"/>
                  </a:lnTo>
                  <a:lnTo>
                    <a:pt x="551" y="486"/>
                  </a:lnTo>
                  <a:lnTo>
                    <a:pt x="552" y="336"/>
                  </a:lnTo>
                  <a:lnTo>
                    <a:pt x="14" y="0"/>
                  </a:lnTo>
                </a:path>
              </a:pathLst>
            </a:custGeom>
            <a:solidFill>
              <a:srgbClr val="C0C0C0"/>
            </a:solidFill>
            <a:ln w="12700" cap="rnd" cmpd="sng">
              <a:solidFill>
                <a:srgbClr val="C0C0C0"/>
              </a:solidFill>
              <a:prstDash val="solid"/>
              <a:round/>
              <a:headEnd type="none" w="med" len="med"/>
              <a:tailEnd type="none" w="med" len="med"/>
            </a:ln>
          </p:spPr>
          <p:txBody>
            <a:bodyPr/>
            <a:lstStyle/>
            <a:p>
              <a:endParaRPr lang="en-US"/>
            </a:p>
          </p:txBody>
        </p:sp>
        <p:sp>
          <p:nvSpPr>
            <p:cNvPr id="20" name="Freeform 114"/>
            <p:cNvSpPr>
              <a:spLocks/>
            </p:cNvSpPr>
            <p:nvPr/>
          </p:nvSpPr>
          <p:spPr bwMode="auto">
            <a:xfrm>
              <a:off x="1377" y="3830"/>
              <a:ext cx="553" cy="512"/>
            </a:xfrm>
            <a:custGeom>
              <a:avLst/>
              <a:gdLst>
                <a:gd name="T0" fmla="*/ 21 w 553"/>
                <a:gd name="T1" fmla="*/ 0 h 512"/>
                <a:gd name="T2" fmla="*/ 7 w 553"/>
                <a:gd name="T3" fmla="*/ 16 h 512"/>
                <a:gd name="T4" fmla="*/ 16 w 553"/>
                <a:gd name="T5" fmla="*/ 28 h 512"/>
                <a:gd name="T6" fmla="*/ 6 w 553"/>
                <a:gd name="T7" fmla="*/ 35 h 512"/>
                <a:gd name="T8" fmla="*/ 11 w 553"/>
                <a:gd name="T9" fmla="*/ 44 h 512"/>
                <a:gd name="T10" fmla="*/ 0 w 553"/>
                <a:gd name="T11" fmla="*/ 49 h 512"/>
                <a:gd name="T12" fmla="*/ 15 w 553"/>
                <a:gd name="T13" fmla="*/ 65 h 512"/>
                <a:gd name="T14" fmla="*/ 0 w 553"/>
                <a:gd name="T15" fmla="*/ 72 h 512"/>
                <a:gd name="T16" fmla="*/ 13 w 553"/>
                <a:gd name="T17" fmla="*/ 87 h 512"/>
                <a:gd name="T18" fmla="*/ 552 w 553"/>
                <a:gd name="T19" fmla="*/ 511 h 512"/>
                <a:gd name="T20" fmla="*/ 552 w 553"/>
                <a:gd name="T21" fmla="*/ 314 h 512"/>
                <a:gd name="T22" fmla="*/ 21 w 553"/>
                <a:gd name="T23" fmla="*/ 0 h 5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53"/>
                <a:gd name="T37" fmla="*/ 0 h 512"/>
                <a:gd name="T38" fmla="*/ 553 w 553"/>
                <a:gd name="T39" fmla="*/ 512 h 5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53" h="512">
                  <a:moveTo>
                    <a:pt x="21" y="0"/>
                  </a:moveTo>
                  <a:lnTo>
                    <a:pt x="7" y="16"/>
                  </a:lnTo>
                  <a:lnTo>
                    <a:pt x="16" y="28"/>
                  </a:lnTo>
                  <a:lnTo>
                    <a:pt x="6" y="35"/>
                  </a:lnTo>
                  <a:lnTo>
                    <a:pt x="11" y="44"/>
                  </a:lnTo>
                  <a:lnTo>
                    <a:pt x="0" y="49"/>
                  </a:lnTo>
                  <a:lnTo>
                    <a:pt x="15" y="65"/>
                  </a:lnTo>
                  <a:lnTo>
                    <a:pt x="0" y="72"/>
                  </a:lnTo>
                  <a:lnTo>
                    <a:pt x="13" y="87"/>
                  </a:lnTo>
                  <a:lnTo>
                    <a:pt x="552" y="511"/>
                  </a:lnTo>
                  <a:lnTo>
                    <a:pt x="552" y="314"/>
                  </a:lnTo>
                  <a:lnTo>
                    <a:pt x="21" y="0"/>
                  </a:lnTo>
                </a:path>
              </a:pathLst>
            </a:custGeom>
            <a:gradFill rotWithShape="0">
              <a:gsLst>
                <a:gs pos="0">
                  <a:srgbClr val="E1E1E1"/>
                </a:gs>
                <a:gs pos="100000">
                  <a:srgbClr val="FFFFFF"/>
                </a:gs>
              </a:gsLst>
              <a:lin ang="18900000" scaled="1"/>
            </a:gradFill>
            <a:ln w="12700" cap="rnd" cmpd="sng">
              <a:solidFill>
                <a:srgbClr val="C0C0C0"/>
              </a:solidFill>
              <a:prstDash val="solid"/>
              <a:round/>
              <a:headEnd type="none" w="med" len="med"/>
              <a:tailEnd type="none" w="med" len="med"/>
            </a:ln>
          </p:spPr>
          <p:txBody>
            <a:bodyPr/>
            <a:lstStyle/>
            <a:p>
              <a:endParaRPr lang="en-US"/>
            </a:p>
          </p:txBody>
        </p:sp>
        <p:sp>
          <p:nvSpPr>
            <p:cNvPr id="21" name="Freeform 115"/>
            <p:cNvSpPr>
              <a:spLocks/>
            </p:cNvSpPr>
            <p:nvPr/>
          </p:nvSpPr>
          <p:spPr bwMode="auto">
            <a:xfrm>
              <a:off x="1374" y="3912"/>
              <a:ext cx="1021" cy="464"/>
            </a:xfrm>
            <a:custGeom>
              <a:avLst/>
              <a:gdLst>
                <a:gd name="T0" fmla="*/ 2 w 1021"/>
                <a:gd name="T1" fmla="*/ 0 h 464"/>
                <a:gd name="T2" fmla="*/ 556 w 1021"/>
                <a:gd name="T3" fmla="*/ 422 h 464"/>
                <a:gd name="T4" fmla="*/ 1018 w 1021"/>
                <a:gd name="T5" fmla="*/ 53 h 464"/>
                <a:gd name="T6" fmla="*/ 1020 w 1021"/>
                <a:gd name="T7" fmla="*/ 67 h 464"/>
                <a:gd name="T8" fmla="*/ 555 w 1021"/>
                <a:gd name="T9" fmla="*/ 463 h 464"/>
                <a:gd name="T10" fmla="*/ 0 w 1021"/>
                <a:gd name="T11" fmla="*/ 10 h 464"/>
                <a:gd name="T12" fmla="*/ 2 w 1021"/>
                <a:gd name="T13" fmla="*/ 0 h 464"/>
                <a:gd name="T14" fmla="*/ 0 60000 65536"/>
                <a:gd name="T15" fmla="*/ 0 60000 65536"/>
                <a:gd name="T16" fmla="*/ 0 60000 65536"/>
                <a:gd name="T17" fmla="*/ 0 60000 65536"/>
                <a:gd name="T18" fmla="*/ 0 60000 65536"/>
                <a:gd name="T19" fmla="*/ 0 60000 65536"/>
                <a:gd name="T20" fmla="*/ 0 60000 65536"/>
                <a:gd name="T21" fmla="*/ 0 w 1021"/>
                <a:gd name="T22" fmla="*/ 0 h 464"/>
                <a:gd name="T23" fmla="*/ 1021 w 1021"/>
                <a:gd name="T24" fmla="*/ 464 h 4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 h="464">
                  <a:moveTo>
                    <a:pt x="2" y="0"/>
                  </a:moveTo>
                  <a:lnTo>
                    <a:pt x="556" y="422"/>
                  </a:lnTo>
                  <a:lnTo>
                    <a:pt x="1018" y="53"/>
                  </a:lnTo>
                  <a:lnTo>
                    <a:pt x="1020" y="67"/>
                  </a:lnTo>
                  <a:lnTo>
                    <a:pt x="555" y="463"/>
                  </a:lnTo>
                  <a:lnTo>
                    <a:pt x="0" y="10"/>
                  </a:lnTo>
                  <a:lnTo>
                    <a:pt x="2" y="0"/>
                  </a:lnTo>
                </a:path>
              </a:pathLst>
            </a:custGeom>
            <a:solidFill>
              <a:srgbClr val="E1E1E1"/>
            </a:solidFill>
            <a:ln w="12700" cap="rnd" cmpd="sng">
              <a:solidFill>
                <a:srgbClr val="E1E1E1"/>
              </a:solidFill>
              <a:prstDash val="solid"/>
              <a:round/>
              <a:headEnd type="none" w="med" len="med"/>
              <a:tailEnd type="none" w="med" len="med"/>
            </a:ln>
          </p:spPr>
          <p:txBody>
            <a:bodyPr/>
            <a:lstStyle/>
            <a:p>
              <a:endParaRPr lang="en-US"/>
            </a:p>
          </p:txBody>
        </p:sp>
        <p:sp>
          <p:nvSpPr>
            <p:cNvPr id="22" name="Freeform 116"/>
            <p:cNvSpPr>
              <a:spLocks/>
            </p:cNvSpPr>
            <p:nvPr/>
          </p:nvSpPr>
          <p:spPr bwMode="auto">
            <a:xfrm>
              <a:off x="1929" y="3867"/>
              <a:ext cx="471" cy="477"/>
            </a:xfrm>
            <a:custGeom>
              <a:avLst/>
              <a:gdLst>
                <a:gd name="T0" fmla="*/ 1 w 471"/>
                <a:gd name="T1" fmla="*/ 278 h 477"/>
                <a:gd name="T2" fmla="*/ 0 w 471"/>
                <a:gd name="T3" fmla="*/ 476 h 477"/>
                <a:gd name="T4" fmla="*/ 467 w 471"/>
                <a:gd name="T5" fmla="*/ 113 h 477"/>
                <a:gd name="T6" fmla="*/ 460 w 471"/>
                <a:gd name="T7" fmla="*/ 89 h 477"/>
                <a:gd name="T8" fmla="*/ 468 w 471"/>
                <a:gd name="T9" fmla="*/ 70 h 477"/>
                <a:gd name="T10" fmla="*/ 463 w 471"/>
                <a:gd name="T11" fmla="*/ 65 h 477"/>
                <a:gd name="T12" fmla="*/ 470 w 471"/>
                <a:gd name="T13" fmla="*/ 49 h 477"/>
                <a:gd name="T14" fmla="*/ 463 w 471"/>
                <a:gd name="T15" fmla="*/ 39 h 477"/>
                <a:gd name="T16" fmla="*/ 468 w 471"/>
                <a:gd name="T17" fmla="*/ 21 h 477"/>
                <a:gd name="T18" fmla="*/ 464 w 471"/>
                <a:gd name="T19" fmla="*/ 20 h 477"/>
                <a:gd name="T20" fmla="*/ 465 w 471"/>
                <a:gd name="T21" fmla="*/ 0 h 477"/>
                <a:gd name="T22" fmla="*/ 1 w 471"/>
                <a:gd name="T23" fmla="*/ 278 h 4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1"/>
                <a:gd name="T37" fmla="*/ 0 h 477"/>
                <a:gd name="T38" fmla="*/ 471 w 471"/>
                <a:gd name="T39" fmla="*/ 477 h 4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1" h="477">
                  <a:moveTo>
                    <a:pt x="1" y="278"/>
                  </a:moveTo>
                  <a:lnTo>
                    <a:pt x="0" y="476"/>
                  </a:lnTo>
                  <a:lnTo>
                    <a:pt x="467" y="113"/>
                  </a:lnTo>
                  <a:lnTo>
                    <a:pt x="460" y="89"/>
                  </a:lnTo>
                  <a:lnTo>
                    <a:pt x="468" y="70"/>
                  </a:lnTo>
                  <a:lnTo>
                    <a:pt x="463" y="65"/>
                  </a:lnTo>
                  <a:lnTo>
                    <a:pt x="470" y="49"/>
                  </a:lnTo>
                  <a:lnTo>
                    <a:pt x="463" y="39"/>
                  </a:lnTo>
                  <a:lnTo>
                    <a:pt x="468" y="21"/>
                  </a:lnTo>
                  <a:lnTo>
                    <a:pt x="464" y="20"/>
                  </a:lnTo>
                  <a:lnTo>
                    <a:pt x="465" y="0"/>
                  </a:lnTo>
                  <a:lnTo>
                    <a:pt x="1" y="278"/>
                  </a:lnTo>
                </a:path>
              </a:pathLst>
            </a:custGeom>
            <a:gradFill rotWithShape="0">
              <a:gsLst>
                <a:gs pos="0">
                  <a:srgbClr val="C0C0C0"/>
                </a:gs>
                <a:gs pos="100000">
                  <a:srgbClr val="FFFFFF"/>
                </a:gs>
              </a:gsLst>
              <a:lin ang="18900000" scaled="1"/>
            </a:gradFill>
            <a:ln w="12700" cap="rnd" cmpd="sng">
              <a:solidFill>
                <a:srgbClr val="C0C0C0"/>
              </a:solidFill>
              <a:prstDash val="solid"/>
              <a:round/>
              <a:headEnd type="none" w="med" len="med"/>
              <a:tailEnd type="none" w="med" len="med"/>
            </a:ln>
          </p:spPr>
          <p:txBody>
            <a:bodyPr/>
            <a:lstStyle/>
            <a:p>
              <a:endParaRPr lang="en-US"/>
            </a:p>
          </p:txBody>
        </p:sp>
        <p:sp>
          <p:nvSpPr>
            <p:cNvPr id="23" name="Freeform 117"/>
            <p:cNvSpPr>
              <a:spLocks/>
            </p:cNvSpPr>
            <p:nvPr/>
          </p:nvSpPr>
          <p:spPr bwMode="auto">
            <a:xfrm>
              <a:off x="1374" y="3904"/>
              <a:ext cx="556" cy="445"/>
            </a:xfrm>
            <a:custGeom>
              <a:avLst/>
              <a:gdLst>
                <a:gd name="T0" fmla="*/ 4 w 556"/>
                <a:gd name="T1" fmla="*/ 0 h 445"/>
                <a:gd name="T2" fmla="*/ 555 w 556"/>
                <a:gd name="T3" fmla="*/ 425 h 445"/>
                <a:gd name="T4" fmla="*/ 555 w 556"/>
                <a:gd name="T5" fmla="*/ 444 h 445"/>
                <a:gd name="T6" fmla="*/ 0 w 556"/>
                <a:gd name="T7" fmla="*/ 6 h 445"/>
                <a:gd name="T8" fmla="*/ 4 w 556"/>
                <a:gd name="T9" fmla="*/ 0 h 445"/>
                <a:gd name="T10" fmla="*/ 0 60000 65536"/>
                <a:gd name="T11" fmla="*/ 0 60000 65536"/>
                <a:gd name="T12" fmla="*/ 0 60000 65536"/>
                <a:gd name="T13" fmla="*/ 0 60000 65536"/>
                <a:gd name="T14" fmla="*/ 0 60000 65536"/>
                <a:gd name="T15" fmla="*/ 0 w 556"/>
                <a:gd name="T16" fmla="*/ 0 h 445"/>
                <a:gd name="T17" fmla="*/ 556 w 556"/>
                <a:gd name="T18" fmla="*/ 445 h 445"/>
              </a:gdLst>
              <a:ahLst/>
              <a:cxnLst>
                <a:cxn ang="T10">
                  <a:pos x="T0" y="T1"/>
                </a:cxn>
                <a:cxn ang="T11">
                  <a:pos x="T2" y="T3"/>
                </a:cxn>
                <a:cxn ang="T12">
                  <a:pos x="T4" y="T5"/>
                </a:cxn>
                <a:cxn ang="T13">
                  <a:pos x="T6" y="T7"/>
                </a:cxn>
                <a:cxn ang="T14">
                  <a:pos x="T8" y="T9"/>
                </a:cxn>
              </a:cxnLst>
              <a:rect l="T15" t="T16" r="T17" b="T18"/>
              <a:pathLst>
                <a:path w="556" h="445">
                  <a:moveTo>
                    <a:pt x="4" y="0"/>
                  </a:moveTo>
                  <a:lnTo>
                    <a:pt x="555" y="425"/>
                  </a:lnTo>
                  <a:lnTo>
                    <a:pt x="555" y="444"/>
                  </a:lnTo>
                  <a:lnTo>
                    <a:pt x="0" y="6"/>
                  </a:lnTo>
                  <a:lnTo>
                    <a:pt x="4" y="0"/>
                  </a:lnTo>
                </a:path>
              </a:pathLst>
            </a:custGeom>
            <a:solidFill>
              <a:srgbClr val="808080"/>
            </a:solidFill>
            <a:ln w="12700" cap="rnd" cmpd="sng">
              <a:solidFill>
                <a:srgbClr val="808080"/>
              </a:solidFill>
              <a:prstDash val="solid"/>
              <a:round/>
              <a:headEnd type="none" w="med" len="med"/>
              <a:tailEnd type="none" w="med" len="med"/>
            </a:ln>
          </p:spPr>
          <p:txBody>
            <a:bodyPr/>
            <a:lstStyle/>
            <a:p>
              <a:endParaRPr lang="en-US"/>
            </a:p>
          </p:txBody>
        </p:sp>
        <p:sp>
          <p:nvSpPr>
            <p:cNvPr id="24" name="Freeform 118"/>
            <p:cNvSpPr>
              <a:spLocks/>
            </p:cNvSpPr>
            <p:nvPr/>
          </p:nvSpPr>
          <p:spPr bwMode="auto">
            <a:xfrm>
              <a:off x="1380" y="3893"/>
              <a:ext cx="550" cy="409"/>
            </a:xfrm>
            <a:custGeom>
              <a:avLst/>
              <a:gdLst>
                <a:gd name="T0" fmla="*/ 10 w 550"/>
                <a:gd name="T1" fmla="*/ 0 h 409"/>
                <a:gd name="T2" fmla="*/ 549 w 550"/>
                <a:gd name="T3" fmla="*/ 388 h 409"/>
                <a:gd name="T4" fmla="*/ 549 w 550"/>
                <a:gd name="T5" fmla="*/ 408 h 409"/>
                <a:gd name="T6" fmla="*/ 0 w 550"/>
                <a:gd name="T7" fmla="*/ 4 h 409"/>
                <a:gd name="T8" fmla="*/ 10 w 550"/>
                <a:gd name="T9" fmla="*/ 0 h 409"/>
                <a:gd name="T10" fmla="*/ 0 60000 65536"/>
                <a:gd name="T11" fmla="*/ 0 60000 65536"/>
                <a:gd name="T12" fmla="*/ 0 60000 65536"/>
                <a:gd name="T13" fmla="*/ 0 60000 65536"/>
                <a:gd name="T14" fmla="*/ 0 60000 65536"/>
                <a:gd name="T15" fmla="*/ 0 w 550"/>
                <a:gd name="T16" fmla="*/ 0 h 409"/>
                <a:gd name="T17" fmla="*/ 550 w 550"/>
                <a:gd name="T18" fmla="*/ 409 h 409"/>
              </a:gdLst>
              <a:ahLst/>
              <a:cxnLst>
                <a:cxn ang="T10">
                  <a:pos x="T0" y="T1"/>
                </a:cxn>
                <a:cxn ang="T11">
                  <a:pos x="T2" y="T3"/>
                </a:cxn>
                <a:cxn ang="T12">
                  <a:pos x="T4" y="T5"/>
                </a:cxn>
                <a:cxn ang="T13">
                  <a:pos x="T6" y="T7"/>
                </a:cxn>
                <a:cxn ang="T14">
                  <a:pos x="T8" y="T9"/>
                </a:cxn>
              </a:cxnLst>
              <a:rect l="T15" t="T16" r="T17" b="T18"/>
              <a:pathLst>
                <a:path w="550" h="409">
                  <a:moveTo>
                    <a:pt x="10" y="0"/>
                  </a:moveTo>
                  <a:lnTo>
                    <a:pt x="549" y="388"/>
                  </a:lnTo>
                  <a:lnTo>
                    <a:pt x="549" y="408"/>
                  </a:lnTo>
                  <a:lnTo>
                    <a:pt x="0" y="4"/>
                  </a:lnTo>
                  <a:lnTo>
                    <a:pt x="10" y="0"/>
                  </a:lnTo>
                </a:path>
              </a:pathLst>
            </a:custGeom>
            <a:solidFill>
              <a:srgbClr val="E1E1E1"/>
            </a:solidFill>
            <a:ln w="12700" cap="rnd" cmpd="sng">
              <a:solidFill>
                <a:srgbClr val="A2A2A2"/>
              </a:solidFill>
              <a:prstDash val="solid"/>
              <a:round/>
              <a:headEnd type="none" w="med" len="med"/>
              <a:tailEnd type="none" w="med" len="med"/>
            </a:ln>
          </p:spPr>
          <p:txBody>
            <a:bodyPr/>
            <a:lstStyle/>
            <a:p>
              <a:endParaRPr lang="en-US"/>
            </a:p>
          </p:txBody>
        </p:sp>
        <p:sp>
          <p:nvSpPr>
            <p:cNvPr id="25" name="Freeform 119"/>
            <p:cNvSpPr>
              <a:spLocks/>
            </p:cNvSpPr>
            <p:nvPr/>
          </p:nvSpPr>
          <p:spPr bwMode="auto">
            <a:xfrm>
              <a:off x="1395" y="3719"/>
              <a:ext cx="996" cy="426"/>
            </a:xfrm>
            <a:custGeom>
              <a:avLst/>
              <a:gdLst>
                <a:gd name="T0" fmla="*/ 0 w 996"/>
                <a:gd name="T1" fmla="*/ 92 h 426"/>
                <a:gd name="T2" fmla="*/ 535 w 996"/>
                <a:gd name="T3" fmla="*/ 425 h 426"/>
                <a:gd name="T4" fmla="*/ 995 w 996"/>
                <a:gd name="T5" fmla="*/ 146 h 426"/>
                <a:gd name="T6" fmla="*/ 432 w 996"/>
                <a:gd name="T7" fmla="*/ 0 h 426"/>
                <a:gd name="T8" fmla="*/ 0 w 996"/>
                <a:gd name="T9" fmla="*/ 92 h 426"/>
                <a:gd name="T10" fmla="*/ 0 60000 65536"/>
                <a:gd name="T11" fmla="*/ 0 60000 65536"/>
                <a:gd name="T12" fmla="*/ 0 60000 65536"/>
                <a:gd name="T13" fmla="*/ 0 60000 65536"/>
                <a:gd name="T14" fmla="*/ 0 60000 65536"/>
                <a:gd name="T15" fmla="*/ 0 w 996"/>
                <a:gd name="T16" fmla="*/ 0 h 426"/>
                <a:gd name="T17" fmla="*/ 996 w 996"/>
                <a:gd name="T18" fmla="*/ 426 h 426"/>
              </a:gdLst>
              <a:ahLst/>
              <a:cxnLst>
                <a:cxn ang="T10">
                  <a:pos x="T0" y="T1"/>
                </a:cxn>
                <a:cxn ang="T11">
                  <a:pos x="T2" y="T3"/>
                </a:cxn>
                <a:cxn ang="T12">
                  <a:pos x="T4" y="T5"/>
                </a:cxn>
                <a:cxn ang="T13">
                  <a:pos x="T6" y="T7"/>
                </a:cxn>
                <a:cxn ang="T14">
                  <a:pos x="T8" y="T9"/>
                </a:cxn>
              </a:cxnLst>
              <a:rect l="T15" t="T16" r="T17" b="T18"/>
              <a:pathLst>
                <a:path w="996" h="426">
                  <a:moveTo>
                    <a:pt x="0" y="92"/>
                  </a:moveTo>
                  <a:lnTo>
                    <a:pt x="535" y="425"/>
                  </a:lnTo>
                  <a:lnTo>
                    <a:pt x="995" y="146"/>
                  </a:lnTo>
                  <a:lnTo>
                    <a:pt x="432" y="0"/>
                  </a:lnTo>
                  <a:lnTo>
                    <a:pt x="0" y="92"/>
                  </a:lnTo>
                </a:path>
              </a:pathLst>
            </a:custGeom>
            <a:gradFill rotWithShape="0">
              <a:gsLst>
                <a:gs pos="0">
                  <a:srgbClr val="C0C0C0"/>
                </a:gs>
                <a:gs pos="50000">
                  <a:srgbClr val="FFFFFF"/>
                </a:gs>
                <a:gs pos="100000">
                  <a:srgbClr val="C0C0C0"/>
                </a:gs>
              </a:gsLst>
              <a:lin ang="18900000" scaled="1"/>
            </a:gradFill>
            <a:ln w="12700" cap="rnd" cmpd="sng">
              <a:solidFill>
                <a:srgbClr val="C0C0C0"/>
              </a:solidFill>
              <a:prstDash val="solid"/>
              <a:round/>
              <a:headEnd type="none" w="med" len="med"/>
              <a:tailEnd type="none" w="med" len="med"/>
            </a:ln>
          </p:spPr>
          <p:txBody>
            <a:bodyPr/>
            <a:lstStyle/>
            <a:p>
              <a:endParaRPr lang="en-US"/>
            </a:p>
          </p:txBody>
        </p:sp>
        <p:sp>
          <p:nvSpPr>
            <p:cNvPr id="26" name="Freeform 120"/>
            <p:cNvSpPr>
              <a:spLocks/>
            </p:cNvSpPr>
            <p:nvPr/>
          </p:nvSpPr>
          <p:spPr bwMode="auto">
            <a:xfrm>
              <a:off x="1390" y="3719"/>
              <a:ext cx="1008" cy="429"/>
            </a:xfrm>
            <a:custGeom>
              <a:avLst/>
              <a:gdLst>
                <a:gd name="T0" fmla="*/ 0 w 1008"/>
                <a:gd name="T1" fmla="*/ 92 h 429"/>
                <a:gd name="T2" fmla="*/ 536 w 1008"/>
                <a:gd name="T3" fmla="*/ 428 h 429"/>
                <a:gd name="T4" fmla="*/ 1007 w 1008"/>
                <a:gd name="T5" fmla="*/ 146 h 429"/>
                <a:gd name="T6" fmla="*/ 441 w 1008"/>
                <a:gd name="T7" fmla="*/ 0 h 429"/>
                <a:gd name="T8" fmla="*/ 0 w 1008"/>
                <a:gd name="T9" fmla="*/ 92 h 429"/>
                <a:gd name="T10" fmla="*/ 0 60000 65536"/>
                <a:gd name="T11" fmla="*/ 0 60000 65536"/>
                <a:gd name="T12" fmla="*/ 0 60000 65536"/>
                <a:gd name="T13" fmla="*/ 0 60000 65536"/>
                <a:gd name="T14" fmla="*/ 0 60000 65536"/>
                <a:gd name="T15" fmla="*/ 0 w 1008"/>
                <a:gd name="T16" fmla="*/ 0 h 429"/>
                <a:gd name="T17" fmla="*/ 1008 w 1008"/>
                <a:gd name="T18" fmla="*/ 429 h 429"/>
              </a:gdLst>
              <a:ahLst/>
              <a:cxnLst>
                <a:cxn ang="T10">
                  <a:pos x="T0" y="T1"/>
                </a:cxn>
                <a:cxn ang="T11">
                  <a:pos x="T2" y="T3"/>
                </a:cxn>
                <a:cxn ang="T12">
                  <a:pos x="T4" y="T5"/>
                </a:cxn>
                <a:cxn ang="T13">
                  <a:pos x="T6" y="T7"/>
                </a:cxn>
                <a:cxn ang="T14">
                  <a:pos x="T8" y="T9"/>
                </a:cxn>
              </a:cxnLst>
              <a:rect l="T15" t="T16" r="T17" b="T18"/>
              <a:pathLst>
                <a:path w="1008" h="429">
                  <a:moveTo>
                    <a:pt x="0" y="92"/>
                  </a:moveTo>
                  <a:lnTo>
                    <a:pt x="536" y="428"/>
                  </a:lnTo>
                  <a:lnTo>
                    <a:pt x="1007" y="146"/>
                  </a:lnTo>
                  <a:lnTo>
                    <a:pt x="441" y="0"/>
                  </a:lnTo>
                  <a:lnTo>
                    <a:pt x="0" y="92"/>
                  </a:lnTo>
                </a:path>
              </a:pathLst>
            </a:custGeom>
            <a:solidFill>
              <a:srgbClr val="FFFFFF"/>
            </a:solidFill>
            <a:ln w="12700" cap="rnd" cmpd="sng">
              <a:solidFill>
                <a:srgbClr val="C0C0C0"/>
              </a:solidFill>
              <a:prstDash val="solid"/>
              <a:round/>
              <a:headEnd type="none" w="med" len="med"/>
              <a:tailEnd type="none" w="med" len="med"/>
            </a:ln>
          </p:spPr>
          <p:txBody>
            <a:bodyPr/>
            <a:lstStyle/>
            <a:p>
              <a:endParaRPr lang="en-US"/>
            </a:p>
          </p:txBody>
        </p:sp>
        <p:sp>
          <p:nvSpPr>
            <p:cNvPr id="27" name="Freeform 121"/>
            <p:cNvSpPr>
              <a:spLocks/>
            </p:cNvSpPr>
            <p:nvPr/>
          </p:nvSpPr>
          <p:spPr bwMode="auto">
            <a:xfrm>
              <a:off x="1929" y="3967"/>
              <a:ext cx="466" cy="380"/>
            </a:xfrm>
            <a:custGeom>
              <a:avLst/>
              <a:gdLst>
                <a:gd name="T0" fmla="*/ 0 w 466"/>
                <a:gd name="T1" fmla="*/ 361 h 380"/>
                <a:gd name="T2" fmla="*/ 0 w 466"/>
                <a:gd name="T3" fmla="*/ 379 h 380"/>
                <a:gd name="T4" fmla="*/ 465 w 466"/>
                <a:gd name="T5" fmla="*/ 16 h 380"/>
                <a:gd name="T6" fmla="*/ 463 w 466"/>
                <a:gd name="T7" fmla="*/ 0 h 380"/>
                <a:gd name="T8" fmla="*/ 0 w 466"/>
                <a:gd name="T9" fmla="*/ 361 h 380"/>
                <a:gd name="T10" fmla="*/ 0 60000 65536"/>
                <a:gd name="T11" fmla="*/ 0 60000 65536"/>
                <a:gd name="T12" fmla="*/ 0 60000 65536"/>
                <a:gd name="T13" fmla="*/ 0 60000 65536"/>
                <a:gd name="T14" fmla="*/ 0 60000 65536"/>
                <a:gd name="T15" fmla="*/ 0 w 466"/>
                <a:gd name="T16" fmla="*/ 0 h 380"/>
                <a:gd name="T17" fmla="*/ 466 w 466"/>
                <a:gd name="T18" fmla="*/ 380 h 380"/>
              </a:gdLst>
              <a:ahLst/>
              <a:cxnLst>
                <a:cxn ang="T10">
                  <a:pos x="T0" y="T1"/>
                </a:cxn>
                <a:cxn ang="T11">
                  <a:pos x="T2" y="T3"/>
                </a:cxn>
                <a:cxn ang="T12">
                  <a:pos x="T4" y="T5"/>
                </a:cxn>
                <a:cxn ang="T13">
                  <a:pos x="T6" y="T7"/>
                </a:cxn>
                <a:cxn ang="T14">
                  <a:pos x="T8" y="T9"/>
                </a:cxn>
              </a:cxnLst>
              <a:rect l="T15" t="T16" r="T17" b="T18"/>
              <a:pathLst>
                <a:path w="466" h="380">
                  <a:moveTo>
                    <a:pt x="0" y="361"/>
                  </a:moveTo>
                  <a:lnTo>
                    <a:pt x="0" y="379"/>
                  </a:lnTo>
                  <a:lnTo>
                    <a:pt x="465" y="16"/>
                  </a:lnTo>
                  <a:lnTo>
                    <a:pt x="463" y="0"/>
                  </a:lnTo>
                  <a:lnTo>
                    <a:pt x="0" y="361"/>
                  </a:lnTo>
                </a:path>
              </a:pathLst>
            </a:custGeom>
            <a:solidFill>
              <a:srgbClr val="808080"/>
            </a:solidFill>
            <a:ln>
              <a:noFill/>
            </a:ln>
            <a:extLst>
              <a:ext uri="{91240B29-F687-4f45-9708-019B960494DF}">
                <a14:hiddenLine xmlns=""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sp>
          <p:nvSpPr>
            <p:cNvPr id="28" name="Freeform 122"/>
            <p:cNvSpPr>
              <a:spLocks/>
            </p:cNvSpPr>
            <p:nvPr/>
          </p:nvSpPr>
          <p:spPr bwMode="auto">
            <a:xfrm>
              <a:off x="1929" y="3895"/>
              <a:ext cx="471" cy="319"/>
            </a:xfrm>
            <a:custGeom>
              <a:avLst/>
              <a:gdLst>
                <a:gd name="T0" fmla="*/ 1 w 471"/>
                <a:gd name="T1" fmla="*/ 297 h 319"/>
                <a:gd name="T2" fmla="*/ 0 w 471"/>
                <a:gd name="T3" fmla="*/ 318 h 319"/>
                <a:gd name="T4" fmla="*/ 468 w 471"/>
                <a:gd name="T5" fmla="*/ 12 h 319"/>
                <a:gd name="T6" fmla="*/ 470 w 471"/>
                <a:gd name="T7" fmla="*/ 20 h 319"/>
                <a:gd name="T8" fmla="*/ 465 w 471"/>
                <a:gd name="T9" fmla="*/ 0 h 319"/>
                <a:gd name="T10" fmla="*/ 1 w 471"/>
                <a:gd name="T11" fmla="*/ 297 h 319"/>
                <a:gd name="T12" fmla="*/ 0 60000 65536"/>
                <a:gd name="T13" fmla="*/ 0 60000 65536"/>
                <a:gd name="T14" fmla="*/ 0 60000 65536"/>
                <a:gd name="T15" fmla="*/ 0 60000 65536"/>
                <a:gd name="T16" fmla="*/ 0 60000 65536"/>
                <a:gd name="T17" fmla="*/ 0 60000 65536"/>
                <a:gd name="T18" fmla="*/ 0 w 471"/>
                <a:gd name="T19" fmla="*/ 0 h 319"/>
                <a:gd name="T20" fmla="*/ 471 w 471"/>
                <a:gd name="T21" fmla="*/ 319 h 319"/>
              </a:gdLst>
              <a:ahLst/>
              <a:cxnLst>
                <a:cxn ang="T12">
                  <a:pos x="T0" y="T1"/>
                </a:cxn>
                <a:cxn ang="T13">
                  <a:pos x="T2" y="T3"/>
                </a:cxn>
                <a:cxn ang="T14">
                  <a:pos x="T4" y="T5"/>
                </a:cxn>
                <a:cxn ang="T15">
                  <a:pos x="T6" y="T7"/>
                </a:cxn>
                <a:cxn ang="T16">
                  <a:pos x="T8" y="T9"/>
                </a:cxn>
                <a:cxn ang="T17">
                  <a:pos x="T10" y="T11"/>
                </a:cxn>
              </a:cxnLst>
              <a:rect l="T18" t="T19" r="T20" b="T21"/>
              <a:pathLst>
                <a:path w="471" h="319">
                  <a:moveTo>
                    <a:pt x="1" y="297"/>
                  </a:moveTo>
                  <a:lnTo>
                    <a:pt x="0" y="318"/>
                  </a:lnTo>
                  <a:lnTo>
                    <a:pt x="468" y="12"/>
                  </a:lnTo>
                  <a:lnTo>
                    <a:pt x="470" y="20"/>
                  </a:lnTo>
                  <a:lnTo>
                    <a:pt x="465" y="0"/>
                  </a:lnTo>
                  <a:lnTo>
                    <a:pt x="1" y="297"/>
                  </a:lnTo>
                </a:path>
              </a:pathLst>
            </a:custGeom>
            <a:gradFill rotWithShape="0">
              <a:gsLst>
                <a:gs pos="0">
                  <a:srgbClr val="C0C0C0"/>
                </a:gs>
                <a:gs pos="100000">
                  <a:srgbClr val="FFFFFF"/>
                </a:gs>
              </a:gsLst>
              <a:lin ang="0" scaled="1"/>
            </a:gradFill>
            <a:ln w="12700" cap="rnd" cmpd="sng">
              <a:solidFill>
                <a:srgbClr val="C0C0C0"/>
              </a:solidFill>
              <a:prstDash val="solid"/>
              <a:round/>
              <a:headEnd type="none" w="med" len="med"/>
              <a:tailEnd type="none" w="med" len="med"/>
            </a:ln>
          </p:spPr>
          <p:txBody>
            <a:bodyPr/>
            <a:lstStyle/>
            <a:p>
              <a:endParaRPr lang="en-US"/>
            </a:p>
          </p:txBody>
        </p:sp>
        <p:sp>
          <p:nvSpPr>
            <p:cNvPr id="29" name="Freeform 123"/>
            <p:cNvSpPr>
              <a:spLocks/>
            </p:cNvSpPr>
            <p:nvPr/>
          </p:nvSpPr>
          <p:spPr bwMode="auto">
            <a:xfrm>
              <a:off x="1928" y="3924"/>
              <a:ext cx="470" cy="328"/>
            </a:xfrm>
            <a:custGeom>
              <a:avLst/>
              <a:gdLst>
                <a:gd name="T0" fmla="*/ 0 w 470"/>
                <a:gd name="T1" fmla="*/ 302 h 328"/>
                <a:gd name="T2" fmla="*/ 0 w 470"/>
                <a:gd name="T3" fmla="*/ 327 h 328"/>
                <a:gd name="T4" fmla="*/ 469 w 470"/>
                <a:gd name="T5" fmla="*/ 8 h 328"/>
                <a:gd name="T6" fmla="*/ 468 w 470"/>
                <a:gd name="T7" fmla="*/ 0 h 328"/>
                <a:gd name="T8" fmla="*/ 0 w 470"/>
                <a:gd name="T9" fmla="*/ 302 h 328"/>
                <a:gd name="T10" fmla="*/ 0 60000 65536"/>
                <a:gd name="T11" fmla="*/ 0 60000 65536"/>
                <a:gd name="T12" fmla="*/ 0 60000 65536"/>
                <a:gd name="T13" fmla="*/ 0 60000 65536"/>
                <a:gd name="T14" fmla="*/ 0 60000 65536"/>
                <a:gd name="T15" fmla="*/ 0 w 470"/>
                <a:gd name="T16" fmla="*/ 0 h 328"/>
                <a:gd name="T17" fmla="*/ 470 w 470"/>
                <a:gd name="T18" fmla="*/ 328 h 328"/>
              </a:gdLst>
              <a:ahLst/>
              <a:cxnLst>
                <a:cxn ang="T10">
                  <a:pos x="T0" y="T1"/>
                </a:cxn>
                <a:cxn ang="T11">
                  <a:pos x="T2" y="T3"/>
                </a:cxn>
                <a:cxn ang="T12">
                  <a:pos x="T4" y="T5"/>
                </a:cxn>
                <a:cxn ang="T13">
                  <a:pos x="T6" y="T7"/>
                </a:cxn>
                <a:cxn ang="T14">
                  <a:pos x="T8" y="T9"/>
                </a:cxn>
              </a:cxnLst>
              <a:rect l="T15" t="T16" r="T17" b="T18"/>
              <a:pathLst>
                <a:path w="470" h="328">
                  <a:moveTo>
                    <a:pt x="0" y="302"/>
                  </a:moveTo>
                  <a:lnTo>
                    <a:pt x="0" y="327"/>
                  </a:lnTo>
                  <a:lnTo>
                    <a:pt x="469" y="8"/>
                  </a:lnTo>
                  <a:lnTo>
                    <a:pt x="468" y="0"/>
                  </a:lnTo>
                  <a:lnTo>
                    <a:pt x="0" y="302"/>
                  </a:lnTo>
                </a:path>
              </a:pathLst>
            </a:custGeom>
            <a:gradFill rotWithShape="0">
              <a:gsLst>
                <a:gs pos="0">
                  <a:srgbClr val="C0C0C0"/>
                </a:gs>
                <a:gs pos="100000">
                  <a:srgbClr val="FFFFFF"/>
                </a:gs>
              </a:gsLst>
              <a:lin ang="0" scaled="1"/>
            </a:gradFill>
            <a:ln w="12700" cap="rnd" cmpd="sng">
              <a:solidFill>
                <a:srgbClr val="C0C0C0"/>
              </a:solidFill>
              <a:prstDash val="solid"/>
              <a:round/>
              <a:headEnd type="none" w="med" len="med"/>
              <a:tailEnd type="none" w="med" len="med"/>
            </a:ln>
          </p:spPr>
          <p:txBody>
            <a:bodyPr/>
            <a:lstStyle/>
            <a:p>
              <a:endParaRPr lang="en-US"/>
            </a:p>
          </p:txBody>
        </p:sp>
        <p:sp>
          <p:nvSpPr>
            <p:cNvPr id="30" name="Line 124"/>
            <p:cNvSpPr>
              <a:spLocks noChangeShapeType="1"/>
            </p:cNvSpPr>
            <p:nvPr/>
          </p:nvSpPr>
          <p:spPr bwMode="auto">
            <a:xfrm flipV="1">
              <a:off x="1775" y="3833"/>
              <a:ext cx="112" cy="37"/>
            </a:xfrm>
            <a:prstGeom prst="line">
              <a:avLst/>
            </a:prstGeom>
            <a:noFill/>
            <a:ln w="12700">
              <a:solidFill>
                <a:srgbClr val="C0C0C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31" name="Line 125"/>
            <p:cNvSpPr>
              <a:spLocks noChangeShapeType="1"/>
            </p:cNvSpPr>
            <p:nvPr/>
          </p:nvSpPr>
          <p:spPr bwMode="auto">
            <a:xfrm flipV="1">
              <a:off x="1807" y="3842"/>
              <a:ext cx="154" cy="57"/>
            </a:xfrm>
            <a:prstGeom prst="line">
              <a:avLst/>
            </a:prstGeom>
            <a:noFill/>
            <a:ln w="12700">
              <a:solidFill>
                <a:srgbClr val="C0C0C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32" name="Line 126"/>
            <p:cNvSpPr>
              <a:spLocks noChangeShapeType="1"/>
            </p:cNvSpPr>
            <p:nvPr/>
          </p:nvSpPr>
          <p:spPr bwMode="auto">
            <a:xfrm flipV="1">
              <a:off x="1906" y="3882"/>
              <a:ext cx="61" cy="24"/>
            </a:xfrm>
            <a:prstGeom prst="line">
              <a:avLst/>
            </a:prstGeom>
            <a:noFill/>
            <a:ln w="12700">
              <a:solidFill>
                <a:srgbClr val="C0C0C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33" name="Freeform 127"/>
            <p:cNvSpPr>
              <a:spLocks/>
            </p:cNvSpPr>
            <p:nvPr/>
          </p:nvSpPr>
          <p:spPr bwMode="auto">
            <a:xfrm>
              <a:off x="1388" y="3717"/>
              <a:ext cx="1008" cy="152"/>
            </a:xfrm>
            <a:custGeom>
              <a:avLst/>
              <a:gdLst>
                <a:gd name="T0" fmla="*/ 1007 w 1008"/>
                <a:gd name="T1" fmla="*/ 148 h 152"/>
                <a:gd name="T2" fmla="*/ 439 w 1008"/>
                <a:gd name="T3" fmla="*/ 2 h 152"/>
                <a:gd name="T4" fmla="*/ 0 w 1008"/>
                <a:gd name="T5" fmla="*/ 92 h 152"/>
                <a:gd name="T6" fmla="*/ 0 w 1008"/>
                <a:gd name="T7" fmla="*/ 100 h 152"/>
                <a:gd name="T8" fmla="*/ 439 w 1008"/>
                <a:gd name="T9" fmla="*/ 0 h 152"/>
                <a:gd name="T10" fmla="*/ 1006 w 1008"/>
                <a:gd name="T11" fmla="*/ 151 h 152"/>
                <a:gd name="T12" fmla="*/ 1007 w 1008"/>
                <a:gd name="T13" fmla="*/ 148 h 152"/>
                <a:gd name="T14" fmla="*/ 0 60000 65536"/>
                <a:gd name="T15" fmla="*/ 0 60000 65536"/>
                <a:gd name="T16" fmla="*/ 0 60000 65536"/>
                <a:gd name="T17" fmla="*/ 0 60000 65536"/>
                <a:gd name="T18" fmla="*/ 0 60000 65536"/>
                <a:gd name="T19" fmla="*/ 0 60000 65536"/>
                <a:gd name="T20" fmla="*/ 0 60000 65536"/>
                <a:gd name="T21" fmla="*/ 0 w 1008"/>
                <a:gd name="T22" fmla="*/ 0 h 152"/>
                <a:gd name="T23" fmla="*/ 1008 w 1008"/>
                <a:gd name="T24" fmla="*/ 152 h 1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8" h="152">
                  <a:moveTo>
                    <a:pt x="1007" y="148"/>
                  </a:moveTo>
                  <a:lnTo>
                    <a:pt x="439" y="2"/>
                  </a:lnTo>
                  <a:lnTo>
                    <a:pt x="0" y="92"/>
                  </a:lnTo>
                  <a:lnTo>
                    <a:pt x="0" y="100"/>
                  </a:lnTo>
                  <a:lnTo>
                    <a:pt x="439" y="0"/>
                  </a:lnTo>
                  <a:lnTo>
                    <a:pt x="1006" y="151"/>
                  </a:lnTo>
                  <a:lnTo>
                    <a:pt x="1007" y="148"/>
                  </a:lnTo>
                </a:path>
              </a:pathLst>
            </a:custGeom>
            <a:solidFill>
              <a:srgbClr val="C0C0C0"/>
            </a:solidFill>
            <a:ln>
              <a:noFill/>
            </a:ln>
            <a:extLst>
              <a:ext uri="{91240B29-F687-4f45-9708-019B960494DF}">
                <a14:hiddenLine xmlns=""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US"/>
            </a:p>
          </p:txBody>
        </p:sp>
        <p:sp>
          <p:nvSpPr>
            <p:cNvPr id="34" name="Freeform 128"/>
            <p:cNvSpPr>
              <a:spLocks/>
            </p:cNvSpPr>
            <p:nvPr/>
          </p:nvSpPr>
          <p:spPr bwMode="auto">
            <a:xfrm>
              <a:off x="1929" y="3866"/>
              <a:ext cx="467" cy="304"/>
            </a:xfrm>
            <a:custGeom>
              <a:avLst/>
              <a:gdLst>
                <a:gd name="T0" fmla="*/ 0 w 467"/>
                <a:gd name="T1" fmla="*/ 279 h 304"/>
                <a:gd name="T2" fmla="*/ 0 w 467"/>
                <a:gd name="T3" fmla="*/ 303 h 304"/>
                <a:gd name="T4" fmla="*/ 462 w 467"/>
                <a:gd name="T5" fmla="*/ 17 h 304"/>
                <a:gd name="T6" fmla="*/ 466 w 467"/>
                <a:gd name="T7" fmla="*/ 0 h 304"/>
                <a:gd name="T8" fmla="*/ 462 w 467"/>
                <a:gd name="T9" fmla="*/ 5 h 304"/>
                <a:gd name="T10" fmla="*/ 0 w 467"/>
                <a:gd name="T11" fmla="*/ 279 h 304"/>
                <a:gd name="T12" fmla="*/ 0 60000 65536"/>
                <a:gd name="T13" fmla="*/ 0 60000 65536"/>
                <a:gd name="T14" fmla="*/ 0 60000 65536"/>
                <a:gd name="T15" fmla="*/ 0 60000 65536"/>
                <a:gd name="T16" fmla="*/ 0 60000 65536"/>
                <a:gd name="T17" fmla="*/ 0 60000 65536"/>
                <a:gd name="T18" fmla="*/ 0 w 467"/>
                <a:gd name="T19" fmla="*/ 0 h 304"/>
                <a:gd name="T20" fmla="*/ 467 w 467"/>
                <a:gd name="T21" fmla="*/ 304 h 304"/>
              </a:gdLst>
              <a:ahLst/>
              <a:cxnLst>
                <a:cxn ang="T12">
                  <a:pos x="T0" y="T1"/>
                </a:cxn>
                <a:cxn ang="T13">
                  <a:pos x="T2" y="T3"/>
                </a:cxn>
                <a:cxn ang="T14">
                  <a:pos x="T4" y="T5"/>
                </a:cxn>
                <a:cxn ang="T15">
                  <a:pos x="T6" y="T7"/>
                </a:cxn>
                <a:cxn ang="T16">
                  <a:pos x="T8" y="T9"/>
                </a:cxn>
                <a:cxn ang="T17">
                  <a:pos x="T10" y="T11"/>
                </a:cxn>
              </a:cxnLst>
              <a:rect l="T18" t="T19" r="T20" b="T21"/>
              <a:pathLst>
                <a:path w="467" h="304">
                  <a:moveTo>
                    <a:pt x="0" y="279"/>
                  </a:moveTo>
                  <a:lnTo>
                    <a:pt x="0" y="303"/>
                  </a:lnTo>
                  <a:lnTo>
                    <a:pt x="462" y="17"/>
                  </a:lnTo>
                  <a:lnTo>
                    <a:pt x="466" y="0"/>
                  </a:lnTo>
                  <a:lnTo>
                    <a:pt x="462" y="5"/>
                  </a:lnTo>
                  <a:lnTo>
                    <a:pt x="0" y="279"/>
                  </a:lnTo>
                </a:path>
              </a:pathLst>
            </a:custGeom>
            <a:gradFill rotWithShape="0">
              <a:gsLst>
                <a:gs pos="0">
                  <a:srgbClr val="C0C0C0"/>
                </a:gs>
                <a:gs pos="100000">
                  <a:srgbClr val="FFFFFF"/>
                </a:gs>
              </a:gsLst>
              <a:lin ang="0" scaled="1"/>
            </a:gradFill>
            <a:ln w="12700" cap="rnd" cmpd="sng">
              <a:solidFill>
                <a:srgbClr val="C0C0C0"/>
              </a:solidFill>
              <a:prstDash val="solid"/>
              <a:round/>
              <a:headEnd type="none" w="med" len="med"/>
              <a:tailEnd type="none" w="med" len="med"/>
            </a:ln>
          </p:spPr>
          <p:txBody>
            <a:bodyPr/>
            <a:lstStyle/>
            <a:p>
              <a:endParaRPr lang="en-US"/>
            </a:p>
          </p:txBody>
        </p:sp>
        <p:sp>
          <p:nvSpPr>
            <p:cNvPr id="35" name="Freeform 129"/>
            <p:cNvSpPr>
              <a:spLocks/>
            </p:cNvSpPr>
            <p:nvPr/>
          </p:nvSpPr>
          <p:spPr bwMode="auto">
            <a:xfrm>
              <a:off x="1389" y="3839"/>
              <a:ext cx="1000" cy="336"/>
            </a:xfrm>
            <a:custGeom>
              <a:avLst/>
              <a:gdLst>
                <a:gd name="T0" fmla="*/ 0 w 1000"/>
                <a:gd name="T1" fmla="*/ 0 h 336"/>
                <a:gd name="T2" fmla="*/ 540 w 1000"/>
                <a:gd name="T3" fmla="*/ 335 h 336"/>
                <a:gd name="T4" fmla="*/ 999 w 1000"/>
                <a:gd name="T5" fmla="*/ 46 h 336"/>
                <a:gd name="T6" fmla="*/ 0 60000 65536"/>
                <a:gd name="T7" fmla="*/ 0 60000 65536"/>
                <a:gd name="T8" fmla="*/ 0 60000 65536"/>
                <a:gd name="T9" fmla="*/ 0 w 1000"/>
                <a:gd name="T10" fmla="*/ 0 h 336"/>
                <a:gd name="T11" fmla="*/ 1000 w 1000"/>
                <a:gd name="T12" fmla="*/ 336 h 336"/>
              </a:gdLst>
              <a:ahLst/>
              <a:cxnLst>
                <a:cxn ang="T6">
                  <a:pos x="T0" y="T1"/>
                </a:cxn>
                <a:cxn ang="T7">
                  <a:pos x="T2" y="T3"/>
                </a:cxn>
                <a:cxn ang="T8">
                  <a:pos x="T4" y="T5"/>
                </a:cxn>
              </a:cxnLst>
              <a:rect l="T9" t="T10" r="T11" b="T12"/>
              <a:pathLst>
                <a:path w="1000" h="336">
                  <a:moveTo>
                    <a:pt x="0" y="0"/>
                  </a:moveTo>
                  <a:lnTo>
                    <a:pt x="540" y="335"/>
                  </a:lnTo>
                  <a:lnTo>
                    <a:pt x="999" y="46"/>
                  </a:lnTo>
                </a:path>
              </a:pathLst>
            </a:custGeom>
            <a:noFill/>
            <a:ln w="12700" cap="rnd" cmpd="sng">
              <a:solidFill>
                <a:srgbClr val="C0C0C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36" name="Freeform 130"/>
            <p:cNvSpPr>
              <a:spLocks/>
            </p:cNvSpPr>
            <p:nvPr/>
          </p:nvSpPr>
          <p:spPr bwMode="auto">
            <a:xfrm>
              <a:off x="1382" y="3863"/>
              <a:ext cx="1015" cy="396"/>
            </a:xfrm>
            <a:custGeom>
              <a:avLst/>
              <a:gdLst>
                <a:gd name="T0" fmla="*/ 0 w 1015"/>
                <a:gd name="T1" fmla="*/ 0 h 396"/>
                <a:gd name="T2" fmla="*/ 545 w 1015"/>
                <a:gd name="T3" fmla="*/ 395 h 396"/>
                <a:gd name="T4" fmla="*/ 1014 w 1015"/>
                <a:gd name="T5" fmla="*/ 76 h 396"/>
                <a:gd name="T6" fmla="*/ 0 60000 65536"/>
                <a:gd name="T7" fmla="*/ 0 60000 65536"/>
                <a:gd name="T8" fmla="*/ 0 60000 65536"/>
                <a:gd name="T9" fmla="*/ 0 w 1015"/>
                <a:gd name="T10" fmla="*/ 0 h 396"/>
                <a:gd name="T11" fmla="*/ 1015 w 1015"/>
                <a:gd name="T12" fmla="*/ 396 h 396"/>
              </a:gdLst>
              <a:ahLst/>
              <a:cxnLst>
                <a:cxn ang="T6">
                  <a:pos x="T0" y="T1"/>
                </a:cxn>
                <a:cxn ang="T7">
                  <a:pos x="T2" y="T3"/>
                </a:cxn>
                <a:cxn ang="T8">
                  <a:pos x="T4" y="T5"/>
                </a:cxn>
              </a:cxnLst>
              <a:rect l="T9" t="T10" r="T11" b="T12"/>
              <a:pathLst>
                <a:path w="1015" h="396">
                  <a:moveTo>
                    <a:pt x="0" y="0"/>
                  </a:moveTo>
                  <a:lnTo>
                    <a:pt x="545" y="395"/>
                  </a:lnTo>
                  <a:lnTo>
                    <a:pt x="1014" y="76"/>
                  </a:lnTo>
                </a:path>
              </a:pathLst>
            </a:custGeom>
            <a:noFill/>
            <a:ln w="12700" cap="rnd" cmpd="sng">
              <a:solidFill>
                <a:srgbClr val="C0C0C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37" name="Freeform 131"/>
            <p:cNvSpPr>
              <a:spLocks/>
            </p:cNvSpPr>
            <p:nvPr/>
          </p:nvSpPr>
          <p:spPr bwMode="auto">
            <a:xfrm>
              <a:off x="1379" y="3917"/>
              <a:ext cx="1013" cy="398"/>
            </a:xfrm>
            <a:custGeom>
              <a:avLst/>
              <a:gdLst>
                <a:gd name="T0" fmla="*/ 0 w 1013"/>
                <a:gd name="T1" fmla="*/ 0 h 398"/>
                <a:gd name="T2" fmla="*/ 550 w 1013"/>
                <a:gd name="T3" fmla="*/ 397 h 398"/>
                <a:gd name="T4" fmla="*/ 1012 w 1013"/>
                <a:gd name="T5" fmla="*/ 51 h 398"/>
                <a:gd name="T6" fmla="*/ 0 60000 65536"/>
                <a:gd name="T7" fmla="*/ 0 60000 65536"/>
                <a:gd name="T8" fmla="*/ 0 60000 65536"/>
                <a:gd name="T9" fmla="*/ 0 w 1013"/>
                <a:gd name="T10" fmla="*/ 0 h 398"/>
                <a:gd name="T11" fmla="*/ 1013 w 1013"/>
                <a:gd name="T12" fmla="*/ 398 h 398"/>
              </a:gdLst>
              <a:ahLst/>
              <a:cxnLst>
                <a:cxn ang="T6">
                  <a:pos x="T0" y="T1"/>
                </a:cxn>
                <a:cxn ang="T7">
                  <a:pos x="T2" y="T3"/>
                </a:cxn>
                <a:cxn ang="T8">
                  <a:pos x="T4" y="T5"/>
                </a:cxn>
              </a:cxnLst>
              <a:rect l="T9" t="T10" r="T11" b="T12"/>
              <a:pathLst>
                <a:path w="1013" h="398">
                  <a:moveTo>
                    <a:pt x="0" y="0"/>
                  </a:moveTo>
                  <a:lnTo>
                    <a:pt x="550" y="397"/>
                  </a:lnTo>
                  <a:lnTo>
                    <a:pt x="1012" y="51"/>
                  </a:lnTo>
                </a:path>
              </a:pathLst>
            </a:custGeom>
            <a:noFill/>
            <a:ln w="12700" cap="rnd" cmpd="sng">
              <a:solidFill>
                <a:srgbClr val="C0C0C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38" name="Freeform 132"/>
            <p:cNvSpPr>
              <a:spLocks/>
            </p:cNvSpPr>
            <p:nvPr/>
          </p:nvSpPr>
          <p:spPr bwMode="auto">
            <a:xfrm>
              <a:off x="1394" y="3833"/>
              <a:ext cx="1004" cy="326"/>
            </a:xfrm>
            <a:custGeom>
              <a:avLst/>
              <a:gdLst>
                <a:gd name="T0" fmla="*/ 0 w 1004"/>
                <a:gd name="T1" fmla="*/ 0 h 326"/>
                <a:gd name="T2" fmla="*/ 528 w 1004"/>
                <a:gd name="T3" fmla="*/ 325 h 326"/>
                <a:gd name="T4" fmla="*/ 1003 w 1004"/>
                <a:gd name="T5" fmla="*/ 27 h 326"/>
                <a:gd name="T6" fmla="*/ 0 60000 65536"/>
                <a:gd name="T7" fmla="*/ 0 60000 65536"/>
                <a:gd name="T8" fmla="*/ 0 60000 65536"/>
                <a:gd name="T9" fmla="*/ 0 w 1004"/>
                <a:gd name="T10" fmla="*/ 0 h 326"/>
                <a:gd name="T11" fmla="*/ 1004 w 1004"/>
                <a:gd name="T12" fmla="*/ 326 h 326"/>
              </a:gdLst>
              <a:ahLst/>
              <a:cxnLst>
                <a:cxn ang="T6">
                  <a:pos x="T0" y="T1"/>
                </a:cxn>
                <a:cxn ang="T7">
                  <a:pos x="T2" y="T3"/>
                </a:cxn>
                <a:cxn ang="T8">
                  <a:pos x="T4" y="T5"/>
                </a:cxn>
              </a:cxnLst>
              <a:rect l="T9" t="T10" r="T11" b="T12"/>
              <a:pathLst>
                <a:path w="1004" h="326">
                  <a:moveTo>
                    <a:pt x="0" y="0"/>
                  </a:moveTo>
                  <a:lnTo>
                    <a:pt x="528" y="325"/>
                  </a:lnTo>
                  <a:lnTo>
                    <a:pt x="1003" y="27"/>
                  </a:lnTo>
                </a:path>
              </a:pathLst>
            </a:custGeom>
            <a:noFill/>
            <a:ln w="12700" cap="rnd" cmpd="sng">
              <a:solidFill>
                <a:srgbClr val="C0C0C0"/>
              </a:solidFill>
              <a:prstDash val="solid"/>
              <a:round/>
              <a:headEnd type="none" w="med" len="med"/>
              <a:tailEnd type="none" w="med" len="med"/>
            </a:ln>
            <a:extLst>
              <a:ext uri="{909E8E84-426E-40dd-AFC4-6F175D3DCCD1}">
                <a14:hiddenFill xmlns="" xmlns:a14="http://schemas.microsoft.com/office/drawing/2010/main">
                  <a:solidFill>
                    <a:srgbClr val="FFFFFF"/>
                  </a:solidFill>
                </a14:hiddenFill>
              </a:ext>
            </a:extLst>
          </p:spPr>
          <p:txBody>
            <a:bodyPr/>
            <a:lstStyle/>
            <a:p>
              <a:endParaRPr lang="en-US"/>
            </a:p>
          </p:txBody>
        </p:sp>
      </p:grpSp>
      <p:sp>
        <p:nvSpPr>
          <p:cNvPr id="39" name="Rectangle 38"/>
          <p:cNvSpPr/>
          <p:nvPr/>
        </p:nvSpPr>
        <p:spPr>
          <a:xfrm>
            <a:off x="358584" y="1232210"/>
            <a:ext cx="5715713" cy="2923877"/>
          </a:xfrm>
          <a:prstGeom prst="rect">
            <a:avLst/>
          </a:prstGeom>
        </p:spPr>
        <p:txBody>
          <a:bodyPr wrap="square">
            <a:spAutoFit/>
          </a:bodyPr>
          <a:lstStyle/>
          <a:p>
            <a:r>
              <a:rPr lang="en-US" sz="2400" b="1" dirty="0" smtClean="0">
                <a:solidFill>
                  <a:schemeClr val="accent1">
                    <a:lumMod val="75000"/>
                  </a:schemeClr>
                </a:solidFill>
              </a:rPr>
              <a:t>We do projects all </a:t>
            </a:r>
            <a:r>
              <a:rPr lang="en-US" sz="2400" b="1" dirty="0">
                <a:solidFill>
                  <a:schemeClr val="accent1">
                    <a:lumMod val="75000"/>
                  </a:schemeClr>
                </a:solidFill>
              </a:rPr>
              <a:t>the </a:t>
            </a:r>
            <a:r>
              <a:rPr lang="en-US" sz="2400" b="1" dirty="0" smtClean="0">
                <a:solidFill>
                  <a:schemeClr val="accent1">
                    <a:lumMod val="75000"/>
                  </a:schemeClr>
                </a:solidFill>
              </a:rPr>
              <a:t>time.</a:t>
            </a:r>
          </a:p>
          <a:p>
            <a:pPr marL="342900" indent="-342900">
              <a:buFont typeface="Wingdings" charset="2"/>
              <a:buChar char="Ø"/>
            </a:pPr>
            <a:r>
              <a:rPr lang="en-US" sz="2000" b="1" dirty="0" smtClean="0">
                <a:solidFill>
                  <a:schemeClr val="accent1">
                    <a:lumMod val="75000"/>
                  </a:schemeClr>
                </a:solidFill>
              </a:rPr>
              <a:t>At work</a:t>
            </a:r>
          </a:p>
          <a:p>
            <a:r>
              <a:rPr lang="en-US" sz="2000" b="1" i="1" dirty="0" smtClean="0">
                <a:solidFill>
                  <a:schemeClr val="accent1">
                    <a:lumMod val="75000"/>
                  </a:schemeClr>
                </a:solidFill>
                <a:sym typeface="Wingdings"/>
              </a:rPr>
              <a:t>	 </a:t>
            </a:r>
            <a:r>
              <a:rPr lang="en-US" sz="2000" b="1" i="1" dirty="0" smtClean="0">
                <a:solidFill>
                  <a:schemeClr val="accent1">
                    <a:lumMod val="75000"/>
                  </a:schemeClr>
                </a:solidFill>
              </a:rPr>
              <a:t>building a bridge</a:t>
            </a:r>
          </a:p>
          <a:p>
            <a:r>
              <a:rPr lang="en-US" sz="2000" b="1" i="1" dirty="0" smtClean="0">
                <a:solidFill>
                  <a:schemeClr val="accent1">
                    <a:lumMod val="75000"/>
                  </a:schemeClr>
                </a:solidFill>
                <a:sym typeface="Wingdings"/>
              </a:rPr>
              <a:t>	 creating a new device</a:t>
            </a:r>
            <a:endParaRPr lang="en-US" sz="2000" b="1" dirty="0" smtClean="0">
              <a:solidFill>
                <a:schemeClr val="accent1">
                  <a:lumMod val="75000"/>
                </a:schemeClr>
              </a:solidFill>
            </a:endParaRPr>
          </a:p>
          <a:p>
            <a:pPr marL="342900" indent="-342900">
              <a:buFont typeface="Wingdings" charset="2"/>
              <a:buChar char="Ø"/>
            </a:pPr>
            <a:r>
              <a:rPr lang="en-US" sz="2000" b="1" dirty="0" smtClean="0">
                <a:solidFill>
                  <a:schemeClr val="accent1">
                    <a:lumMod val="75000"/>
                  </a:schemeClr>
                </a:solidFill>
              </a:rPr>
              <a:t>At school</a:t>
            </a:r>
          </a:p>
          <a:p>
            <a:r>
              <a:rPr lang="en-US" sz="2000" b="1" i="1" dirty="0" smtClean="0">
                <a:solidFill>
                  <a:schemeClr val="accent1">
                    <a:lumMod val="75000"/>
                  </a:schemeClr>
                </a:solidFill>
                <a:sym typeface="Wingdings"/>
              </a:rPr>
              <a:t>	 </a:t>
            </a:r>
            <a:r>
              <a:rPr lang="en-US" sz="2000" b="1" i="1" dirty="0">
                <a:solidFill>
                  <a:schemeClr val="accent1">
                    <a:lumMod val="75000"/>
                  </a:schemeClr>
                </a:solidFill>
              </a:rPr>
              <a:t>preparing a report</a:t>
            </a:r>
          </a:p>
          <a:p>
            <a:pPr marL="342900" indent="-342900">
              <a:buFont typeface="Wingdings" charset="2"/>
              <a:buChar char="Ø"/>
            </a:pPr>
            <a:r>
              <a:rPr lang="en-US" sz="2000" b="1" dirty="0" smtClean="0">
                <a:solidFill>
                  <a:schemeClr val="accent1">
                    <a:lumMod val="75000"/>
                  </a:schemeClr>
                </a:solidFill>
              </a:rPr>
              <a:t>In everyday life </a:t>
            </a:r>
          </a:p>
          <a:p>
            <a:r>
              <a:rPr lang="en-US" sz="2000" b="1" i="1" dirty="0">
                <a:solidFill>
                  <a:schemeClr val="accent1">
                    <a:lumMod val="75000"/>
                  </a:schemeClr>
                </a:solidFill>
                <a:sym typeface="Wingdings"/>
              </a:rPr>
              <a:t>	 </a:t>
            </a:r>
            <a:r>
              <a:rPr lang="en-US" sz="2000" b="1" i="1" dirty="0">
                <a:solidFill>
                  <a:schemeClr val="accent1">
                    <a:lumMod val="75000"/>
                  </a:schemeClr>
                </a:solidFill>
              </a:rPr>
              <a:t>organizing a party or a trip</a:t>
            </a:r>
          </a:p>
          <a:p>
            <a:pPr marL="342900" indent="-342900">
              <a:buFont typeface="Wingdings" charset="2"/>
              <a:buChar char="Ø"/>
            </a:pPr>
            <a:endParaRPr lang="en-US" sz="2000" b="1" dirty="0" smtClean="0">
              <a:solidFill>
                <a:schemeClr val="accent1">
                  <a:lumMod val="75000"/>
                </a:schemeClr>
              </a:solidFill>
            </a:endParaRPr>
          </a:p>
        </p:txBody>
      </p:sp>
      <p:pic>
        <p:nvPicPr>
          <p:cNvPr id="40" name="Picture 39"/>
          <p:cNvPicPr>
            <a:picLocks noChangeAspect="1"/>
          </p:cNvPicPr>
          <p:nvPr/>
        </p:nvPicPr>
        <p:blipFill rotWithShape="1">
          <a:blip r:embed="rId3"/>
          <a:srcRect t="15261" b="10299"/>
          <a:stretch/>
        </p:blipFill>
        <p:spPr>
          <a:xfrm>
            <a:off x="5214967" y="3117837"/>
            <a:ext cx="1445997" cy="1076399"/>
          </a:xfrm>
          <a:prstGeom prst="rect">
            <a:avLst/>
          </a:prstGeom>
        </p:spPr>
      </p:pic>
      <p:sp>
        <p:nvSpPr>
          <p:cNvPr id="6" name="Rectangle 5"/>
          <p:cNvSpPr/>
          <p:nvPr/>
        </p:nvSpPr>
        <p:spPr>
          <a:xfrm>
            <a:off x="358584" y="4212933"/>
            <a:ext cx="6711824" cy="461665"/>
          </a:xfrm>
          <a:prstGeom prst="rect">
            <a:avLst/>
          </a:prstGeom>
        </p:spPr>
        <p:txBody>
          <a:bodyPr wrap="square">
            <a:spAutoFit/>
          </a:bodyPr>
          <a:lstStyle/>
          <a:p>
            <a:pPr lvl="0"/>
            <a:r>
              <a:rPr lang="en-US" sz="2400" b="1" dirty="0">
                <a:solidFill>
                  <a:srgbClr val="4F81BD">
                    <a:lumMod val="75000"/>
                  </a:srgbClr>
                </a:solidFill>
              </a:rPr>
              <a:t>It is about solving a problem or creating </a:t>
            </a:r>
            <a:r>
              <a:rPr lang="en-US" sz="2400" b="1" dirty="0" smtClean="0">
                <a:solidFill>
                  <a:srgbClr val="4F81BD">
                    <a:lumMod val="75000"/>
                  </a:srgbClr>
                </a:solidFill>
              </a:rPr>
              <a:t>something</a:t>
            </a:r>
            <a:endParaRPr lang="en-US" sz="2400" b="1" dirty="0">
              <a:solidFill>
                <a:srgbClr val="4F81BD">
                  <a:lumMod val="75000"/>
                </a:srgbClr>
              </a:solidFill>
            </a:endParaRPr>
          </a:p>
        </p:txBody>
      </p:sp>
      <p:pic>
        <p:nvPicPr>
          <p:cNvPr id="8" name="Picture 7"/>
          <p:cNvPicPr>
            <a:picLocks noChangeAspect="1"/>
          </p:cNvPicPr>
          <p:nvPr/>
        </p:nvPicPr>
        <p:blipFill rotWithShape="1">
          <a:blip r:embed="rId4"/>
          <a:srcRect l="29916" t="13799" r="15526" b="10229"/>
          <a:stretch/>
        </p:blipFill>
        <p:spPr>
          <a:xfrm>
            <a:off x="6214776" y="1517498"/>
            <a:ext cx="1245021" cy="877827"/>
          </a:xfrm>
          <a:prstGeom prst="rect">
            <a:avLst/>
          </a:prstGeom>
        </p:spPr>
      </p:pic>
      <p:sp>
        <p:nvSpPr>
          <p:cNvPr id="7" name="Slide Number Placeholder 6"/>
          <p:cNvSpPr>
            <a:spLocks noGrp="1"/>
          </p:cNvSpPr>
          <p:nvPr>
            <p:ph type="sldNum" sz="quarter" idx="12"/>
          </p:nvPr>
        </p:nvSpPr>
        <p:spPr/>
        <p:txBody>
          <a:bodyPr/>
          <a:lstStyle/>
          <a:p>
            <a:fld id="{6D3E8911-6981-AB4E-BD32-9545771F23F2}" type="slidenum">
              <a:rPr lang="en-US" smtClean="0"/>
              <a:t>3</a:t>
            </a:fld>
            <a:endParaRPr lang="en-US"/>
          </a:p>
        </p:txBody>
      </p:sp>
    </p:spTree>
    <p:extLst>
      <p:ext uri="{BB962C8B-B14F-4D97-AF65-F5344CB8AC3E}">
        <p14:creationId xmlns:p14="http://schemas.microsoft.com/office/powerpoint/2010/main" val="3186248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9">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9">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39" grpId="0" build="p"/>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5-17 at 00.57.5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0" y="245533"/>
            <a:ext cx="2209800" cy="863600"/>
          </a:xfrm>
          <a:prstGeom prst="rect">
            <a:avLst/>
          </a:prstGeom>
        </p:spPr>
      </p:pic>
      <p:sp>
        <p:nvSpPr>
          <p:cNvPr id="5" name="Rectangle 4"/>
          <p:cNvSpPr/>
          <p:nvPr/>
        </p:nvSpPr>
        <p:spPr>
          <a:xfrm>
            <a:off x="254000" y="1287904"/>
            <a:ext cx="7794978" cy="3170099"/>
          </a:xfrm>
          <a:prstGeom prst="rect">
            <a:avLst/>
          </a:prstGeom>
        </p:spPr>
        <p:txBody>
          <a:bodyPr wrap="square">
            <a:spAutoFit/>
          </a:bodyPr>
          <a:lstStyle/>
          <a:p>
            <a:r>
              <a:rPr lang="en-US" sz="2000" b="1" dirty="0"/>
              <a:t>Credentials:</a:t>
            </a:r>
            <a:endParaRPr lang="en-US" sz="2000" dirty="0"/>
          </a:p>
          <a:p>
            <a:pPr lvl="1"/>
            <a:r>
              <a:rPr lang="en-US" sz="2000" b="1" dirty="0"/>
              <a:t>Certified Associate in Project Management (CAPM</a:t>
            </a:r>
            <a:r>
              <a:rPr lang="en-US" sz="2000" dirty="0" smtClean="0"/>
              <a:t>)  - 3 days</a:t>
            </a:r>
          </a:p>
          <a:p>
            <a:pPr lvl="2"/>
            <a:r>
              <a:rPr lang="en-US" sz="2000" dirty="0"/>
              <a:t>understanding of fundamental project management theory, principles, techniques and methods.</a:t>
            </a:r>
            <a:endParaRPr lang="en-US" sz="2000" dirty="0" smtClean="0"/>
          </a:p>
          <a:p>
            <a:pPr lvl="1"/>
            <a:endParaRPr lang="en-US" sz="2000" dirty="0"/>
          </a:p>
          <a:p>
            <a:pPr lvl="1"/>
            <a:r>
              <a:rPr lang="en-US" sz="2000" b="1" dirty="0" smtClean="0"/>
              <a:t>Project </a:t>
            </a:r>
            <a:r>
              <a:rPr lang="en-US" sz="2000" b="1" dirty="0"/>
              <a:t>Management Professional (</a:t>
            </a:r>
            <a:r>
              <a:rPr lang="en-US" sz="2000" b="1" dirty="0" smtClean="0"/>
              <a:t>PMP)   - </a:t>
            </a:r>
            <a:r>
              <a:rPr lang="en-US" sz="2000" dirty="0" smtClean="0"/>
              <a:t>5 days</a:t>
            </a:r>
            <a:endParaRPr lang="en-US" sz="2000" dirty="0"/>
          </a:p>
          <a:p>
            <a:pPr lvl="2"/>
            <a:r>
              <a:rPr lang="en-US" sz="2000" dirty="0" smtClean="0"/>
              <a:t>Validates the </a:t>
            </a:r>
            <a:r>
              <a:rPr lang="en-US" sz="2000" dirty="0"/>
              <a:t>competence to perform in the role of a project </a:t>
            </a:r>
            <a:r>
              <a:rPr lang="en-US" sz="2000" dirty="0" smtClean="0"/>
              <a:t>manager</a:t>
            </a:r>
          </a:p>
          <a:p>
            <a:pPr lvl="2"/>
            <a:r>
              <a:rPr lang="en-US" sz="2000" b="1" i="1" dirty="0"/>
              <a:t>Preliminary experience required</a:t>
            </a:r>
          </a:p>
          <a:p>
            <a:pPr lvl="2"/>
            <a:r>
              <a:rPr lang="en-US" sz="2000" b="1" i="1" dirty="0" smtClean="0"/>
              <a:t>	</a:t>
            </a:r>
            <a:endParaRPr lang="en-US" sz="2000" b="1" dirty="0"/>
          </a:p>
        </p:txBody>
      </p:sp>
      <p:grpSp>
        <p:nvGrpSpPr>
          <p:cNvPr id="19" name="Group 18"/>
          <p:cNvGrpSpPr/>
          <p:nvPr/>
        </p:nvGrpSpPr>
        <p:grpSpPr>
          <a:xfrm>
            <a:off x="4836405" y="3183509"/>
            <a:ext cx="4307595" cy="3592685"/>
            <a:chOff x="4642556" y="2102558"/>
            <a:chExt cx="4307595" cy="3592685"/>
          </a:xfrm>
        </p:grpSpPr>
        <p:pic>
          <p:nvPicPr>
            <p:cNvPr id="3" name="Picture 2" descr="Screen Shot 2016-05-19 at 23.16.5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4556" y="2477910"/>
              <a:ext cx="3545595" cy="3217333"/>
            </a:xfrm>
            <a:prstGeom prst="rect">
              <a:avLst/>
            </a:prstGeom>
            <a:ln w="25400">
              <a:solidFill>
                <a:schemeClr val="accent1"/>
              </a:solidFill>
            </a:ln>
            <a:effectLst>
              <a:outerShdw blurRad="50800" dist="38100" dir="2700000" algn="tl" rotWithShape="0">
                <a:srgbClr val="000000">
                  <a:alpha val="43000"/>
                </a:srgbClr>
              </a:outerShdw>
            </a:effectLst>
          </p:spPr>
        </p:pic>
        <p:cxnSp>
          <p:nvCxnSpPr>
            <p:cNvPr id="8" name="Straight Arrow Connector 7"/>
            <p:cNvCxnSpPr/>
            <p:nvPr/>
          </p:nvCxnSpPr>
          <p:spPr>
            <a:xfrm flipH="1" flipV="1">
              <a:off x="4642556" y="2102558"/>
              <a:ext cx="762000" cy="3753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1" name="Group 20"/>
          <p:cNvGrpSpPr/>
          <p:nvPr/>
        </p:nvGrpSpPr>
        <p:grpSpPr>
          <a:xfrm>
            <a:off x="4684889" y="1985472"/>
            <a:ext cx="4459111" cy="3146778"/>
            <a:chOff x="4984572" y="2032000"/>
            <a:chExt cx="4159428" cy="3014131"/>
          </a:xfrm>
        </p:grpSpPr>
        <p:pic>
          <p:nvPicPr>
            <p:cNvPr id="2" name="Picture 1" descr="Screen Shot 2016-05-19 at 23.16.4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3516" y="2290555"/>
              <a:ext cx="3150484" cy="2755576"/>
            </a:xfrm>
            <a:prstGeom prst="rect">
              <a:avLst/>
            </a:prstGeom>
            <a:ln w="25400">
              <a:solidFill>
                <a:schemeClr val="accent1"/>
              </a:solidFill>
            </a:ln>
            <a:effectLst>
              <a:outerShdw blurRad="50800" dist="38100" dir="2700000" algn="tl" rotWithShape="0">
                <a:srgbClr val="000000">
                  <a:alpha val="43000"/>
                </a:srgbClr>
              </a:outerShdw>
            </a:effectLst>
          </p:spPr>
        </p:pic>
        <p:cxnSp>
          <p:nvCxnSpPr>
            <p:cNvPr id="11" name="Straight Arrow Connector 10"/>
            <p:cNvCxnSpPr/>
            <p:nvPr/>
          </p:nvCxnSpPr>
          <p:spPr>
            <a:xfrm flipH="1" flipV="1">
              <a:off x="4984572" y="2032000"/>
              <a:ext cx="1008944" cy="2529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6" name="Slide Number Placeholder 5"/>
          <p:cNvSpPr>
            <a:spLocks noGrp="1"/>
          </p:cNvSpPr>
          <p:nvPr>
            <p:ph type="sldNum" sz="quarter" idx="12"/>
          </p:nvPr>
        </p:nvSpPr>
        <p:spPr/>
        <p:txBody>
          <a:bodyPr/>
          <a:lstStyle/>
          <a:p>
            <a:fld id="{6D3E8911-6981-AB4E-BD32-9545771F23F2}" type="slidenum">
              <a:rPr lang="en-US" smtClean="0"/>
              <a:t>30</a:t>
            </a:fld>
            <a:endParaRPr lang="en-US"/>
          </a:p>
        </p:txBody>
      </p:sp>
      <p:sp>
        <p:nvSpPr>
          <p:cNvPr id="7" name="Rectangle 6"/>
          <p:cNvSpPr/>
          <p:nvPr/>
        </p:nvSpPr>
        <p:spPr>
          <a:xfrm>
            <a:off x="254000" y="4266683"/>
            <a:ext cx="5769468" cy="2554545"/>
          </a:xfrm>
          <a:prstGeom prst="rect">
            <a:avLst/>
          </a:prstGeom>
        </p:spPr>
        <p:txBody>
          <a:bodyPr wrap="square">
            <a:spAutoFit/>
          </a:bodyPr>
          <a:lstStyle/>
          <a:p>
            <a:r>
              <a:rPr lang="en-US" sz="2000" b="1" dirty="0"/>
              <a:t>Other credentials</a:t>
            </a:r>
          </a:p>
          <a:p>
            <a:pPr lvl="1"/>
            <a:r>
              <a:rPr lang="en-US" sz="2000" dirty="0"/>
              <a:t>Program Management Professional (</a:t>
            </a:r>
            <a:r>
              <a:rPr lang="en-US" sz="2000" dirty="0" err="1"/>
              <a:t>PgMP</a:t>
            </a:r>
            <a:r>
              <a:rPr lang="en-US" sz="2000" dirty="0"/>
              <a:t>)</a:t>
            </a:r>
          </a:p>
          <a:p>
            <a:pPr lvl="1"/>
            <a:r>
              <a:rPr lang="en-US" sz="2000" dirty="0"/>
              <a:t>Portfolio Management Professional (</a:t>
            </a:r>
            <a:r>
              <a:rPr lang="en-US" sz="2000" dirty="0" err="1"/>
              <a:t>PfMP</a:t>
            </a:r>
            <a:r>
              <a:rPr lang="en-US" sz="2000" dirty="0"/>
              <a:t>)</a:t>
            </a:r>
          </a:p>
          <a:p>
            <a:pPr lvl="1"/>
            <a:r>
              <a:rPr lang="en-US" sz="2000" dirty="0"/>
              <a:t>PMI Agile Certified Practitioner (PMI-ACP)</a:t>
            </a:r>
          </a:p>
          <a:p>
            <a:pPr lvl="1"/>
            <a:r>
              <a:rPr lang="en-US" sz="2000" dirty="0"/>
              <a:t>PMI Risk Management Professional (PMI-RMP)</a:t>
            </a:r>
          </a:p>
          <a:p>
            <a:pPr lvl="1"/>
            <a:r>
              <a:rPr lang="en-US" sz="2000" dirty="0"/>
              <a:t>PMI Scheduling Professional (PMI-SP)</a:t>
            </a:r>
          </a:p>
          <a:p>
            <a:pPr lvl="1"/>
            <a:r>
              <a:rPr lang="en-US" sz="2000" dirty="0"/>
              <a:t>PMI Professional in Business Analysis (PMI-PBA)</a:t>
            </a:r>
          </a:p>
          <a:p>
            <a:pPr lvl="1"/>
            <a:endParaRPr lang="en-US" sz="2000" dirty="0"/>
          </a:p>
        </p:txBody>
      </p:sp>
    </p:spTree>
    <p:extLst>
      <p:ext uri="{BB962C8B-B14F-4D97-AF65-F5344CB8AC3E}">
        <p14:creationId xmlns:p14="http://schemas.microsoft.com/office/powerpoint/2010/main" val="1723655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2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xit" presetSubtype="0" fill="hold" nodeType="withEffect">
                                  <p:stCondLst>
                                    <p:cond delay="0"/>
                                  </p:stCondLst>
                                  <p:childTnLst>
                                    <p:set>
                                      <p:cBhvr>
                                        <p:cTn id="38"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2"/>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6-05-17 at 00.55.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3889" y="-10230"/>
            <a:ext cx="4840111" cy="6868230"/>
          </a:xfrm>
          <a:prstGeom prst="rect">
            <a:avLst/>
          </a:prstGeom>
        </p:spPr>
      </p:pic>
      <p:pic>
        <p:nvPicPr>
          <p:cNvPr id="5" name="Picture 4" descr="Screen Shot 2016-05-17 at 00.57.5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000" y="245533"/>
            <a:ext cx="2209800" cy="863600"/>
          </a:xfrm>
          <a:prstGeom prst="rect">
            <a:avLst/>
          </a:prstGeom>
        </p:spPr>
      </p:pic>
      <p:sp>
        <p:nvSpPr>
          <p:cNvPr id="7" name="Rectangle 6"/>
          <p:cNvSpPr/>
          <p:nvPr/>
        </p:nvSpPr>
        <p:spPr>
          <a:xfrm>
            <a:off x="0" y="4082112"/>
            <a:ext cx="4572000" cy="2585323"/>
          </a:xfrm>
          <a:prstGeom prst="rect">
            <a:avLst/>
          </a:prstGeom>
        </p:spPr>
        <p:txBody>
          <a:bodyPr>
            <a:spAutoFit/>
          </a:bodyPr>
          <a:lstStyle/>
          <a:p>
            <a:r>
              <a:rPr lang="en-US" dirty="0" smtClean="0"/>
              <a:t>PMI methodology is based on </a:t>
            </a:r>
          </a:p>
          <a:p>
            <a:r>
              <a:rPr lang="en-US" dirty="0"/>
              <a:t>	</a:t>
            </a:r>
            <a:endParaRPr lang="en-US" dirty="0" smtClean="0"/>
          </a:p>
          <a:p>
            <a:pPr marL="285750" indent="-285750">
              <a:buFont typeface="Arial"/>
              <a:buChar char="•"/>
            </a:pPr>
            <a:r>
              <a:rPr lang="en-US" b="1" dirty="0" smtClean="0"/>
              <a:t>5 </a:t>
            </a:r>
            <a:r>
              <a:rPr lang="en-US" b="1" dirty="0"/>
              <a:t>P</a:t>
            </a:r>
            <a:r>
              <a:rPr lang="en-US" b="1" dirty="0" smtClean="0"/>
              <a:t>rocess Groups </a:t>
            </a:r>
            <a:r>
              <a:rPr lang="en-US" dirty="0" smtClean="0"/>
              <a:t> to describe the flow of the work</a:t>
            </a:r>
          </a:p>
          <a:p>
            <a:pPr marL="285750" indent="-285750">
              <a:buFont typeface="Arial"/>
              <a:buChar char="•"/>
            </a:pPr>
            <a:endParaRPr lang="en-US" dirty="0" smtClean="0"/>
          </a:p>
          <a:p>
            <a:pPr marL="285750" indent="-285750">
              <a:buFont typeface="Arial"/>
              <a:buChar char="•"/>
            </a:pPr>
            <a:r>
              <a:rPr lang="en-US" b="1" dirty="0" smtClean="0"/>
              <a:t>10 Knowledge </a:t>
            </a:r>
            <a:r>
              <a:rPr lang="en-US" b="1" dirty="0"/>
              <a:t>A</a:t>
            </a:r>
            <a:r>
              <a:rPr lang="en-US" b="1" dirty="0" smtClean="0"/>
              <a:t>reas </a:t>
            </a:r>
            <a:r>
              <a:rPr lang="en-US" dirty="0" smtClean="0"/>
              <a:t>to</a:t>
            </a:r>
            <a:r>
              <a:rPr lang="en-US" b="1" dirty="0" smtClean="0"/>
              <a:t> </a:t>
            </a:r>
            <a:r>
              <a:rPr lang="en-US" dirty="0" smtClean="0"/>
              <a:t>cover </a:t>
            </a:r>
            <a:r>
              <a:rPr lang="en-US" dirty="0"/>
              <a:t>what a project manager needs to know in order to successfully manage a </a:t>
            </a:r>
            <a:r>
              <a:rPr lang="en-US" dirty="0" smtClean="0"/>
              <a:t>project</a:t>
            </a:r>
            <a:endParaRPr lang="en-US" dirty="0"/>
          </a:p>
          <a:p>
            <a:endParaRPr lang="en-US" dirty="0"/>
          </a:p>
        </p:txBody>
      </p:sp>
      <p:pic>
        <p:nvPicPr>
          <p:cNvPr id="3" name="Picture 2" descr="Screen Shot 2016-05-17 at 00.56.08.png"/>
          <p:cNvPicPr>
            <a:picLocks noChangeAspect="1"/>
          </p:cNvPicPr>
          <p:nvPr/>
        </p:nvPicPr>
        <p:blipFill rotWithShape="1">
          <a:blip r:embed="rId5">
            <a:extLst>
              <a:ext uri="{28A0092B-C50C-407E-A947-70E740481C1C}">
                <a14:useLocalDpi xmlns:a14="http://schemas.microsoft.com/office/drawing/2010/main" val="0"/>
              </a:ext>
            </a:extLst>
          </a:blip>
          <a:srcRect r="7792"/>
          <a:stretch/>
        </p:blipFill>
        <p:spPr>
          <a:xfrm>
            <a:off x="254001" y="1350094"/>
            <a:ext cx="4261556" cy="2459906"/>
          </a:xfrm>
          <a:prstGeom prst="rect">
            <a:avLst/>
          </a:prstGeom>
        </p:spPr>
      </p:pic>
      <p:sp>
        <p:nvSpPr>
          <p:cNvPr id="2" name="Slide Number Placeholder 1"/>
          <p:cNvSpPr>
            <a:spLocks noGrp="1"/>
          </p:cNvSpPr>
          <p:nvPr>
            <p:ph type="sldNum" sz="quarter" idx="12"/>
          </p:nvPr>
        </p:nvSpPr>
        <p:spPr/>
        <p:txBody>
          <a:bodyPr/>
          <a:lstStyle/>
          <a:p>
            <a:fld id="{6D3E8911-6981-AB4E-BD32-9545771F23F2}" type="slidenum">
              <a:rPr lang="en-US" smtClean="0"/>
              <a:t>31</a:t>
            </a:fld>
            <a:endParaRPr lang="en-US"/>
          </a:p>
        </p:txBody>
      </p:sp>
    </p:spTree>
    <p:extLst>
      <p:ext uri="{BB962C8B-B14F-4D97-AF65-F5344CB8AC3E}">
        <p14:creationId xmlns:p14="http://schemas.microsoft.com/office/powerpoint/2010/main" val="32626110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Clr>
                <a:schemeClr val="accent1"/>
              </a:buClr>
              <a:buFont typeface="Wingdings" charset="2"/>
              <a:buChar char="Ø"/>
            </a:pPr>
            <a:r>
              <a:rPr lang="en-US" sz="2000" b="1" dirty="0"/>
              <a:t>PRINCE2</a:t>
            </a:r>
            <a:r>
              <a:rPr lang="en-US" sz="2000" dirty="0"/>
              <a:t> </a:t>
            </a:r>
            <a:r>
              <a:rPr lang="en-US" sz="2000" dirty="0" smtClean="0"/>
              <a:t>: </a:t>
            </a:r>
            <a:r>
              <a:rPr lang="en-US" sz="2000" b="1" dirty="0" smtClean="0"/>
              <a:t>Projects </a:t>
            </a:r>
            <a:r>
              <a:rPr lang="en-US" sz="2000" b="1" dirty="0"/>
              <a:t>In Controlled Environments, version </a:t>
            </a:r>
            <a:r>
              <a:rPr lang="en-US" sz="2000" b="1" dirty="0" smtClean="0"/>
              <a:t>2</a:t>
            </a:r>
          </a:p>
          <a:p>
            <a:pPr>
              <a:buClr>
                <a:schemeClr val="accent1"/>
              </a:buClr>
              <a:buFont typeface="Wingdings" charset="2"/>
              <a:buChar char="Ø"/>
            </a:pPr>
            <a:endParaRPr lang="en-US" sz="2000" b="1" dirty="0"/>
          </a:p>
          <a:p>
            <a:pPr>
              <a:buClr>
                <a:schemeClr val="accent1"/>
              </a:buClr>
              <a:buFont typeface="Wingdings" charset="2"/>
              <a:buChar char="Ø"/>
            </a:pPr>
            <a:r>
              <a:rPr lang="en-US" sz="2000" dirty="0" smtClean="0"/>
              <a:t>Founded In </a:t>
            </a:r>
            <a:r>
              <a:rPr lang="en-US" sz="2000" dirty="0"/>
              <a:t>1989 </a:t>
            </a:r>
            <a:r>
              <a:rPr lang="en-US" sz="2000" dirty="0" smtClean="0"/>
              <a:t>by the Central Computer and Telecommunications Agency (CCTA) and then adopted more widely in UK government and in the private sector </a:t>
            </a:r>
          </a:p>
          <a:p>
            <a:pPr>
              <a:buClr>
                <a:schemeClr val="accent1"/>
              </a:buClr>
              <a:buFont typeface="Wingdings" charset="2"/>
              <a:buChar char="Ø"/>
            </a:pPr>
            <a:endParaRPr lang="en-US" sz="2000" dirty="0"/>
          </a:p>
          <a:p>
            <a:pPr>
              <a:buClr>
                <a:schemeClr val="accent1"/>
              </a:buClr>
              <a:buFont typeface="Wingdings" charset="2"/>
              <a:buChar char="Ø"/>
            </a:pPr>
            <a:r>
              <a:rPr lang="en-US" sz="2000" dirty="0"/>
              <a:t>PRINCE2 </a:t>
            </a:r>
            <a:r>
              <a:rPr lang="en-US" sz="2000" dirty="0" smtClean="0"/>
              <a:t>is </a:t>
            </a:r>
            <a:r>
              <a:rPr lang="en-US" sz="2000" dirty="0"/>
              <a:t>now a </a:t>
            </a:r>
            <a:r>
              <a:rPr lang="en-US" sz="2000" i="1" dirty="0"/>
              <a:t>de facto</a:t>
            </a:r>
            <a:r>
              <a:rPr lang="en-US" sz="2000" dirty="0"/>
              <a:t> standard for project management in many UK government departments and across the </a:t>
            </a:r>
            <a:r>
              <a:rPr lang="en-US" sz="2000" dirty="0" smtClean="0"/>
              <a:t>United Nations system.</a:t>
            </a:r>
          </a:p>
          <a:p>
            <a:pPr>
              <a:buClr>
                <a:schemeClr val="accent1"/>
              </a:buClr>
              <a:buFont typeface="Wingdings" charset="2"/>
              <a:buChar char="Ø"/>
            </a:pPr>
            <a:endParaRPr lang="en-US" sz="2000" dirty="0"/>
          </a:p>
          <a:p>
            <a:pPr>
              <a:buClr>
                <a:schemeClr val="accent1"/>
              </a:buClr>
              <a:buFont typeface="Wingdings" charset="2"/>
              <a:buChar char="Ø"/>
            </a:pPr>
            <a:r>
              <a:rPr lang="en-US" sz="2000" dirty="0" smtClean="0"/>
              <a:t>1.000.000+ exams  taken </a:t>
            </a:r>
            <a:r>
              <a:rPr lang="en-US" sz="2000" dirty="0" err="1" smtClean="0"/>
              <a:t>worlwide</a:t>
            </a:r>
            <a:endParaRPr lang="en-US" sz="2000" dirty="0" smtClean="0"/>
          </a:p>
        </p:txBody>
      </p:sp>
      <p:pic>
        <p:nvPicPr>
          <p:cNvPr id="4" name="Picture 3" descr="Screen Shot 2016-05-17 at 15.14.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051300" cy="1079500"/>
          </a:xfrm>
          <a:prstGeom prst="rect">
            <a:avLst/>
          </a:prstGeom>
        </p:spPr>
      </p:pic>
      <p:sp>
        <p:nvSpPr>
          <p:cNvPr id="2" name="Rectangle 1"/>
          <p:cNvSpPr/>
          <p:nvPr/>
        </p:nvSpPr>
        <p:spPr>
          <a:xfrm>
            <a:off x="911311" y="5558557"/>
            <a:ext cx="3454792" cy="400110"/>
          </a:xfrm>
          <a:prstGeom prst="rect">
            <a:avLst/>
          </a:prstGeom>
        </p:spPr>
        <p:txBody>
          <a:bodyPr wrap="none">
            <a:spAutoFit/>
          </a:bodyPr>
          <a:lstStyle/>
          <a:p>
            <a:r>
              <a:rPr lang="en-US" sz="2000" b="1" dirty="0">
                <a:solidFill>
                  <a:srgbClr val="4F81BD"/>
                </a:solidFill>
              </a:rPr>
              <a:t>https://www.prince2.com/</a:t>
            </a:r>
            <a:r>
              <a:rPr lang="en-US" sz="2000" b="1" dirty="0" err="1">
                <a:solidFill>
                  <a:srgbClr val="4F81BD"/>
                </a:solidFill>
              </a:rPr>
              <a:t>eur</a:t>
            </a:r>
            <a:endParaRPr lang="en-US" sz="2000" b="1" dirty="0">
              <a:solidFill>
                <a:srgbClr val="4F81BD"/>
              </a:solidFill>
            </a:endParaRPr>
          </a:p>
        </p:txBody>
      </p:sp>
      <p:sp>
        <p:nvSpPr>
          <p:cNvPr id="5" name="Slide Number Placeholder 4"/>
          <p:cNvSpPr>
            <a:spLocks noGrp="1"/>
          </p:cNvSpPr>
          <p:nvPr>
            <p:ph type="sldNum" sz="quarter" idx="12"/>
          </p:nvPr>
        </p:nvSpPr>
        <p:spPr/>
        <p:txBody>
          <a:bodyPr/>
          <a:lstStyle/>
          <a:p>
            <a:fld id="{6D3E8911-6981-AB4E-BD32-9545771F23F2}" type="slidenum">
              <a:rPr lang="en-US" smtClean="0"/>
              <a:t>32</a:t>
            </a:fld>
            <a:endParaRPr lang="en-US"/>
          </a:p>
        </p:txBody>
      </p:sp>
    </p:spTree>
    <p:extLst>
      <p:ext uri="{BB962C8B-B14F-4D97-AF65-F5344CB8AC3E}">
        <p14:creationId xmlns:p14="http://schemas.microsoft.com/office/powerpoint/2010/main" val="3950882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sz="2000" b="1" dirty="0" smtClean="0"/>
              <a:t>Qualifications:</a:t>
            </a:r>
          </a:p>
          <a:p>
            <a:r>
              <a:rPr lang="en-US" sz="2000" b="1" dirty="0" smtClean="0"/>
              <a:t>PRINCE2</a:t>
            </a:r>
            <a:r>
              <a:rPr lang="en-US" sz="2000" dirty="0" smtClean="0"/>
              <a:t> </a:t>
            </a:r>
            <a:r>
              <a:rPr lang="en-US" sz="2000" b="1" dirty="0" smtClean="0"/>
              <a:t>Foundation : </a:t>
            </a:r>
          </a:p>
          <a:p>
            <a:pPr marL="0" indent="0">
              <a:buNone/>
            </a:pPr>
            <a:r>
              <a:rPr lang="en-US" sz="2000" dirty="0" smtClean="0"/>
              <a:t>	PRINCE2 </a:t>
            </a:r>
            <a:r>
              <a:rPr lang="en-US" sz="2000" dirty="0"/>
              <a:t>principles, terminology </a:t>
            </a:r>
            <a:r>
              <a:rPr lang="en-US" sz="2000" dirty="0" smtClean="0"/>
              <a:t> - 3 days</a:t>
            </a:r>
            <a:endParaRPr lang="en-US" sz="2000" b="1" dirty="0" smtClean="0"/>
          </a:p>
          <a:p>
            <a:pPr marL="0" indent="0">
              <a:buNone/>
            </a:pPr>
            <a:r>
              <a:rPr lang="en-US" sz="2000" b="1" dirty="0"/>
              <a:t>	</a:t>
            </a:r>
            <a:endParaRPr lang="en-US" sz="2000" b="1" dirty="0" smtClean="0"/>
          </a:p>
          <a:p>
            <a:pPr marL="0" indent="0">
              <a:buNone/>
            </a:pPr>
            <a:endParaRPr lang="en-US" sz="2000" b="1" dirty="0"/>
          </a:p>
          <a:p>
            <a:r>
              <a:rPr lang="en-US" sz="2000" b="1" dirty="0"/>
              <a:t>PRINCE2 </a:t>
            </a:r>
            <a:r>
              <a:rPr lang="en-US" sz="2000" b="1" dirty="0" smtClean="0"/>
              <a:t>Practitioner : </a:t>
            </a:r>
          </a:p>
          <a:p>
            <a:pPr marL="0" indent="0">
              <a:buNone/>
            </a:pPr>
            <a:r>
              <a:rPr lang="en-US" sz="2000" b="1" dirty="0"/>
              <a:t>	</a:t>
            </a:r>
            <a:r>
              <a:rPr lang="en-US" sz="2000" dirty="0" smtClean="0"/>
              <a:t>apply </a:t>
            </a:r>
            <a:r>
              <a:rPr lang="en-US" sz="2000" dirty="0"/>
              <a:t>PRINCE2 to the running and managing of a </a:t>
            </a:r>
            <a:r>
              <a:rPr lang="en-US" sz="2000" dirty="0" smtClean="0"/>
              <a:t>project – 5 days</a:t>
            </a:r>
          </a:p>
          <a:p>
            <a:pPr marL="0" indent="0">
              <a:buNone/>
            </a:pPr>
            <a:r>
              <a:rPr lang="en-US" sz="2000" b="1" dirty="0"/>
              <a:t>	</a:t>
            </a:r>
            <a:r>
              <a:rPr lang="en-US" sz="2000" dirty="0" smtClean="0"/>
              <a:t>(Foundation + 2 days) </a:t>
            </a:r>
          </a:p>
          <a:p>
            <a:pPr marL="0" indent="0">
              <a:buNone/>
            </a:pPr>
            <a:r>
              <a:rPr lang="en-US" sz="2000" b="1" i="1" dirty="0" smtClean="0"/>
              <a:t>	No </a:t>
            </a:r>
            <a:r>
              <a:rPr lang="en-US" sz="2000" b="1" i="1" dirty="0"/>
              <a:t>preliminary experience required</a:t>
            </a:r>
          </a:p>
          <a:p>
            <a:pPr marL="0" indent="0">
              <a:buNone/>
            </a:pPr>
            <a:endParaRPr lang="en-US" sz="2000" dirty="0"/>
          </a:p>
          <a:p>
            <a:pPr marL="0" indent="0">
              <a:buNone/>
            </a:pPr>
            <a:endParaRPr lang="en-US" sz="2000" dirty="0"/>
          </a:p>
          <a:p>
            <a:pPr marL="0" indent="0">
              <a:buNone/>
            </a:pPr>
            <a:r>
              <a:rPr lang="en-US" sz="2000" dirty="0" smtClean="0"/>
              <a:t>Others qualifications:</a:t>
            </a:r>
          </a:p>
          <a:p>
            <a:r>
              <a:rPr lang="en-US" sz="2000" b="1" dirty="0"/>
              <a:t>PRINCE2 Agile™</a:t>
            </a:r>
            <a:endParaRPr lang="en-US" sz="2000" dirty="0"/>
          </a:p>
        </p:txBody>
      </p:sp>
      <p:pic>
        <p:nvPicPr>
          <p:cNvPr id="4" name="Picture 3" descr="Screen Shot 2016-05-17 at 15.14.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051300" cy="1079500"/>
          </a:xfrm>
          <a:prstGeom prst="rect">
            <a:avLst/>
          </a:prstGeom>
        </p:spPr>
      </p:pic>
      <p:sp>
        <p:nvSpPr>
          <p:cNvPr id="2" name="Slide Number Placeholder 1"/>
          <p:cNvSpPr>
            <a:spLocks noGrp="1"/>
          </p:cNvSpPr>
          <p:nvPr>
            <p:ph type="sldNum" sz="quarter" idx="12"/>
          </p:nvPr>
        </p:nvSpPr>
        <p:spPr/>
        <p:txBody>
          <a:bodyPr/>
          <a:lstStyle/>
          <a:p>
            <a:fld id="{6D3E8911-6981-AB4E-BD32-9545771F23F2}" type="slidenum">
              <a:rPr lang="en-US" smtClean="0"/>
              <a:t>33</a:t>
            </a:fld>
            <a:endParaRPr lang="en-US"/>
          </a:p>
        </p:txBody>
      </p:sp>
    </p:spTree>
    <p:extLst>
      <p:ext uri="{BB962C8B-B14F-4D97-AF65-F5344CB8AC3E}">
        <p14:creationId xmlns:p14="http://schemas.microsoft.com/office/powerpoint/2010/main" val="3190532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98778" y="1493309"/>
            <a:ext cx="5291666" cy="2976562"/>
          </a:xfrm>
          <a:prstGeom prst="rect">
            <a:avLst/>
          </a:prstGeom>
        </p:spPr>
      </p:pic>
      <p:pic>
        <p:nvPicPr>
          <p:cNvPr id="4" name="Picture 3"/>
          <p:cNvPicPr>
            <a:picLocks noChangeAspect="1"/>
          </p:cNvPicPr>
          <p:nvPr/>
        </p:nvPicPr>
        <p:blipFill>
          <a:blip r:embed="rId4"/>
          <a:stretch>
            <a:fillRect/>
          </a:stretch>
        </p:blipFill>
        <p:spPr>
          <a:xfrm>
            <a:off x="5524970" y="1622777"/>
            <a:ext cx="3377059" cy="2976033"/>
          </a:xfrm>
          <a:prstGeom prst="rect">
            <a:avLst/>
          </a:prstGeom>
        </p:spPr>
      </p:pic>
      <p:pic>
        <p:nvPicPr>
          <p:cNvPr id="5" name="Picture 4" descr="Screen Shot 2016-05-17 at 15.14.4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4051300" cy="1079500"/>
          </a:xfrm>
          <a:prstGeom prst="rect">
            <a:avLst/>
          </a:prstGeom>
        </p:spPr>
      </p:pic>
      <p:sp>
        <p:nvSpPr>
          <p:cNvPr id="7" name="Content Placeholder 2"/>
          <p:cNvSpPr txBox="1">
            <a:spLocks/>
          </p:cNvSpPr>
          <p:nvPr/>
        </p:nvSpPr>
        <p:spPr>
          <a:xfrm>
            <a:off x="457200" y="4598810"/>
            <a:ext cx="8229600" cy="199405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t>PRINCE2</a:t>
            </a:r>
            <a:r>
              <a:rPr lang="en-US" sz="2000" dirty="0"/>
              <a:t>®  </a:t>
            </a:r>
            <a:r>
              <a:rPr lang="en-US" sz="2000" dirty="0" smtClean="0"/>
              <a:t>is a process-driven project management methodology</a:t>
            </a:r>
            <a:r>
              <a:rPr lang="en-US" sz="2000" dirty="0"/>
              <a:t> </a:t>
            </a:r>
            <a:r>
              <a:rPr lang="en-US" sz="2000" dirty="0" smtClean="0"/>
              <a:t>based on 7 processes</a:t>
            </a:r>
          </a:p>
          <a:p>
            <a:endParaRPr lang="en-US" sz="2000" dirty="0"/>
          </a:p>
          <a:p>
            <a:r>
              <a:rPr lang="en-US" sz="2000" dirty="0"/>
              <a:t>PRINCE2</a:t>
            </a:r>
            <a:r>
              <a:rPr lang="en-US" sz="2000" dirty="0" smtClean="0"/>
              <a:t>® </a:t>
            </a:r>
            <a:r>
              <a:rPr lang="en-US" sz="2000" dirty="0"/>
              <a:t>covers the management, control and </a:t>
            </a:r>
            <a:r>
              <a:rPr lang="en-US" sz="2000" dirty="0" smtClean="0"/>
              <a:t>organization </a:t>
            </a:r>
            <a:r>
              <a:rPr lang="en-US" sz="2000" dirty="0"/>
              <a:t>of a project</a:t>
            </a:r>
            <a:r>
              <a:rPr lang="en-US" sz="2000" dirty="0" smtClean="0"/>
              <a:t>. It devotes a special attention to roles and responsibilities</a:t>
            </a:r>
            <a:endParaRPr lang="en-US" sz="2000" baseline="30000" dirty="0" smtClean="0"/>
          </a:p>
          <a:p>
            <a:endParaRPr lang="en-US" sz="2000" baseline="30000" dirty="0" smtClean="0"/>
          </a:p>
        </p:txBody>
      </p:sp>
      <p:sp>
        <p:nvSpPr>
          <p:cNvPr id="2" name="Slide Number Placeholder 1"/>
          <p:cNvSpPr>
            <a:spLocks noGrp="1"/>
          </p:cNvSpPr>
          <p:nvPr>
            <p:ph type="sldNum" sz="quarter" idx="12"/>
          </p:nvPr>
        </p:nvSpPr>
        <p:spPr/>
        <p:txBody>
          <a:bodyPr/>
          <a:lstStyle/>
          <a:p>
            <a:fld id="{6D3E8911-6981-AB4E-BD32-9545771F23F2}" type="slidenum">
              <a:rPr lang="en-US" smtClean="0"/>
              <a:t>34</a:t>
            </a:fld>
            <a:endParaRPr lang="en-US"/>
          </a:p>
        </p:txBody>
      </p:sp>
    </p:spTree>
    <p:extLst>
      <p:ext uri="{BB962C8B-B14F-4D97-AF65-F5344CB8AC3E}">
        <p14:creationId xmlns:p14="http://schemas.microsoft.com/office/powerpoint/2010/main" val="17608268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72395" y="1437079"/>
            <a:ext cx="7728656" cy="4093428"/>
          </a:xfrm>
          <a:prstGeom prst="rect">
            <a:avLst/>
          </a:prstGeom>
        </p:spPr>
        <p:txBody>
          <a:bodyPr wrap="square">
            <a:spAutoFit/>
          </a:bodyPr>
          <a:lstStyle/>
          <a:p>
            <a:pPr marL="342900" indent="-342900">
              <a:buClr>
                <a:schemeClr val="accent1"/>
              </a:buClr>
              <a:buFont typeface="Wingdings" charset="2"/>
              <a:buChar char="Ø"/>
            </a:pPr>
            <a:r>
              <a:rPr lang="en-US" sz="2000" dirty="0" smtClean="0"/>
              <a:t>In Feb 2001, a </a:t>
            </a:r>
            <a:r>
              <a:rPr lang="en-US" sz="2000" dirty="0"/>
              <a:t>number of leading thinkers who were </a:t>
            </a:r>
            <a:r>
              <a:rPr lang="en-US" sz="2000" dirty="0" smtClean="0"/>
              <a:t>using “</a:t>
            </a:r>
            <a:r>
              <a:rPr lang="en-US" sz="2000" dirty="0"/>
              <a:t>Lighter” </a:t>
            </a:r>
            <a:r>
              <a:rPr lang="en-US" sz="2000" dirty="0" smtClean="0"/>
              <a:t>software development methods (The </a:t>
            </a:r>
            <a:r>
              <a:rPr lang="en-US" sz="2000" dirty="0"/>
              <a:t>Agile </a:t>
            </a:r>
            <a:r>
              <a:rPr lang="en-US" sz="2000" dirty="0" smtClean="0"/>
              <a:t>Alliance) agreed </a:t>
            </a:r>
            <a:r>
              <a:rPr lang="en-US" sz="2000" dirty="0"/>
              <a:t>on the Manifesto for Agile Software Development </a:t>
            </a:r>
            <a:endParaRPr lang="en-US" sz="2000" dirty="0" smtClean="0"/>
          </a:p>
          <a:p>
            <a:pPr marL="342900" indent="-342900">
              <a:buClr>
                <a:schemeClr val="accent1"/>
              </a:buClr>
              <a:buFont typeface="Wingdings" charset="2"/>
              <a:buChar char="Ø"/>
            </a:pPr>
            <a:endParaRPr lang="en-US" sz="2000" dirty="0"/>
          </a:p>
          <a:p>
            <a:pPr marL="342900" indent="-342900">
              <a:buClr>
                <a:schemeClr val="accent1"/>
              </a:buClr>
              <a:buFont typeface="Wingdings" charset="2"/>
              <a:buChar char="Ø"/>
            </a:pPr>
            <a:r>
              <a:rPr lang="en-US" sz="2000" dirty="0"/>
              <a:t>Agile software development is a set of principles in which requirements and solutions evolve through collaboration between self-organizing, cross-functional teams. </a:t>
            </a:r>
            <a:endParaRPr lang="en-US" sz="2000" dirty="0" smtClean="0"/>
          </a:p>
          <a:p>
            <a:pPr marL="342900" indent="-342900">
              <a:buClr>
                <a:schemeClr val="accent1"/>
              </a:buClr>
              <a:buFont typeface="Wingdings" charset="2"/>
              <a:buChar char="Ø"/>
            </a:pPr>
            <a:endParaRPr lang="en-US" sz="2000" dirty="0"/>
          </a:p>
          <a:p>
            <a:pPr marL="342900" indent="-342900">
              <a:buClr>
                <a:schemeClr val="accent1"/>
              </a:buClr>
              <a:buFont typeface="Wingdings" charset="2"/>
              <a:buChar char="Ø"/>
            </a:pPr>
            <a:r>
              <a:rPr lang="en-US" sz="2000" dirty="0" smtClean="0"/>
              <a:t>Agile project management is used widely in the world not only in software development but also in other areas. </a:t>
            </a:r>
          </a:p>
          <a:p>
            <a:pPr marL="342900" indent="-342900">
              <a:buClr>
                <a:schemeClr val="accent1"/>
              </a:buClr>
              <a:buFont typeface="Wingdings" charset="2"/>
              <a:buChar char="Ø"/>
            </a:pPr>
            <a:endParaRPr lang="en-US" sz="2000" dirty="0"/>
          </a:p>
          <a:p>
            <a:pPr marL="342900" indent="-342900">
              <a:buClr>
                <a:schemeClr val="accent1"/>
              </a:buClr>
              <a:buFont typeface="Wingdings" charset="2"/>
              <a:buChar char="Ø"/>
            </a:pPr>
            <a:r>
              <a:rPr lang="en-US" sz="2000" dirty="0" smtClean="0"/>
              <a:t>Agile </a:t>
            </a:r>
            <a:r>
              <a:rPr lang="en-US" sz="2000" dirty="0"/>
              <a:t>methods include SCRUM, </a:t>
            </a:r>
            <a:r>
              <a:rPr lang="en-US" sz="2000" dirty="0" smtClean="0"/>
              <a:t>DSDM</a:t>
            </a:r>
            <a:r>
              <a:rPr lang="en-US" sz="2000" dirty="0"/>
              <a:t>, Extreme Programming (XP), </a:t>
            </a:r>
            <a:r>
              <a:rPr lang="en-US" sz="2000" dirty="0" smtClean="0"/>
              <a:t>FDD </a:t>
            </a:r>
            <a:r>
              <a:rPr lang="en-US" sz="2000" dirty="0"/>
              <a:t>, </a:t>
            </a:r>
            <a:r>
              <a:rPr lang="en-US" sz="2000" dirty="0" smtClean="0"/>
              <a:t>Lean…</a:t>
            </a:r>
          </a:p>
        </p:txBody>
      </p:sp>
      <p:pic>
        <p:nvPicPr>
          <p:cNvPr id="4" name="Picture 3"/>
          <p:cNvPicPr>
            <a:picLocks noChangeAspect="1"/>
          </p:cNvPicPr>
          <p:nvPr/>
        </p:nvPicPr>
        <p:blipFill>
          <a:blip r:embed="rId2"/>
          <a:stretch>
            <a:fillRect/>
          </a:stretch>
        </p:blipFill>
        <p:spPr>
          <a:xfrm>
            <a:off x="6475800" y="5628750"/>
            <a:ext cx="1535033" cy="959396"/>
          </a:xfrm>
          <a:prstGeom prst="rect">
            <a:avLst/>
          </a:prstGeom>
        </p:spPr>
      </p:pic>
      <p:sp>
        <p:nvSpPr>
          <p:cNvPr id="6" name="Rectangle 73"/>
          <p:cNvSpPr txBox="1">
            <a:spLocks noChangeArrowheads="1"/>
          </p:cNvSpPr>
          <p:nvPr/>
        </p:nvSpPr>
        <p:spPr>
          <a:xfrm>
            <a:off x="514351" y="0"/>
            <a:ext cx="7886700" cy="103933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3600" b="1" dirty="0" smtClean="0">
                <a:solidFill>
                  <a:schemeClr val="accent1">
                    <a:lumMod val="75000"/>
                  </a:schemeClr>
                </a:solidFill>
                <a:latin typeface="+mn-lt"/>
              </a:rPr>
              <a:t>Agile</a:t>
            </a:r>
            <a:endParaRPr lang="en-GB" sz="3600" b="1" dirty="0">
              <a:solidFill>
                <a:schemeClr val="accent1">
                  <a:lumMod val="75000"/>
                </a:schemeClr>
              </a:solidFill>
              <a:latin typeface="+mn-lt"/>
            </a:endParaRPr>
          </a:p>
        </p:txBody>
      </p:sp>
      <p:sp>
        <p:nvSpPr>
          <p:cNvPr id="8" name="Rectangle 7"/>
          <p:cNvSpPr/>
          <p:nvPr/>
        </p:nvSpPr>
        <p:spPr>
          <a:xfrm>
            <a:off x="672395" y="6108448"/>
            <a:ext cx="3402319" cy="400110"/>
          </a:xfrm>
          <a:prstGeom prst="rect">
            <a:avLst/>
          </a:prstGeom>
        </p:spPr>
        <p:txBody>
          <a:bodyPr wrap="none">
            <a:spAutoFit/>
          </a:bodyPr>
          <a:lstStyle/>
          <a:p>
            <a:r>
              <a:rPr lang="en-US" sz="2000" b="1" dirty="0">
                <a:solidFill>
                  <a:schemeClr val="accent1"/>
                </a:solidFill>
              </a:rPr>
              <a:t>https://</a:t>
            </a:r>
            <a:r>
              <a:rPr lang="en-US" sz="2000" b="1" dirty="0" err="1">
                <a:solidFill>
                  <a:schemeClr val="accent1"/>
                </a:solidFill>
              </a:rPr>
              <a:t>www.agilealliance.org</a:t>
            </a:r>
            <a:endParaRPr lang="en-US" sz="2000" b="1" dirty="0">
              <a:solidFill>
                <a:schemeClr val="accent1"/>
              </a:solidFill>
            </a:endParaRPr>
          </a:p>
        </p:txBody>
      </p:sp>
      <p:sp>
        <p:nvSpPr>
          <p:cNvPr id="9" name="Slide Number Placeholder 8"/>
          <p:cNvSpPr>
            <a:spLocks noGrp="1"/>
          </p:cNvSpPr>
          <p:nvPr>
            <p:ph type="sldNum" sz="quarter" idx="12"/>
          </p:nvPr>
        </p:nvSpPr>
        <p:spPr/>
        <p:txBody>
          <a:bodyPr/>
          <a:lstStyle/>
          <a:p>
            <a:fld id="{6D3E8911-6981-AB4E-BD32-9545771F23F2}" type="slidenum">
              <a:rPr lang="en-US" smtClean="0"/>
              <a:t>35</a:t>
            </a:fld>
            <a:endParaRPr lang="en-US"/>
          </a:p>
        </p:txBody>
      </p:sp>
    </p:spTree>
    <p:extLst>
      <p:ext uri="{BB962C8B-B14F-4D97-AF65-F5344CB8AC3E}">
        <p14:creationId xmlns:p14="http://schemas.microsoft.com/office/powerpoint/2010/main" val="1471161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8626" y="1039336"/>
            <a:ext cx="8809588" cy="4401205"/>
          </a:xfrm>
          <a:prstGeom prst="rect">
            <a:avLst/>
          </a:prstGeom>
        </p:spPr>
        <p:txBody>
          <a:bodyPr wrap="square">
            <a:spAutoFit/>
          </a:bodyPr>
          <a:lstStyle/>
          <a:p>
            <a:r>
              <a:rPr lang="en-US" sz="2000" dirty="0" smtClean="0"/>
              <a:t>The </a:t>
            </a:r>
            <a:r>
              <a:rPr lang="en-US" sz="2000" b="1" dirty="0"/>
              <a:t>Scrum Alliance </a:t>
            </a:r>
            <a:r>
              <a:rPr lang="en-US" sz="2000" dirty="0"/>
              <a:t>offers a number of professional certifications:</a:t>
            </a:r>
          </a:p>
          <a:p>
            <a:pPr lvl="1"/>
            <a:r>
              <a:rPr lang="en-US" sz="2000" b="1" dirty="0" smtClean="0"/>
              <a:t>Certified </a:t>
            </a:r>
            <a:r>
              <a:rPr lang="en-US" sz="2000" b="1" dirty="0"/>
              <a:t>Scrum Master (CSM</a:t>
            </a:r>
            <a:r>
              <a:rPr lang="en-US" sz="2000" b="1" dirty="0" smtClean="0"/>
              <a:t>)</a:t>
            </a:r>
          </a:p>
          <a:p>
            <a:pPr lvl="1"/>
            <a:r>
              <a:rPr lang="en-US" sz="2000" dirty="0"/>
              <a:t>	</a:t>
            </a:r>
            <a:r>
              <a:rPr lang="en-US" sz="2000" dirty="0" smtClean="0"/>
              <a:t>to gain </a:t>
            </a:r>
            <a:r>
              <a:rPr lang="en-US" sz="2000" dirty="0"/>
              <a:t>an understanding of the Scrum </a:t>
            </a:r>
            <a:r>
              <a:rPr lang="en-US" sz="2000" dirty="0" smtClean="0"/>
              <a:t>framework – 2 days</a:t>
            </a:r>
            <a:endParaRPr lang="en-US" sz="2000" dirty="0"/>
          </a:p>
          <a:p>
            <a:pPr lvl="1"/>
            <a:r>
              <a:rPr lang="en-US" sz="2000" b="1" dirty="0"/>
              <a:t>Certified Scrum Developer (CSD</a:t>
            </a:r>
            <a:r>
              <a:rPr lang="en-US" sz="2000" b="1" dirty="0" smtClean="0"/>
              <a:t>)</a:t>
            </a:r>
          </a:p>
          <a:p>
            <a:pPr lvl="1"/>
            <a:r>
              <a:rPr lang="en-US" sz="2000" dirty="0"/>
              <a:t>	</a:t>
            </a:r>
            <a:r>
              <a:rPr lang="en-US" sz="2000" dirty="0" smtClean="0"/>
              <a:t>CSM + </a:t>
            </a:r>
            <a:r>
              <a:rPr lang="en-US" sz="2000" dirty="0"/>
              <a:t>“Agile Engineering Practices” technical </a:t>
            </a:r>
            <a:r>
              <a:rPr lang="en-US" sz="2000" dirty="0" smtClean="0"/>
              <a:t>course  - 3 days</a:t>
            </a:r>
            <a:endParaRPr lang="en-US" sz="2000" dirty="0"/>
          </a:p>
          <a:p>
            <a:pPr lvl="1"/>
            <a:r>
              <a:rPr lang="en-US" sz="2000" b="1" dirty="0" smtClean="0"/>
              <a:t>Certified </a:t>
            </a:r>
            <a:r>
              <a:rPr lang="en-US" sz="2000" b="1" dirty="0"/>
              <a:t>Scrum Professional (CSP)</a:t>
            </a:r>
          </a:p>
          <a:p>
            <a:pPr lvl="1"/>
            <a:r>
              <a:rPr lang="en-US" sz="2000" dirty="0" smtClean="0"/>
              <a:t>	one of the above + </a:t>
            </a:r>
            <a:r>
              <a:rPr lang="en-US" sz="2000" dirty="0"/>
              <a:t>36 months of successful Agile/Scrum work </a:t>
            </a:r>
            <a:r>
              <a:rPr lang="en-US" sz="2000" dirty="0" smtClean="0"/>
              <a:t>experience</a:t>
            </a:r>
          </a:p>
          <a:p>
            <a:endParaRPr lang="en-US" sz="2000" b="1" dirty="0"/>
          </a:p>
          <a:p>
            <a:r>
              <a:rPr lang="en-US" sz="2000" b="1" dirty="0" smtClean="0"/>
              <a:t>Other certifications</a:t>
            </a:r>
            <a:r>
              <a:rPr lang="en-US" sz="2000" dirty="0" smtClean="0"/>
              <a:t>: </a:t>
            </a:r>
          </a:p>
          <a:p>
            <a:r>
              <a:rPr lang="en-US" sz="2000" b="1" dirty="0" smtClean="0"/>
              <a:t>PMI </a:t>
            </a:r>
            <a:r>
              <a:rPr lang="en-US" sz="2000" b="1" dirty="0"/>
              <a:t>Agile Certified Practitioner (PMI-ACP</a:t>
            </a:r>
            <a:r>
              <a:rPr lang="en-US" sz="2000" b="1" dirty="0" smtClean="0"/>
              <a:t>) – </a:t>
            </a:r>
            <a:r>
              <a:rPr lang="en-US" sz="2000" dirty="0" smtClean="0"/>
              <a:t>3 days + experience</a:t>
            </a:r>
          </a:p>
          <a:p>
            <a:r>
              <a:rPr lang="en-US" sz="2000" b="1" dirty="0"/>
              <a:t>	</a:t>
            </a:r>
            <a:r>
              <a:rPr lang="en-US" sz="2000" b="1" dirty="0" smtClean="0"/>
              <a:t>	</a:t>
            </a:r>
            <a:r>
              <a:rPr lang="en-US" sz="2000" dirty="0" smtClean="0"/>
              <a:t>experience </a:t>
            </a:r>
            <a:r>
              <a:rPr lang="en-US" sz="2000" b="1" dirty="0" smtClean="0"/>
              <a:t>: </a:t>
            </a:r>
            <a:r>
              <a:rPr lang="en-US" sz="2000" dirty="0"/>
              <a:t>2,000 hours of general project </a:t>
            </a:r>
            <a:r>
              <a:rPr lang="en-US" sz="2000" dirty="0" smtClean="0"/>
              <a:t>experience + </a:t>
            </a:r>
            <a:r>
              <a:rPr lang="en-US" sz="2000" dirty="0"/>
              <a:t>1,500 hours </a:t>
            </a:r>
            <a:r>
              <a:rPr lang="en-US" sz="2000" dirty="0" smtClean="0"/>
              <a:t>						working with agile </a:t>
            </a:r>
            <a:r>
              <a:rPr lang="en-US" sz="2000" dirty="0"/>
              <a:t>methodologies</a:t>
            </a:r>
            <a:r>
              <a:rPr lang="en-US" sz="2000" dirty="0" smtClean="0"/>
              <a:t>.</a:t>
            </a:r>
            <a:endParaRPr lang="en-US" sz="2000" b="1" dirty="0" smtClean="0"/>
          </a:p>
          <a:p>
            <a:endParaRPr lang="en-US" sz="2000" b="1" dirty="0"/>
          </a:p>
          <a:p>
            <a:r>
              <a:rPr lang="en-US" sz="2000" b="1" dirty="0" smtClean="0"/>
              <a:t>PRINCE2Agile Practitioner Certificate – </a:t>
            </a:r>
            <a:r>
              <a:rPr lang="en-US" sz="2000" dirty="0" smtClean="0"/>
              <a:t>3 days + being a PRINCE2 practitioner</a:t>
            </a:r>
            <a:endParaRPr lang="en-US" sz="2000" dirty="0"/>
          </a:p>
        </p:txBody>
      </p:sp>
      <p:pic>
        <p:nvPicPr>
          <p:cNvPr id="5" name="Picture 4"/>
          <p:cNvPicPr>
            <a:picLocks noChangeAspect="1"/>
          </p:cNvPicPr>
          <p:nvPr/>
        </p:nvPicPr>
        <p:blipFill>
          <a:blip r:embed="rId2"/>
          <a:stretch>
            <a:fillRect/>
          </a:stretch>
        </p:blipFill>
        <p:spPr>
          <a:xfrm>
            <a:off x="7035800" y="620236"/>
            <a:ext cx="2108200" cy="838200"/>
          </a:xfrm>
          <a:prstGeom prst="rect">
            <a:avLst/>
          </a:prstGeom>
        </p:spPr>
      </p:pic>
      <p:sp>
        <p:nvSpPr>
          <p:cNvPr id="7" name="Rectangle 73"/>
          <p:cNvSpPr txBox="1">
            <a:spLocks noChangeArrowheads="1"/>
          </p:cNvSpPr>
          <p:nvPr/>
        </p:nvSpPr>
        <p:spPr>
          <a:xfrm>
            <a:off x="514351" y="0"/>
            <a:ext cx="7886700" cy="103933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3600" b="1" dirty="0" smtClean="0">
                <a:solidFill>
                  <a:schemeClr val="accent1">
                    <a:lumMod val="75000"/>
                  </a:schemeClr>
                </a:solidFill>
                <a:latin typeface="+mn-lt"/>
              </a:rPr>
              <a:t>Agile certifications</a:t>
            </a:r>
            <a:endParaRPr lang="en-GB" sz="3600" b="1" dirty="0">
              <a:solidFill>
                <a:schemeClr val="accent1">
                  <a:lumMod val="75000"/>
                </a:schemeClr>
              </a:solidFill>
              <a:latin typeface="+mn-lt"/>
            </a:endParaRPr>
          </a:p>
        </p:txBody>
      </p:sp>
      <p:sp>
        <p:nvSpPr>
          <p:cNvPr id="8" name="Slide Number Placeholder 7"/>
          <p:cNvSpPr>
            <a:spLocks noGrp="1"/>
          </p:cNvSpPr>
          <p:nvPr>
            <p:ph type="sldNum" sz="quarter" idx="12"/>
          </p:nvPr>
        </p:nvSpPr>
        <p:spPr/>
        <p:txBody>
          <a:bodyPr/>
          <a:lstStyle/>
          <a:p>
            <a:fld id="{6D3E8911-6981-AB4E-BD32-9545771F23F2}" type="slidenum">
              <a:rPr lang="en-US" smtClean="0"/>
              <a:t>36</a:t>
            </a:fld>
            <a:endParaRPr lang="en-US"/>
          </a:p>
        </p:txBody>
      </p:sp>
    </p:spTree>
    <p:extLst>
      <p:ext uri="{BB962C8B-B14F-4D97-AF65-F5344CB8AC3E}">
        <p14:creationId xmlns:p14="http://schemas.microsoft.com/office/powerpoint/2010/main" val="4089465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D3E8911-6981-AB4E-BD32-9545771F23F2}" type="slidenum">
              <a:rPr lang="en-US" smtClean="0"/>
              <a:t>37</a:t>
            </a:fld>
            <a:endParaRPr lang="en-US"/>
          </a:p>
        </p:txBody>
      </p:sp>
      <p:pic>
        <p:nvPicPr>
          <p:cNvPr id="4" name="Picture 3"/>
          <p:cNvPicPr>
            <a:picLocks noChangeAspect="1"/>
          </p:cNvPicPr>
          <p:nvPr/>
        </p:nvPicPr>
        <p:blipFill rotWithShape="1">
          <a:blip r:embed="rId2"/>
          <a:srcRect b="21270"/>
          <a:stretch/>
        </p:blipFill>
        <p:spPr>
          <a:xfrm>
            <a:off x="434568" y="733143"/>
            <a:ext cx="8252232" cy="3980063"/>
          </a:xfrm>
          <a:prstGeom prst="rect">
            <a:avLst/>
          </a:prstGeom>
        </p:spPr>
      </p:pic>
      <p:sp>
        <p:nvSpPr>
          <p:cNvPr id="5" name="Rectangle 73"/>
          <p:cNvSpPr txBox="1">
            <a:spLocks noChangeArrowheads="1"/>
          </p:cNvSpPr>
          <p:nvPr/>
        </p:nvSpPr>
        <p:spPr>
          <a:xfrm>
            <a:off x="514351" y="0"/>
            <a:ext cx="7886700" cy="103933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3600" b="1" dirty="0" smtClean="0">
                <a:solidFill>
                  <a:schemeClr val="accent1">
                    <a:lumMod val="75000"/>
                  </a:schemeClr>
                </a:solidFill>
                <a:latin typeface="+mn-lt"/>
              </a:rPr>
              <a:t>Agile</a:t>
            </a:r>
            <a:endParaRPr lang="en-GB" sz="3600" b="1" dirty="0">
              <a:solidFill>
                <a:schemeClr val="accent1">
                  <a:lumMod val="75000"/>
                </a:schemeClr>
              </a:solidFill>
              <a:latin typeface="+mn-lt"/>
            </a:endParaRPr>
          </a:p>
        </p:txBody>
      </p:sp>
      <p:sp>
        <p:nvSpPr>
          <p:cNvPr id="3" name="TextBox 2"/>
          <p:cNvSpPr txBox="1"/>
          <p:nvPr/>
        </p:nvSpPr>
        <p:spPr>
          <a:xfrm>
            <a:off x="351303" y="4992353"/>
            <a:ext cx="8590022" cy="1631216"/>
          </a:xfrm>
          <a:prstGeom prst="rect">
            <a:avLst/>
          </a:prstGeom>
          <a:noFill/>
        </p:spPr>
        <p:txBody>
          <a:bodyPr wrap="square" rtlCol="0">
            <a:spAutoFit/>
          </a:bodyPr>
          <a:lstStyle/>
          <a:p>
            <a:pPr marL="285750" indent="-285750">
              <a:buFont typeface="Arial"/>
              <a:buChar char="•"/>
            </a:pPr>
            <a:r>
              <a:rPr lang="en-US" sz="2000" dirty="0" smtClean="0"/>
              <a:t>Agile is based on an iterative, incremental </a:t>
            </a:r>
            <a:r>
              <a:rPr lang="en-US" sz="2000" dirty="0"/>
              <a:t>method of managing the design and build </a:t>
            </a:r>
            <a:r>
              <a:rPr lang="en-US" sz="2000" dirty="0" smtClean="0"/>
              <a:t>activities.</a:t>
            </a:r>
          </a:p>
          <a:p>
            <a:pPr marL="285750" indent="-285750">
              <a:buFont typeface="Arial"/>
              <a:buChar char="•"/>
            </a:pPr>
            <a:endParaRPr lang="en-US" sz="2000" dirty="0"/>
          </a:p>
          <a:p>
            <a:pPr marL="285750" indent="-285750">
              <a:buFont typeface="Arial"/>
              <a:buChar char="•"/>
            </a:pPr>
            <a:r>
              <a:rPr lang="en-US" sz="2000" dirty="0" smtClean="0"/>
              <a:t>Agile is based on the team committing to achieve a goal, organizing 	itself and delivering at regular </a:t>
            </a:r>
            <a:r>
              <a:rPr lang="en-US" sz="2000" dirty="0"/>
              <a:t>small </a:t>
            </a:r>
            <a:r>
              <a:rPr lang="en-US" sz="2000" dirty="0" smtClean="0"/>
              <a:t>intervals</a:t>
            </a:r>
            <a:endParaRPr lang="en-US" sz="2000" dirty="0"/>
          </a:p>
        </p:txBody>
      </p:sp>
      <p:sp>
        <p:nvSpPr>
          <p:cNvPr id="6" name="TextBox 5"/>
          <p:cNvSpPr txBox="1"/>
          <p:nvPr/>
        </p:nvSpPr>
        <p:spPr>
          <a:xfrm>
            <a:off x="3796768" y="4501431"/>
            <a:ext cx="1107244" cy="307777"/>
          </a:xfrm>
          <a:prstGeom prst="rect">
            <a:avLst/>
          </a:prstGeom>
          <a:noFill/>
        </p:spPr>
        <p:txBody>
          <a:bodyPr wrap="none" rtlCol="0">
            <a:spAutoFit/>
          </a:bodyPr>
          <a:lstStyle/>
          <a:p>
            <a:r>
              <a:rPr lang="en-US" sz="1400" dirty="0" smtClean="0">
                <a:solidFill>
                  <a:schemeClr val="tx1">
                    <a:lumMod val="75000"/>
                    <a:lumOff val="25000"/>
                  </a:schemeClr>
                </a:solidFill>
                <a:latin typeface="Lucida Grande"/>
                <a:cs typeface="Lucida Grande"/>
              </a:rPr>
              <a:t>1-4 weeks</a:t>
            </a:r>
            <a:endParaRPr lang="en-US" sz="1400" dirty="0">
              <a:solidFill>
                <a:schemeClr val="tx1">
                  <a:lumMod val="75000"/>
                  <a:lumOff val="25000"/>
                </a:schemeClr>
              </a:solidFill>
              <a:latin typeface="Lucida Grande"/>
              <a:cs typeface="Lucida Grande"/>
            </a:endParaRPr>
          </a:p>
        </p:txBody>
      </p:sp>
    </p:spTree>
    <p:extLst>
      <p:ext uri="{BB962C8B-B14F-4D97-AF65-F5344CB8AC3E}">
        <p14:creationId xmlns:p14="http://schemas.microsoft.com/office/powerpoint/2010/main" val="32129953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D3E8911-6981-AB4E-BD32-9545771F23F2}" type="slidenum">
              <a:rPr lang="en-US" smtClean="0"/>
              <a:t>38</a:t>
            </a:fld>
            <a:endParaRPr lang="en-US"/>
          </a:p>
        </p:txBody>
      </p:sp>
      <p:pic>
        <p:nvPicPr>
          <p:cNvPr id="3" name="Picture 2"/>
          <p:cNvPicPr>
            <a:picLocks noChangeAspect="1"/>
          </p:cNvPicPr>
          <p:nvPr/>
        </p:nvPicPr>
        <p:blipFill>
          <a:blip r:embed="rId2"/>
          <a:stretch>
            <a:fillRect/>
          </a:stretch>
        </p:blipFill>
        <p:spPr>
          <a:xfrm>
            <a:off x="620189" y="829966"/>
            <a:ext cx="7800984" cy="6028033"/>
          </a:xfrm>
          <a:prstGeom prst="rect">
            <a:avLst/>
          </a:prstGeom>
        </p:spPr>
      </p:pic>
      <p:sp>
        <p:nvSpPr>
          <p:cNvPr id="4" name="Rectangle 73"/>
          <p:cNvSpPr txBox="1">
            <a:spLocks noChangeArrowheads="1"/>
          </p:cNvSpPr>
          <p:nvPr/>
        </p:nvSpPr>
        <p:spPr>
          <a:xfrm>
            <a:off x="514351" y="0"/>
            <a:ext cx="7886700" cy="1039336"/>
          </a:xfrm>
          <a:prstGeom prst="rect">
            <a:avLst/>
          </a:prstGeom>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3600" b="1" dirty="0" smtClean="0">
                <a:solidFill>
                  <a:schemeClr val="accent1">
                    <a:lumMod val="75000"/>
                  </a:schemeClr>
                </a:solidFill>
                <a:latin typeface="+mn-lt"/>
              </a:rPr>
              <a:t>Development methodologies comparison</a:t>
            </a:r>
            <a:endParaRPr lang="en-GB" sz="3600" b="1" dirty="0">
              <a:solidFill>
                <a:schemeClr val="accent1">
                  <a:lumMod val="75000"/>
                </a:schemeClr>
              </a:solidFill>
              <a:latin typeface="+mn-lt"/>
            </a:endParaRPr>
          </a:p>
        </p:txBody>
      </p:sp>
      <p:sp>
        <p:nvSpPr>
          <p:cNvPr id="5" name="TextBox 4"/>
          <p:cNvSpPr txBox="1"/>
          <p:nvPr/>
        </p:nvSpPr>
        <p:spPr>
          <a:xfrm>
            <a:off x="3452311" y="1113027"/>
            <a:ext cx="1934845" cy="461665"/>
          </a:xfrm>
          <a:prstGeom prst="rect">
            <a:avLst/>
          </a:prstGeom>
          <a:solidFill>
            <a:schemeClr val="bg1"/>
          </a:solidFill>
        </p:spPr>
        <p:txBody>
          <a:bodyPr wrap="none" rtlCol="0">
            <a:spAutoFit/>
          </a:bodyPr>
          <a:lstStyle/>
          <a:p>
            <a:r>
              <a:rPr lang="en-US" sz="2400" b="1" dirty="0" smtClean="0">
                <a:solidFill>
                  <a:srgbClr val="262626"/>
                </a:solidFill>
              </a:rPr>
              <a:t>TRADITIONAL</a:t>
            </a:r>
            <a:endParaRPr lang="en-US" sz="2400" b="1" dirty="0">
              <a:solidFill>
                <a:srgbClr val="262626"/>
              </a:solidFill>
            </a:endParaRPr>
          </a:p>
        </p:txBody>
      </p:sp>
      <p:sp>
        <p:nvSpPr>
          <p:cNvPr id="6" name="TextBox 5"/>
          <p:cNvSpPr txBox="1"/>
          <p:nvPr/>
        </p:nvSpPr>
        <p:spPr>
          <a:xfrm>
            <a:off x="3777326" y="6069274"/>
            <a:ext cx="1129887" cy="461665"/>
          </a:xfrm>
          <a:prstGeom prst="rect">
            <a:avLst/>
          </a:prstGeom>
          <a:solidFill>
            <a:schemeClr val="bg1"/>
          </a:solidFill>
        </p:spPr>
        <p:txBody>
          <a:bodyPr wrap="square" rtlCol="0">
            <a:spAutoFit/>
          </a:bodyPr>
          <a:lstStyle/>
          <a:p>
            <a:r>
              <a:rPr lang="en-US" sz="2400" b="1" dirty="0" smtClean="0">
                <a:solidFill>
                  <a:schemeClr val="tx1">
                    <a:lumMod val="85000"/>
                    <a:lumOff val="15000"/>
                  </a:schemeClr>
                </a:solidFill>
              </a:rPr>
              <a:t> AGILE  </a:t>
            </a:r>
            <a:endParaRPr lang="en-US" sz="2400" b="1" dirty="0">
              <a:solidFill>
                <a:schemeClr val="tx1">
                  <a:lumMod val="85000"/>
                  <a:lumOff val="15000"/>
                </a:schemeClr>
              </a:solidFill>
            </a:endParaRPr>
          </a:p>
        </p:txBody>
      </p:sp>
    </p:spTree>
    <p:extLst>
      <p:ext uri="{BB962C8B-B14F-4D97-AF65-F5344CB8AC3E}">
        <p14:creationId xmlns:p14="http://schemas.microsoft.com/office/powerpoint/2010/main" val="30828923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3"/>
          <p:cNvSpPr txBox="1">
            <a:spLocks noChangeArrowheads="1"/>
          </p:cNvSpPr>
          <p:nvPr/>
        </p:nvSpPr>
        <p:spPr>
          <a:xfrm>
            <a:off x="514351" y="0"/>
            <a:ext cx="7886700" cy="103933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3600" b="1" dirty="0" smtClean="0">
                <a:solidFill>
                  <a:schemeClr val="accent1">
                    <a:lumMod val="75000"/>
                  </a:schemeClr>
                </a:solidFill>
                <a:latin typeface="+mn-lt"/>
              </a:rPr>
              <a:t>Focus comparison</a:t>
            </a:r>
            <a:endParaRPr lang="en-GB" sz="3600" b="1" dirty="0">
              <a:solidFill>
                <a:schemeClr val="accent1">
                  <a:lumMod val="75000"/>
                </a:schemeClr>
              </a:solidFill>
              <a:latin typeface="+mn-lt"/>
            </a:endParaRPr>
          </a:p>
        </p:txBody>
      </p:sp>
      <p:sp>
        <p:nvSpPr>
          <p:cNvPr id="9" name="Slide Number Placeholder 8"/>
          <p:cNvSpPr>
            <a:spLocks noGrp="1"/>
          </p:cNvSpPr>
          <p:nvPr>
            <p:ph type="sldNum" sz="quarter" idx="12"/>
          </p:nvPr>
        </p:nvSpPr>
        <p:spPr/>
        <p:txBody>
          <a:bodyPr/>
          <a:lstStyle/>
          <a:p>
            <a:fld id="{6D3E8911-6981-AB4E-BD32-9545771F23F2}" type="slidenum">
              <a:rPr lang="en-US" smtClean="0"/>
              <a:t>39</a:t>
            </a:fld>
            <a:endParaRPr lang="en-US"/>
          </a:p>
        </p:txBody>
      </p:sp>
      <p:pic>
        <p:nvPicPr>
          <p:cNvPr id="2" name="Picture 1"/>
          <p:cNvPicPr>
            <a:picLocks noChangeAspect="1"/>
          </p:cNvPicPr>
          <p:nvPr/>
        </p:nvPicPr>
        <p:blipFill>
          <a:blip r:embed="rId2"/>
          <a:stretch>
            <a:fillRect/>
          </a:stretch>
        </p:blipFill>
        <p:spPr>
          <a:xfrm>
            <a:off x="0" y="1153316"/>
            <a:ext cx="8976008" cy="4622644"/>
          </a:xfrm>
          <a:prstGeom prst="rect">
            <a:avLst/>
          </a:prstGeom>
        </p:spPr>
      </p:pic>
    </p:spTree>
    <p:extLst>
      <p:ext uri="{BB962C8B-B14F-4D97-AF65-F5344CB8AC3E}">
        <p14:creationId xmlns:p14="http://schemas.microsoft.com/office/powerpoint/2010/main" val="3846721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166373" y="2200801"/>
            <a:ext cx="1495734" cy="2672549"/>
            <a:chOff x="5166373" y="2200801"/>
            <a:chExt cx="1495734" cy="2672549"/>
          </a:xfrm>
        </p:grpSpPr>
        <p:pic>
          <p:nvPicPr>
            <p:cNvPr id="219" name="Picture 13"/>
            <p:cNvPicPr>
              <a:picLocks noChangeAspect="1" noChangeArrowheads="1"/>
            </p:cNvPicPr>
            <p:nvPr/>
          </p:nvPicPr>
          <p:blipFill rotWithShape="1">
            <a:blip r:embed="rId2">
              <a:extLst>
                <a:ext uri="{28A0092B-C50C-407E-A947-70E740481C1C}">
                  <a14:useLocalDpi xmlns:a14="http://schemas.microsoft.com/office/drawing/2010/main" val="0"/>
                </a:ext>
              </a:extLst>
            </a:blip>
            <a:srcRect l="1" r="69613"/>
            <a:stretch/>
          </p:blipFill>
          <p:spPr bwMode="auto">
            <a:xfrm flipH="1">
              <a:off x="5604189" y="2200801"/>
              <a:ext cx="1057918" cy="2645749"/>
            </a:xfrm>
            <a:prstGeom prst="rect">
              <a:avLst/>
            </a:prstGeom>
            <a:noFill/>
            <a:extLst>
              <a:ext uri="{909E8E84-426E-40dd-AFC4-6F175D3DCCD1}">
                <a14:hiddenFill xmlns="" xmlns:a14="http://schemas.microsoft.com/office/drawing/2010/main">
                  <a:solidFill>
                    <a:srgbClr val="FFFFFF"/>
                  </a:solidFill>
                </a14:hiddenFill>
              </a:ext>
            </a:extLst>
          </p:spPr>
        </p:pic>
        <p:sp>
          <p:nvSpPr>
            <p:cNvPr id="213" name="Isosceles Triangle 212"/>
            <p:cNvSpPr/>
            <p:nvPr/>
          </p:nvSpPr>
          <p:spPr>
            <a:xfrm>
              <a:off x="5518965" y="4491593"/>
              <a:ext cx="369406" cy="381757"/>
            </a:xfrm>
            <a:prstGeom prst="triangl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rapezoid 8"/>
            <p:cNvSpPr/>
            <p:nvPr/>
          </p:nvSpPr>
          <p:spPr>
            <a:xfrm rot="5400000">
              <a:off x="5691232" y="2800924"/>
              <a:ext cx="314086" cy="231564"/>
            </a:xfrm>
            <a:prstGeom prst="trapezoid">
              <a:avLst>
                <a:gd name="adj" fmla="val 15270"/>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Freeform 50"/>
            <p:cNvSpPr/>
            <p:nvPr/>
          </p:nvSpPr>
          <p:spPr>
            <a:xfrm>
              <a:off x="5732493" y="2795912"/>
              <a:ext cx="205654" cy="339414"/>
            </a:xfrm>
            <a:custGeom>
              <a:avLst/>
              <a:gdLst>
                <a:gd name="connsiteX0" fmla="*/ 146924 w 194562"/>
                <a:gd name="connsiteY0" fmla="*/ 340139 h 340139"/>
                <a:gd name="connsiteX1" fmla="*/ 18243 w 194562"/>
                <a:gd name="connsiteY1" fmla="*/ 88367 h 340139"/>
                <a:gd name="connsiteX2" fmla="*/ 18243 w 194562"/>
                <a:gd name="connsiteY2" fmla="*/ 10038 h 340139"/>
                <a:gd name="connsiteX3" fmla="*/ 180493 w 194562"/>
                <a:gd name="connsiteY3" fmla="*/ 289785 h 340139"/>
                <a:gd name="connsiteX4" fmla="*/ 186087 w 194562"/>
                <a:gd name="connsiteY4" fmla="*/ 284190 h 340139"/>
                <a:gd name="connsiteX0" fmla="*/ 146924 w 208602"/>
                <a:gd name="connsiteY0" fmla="*/ 340139 h 340139"/>
                <a:gd name="connsiteX1" fmla="*/ 18243 w 208602"/>
                <a:gd name="connsiteY1" fmla="*/ 88367 h 340139"/>
                <a:gd name="connsiteX2" fmla="*/ 18243 w 208602"/>
                <a:gd name="connsiteY2" fmla="*/ 10038 h 340139"/>
                <a:gd name="connsiteX3" fmla="*/ 180493 w 208602"/>
                <a:gd name="connsiteY3" fmla="*/ 289785 h 340139"/>
                <a:gd name="connsiteX4" fmla="*/ 208467 w 208602"/>
                <a:gd name="connsiteY4" fmla="*/ 267405 h 340139"/>
                <a:gd name="connsiteX0" fmla="*/ 146924 w 225252"/>
                <a:gd name="connsiteY0" fmla="*/ 340139 h 340139"/>
                <a:gd name="connsiteX1" fmla="*/ 18243 w 225252"/>
                <a:gd name="connsiteY1" fmla="*/ 88367 h 340139"/>
                <a:gd name="connsiteX2" fmla="*/ 18243 w 225252"/>
                <a:gd name="connsiteY2" fmla="*/ 10038 h 340139"/>
                <a:gd name="connsiteX3" fmla="*/ 180493 w 225252"/>
                <a:gd name="connsiteY3" fmla="*/ 289785 h 340139"/>
                <a:gd name="connsiteX4" fmla="*/ 225252 w 225252"/>
                <a:gd name="connsiteY4" fmla="*/ 317759 h 340139"/>
                <a:gd name="connsiteX0" fmla="*/ 148416 w 228808"/>
                <a:gd name="connsiteY0" fmla="*/ 339414 h 339414"/>
                <a:gd name="connsiteX1" fmla="*/ 19735 w 228808"/>
                <a:gd name="connsiteY1" fmla="*/ 87642 h 339414"/>
                <a:gd name="connsiteX2" fmla="*/ 19735 w 228808"/>
                <a:gd name="connsiteY2" fmla="*/ 9313 h 339414"/>
                <a:gd name="connsiteX3" fmla="*/ 204364 w 228808"/>
                <a:gd name="connsiteY3" fmla="*/ 277870 h 339414"/>
                <a:gd name="connsiteX4" fmla="*/ 226744 w 228808"/>
                <a:gd name="connsiteY4" fmla="*/ 317034 h 3394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808" h="339414">
                  <a:moveTo>
                    <a:pt x="148416" y="339414"/>
                  </a:moveTo>
                  <a:cubicBezTo>
                    <a:pt x="94799" y="241036"/>
                    <a:pt x="41182" y="142659"/>
                    <a:pt x="19735" y="87642"/>
                  </a:cubicBezTo>
                  <a:cubicBezTo>
                    <a:pt x="-1712" y="32625"/>
                    <a:pt x="-11036" y="-22392"/>
                    <a:pt x="19735" y="9313"/>
                  </a:cubicBezTo>
                  <a:cubicBezTo>
                    <a:pt x="50506" y="41018"/>
                    <a:pt x="169863" y="226583"/>
                    <a:pt x="204364" y="277870"/>
                  </a:cubicBezTo>
                  <a:cubicBezTo>
                    <a:pt x="238865" y="329157"/>
                    <a:pt x="226744" y="317034"/>
                    <a:pt x="226744" y="317034"/>
                  </a:cubicBezTo>
                </a:path>
              </a:pathLst>
            </a:custGeom>
            <a:solidFill>
              <a:schemeClr val="tx1"/>
            </a:solidFill>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1" name="Freeform 220"/>
            <p:cNvSpPr/>
            <p:nvPr/>
          </p:nvSpPr>
          <p:spPr>
            <a:xfrm>
              <a:off x="5180134" y="2746509"/>
              <a:ext cx="89232" cy="73810"/>
            </a:xfrm>
            <a:custGeom>
              <a:avLst/>
              <a:gdLst>
                <a:gd name="connsiteX0" fmla="*/ 89119 w 89232"/>
                <a:gd name="connsiteY0" fmla="*/ 400 h 73810"/>
                <a:gd name="connsiteX1" fmla="*/ 5197 w 89232"/>
                <a:gd name="connsiteY1" fmla="*/ 45159 h 73810"/>
                <a:gd name="connsiteX2" fmla="*/ 21982 w 89232"/>
                <a:gd name="connsiteY2" fmla="*/ 73134 h 73810"/>
                <a:gd name="connsiteX3" fmla="*/ 89119 w 89232"/>
                <a:gd name="connsiteY3" fmla="*/ 400 h 73810"/>
              </a:gdLst>
              <a:ahLst/>
              <a:cxnLst>
                <a:cxn ang="0">
                  <a:pos x="connsiteX0" y="connsiteY0"/>
                </a:cxn>
                <a:cxn ang="0">
                  <a:pos x="connsiteX1" y="connsiteY1"/>
                </a:cxn>
                <a:cxn ang="0">
                  <a:pos x="connsiteX2" y="connsiteY2"/>
                </a:cxn>
                <a:cxn ang="0">
                  <a:pos x="connsiteX3" y="connsiteY3"/>
                </a:cxn>
              </a:cxnLst>
              <a:rect l="l" t="t" r="r" b="b"/>
              <a:pathLst>
                <a:path w="89232" h="73810">
                  <a:moveTo>
                    <a:pt x="89119" y="400"/>
                  </a:moveTo>
                  <a:cubicBezTo>
                    <a:pt x="86322" y="-4262"/>
                    <a:pt x="16386" y="33037"/>
                    <a:pt x="5197" y="45159"/>
                  </a:cubicBezTo>
                  <a:cubicBezTo>
                    <a:pt x="-5992" y="57281"/>
                    <a:pt x="1468" y="77796"/>
                    <a:pt x="21982" y="73134"/>
                  </a:cubicBezTo>
                  <a:cubicBezTo>
                    <a:pt x="42496" y="68472"/>
                    <a:pt x="91916" y="5062"/>
                    <a:pt x="89119" y="400"/>
                  </a:cubicBezTo>
                  <a:close/>
                </a:path>
              </a:pathLst>
            </a:cu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3" name="Freeform 222"/>
            <p:cNvSpPr/>
            <p:nvPr/>
          </p:nvSpPr>
          <p:spPr>
            <a:xfrm>
              <a:off x="5252050" y="2742941"/>
              <a:ext cx="86628" cy="61263"/>
            </a:xfrm>
            <a:custGeom>
              <a:avLst/>
              <a:gdLst>
                <a:gd name="connsiteX0" fmla="*/ 419 w 86628"/>
                <a:gd name="connsiteY0" fmla="*/ 9563 h 61263"/>
                <a:gd name="connsiteX1" fmla="*/ 45177 w 86628"/>
                <a:gd name="connsiteY1" fmla="*/ 59917 h 61263"/>
                <a:gd name="connsiteX2" fmla="*/ 84341 w 86628"/>
                <a:gd name="connsiteY2" fmla="*/ 43132 h 61263"/>
                <a:gd name="connsiteX3" fmla="*/ 73151 w 86628"/>
                <a:gd name="connsiteY3" fmla="*/ 3968 h 61263"/>
                <a:gd name="connsiteX4" fmla="*/ 419 w 86628"/>
                <a:gd name="connsiteY4" fmla="*/ 9563 h 61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28" h="61263">
                  <a:moveTo>
                    <a:pt x="419" y="9563"/>
                  </a:moveTo>
                  <a:cubicBezTo>
                    <a:pt x="-4243" y="18888"/>
                    <a:pt x="31190" y="54322"/>
                    <a:pt x="45177" y="59917"/>
                  </a:cubicBezTo>
                  <a:cubicBezTo>
                    <a:pt x="59164" y="65512"/>
                    <a:pt x="79679" y="52457"/>
                    <a:pt x="84341" y="43132"/>
                  </a:cubicBezTo>
                  <a:cubicBezTo>
                    <a:pt x="89003" y="33807"/>
                    <a:pt x="87138" y="11428"/>
                    <a:pt x="73151" y="3968"/>
                  </a:cubicBezTo>
                  <a:cubicBezTo>
                    <a:pt x="59164" y="-3492"/>
                    <a:pt x="5081" y="238"/>
                    <a:pt x="419" y="9563"/>
                  </a:cubicBezTo>
                  <a:close/>
                </a:path>
              </a:pathLst>
            </a:cu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4" name="Freeform 223"/>
            <p:cNvSpPr/>
            <p:nvPr/>
          </p:nvSpPr>
          <p:spPr>
            <a:xfrm flipH="1">
              <a:off x="5166373" y="2734649"/>
              <a:ext cx="86628" cy="61263"/>
            </a:xfrm>
            <a:custGeom>
              <a:avLst/>
              <a:gdLst>
                <a:gd name="connsiteX0" fmla="*/ 419 w 86628"/>
                <a:gd name="connsiteY0" fmla="*/ 9563 h 61263"/>
                <a:gd name="connsiteX1" fmla="*/ 45177 w 86628"/>
                <a:gd name="connsiteY1" fmla="*/ 59917 h 61263"/>
                <a:gd name="connsiteX2" fmla="*/ 84341 w 86628"/>
                <a:gd name="connsiteY2" fmla="*/ 43132 h 61263"/>
                <a:gd name="connsiteX3" fmla="*/ 73151 w 86628"/>
                <a:gd name="connsiteY3" fmla="*/ 3968 h 61263"/>
                <a:gd name="connsiteX4" fmla="*/ 419 w 86628"/>
                <a:gd name="connsiteY4" fmla="*/ 9563 h 612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28" h="61263">
                  <a:moveTo>
                    <a:pt x="419" y="9563"/>
                  </a:moveTo>
                  <a:cubicBezTo>
                    <a:pt x="-4243" y="18888"/>
                    <a:pt x="31190" y="54322"/>
                    <a:pt x="45177" y="59917"/>
                  </a:cubicBezTo>
                  <a:cubicBezTo>
                    <a:pt x="59164" y="65512"/>
                    <a:pt x="79679" y="52457"/>
                    <a:pt x="84341" y="43132"/>
                  </a:cubicBezTo>
                  <a:cubicBezTo>
                    <a:pt x="89003" y="33807"/>
                    <a:pt x="87138" y="11428"/>
                    <a:pt x="73151" y="3968"/>
                  </a:cubicBezTo>
                  <a:cubicBezTo>
                    <a:pt x="59164" y="-3492"/>
                    <a:pt x="5081" y="238"/>
                    <a:pt x="419" y="9563"/>
                  </a:cubicBezTo>
                  <a:close/>
                </a:path>
              </a:pathLst>
            </a:cu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 name="TextBox 7"/>
          <p:cNvSpPr txBox="1"/>
          <p:nvPr/>
        </p:nvSpPr>
        <p:spPr>
          <a:xfrm rot="2192201">
            <a:off x="5243506" y="1796943"/>
            <a:ext cx="1619704" cy="461665"/>
          </a:xfrm>
          <a:prstGeom prst="rect">
            <a:avLst/>
          </a:prstGeom>
          <a:noFill/>
        </p:spPr>
        <p:txBody>
          <a:bodyPr wrap="none" rtlCol="0">
            <a:spAutoFit/>
          </a:bodyPr>
          <a:lstStyle/>
          <a:p>
            <a:pPr algn="ctr"/>
            <a:r>
              <a:rPr lang="fr-FR" sz="2400" dirty="0">
                <a:solidFill>
                  <a:schemeClr val="bg1"/>
                </a:solidFill>
                <a:latin typeface="Comic Sans MS"/>
                <a:cs typeface="Comic Sans MS"/>
              </a:rPr>
              <a:t>Définition</a:t>
            </a:r>
          </a:p>
        </p:txBody>
      </p:sp>
      <p:grpSp>
        <p:nvGrpSpPr>
          <p:cNvPr id="225" name="Group 224"/>
          <p:cNvGrpSpPr/>
          <p:nvPr/>
        </p:nvGrpSpPr>
        <p:grpSpPr>
          <a:xfrm>
            <a:off x="2547534" y="1456179"/>
            <a:ext cx="3670713" cy="1278470"/>
            <a:chOff x="3090072" y="1726273"/>
            <a:chExt cx="2960710" cy="969106"/>
          </a:xfrm>
        </p:grpSpPr>
        <p:sp>
          <p:nvSpPr>
            <p:cNvPr id="11" name="Lightning Bolt 10"/>
            <p:cNvSpPr/>
            <p:nvPr/>
          </p:nvSpPr>
          <p:spPr>
            <a:xfrm>
              <a:off x="3090072" y="1734169"/>
              <a:ext cx="991773" cy="696643"/>
            </a:xfrm>
            <a:prstGeom prst="lightningBol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Lightning Bolt 11"/>
            <p:cNvSpPr/>
            <p:nvPr/>
          </p:nvSpPr>
          <p:spPr>
            <a:xfrm flipH="1">
              <a:off x="5101270" y="1998736"/>
              <a:ext cx="949512" cy="696643"/>
            </a:xfrm>
            <a:prstGeom prst="lightningBol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Box 12"/>
            <p:cNvSpPr txBox="1"/>
            <p:nvPr/>
          </p:nvSpPr>
          <p:spPr>
            <a:xfrm>
              <a:off x="5336204" y="1969144"/>
              <a:ext cx="574196" cy="369332"/>
            </a:xfrm>
            <a:prstGeom prst="rect">
              <a:avLst/>
            </a:prstGeom>
            <a:noFill/>
          </p:spPr>
          <p:txBody>
            <a:bodyPr wrap="none" rtlCol="0">
              <a:spAutoFit/>
            </a:bodyPr>
            <a:lstStyle/>
            <a:p>
              <a:r>
                <a:rPr lang="en-GB" b="1" smtClean="0">
                  <a:solidFill>
                    <a:srgbClr val="E46C0A"/>
                  </a:solidFill>
                </a:rPr>
                <a:t>Risk</a:t>
              </a:r>
              <a:endParaRPr lang="en-GB" b="1">
                <a:solidFill>
                  <a:srgbClr val="E46C0A"/>
                </a:solidFill>
              </a:endParaRPr>
            </a:p>
          </p:txBody>
        </p:sp>
        <p:sp>
          <p:nvSpPr>
            <p:cNvPr id="14" name="TextBox 13"/>
            <p:cNvSpPr txBox="1"/>
            <p:nvPr/>
          </p:nvSpPr>
          <p:spPr>
            <a:xfrm>
              <a:off x="3137195" y="1726273"/>
              <a:ext cx="574196" cy="369332"/>
            </a:xfrm>
            <a:prstGeom prst="rect">
              <a:avLst/>
            </a:prstGeom>
            <a:noFill/>
          </p:spPr>
          <p:txBody>
            <a:bodyPr wrap="none" rtlCol="0">
              <a:spAutoFit/>
            </a:bodyPr>
            <a:lstStyle/>
            <a:p>
              <a:r>
                <a:rPr lang="en-GB" b="1" dirty="0" smtClean="0">
                  <a:solidFill>
                    <a:schemeClr val="accent6">
                      <a:lumMod val="75000"/>
                    </a:schemeClr>
                  </a:solidFill>
                </a:rPr>
                <a:t>Risk</a:t>
              </a:r>
              <a:endParaRPr lang="en-GB" b="1" dirty="0">
                <a:solidFill>
                  <a:schemeClr val="accent6">
                    <a:lumMod val="75000"/>
                  </a:schemeClr>
                </a:solidFill>
              </a:endParaRPr>
            </a:p>
          </p:txBody>
        </p:sp>
      </p:grpSp>
      <p:grpSp>
        <p:nvGrpSpPr>
          <p:cNvPr id="10" name="Group 9"/>
          <p:cNvGrpSpPr/>
          <p:nvPr/>
        </p:nvGrpSpPr>
        <p:grpSpPr>
          <a:xfrm>
            <a:off x="3598218" y="2810222"/>
            <a:ext cx="2116598" cy="1658576"/>
            <a:chOff x="3598218" y="2810222"/>
            <a:chExt cx="2116598" cy="1658576"/>
          </a:xfrm>
        </p:grpSpPr>
        <p:sp>
          <p:nvSpPr>
            <p:cNvPr id="5" name="Cube 4"/>
            <p:cNvSpPr/>
            <p:nvPr/>
          </p:nvSpPr>
          <p:spPr>
            <a:xfrm>
              <a:off x="3598218" y="2810222"/>
              <a:ext cx="2116598" cy="1658576"/>
            </a:xfrm>
            <a:prstGeom prst="cub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dirty="0">
                <a:solidFill>
                  <a:schemeClr val="bg1"/>
                </a:solidFill>
                <a:latin typeface="Comic Sans MS"/>
                <a:cs typeface="Comic Sans MS"/>
              </a:endParaRPr>
            </a:p>
          </p:txBody>
        </p:sp>
        <p:sp>
          <p:nvSpPr>
            <p:cNvPr id="49" name="TextBox 48"/>
            <p:cNvSpPr txBox="1"/>
            <p:nvPr/>
          </p:nvSpPr>
          <p:spPr>
            <a:xfrm>
              <a:off x="3838634" y="3498523"/>
              <a:ext cx="1298553" cy="461665"/>
            </a:xfrm>
            <a:prstGeom prst="rect">
              <a:avLst/>
            </a:prstGeom>
            <a:noFill/>
          </p:spPr>
          <p:txBody>
            <a:bodyPr wrap="none" rtlCol="0">
              <a:spAutoFit/>
            </a:bodyPr>
            <a:lstStyle/>
            <a:p>
              <a:pPr algn="ctr"/>
              <a:r>
                <a:rPr lang="fr-FR" sz="2400" b="1" dirty="0" smtClean="0">
                  <a:solidFill>
                    <a:srgbClr val="008000"/>
                  </a:solidFill>
                  <a:latin typeface="Comic Sans MS"/>
                  <a:cs typeface="Comic Sans MS"/>
                </a:rPr>
                <a:t>Product</a:t>
              </a:r>
              <a:endParaRPr lang="fr-FR" sz="2400" b="1" dirty="0">
                <a:solidFill>
                  <a:srgbClr val="008000"/>
                </a:solidFill>
                <a:latin typeface="Comic Sans MS"/>
                <a:cs typeface="Comic Sans MS"/>
              </a:endParaRPr>
            </a:p>
          </p:txBody>
        </p:sp>
      </p:grpSp>
      <p:sp>
        <p:nvSpPr>
          <p:cNvPr id="47" name="Title 1"/>
          <p:cNvSpPr>
            <a:spLocks noGrp="1"/>
          </p:cNvSpPr>
          <p:nvPr>
            <p:ph type="title"/>
          </p:nvPr>
        </p:nvSpPr>
        <p:spPr>
          <a:xfrm>
            <a:off x="496728" y="39075"/>
            <a:ext cx="7886700" cy="1138187"/>
          </a:xfrm>
        </p:spPr>
        <p:txBody>
          <a:bodyPr>
            <a:normAutofit/>
          </a:bodyPr>
          <a:lstStyle/>
          <a:p>
            <a:pPr algn="l"/>
            <a:r>
              <a:rPr lang="en-GB" sz="3600" b="1" dirty="0" smtClean="0">
                <a:solidFill>
                  <a:schemeClr val="accent1">
                    <a:lumMod val="75000"/>
                  </a:schemeClr>
                </a:solidFill>
                <a:latin typeface="+mn-lt"/>
              </a:rPr>
              <a:t>Key elements of a project</a:t>
            </a:r>
            <a:endParaRPr lang="en-GB" sz="3600" b="1" dirty="0">
              <a:solidFill>
                <a:schemeClr val="accent1">
                  <a:lumMod val="75000"/>
                </a:schemeClr>
              </a:solidFill>
              <a:latin typeface="+mn-lt"/>
            </a:endParaRPr>
          </a:p>
        </p:txBody>
      </p:sp>
      <p:grpSp>
        <p:nvGrpSpPr>
          <p:cNvPr id="30" name="Group 29"/>
          <p:cNvGrpSpPr/>
          <p:nvPr/>
        </p:nvGrpSpPr>
        <p:grpSpPr>
          <a:xfrm>
            <a:off x="4039670" y="4634735"/>
            <a:ext cx="1040517" cy="1099041"/>
            <a:chOff x="4048980" y="4503351"/>
            <a:chExt cx="826369" cy="1099041"/>
          </a:xfrm>
        </p:grpSpPr>
        <p:sp>
          <p:nvSpPr>
            <p:cNvPr id="7" name="Left Arrow 6"/>
            <p:cNvSpPr/>
            <p:nvPr/>
          </p:nvSpPr>
          <p:spPr>
            <a:xfrm rot="5400000">
              <a:off x="3874552" y="4677779"/>
              <a:ext cx="1099041" cy="75018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7" name="TextBox 216"/>
            <p:cNvSpPr txBox="1"/>
            <p:nvPr/>
          </p:nvSpPr>
          <p:spPr>
            <a:xfrm>
              <a:off x="4156996" y="4929506"/>
              <a:ext cx="718353" cy="369332"/>
            </a:xfrm>
            <a:prstGeom prst="rect">
              <a:avLst/>
            </a:prstGeom>
            <a:noFill/>
          </p:spPr>
          <p:txBody>
            <a:bodyPr wrap="none" rtlCol="0">
              <a:spAutoFit/>
            </a:bodyPr>
            <a:lstStyle/>
            <a:p>
              <a:r>
                <a:rPr lang="en-GB" b="1" dirty="0" smtClean="0">
                  <a:solidFill>
                    <a:schemeClr val="accent1">
                      <a:lumMod val="75000"/>
                    </a:schemeClr>
                  </a:solidFill>
                  <a:latin typeface="Comic Sans MS" panose="030F0702030302020204" pitchFamily="66" charset="0"/>
                </a:rPr>
                <a:t>Time</a:t>
              </a:r>
              <a:endParaRPr lang="en-GB" b="1" dirty="0">
                <a:solidFill>
                  <a:schemeClr val="accent1">
                    <a:lumMod val="75000"/>
                  </a:schemeClr>
                </a:solidFill>
                <a:latin typeface="Comic Sans MS" panose="030F0702030302020204" pitchFamily="66" charset="0"/>
              </a:endParaRPr>
            </a:p>
          </p:txBody>
        </p:sp>
      </p:grpSp>
      <p:grpSp>
        <p:nvGrpSpPr>
          <p:cNvPr id="31" name="Group 30"/>
          <p:cNvGrpSpPr/>
          <p:nvPr/>
        </p:nvGrpSpPr>
        <p:grpSpPr>
          <a:xfrm>
            <a:off x="2448501" y="3345011"/>
            <a:ext cx="1099041" cy="914038"/>
            <a:chOff x="2448501" y="3345011"/>
            <a:chExt cx="1099041" cy="750185"/>
          </a:xfrm>
        </p:grpSpPr>
        <p:sp>
          <p:nvSpPr>
            <p:cNvPr id="50" name="Left Arrow 49"/>
            <p:cNvSpPr/>
            <p:nvPr/>
          </p:nvSpPr>
          <p:spPr>
            <a:xfrm flipH="1">
              <a:off x="2448501" y="3345011"/>
              <a:ext cx="1099041" cy="75018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2504700" y="3575801"/>
              <a:ext cx="1005403" cy="369332"/>
            </a:xfrm>
            <a:prstGeom prst="rect">
              <a:avLst/>
            </a:prstGeom>
            <a:noFill/>
          </p:spPr>
          <p:txBody>
            <a:bodyPr wrap="none" rtlCol="0">
              <a:spAutoFit/>
            </a:bodyPr>
            <a:lstStyle/>
            <a:p>
              <a:r>
                <a:rPr lang="en-GB" b="1" dirty="0" smtClean="0">
                  <a:solidFill>
                    <a:schemeClr val="accent1">
                      <a:lumMod val="75000"/>
                    </a:schemeClr>
                  </a:solidFill>
                  <a:latin typeface="Comic Sans MS" panose="030F0702030302020204" pitchFamily="66" charset="0"/>
                </a:rPr>
                <a:t>Quality</a:t>
              </a:r>
              <a:endParaRPr lang="en-GB" b="1" dirty="0">
                <a:solidFill>
                  <a:schemeClr val="accent1">
                    <a:lumMod val="75000"/>
                  </a:schemeClr>
                </a:solidFill>
                <a:latin typeface="Comic Sans MS" panose="030F0702030302020204" pitchFamily="66" charset="0"/>
              </a:endParaRPr>
            </a:p>
          </p:txBody>
        </p:sp>
      </p:grpSp>
      <p:pic>
        <p:nvPicPr>
          <p:cNvPr id="212"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33578" r="38843" b="22538"/>
          <a:stretch/>
        </p:blipFill>
        <p:spPr bwMode="auto">
          <a:xfrm flipH="1">
            <a:off x="1478808" y="1828388"/>
            <a:ext cx="1253430" cy="264041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Isosceles Triangle 1"/>
          <p:cNvSpPr/>
          <p:nvPr/>
        </p:nvSpPr>
        <p:spPr>
          <a:xfrm>
            <a:off x="2547535" y="2942917"/>
            <a:ext cx="369406" cy="436901"/>
          </a:xfrm>
          <a:prstGeom prst="triangle">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3983175" y="1467163"/>
            <a:ext cx="1286191" cy="1343059"/>
            <a:chOff x="4349493" y="1365221"/>
            <a:chExt cx="1021480" cy="1201806"/>
          </a:xfrm>
        </p:grpSpPr>
        <p:sp>
          <p:nvSpPr>
            <p:cNvPr id="33" name="Left Arrow 32"/>
            <p:cNvSpPr/>
            <p:nvPr/>
          </p:nvSpPr>
          <p:spPr>
            <a:xfrm rot="16200000" flipV="1">
              <a:off x="4212574" y="1539649"/>
              <a:ext cx="1099041" cy="75018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4349493" y="1740806"/>
              <a:ext cx="1021480" cy="826221"/>
            </a:xfrm>
            <a:prstGeom prst="rect">
              <a:avLst/>
            </a:prstGeom>
            <a:noFill/>
          </p:spPr>
          <p:txBody>
            <a:bodyPr wrap="none" rtlCol="0">
              <a:spAutoFit/>
            </a:bodyPr>
            <a:lstStyle/>
            <a:p>
              <a:pPr algn="ctr"/>
              <a:r>
                <a:rPr lang="en-GB" b="1" dirty="0" smtClean="0">
                  <a:solidFill>
                    <a:schemeClr val="accent1">
                      <a:lumMod val="75000"/>
                    </a:schemeClr>
                  </a:solidFill>
                  <a:latin typeface="Comic Sans MS" panose="030F0702030302020204" pitchFamily="66" charset="0"/>
                </a:rPr>
                <a:t>Cost &amp;</a:t>
              </a:r>
            </a:p>
            <a:p>
              <a:pPr algn="ctr"/>
              <a:r>
                <a:rPr lang="en-GB" b="1" dirty="0" smtClean="0">
                  <a:solidFill>
                    <a:schemeClr val="accent1">
                      <a:lumMod val="75000"/>
                    </a:schemeClr>
                  </a:solidFill>
                  <a:latin typeface="Comic Sans MS" panose="030F0702030302020204" pitchFamily="66" charset="0"/>
                </a:rPr>
                <a:t>Resources</a:t>
              </a:r>
            </a:p>
            <a:p>
              <a:pPr algn="ctr"/>
              <a:endParaRPr lang="en-GB" b="1" dirty="0">
                <a:solidFill>
                  <a:schemeClr val="accent1">
                    <a:lumMod val="75000"/>
                  </a:schemeClr>
                </a:solidFill>
                <a:latin typeface="Comic Sans MS" panose="030F0702030302020204" pitchFamily="66" charset="0"/>
              </a:endParaRPr>
            </a:p>
          </p:txBody>
        </p:sp>
      </p:grpSp>
      <p:sp>
        <p:nvSpPr>
          <p:cNvPr id="15" name="Trapezoid 14"/>
          <p:cNvSpPr/>
          <p:nvPr/>
        </p:nvSpPr>
        <p:spPr>
          <a:xfrm rot="5220000">
            <a:off x="2222749" y="-46898"/>
            <a:ext cx="103426" cy="1908931"/>
          </a:xfrm>
          <a:prstGeom prst="trapezoid">
            <a:avLst/>
          </a:prstGeom>
          <a:gradFill>
            <a:gsLst>
              <a:gs pos="21000">
                <a:srgbClr val="FF6600"/>
              </a:gs>
              <a:gs pos="88000">
                <a:schemeClr val="accent6">
                  <a:lumMod val="60000"/>
                  <a:lumOff val="4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Slide Number Placeholder 15"/>
          <p:cNvSpPr>
            <a:spLocks noGrp="1"/>
          </p:cNvSpPr>
          <p:nvPr>
            <p:ph type="sldNum" sz="quarter" idx="12"/>
          </p:nvPr>
        </p:nvSpPr>
        <p:spPr/>
        <p:txBody>
          <a:bodyPr/>
          <a:lstStyle/>
          <a:p>
            <a:fld id="{6D3E8911-6981-AB4E-BD32-9545771F23F2}" type="slidenum">
              <a:rPr lang="en-US" smtClean="0"/>
              <a:t>4</a:t>
            </a:fld>
            <a:endParaRPr lang="en-US"/>
          </a:p>
        </p:txBody>
      </p:sp>
    </p:spTree>
    <p:extLst>
      <p:ext uri="{BB962C8B-B14F-4D97-AF65-F5344CB8AC3E}">
        <p14:creationId xmlns:p14="http://schemas.microsoft.com/office/powerpoint/2010/main" val="3939633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1" presetClass="emph" presetSubtype="2" fill="hold" nodeType="afterEffect">
                                  <p:stCondLst>
                                    <p:cond delay="0"/>
                                  </p:stCondLst>
                                  <p:childTnLst>
                                    <p:animClr clrSpc="rgb" dir="cw">
                                      <p:cBhvr>
                                        <p:cTn id="10" dur="2000" fill="hold"/>
                                        <p:tgtEl>
                                          <p:spTgt spid="15"/>
                                        </p:tgtEl>
                                        <p:attrNameLst>
                                          <p:attrName>fillcolor</p:attrName>
                                        </p:attrNameLst>
                                      </p:cBhvr>
                                      <p:to>
                                        <a:schemeClr val="accent2"/>
                                      </p:to>
                                    </p:animClr>
                                    <p:set>
                                      <p:cBhvr>
                                        <p:cTn id="11" dur="2000" fill="hold"/>
                                        <p:tgtEl>
                                          <p:spTgt spid="15"/>
                                        </p:tgtEl>
                                        <p:attrNameLst>
                                          <p:attrName>fill.type</p:attrName>
                                        </p:attrNameLst>
                                      </p:cBhvr>
                                      <p:to>
                                        <p:strVal val="solid"/>
                                      </p:to>
                                    </p:set>
                                    <p:set>
                                      <p:cBhvr>
                                        <p:cTn id="12" dur="2000" fill="hold"/>
                                        <p:tgtEl>
                                          <p:spTgt spid="15"/>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900" decel="100000" fill="hold"/>
                                        <p:tgtEl>
                                          <p:spTgt spid="30"/>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0-#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5728" y="2350361"/>
            <a:ext cx="7581752" cy="2631212"/>
          </a:xfrm>
        </p:spPr>
        <p:txBody>
          <a:bodyPr>
            <a:normAutofit/>
          </a:bodyPr>
          <a:lstStyle/>
          <a:p>
            <a:r>
              <a:rPr lang="en-US" sz="2400" dirty="0" smtClean="0"/>
              <a:t>Blended methodologies</a:t>
            </a:r>
          </a:p>
          <a:p>
            <a:r>
              <a:rPr lang="en-US" sz="2400" dirty="0" smtClean="0"/>
              <a:t>Product value and benefits more central</a:t>
            </a:r>
          </a:p>
          <a:p>
            <a:pPr marL="0" indent="0">
              <a:buNone/>
            </a:pPr>
            <a:endParaRPr lang="en-US" sz="2400" dirty="0" smtClean="0"/>
          </a:p>
          <a:p>
            <a:r>
              <a:rPr lang="en-US" sz="2400" dirty="0" smtClean="0"/>
              <a:t>Business Model Canvas</a:t>
            </a:r>
          </a:p>
          <a:p>
            <a:r>
              <a:rPr lang="en-US" sz="2400" dirty="0" smtClean="0"/>
              <a:t>Lean </a:t>
            </a:r>
            <a:r>
              <a:rPr lang="en-US" sz="2400" dirty="0"/>
              <a:t>Start </a:t>
            </a:r>
            <a:r>
              <a:rPr lang="en-US" sz="2400" dirty="0" smtClean="0"/>
              <a:t>Up</a:t>
            </a:r>
            <a:endParaRPr lang="en-US" sz="2400" dirty="0"/>
          </a:p>
        </p:txBody>
      </p:sp>
      <p:sp>
        <p:nvSpPr>
          <p:cNvPr id="4" name="Slide Number Placeholder 3"/>
          <p:cNvSpPr>
            <a:spLocks noGrp="1"/>
          </p:cNvSpPr>
          <p:nvPr>
            <p:ph type="sldNum" sz="quarter" idx="12"/>
          </p:nvPr>
        </p:nvSpPr>
        <p:spPr/>
        <p:txBody>
          <a:bodyPr/>
          <a:lstStyle/>
          <a:p>
            <a:fld id="{6D3E8911-6981-AB4E-BD32-9545771F23F2}" type="slidenum">
              <a:rPr lang="en-US" smtClean="0"/>
              <a:t>40</a:t>
            </a:fld>
            <a:endParaRPr lang="en-US"/>
          </a:p>
        </p:txBody>
      </p:sp>
      <p:sp>
        <p:nvSpPr>
          <p:cNvPr id="6" name="Rectangle 73"/>
          <p:cNvSpPr txBox="1">
            <a:spLocks noChangeArrowheads="1"/>
          </p:cNvSpPr>
          <p:nvPr/>
        </p:nvSpPr>
        <p:spPr>
          <a:xfrm>
            <a:off x="2336588" y="577513"/>
            <a:ext cx="6454475" cy="103933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3600" b="1" dirty="0" smtClean="0">
                <a:solidFill>
                  <a:schemeClr val="accent1">
                    <a:lumMod val="75000"/>
                  </a:schemeClr>
                </a:solidFill>
                <a:latin typeface="+mn-lt"/>
              </a:rPr>
              <a:t>… and for the future?</a:t>
            </a:r>
            <a:endParaRPr lang="en-GB" sz="3600" b="1" dirty="0">
              <a:solidFill>
                <a:schemeClr val="accent1">
                  <a:lumMod val="75000"/>
                </a:schemeClr>
              </a:solidFill>
              <a:latin typeface="+mn-lt"/>
            </a:endParaRPr>
          </a:p>
        </p:txBody>
      </p:sp>
      <p:pic>
        <p:nvPicPr>
          <p:cNvPr id="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207" y="228599"/>
            <a:ext cx="1816448" cy="1679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265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D3E8911-6981-AB4E-BD32-9545771F23F2}" type="slidenum">
              <a:rPr lang="en-US" smtClean="0"/>
              <a:t>41</a:t>
            </a:fld>
            <a:endParaRPr lang="en-US"/>
          </a:p>
        </p:txBody>
      </p:sp>
      <p:sp>
        <p:nvSpPr>
          <p:cNvPr id="3" name="Rectangle 2"/>
          <p:cNvSpPr/>
          <p:nvPr/>
        </p:nvSpPr>
        <p:spPr>
          <a:xfrm>
            <a:off x="2426072" y="2782400"/>
            <a:ext cx="4291860" cy="1015663"/>
          </a:xfrm>
          <a:prstGeom prst="rect">
            <a:avLst/>
          </a:prstGeom>
          <a:noFill/>
        </p:spPr>
        <p:txBody>
          <a:bodyPr wrap="none" lIns="91440" tIns="45720" rIns="91440" bIns="45720">
            <a:spAutoFit/>
          </a:bodyPr>
          <a:lstStyle/>
          <a:p>
            <a:pPr algn="ctr"/>
            <a:r>
              <a:rPr lang="en-US" sz="60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THANK YOU!</a:t>
            </a:r>
            <a:endParaRPr lang="en-US" sz="60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4" name="Rectangle 3"/>
          <p:cNvSpPr/>
          <p:nvPr/>
        </p:nvSpPr>
        <p:spPr>
          <a:xfrm>
            <a:off x="1321149" y="5359763"/>
            <a:ext cx="7488438" cy="738664"/>
          </a:xfrm>
          <a:prstGeom prst="rect">
            <a:avLst/>
          </a:prstGeom>
        </p:spPr>
        <p:txBody>
          <a:bodyPr wrap="square">
            <a:spAutoFit/>
          </a:bodyPr>
          <a:lstStyle/>
          <a:p>
            <a:r>
              <a:rPr lang="en-GB" sz="2400" dirty="0" smtClean="0">
                <a:solidFill>
                  <a:schemeClr val="accent1">
                    <a:lumMod val="75000"/>
                  </a:schemeClr>
                </a:solidFill>
              </a:rPr>
              <a:t>Nadia Circelli			</a:t>
            </a:r>
          </a:p>
          <a:p>
            <a:r>
              <a:rPr lang="en-GB" i="1" dirty="0" err="1" smtClean="0">
                <a:solidFill>
                  <a:schemeClr val="accent1">
                    <a:lumMod val="75000"/>
                  </a:schemeClr>
                </a:solidFill>
              </a:rPr>
              <a:t>nadia.circelli</a:t>
            </a:r>
            <a:r>
              <a:rPr lang="en-GB" i="1" dirty="0" err="1">
                <a:solidFill>
                  <a:schemeClr val="accent1">
                    <a:lumMod val="75000"/>
                  </a:schemeClr>
                </a:solidFill>
              </a:rPr>
              <a:t>@gmail.com</a:t>
            </a:r>
            <a:endParaRPr lang="en-GB" i="1" dirty="0">
              <a:solidFill>
                <a:schemeClr val="accent1">
                  <a:lumMod val="75000"/>
                </a:schemeClr>
              </a:solidFill>
            </a:endParaRPr>
          </a:p>
        </p:txBody>
      </p:sp>
    </p:spTree>
    <p:extLst>
      <p:ext uri="{BB962C8B-B14F-4D97-AF65-F5344CB8AC3E}">
        <p14:creationId xmlns:p14="http://schemas.microsoft.com/office/powerpoint/2010/main" val="1988573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p:cNvSpPr>
            <a:spLocks noGrp="1"/>
          </p:cNvSpPr>
          <p:nvPr>
            <p:ph type="title"/>
          </p:nvPr>
        </p:nvSpPr>
        <p:spPr>
          <a:xfrm>
            <a:off x="496728" y="39075"/>
            <a:ext cx="7886700" cy="1138187"/>
          </a:xfrm>
        </p:spPr>
        <p:txBody>
          <a:bodyPr>
            <a:normAutofit/>
          </a:bodyPr>
          <a:lstStyle/>
          <a:p>
            <a:pPr algn="l"/>
            <a:r>
              <a:rPr lang="en-GB" sz="3600" b="1" dirty="0" smtClean="0">
                <a:solidFill>
                  <a:schemeClr val="accent1">
                    <a:lumMod val="75000"/>
                  </a:schemeClr>
                </a:solidFill>
                <a:latin typeface="+mn-lt"/>
              </a:rPr>
              <a:t>Key people in a project</a:t>
            </a:r>
            <a:endParaRPr lang="en-GB" sz="3600" b="1" dirty="0">
              <a:solidFill>
                <a:schemeClr val="accent1">
                  <a:lumMod val="75000"/>
                </a:schemeClr>
              </a:solidFill>
              <a:latin typeface="+mn-lt"/>
            </a:endParaRPr>
          </a:p>
        </p:txBody>
      </p:sp>
      <p:grpSp>
        <p:nvGrpSpPr>
          <p:cNvPr id="226" name="Group 225"/>
          <p:cNvGrpSpPr/>
          <p:nvPr/>
        </p:nvGrpSpPr>
        <p:grpSpPr>
          <a:xfrm>
            <a:off x="6280580" y="3786144"/>
            <a:ext cx="1439579" cy="1594555"/>
            <a:chOff x="6361040" y="538897"/>
            <a:chExt cx="1478979" cy="1556708"/>
          </a:xfrm>
        </p:grpSpPr>
        <p:sp>
          <p:nvSpPr>
            <p:cNvPr id="29" name="TextBox 28"/>
            <p:cNvSpPr txBox="1"/>
            <p:nvPr/>
          </p:nvSpPr>
          <p:spPr>
            <a:xfrm>
              <a:off x="6587640" y="538897"/>
              <a:ext cx="184666" cy="369332"/>
            </a:xfrm>
            <a:prstGeom prst="rect">
              <a:avLst/>
            </a:prstGeom>
            <a:noFill/>
          </p:spPr>
          <p:txBody>
            <a:bodyPr wrap="none" rtlCol="0">
              <a:spAutoFit/>
            </a:bodyPr>
            <a:lstStyle/>
            <a:p>
              <a:endParaRPr lang="en-GB" dirty="0"/>
            </a:p>
          </p:txBody>
        </p:sp>
        <p:sp>
          <p:nvSpPr>
            <p:cNvPr id="44" name="TextBox 43"/>
            <p:cNvSpPr txBox="1"/>
            <p:nvPr/>
          </p:nvSpPr>
          <p:spPr>
            <a:xfrm>
              <a:off x="6582186" y="1726273"/>
              <a:ext cx="1046117" cy="369332"/>
            </a:xfrm>
            <a:prstGeom prst="rect">
              <a:avLst/>
            </a:prstGeom>
            <a:noFill/>
          </p:spPr>
          <p:txBody>
            <a:bodyPr wrap="none" rtlCol="0">
              <a:spAutoFit/>
            </a:bodyPr>
            <a:lstStyle/>
            <a:p>
              <a:r>
                <a:rPr lang="en-GB" dirty="0" smtClean="0"/>
                <a:t>Suppliers</a:t>
              </a:r>
              <a:endParaRPr lang="en-GB" dirty="0"/>
            </a:p>
          </p:txBody>
        </p:sp>
        <p:pic>
          <p:nvPicPr>
            <p:cNvPr id="39" name="Picture 12" descr="j024036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1040" y="970064"/>
              <a:ext cx="1478979" cy="756209"/>
            </a:xfrm>
            <a:prstGeom prst="rect">
              <a:avLst/>
            </a:prstGeom>
            <a:noFill/>
            <a:extLst>
              <a:ext uri="{909E8E84-426E-40dd-AFC4-6F175D3DCCD1}">
                <a14:hiddenFill xmlns="" xmlns:a14="http://schemas.microsoft.com/office/drawing/2010/main">
                  <a:solidFill>
                    <a:srgbClr val="FFFFFF"/>
                  </a:solidFill>
                </a14:hiddenFill>
              </a:ext>
            </a:extLst>
          </p:spPr>
        </p:pic>
      </p:grpSp>
      <p:grpSp>
        <p:nvGrpSpPr>
          <p:cNvPr id="18" name="Group 17"/>
          <p:cNvGrpSpPr/>
          <p:nvPr/>
        </p:nvGrpSpPr>
        <p:grpSpPr>
          <a:xfrm>
            <a:off x="1158773" y="3981346"/>
            <a:ext cx="1514466" cy="1491074"/>
            <a:chOff x="343462" y="4199542"/>
            <a:chExt cx="1199280" cy="1230680"/>
          </a:xfrm>
        </p:grpSpPr>
        <p:pic>
          <p:nvPicPr>
            <p:cNvPr id="75"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6728" y="4384208"/>
              <a:ext cx="1046014" cy="10460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5" name="TextBox 54"/>
            <p:cNvSpPr txBox="1"/>
            <p:nvPr/>
          </p:nvSpPr>
          <p:spPr>
            <a:xfrm>
              <a:off x="343462" y="4199542"/>
              <a:ext cx="710451" cy="369332"/>
            </a:xfrm>
            <a:prstGeom prst="rect">
              <a:avLst/>
            </a:prstGeom>
            <a:noFill/>
          </p:spPr>
          <p:txBody>
            <a:bodyPr wrap="none" rtlCol="0">
              <a:spAutoFit/>
            </a:bodyPr>
            <a:lstStyle/>
            <a:p>
              <a:r>
                <a:rPr lang="en-GB" dirty="0" smtClean="0"/>
                <a:t>Users</a:t>
              </a:r>
              <a:endParaRPr lang="en-GB" dirty="0"/>
            </a:p>
          </p:txBody>
        </p:sp>
      </p:grpSp>
      <p:grpSp>
        <p:nvGrpSpPr>
          <p:cNvPr id="17" name="Group 16"/>
          <p:cNvGrpSpPr/>
          <p:nvPr/>
        </p:nvGrpSpPr>
        <p:grpSpPr>
          <a:xfrm>
            <a:off x="865573" y="1528697"/>
            <a:ext cx="1666141" cy="1205335"/>
            <a:chOff x="343462" y="1132346"/>
            <a:chExt cx="1666141" cy="1205335"/>
          </a:xfrm>
        </p:grpSpPr>
        <p:pic>
          <p:nvPicPr>
            <p:cNvPr id="76" name="Picture 430" descr="pe01914_[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728" y="1452443"/>
              <a:ext cx="1361200" cy="885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7" name="TextBox 76"/>
            <p:cNvSpPr txBox="1"/>
            <p:nvPr/>
          </p:nvSpPr>
          <p:spPr>
            <a:xfrm>
              <a:off x="343462" y="1132346"/>
              <a:ext cx="1666141" cy="369332"/>
            </a:xfrm>
            <a:prstGeom prst="rect">
              <a:avLst/>
            </a:prstGeom>
            <a:noFill/>
          </p:spPr>
          <p:txBody>
            <a:bodyPr wrap="none" rtlCol="0">
              <a:spAutoFit/>
            </a:bodyPr>
            <a:lstStyle/>
            <a:p>
              <a:r>
                <a:rPr lang="fr-FR" dirty="0" smtClean="0"/>
                <a:t>Project Sponsor</a:t>
              </a:r>
              <a:endParaRPr lang="en-GB" dirty="0"/>
            </a:p>
          </p:txBody>
        </p:sp>
      </p:grpSp>
      <p:grpSp>
        <p:nvGrpSpPr>
          <p:cNvPr id="16" name="Group 15"/>
          <p:cNvGrpSpPr/>
          <p:nvPr/>
        </p:nvGrpSpPr>
        <p:grpSpPr>
          <a:xfrm>
            <a:off x="6709882" y="1083331"/>
            <a:ext cx="1588762" cy="1839191"/>
            <a:chOff x="7137585" y="992596"/>
            <a:chExt cx="1588762" cy="1839191"/>
          </a:xfrm>
        </p:grpSpPr>
        <p:sp>
          <p:nvSpPr>
            <p:cNvPr id="57" name="TextBox 56"/>
            <p:cNvSpPr txBox="1"/>
            <p:nvPr/>
          </p:nvSpPr>
          <p:spPr>
            <a:xfrm>
              <a:off x="7300731" y="992596"/>
              <a:ext cx="1425616" cy="369332"/>
            </a:xfrm>
            <a:prstGeom prst="rect">
              <a:avLst/>
            </a:prstGeom>
            <a:noFill/>
          </p:spPr>
          <p:txBody>
            <a:bodyPr wrap="none" rtlCol="0">
              <a:spAutoFit/>
            </a:bodyPr>
            <a:lstStyle/>
            <a:p>
              <a:r>
                <a:rPr lang="fr-FR" dirty="0" smtClean="0"/>
                <a:t>Project Team</a:t>
              </a:r>
              <a:endParaRPr lang="en-GB" dirty="0"/>
            </a:p>
          </p:txBody>
        </p:sp>
        <p:pic>
          <p:nvPicPr>
            <p:cNvPr id="79" name="Picture 25" descr="j033426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37585" y="1437962"/>
              <a:ext cx="1439863" cy="1393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48" name="Trapezoid 47"/>
          <p:cNvSpPr/>
          <p:nvPr/>
        </p:nvSpPr>
        <p:spPr>
          <a:xfrm rot="5220000">
            <a:off x="1988656" y="175247"/>
            <a:ext cx="126711" cy="1464641"/>
          </a:xfrm>
          <a:prstGeom prst="trapezoid">
            <a:avLst/>
          </a:prstGeom>
          <a:gradFill>
            <a:gsLst>
              <a:gs pos="21000">
                <a:srgbClr val="FF6600"/>
              </a:gs>
              <a:gs pos="88000">
                <a:schemeClr val="accent6">
                  <a:lumMod val="60000"/>
                  <a:lumOff val="4000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0" name="Group 19"/>
          <p:cNvGrpSpPr/>
          <p:nvPr/>
        </p:nvGrpSpPr>
        <p:grpSpPr>
          <a:xfrm>
            <a:off x="3562859" y="1809847"/>
            <a:ext cx="1749197" cy="2285348"/>
            <a:chOff x="3562859" y="1809847"/>
            <a:chExt cx="1749197" cy="2285348"/>
          </a:xfrm>
        </p:grpSpPr>
        <p:pic>
          <p:nvPicPr>
            <p:cNvPr id="46" name="Picture 7" descr="pe06969_[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98358" y="2321958"/>
              <a:ext cx="1360488" cy="1773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Rectangle 18"/>
            <p:cNvSpPr/>
            <p:nvPr/>
          </p:nvSpPr>
          <p:spPr>
            <a:xfrm>
              <a:off x="3562859" y="1809847"/>
              <a:ext cx="1749197" cy="369332"/>
            </a:xfrm>
            <a:prstGeom prst="rect">
              <a:avLst/>
            </a:prstGeom>
          </p:spPr>
          <p:txBody>
            <a:bodyPr wrap="none">
              <a:spAutoFit/>
            </a:bodyPr>
            <a:lstStyle/>
            <a:p>
              <a:r>
                <a:rPr lang="fr-FR" dirty="0"/>
                <a:t>Project M</a:t>
              </a:r>
              <a:r>
                <a:rPr lang="fr-FR" dirty="0" smtClean="0"/>
                <a:t>anager</a:t>
              </a:r>
              <a:endParaRPr lang="en-GB" dirty="0"/>
            </a:p>
          </p:txBody>
        </p:sp>
      </p:grpSp>
      <p:sp>
        <p:nvSpPr>
          <p:cNvPr id="21" name="Rectangle 20"/>
          <p:cNvSpPr/>
          <p:nvPr/>
        </p:nvSpPr>
        <p:spPr>
          <a:xfrm>
            <a:off x="740055" y="6028226"/>
            <a:ext cx="7952389" cy="461665"/>
          </a:xfrm>
          <a:prstGeom prst="rect">
            <a:avLst/>
          </a:prstGeom>
        </p:spPr>
        <p:txBody>
          <a:bodyPr wrap="square">
            <a:spAutoFit/>
          </a:bodyPr>
          <a:lstStyle/>
          <a:p>
            <a:pPr>
              <a:buClr>
                <a:schemeClr val="accent1"/>
              </a:buClr>
            </a:pPr>
            <a:r>
              <a:rPr lang="en-US" sz="2400" b="1" i="1" dirty="0" smtClean="0">
                <a:solidFill>
                  <a:srgbClr val="4BACC6"/>
                </a:solidFill>
              </a:rPr>
              <a:t>The success of the project will depend mostly on people</a:t>
            </a:r>
            <a:endParaRPr lang="en-US" sz="2400" dirty="0"/>
          </a:p>
        </p:txBody>
      </p:sp>
      <p:sp>
        <p:nvSpPr>
          <p:cNvPr id="2" name="Slide Number Placeholder 1"/>
          <p:cNvSpPr>
            <a:spLocks noGrp="1"/>
          </p:cNvSpPr>
          <p:nvPr>
            <p:ph type="sldNum" sz="quarter" idx="12"/>
          </p:nvPr>
        </p:nvSpPr>
        <p:spPr/>
        <p:txBody>
          <a:bodyPr/>
          <a:lstStyle/>
          <a:p>
            <a:fld id="{6D3E8911-6981-AB4E-BD32-9545771F23F2}" type="slidenum">
              <a:rPr lang="en-US" smtClean="0"/>
              <a:t>5</a:t>
            </a:fld>
            <a:endParaRPr lang="en-US"/>
          </a:p>
        </p:txBody>
      </p:sp>
    </p:spTree>
    <p:extLst>
      <p:ext uri="{BB962C8B-B14F-4D97-AF65-F5344CB8AC3E}">
        <p14:creationId xmlns:p14="http://schemas.microsoft.com/office/powerpoint/2010/main" val="2766511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500"/>
                                        <p:tgtEl>
                                          <p:spTgt spid="48"/>
                                        </p:tgtEl>
                                      </p:cBhvr>
                                    </p:animEffect>
                                  </p:childTnLst>
                                </p:cTn>
                              </p:par>
                            </p:childTnLst>
                          </p:cTn>
                        </p:par>
                        <p:par>
                          <p:cTn id="8" fill="hold">
                            <p:stCondLst>
                              <p:cond delay="500"/>
                            </p:stCondLst>
                            <p:childTnLst>
                              <p:par>
                                <p:cTn id="9" presetID="1" presetClass="emph" presetSubtype="2" fill="hold" nodeType="afterEffect">
                                  <p:stCondLst>
                                    <p:cond delay="0"/>
                                  </p:stCondLst>
                                  <p:childTnLst>
                                    <p:animClr clrSpc="rgb" dir="cw">
                                      <p:cBhvr>
                                        <p:cTn id="10" dur="2000" fill="hold"/>
                                        <p:tgtEl>
                                          <p:spTgt spid="48"/>
                                        </p:tgtEl>
                                        <p:attrNameLst>
                                          <p:attrName>fillcolor</p:attrName>
                                        </p:attrNameLst>
                                      </p:cBhvr>
                                      <p:to>
                                        <a:schemeClr val="accent2"/>
                                      </p:to>
                                    </p:animClr>
                                    <p:set>
                                      <p:cBhvr>
                                        <p:cTn id="11" dur="2000" fill="hold"/>
                                        <p:tgtEl>
                                          <p:spTgt spid="48"/>
                                        </p:tgtEl>
                                        <p:attrNameLst>
                                          <p:attrName>fill.type</p:attrName>
                                        </p:attrNameLst>
                                      </p:cBhvr>
                                      <p:to>
                                        <p:strVal val="solid"/>
                                      </p:to>
                                    </p:set>
                                    <p:set>
                                      <p:cBhvr>
                                        <p:cTn id="12" dur="2000" fill="hold"/>
                                        <p:tgtEl>
                                          <p:spTgt spid="48"/>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par>
                          <p:cTn id="21" fill="hold">
                            <p:stCondLst>
                              <p:cond delay="0"/>
                            </p:stCondLst>
                            <p:childTnLst>
                              <p:par>
                                <p:cTn id="22" presetID="6" presetClass="emph" presetSubtype="0" fill="hold" nodeType="afterEffect">
                                  <p:stCondLst>
                                    <p:cond delay="0"/>
                                  </p:stCondLst>
                                  <p:childTnLst>
                                    <p:animScale>
                                      <p:cBhvr>
                                        <p:cTn id="23" dur="2000" fill="hold"/>
                                        <p:tgtEl>
                                          <p:spTgt spid="16"/>
                                        </p:tgtEl>
                                      </p:cBhvr>
                                      <p:by x="150000" y="150000"/>
                                    </p:animScale>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childTnLst>
                          </p:cTn>
                        </p:par>
                        <p:par>
                          <p:cTn id="28" fill="hold">
                            <p:stCondLst>
                              <p:cond delay="0"/>
                            </p:stCondLst>
                            <p:childTnLst>
                              <p:par>
                                <p:cTn id="29" presetID="6" presetClass="emph" presetSubtype="0" fill="hold" nodeType="afterEffect">
                                  <p:stCondLst>
                                    <p:cond delay="0"/>
                                  </p:stCondLst>
                                  <p:childTnLst>
                                    <p:animScale>
                                      <p:cBhvr>
                                        <p:cTn id="30" dur="2000" fill="hold"/>
                                        <p:tgtEl>
                                          <p:spTgt spid="17"/>
                                        </p:tgtEl>
                                      </p:cBhvr>
                                      <p:by x="150000" y="150000"/>
                                    </p:animScale>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par>
                          <p:cTn id="35" fill="hold">
                            <p:stCondLst>
                              <p:cond delay="0"/>
                            </p:stCondLst>
                            <p:childTnLst>
                              <p:par>
                                <p:cTn id="36" presetID="6" presetClass="emph" presetSubtype="0" fill="hold" nodeType="afterEffect">
                                  <p:stCondLst>
                                    <p:cond delay="0"/>
                                  </p:stCondLst>
                                  <p:childTnLst>
                                    <p:animScale>
                                      <p:cBhvr>
                                        <p:cTn id="37" dur="2000" fill="hold"/>
                                        <p:tgtEl>
                                          <p:spTgt spid="18"/>
                                        </p:tgtEl>
                                      </p:cBhvr>
                                      <p:by x="150000" y="150000"/>
                                    </p:animScale>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26"/>
                                        </p:tgtEl>
                                        <p:attrNameLst>
                                          <p:attrName>style.visibility</p:attrName>
                                        </p:attrNameLst>
                                      </p:cBhvr>
                                      <p:to>
                                        <p:strVal val="visible"/>
                                      </p:to>
                                    </p:set>
                                  </p:childTnLst>
                                </p:cTn>
                              </p:par>
                            </p:childTnLst>
                          </p:cTn>
                        </p:par>
                        <p:par>
                          <p:cTn id="42" fill="hold">
                            <p:stCondLst>
                              <p:cond delay="0"/>
                            </p:stCondLst>
                            <p:childTnLst>
                              <p:par>
                                <p:cTn id="43" presetID="6" presetClass="emph" presetSubtype="0" fill="hold" nodeType="afterEffect">
                                  <p:stCondLst>
                                    <p:cond delay="0"/>
                                  </p:stCondLst>
                                  <p:childTnLst>
                                    <p:animScale>
                                      <p:cBhvr>
                                        <p:cTn id="44" dur="2000" fill="hold"/>
                                        <p:tgtEl>
                                          <p:spTgt spid="226"/>
                                        </p:tgtEl>
                                      </p:cBhvr>
                                      <p:by x="150000" y="150000"/>
                                    </p:animScale>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3048970" y="832101"/>
            <a:ext cx="3198379" cy="1850333"/>
          </a:xfrm>
          <a:prstGeom prst="ellipse">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8017" name="Rectangle 73"/>
          <p:cNvSpPr>
            <a:spLocks noGrp="1" noChangeArrowheads="1"/>
          </p:cNvSpPr>
          <p:nvPr>
            <p:ph type="title"/>
          </p:nvPr>
        </p:nvSpPr>
        <p:spPr>
          <a:xfrm>
            <a:off x="514351" y="0"/>
            <a:ext cx="7886700" cy="1039336"/>
          </a:xfrm>
        </p:spPr>
        <p:txBody>
          <a:bodyPr>
            <a:normAutofit/>
          </a:bodyPr>
          <a:lstStyle/>
          <a:p>
            <a:pPr algn="l"/>
            <a:r>
              <a:rPr lang="fr-FR" sz="3600" b="1" dirty="0" smtClean="0">
                <a:solidFill>
                  <a:schemeClr val="accent1">
                    <a:lumMod val="75000"/>
                  </a:schemeClr>
                </a:solidFill>
                <a:latin typeface="+mn-lt"/>
              </a:rPr>
              <a:t>Project life cycle</a:t>
            </a:r>
            <a:endParaRPr lang="fr-FR" sz="3600" b="1" dirty="0">
              <a:solidFill>
                <a:schemeClr val="accent1">
                  <a:lumMod val="75000"/>
                </a:schemeClr>
              </a:solidFill>
              <a:latin typeface="+mn-lt"/>
            </a:endParaRPr>
          </a:p>
        </p:txBody>
      </p:sp>
      <p:sp>
        <p:nvSpPr>
          <p:cNvPr id="4" name="Pentagon 3"/>
          <p:cNvSpPr/>
          <p:nvPr/>
        </p:nvSpPr>
        <p:spPr>
          <a:xfrm>
            <a:off x="1315017" y="1349406"/>
            <a:ext cx="1531000" cy="89247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Definition</a:t>
            </a:r>
            <a:endParaRPr lang="en-US" sz="1600" dirty="0">
              <a:solidFill>
                <a:schemeClr val="bg1"/>
              </a:solidFill>
              <a:latin typeface="Comic Sans MS"/>
              <a:cs typeface="Comic Sans MS"/>
            </a:endParaRPr>
          </a:p>
        </p:txBody>
      </p:sp>
      <p:sp>
        <p:nvSpPr>
          <p:cNvPr id="6" name="Chevron 5"/>
          <p:cNvSpPr/>
          <p:nvPr/>
        </p:nvSpPr>
        <p:spPr>
          <a:xfrm>
            <a:off x="2605534" y="1355127"/>
            <a:ext cx="1631196"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smtClean="0">
                <a:solidFill>
                  <a:schemeClr val="bg1"/>
                </a:solidFill>
                <a:latin typeface="Comic Sans MS"/>
                <a:cs typeface="Comic Sans MS"/>
              </a:rPr>
              <a:t>Plan</a:t>
            </a:r>
            <a:endParaRPr lang="en-US" sz="1600">
              <a:solidFill>
                <a:schemeClr val="bg1"/>
              </a:solidFill>
              <a:latin typeface="Comic Sans MS"/>
              <a:cs typeface="Comic Sans MS"/>
            </a:endParaRPr>
          </a:p>
        </p:txBody>
      </p:sp>
      <p:sp>
        <p:nvSpPr>
          <p:cNvPr id="53" name="Chevron 52"/>
          <p:cNvSpPr/>
          <p:nvPr/>
        </p:nvSpPr>
        <p:spPr>
          <a:xfrm>
            <a:off x="4017778" y="1349406"/>
            <a:ext cx="2514210"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Execution</a:t>
            </a:r>
            <a:endParaRPr lang="en-US" sz="1600" dirty="0">
              <a:solidFill>
                <a:schemeClr val="bg1"/>
              </a:solidFill>
              <a:latin typeface="Comic Sans MS"/>
              <a:cs typeface="Comic Sans MS"/>
            </a:endParaRPr>
          </a:p>
        </p:txBody>
      </p:sp>
      <p:sp>
        <p:nvSpPr>
          <p:cNvPr id="7" name="Freeform 6"/>
          <p:cNvSpPr/>
          <p:nvPr/>
        </p:nvSpPr>
        <p:spPr>
          <a:xfrm>
            <a:off x="6665810" y="1343685"/>
            <a:ext cx="1395769" cy="903912"/>
          </a:xfrm>
          <a:custGeom>
            <a:avLst/>
            <a:gdLst>
              <a:gd name="connsiteX0" fmla="*/ 0 w 1395769"/>
              <a:gd name="connsiteY0" fmla="*/ 0 h 903912"/>
              <a:gd name="connsiteX1" fmla="*/ 0 w 1395769"/>
              <a:gd name="connsiteY1" fmla="*/ 0 h 903912"/>
              <a:gd name="connsiteX2" fmla="*/ 1372888 w 1395769"/>
              <a:gd name="connsiteY2" fmla="*/ 0 h 903912"/>
              <a:gd name="connsiteX3" fmla="*/ 1395769 w 1395769"/>
              <a:gd name="connsiteY3" fmla="*/ 903912 h 903912"/>
              <a:gd name="connsiteX4" fmla="*/ 22882 w 1395769"/>
              <a:gd name="connsiteY4" fmla="*/ 881028 h 903912"/>
              <a:gd name="connsiteX5" fmla="*/ 457629 w 1395769"/>
              <a:gd name="connsiteY5" fmla="*/ 457677 h 903912"/>
              <a:gd name="connsiteX6" fmla="*/ 0 w 1395769"/>
              <a:gd name="connsiteY6" fmla="*/ 0 h 90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769" h="903912">
                <a:moveTo>
                  <a:pt x="0" y="0"/>
                </a:moveTo>
                <a:lnTo>
                  <a:pt x="0" y="0"/>
                </a:lnTo>
                <a:lnTo>
                  <a:pt x="1372888" y="0"/>
                </a:lnTo>
                <a:lnTo>
                  <a:pt x="1395769" y="903912"/>
                </a:lnTo>
                <a:lnTo>
                  <a:pt x="22882" y="881028"/>
                </a:lnTo>
                <a:lnTo>
                  <a:pt x="457629" y="457677"/>
                </a:lnTo>
                <a:lnTo>
                  <a:pt x="0" y="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r>
              <a:rPr lang="en-US" sz="1600" dirty="0" smtClean="0">
                <a:latin typeface="Comic Sans MS"/>
                <a:cs typeface="Comic Sans MS"/>
              </a:rPr>
              <a:t>Closure</a:t>
            </a:r>
            <a:endParaRPr lang="en-US" sz="1600" dirty="0">
              <a:latin typeface="Comic Sans MS"/>
              <a:cs typeface="Comic Sans MS"/>
            </a:endParaRPr>
          </a:p>
        </p:txBody>
      </p:sp>
      <p:sp>
        <p:nvSpPr>
          <p:cNvPr id="10" name="Line Callout 2 9"/>
          <p:cNvSpPr/>
          <p:nvPr/>
        </p:nvSpPr>
        <p:spPr>
          <a:xfrm rot="10800000" flipH="1" flipV="1">
            <a:off x="319856" y="2569355"/>
            <a:ext cx="1836823" cy="737504"/>
          </a:xfrm>
          <a:prstGeom prst="borderCallout2">
            <a:avLst>
              <a:gd name="adj1" fmla="val -3916"/>
              <a:gd name="adj2" fmla="val 88133"/>
              <a:gd name="adj3" fmla="val -12088"/>
              <a:gd name="adj4" fmla="val 92192"/>
              <a:gd name="adj5" fmla="val -40651"/>
              <a:gd name="adj6" fmla="val 96842"/>
            </a:avLst>
          </a:prstGeom>
          <a:ln>
            <a:solidFill>
              <a:srgbClr val="4F81BD"/>
            </a:solidFill>
          </a:ln>
          <a:effectLst>
            <a:outerShdw blurRad="50800" dist="38100" dir="2700000" algn="tl" rotWithShape="0">
              <a:srgbClr val="000000">
                <a:alpha val="43000"/>
              </a:srgbClr>
            </a:outerShdw>
          </a:effectLst>
        </p:spPr>
        <p:style>
          <a:lnRef idx="2">
            <a:schemeClr val="accent5"/>
          </a:lnRef>
          <a:fillRef idx="1">
            <a:schemeClr val="lt1"/>
          </a:fillRef>
          <a:effectRef idx="0">
            <a:schemeClr val="accent5"/>
          </a:effectRef>
          <a:fontRef idx="minor">
            <a:schemeClr val="dk1"/>
          </a:fontRef>
        </p:style>
        <p:txBody>
          <a:bodyPr rtlCol="0" anchor="ctr"/>
          <a:lstStyle/>
          <a:p>
            <a:r>
              <a:rPr lang="en-US" sz="1400" dirty="0" smtClean="0"/>
              <a:t>Define product(s), requirements and constraints</a:t>
            </a:r>
            <a:endParaRPr lang="en-US" sz="1400" dirty="0"/>
          </a:p>
        </p:txBody>
      </p:sp>
      <p:sp>
        <p:nvSpPr>
          <p:cNvPr id="62" name="Line Callout 2 61"/>
          <p:cNvSpPr/>
          <p:nvPr/>
        </p:nvSpPr>
        <p:spPr>
          <a:xfrm rot="10800000" flipH="1" flipV="1">
            <a:off x="2419423" y="2583272"/>
            <a:ext cx="1288212" cy="617864"/>
          </a:xfrm>
          <a:prstGeom prst="borderCallout2">
            <a:avLst>
              <a:gd name="adj1" fmla="val -7272"/>
              <a:gd name="adj2" fmla="val 80501"/>
              <a:gd name="adj3" fmla="val -16449"/>
              <a:gd name="adj4" fmla="val 85999"/>
              <a:gd name="adj5" fmla="val -47784"/>
              <a:gd name="adj6" fmla="val 92949"/>
            </a:avLst>
          </a:prstGeom>
          <a:ln>
            <a:solidFill>
              <a:srgbClr val="4F81BD"/>
            </a:solidFill>
          </a:ln>
          <a:effectLst>
            <a:outerShdw blurRad="50800" dist="38100" dir="2700000" algn="tl" rotWithShape="0">
              <a:srgbClr val="000000">
                <a:alpha val="43000"/>
              </a:srgbClr>
            </a:outerShdw>
          </a:effectLst>
        </p:spPr>
        <p:style>
          <a:lnRef idx="2">
            <a:schemeClr val="accent5"/>
          </a:lnRef>
          <a:fillRef idx="1">
            <a:schemeClr val="lt1"/>
          </a:fillRef>
          <a:effectRef idx="0">
            <a:schemeClr val="accent5"/>
          </a:effectRef>
          <a:fontRef idx="minor">
            <a:schemeClr val="dk1"/>
          </a:fontRef>
        </p:style>
        <p:txBody>
          <a:bodyPr rtlCol="0" anchor="ctr"/>
          <a:lstStyle/>
          <a:p>
            <a:pPr algn="ctr"/>
            <a:r>
              <a:rPr lang="en-US" sz="1400" dirty="0" smtClean="0"/>
              <a:t>Define project plan</a:t>
            </a:r>
            <a:endParaRPr lang="en-US" sz="1400" dirty="0"/>
          </a:p>
        </p:txBody>
      </p:sp>
      <p:sp>
        <p:nvSpPr>
          <p:cNvPr id="63" name="Line Callout 2 62"/>
          <p:cNvSpPr/>
          <p:nvPr/>
        </p:nvSpPr>
        <p:spPr>
          <a:xfrm rot="10800000" flipH="1" flipV="1">
            <a:off x="4017778" y="2583272"/>
            <a:ext cx="1659385" cy="926880"/>
          </a:xfrm>
          <a:prstGeom prst="borderCallout2">
            <a:avLst>
              <a:gd name="adj1" fmla="val -2989"/>
              <a:gd name="adj2" fmla="val 78045"/>
              <a:gd name="adj3" fmla="val -8510"/>
              <a:gd name="adj4" fmla="val 84185"/>
              <a:gd name="adj5" fmla="val -33497"/>
              <a:gd name="adj6" fmla="val 89516"/>
            </a:avLst>
          </a:prstGeom>
          <a:ln>
            <a:solidFill>
              <a:srgbClr val="4F81BD"/>
            </a:solidFill>
          </a:ln>
          <a:effectLst>
            <a:outerShdw blurRad="50800" dist="38100" dir="2700000" algn="tl" rotWithShape="0">
              <a:srgbClr val="000000">
                <a:alpha val="43000"/>
              </a:srgbClr>
            </a:outerShdw>
          </a:effectLst>
        </p:spPr>
        <p:style>
          <a:lnRef idx="2">
            <a:schemeClr val="accent5"/>
          </a:lnRef>
          <a:fillRef idx="1">
            <a:schemeClr val="lt1"/>
          </a:fillRef>
          <a:effectRef idx="0">
            <a:schemeClr val="accent5"/>
          </a:effectRef>
          <a:fontRef idx="minor">
            <a:schemeClr val="dk1"/>
          </a:fontRef>
        </p:style>
        <p:txBody>
          <a:bodyPr rtlCol="0" anchor="ctr"/>
          <a:lstStyle/>
          <a:p>
            <a:r>
              <a:rPr lang="en-US" sz="1400" dirty="0" smtClean="0"/>
              <a:t>Execute project monitor and communicate status and progress  </a:t>
            </a:r>
          </a:p>
        </p:txBody>
      </p:sp>
      <p:sp>
        <p:nvSpPr>
          <p:cNvPr id="64" name="Line Callout 2 63"/>
          <p:cNvSpPr/>
          <p:nvPr/>
        </p:nvSpPr>
        <p:spPr>
          <a:xfrm rot="10800000" flipH="1" flipV="1">
            <a:off x="6471579" y="2569355"/>
            <a:ext cx="1179267" cy="733397"/>
          </a:xfrm>
          <a:prstGeom prst="borderCallout2">
            <a:avLst>
              <a:gd name="adj1" fmla="val -2822"/>
              <a:gd name="adj2" fmla="val 83187"/>
              <a:gd name="adj3" fmla="val -10290"/>
              <a:gd name="adj4" fmla="val 90219"/>
              <a:gd name="adj5" fmla="val -41359"/>
              <a:gd name="adj6" fmla="val 97759"/>
            </a:avLst>
          </a:prstGeom>
          <a:ln>
            <a:solidFill>
              <a:srgbClr val="4F81BD"/>
            </a:solidFill>
          </a:ln>
          <a:effectLst>
            <a:outerShdw blurRad="50800" dist="38100" dir="2700000" algn="tl" rotWithShape="0">
              <a:srgbClr val="000000">
                <a:alpha val="43000"/>
              </a:srgbClr>
            </a:outerShdw>
          </a:effectLst>
        </p:spPr>
        <p:style>
          <a:lnRef idx="2">
            <a:schemeClr val="accent5"/>
          </a:lnRef>
          <a:fillRef idx="1">
            <a:schemeClr val="lt1"/>
          </a:fillRef>
          <a:effectRef idx="0">
            <a:schemeClr val="accent5"/>
          </a:effectRef>
          <a:fontRef idx="minor">
            <a:schemeClr val="dk1"/>
          </a:fontRef>
        </p:style>
        <p:txBody>
          <a:bodyPr rtlCol="0" anchor="ctr"/>
          <a:lstStyle/>
          <a:p>
            <a:r>
              <a:rPr lang="en-US" sz="1400" dirty="0" smtClean="0"/>
              <a:t>Review project &amp; process</a:t>
            </a:r>
            <a:endParaRPr lang="en-US" sz="1400" dirty="0"/>
          </a:p>
        </p:txBody>
      </p:sp>
      <p:sp>
        <p:nvSpPr>
          <p:cNvPr id="2" name="Decision 1"/>
          <p:cNvSpPr/>
          <p:nvPr/>
        </p:nvSpPr>
        <p:spPr>
          <a:xfrm>
            <a:off x="6247349" y="1435762"/>
            <a:ext cx="634962" cy="719759"/>
          </a:xfrm>
          <a:prstGeom prst="flowChartDecision">
            <a:avLst/>
          </a:prstGeom>
          <a:solidFill>
            <a:srgbClr val="35FF1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6066294" y="1510921"/>
            <a:ext cx="994919" cy="523220"/>
          </a:xfrm>
          <a:prstGeom prst="rect">
            <a:avLst/>
          </a:prstGeom>
          <a:noFill/>
        </p:spPr>
        <p:txBody>
          <a:bodyPr wrap="square" rtlCol="0">
            <a:spAutoFit/>
          </a:bodyPr>
          <a:lstStyle/>
          <a:p>
            <a:pPr algn="ctr"/>
            <a:r>
              <a:rPr lang="en-US" sz="1400" b="1" dirty="0" smtClean="0">
                <a:solidFill>
                  <a:srgbClr val="0000FF"/>
                </a:solidFill>
              </a:rPr>
              <a:t>Product delivery</a:t>
            </a:r>
            <a:endParaRPr lang="en-US" sz="1400" b="1" dirty="0">
              <a:solidFill>
                <a:srgbClr val="0000FF"/>
              </a:solidFill>
            </a:endParaRPr>
          </a:p>
        </p:txBody>
      </p:sp>
      <p:grpSp>
        <p:nvGrpSpPr>
          <p:cNvPr id="8" name="Group 7"/>
          <p:cNvGrpSpPr/>
          <p:nvPr/>
        </p:nvGrpSpPr>
        <p:grpSpPr>
          <a:xfrm>
            <a:off x="1411064" y="4063181"/>
            <a:ext cx="6650514" cy="2619711"/>
            <a:chOff x="1411064" y="4063181"/>
            <a:chExt cx="6650514" cy="2619711"/>
          </a:xfrm>
        </p:grpSpPr>
        <p:sp>
          <p:nvSpPr>
            <p:cNvPr id="3" name="Rectangle 2"/>
            <p:cNvSpPr/>
            <p:nvPr/>
          </p:nvSpPr>
          <p:spPr>
            <a:xfrm>
              <a:off x="1411066" y="4063638"/>
              <a:ext cx="1194468" cy="1905628"/>
            </a:xfrm>
            <a:prstGeom prst="rect">
              <a:avLst/>
            </a:prstGeom>
            <a:noFill/>
            <a:ln w="952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2605533" y="4063638"/>
              <a:ext cx="1412245" cy="1905628"/>
            </a:xfrm>
            <a:prstGeom prst="rect">
              <a:avLst/>
            </a:prstGeom>
            <a:noFill/>
            <a:ln w="952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017777" y="4063638"/>
              <a:ext cx="2755340" cy="1905628"/>
            </a:xfrm>
            <a:prstGeom prst="rect">
              <a:avLst/>
            </a:prstGeom>
            <a:noFill/>
            <a:ln w="952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773116" y="4063181"/>
              <a:ext cx="1288462" cy="1905628"/>
            </a:xfrm>
            <a:prstGeom prst="rect">
              <a:avLst/>
            </a:prstGeom>
            <a:noFill/>
            <a:ln w="952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1411066" y="5960696"/>
              <a:ext cx="1194468" cy="3567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Comic Sans MS"/>
                  <a:cs typeface="Comic Sans MS"/>
                </a:rPr>
                <a:t>Definition</a:t>
              </a:r>
              <a:endParaRPr lang="en-US" sz="1400" dirty="0">
                <a:latin typeface="Comic Sans MS"/>
                <a:cs typeface="Comic Sans MS"/>
              </a:endParaRPr>
            </a:p>
          </p:txBody>
        </p:sp>
        <p:sp>
          <p:nvSpPr>
            <p:cNvPr id="20" name="Rectangle 19"/>
            <p:cNvSpPr/>
            <p:nvPr/>
          </p:nvSpPr>
          <p:spPr>
            <a:xfrm>
              <a:off x="2605533" y="5960239"/>
              <a:ext cx="1412244" cy="3567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latin typeface="Comic Sans MS"/>
                  <a:cs typeface="Comic Sans MS"/>
                </a:rPr>
                <a:t>Plan</a:t>
              </a:r>
              <a:endParaRPr lang="en-US" sz="1400" dirty="0">
                <a:latin typeface="Comic Sans MS"/>
                <a:cs typeface="Comic Sans MS"/>
              </a:endParaRPr>
            </a:p>
          </p:txBody>
        </p:sp>
        <p:sp>
          <p:nvSpPr>
            <p:cNvPr id="21" name="Rectangle 20"/>
            <p:cNvSpPr/>
            <p:nvPr/>
          </p:nvSpPr>
          <p:spPr>
            <a:xfrm>
              <a:off x="6773116" y="5960696"/>
              <a:ext cx="1288462" cy="3567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latin typeface="Comic Sans MS"/>
                  <a:cs typeface="Comic Sans MS"/>
                </a:rPr>
                <a:t>Closure</a:t>
              </a:r>
              <a:endParaRPr lang="en-GB" sz="1400" dirty="0">
                <a:latin typeface="Comic Sans MS"/>
                <a:cs typeface="Comic Sans MS"/>
              </a:endParaRPr>
            </a:p>
          </p:txBody>
        </p:sp>
        <p:sp>
          <p:nvSpPr>
            <p:cNvPr id="22" name="Rectangle 21"/>
            <p:cNvSpPr/>
            <p:nvPr/>
          </p:nvSpPr>
          <p:spPr>
            <a:xfrm>
              <a:off x="4017777" y="5960239"/>
              <a:ext cx="2755339" cy="3567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solidFill>
                    <a:schemeClr val="bg1"/>
                  </a:solidFill>
                  <a:latin typeface="Comic Sans MS"/>
                  <a:cs typeface="Comic Sans MS"/>
                </a:rPr>
                <a:t>Execution</a:t>
              </a:r>
              <a:r>
                <a:rPr lang="fr-FR" sz="1400" dirty="0" smtClean="0">
                  <a:solidFill>
                    <a:schemeClr val="bg1"/>
                  </a:solidFill>
                  <a:latin typeface="Comic Sans MS"/>
                  <a:cs typeface="Comic Sans MS"/>
                </a:rPr>
                <a:t> </a:t>
              </a:r>
              <a:r>
                <a:rPr lang="fr-FR" sz="1400" dirty="0">
                  <a:solidFill>
                    <a:schemeClr val="bg1"/>
                  </a:solidFill>
                  <a:latin typeface="Comic Sans MS"/>
                  <a:cs typeface="Comic Sans MS"/>
                </a:rPr>
                <a:t>&amp; </a:t>
              </a:r>
              <a:r>
                <a:rPr lang="fr-FR" sz="1400" dirty="0" smtClean="0">
                  <a:solidFill>
                    <a:schemeClr val="bg1"/>
                  </a:solidFill>
                  <a:latin typeface="Comic Sans MS"/>
                  <a:cs typeface="Comic Sans MS"/>
                </a:rPr>
                <a:t>Monitoring</a:t>
              </a:r>
              <a:endParaRPr lang="fr-FR" sz="1400" dirty="0">
                <a:solidFill>
                  <a:schemeClr val="bg1"/>
                </a:solidFill>
                <a:latin typeface="Comic Sans MS"/>
                <a:cs typeface="Comic Sans MS"/>
              </a:endParaRPr>
            </a:p>
          </p:txBody>
        </p:sp>
        <p:sp>
          <p:nvSpPr>
            <p:cNvPr id="9" name="Freeform 8"/>
            <p:cNvSpPr/>
            <p:nvPr/>
          </p:nvSpPr>
          <p:spPr>
            <a:xfrm>
              <a:off x="1411064" y="4114357"/>
              <a:ext cx="6620252" cy="1854908"/>
            </a:xfrm>
            <a:custGeom>
              <a:avLst/>
              <a:gdLst>
                <a:gd name="connsiteX0" fmla="*/ 0 w 6620250"/>
                <a:gd name="connsiteY0" fmla="*/ 1976323 h 1999840"/>
                <a:gd name="connsiteX1" fmla="*/ 1211165 w 6620250"/>
                <a:gd name="connsiteY1" fmla="*/ 1553026 h 1999840"/>
                <a:gd name="connsiteX2" fmla="*/ 2081322 w 6620250"/>
                <a:gd name="connsiteY2" fmla="*/ 1223795 h 1999840"/>
                <a:gd name="connsiteX3" fmla="*/ 2833890 w 6620250"/>
                <a:gd name="connsiteY3" fmla="*/ 835773 h 1999840"/>
                <a:gd name="connsiteX4" fmla="*/ 3468870 w 6620250"/>
                <a:gd name="connsiteY4" fmla="*/ 353684 h 1999840"/>
                <a:gd name="connsiteX5" fmla="*/ 4056814 w 6620250"/>
                <a:gd name="connsiteY5" fmla="*/ 59728 h 1999840"/>
                <a:gd name="connsiteX6" fmla="*/ 4656517 w 6620250"/>
                <a:gd name="connsiteY6" fmla="*/ 12695 h 1999840"/>
                <a:gd name="connsiteX7" fmla="*/ 5032801 w 6620250"/>
                <a:gd name="connsiteY7" fmla="*/ 224344 h 1999840"/>
                <a:gd name="connsiteX8" fmla="*/ 5608986 w 6620250"/>
                <a:gd name="connsiteY8" fmla="*/ 1270828 h 1999840"/>
                <a:gd name="connsiteX9" fmla="*/ 6055824 w 6620250"/>
                <a:gd name="connsiteY9" fmla="*/ 1799949 h 1999840"/>
                <a:gd name="connsiteX10" fmla="*/ 6620250 w 6620250"/>
                <a:gd name="connsiteY10" fmla="*/ 1999840 h 1999840"/>
                <a:gd name="connsiteX11" fmla="*/ 6620250 w 6620250"/>
                <a:gd name="connsiteY11" fmla="*/ 1999840 h 1999840"/>
                <a:gd name="connsiteX0" fmla="*/ 0 w 6620250"/>
                <a:gd name="connsiteY0" fmla="*/ 1976323 h 1999840"/>
                <a:gd name="connsiteX1" fmla="*/ 1222924 w 6620250"/>
                <a:gd name="connsiteY1" fmla="*/ 1611817 h 1999840"/>
                <a:gd name="connsiteX2" fmla="*/ 2081322 w 6620250"/>
                <a:gd name="connsiteY2" fmla="*/ 1223795 h 1999840"/>
                <a:gd name="connsiteX3" fmla="*/ 2833890 w 6620250"/>
                <a:gd name="connsiteY3" fmla="*/ 835773 h 1999840"/>
                <a:gd name="connsiteX4" fmla="*/ 3468870 w 6620250"/>
                <a:gd name="connsiteY4" fmla="*/ 353684 h 1999840"/>
                <a:gd name="connsiteX5" fmla="*/ 4056814 w 6620250"/>
                <a:gd name="connsiteY5" fmla="*/ 59728 h 1999840"/>
                <a:gd name="connsiteX6" fmla="*/ 4656517 w 6620250"/>
                <a:gd name="connsiteY6" fmla="*/ 12695 h 1999840"/>
                <a:gd name="connsiteX7" fmla="*/ 5032801 w 6620250"/>
                <a:gd name="connsiteY7" fmla="*/ 224344 h 1999840"/>
                <a:gd name="connsiteX8" fmla="*/ 5608986 w 6620250"/>
                <a:gd name="connsiteY8" fmla="*/ 1270828 h 1999840"/>
                <a:gd name="connsiteX9" fmla="*/ 6055824 w 6620250"/>
                <a:gd name="connsiteY9" fmla="*/ 1799949 h 1999840"/>
                <a:gd name="connsiteX10" fmla="*/ 6620250 w 6620250"/>
                <a:gd name="connsiteY10" fmla="*/ 1999840 h 1999840"/>
                <a:gd name="connsiteX11" fmla="*/ 6620250 w 6620250"/>
                <a:gd name="connsiteY11" fmla="*/ 1999840 h 1999840"/>
                <a:gd name="connsiteX0" fmla="*/ 0 w 6620250"/>
                <a:gd name="connsiteY0" fmla="*/ 1976323 h 1999840"/>
                <a:gd name="connsiteX1" fmla="*/ 1222924 w 6620250"/>
                <a:gd name="connsiteY1" fmla="*/ 1611817 h 1999840"/>
                <a:gd name="connsiteX2" fmla="*/ 2128357 w 6620250"/>
                <a:gd name="connsiteY2" fmla="*/ 1247312 h 1999840"/>
                <a:gd name="connsiteX3" fmla="*/ 2833890 w 6620250"/>
                <a:gd name="connsiteY3" fmla="*/ 835773 h 1999840"/>
                <a:gd name="connsiteX4" fmla="*/ 3468870 w 6620250"/>
                <a:gd name="connsiteY4" fmla="*/ 353684 h 1999840"/>
                <a:gd name="connsiteX5" fmla="*/ 4056814 w 6620250"/>
                <a:gd name="connsiteY5" fmla="*/ 59728 h 1999840"/>
                <a:gd name="connsiteX6" fmla="*/ 4656517 w 6620250"/>
                <a:gd name="connsiteY6" fmla="*/ 12695 h 1999840"/>
                <a:gd name="connsiteX7" fmla="*/ 5032801 w 6620250"/>
                <a:gd name="connsiteY7" fmla="*/ 224344 h 1999840"/>
                <a:gd name="connsiteX8" fmla="*/ 5608986 w 6620250"/>
                <a:gd name="connsiteY8" fmla="*/ 1270828 h 1999840"/>
                <a:gd name="connsiteX9" fmla="*/ 6055824 w 6620250"/>
                <a:gd name="connsiteY9" fmla="*/ 1799949 h 1999840"/>
                <a:gd name="connsiteX10" fmla="*/ 6620250 w 6620250"/>
                <a:gd name="connsiteY10" fmla="*/ 1999840 h 1999840"/>
                <a:gd name="connsiteX11" fmla="*/ 6620250 w 6620250"/>
                <a:gd name="connsiteY11" fmla="*/ 1999840 h 1999840"/>
                <a:gd name="connsiteX0" fmla="*/ 0 w 6620250"/>
                <a:gd name="connsiteY0" fmla="*/ 1996312 h 2019829"/>
                <a:gd name="connsiteX1" fmla="*/ 1222924 w 6620250"/>
                <a:gd name="connsiteY1" fmla="*/ 1631806 h 2019829"/>
                <a:gd name="connsiteX2" fmla="*/ 2128357 w 6620250"/>
                <a:gd name="connsiteY2" fmla="*/ 1267301 h 2019829"/>
                <a:gd name="connsiteX3" fmla="*/ 2833890 w 6620250"/>
                <a:gd name="connsiteY3" fmla="*/ 855762 h 2019829"/>
                <a:gd name="connsiteX4" fmla="*/ 3468870 w 6620250"/>
                <a:gd name="connsiteY4" fmla="*/ 373673 h 2019829"/>
                <a:gd name="connsiteX5" fmla="*/ 4056814 w 6620250"/>
                <a:gd name="connsiteY5" fmla="*/ 79717 h 2019829"/>
                <a:gd name="connsiteX6" fmla="*/ 4574205 w 6620250"/>
                <a:gd name="connsiteY6" fmla="*/ 9168 h 2019829"/>
                <a:gd name="connsiteX7" fmla="*/ 5032801 w 6620250"/>
                <a:gd name="connsiteY7" fmla="*/ 244333 h 2019829"/>
                <a:gd name="connsiteX8" fmla="*/ 5608986 w 6620250"/>
                <a:gd name="connsiteY8" fmla="*/ 1290817 h 2019829"/>
                <a:gd name="connsiteX9" fmla="*/ 6055824 w 6620250"/>
                <a:gd name="connsiteY9" fmla="*/ 1819938 h 2019829"/>
                <a:gd name="connsiteX10" fmla="*/ 6620250 w 6620250"/>
                <a:gd name="connsiteY10" fmla="*/ 2019829 h 2019829"/>
                <a:gd name="connsiteX11" fmla="*/ 6620250 w 6620250"/>
                <a:gd name="connsiteY11" fmla="*/ 2019829 h 2019829"/>
                <a:gd name="connsiteX0" fmla="*/ 0 w 6620250"/>
                <a:gd name="connsiteY0" fmla="*/ 1998736 h 2022253"/>
                <a:gd name="connsiteX1" fmla="*/ 1222924 w 6620250"/>
                <a:gd name="connsiteY1" fmla="*/ 1634230 h 2022253"/>
                <a:gd name="connsiteX2" fmla="*/ 2128357 w 6620250"/>
                <a:gd name="connsiteY2" fmla="*/ 1269725 h 2022253"/>
                <a:gd name="connsiteX3" fmla="*/ 2833890 w 6620250"/>
                <a:gd name="connsiteY3" fmla="*/ 858186 h 2022253"/>
                <a:gd name="connsiteX4" fmla="*/ 3468870 w 6620250"/>
                <a:gd name="connsiteY4" fmla="*/ 376097 h 2022253"/>
                <a:gd name="connsiteX5" fmla="*/ 4056814 w 6620250"/>
                <a:gd name="connsiteY5" fmla="*/ 82141 h 2022253"/>
                <a:gd name="connsiteX6" fmla="*/ 4574205 w 6620250"/>
                <a:gd name="connsiteY6" fmla="*/ 11592 h 2022253"/>
                <a:gd name="connsiteX7" fmla="*/ 5044560 w 6620250"/>
                <a:gd name="connsiteY7" fmla="*/ 282031 h 2022253"/>
                <a:gd name="connsiteX8" fmla="*/ 5608986 w 6620250"/>
                <a:gd name="connsiteY8" fmla="*/ 1293241 h 2022253"/>
                <a:gd name="connsiteX9" fmla="*/ 6055824 w 6620250"/>
                <a:gd name="connsiteY9" fmla="*/ 1822362 h 2022253"/>
                <a:gd name="connsiteX10" fmla="*/ 6620250 w 6620250"/>
                <a:gd name="connsiteY10" fmla="*/ 2022253 h 2022253"/>
                <a:gd name="connsiteX11" fmla="*/ 6620250 w 6620250"/>
                <a:gd name="connsiteY11" fmla="*/ 2022253 h 2022253"/>
                <a:gd name="connsiteX0" fmla="*/ 0 w 6620250"/>
                <a:gd name="connsiteY0" fmla="*/ 1998736 h 2022253"/>
                <a:gd name="connsiteX1" fmla="*/ 1222924 w 6620250"/>
                <a:gd name="connsiteY1" fmla="*/ 1634230 h 2022253"/>
                <a:gd name="connsiteX2" fmla="*/ 2128357 w 6620250"/>
                <a:gd name="connsiteY2" fmla="*/ 1269725 h 2022253"/>
                <a:gd name="connsiteX3" fmla="*/ 2833890 w 6620250"/>
                <a:gd name="connsiteY3" fmla="*/ 858186 h 2022253"/>
                <a:gd name="connsiteX4" fmla="*/ 3468870 w 6620250"/>
                <a:gd name="connsiteY4" fmla="*/ 376097 h 2022253"/>
                <a:gd name="connsiteX5" fmla="*/ 4056814 w 6620250"/>
                <a:gd name="connsiteY5" fmla="*/ 82141 h 2022253"/>
                <a:gd name="connsiteX6" fmla="*/ 4574205 w 6620250"/>
                <a:gd name="connsiteY6" fmla="*/ 11592 h 2022253"/>
                <a:gd name="connsiteX7" fmla="*/ 5044560 w 6620250"/>
                <a:gd name="connsiteY7" fmla="*/ 282031 h 2022253"/>
                <a:gd name="connsiteX8" fmla="*/ 5573709 w 6620250"/>
                <a:gd name="connsiteY8" fmla="*/ 1340274 h 2022253"/>
                <a:gd name="connsiteX9" fmla="*/ 6055824 w 6620250"/>
                <a:gd name="connsiteY9" fmla="*/ 1822362 h 2022253"/>
                <a:gd name="connsiteX10" fmla="*/ 6620250 w 6620250"/>
                <a:gd name="connsiteY10" fmla="*/ 2022253 h 2022253"/>
                <a:gd name="connsiteX11" fmla="*/ 6620250 w 6620250"/>
                <a:gd name="connsiteY11" fmla="*/ 2022253 h 2022253"/>
                <a:gd name="connsiteX0" fmla="*/ 0 w 6620250"/>
                <a:gd name="connsiteY0" fmla="*/ 1998736 h 2022253"/>
                <a:gd name="connsiteX1" fmla="*/ 1222924 w 6620250"/>
                <a:gd name="connsiteY1" fmla="*/ 1634230 h 2022253"/>
                <a:gd name="connsiteX2" fmla="*/ 2128357 w 6620250"/>
                <a:gd name="connsiteY2" fmla="*/ 1269725 h 2022253"/>
                <a:gd name="connsiteX3" fmla="*/ 2833890 w 6620250"/>
                <a:gd name="connsiteY3" fmla="*/ 858186 h 2022253"/>
                <a:gd name="connsiteX4" fmla="*/ 3468870 w 6620250"/>
                <a:gd name="connsiteY4" fmla="*/ 376097 h 2022253"/>
                <a:gd name="connsiteX5" fmla="*/ 4056814 w 6620250"/>
                <a:gd name="connsiteY5" fmla="*/ 82141 h 2022253"/>
                <a:gd name="connsiteX6" fmla="*/ 4574205 w 6620250"/>
                <a:gd name="connsiteY6" fmla="*/ 11592 h 2022253"/>
                <a:gd name="connsiteX7" fmla="*/ 5044560 w 6620250"/>
                <a:gd name="connsiteY7" fmla="*/ 282031 h 2022253"/>
                <a:gd name="connsiteX8" fmla="*/ 5573709 w 6620250"/>
                <a:gd name="connsiteY8" fmla="*/ 1340274 h 2022253"/>
                <a:gd name="connsiteX9" fmla="*/ 6055824 w 6620250"/>
                <a:gd name="connsiteY9" fmla="*/ 1869395 h 2022253"/>
                <a:gd name="connsiteX10" fmla="*/ 6620250 w 6620250"/>
                <a:gd name="connsiteY10" fmla="*/ 2022253 h 2022253"/>
                <a:gd name="connsiteX11" fmla="*/ 6620250 w 6620250"/>
                <a:gd name="connsiteY11" fmla="*/ 2022253 h 2022253"/>
                <a:gd name="connsiteX0" fmla="*/ 0 w 6620250"/>
                <a:gd name="connsiteY0" fmla="*/ 1998003 h 2021520"/>
                <a:gd name="connsiteX1" fmla="*/ 1222924 w 6620250"/>
                <a:gd name="connsiteY1" fmla="*/ 1633497 h 2021520"/>
                <a:gd name="connsiteX2" fmla="*/ 2128357 w 6620250"/>
                <a:gd name="connsiteY2" fmla="*/ 1268992 h 2021520"/>
                <a:gd name="connsiteX3" fmla="*/ 2833890 w 6620250"/>
                <a:gd name="connsiteY3" fmla="*/ 857453 h 2021520"/>
                <a:gd name="connsiteX4" fmla="*/ 3398317 w 6620250"/>
                <a:gd name="connsiteY4" fmla="*/ 340089 h 2021520"/>
                <a:gd name="connsiteX5" fmla="*/ 4056814 w 6620250"/>
                <a:gd name="connsiteY5" fmla="*/ 81408 h 2021520"/>
                <a:gd name="connsiteX6" fmla="*/ 4574205 w 6620250"/>
                <a:gd name="connsiteY6" fmla="*/ 10859 h 2021520"/>
                <a:gd name="connsiteX7" fmla="*/ 5044560 w 6620250"/>
                <a:gd name="connsiteY7" fmla="*/ 281298 h 2021520"/>
                <a:gd name="connsiteX8" fmla="*/ 5573709 w 6620250"/>
                <a:gd name="connsiteY8" fmla="*/ 1339541 h 2021520"/>
                <a:gd name="connsiteX9" fmla="*/ 6055824 w 6620250"/>
                <a:gd name="connsiteY9" fmla="*/ 1868662 h 2021520"/>
                <a:gd name="connsiteX10" fmla="*/ 6620250 w 6620250"/>
                <a:gd name="connsiteY10" fmla="*/ 2021520 h 2021520"/>
                <a:gd name="connsiteX11" fmla="*/ 6620250 w 6620250"/>
                <a:gd name="connsiteY11" fmla="*/ 2021520 h 2021520"/>
                <a:gd name="connsiteX0" fmla="*/ 0 w 6620250"/>
                <a:gd name="connsiteY0" fmla="*/ 2012475 h 2035992"/>
                <a:gd name="connsiteX1" fmla="*/ 1222924 w 6620250"/>
                <a:gd name="connsiteY1" fmla="*/ 1647969 h 2035992"/>
                <a:gd name="connsiteX2" fmla="*/ 2128357 w 6620250"/>
                <a:gd name="connsiteY2" fmla="*/ 1283464 h 2035992"/>
                <a:gd name="connsiteX3" fmla="*/ 2833890 w 6620250"/>
                <a:gd name="connsiteY3" fmla="*/ 871925 h 2035992"/>
                <a:gd name="connsiteX4" fmla="*/ 3398317 w 6620250"/>
                <a:gd name="connsiteY4" fmla="*/ 354561 h 2035992"/>
                <a:gd name="connsiteX5" fmla="*/ 3950984 w 6620250"/>
                <a:gd name="connsiteY5" fmla="*/ 48847 h 2035992"/>
                <a:gd name="connsiteX6" fmla="*/ 4574205 w 6620250"/>
                <a:gd name="connsiteY6" fmla="*/ 25331 h 2035992"/>
                <a:gd name="connsiteX7" fmla="*/ 5044560 w 6620250"/>
                <a:gd name="connsiteY7" fmla="*/ 295770 h 2035992"/>
                <a:gd name="connsiteX8" fmla="*/ 5573709 w 6620250"/>
                <a:gd name="connsiteY8" fmla="*/ 1354013 h 2035992"/>
                <a:gd name="connsiteX9" fmla="*/ 6055824 w 6620250"/>
                <a:gd name="connsiteY9" fmla="*/ 1883134 h 2035992"/>
                <a:gd name="connsiteX10" fmla="*/ 6620250 w 6620250"/>
                <a:gd name="connsiteY10" fmla="*/ 2035992 h 2035992"/>
                <a:gd name="connsiteX11" fmla="*/ 6620250 w 6620250"/>
                <a:gd name="connsiteY11" fmla="*/ 2035992 h 2035992"/>
                <a:gd name="connsiteX0" fmla="*/ 0 w 6620250"/>
                <a:gd name="connsiteY0" fmla="*/ 2012475 h 2035992"/>
                <a:gd name="connsiteX1" fmla="*/ 1222924 w 6620250"/>
                <a:gd name="connsiteY1" fmla="*/ 1647969 h 2035992"/>
                <a:gd name="connsiteX2" fmla="*/ 2175393 w 6620250"/>
                <a:gd name="connsiteY2" fmla="*/ 1342255 h 2035992"/>
                <a:gd name="connsiteX3" fmla="*/ 2833890 w 6620250"/>
                <a:gd name="connsiteY3" fmla="*/ 871925 h 2035992"/>
                <a:gd name="connsiteX4" fmla="*/ 3398317 w 6620250"/>
                <a:gd name="connsiteY4" fmla="*/ 354561 h 2035992"/>
                <a:gd name="connsiteX5" fmla="*/ 3950984 w 6620250"/>
                <a:gd name="connsiteY5" fmla="*/ 48847 h 2035992"/>
                <a:gd name="connsiteX6" fmla="*/ 4574205 w 6620250"/>
                <a:gd name="connsiteY6" fmla="*/ 25331 h 2035992"/>
                <a:gd name="connsiteX7" fmla="*/ 5044560 w 6620250"/>
                <a:gd name="connsiteY7" fmla="*/ 295770 h 2035992"/>
                <a:gd name="connsiteX8" fmla="*/ 5573709 w 6620250"/>
                <a:gd name="connsiteY8" fmla="*/ 1354013 h 2035992"/>
                <a:gd name="connsiteX9" fmla="*/ 6055824 w 6620250"/>
                <a:gd name="connsiteY9" fmla="*/ 1883134 h 2035992"/>
                <a:gd name="connsiteX10" fmla="*/ 6620250 w 6620250"/>
                <a:gd name="connsiteY10" fmla="*/ 2035992 h 2035992"/>
                <a:gd name="connsiteX11" fmla="*/ 6620250 w 6620250"/>
                <a:gd name="connsiteY11" fmla="*/ 2035992 h 2035992"/>
                <a:gd name="connsiteX0" fmla="*/ 0 w 6620250"/>
                <a:gd name="connsiteY0" fmla="*/ 2012475 h 2035992"/>
                <a:gd name="connsiteX1" fmla="*/ 1269959 w 6620250"/>
                <a:gd name="connsiteY1" fmla="*/ 1695002 h 2035992"/>
                <a:gd name="connsiteX2" fmla="*/ 2175393 w 6620250"/>
                <a:gd name="connsiteY2" fmla="*/ 1342255 h 2035992"/>
                <a:gd name="connsiteX3" fmla="*/ 2833890 w 6620250"/>
                <a:gd name="connsiteY3" fmla="*/ 871925 h 2035992"/>
                <a:gd name="connsiteX4" fmla="*/ 3398317 w 6620250"/>
                <a:gd name="connsiteY4" fmla="*/ 354561 h 2035992"/>
                <a:gd name="connsiteX5" fmla="*/ 3950984 w 6620250"/>
                <a:gd name="connsiteY5" fmla="*/ 48847 h 2035992"/>
                <a:gd name="connsiteX6" fmla="*/ 4574205 w 6620250"/>
                <a:gd name="connsiteY6" fmla="*/ 25331 h 2035992"/>
                <a:gd name="connsiteX7" fmla="*/ 5044560 w 6620250"/>
                <a:gd name="connsiteY7" fmla="*/ 295770 h 2035992"/>
                <a:gd name="connsiteX8" fmla="*/ 5573709 w 6620250"/>
                <a:gd name="connsiteY8" fmla="*/ 1354013 h 2035992"/>
                <a:gd name="connsiteX9" fmla="*/ 6055824 w 6620250"/>
                <a:gd name="connsiteY9" fmla="*/ 1883134 h 2035992"/>
                <a:gd name="connsiteX10" fmla="*/ 6620250 w 6620250"/>
                <a:gd name="connsiteY10" fmla="*/ 2035992 h 2035992"/>
                <a:gd name="connsiteX11" fmla="*/ 6620250 w 6620250"/>
                <a:gd name="connsiteY11" fmla="*/ 2035992 h 2035992"/>
                <a:gd name="connsiteX0" fmla="*/ 0 w 6620250"/>
                <a:gd name="connsiteY0" fmla="*/ 2020829 h 2044346"/>
                <a:gd name="connsiteX1" fmla="*/ 1269959 w 6620250"/>
                <a:gd name="connsiteY1" fmla="*/ 1703356 h 2044346"/>
                <a:gd name="connsiteX2" fmla="*/ 2175393 w 6620250"/>
                <a:gd name="connsiteY2" fmla="*/ 1350609 h 2044346"/>
                <a:gd name="connsiteX3" fmla="*/ 2833890 w 6620250"/>
                <a:gd name="connsiteY3" fmla="*/ 880279 h 2044346"/>
                <a:gd name="connsiteX4" fmla="*/ 3398317 w 6620250"/>
                <a:gd name="connsiteY4" fmla="*/ 362915 h 2044346"/>
                <a:gd name="connsiteX5" fmla="*/ 3950984 w 6620250"/>
                <a:gd name="connsiteY5" fmla="*/ 57201 h 2044346"/>
                <a:gd name="connsiteX6" fmla="*/ 4456616 w 6620250"/>
                <a:gd name="connsiteY6" fmla="*/ 21926 h 2044346"/>
                <a:gd name="connsiteX7" fmla="*/ 5044560 w 6620250"/>
                <a:gd name="connsiteY7" fmla="*/ 304124 h 2044346"/>
                <a:gd name="connsiteX8" fmla="*/ 5573709 w 6620250"/>
                <a:gd name="connsiteY8" fmla="*/ 1362367 h 2044346"/>
                <a:gd name="connsiteX9" fmla="*/ 6055824 w 6620250"/>
                <a:gd name="connsiteY9" fmla="*/ 1891488 h 2044346"/>
                <a:gd name="connsiteX10" fmla="*/ 6620250 w 6620250"/>
                <a:gd name="connsiteY10" fmla="*/ 2044346 h 2044346"/>
                <a:gd name="connsiteX11" fmla="*/ 6620250 w 6620250"/>
                <a:gd name="connsiteY11" fmla="*/ 2044346 h 2044346"/>
                <a:gd name="connsiteX0" fmla="*/ 0 w 6620250"/>
                <a:gd name="connsiteY0" fmla="*/ 2029845 h 2053362"/>
                <a:gd name="connsiteX1" fmla="*/ 1269959 w 6620250"/>
                <a:gd name="connsiteY1" fmla="*/ 1712372 h 2053362"/>
                <a:gd name="connsiteX2" fmla="*/ 2175393 w 6620250"/>
                <a:gd name="connsiteY2" fmla="*/ 1359625 h 2053362"/>
                <a:gd name="connsiteX3" fmla="*/ 2833890 w 6620250"/>
                <a:gd name="connsiteY3" fmla="*/ 889295 h 2053362"/>
                <a:gd name="connsiteX4" fmla="*/ 3398317 w 6620250"/>
                <a:gd name="connsiteY4" fmla="*/ 371931 h 2053362"/>
                <a:gd name="connsiteX5" fmla="*/ 3950984 w 6620250"/>
                <a:gd name="connsiteY5" fmla="*/ 66217 h 2053362"/>
                <a:gd name="connsiteX6" fmla="*/ 4550687 w 6620250"/>
                <a:gd name="connsiteY6" fmla="*/ 19184 h 2053362"/>
                <a:gd name="connsiteX7" fmla="*/ 5044560 w 6620250"/>
                <a:gd name="connsiteY7" fmla="*/ 313140 h 2053362"/>
                <a:gd name="connsiteX8" fmla="*/ 5573709 w 6620250"/>
                <a:gd name="connsiteY8" fmla="*/ 1371383 h 2053362"/>
                <a:gd name="connsiteX9" fmla="*/ 6055824 w 6620250"/>
                <a:gd name="connsiteY9" fmla="*/ 1900504 h 2053362"/>
                <a:gd name="connsiteX10" fmla="*/ 6620250 w 6620250"/>
                <a:gd name="connsiteY10" fmla="*/ 2053362 h 2053362"/>
                <a:gd name="connsiteX11" fmla="*/ 6620250 w 6620250"/>
                <a:gd name="connsiteY11" fmla="*/ 2053362 h 2053362"/>
                <a:gd name="connsiteX0" fmla="*/ 0 w 6620250"/>
                <a:gd name="connsiteY0" fmla="*/ 2029845 h 2053362"/>
                <a:gd name="connsiteX1" fmla="*/ 1269959 w 6620250"/>
                <a:gd name="connsiteY1" fmla="*/ 1712372 h 2053362"/>
                <a:gd name="connsiteX2" fmla="*/ 2175393 w 6620250"/>
                <a:gd name="connsiteY2" fmla="*/ 1359625 h 2053362"/>
                <a:gd name="connsiteX3" fmla="*/ 2833890 w 6620250"/>
                <a:gd name="connsiteY3" fmla="*/ 889295 h 2053362"/>
                <a:gd name="connsiteX4" fmla="*/ 3398317 w 6620250"/>
                <a:gd name="connsiteY4" fmla="*/ 371931 h 2053362"/>
                <a:gd name="connsiteX5" fmla="*/ 3856913 w 6620250"/>
                <a:gd name="connsiteY5" fmla="*/ 66217 h 2053362"/>
                <a:gd name="connsiteX6" fmla="*/ 4550687 w 6620250"/>
                <a:gd name="connsiteY6" fmla="*/ 19184 h 2053362"/>
                <a:gd name="connsiteX7" fmla="*/ 5044560 w 6620250"/>
                <a:gd name="connsiteY7" fmla="*/ 313140 h 2053362"/>
                <a:gd name="connsiteX8" fmla="*/ 5573709 w 6620250"/>
                <a:gd name="connsiteY8" fmla="*/ 1371383 h 2053362"/>
                <a:gd name="connsiteX9" fmla="*/ 6055824 w 6620250"/>
                <a:gd name="connsiteY9" fmla="*/ 1900504 h 2053362"/>
                <a:gd name="connsiteX10" fmla="*/ 6620250 w 6620250"/>
                <a:gd name="connsiteY10" fmla="*/ 2053362 h 2053362"/>
                <a:gd name="connsiteX11" fmla="*/ 6620250 w 6620250"/>
                <a:gd name="connsiteY11" fmla="*/ 2053362 h 2053362"/>
                <a:gd name="connsiteX0" fmla="*/ 0 w 6620250"/>
                <a:gd name="connsiteY0" fmla="*/ 2029845 h 2053362"/>
                <a:gd name="connsiteX1" fmla="*/ 1269959 w 6620250"/>
                <a:gd name="connsiteY1" fmla="*/ 1712372 h 2053362"/>
                <a:gd name="connsiteX2" fmla="*/ 2175393 w 6620250"/>
                <a:gd name="connsiteY2" fmla="*/ 1359625 h 2053362"/>
                <a:gd name="connsiteX3" fmla="*/ 2833890 w 6620250"/>
                <a:gd name="connsiteY3" fmla="*/ 889295 h 2053362"/>
                <a:gd name="connsiteX4" fmla="*/ 3339522 w 6620250"/>
                <a:gd name="connsiteY4" fmla="*/ 371931 h 2053362"/>
                <a:gd name="connsiteX5" fmla="*/ 3856913 w 6620250"/>
                <a:gd name="connsiteY5" fmla="*/ 66217 h 2053362"/>
                <a:gd name="connsiteX6" fmla="*/ 4550687 w 6620250"/>
                <a:gd name="connsiteY6" fmla="*/ 19184 h 2053362"/>
                <a:gd name="connsiteX7" fmla="*/ 5044560 w 6620250"/>
                <a:gd name="connsiteY7" fmla="*/ 313140 h 2053362"/>
                <a:gd name="connsiteX8" fmla="*/ 5573709 w 6620250"/>
                <a:gd name="connsiteY8" fmla="*/ 1371383 h 2053362"/>
                <a:gd name="connsiteX9" fmla="*/ 6055824 w 6620250"/>
                <a:gd name="connsiteY9" fmla="*/ 1900504 h 2053362"/>
                <a:gd name="connsiteX10" fmla="*/ 6620250 w 6620250"/>
                <a:gd name="connsiteY10" fmla="*/ 2053362 h 2053362"/>
                <a:gd name="connsiteX11" fmla="*/ 6620250 w 6620250"/>
                <a:gd name="connsiteY11" fmla="*/ 2053362 h 2053362"/>
                <a:gd name="connsiteX0" fmla="*/ 0 w 6620250"/>
                <a:gd name="connsiteY0" fmla="*/ 2049342 h 2072859"/>
                <a:gd name="connsiteX1" fmla="*/ 1269959 w 6620250"/>
                <a:gd name="connsiteY1" fmla="*/ 1731869 h 2072859"/>
                <a:gd name="connsiteX2" fmla="*/ 2175393 w 6620250"/>
                <a:gd name="connsiteY2" fmla="*/ 1379122 h 2072859"/>
                <a:gd name="connsiteX3" fmla="*/ 2833890 w 6620250"/>
                <a:gd name="connsiteY3" fmla="*/ 908792 h 2072859"/>
                <a:gd name="connsiteX4" fmla="*/ 3339522 w 6620250"/>
                <a:gd name="connsiteY4" fmla="*/ 391428 h 2072859"/>
                <a:gd name="connsiteX5" fmla="*/ 3856913 w 6620250"/>
                <a:gd name="connsiteY5" fmla="*/ 85714 h 2072859"/>
                <a:gd name="connsiteX6" fmla="*/ 4515410 w 6620250"/>
                <a:gd name="connsiteY6" fmla="*/ 15164 h 2072859"/>
                <a:gd name="connsiteX7" fmla="*/ 5044560 w 6620250"/>
                <a:gd name="connsiteY7" fmla="*/ 332637 h 2072859"/>
                <a:gd name="connsiteX8" fmla="*/ 5573709 w 6620250"/>
                <a:gd name="connsiteY8" fmla="*/ 1390880 h 2072859"/>
                <a:gd name="connsiteX9" fmla="*/ 6055824 w 6620250"/>
                <a:gd name="connsiteY9" fmla="*/ 1920001 h 2072859"/>
                <a:gd name="connsiteX10" fmla="*/ 6620250 w 6620250"/>
                <a:gd name="connsiteY10" fmla="*/ 2072859 h 2072859"/>
                <a:gd name="connsiteX11" fmla="*/ 6620250 w 6620250"/>
                <a:gd name="connsiteY11" fmla="*/ 2072859 h 2072859"/>
                <a:gd name="connsiteX0" fmla="*/ 0 w 6620250"/>
                <a:gd name="connsiteY0" fmla="*/ 2049342 h 2072859"/>
                <a:gd name="connsiteX1" fmla="*/ 1269959 w 6620250"/>
                <a:gd name="connsiteY1" fmla="*/ 1778902 h 2072859"/>
                <a:gd name="connsiteX2" fmla="*/ 2175393 w 6620250"/>
                <a:gd name="connsiteY2" fmla="*/ 1379122 h 2072859"/>
                <a:gd name="connsiteX3" fmla="*/ 2833890 w 6620250"/>
                <a:gd name="connsiteY3" fmla="*/ 908792 h 2072859"/>
                <a:gd name="connsiteX4" fmla="*/ 3339522 w 6620250"/>
                <a:gd name="connsiteY4" fmla="*/ 391428 h 2072859"/>
                <a:gd name="connsiteX5" fmla="*/ 3856913 w 6620250"/>
                <a:gd name="connsiteY5" fmla="*/ 85714 h 2072859"/>
                <a:gd name="connsiteX6" fmla="*/ 4515410 w 6620250"/>
                <a:gd name="connsiteY6" fmla="*/ 15164 h 2072859"/>
                <a:gd name="connsiteX7" fmla="*/ 5044560 w 6620250"/>
                <a:gd name="connsiteY7" fmla="*/ 332637 h 2072859"/>
                <a:gd name="connsiteX8" fmla="*/ 5573709 w 6620250"/>
                <a:gd name="connsiteY8" fmla="*/ 1390880 h 2072859"/>
                <a:gd name="connsiteX9" fmla="*/ 6055824 w 6620250"/>
                <a:gd name="connsiteY9" fmla="*/ 1920001 h 2072859"/>
                <a:gd name="connsiteX10" fmla="*/ 6620250 w 6620250"/>
                <a:gd name="connsiteY10" fmla="*/ 2072859 h 2072859"/>
                <a:gd name="connsiteX11" fmla="*/ 6620250 w 6620250"/>
                <a:gd name="connsiteY11" fmla="*/ 2072859 h 2072859"/>
                <a:gd name="connsiteX0" fmla="*/ 0 w 6620250"/>
                <a:gd name="connsiteY0" fmla="*/ 2049342 h 2072859"/>
                <a:gd name="connsiteX1" fmla="*/ 1269959 w 6620250"/>
                <a:gd name="connsiteY1" fmla="*/ 1778902 h 2072859"/>
                <a:gd name="connsiteX2" fmla="*/ 2187152 w 6620250"/>
                <a:gd name="connsiteY2" fmla="*/ 1426155 h 2072859"/>
                <a:gd name="connsiteX3" fmla="*/ 2833890 w 6620250"/>
                <a:gd name="connsiteY3" fmla="*/ 908792 h 2072859"/>
                <a:gd name="connsiteX4" fmla="*/ 3339522 w 6620250"/>
                <a:gd name="connsiteY4" fmla="*/ 391428 h 2072859"/>
                <a:gd name="connsiteX5" fmla="*/ 3856913 w 6620250"/>
                <a:gd name="connsiteY5" fmla="*/ 85714 h 2072859"/>
                <a:gd name="connsiteX6" fmla="*/ 4515410 w 6620250"/>
                <a:gd name="connsiteY6" fmla="*/ 15164 h 2072859"/>
                <a:gd name="connsiteX7" fmla="*/ 5044560 w 6620250"/>
                <a:gd name="connsiteY7" fmla="*/ 332637 h 2072859"/>
                <a:gd name="connsiteX8" fmla="*/ 5573709 w 6620250"/>
                <a:gd name="connsiteY8" fmla="*/ 1390880 h 2072859"/>
                <a:gd name="connsiteX9" fmla="*/ 6055824 w 6620250"/>
                <a:gd name="connsiteY9" fmla="*/ 1920001 h 2072859"/>
                <a:gd name="connsiteX10" fmla="*/ 6620250 w 6620250"/>
                <a:gd name="connsiteY10" fmla="*/ 2072859 h 2072859"/>
                <a:gd name="connsiteX11" fmla="*/ 6620250 w 6620250"/>
                <a:gd name="connsiteY11" fmla="*/ 2072859 h 2072859"/>
                <a:gd name="connsiteX0" fmla="*/ 0 w 6620250"/>
                <a:gd name="connsiteY0" fmla="*/ 2041465 h 2064982"/>
                <a:gd name="connsiteX1" fmla="*/ 1269959 w 6620250"/>
                <a:gd name="connsiteY1" fmla="*/ 1771025 h 2064982"/>
                <a:gd name="connsiteX2" fmla="*/ 2187152 w 6620250"/>
                <a:gd name="connsiteY2" fmla="*/ 1418278 h 2064982"/>
                <a:gd name="connsiteX3" fmla="*/ 2833890 w 6620250"/>
                <a:gd name="connsiteY3" fmla="*/ 900915 h 2064982"/>
                <a:gd name="connsiteX4" fmla="*/ 3339522 w 6620250"/>
                <a:gd name="connsiteY4" fmla="*/ 383551 h 2064982"/>
                <a:gd name="connsiteX5" fmla="*/ 3798118 w 6620250"/>
                <a:gd name="connsiteY5" fmla="*/ 124870 h 2064982"/>
                <a:gd name="connsiteX6" fmla="*/ 4515410 w 6620250"/>
                <a:gd name="connsiteY6" fmla="*/ 7287 h 2064982"/>
                <a:gd name="connsiteX7" fmla="*/ 5044560 w 6620250"/>
                <a:gd name="connsiteY7" fmla="*/ 324760 h 2064982"/>
                <a:gd name="connsiteX8" fmla="*/ 5573709 w 6620250"/>
                <a:gd name="connsiteY8" fmla="*/ 1383003 h 2064982"/>
                <a:gd name="connsiteX9" fmla="*/ 6055824 w 6620250"/>
                <a:gd name="connsiteY9" fmla="*/ 1912124 h 2064982"/>
                <a:gd name="connsiteX10" fmla="*/ 6620250 w 6620250"/>
                <a:gd name="connsiteY10" fmla="*/ 2064982 h 2064982"/>
                <a:gd name="connsiteX11" fmla="*/ 6620250 w 6620250"/>
                <a:gd name="connsiteY11" fmla="*/ 2064982 h 2064982"/>
                <a:gd name="connsiteX0" fmla="*/ 0 w 6620250"/>
                <a:gd name="connsiteY0" fmla="*/ 1977797 h 2001314"/>
                <a:gd name="connsiteX1" fmla="*/ 1269959 w 6620250"/>
                <a:gd name="connsiteY1" fmla="*/ 1707357 h 2001314"/>
                <a:gd name="connsiteX2" fmla="*/ 2187152 w 6620250"/>
                <a:gd name="connsiteY2" fmla="*/ 1354610 h 2001314"/>
                <a:gd name="connsiteX3" fmla="*/ 2833890 w 6620250"/>
                <a:gd name="connsiteY3" fmla="*/ 837247 h 2001314"/>
                <a:gd name="connsiteX4" fmla="*/ 3339522 w 6620250"/>
                <a:gd name="connsiteY4" fmla="*/ 319883 h 2001314"/>
                <a:gd name="connsiteX5" fmla="*/ 3798118 w 6620250"/>
                <a:gd name="connsiteY5" fmla="*/ 61202 h 2001314"/>
                <a:gd name="connsiteX6" fmla="*/ 4503651 w 6620250"/>
                <a:gd name="connsiteY6" fmla="*/ 14169 h 2001314"/>
                <a:gd name="connsiteX7" fmla="*/ 5044560 w 6620250"/>
                <a:gd name="connsiteY7" fmla="*/ 261092 h 2001314"/>
                <a:gd name="connsiteX8" fmla="*/ 5573709 w 6620250"/>
                <a:gd name="connsiteY8" fmla="*/ 1319335 h 2001314"/>
                <a:gd name="connsiteX9" fmla="*/ 6055824 w 6620250"/>
                <a:gd name="connsiteY9" fmla="*/ 1848456 h 2001314"/>
                <a:gd name="connsiteX10" fmla="*/ 6620250 w 6620250"/>
                <a:gd name="connsiteY10" fmla="*/ 2001314 h 2001314"/>
                <a:gd name="connsiteX11" fmla="*/ 6620250 w 6620250"/>
                <a:gd name="connsiteY11" fmla="*/ 2001314 h 2001314"/>
                <a:gd name="connsiteX0" fmla="*/ 0 w 6620250"/>
                <a:gd name="connsiteY0" fmla="*/ 1982111 h 2005628"/>
                <a:gd name="connsiteX1" fmla="*/ 1269959 w 6620250"/>
                <a:gd name="connsiteY1" fmla="*/ 1711671 h 2005628"/>
                <a:gd name="connsiteX2" fmla="*/ 2187152 w 6620250"/>
                <a:gd name="connsiteY2" fmla="*/ 1358924 h 2005628"/>
                <a:gd name="connsiteX3" fmla="*/ 2833890 w 6620250"/>
                <a:gd name="connsiteY3" fmla="*/ 841561 h 2005628"/>
                <a:gd name="connsiteX4" fmla="*/ 3339522 w 6620250"/>
                <a:gd name="connsiteY4" fmla="*/ 324197 h 2005628"/>
                <a:gd name="connsiteX5" fmla="*/ 3798118 w 6620250"/>
                <a:gd name="connsiteY5" fmla="*/ 65516 h 2005628"/>
                <a:gd name="connsiteX6" fmla="*/ 4503651 w 6620250"/>
                <a:gd name="connsiteY6" fmla="*/ 18483 h 2005628"/>
                <a:gd name="connsiteX7" fmla="*/ 5068078 w 6620250"/>
                <a:gd name="connsiteY7" fmla="*/ 324197 h 2005628"/>
                <a:gd name="connsiteX8" fmla="*/ 5573709 w 6620250"/>
                <a:gd name="connsiteY8" fmla="*/ 1323649 h 2005628"/>
                <a:gd name="connsiteX9" fmla="*/ 6055824 w 6620250"/>
                <a:gd name="connsiteY9" fmla="*/ 1852770 h 2005628"/>
                <a:gd name="connsiteX10" fmla="*/ 6620250 w 6620250"/>
                <a:gd name="connsiteY10" fmla="*/ 2005628 h 2005628"/>
                <a:gd name="connsiteX11" fmla="*/ 6620250 w 6620250"/>
                <a:gd name="connsiteY11" fmla="*/ 2005628 h 2005628"/>
                <a:gd name="connsiteX0" fmla="*/ 0 w 6620250"/>
                <a:gd name="connsiteY0" fmla="*/ 1984101 h 2007618"/>
                <a:gd name="connsiteX1" fmla="*/ 1269959 w 6620250"/>
                <a:gd name="connsiteY1" fmla="*/ 1713661 h 2007618"/>
                <a:gd name="connsiteX2" fmla="*/ 2187152 w 6620250"/>
                <a:gd name="connsiteY2" fmla="*/ 1360914 h 2007618"/>
                <a:gd name="connsiteX3" fmla="*/ 2833890 w 6620250"/>
                <a:gd name="connsiteY3" fmla="*/ 843551 h 2007618"/>
                <a:gd name="connsiteX4" fmla="*/ 3304245 w 6620250"/>
                <a:gd name="connsiteY4" fmla="*/ 384978 h 2007618"/>
                <a:gd name="connsiteX5" fmla="*/ 3798118 w 6620250"/>
                <a:gd name="connsiteY5" fmla="*/ 67506 h 2007618"/>
                <a:gd name="connsiteX6" fmla="*/ 4503651 w 6620250"/>
                <a:gd name="connsiteY6" fmla="*/ 20473 h 2007618"/>
                <a:gd name="connsiteX7" fmla="*/ 5068078 w 6620250"/>
                <a:gd name="connsiteY7" fmla="*/ 326187 h 2007618"/>
                <a:gd name="connsiteX8" fmla="*/ 5573709 w 6620250"/>
                <a:gd name="connsiteY8" fmla="*/ 1325639 h 2007618"/>
                <a:gd name="connsiteX9" fmla="*/ 6055824 w 6620250"/>
                <a:gd name="connsiteY9" fmla="*/ 1854760 h 2007618"/>
                <a:gd name="connsiteX10" fmla="*/ 6620250 w 6620250"/>
                <a:gd name="connsiteY10" fmla="*/ 2007618 h 2007618"/>
                <a:gd name="connsiteX11" fmla="*/ 6620250 w 6620250"/>
                <a:gd name="connsiteY11" fmla="*/ 2007618 h 2007618"/>
                <a:gd name="connsiteX0" fmla="*/ 0 w 6620250"/>
                <a:gd name="connsiteY0" fmla="*/ 1973253 h 1996770"/>
                <a:gd name="connsiteX1" fmla="*/ 1269959 w 6620250"/>
                <a:gd name="connsiteY1" fmla="*/ 1702813 h 1996770"/>
                <a:gd name="connsiteX2" fmla="*/ 2187152 w 6620250"/>
                <a:gd name="connsiteY2" fmla="*/ 1350066 h 1996770"/>
                <a:gd name="connsiteX3" fmla="*/ 2833890 w 6620250"/>
                <a:gd name="connsiteY3" fmla="*/ 832703 h 1996770"/>
                <a:gd name="connsiteX4" fmla="*/ 3304245 w 6620250"/>
                <a:gd name="connsiteY4" fmla="*/ 374130 h 1996770"/>
                <a:gd name="connsiteX5" fmla="*/ 3798118 w 6620250"/>
                <a:gd name="connsiteY5" fmla="*/ 103691 h 1996770"/>
                <a:gd name="connsiteX6" fmla="*/ 4503651 w 6620250"/>
                <a:gd name="connsiteY6" fmla="*/ 9625 h 1996770"/>
                <a:gd name="connsiteX7" fmla="*/ 5068078 w 6620250"/>
                <a:gd name="connsiteY7" fmla="*/ 315339 h 1996770"/>
                <a:gd name="connsiteX8" fmla="*/ 5573709 w 6620250"/>
                <a:gd name="connsiteY8" fmla="*/ 1314791 h 1996770"/>
                <a:gd name="connsiteX9" fmla="*/ 6055824 w 6620250"/>
                <a:gd name="connsiteY9" fmla="*/ 1843912 h 1996770"/>
                <a:gd name="connsiteX10" fmla="*/ 6620250 w 6620250"/>
                <a:gd name="connsiteY10" fmla="*/ 1996770 h 1996770"/>
                <a:gd name="connsiteX11" fmla="*/ 6620250 w 6620250"/>
                <a:gd name="connsiteY11" fmla="*/ 1996770 h 1996770"/>
                <a:gd name="connsiteX0" fmla="*/ 0 w 6620250"/>
                <a:gd name="connsiteY0" fmla="*/ 1980597 h 2004114"/>
                <a:gd name="connsiteX1" fmla="*/ 1269959 w 6620250"/>
                <a:gd name="connsiteY1" fmla="*/ 1710157 h 2004114"/>
                <a:gd name="connsiteX2" fmla="*/ 2187152 w 6620250"/>
                <a:gd name="connsiteY2" fmla="*/ 1357410 h 2004114"/>
                <a:gd name="connsiteX3" fmla="*/ 2833890 w 6620250"/>
                <a:gd name="connsiteY3" fmla="*/ 840047 h 2004114"/>
                <a:gd name="connsiteX4" fmla="*/ 3304245 w 6620250"/>
                <a:gd name="connsiteY4" fmla="*/ 381474 h 2004114"/>
                <a:gd name="connsiteX5" fmla="*/ 3751083 w 6620250"/>
                <a:gd name="connsiteY5" fmla="*/ 75760 h 2004114"/>
                <a:gd name="connsiteX6" fmla="*/ 4503651 w 6620250"/>
                <a:gd name="connsiteY6" fmla="*/ 16969 h 2004114"/>
                <a:gd name="connsiteX7" fmla="*/ 5068078 w 6620250"/>
                <a:gd name="connsiteY7" fmla="*/ 322683 h 2004114"/>
                <a:gd name="connsiteX8" fmla="*/ 5573709 w 6620250"/>
                <a:gd name="connsiteY8" fmla="*/ 1322135 h 2004114"/>
                <a:gd name="connsiteX9" fmla="*/ 6055824 w 6620250"/>
                <a:gd name="connsiteY9" fmla="*/ 1851256 h 2004114"/>
                <a:gd name="connsiteX10" fmla="*/ 6620250 w 6620250"/>
                <a:gd name="connsiteY10" fmla="*/ 2004114 h 2004114"/>
                <a:gd name="connsiteX11" fmla="*/ 6620250 w 6620250"/>
                <a:gd name="connsiteY11" fmla="*/ 2004114 h 2004114"/>
                <a:gd name="connsiteX0" fmla="*/ 0 w 6620250"/>
                <a:gd name="connsiteY0" fmla="*/ 1982049 h 2005566"/>
                <a:gd name="connsiteX1" fmla="*/ 1269959 w 6620250"/>
                <a:gd name="connsiteY1" fmla="*/ 1711609 h 2005566"/>
                <a:gd name="connsiteX2" fmla="*/ 2187152 w 6620250"/>
                <a:gd name="connsiteY2" fmla="*/ 1358862 h 2005566"/>
                <a:gd name="connsiteX3" fmla="*/ 2833890 w 6620250"/>
                <a:gd name="connsiteY3" fmla="*/ 841499 h 2005566"/>
                <a:gd name="connsiteX4" fmla="*/ 3257210 w 6620250"/>
                <a:gd name="connsiteY4" fmla="*/ 429959 h 2005566"/>
                <a:gd name="connsiteX5" fmla="*/ 3751083 w 6620250"/>
                <a:gd name="connsiteY5" fmla="*/ 77212 h 2005566"/>
                <a:gd name="connsiteX6" fmla="*/ 4503651 w 6620250"/>
                <a:gd name="connsiteY6" fmla="*/ 18421 h 2005566"/>
                <a:gd name="connsiteX7" fmla="*/ 5068078 w 6620250"/>
                <a:gd name="connsiteY7" fmla="*/ 324135 h 2005566"/>
                <a:gd name="connsiteX8" fmla="*/ 5573709 w 6620250"/>
                <a:gd name="connsiteY8" fmla="*/ 1323587 h 2005566"/>
                <a:gd name="connsiteX9" fmla="*/ 6055824 w 6620250"/>
                <a:gd name="connsiteY9" fmla="*/ 1852708 h 2005566"/>
                <a:gd name="connsiteX10" fmla="*/ 6620250 w 6620250"/>
                <a:gd name="connsiteY10" fmla="*/ 2005566 h 2005566"/>
                <a:gd name="connsiteX11" fmla="*/ 6620250 w 6620250"/>
                <a:gd name="connsiteY11" fmla="*/ 2005566 h 2005566"/>
                <a:gd name="connsiteX0" fmla="*/ 0 w 6620250"/>
                <a:gd name="connsiteY0" fmla="*/ 1994172 h 2017689"/>
                <a:gd name="connsiteX1" fmla="*/ 1269959 w 6620250"/>
                <a:gd name="connsiteY1" fmla="*/ 1723732 h 2017689"/>
                <a:gd name="connsiteX2" fmla="*/ 2187152 w 6620250"/>
                <a:gd name="connsiteY2" fmla="*/ 1370985 h 2017689"/>
                <a:gd name="connsiteX3" fmla="*/ 2833890 w 6620250"/>
                <a:gd name="connsiteY3" fmla="*/ 853622 h 2017689"/>
                <a:gd name="connsiteX4" fmla="*/ 3257210 w 6620250"/>
                <a:gd name="connsiteY4" fmla="*/ 442082 h 2017689"/>
                <a:gd name="connsiteX5" fmla="*/ 3751083 w 6620250"/>
                <a:gd name="connsiteY5" fmla="*/ 89335 h 2017689"/>
                <a:gd name="connsiteX6" fmla="*/ 4503651 w 6620250"/>
                <a:gd name="connsiteY6" fmla="*/ 30544 h 2017689"/>
                <a:gd name="connsiteX7" fmla="*/ 5068078 w 6620250"/>
                <a:gd name="connsiteY7" fmla="*/ 336258 h 2017689"/>
                <a:gd name="connsiteX8" fmla="*/ 5573709 w 6620250"/>
                <a:gd name="connsiteY8" fmla="*/ 1335710 h 2017689"/>
                <a:gd name="connsiteX9" fmla="*/ 6055824 w 6620250"/>
                <a:gd name="connsiteY9" fmla="*/ 1864831 h 2017689"/>
                <a:gd name="connsiteX10" fmla="*/ 6620250 w 6620250"/>
                <a:gd name="connsiteY10" fmla="*/ 2017689 h 2017689"/>
                <a:gd name="connsiteX11" fmla="*/ 6620250 w 6620250"/>
                <a:gd name="connsiteY11" fmla="*/ 2017689 h 2017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20250" h="2017689">
                  <a:moveTo>
                    <a:pt x="0" y="1994172"/>
                  </a:moveTo>
                  <a:cubicBezTo>
                    <a:pt x="423320" y="1904025"/>
                    <a:pt x="905434" y="1827596"/>
                    <a:pt x="1269959" y="1723732"/>
                  </a:cubicBezTo>
                  <a:cubicBezTo>
                    <a:pt x="1634484" y="1619868"/>
                    <a:pt x="1926497" y="1516003"/>
                    <a:pt x="2187152" y="1370985"/>
                  </a:cubicBezTo>
                  <a:cubicBezTo>
                    <a:pt x="2447807" y="1225967"/>
                    <a:pt x="2655547" y="1008439"/>
                    <a:pt x="2833890" y="853622"/>
                  </a:cubicBezTo>
                  <a:cubicBezTo>
                    <a:pt x="3012233" y="698805"/>
                    <a:pt x="3104345" y="569463"/>
                    <a:pt x="3257210" y="442082"/>
                  </a:cubicBezTo>
                  <a:cubicBezTo>
                    <a:pt x="3410076" y="314701"/>
                    <a:pt x="3531584" y="204958"/>
                    <a:pt x="3751083" y="89335"/>
                  </a:cubicBezTo>
                  <a:cubicBezTo>
                    <a:pt x="3970582" y="-26288"/>
                    <a:pt x="4284152" y="-10610"/>
                    <a:pt x="4503651" y="30544"/>
                  </a:cubicBezTo>
                  <a:cubicBezTo>
                    <a:pt x="4723150" y="71698"/>
                    <a:pt x="4889735" y="118730"/>
                    <a:pt x="5068078" y="336258"/>
                  </a:cubicBezTo>
                  <a:cubicBezTo>
                    <a:pt x="5246421" y="553786"/>
                    <a:pt x="5409085" y="1080948"/>
                    <a:pt x="5573709" y="1335710"/>
                  </a:cubicBezTo>
                  <a:cubicBezTo>
                    <a:pt x="5738333" y="1590472"/>
                    <a:pt x="5881401" y="1751168"/>
                    <a:pt x="6055824" y="1864831"/>
                  </a:cubicBezTo>
                  <a:cubicBezTo>
                    <a:pt x="6230248" y="1978494"/>
                    <a:pt x="6526179" y="1992213"/>
                    <a:pt x="6620250" y="2017689"/>
                  </a:cubicBezTo>
                  <a:lnTo>
                    <a:pt x="6620250" y="2017689"/>
                  </a:lnTo>
                </a:path>
              </a:pathLst>
            </a:custGeom>
            <a:ln>
              <a:solidFill>
                <a:schemeClr val="accent3">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Rectangle 11"/>
            <p:cNvSpPr/>
            <p:nvPr/>
          </p:nvSpPr>
          <p:spPr>
            <a:xfrm>
              <a:off x="3048970" y="6344338"/>
              <a:ext cx="3323646" cy="338554"/>
            </a:xfrm>
            <a:prstGeom prst="rect">
              <a:avLst/>
            </a:prstGeom>
          </p:spPr>
          <p:txBody>
            <a:bodyPr wrap="none">
              <a:spAutoFit/>
            </a:bodyPr>
            <a:lstStyle/>
            <a:p>
              <a:pPr algn="ctr"/>
              <a:r>
                <a:rPr lang="en-GB" sz="1600" b="1" smtClean="0">
                  <a:solidFill>
                    <a:srgbClr val="4F6228"/>
                  </a:solidFill>
                  <a:latin typeface="Comic Sans MS"/>
                  <a:cs typeface="Comic Sans MS"/>
                </a:rPr>
                <a:t>Effort during project life cycle</a:t>
              </a:r>
            </a:p>
          </p:txBody>
        </p:sp>
      </p:grpSp>
      <p:sp>
        <p:nvSpPr>
          <p:cNvPr id="13" name="Rectangle 12"/>
          <p:cNvSpPr/>
          <p:nvPr/>
        </p:nvSpPr>
        <p:spPr>
          <a:xfrm>
            <a:off x="3699086" y="886118"/>
            <a:ext cx="1922522" cy="307777"/>
          </a:xfrm>
          <a:prstGeom prst="rect">
            <a:avLst/>
          </a:prstGeom>
        </p:spPr>
        <p:txBody>
          <a:bodyPr wrap="none">
            <a:spAutoFit/>
          </a:bodyPr>
          <a:lstStyle/>
          <a:p>
            <a:pPr algn="ctr"/>
            <a:r>
              <a:rPr lang="en-US" sz="1400" dirty="0" smtClean="0">
                <a:solidFill>
                  <a:schemeClr val="bg1"/>
                </a:solidFill>
                <a:latin typeface="Comic Sans MS"/>
                <a:cs typeface="Comic Sans MS"/>
              </a:rPr>
              <a:t>Monitoring &amp; Control</a:t>
            </a:r>
            <a:endParaRPr lang="en-US" sz="1400" dirty="0">
              <a:solidFill>
                <a:schemeClr val="bg1"/>
              </a:solidFill>
              <a:latin typeface="Comic Sans MS"/>
              <a:cs typeface="Comic Sans MS"/>
            </a:endParaRPr>
          </a:p>
        </p:txBody>
      </p:sp>
      <p:sp>
        <p:nvSpPr>
          <p:cNvPr id="14" name="Right Arrow 13"/>
          <p:cNvSpPr/>
          <p:nvPr/>
        </p:nvSpPr>
        <p:spPr>
          <a:xfrm rot="20274208">
            <a:off x="3393418" y="837633"/>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Right Arrow 27"/>
          <p:cNvSpPr/>
          <p:nvPr/>
        </p:nvSpPr>
        <p:spPr>
          <a:xfrm rot="20706648" flipH="1">
            <a:off x="5528554" y="2232520"/>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Diamond 14"/>
          <p:cNvSpPr/>
          <p:nvPr/>
        </p:nvSpPr>
        <p:spPr>
          <a:xfrm>
            <a:off x="2687681" y="1635123"/>
            <a:ext cx="314872" cy="335514"/>
          </a:xfrm>
          <a:prstGeom prst="diamond">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Diamond 28"/>
          <p:cNvSpPr/>
          <p:nvPr/>
        </p:nvSpPr>
        <p:spPr>
          <a:xfrm>
            <a:off x="4120665" y="1635123"/>
            <a:ext cx="314872" cy="335514"/>
          </a:xfrm>
          <a:prstGeom prst="diamond">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Slide Number Placeholder 22"/>
          <p:cNvSpPr>
            <a:spLocks noGrp="1"/>
          </p:cNvSpPr>
          <p:nvPr>
            <p:ph type="sldNum" sz="quarter" idx="12"/>
          </p:nvPr>
        </p:nvSpPr>
        <p:spPr/>
        <p:txBody>
          <a:bodyPr/>
          <a:lstStyle/>
          <a:p>
            <a:fld id="{6D3E8911-6981-AB4E-BD32-9545771F23F2}" type="slidenum">
              <a:rPr lang="en-US" smtClean="0"/>
              <a:t>6</a:t>
            </a:fld>
            <a:endParaRPr lang="en-US"/>
          </a:p>
        </p:txBody>
      </p:sp>
    </p:spTree>
    <p:extLst>
      <p:ext uri="{BB962C8B-B14F-4D97-AF65-F5344CB8AC3E}">
        <p14:creationId xmlns:p14="http://schemas.microsoft.com/office/powerpoint/2010/main" val="2522310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64"/>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dissolv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dissolve">
                                      <p:cBhvr>
                                        <p:cTn id="49" dur="500"/>
                                        <p:tgtEl>
                                          <p:spTgt spid="29"/>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animBg="1"/>
      <p:bldP spid="6" grpId="0" animBg="1"/>
      <p:bldP spid="53" grpId="0" animBg="1"/>
      <p:bldP spid="7" grpId="0" animBg="1"/>
      <p:bldP spid="10" grpId="0" animBg="1"/>
      <p:bldP spid="62" grpId="0" animBg="1"/>
      <p:bldP spid="63" grpId="0" animBg="1"/>
      <p:bldP spid="64" grpId="0" animBg="1"/>
      <p:bldP spid="2" grpId="0" animBg="1"/>
      <p:bldP spid="5" grpId="0"/>
      <p:bldP spid="14" grpId="0" animBg="1"/>
      <p:bldP spid="28" grpId="0" animBg="1"/>
      <p:bldP spid="15" grpId="0" animBg="1"/>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17" name="Rectangle 73"/>
          <p:cNvSpPr>
            <a:spLocks noGrp="1" noChangeArrowheads="1"/>
          </p:cNvSpPr>
          <p:nvPr>
            <p:ph type="title"/>
          </p:nvPr>
        </p:nvSpPr>
        <p:spPr>
          <a:xfrm>
            <a:off x="514351" y="0"/>
            <a:ext cx="7886700" cy="1039336"/>
          </a:xfrm>
        </p:spPr>
        <p:txBody>
          <a:bodyPr>
            <a:normAutofit/>
          </a:bodyPr>
          <a:lstStyle/>
          <a:p>
            <a:pPr algn="l"/>
            <a:r>
              <a:rPr lang="en-GB" sz="3600" b="1" dirty="0" smtClean="0">
                <a:solidFill>
                  <a:schemeClr val="accent1">
                    <a:lumMod val="75000"/>
                  </a:schemeClr>
                </a:solidFill>
                <a:latin typeface="+mn-lt"/>
              </a:rPr>
              <a:t>Definition</a:t>
            </a:r>
            <a:endParaRPr lang="en-GB" sz="3600" b="1" dirty="0">
              <a:solidFill>
                <a:schemeClr val="accent1">
                  <a:lumMod val="75000"/>
                </a:schemeClr>
              </a:solidFill>
              <a:latin typeface="+mn-lt"/>
            </a:endParaRPr>
          </a:p>
        </p:txBody>
      </p:sp>
      <p:grpSp>
        <p:nvGrpSpPr>
          <p:cNvPr id="23" name="Group 22"/>
          <p:cNvGrpSpPr/>
          <p:nvPr/>
        </p:nvGrpSpPr>
        <p:grpSpPr>
          <a:xfrm>
            <a:off x="2586995" y="1475410"/>
            <a:ext cx="5456045" cy="1850333"/>
            <a:chOff x="2605534" y="2052050"/>
            <a:chExt cx="5456045" cy="1850333"/>
          </a:xfrm>
        </p:grpSpPr>
        <p:sp>
          <p:nvSpPr>
            <p:cNvPr id="11" name="Oval 10"/>
            <p:cNvSpPr/>
            <p:nvPr/>
          </p:nvSpPr>
          <p:spPr>
            <a:xfrm>
              <a:off x="3048970" y="2052050"/>
              <a:ext cx="3198379" cy="1850333"/>
            </a:xfrm>
            <a:prstGeom prst="ellipse">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hevron 5"/>
            <p:cNvSpPr/>
            <p:nvPr/>
          </p:nvSpPr>
          <p:spPr>
            <a:xfrm>
              <a:off x="2605534" y="2575076"/>
              <a:ext cx="1631196"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smtClean="0">
                  <a:solidFill>
                    <a:schemeClr val="bg1"/>
                  </a:solidFill>
                  <a:latin typeface="Comic Sans MS"/>
                  <a:cs typeface="Comic Sans MS"/>
                </a:rPr>
                <a:t>Plan</a:t>
              </a:r>
              <a:endParaRPr lang="en-US" sz="1600">
                <a:solidFill>
                  <a:schemeClr val="bg1"/>
                </a:solidFill>
                <a:latin typeface="Comic Sans MS"/>
                <a:cs typeface="Comic Sans MS"/>
              </a:endParaRPr>
            </a:p>
          </p:txBody>
        </p:sp>
        <p:sp>
          <p:nvSpPr>
            <p:cNvPr id="53" name="Chevron 52"/>
            <p:cNvSpPr/>
            <p:nvPr/>
          </p:nvSpPr>
          <p:spPr>
            <a:xfrm>
              <a:off x="4017778" y="2569355"/>
              <a:ext cx="2514210" cy="89247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Execution</a:t>
              </a:r>
              <a:endParaRPr lang="en-US" sz="1600" dirty="0">
                <a:solidFill>
                  <a:schemeClr val="bg1"/>
                </a:solidFill>
                <a:latin typeface="Comic Sans MS"/>
                <a:cs typeface="Comic Sans MS"/>
              </a:endParaRPr>
            </a:p>
          </p:txBody>
        </p:sp>
        <p:sp>
          <p:nvSpPr>
            <p:cNvPr id="7" name="Freeform 6"/>
            <p:cNvSpPr/>
            <p:nvPr/>
          </p:nvSpPr>
          <p:spPr>
            <a:xfrm>
              <a:off x="6665810" y="2563634"/>
              <a:ext cx="1395769" cy="903912"/>
            </a:xfrm>
            <a:custGeom>
              <a:avLst/>
              <a:gdLst>
                <a:gd name="connsiteX0" fmla="*/ 0 w 1395769"/>
                <a:gd name="connsiteY0" fmla="*/ 0 h 903912"/>
                <a:gd name="connsiteX1" fmla="*/ 0 w 1395769"/>
                <a:gd name="connsiteY1" fmla="*/ 0 h 903912"/>
                <a:gd name="connsiteX2" fmla="*/ 1372888 w 1395769"/>
                <a:gd name="connsiteY2" fmla="*/ 0 h 903912"/>
                <a:gd name="connsiteX3" fmla="*/ 1395769 w 1395769"/>
                <a:gd name="connsiteY3" fmla="*/ 903912 h 903912"/>
                <a:gd name="connsiteX4" fmla="*/ 22882 w 1395769"/>
                <a:gd name="connsiteY4" fmla="*/ 881028 h 903912"/>
                <a:gd name="connsiteX5" fmla="*/ 457629 w 1395769"/>
                <a:gd name="connsiteY5" fmla="*/ 457677 h 903912"/>
                <a:gd name="connsiteX6" fmla="*/ 0 w 1395769"/>
                <a:gd name="connsiteY6" fmla="*/ 0 h 90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769" h="903912">
                  <a:moveTo>
                    <a:pt x="0" y="0"/>
                  </a:moveTo>
                  <a:lnTo>
                    <a:pt x="0" y="0"/>
                  </a:lnTo>
                  <a:lnTo>
                    <a:pt x="1372888" y="0"/>
                  </a:lnTo>
                  <a:lnTo>
                    <a:pt x="1395769" y="903912"/>
                  </a:lnTo>
                  <a:lnTo>
                    <a:pt x="22882" y="881028"/>
                  </a:lnTo>
                  <a:lnTo>
                    <a:pt x="457629" y="457677"/>
                  </a:lnTo>
                  <a:lnTo>
                    <a:pt x="0" y="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r>
                <a:rPr lang="en-US" sz="1600" dirty="0" smtClean="0">
                  <a:latin typeface="Comic Sans MS"/>
                  <a:cs typeface="Comic Sans MS"/>
                </a:rPr>
                <a:t>Closure</a:t>
              </a:r>
              <a:endParaRPr lang="en-US" sz="1600" dirty="0">
                <a:latin typeface="Comic Sans MS"/>
                <a:cs typeface="Comic Sans MS"/>
              </a:endParaRPr>
            </a:p>
          </p:txBody>
        </p:sp>
        <p:sp>
          <p:nvSpPr>
            <p:cNvPr id="2" name="Decision 1"/>
            <p:cNvSpPr/>
            <p:nvPr/>
          </p:nvSpPr>
          <p:spPr>
            <a:xfrm>
              <a:off x="6247349" y="2655711"/>
              <a:ext cx="634962" cy="719759"/>
            </a:xfrm>
            <a:prstGeom prst="flowChartDecision">
              <a:avLst/>
            </a:prstGeom>
            <a:solidFill>
              <a:srgbClr val="35FF1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6066294" y="2730870"/>
              <a:ext cx="994919" cy="523220"/>
            </a:xfrm>
            <a:prstGeom prst="rect">
              <a:avLst/>
            </a:prstGeom>
            <a:noFill/>
          </p:spPr>
          <p:txBody>
            <a:bodyPr wrap="square" rtlCol="0">
              <a:spAutoFit/>
            </a:bodyPr>
            <a:lstStyle/>
            <a:p>
              <a:pPr algn="ctr"/>
              <a:r>
                <a:rPr lang="en-US" sz="1400" b="1" dirty="0" smtClean="0">
                  <a:solidFill>
                    <a:srgbClr val="0000FF"/>
                  </a:solidFill>
                </a:rPr>
                <a:t>Product delivery</a:t>
              </a:r>
              <a:endParaRPr lang="en-US" sz="1400" b="1" dirty="0">
                <a:solidFill>
                  <a:srgbClr val="0000FF"/>
                </a:solidFill>
              </a:endParaRPr>
            </a:p>
          </p:txBody>
        </p:sp>
        <p:sp>
          <p:nvSpPr>
            <p:cNvPr id="13" name="Rectangle 12"/>
            <p:cNvSpPr/>
            <p:nvPr/>
          </p:nvSpPr>
          <p:spPr>
            <a:xfrm>
              <a:off x="3699086" y="2106067"/>
              <a:ext cx="1922522" cy="307777"/>
            </a:xfrm>
            <a:prstGeom prst="rect">
              <a:avLst/>
            </a:prstGeom>
          </p:spPr>
          <p:txBody>
            <a:bodyPr wrap="none">
              <a:spAutoFit/>
            </a:bodyPr>
            <a:lstStyle/>
            <a:p>
              <a:pPr algn="ctr"/>
              <a:r>
                <a:rPr lang="en-US" sz="1400" dirty="0" smtClean="0">
                  <a:solidFill>
                    <a:schemeClr val="bg1"/>
                  </a:solidFill>
                  <a:latin typeface="Comic Sans MS"/>
                  <a:cs typeface="Comic Sans MS"/>
                </a:rPr>
                <a:t>Monitoring &amp; Control</a:t>
              </a:r>
              <a:endParaRPr lang="en-US" sz="1400" dirty="0">
                <a:solidFill>
                  <a:schemeClr val="bg1"/>
                </a:solidFill>
                <a:latin typeface="Comic Sans MS"/>
                <a:cs typeface="Comic Sans MS"/>
              </a:endParaRPr>
            </a:p>
          </p:txBody>
        </p:sp>
        <p:sp>
          <p:nvSpPr>
            <p:cNvPr id="14" name="Right Arrow 13"/>
            <p:cNvSpPr/>
            <p:nvPr/>
          </p:nvSpPr>
          <p:spPr>
            <a:xfrm rot="20274208">
              <a:off x="3393418" y="2057582"/>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Right Arrow 27"/>
            <p:cNvSpPr/>
            <p:nvPr/>
          </p:nvSpPr>
          <p:spPr>
            <a:xfrm rot="20706648" flipH="1">
              <a:off x="5528554" y="3452469"/>
              <a:ext cx="297216" cy="434031"/>
            </a:xfrm>
            <a:prstGeom prst="rightArrow">
              <a:avLst>
                <a:gd name="adj1" fmla="val 6931"/>
                <a:gd name="adj2" fmla="val 100000"/>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4" name="Pentagon 3"/>
          <p:cNvSpPr/>
          <p:nvPr/>
        </p:nvSpPr>
        <p:spPr>
          <a:xfrm>
            <a:off x="1296478" y="1992715"/>
            <a:ext cx="1531000" cy="892470"/>
          </a:xfrm>
          <a:prstGeom prst="homePlat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bg1"/>
                </a:solidFill>
                <a:latin typeface="Comic Sans MS"/>
                <a:cs typeface="Comic Sans MS"/>
              </a:rPr>
              <a:t>Definition</a:t>
            </a:r>
            <a:endParaRPr lang="en-US" sz="1600" dirty="0">
              <a:solidFill>
                <a:schemeClr val="bg1"/>
              </a:solidFill>
              <a:latin typeface="Comic Sans MS"/>
              <a:cs typeface="Comic Sans MS"/>
            </a:endParaRPr>
          </a:p>
        </p:txBody>
      </p:sp>
      <p:pic>
        <p:nvPicPr>
          <p:cNvPr id="17" name="Picture 455" descr="j042982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9977" y="4176889"/>
            <a:ext cx="1420570" cy="17370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 name="Picture 7" descr="j043441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7274" y="4732867"/>
            <a:ext cx="1365541" cy="13781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Freeform 18"/>
          <p:cNvSpPr/>
          <p:nvPr/>
        </p:nvSpPr>
        <p:spPr>
          <a:xfrm>
            <a:off x="3865169" y="4130081"/>
            <a:ext cx="3228656" cy="752363"/>
          </a:xfrm>
          <a:custGeom>
            <a:avLst/>
            <a:gdLst>
              <a:gd name="connsiteX0" fmla="*/ 0 w 3104445"/>
              <a:gd name="connsiteY0" fmla="*/ 338667 h 338667"/>
              <a:gd name="connsiteX1" fmla="*/ 860778 w 3104445"/>
              <a:gd name="connsiteY1" fmla="*/ 0 h 338667"/>
              <a:gd name="connsiteX2" fmla="*/ 3104445 w 3104445"/>
              <a:gd name="connsiteY2" fmla="*/ 0 h 338667"/>
              <a:gd name="connsiteX3" fmla="*/ 3104445 w 3104445"/>
              <a:gd name="connsiteY3" fmla="*/ 0 h 338667"/>
              <a:gd name="connsiteX0" fmla="*/ 0 w 3104445"/>
              <a:gd name="connsiteY0" fmla="*/ 365517 h 365517"/>
              <a:gd name="connsiteX1" fmla="*/ 1298959 w 3104445"/>
              <a:gd name="connsiteY1" fmla="*/ 0 h 365517"/>
              <a:gd name="connsiteX2" fmla="*/ 3104445 w 3104445"/>
              <a:gd name="connsiteY2" fmla="*/ 26850 h 365517"/>
              <a:gd name="connsiteX3" fmla="*/ 3104445 w 3104445"/>
              <a:gd name="connsiteY3" fmla="*/ 26850 h 365517"/>
              <a:gd name="connsiteX0" fmla="*/ 0 w 3238184"/>
              <a:gd name="connsiteY0" fmla="*/ 373003 h 373003"/>
              <a:gd name="connsiteX1" fmla="*/ 1298959 w 3238184"/>
              <a:gd name="connsiteY1" fmla="*/ 7486 h 373003"/>
              <a:gd name="connsiteX2" fmla="*/ 3104445 w 3238184"/>
              <a:gd name="connsiteY2" fmla="*/ 34336 h 373003"/>
              <a:gd name="connsiteX3" fmla="*/ 3104445 w 3238184"/>
              <a:gd name="connsiteY3" fmla="*/ 0 h 373003"/>
              <a:gd name="connsiteX0" fmla="*/ 0 w 3264762"/>
              <a:gd name="connsiteY0" fmla="*/ 392202 h 392202"/>
              <a:gd name="connsiteX1" fmla="*/ 1298959 w 3264762"/>
              <a:gd name="connsiteY1" fmla="*/ 26685 h 392202"/>
              <a:gd name="connsiteX2" fmla="*/ 3104445 w 3264762"/>
              <a:gd name="connsiteY2" fmla="*/ 53535 h 392202"/>
              <a:gd name="connsiteX3" fmla="*/ 3175882 w 3264762"/>
              <a:gd name="connsiteY3" fmla="*/ 775 h 392202"/>
              <a:gd name="connsiteX4" fmla="*/ 3104445 w 3264762"/>
              <a:gd name="connsiteY4" fmla="*/ 19199 h 392202"/>
              <a:gd name="connsiteX0" fmla="*/ 0 w 3264762"/>
              <a:gd name="connsiteY0" fmla="*/ 391427 h 391427"/>
              <a:gd name="connsiteX1" fmla="*/ 1298959 w 3264762"/>
              <a:gd name="connsiteY1" fmla="*/ 25910 h 391427"/>
              <a:gd name="connsiteX2" fmla="*/ 3104445 w 3264762"/>
              <a:gd name="connsiteY2" fmla="*/ 52760 h 391427"/>
              <a:gd name="connsiteX3" fmla="*/ 3175882 w 3264762"/>
              <a:gd name="connsiteY3" fmla="*/ 0 h 391427"/>
              <a:gd name="connsiteX0" fmla="*/ 0 w 3104445"/>
              <a:gd name="connsiteY0" fmla="*/ 365517 h 365517"/>
              <a:gd name="connsiteX1" fmla="*/ 1298959 w 3104445"/>
              <a:gd name="connsiteY1" fmla="*/ 0 h 365517"/>
              <a:gd name="connsiteX2" fmla="*/ 3104445 w 3104445"/>
              <a:gd name="connsiteY2" fmla="*/ 26850 h 365517"/>
              <a:gd name="connsiteX0" fmla="*/ 0 w 3090936"/>
              <a:gd name="connsiteY0" fmla="*/ 366136 h 366136"/>
              <a:gd name="connsiteX1" fmla="*/ 1298959 w 3090936"/>
              <a:gd name="connsiteY1" fmla="*/ 619 h 366136"/>
              <a:gd name="connsiteX2" fmla="*/ 3090936 w 3090936"/>
              <a:gd name="connsiteY2" fmla="*/ 0 h 366136"/>
              <a:gd name="connsiteX0" fmla="*/ 0 w 3090936"/>
              <a:gd name="connsiteY0" fmla="*/ 366136 h 366136"/>
              <a:gd name="connsiteX1" fmla="*/ 1136849 w 3090936"/>
              <a:gd name="connsiteY1" fmla="*/ 619 h 366136"/>
              <a:gd name="connsiteX2" fmla="*/ 3090936 w 3090936"/>
              <a:gd name="connsiteY2" fmla="*/ 0 h 366136"/>
            </a:gdLst>
            <a:ahLst/>
            <a:cxnLst>
              <a:cxn ang="0">
                <a:pos x="connsiteX0" y="connsiteY0"/>
              </a:cxn>
              <a:cxn ang="0">
                <a:pos x="connsiteX1" y="connsiteY1"/>
              </a:cxn>
              <a:cxn ang="0">
                <a:pos x="connsiteX2" y="connsiteY2"/>
              </a:cxn>
            </a:cxnLst>
            <a:rect l="l" t="t" r="r" b="b"/>
            <a:pathLst>
              <a:path w="3090936" h="366136">
                <a:moveTo>
                  <a:pt x="0" y="366136"/>
                </a:moveTo>
                <a:lnTo>
                  <a:pt x="1136849" y="619"/>
                </a:lnTo>
                <a:lnTo>
                  <a:pt x="3090936" y="0"/>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TextBox 19"/>
          <p:cNvSpPr txBox="1"/>
          <p:nvPr/>
        </p:nvSpPr>
        <p:spPr>
          <a:xfrm>
            <a:off x="5023108" y="3767932"/>
            <a:ext cx="2120417" cy="400110"/>
          </a:xfrm>
          <a:prstGeom prst="rect">
            <a:avLst/>
          </a:prstGeom>
          <a:noFill/>
        </p:spPr>
        <p:txBody>
          <a:bodyPr wrap="none" rtlCol="0">
            <a:spAutoFit/>
          </a:bodyPr>
          <a:lstStyle/>
          <a:p>
            <a:r>
              <a:rPr lang="en-US" sz="2000" dirty="0" smtClean="0"/>
              <a:t>Product and scope</a:t>
            </a:r>
            <a:endParaRPr lang="en-US" sz="2000" dirty="0"/>
          </a:p>
        </p:txBody>
      </p:sp>
      <p:sp>
        <p:nvSpPr>
          <p:cNvPr id="26" name="Freeform 25"/>
          <p:cNvSpPr/>
          <p:nvPr/>
        </p:nvSpPr>
        <p:spPr>
          <a:xfrm>
            <a:off x="3874642" y="5611995"/>
            <a:ext cx="4318002" cy="197555"/>
          </a:xfrm>
          <a:custGeom>
            <a:avLst/>
            <a:gdLst>
              <a:gd name="connsiteX0" fmla="*/ 0 w 3104445"/>
              <a:gd name="connsiteY0" fmla="*/ 338667 h 338667"/>
              <a:gd name="connsiteX1" fmla="*/ 860778 w 3104445"/>
              <a:gd name="connsiteY1" fmla="*/ 0 h 338667"/>
              <a:gd name="connsiteX2" fmla="*/ 3104445 w 3104445"/>
              <a:gd name="connsiteY2" fmla="*/ 0 h 338667"/>
              <a:gd name="connsiteX3" fmla="*/ 3104445 w 3104445"/>
              <a:gd name="connsiteY3" fmla="*/ 0 h 338667"/>
              <a:gd name="connsiteX0" fmla="*/ 0 w 3124870"/>
              <a:gd name="connsiteY0" fmla="*/ 0 h 197555"/>
              <a:gd name="connsiteX1" fmla="*/ 881203 w 3124870"/>
              <a:gd name="connsiteY1" fmla="*/ 197555 h 197555"/>
              <a:gd name="connsiteX2" fmla="*/ 3124870 w 3124870"/>
              <a:gd name="connsiteY2" fmla="*/ 197555 h 197555"/>
              <a:gd name="connsiteX3" fmla="*/ 3124870 w 3124870"/>
              <a:gd name="connsiteY3" fmla="*/ 197555 h 197555"/>
            </a:gdLst>
            <a:ahLst/>
            <a:cxnLst>
              <a:cxn ang="0">
                <a:pos x="connsiteX0" y="connsiteY0"/>
              </a:cxn>
              <a:cxn ang="0">
                <a:pos x="connsiteX1" y="connsiteY1"/>
              </a:cxn>
              <a:cxn ang="0">
                <a:pos x="connsiteX2" y="connsiteY2"/>
              </a:cxn>
              <a:cxn ang="0">
                <a:pos x="connsiteX3" y="connsiteY3"/>
              </a:cxn>
            </a:cxnLst>
            <a:rect l="l" t="t" r="r" b="b"/>
            <a:pathLst>
              <a:path w="3124870" h="197555">
                <a:moveTo>
                  <a:pt x="0" y="0"/>
                </a:moveTo>
                <a:lnTo>
                  <a:pt x="881203" y="197555"/>
                </a:lnTo>
                <a:lnTo>
                  <a:pt x="3124870" y="197555"/>
                </a:lnTo>
                <a:lnTo>
                  <a:pt x="3124870" y="197555"/>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TextBox 26"/>
          <p:cNvSpPr txBox="1"/>
          <p:nvPr/>
        </p:nvSpPr>
        <p:spPr>
          <a:xfrm>
            <a:off x="5023108" y="5377459"/>
            <a:ext cx="3252789" cy="400110"/>
          </a:xfrm>
          <a:prstGeom prst="rect">
            <a:avLst/>
          </a:prstGeom>
          <a:noFill/>
        </p:spPr>
        <p:txBody>
          <a:bodyPr wrap="none" rtlCol="0">
            <a:spAutoFit/>
          </a:bodyPr>
          <a:lstStyle/>
          <a:p>
            <a:r>
              <a:rPr lang="en-US" sz="2000" dirty="0" smtClean="0"/>
              <a:t>Key </a:t>
            </a:r>
            <a:r>
              <a:rPr lang="en-US" sz="2000" dirty="0"/>
              <a:t>players, customers, users</a:t>
            </a:r>
          </a:p>
        </p:txBody>
      </p:sp>
      <p:sp>
        <p:nvSpPr>
          <p:cNvPr id="29" name="Freeform 28"/>
          <p:cNvSpPr/>
          <p:nvPr/>
        </p:nvSpPr>
        <p:spPr>
          <a:xfrm>
            <a:off x="3874642" y="5257419"/>
            <a:ext cx="5142357" cy="98778"/>
          </a:xfrm>
          <a:custGeom>
            <a:avLst/>
            <a:gdLst>
              <a:gd name="connsiteX0" fmla="*/ 0 w 3104445"/>
              <a:gd name="connsiteY0" fmla="*/ 338667 h 338667"/>
              <a:gd name="connsiteX1" fmla="*/ 860778 w 3104445"/>
              <a:gd name="connsiteY1" fmla="*/ 0 h 338667"/>
              <a:gd name="connsiteX2" fmla="*/ 3104445 w 3104445"/>
              <a:gd name="connsiteY2" fmla="*/ 0 h 338667"/>
              <a:gd name="connsiteX3" fmla="*/ 3104445 w 3104445"/>
              <a:gd name="connsiteY3" fmla="*/ 0 h 338667"/>
              <a:gd name="connsiteX0" fmla="*/ 0 w 3104445"/>
              <a:gd name="connsiteY0" fmla="*/ 338667 h 338667"/>
              <a:gd name="connsiteX1" fmla="*/ 706592 w 3104445"/>
              <a:gd name="connsiteY1" fmla="*/ 0 h 338667"/>
              <a:gd name="connsiteX2" fmla="*/ 3104445 w 3104445"/>
              <a:gd name="connsiteY2" fmla="*/ 0 h 338667"/>
              <a:gd name="connsiteX3" fmla="*/ 3104445 w 3104445"/>
              <a:gd name="connsiteY3" fmla="*/ 0 h 338667"/>
              <a:gd name="connsiteX0" fmla="*/ 0 w 3121577"/>
              <a:gd name="connsiteY0" fmla="*/ 98778 h 98778"/>
              <a:gd name="connsiteX1" fmla="*/ 723724 w 3121577"/>
              <a:gd name="connsiteY1" fmla="*/ 0 h 98778"/>
              <a:gd name="connsiteX2" fmla="*/ 3121577 w 3121577"/>
              <a:gd name="connsiteY2" fmla="*/ 0 h 98778"/>
              <a:gd name="connsiteX3" fmla="*/ 3121577 w 3121577"/>
              <a:gd name="connsiteY3" fmla="*/ 0 h 98778"/>
            </a:gdLst>
            <a:ahLst/>
            <a:cxnLst>
              <a:cxn ang="0">
                <a:pos x="connsiteX0" y="connsiteY0"/>
              </a:cxn>
              <a:cxn ang="0">
                <a:pos x="connsiteX1" y="connsiteY1"/>
              </a:cxn>
              <a:cxn ang="0">
                <a:pos x="connsiteX2" y="connsiteY2"/>
              </a:cxn>
              <a:cxn ang="0">
                <a:pos x="connsiteX3" y="connsiteY3"/>
              </a:cxn>
            </a:cxnLst>
            <a:rect l="l" t="t" r="r" b="b"/>
            <a:pathLst>
              <a:path w="3121577" h="98778">
                <a:moveTo>
                  <a:pt x="0" y="98778"/>
                </a:moveTo>
                <a:lnTo>
                  <a:pt x="723724" y="0"/>
                </a:lnTo>
                <a:lnTo>
                  <a:pt x="3121577" y="0"/>
                </a:lnTo>
                <a:lnTo>
                  <a:pt x="3121577" y="0"/>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TextBox 29"/>
          <p:cNvSpPr txBox="1"/>
          <p:nvPr/>
        </p:nvSpPr>
        <p:spPr>
          <a:xfrm>
            <a:off x="5067581" y="5040109"/>
            <a:ext cx="184666" cy="369332"/>
          </a:xfrm>
          <a:prstGeom prst="rect">
            <a:avLst/>
          </a:prstGeom>
          <a:noFill/>
        </p:spPr>
        <p:txBody>
          <a:bodyPr wrap="none" rtlCol="0">
            <a:spAutoFit/>
          </a:bodyPr>
          <a:lstStyle/>
          <a:p>
            <a:endParaRPr lang="en-US" dirty="0"/>
          </a:p>
        </p:txBody>
      </p:sp>
      <p:sp>
        <p:nvSpPr>
          <p:cNvPr id="21" name="Rectangle 20"/>
          <p:cNvSpPr/>
          <p:nvPr/>
        </p:nvSpPr>
        <p:spPr>
          <a:xfrm>
            <a:off x="5023108" y="4840950"/>
            <a:ext cx="4068316" cy="400110"/>
          </a:xfrm>
          <a:prstGeom prst="rect">
            <a:avLst/>
          </a:prstGeom>
        </p:spPr>
        <p:txBody>
          <a:bodyPr wrap="none">
            <a:spAutoFit/>
          </a:bodyPr>
          <a:lstStyle/>
          <a:p>
            <a:pPr>
              <a:buClr>
                <a:schemeClr val="accent1"/>
              </a:buClr>
              <a:buSzPct val="120000"/>
            </a:pPr>
            <a:r>
              <a:rPr lang="en-US" sz="2000" dirty="0"/>
              <a:t>R</a:t>
            </a:r>
            <a:r>
              <a:rPr lang="en-US" sz="2000" dirty="0" smtClean="0"/>
              <a:t>easons </a:t>
            </a:r>
            <a:r>
              <a:rPr lang="en-US" sz="2000" dirty="0"/>
              <a:t>for the projects and benefits</a:t>
            </a:r>
          </a:p>
        </p:txBody>
      </p:sp>
      <p:sp>
        <p:nvSpPr>
          <p:cNvPr id="32" name="Freeform 31"/>
          <p:cNvSpPr/>
          <p:nvPr/>
        </p:nvSpPr>
        <p:spPr>
          <a:xfrm>
            <a:off x="3865170" y="4722420"/>
            <a:ext cx="3877041" cy="355979"/>
          </a:xfrm>
          <a:custGeom>
            <a:avLst/>
            <a:gdLst>
              <a:gd name="connsiteX0" fmla="*/ 0 w 3104445"/>
              <a:gd name="connsiteY0" fmla="*/ 338667 h 338667"/>
              <a:gd name="connsiteX1" fmla="*/ 860778 w 3104445"/>
              <a:gd name="connsiteY1" fmla="*/ 0 h 338667"/>
              <a:gd name="connsiteX2" fmla="*/ 3104445 w 3104445"/>
              <a:gd name="connsiteY2" fmla="*/ 0 h 338667"/>
              <a:gd name="connsiteX3" fmla="*/ 3104445 w 3104445"/>
              <a:gd name="connsiteY3" fmla="*/ 0 h 338667"/>
            </a:gdLst>
            <a:ahLst/>
            <a:cxnLst>
              <a:cxn ang="0">
                <a:pos x="connsiteX0" y="connsiteY0"/>
              </a:cxn>
              <a:cxn ang="0">
                <a:pos x="connsiteX1" y="connsiteY1"/>
              </a:cxn>
              <a:cxn ang="0">
                <a:pos x="connsiteX2" y="connsiteY2"/>
              </a:cxn>
              <a:cxn ang="0">
                <a:pos x="connsiteX3" y="connsiteY3"/>
              </a:cxn>
            </a:cxnLst>
            <a:rect l="l" t="t" r="r" b="b"/>
            <a:pathLst>
              <a:path w="3104445" h="338667">
                <a:moveTo>
                  <a:pt x="0" y="338667"/>
                </a:moveTo>
                <a:lnTo>
                  <a:pt x="860778" y="0"/>
                </a:lnTo>
                <a:lnTo>
                  <a:pt x="3104445" y="0"/>
                </a:lnTo>
                <a:lnTo>
                  <a:pt x="3104445" y="0"/>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3" name="TextBox 32"/>
          <p:cNvSpPr txBox="1"/>
          <p:nvPr/>
        </p:nvSpPr>
        <p:spPr>
          <a:xfrm>
            <a:off x="5023108" y="4304441"/>
            <a:ext cx="2929182" cy="400110"/>
          </a:xfrm>
          <a:prstGeom prst="rect">
            <a:avLst/>
          </a:prstGeom>
          <a:noFill/>
        </p:spPr>
        <p:txBody>
          <a:bodyPr wrap="none" rtlCol="0">
            <a:spAutoFit/>
          </a:bodyPr>
          <a:lstStyle/>
          <a:p>
            <a:r>
              <a:rPr lang="en-US" sz="2000" dirty="0"/>
              <a:t>R</a:t>
            </a:r>
            <a:r>
              <a:rPr lang="en-US" sz="2000" dirty="0" smtClean="0"/>
              <a:t>equirements, constraints</a:t>
            </a:r>
            <a:endParaRPr lang="en-US" sz="2000" dirty="0"/>
          </a:p>
        </p:txBody>
      </p:sp>
      <p:sp>
        <p:nvSpPr>
          <p:cNvPr id="34" name="Freeform 33"/>
          <p:cNvSpPr/>
          <p:nvPr/>
        </p:nvSpPr>
        <p:spPr>
          <a:xfrm>
            <a:off x="3863969" y="5811887"/>
            <a:ext cx="3334241" cy="522111"/>
          </a:xfrm>
          <a:custGeom>
            <a:avLst/>
            <a:gdLst>
              <a:gd name="connsiteX0" fmla="*/ 0 w 3104445"/>
              <a:gd name="connsiteY0" fmla="*/ 338667 h 338667"/>
              <a:gd name="connsiteX1" fmla="*/ 860778 w 3104445"/>
              <a:gd name="connsiteY1" fmla="*/ 0 h 338667"/>
              <a:gd name="connsiteX2" fmla="*/ 3104445 w 3104445"/>
              <a:gd name="connsiteY2" fmla="*/ 0 h 338667"/>
              <a:gd name="connsiteX3" fmla="*/ 3104445 w 3104445"/>
              <a:gd name="connsiteY3" fmla="*/ 0 h 338667"/>
              <a:gd name="connsiteX0" fmla="*/ 0 w 3644255"/>
              <a:gd name="connsiteY0" fmla="*/ 0 h 522111"/>
              <a:gd name="connsiteX1" fmla="*/ 1400588 w 3644255"/>
              <a:gd name="connsiteY1" fmla="*/ 522111 h 522111"/>
              <a:gd name="connsiteX2" fmla="*/ 3644255 w 3644255"/>
              <a:gd name="connsiteY2" fmla="*/ 522111 h 522111"/>
              <a:gd name="connsiteX3" fmla="*/ 3644255 w 3644255"/>
              <a:gd name="connsiteY3" fmla="*/ 522111 h 522111"/>
              <a:gd name="connsiteX0" fmla="*/ 0 w 3644255"/>
              <a:gd name="connsiteY0" fmla="*/ 0 h 522111"/>
              <a:gd name="connsiteX1" fmla="*/ 1400588 w 3644255"/>
              <a:gd name="connsiteY1" fmla="*/ 522111 h 522111"/>
              <a:gd name="connsiteX2" fmla="*/ 3644255 w 3644255"/>
              <a:gd name="connsiteY2" fmla="*/ 522111 h 522111"/>
              <a:gd name="connsiteX3" fmla="*/ 3196983 w 3644255"/>
              <a:gd name="connsiteY3" fmla="*/ 522111 h 522111"/>
            </a:gdLst>
            <a:ahLst/>
            <a:cxnLst>
              <a:cxn ang="0">
                <a:pos x="connsiteX0" y="connsiteY0"/>
              </a:cxn>
              <a:cxn ang="0">
                <a:pos x="connsiteX1" y="connsiteY1"/>
              </a:cxn>
              <a:cxn ang="0">
                <a:pos x="connsiteX2" y="connsiteY2"/>
              </a:cxn>
              <a:cxn ang="0">
                <a:pos x="connsiteX3" y="connsiteY3"/>
              </a:cxn>
            </a:cxnLst>
            <a:rect l="l" t="t" r="r" b="b"/>
            <a:pathLst>
              <a:path w="3644255" h="522111">
                <a:moveTo>
                  <a:pt x="0" y="0"/>
                </a:moveTo>
                <a:lnTo>
                  <a:pt x="1400588" y="522111"/>
                </a:lnTo>
                <a:lnTo>
                  <a:pt x="3644255" y="522111"/>
                </a:lnTo>
                <a:lnTo>
                  <a:pt x="3196983" y="522111"/>
                </a:ln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 name="TextBox 34"/>
          <p:cNvSpPr txBox="1"/>
          <p:nvPr/>
        </p:nvSpPr>
        <p:spPr>
          <a:xfrm>
            <a:off x="5023108" y="5913967"/>
            <a:ext cx="1389496" cy="400110"/>
          </a:xfrm>
          <a:prstGeom prst="rect">
            <a:avLst/>
          </a:prstGeom>
          <a:noFill/>
        </p:spPr>
        <p:txBody>
          <a:bodyPr wrap="square" rtlCol="0">
            <a:spAutoFit/>
          </a:bodyPr>
          <a:lstStyle/>
          <a:p>
            <a:r>
              <a:rPr lang="en-US" sz="2000" dirty="0" smtClean="0"/>
              <a:t>Feasibility</a:t>
            </a:r>
            <a:endParaRPr lang="en-US" sz="2000" dirty="0"/>
          </a:p>
        </p:txBody>
      </p:sp>
      <p:sp>
        <p:nvSpPr>
          <p:cNvPr id="3" name="Rectangle 2"/>
          <p:cNvSpPr/>
          <p:nvPr/>
        </p:nvSpPr>
        <p:spPr>
          <a:xfrm>
            <a:off x="0" y="4370625"/>
            <a:ext cx="1943210" cy="523220"/>
          </a:xfrm>
          <a:prstGeom prst="rect">
            <a:avLst/>
          </a:prstGeom>
          <a:noFill/>
        </p:spPr>
        <p:txBody>
          <a:bodyPr wrap="none" lIns="91440" tIns="45720" rIns="91440" bIns="45720">
            <a:spAutoFit/>
          </a:bodyPr>
          <a:lstStyle/>
          <a:p>
            <a:pPr algn="ct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Understand</a:t>
            </a:r>
            <a:endPar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1" name="Rectangle 30"/>
          <p:cNvSpPr/>
          <p:nvPr/>
        </p:nvSpPr>
        <p:spPr>
          <a:xfrm>
            <a:off x="626262" y="5515959"/>
            <a:ext cx="1340431" cy="523220"/>
          </a:xfrm>
          <a:prstGeom prst="rect">
            <a:avLst/>
          </a:prstGeom>
          <a:noFill/>
        </p:spPr>
        <p:txBody>
          <a:bodyPr wrap="none" lIns="91440" tIns="45720" rIns="91440" bIns="45720">
            <a:spAutoFit/>
          </a:bodyPr>
          <a:lstStyle/>
          <a:p>
            <a:pPr algn="ct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Identify</a:t>
            </a:r>
            <a:endPar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6" name="Rectangle 35"/>
          <p:cNvSpPr/>
          <p:nvPr/>
        </p:nvSpPr>
        <p:spPr>
          <a:xfrm>
            <a:off x="1095751" y="3506322"/>
            <a:ext cx="1164226" cy="523220"/>
          </a:xfrm>
          <a:prstGeom prst="rect">
            <a:avLst/>
          </a:prstGeom>
          <a:noFill/>
        </p:spPr>
        <p:txBody>
          <a:bodyPr wrap="none" lIns="91440" tIns="45720" rIns="91440" bIns="45720">
            <a:spAutoFit/>
          </a:bodyPr>
          <a:lstStyle/>
          <a:p>
            <a:pPr algn="ct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Define</a:t>
            </a:r>
            <a:endPar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Slide Number Placeholder 7"/>
          <p:cNvSpPr>
            <a:spLocks noGrp="1"/>
          </p:cNvSpPr>
          <p:nvPr>
            <p:ph type="sldNum" sz="quarter" idx="12"/>
          </p:nvPr>
        </p:nvSpPr>
        <p:spPr/>
        <p:txBody>
          <a:bodyPr/>
          <a:lstStyle/>
          <a:p>
            <a:fld id="{6D3E8911-6981-AB4E-BD32-9545771F23F2}" type="slidenum">
              <a:rPr lang="en-US" smtClean="0"/>
              <a:t>7</a:t>
            </a:fld>
            <a:endParaRPr lang="en-US"/>
          </a:p>
        </p:txBody>
      </p:sp>
    </p:spTree>
    <p:extLst>
      <p:ext uri="{BB962C8B-B14F-4D97-AF65-F5344CB8AC3E}">
        <p14:creationId xmlns:p14="http://schemas.microsoft.com/office/powerpoint/2010/main" val="303714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
                                        </p:tgtEl>
                                      </p:cBhvr>
                                      <p:by x="150000" y="150000"/>
                                    </p:animScale>
                                  </p:childTnLst>
                                </p:cTn>
                              </p:par>
                              <p:par>
                                <p:cTn id="7" presetID="9" presetClass="emph" presetSubtype="0" nodeType="withEffect">
                                  <p:stCondLst>
                                    <p:cond delay="0"/>
                                  </p:stCondLst>
                                  <p:childTnLst>
                                    <p:set>
                                      <p:cBhvr rctx="PPT">
                                        <p:cTn id="8" dur="indefinite"/>
                                        <p:tgtEl>
                                          <p:spTgt spid="23"/>
                                        </p:tgtEl>
                                        <p:attrNameLst>
                                          <p:attrName>style.opacity</p:attrName>
                                        </p:attrNameLst>
                                      </p:cBhvr>
                                      <p:to>
                                        <p:strVal val="0.5"/>
                                      </p:to>
                                    </p:set>
                                    <p:animEffect filter="image" prLst="opacity: 0.5">
                                      <p:cBhvr rctx="IE">
                                        <p:cTn id="9" dur="indefinite"/>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childTnLst>
                                </p:cTn>
                              </p:par>
                              <p:par>
                                <p:cTn id="18" presetID="1" presetClass="exit" presetSubtype="0" fill="hold" nodeType="withEffect">
                                  <p:stCondLst>
                                    <p:cond delay="0"/>
                                  </p:stCondLst>
                                  <p:childTnLst>
                                    <p:set>
                                      <p:cBhvr>
                                        <p:cTn id="19" dur="1" fill="hold">
                                          <p:stCondLst>
                                            <p:cond delay="0"/>
                                          </p:stCondLst>
                                        </p:cTn>
                                        <p:tgtEl>
                                          <p:spTgt spid="17"/>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3"/>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1"/>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35"/>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20" grpId="0"/>
      <p:bldP spid="26" grpId="0" animBg="1"/>
      <p:bldP spid="27" grpId="0"/>
      <p:bldP spid="29" grpId="0" animBg="1"/>
      <p:bldP spid="21" grpId="0"/>
      <p:bldP spid="32" grpId="0" animBg="1"/>
      <p:bldP spid="33" grpId="0"/>
      <p:bldP spid="34" grpId="0" animBg="1"/>
      <p:bldP spid="35" grpId="0"/>
      <p:bldP spid="3" grpId="0"/>
      <p:bldP spid="31"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Group 119"/>
          <p:cNvGrpSpPr/>
          <p:nvPr/>
        </p:nvGrpSpPr>
        <p:grpSpPr>
          <a:xfrm>
            <a:off x="1448482" y="1329137"/>
            <a:ext cx="2766367" cy="1803626"/>
            <a:chOff x="1221467" y="1864193"/>
            <a:chExt cx="2675888" cy="1632212"/>
          </a:xfrm>
        </p:grpSpPr>
        <p:sp>
          <p:nvSpPr>
            <p:cNvPr id="10" name="Oval 9"/>
            <p:cNvSpPr/>
            <p:nvPr/>
          </p:nvSpPr>
          <p:spPr>
            <a:xfrm>
              <a:off x="1221467" y="1864193"/>
              <a:ext cx="1564953" cy="737327"/>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FF0000"/>
                  </a:solidFill>
                </a:rPr>
                <a:t>What if?</a:t>
              </a:r>
            </a:p>
          </p:txBody>
        </p:sp>
        <p:cxnSp>
          <p:nvCxnSpPr>
            <p:cNvPr id="37" name="Curved Connector 36"/>
            <p:cNvCxnSpPr/>
            <p:nvPr/>
          </p:nvCxnSpPr>
          <p:spPr>
            <a:xfrm rot="10800000">
              <a:off x="2731426" y="2336555"/>
              <a:ext cx="1165929" cy="1159850"/>
            </a:xfrm>
            <a:prstGeom prst="curvedConnector3">
              <a:avLst>
                <a:gd name="adj1" fmla="val 50000"/>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96" name="Group 95"/>
          <p:cNvGrpSpPr/>
          <p:nvPr/>
        </p:nvGrpSpPr>
        <p:grpSpPr>
          <a:xfrm>
            <a:off x="4503551" y="1329137"/>
            <a:ext cx="2227871" cy="1745341"/>
            <a:chOff x="4494007" y="1729456"/>
            <a:chExt cx="2301865" cy="1359351"/>
          </a:xfrm>
        </p:grpSpPr>
        <p:sp>
          <p:nvSpPr>
            <p:cNvPr id="4" name="Oval 3"/>
            <p:cNvSpPr/>
            <p:nvPr/>
          </p:nvSpPr>
          <p:spPr>
            <a:xfrm>
              <a:off x="5471210" y="1729456"/>
              <a:ext cx="1324662" cy="602179"/>
            </a:xfrm>
            <a:prstGeom prst="ellipse">
              <a:avLst/>
            </a:prstGeom>
            <a:noFill/>
            <a:ln w="31750">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accent4"/>
                  </a:solidFill>
                </a:rPr>
                <a:t>Why?</a:t>
              </a:r>
              <a:endParaRPr lang="en-US" sz="2000" b="1" dirty="0">
                <a:solidFill>
                  <a:schemeClr val="accent4"/>
                </a:solidFill>
              </a:endParaRPr>
            </a:p>
          </p:txBody>
        </p:sp>
        <p:cxnSp>
          <p:nvCxnSpPr>
            <p:cNvPr id="22" name="Curved Connector 21"/>
            <p:cNvCxnSpPr>
              <a:stCxn id="3" idx="0"/>
              <a:endCxn id="4" idx="2"/>
            </p:cNvCxnSpPr>
            <p:nvPr/>
          </p:nvCxnSpPr>
          <p:spPr>
            <a:xfrm rot="5400000" flipH="1" flipV="1">
              <a:off x="4453478" y="2071075"/>
              <a:ext cx="1058261" cy="977204"/>
            </a:xfrm>
            <a:prstGeom prst="curvedConnector2">
              <a:avLst/>
            </a:prstGeom>
            <a:ln>
              <a:solidFill>
                <a:schemeClr val="accent4"/>
              </a:solidFill>
            </a:ln>
          </p:spPr>
          <p:style>
            <a:lnRef idx="2">
              <a:schemeClr val="accent1"/>
            </a:lnRef>
            <a:fillRef idx="0">
              <a:schemeClr val="accent1"/>
            </a:fillRef>
            <a:effectRef idx="1">
              <a:schemeClr val="accent1"/>
            </a:effectRef>
            <a:fontRef idx="minor">
              <a:schemeClr val="tx1"/>
            </a:fontRef>
          </p:style>
        </p:cxnSp>
      </p:grpSp>
      <p:grpSp>
        <p:nvGrpSpPr>
          <p:cNvPr id="107" name="Group 106"/>
          <p:cNvGrpSpPr/>
          <p:nvPr/>
        </p:nvGrpSpPr>
        <p:grpSpPr>
          <a:xfrm>
            <a:off x="5090651" y="2568191"/>
            <a:ext cx="2193850" cy="641214"/>
            <a:chOff x="5090651" y="2759077"/>
            <a:chExt cx="2193850" cy="641214"/>
          </a:xfrm>
        </p:grpSpPr>
        <p:sp>
          <p:nvSpPr>
            <p:cNvPr id="8" name="Oval 7"/>
            <p:cNvSpPr/>
            <p:nvPr/>
          </p:nvSpPr>
          <p:spPr>
            <a:xfrm>
              <a:off x="5959839" y="2759077"/>
              <a:ext cx="1324662" cy="602179"/>
            </a:xfrm>
            <a:prstGeom prst="ellipse">
              <a:avLst/>
            </a:prstGeom>
            <a:noFill/>
            <a:ln w="31750">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rgbClr val="008000"/>
                  </a:solidFill>
                </a:rPr>
                <a:t>What?</a:t>
              </a:r>
              <a:endParaRPr lang="en-US" sz="2000" b="1" dirty="0">
                <a:solidFill>
                  <a:srgbClr val="008000"/>
                </a:solidFill>
              </a:endParaRPr>
            </a:p>
          </p:txBody>
        </p:sp>
        <p:cxnSp>
          <p:nvCxnSpPr>
            <p:cNvPr id="25" name="Curved Connector 24"/>
            <p:cNvCxnSpPr>
              <a:stCxn id="3" idx="3"/>
              <a:endCxn id="8" idx="2"/>
            </p:cNvCxnSpPr>
            <p:nvPr/>
          </p:nvCxnSpPr>
          <p:spPr>
            <a:xfrm flipV="1">
              <a:off x="5090651" y="3060167"/>
              <a:ext cx="869188" cy="340124"/>
            </a:xfrm>
            <a:prstGeom prst="curvedConnector3">
              <a:avLst/>
            </a:prstGeom>
            <a:ln>
              <a:solidFill>
                <a:srgbClr val="008000"/>
              </a:solidFill>
            </a:ln>
          </p:spPr>
          <p:style>
            <a:lnRef idx="2">
              <a:schemeClr val="accent1"/>
            </a:lnRef>
            <a:fillRef idx="0">
              <a:schemeClr val="accent1"/>
            </a:fillRef>
            <a:effectRef idx="1">
              <a:schemeClr val="accent1"/>
            </a:effectRef>
            <a:fontRef idx="minor">
              <a:schemeClr val="tx1"/>
            </a:fontRef>
          </p:style>
        </p:cxnSp>
      </p:grpSp>
      <p:grpSp>
        <p:nvGrpSpPr>
          <p:cNvPr id="112" name="Group 111"/>
          <p:cNvGrpSpPr/>
          <p:nvPr/>
        </p:nvGrpSpPr>
        <p:grpSpPr>
          <a:xfrm>
            <a:off x="5090653" y="3567550"/>
            <a:ext cx="2467820" cy="1296887"/>
            <a:chOff x="5090646" y="3835078"/>
            <a:chExt cx="2467820" cy="1296887"/>
          </a:xfrm>
        </p:grpSpPr>
        <p:sp>
          <p:nvSpPr>
            <p:cNvPr id="7" name="Oval 6"/>
            <p:cNvSpPr/>
            <p:nvPr/>
          </p:nvSpPr>
          <p:spPr>
            <a:xfrm>
              <a:off x="6233804" y="4529786"/>
              <a:ext cx="1324662" cy="602179"/>
            </a:xfrm>
            <a:prstGeom prst="ellipse">
              <a:avLst/>
            </a:prstGeom>
            <a:noFill/>
            <a:ln w="31750">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accent1"/>
                  </a:solidFill>
                </a:rPr>
                <a:t>Who?</a:t>
              </a:r>
            </a:p>
          </p:txBody>
        </p:sp>
        <p:cxnSp>
          <p:nvCxnSpPr>
            <p:cNvPr id="27" name="Curved Connector 26"/>
            <p:cNvCxnSpPr>
              <a:endCxn id="7" idx="2"/>
            </p:cNvCxnSpPr>
            <p:nvPr/>
          </p:nvCxnSpPr>
          <p:spPr>
            <a:xfrm>
              <a:off x="5090646" y="3835078"/>
              <a:ext cx="1143158" cy="995798"/>
            </a:xfrm>
            <a:prstGeom prst="curvedConnector3">
              <a:avLst>
                <a:gd name="adj1" fmla="val 50000"/>
              </a:avLst>
            </a:prstGeom>
          </p:spPr>
          <p:style>
            <a:lnRef idx="2">
              <a:schemeClr val="accent1"/>
            </a:lnRef>
            <a:fillRef idx="0">
              <a:schemeClr val="accent1"/>
            </a:fillRef>
            <a:effectRef idx="1">
              <a:schemeClr val="accent1"/>
            </a:effectRef>
            <a:fontRef idx="minor">
              <a:schemeClr val="tx1"/>
            </a:fontRef>
          </p:style>
        </p:cxnSp>
      </p:grpSp>
      <p:grpSp>
        <p:nvGrpSpPr>
          <p:cNvPr id="113" name="Group 112"/>
          <p:cNvGrpSpPr/>
          <p:nvPr/>
        </p:nvGrpSpPr>
        <p:grpSpPr>
          <a:xfrm>
            <a:off x="4674643" y="3706859"/>
            <a:ext cx="1606949" cy="2350987"/>
            <a:chOff x="4674636" y="3974387"/>
            <a:chExt cx="1606949" cy="2350987"/>
          </a:xfrm>
        </p:grpSpPr>
        <p:sp>
          <p:nvSpPr>
            <p:cNvPr id="5" name="Oval 4"/>
            <p:cNvSpPr/>
            <p:nvPr/>
          </p:nvSpPr>
          <p:spPr>
            <a:xfrm>
              <a:off x="4808878" y="5588047"/>
              <a:ext cx="1472707" cy="737327"/>
            </a:xfrm>
            <a:prstGeom prst="ellipse">
              <a:avLst/>
            </a:prstGeom>
            <a:noFill/>
            <a:ln w="3175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0000FF"/>
                  </a:solidFill>
                </a:rPr>
                <a:t>When?</a:t>
              </a:r>
            </a:p>
          </p:txBody>
        </p:sp>
        <p:cxnSp>
          <p:nvCxnSpPr>
            <p:cNvPr id="29" name="Curved Connector 28"/>
            <p:cNvCxnSpPr>
              <a:endCxn id="5" idx="0"/>
            </p:cNvCxnSpPr>
            <p:nvPr/>
          </p:nvCxnSpPr>
          <p:spPr>
            <a:xfrm rot="16200000" flipH="1">
              <a:off x="4303104" y="4345919"/>
              <a:ext cx="1613660" cy="870596"/>
            </a:xfrm>
            <a:prstGeom prst="curvedConnector3">
              <a:avLst/>
            </a:prstGeom>
            <a:ln>
              <a:solidFill>
                <a:srgbClr val="0000FF"/>
              </a:solidFill>
            </a:ln>
          </p:spPr>
          <p:style>
            <a:lnRef idx="2">
              <a:schemeClr val="accent1"/>
            </a:lnRef>
            <a:fillRef idx="0">
              <a:schemeClr val="accent1"/>
            </a:fillRef>
            <a:effectRef idx="1">
              <a:schemeClr val="accent1"/>
            </a:effectRef>
            <a:fontRef idx="minor">
              <a:schemeClr val="tx1"/>
            </a:fontRef>
          </p:style>
        </p:cxnSp>
      </p:grpSp>
      <p:grpSp>
        <p:nvGrpSpPr>
          <p:cNvPr id="114" name="Group 113"/>
          <p:cNvGrpSpPr/>
          <p:nvPr/>
        </p:nvGrpSpPr>
        <p:grpSpPr>
          <a:xfrm>
            <a:off x="2473300" y="3706857"/>
            <a:ext cx="1741550" cy="2336176"/>
            <a:chOff x="2473293" y="3974385"/>
            <a:chExt cx="1741550" cy="2336176"/>
          </a:xfrm>
        </p:grpSpPr>
        <p:sp>
          <p:nvSpPr>
            <p:cNvPr id="23" name="Oval 22"/>
            <p:cNvSpPr/>
            <p:nvPr/>
          </p:nvSpPr>
          <p:spPr>
            <a:xfrm>
              <a:off x="2473293" y="5573234"/>
              <a:ext cx="1472707" cy="737327"/>
            </a:xfrm>
            <a:prstGeom prst="ellipse">
              <a:avLst/>
            </a:prstGeom>
            <a:noFill/>
            <a:ln w="31750">
              <a:solidFill>
                <a:srgbClr val="CDB61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CDB61F"/>
                  </a:solidFill>
                </a:rPr>
                <a:t>Where?</a:t>
              </a:r>
            </a:p>
          </p:txBody>
        </p:sp>
        <p:cxnSp>
          <p:nvCxnSpPr>
            <p:cNvPr id="31" name="Curved Connector 30"/>
            <p:cNvCxnSpPr>
              <a:endCxn id="23" idx="0"/>
            </p:cNvCxnSpPr>
            <p:nvPr/>
          </p:nvCxnSpPr>
          <p:spPr>
            <a:xfrm rot="5400000">
              <a:off x="2912821" y="4271212"/>
              <a:ext cx="1598849" cy="1005195"/>
            </a:xfrm>
            <a:prstGeom prst="curvedConnector3">
              <a:avLst/>
            </a:prstGeom>
            <a:ln>
              <a:solidFill>
                <a:srgbClr val="CDB61F"/>
              </a:solidFill>
            </a:ln>
          </p:spPr>
          <p:style>
            <a:lnRef idx="2">
              <a:schemeClr val="accent1"/>
            </a:lnRef>
            <a:fillRef idx="0">
              <a:schemeClr val="accent1"/>
            </a:fillRef>
            <a:effectRef idx="1">
              <a:schemeClr val="accent1"/>
            </a:effectRef>
            <a:fontRef idx="minor">
              <a:schemeClr val="tx1"/>
            </a:fontRef>
          </p:style>
        </p:cxnSp>
      </p:grpSp>
      <p:grpSp>
        <p:nvGrpSpPr>
          <p:cNvPr id="115" name="Group 114"/>
          <p:cNvGrpSpPr/>
          <p:nvPr/>
        </p:nvGrpSpPr>
        <p:grpSpPr>
          <a:xfrm>
            <a:off x="1313720" y="3529966"/>
            <a:ext cx="2583649" cy="1334471"/>
            <a:chOff x="1313713" y="3797494"/>
            <a:chExt cx="2583649" cy="1334471"/>
          </a:xfrm>
        </p:grpSpPr>
        <p:sp>
          <p:nvSpPr>
            <p:cNvPr id="6" name="Oval 5"/>
            <p:cNvSpPr/>
            <p:nvPr/>
          </p:nvSpPr>
          <p:spPr>
            <a:xfrm>
              <a:off x="1313713" y="4394638"/>
              <a:ext cx="1472707" cy="737327"/>
            </a:xfrm>
            <a:prstGeom prst="ellipse">
              <a:avLst/>
            </a:prstGeom>
            <a:noFill/>
            <a:ln w="31750">
              <a:solidFill>
                <a:srgbClr val="E46C0A"/>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FF6600"/>
                  </a:solidFill>
                </a:rPr>
                <a:t>How?</a:t>
              </a:r>
            </a:p>
          </p:txBody>
        </p:sp>
        <p:cxnSp>
          <p:nvCxnSpPr>
            <p:cNvPr id="33" name="Curved Connector 32"/>
            <p:cNvCxnSpPr>
              <a:endCxn id="6" idx="6"/>
            </p:cNvCxnSpPr>
            <p:nvPr/>
          </p:nvCxnSpPr>
          <p:spPr>
            <a:xfrm rot="10800000" flipV="1">
              <a:off x="2786421" y="3797494"/>
              <a:ext cx="1110941" cy="965808"/>
            </a:xfrm>
            <a:prstGeom prst="curvedConnector3">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grpSp>
      <p:grpSp>
        <p:nvGrpSpPr>
          <p:cNvPr id="17" name="Group 16"/>
          <p:cNvGrpSpPr/>
          <p:nvPr/>
        </p:nvGrpSpPr>
        <p:grpSpPr>
          <a:xfrm>
            <a:off x="831374" y="2644833"/>
            <a:ext cx="3065987" cy="755458"/>
            <a:chOff x="831374" y="2644833"/>
            <a:chExt cx="3065987" cy="755458"/>
          </a:xfrm>
        </p:grpSpPr>
        <p:sp>
          <p:nvSpPr>
            <p:cNvPr id="11" name="Oval 10"/>
            <p:cNvSpPr/>
            <p:nvPr/>
          </p:nvSpPr>
          <p:spPr>
            <a:xfrm>
              <a:off x="831374" y="2644833"/>
              <a:ext cx="1496529" cy="737327"/>
            </a:xfrm>
            <a:prstGeom prst="ellipse">
              <a:avLst/>
            </a:prstGeom>
            <a:noFill/>
            <a:ln w="31750">
              <a:solidFill>
                <a:srgbClr val="35FF13"/>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rgbClr val="35FF13"/>
                  </a:solidFill>
                </a:rPr>
                <a:t>How much?</a:t>
              </a:r>
            </a:p>
          </p:txBody>
        </p:sp>
        <p:cxnSp>
          <p:nvCxnSpPr>
            <p:cNvPr id="35" name="Curved Connector 34"/>
            <p:cNvCxnSpPr>
              <a:stCxn id="3" idx="1"/>
              <a:endCxn id="11" idx="6"/>
            </p:cNvCxnSpPr>
            <p:nvPr/>
          </p:nvCxnSpPr>
          <p:spPr>
            <a:xfrm rot="10800000">
              <a:off x="2327904" y="3013497"/>
              <a:ext cx="1569457" cy="386794"/>
            </a:xfrm>
            <a:prstGeom prst="curvedConnector3">
              <a:avLst/>
            </a:prstGeom>
            <a:ln>
              <a:solidFill>
                <a:srgbClr val="35FF13"/>
              </a:solidFill>
            </a:ln>
          </p:spPr>
          <p:style>
            <a:lnRef idx="2">
              <a:schemeClr val="accent1"/>
            </a:lnRef>
            <a:fillRef idx="0">
              <a:schemeClr val="accent1"/>
            </a:fillRef>
            <a:effectRef idx="1">
              <a:schemeClr val="accent1"/>
            </a:effectRef>
            <a:fontRef idx="minor">
              <a:schemeClr val="tx1"/>
            </a:fontRef>
          </p:style>
        </p:cxnSp>
      </p:grpSp>
      <p:grpSp>
        <p:nvGrpSpPr>
          <p:cNvPr id="122" name="Group 121"/>
          <p:cNvGrpSpPr/>
          <p:nvPr/>
        </p:nvGrpSpPr>
        <p:grpSpPr>
          <a:xfrm>
            <a:off x="6731422" y="1005971"/>
            <a:ext cx="2156279" cy="646331"/>
            <a:chOff x="6854291" y="1373148"/>
            <a:chExt cx="2156279" cy="646331"/>
          </a:xfrm>
        </p:grpSpPr>
        <p:cxnSp>
          <p:nvCxnSpPr>
            <p:cNvPr id="55" name="Straight Arrow Connector 54"/>
            <p:cNvCxnSpPr/>
            <p:nvPr/>
          </p:nvCxnSpPr>
          <p:spPr>
            <a:xfrm flipH="1">
              <a:off x="6854291" y="1728894"/>
              <a:ext cx="700649" cy="190480"/>
            </a:xfrm>
            <a:prstGeom prst="straightConnector1">
              <a:avLst/>
            </a:prstGeom>
            <a:noFill/>
            <a:ln w="31750">
              <a:solidFill>
                <a:schemeClr val="accent4"/>
              </a:solidFill>
              <a:tailEnd type="stealth" w="lg" len="lg"/>
            </a:ln>
          </p:spPr>
          <p:style>
            <a:lnRef idx="1">
              <a:schemeClr val="accent1"/>
            </a:lnRef>
            <a:fillRef idx="3">
              <a:schemeClr val="accent1"/>
            </a:fillRef>
            <a:effectRef idx="2">
              <a:schemeClr val="accent1"/>
            </a:effectRef>
            <a:fontRef idx="minor">
              <a:schemeClr val="lt1"/>
            </a:fontRef>
          </p:style>
        </p:cxnSp>
        <p:sp>
          <p:nvSpPr>
            <p:cNvPr id="57" name="TextBox 56"/>
            <p:cNvSpPr txBox="1"/>
            <p:nvPr/>
          </p:nvSpPr>
          <p:spPr>
            <a:xfrm>
              <a:off x="7400594" y="1373148"/>
              <a:ext cx="1609976" cy="646331"/>
            </a:xfrm>
            <a:prstGeom prst="rect">
              <a:avLst/>
            </a:prstGeom>
            <a:noFill/>
          </p:spPr>
          <p:txBody>
            <a:bodyPr wrap="square" rtlCol="0">
              <a:spAutoFit/>
            </a:bodyPr>
            <a:lstStyle/>
            <a:p>
              <a:pPr algn="ctr"/>
              <a:r>
                <a:rPr lang="en-US" b="1" dirty="0" smtClean="0">
                  <a:solidFill>
                    <a:schemeClr val="accent4"/>
                  </a:solidFill>
                  <a:latin typeface="Comic Sans MS"/>
                  <a:cs typeface="Comic Sans MS"/>
                </a:rPr>
                <a:t>Reasons for the project</a:t>
              </a:r>
              <a:endParaRPr lang="en-US" b="1" dirty="0">
                <a:solidFill>
                  <a:schemeClr val="accent4"/>
                </a:solidFill>
                <a:latin typeface="Comic Sans MS"/>
                <a:cs typeface="Comic Sans MS"/>
              </a:endParaRPr>
            </a:p>
          </p:txBody>
        </p:sp>
      </p:grpSp>
      <p:grpSp>
        <p:nvGrpSpPr>
          <p:cNvPr id="119" name="Group 118"/>
          <p:cNvGrpSpPr/>
          <p:nvPr/>
        </p:nvGrpSpPr>
        <p:grpSpPr>
          <a:xfrm>
            <a:off x="-54456" y="3462333"/>
            <a:ext cx="1239956" cy="489050"/>
            <a:chOff x="-54463" y="3835076"/>
            <a:chExt cx="1239956" cy="489050"/>
          </a:xfrm>
        </p:grpSpPr>
        <p:cxnSp>
          <p:nvCxnSpPr>
            <p:cNvPr id="60" name="Straight Arrow Connector 59"/>
            <p:cNvCxnSpPr/>
            <p:nvPr/>
          </p:nvCxnSpPr>
          <p:spPr>
            <a:xfrm flipV="1">
              <a:off x="890497" y="3835076"/>
              <a:ext cx="294996" cy="179914"/>
            </a:xfrm>
            <a:prstGeom prst="straightConnector1">
              <a:avLst/>
            </a:prstGeom>
            <a:noFill/>
            <a:ln w="31750">
              <a:solidFill>
                <a:srgbClr val="35FF13"/>
              </a:solidFill>
              <a:tailEnd type="stealth" w="lg" len="lg"/>
            </a:ln>
          </p:spPr>
          <p:style>
            <a:lnRef idx="1">
              <a:schemeClr val="accent1"/>
            </a:lnRef>
            <a:fillRef idx="3">
              <a:schemeClr val="accent1"/>
            </a:fillRef>
            <a:effectRef idx="2">
              <a:schemeClr val="accent1"/>
            </a:effectRef>
            <a:fontRef idx="minor">
              <a:schemeClr val="lt1"/>
            </a:fontRef>
          </p:style>
        </p:cxnSp>
        <p:sp>
          <p:nvSpPr>
            <p:cNvPr id="61" name="TextBox 60"/>
            <p:cNvSpPr txBox="1"/>
            <p:nvPr/>
          </p:nvSpPr>
          <p:spPr>
            <a:xfrm>
              <a:off x="-54463" y="3954794"/>
              <a:ext cx="1220935" cy="369332"/>
            </a:xfrm>
            <a:prstGeom prst="rect">
              <a:avLst/>
            </a:prstGeom>
            <a:noFill/>
          </p:spPr>
          <p:txBody>
            <a:bodyPr wrap="square" rtlCol="0">
              <a:spAutoFit/>
            </a:bodyPr>
            <a:lstStyle/>
            <a:p>
              <a:pPr algn="ctr"/>
              <a:r>
                <a:rPr lang="en-US" b="1" dirty="0">
                  <a:solidFill>
                    <a:srgbClr val="35FF13"/>
                  </a:solidFill>
                  <a:latin typeface="Comic Sans MS"/>
                  <a:cs typeface="Comic Sans MS"/>
                </a:rPr>
                <a:t>B</a:t>
              </a:r>
              <a:r>
                <a:rPr lang="en-US" b="1" dirty="0" smtClean="0">
                  <a:solidFill>
                    <a:srgbClr val="35FF13"/>
                  </a:solidFill>
                  <a:latin typeface="Comic Sans MS"/>
                  <a:cs typeface="Comic Sans MS"/>
                </a:rPr>
                <a:t>udget</a:t>
              </a:r>
              <a:endParaRPr lang="en-US" b="1" dirty="0">
                <a:solidFill>
                  <a:srgbClr val="35FF13"/>
                </a:solidFill>
                <a:latin typeface="Comic Sans MS"/>
                <a:cs typeface="Comic Sans MS"/>
              </a:endParaRPr>
            </a:p>
          </p:txBody>
        </p:sp>
      </p:grpSp>
      <p:grpSp>
        <p:nvGrpSpPr>
          <p:cNvPr id="108" name="Group 107"/>
          <p:cNvGrpSpPr/>
          <p:nvPr/>
        </p:nvGrpSpPr>
        <p:grpSpPr>
          <a:xfrm>
            <a:off x="7284501" y="2106526"/>
            <a:ext cx="1797561" cy="923330"/>
            <a:chOff x="7284494" y="2297412"/>
            <a:chExt cx="1797561" cy="923330"/>
          </a:xfrm>
        </p:grpSpPr>
        <p:cxnSp>
          <p:nvCxnSpPr>
            <p:cNvPr id="62" name="Straight Arrow Connector 61"/>
            <p:cNvCxnSpPr/>
            <p:nvPr/>
          </p:nvCxnSpPr>
          <p:spPr>
            <a:xfrm flipH="1">
              <a:off x="7284494" y="2748128"/>
              <a:ext cx="354346" cy="87591"/>
            </a:xfrm>
            <a:prstGeom prst="straightConnector1">
              <a:avLst/>
            </a:prstGeom>
            <a:noFill/>
            <a:ln w="31750">
              <a:solidFill>
                <a:srgbClr val="008000"/>
              </a:solidFill>
              <a:tailEnd type="stealth" w="lg" len="lg"/>
            </a:ln>
          </p:spPr>
          <p:style>
            <a:lnRef idx="1">
              <a:schemeClr val="accent1"/>
            </a:lnRef>
            <a:fillRef idx="3">
              <a:schemeClr val="accent1"/>
            </a:fillRef>
            <a:effectRef idx="2">
              <a:schemeClr val="accent1"/>
            </a:effectRef>
            <a:fontRef idx="minor">
              <a:schemeClr val="lt1"/>
            </a:fontRef>
          </p:style>
        </p:cxnSp>
        <p:sp>
          <p:nvSpPr>
            <p:cNvPr id="63" name="TextBox 62"/>
            <p:cNvSpPr txBox="1"/>
            <p:nvPr/>
          </p:nvSpPr>
          <p:spPr>
            <a:xfrm>
              <a:off x="7496521" y="2297412"/>
              <a:ext cx="1585534" cy="923330"/>
            </a:xfrm>
            <a:prstGeom prst="rect">
              <a:avLst/>
            </a:prstGeom>
            <a:noFill/>
          </p:spPr>
          <p:txBody>
            <a:bodyPr wrap="square" rtlCol="0">
              <a:spAutoFit/>
            </a:bodyPr>
            <a:lstStyle/>
            <a:p>
              <a:pPr algn="ctr"/>
              <a:r>
                <a:rPr lang="en-US" b="1" dirty="0">
                  <a:solidFill>
                    <a:srgbClr val="008000"/>
                  </a:solidFill>
                  <a:latin typeface="Comic Sans MS"/>
                  <a:cs typeface="Comic Sans MS"/>
                </a:rPr>
                <a:t>D</a:t>
              </a:r>
              <a:r>
                <a:rPr lang="en-US" b="1" dirty="0" smtClean="0">
                  <a:solidFill>
                    <a:srgbClr val="008000"/>
                  </a:solidFill>
                  <a:latin typeface="Comic Sans MS"/>
                  <a:cs typeface="Comic Sans MS"/>
                </a:rPr>
                <a:t>eliverables</a:t>
              </a:r>
            </a:p>
            <a:p>
              <a:pPr algn="ctr"/>
              <a:r>
                <a:rPr lang="en-US" b="1" dirty="0" smtClean="0">
                  <a:solidFill>
                    <a:srgbClr val="008000"/>
                  </a:solidFill>
                  <a:latin typeface="Comic Sans MS"/>
                  <a:cs typeface="Comic Sans MS"/>
                </a:rPr>
                <a:t>&amp; material needed</a:t>
              </a:r>
              <a:endParaRPr lang="en-US" b="1" dirty="0">
                <a:solidFill>
                  <a:srgbClr val="008000"/>
                </a:solidFill>
                <a:latin typeface="Comic Sans MS"/>
                <a:cs typeface="Comic Sans MS"/>
              </a:endParaRPr>
            </a:p>
          </p:txBody>
        </p:sp>
      </p:grpSp>
      <p:grpSp>
        <p:nvGrpSpPr>
          <p:cNvPr id="109" name="Group 108"/>
          <p:cNvGrpSpPr/>
          <p:nvPr/>
        </p:nvGrpSpPr>
        <p:grpSpPr>
          <a:xfrm>
            <a:off x="7295582" y="3570720"/>
            <a:ext cx="1648964" cy="645030"/>
            <a:chOff x="7295575" y="3838248"/>
            <a:chExt cx="1648964" cy="645030"/>
          </a:xfrm>
        </p:grpSpPr>
        <p:cxnSp>
          <p:nvCxnSpPr>
            <p:cNvPr id="64" name="Straight Arrow Connector 63"/>
            <p:cNvCxnSpPr/>
            <p:nvPr/>
          </p:nvCxnSpPr>
          <p:spPr>
            <a:xfrm flipH="1">
              <a:off x="7295575" y="4204611"/>
              <a:ext cx="390775" cy="278667"/>
            </a:xfrm>
            <a:prstGeom prst="straightConnector1">
              <a:avLst/>
            </a:prstGeom>
            <a:noFill/>
            <a:ln w="31750">
              <a:solidFill>
                <a:schemeClr val="tx2">
                  <a:lumMod val="60000"/>
                  <a:lumOff val="40000"/>
                </a:schemeClr>
              </a:solidFill>
              <a:tailEnd type="stealth" w="lg" len="lg"/>
            </a:ln>
          </p:spPr>
          <p:style>
            <a:lnRef idx="1">
              <a:schemeClr val="accent1"/>
            </a:lnRef>
            <a:fillRef idx="3">
              <a:schemeClr val="accent1"/>
            </a:fillRef>
            <a:effectRef idx="2">
              <a:schemeClr val="accent1"/>
            </a:effectRef>
            <a:fontRef idx="minor">
              <a:schemeClr val="lt1"/>
            </a:fontRef>
          </p:style>
        </p:cxnSp>
        <p:sp>
          <p:nvSpPr>
            <p:cNvPr id="65" name="TextBox 64"/>
            <p:cNvSpPr txBox="1"/>
            <p:nvPr/>
          </p:nvSpPr>
          <p:spPr>
            <a:xfrm>
              <a:off x="7466610" y="3838248"/>
              <a:ext cx="1477929" cy="369332"/>
            </a:xfrm>
            <a:prstGeom prst="rect">
              <a:avLst/>
            </a:prstGeom>
            <a:noFill/>
          </p:spPr>
          <p:txBody>
            <a:bodyPr wrap="square" rtlCol="0">
              <a:spAutoFit/>
            </a:bodyPr>
            <a:lstStyle/>
            <a:p>
              <a:pPr algn="ctr"/>
              <a:r>
                <a:rPr lang="en-US" b="1" dirty="0">
                  <a:solidFill>
                    <a:schemeClr val="tx2">
                      <a:lumMod val="60000"/>
                      <a:lumOff val="40000"/>
                    </a:schemeClr>
                  </a:solidFill>
                  <a:latin typeface="Comic Sans MS"/>
                  <a:cs typeface="Comic Sans MS"/>
                </a:rPr>
                <a:t>K</a:t>
              </a:r>
              <a:r>
                <a:rPr lang="en-US" b="1" dirty="0" smtClean="0">
                  <a:solidFill>
                    <a:schemeClr val="tx2">
                      <a:lumMod val="60000"/>
                      <a:lumOff val="40000"/>
                    </a:schemeClr>
                  </a:solidFill>
                  <a:latin typeface="Comic Sans MS"/>
                  <a:cs typeface="Comic Sans MS"/>
                </a:rPr>
                <a:t>ey players</a:t>
              </a:r>
              <a:endParaRPr lang="en-US" b="1" dirty="0">
                <a:solidFill>
                  <a:schemeClr val="tx2">
                    <a:lumMod val="60000"/>
                    <a:lumOff val="40000"/>
                  </a:schemeClr>
                </a:solidFill>
                <a:latin typeface="Comic Sans MS"/>
                <a:cs typeface="Comic Sans MS"/>
              </a:endParaRPr>
            </a:p>
          </p:txBody>
        </p:sp>
      </p:grpSp>
      <p:grpSp>
        <p:nvGrpSpPr>
          <p:cNvPr id="110" name="Group 109"/>
          <p:cNvGrpSpPr/>
          <p:nvPr/>
        </p:nvGrpSpPr>
        <p:grpSpPr>
          <a:xfrm>
            <a:off x="6359506" y="5271000"/>
            <a:ext cx="1530587" cy="369332"/>
            <a:chOff x="6359499" y="5538528"/>
            <a:chExt cx="1530587" cy="369332"/>
          </a:xfrm>
        </p:grpSpPr>
        <p:cxnSp>
          <p:nvCxnSpPr>
            <p:cNvPr id="66" name="Straight Arrow Connector 65"/>
            <p:cNvCxnSpPr/>
            <p:nvPr/>
          </p:nvCxnSpPr>
          <p:spPr>
            <a:xfrm flipH="1">
              <a:off x="6359499" y="5753972"/>
              <a:ext cx="525342" cy="153888"/>
            </a:xfrm>
            <a:prstGeom prst="straightConnector1">
              <a:avLst/>
            </a:prstGeom>
            <a:noFill/>
            <a:ln w="31750">
              <a:solidFill>
                <a:srgbClr val="0000FF"/>
              </a:solidFill>
              <a:tailEnd type="stealth" w="lg" len="lg"/>
            </a:ln>
          </p:spPr>
          <p:style>
            <a:lnRef idx="1">
              <a:schemeClr val="accent1"/>
            </a:lnRef>
            <a:fillRef idx="3">
              <a:schemeClr val="accent1"/>
            </a:fillRef>
            <a:effectRef idx="2">
              <a:schemeClr val="accent1"/>
            </a:effectRef>
            <a:fontRef idx="minor">
              <a:schemeClr val="lt1"/>
            </a:fontRef>
          </p:style>
        </p:cxnSp>
        <p:sp>
          <p:nvSpPr>
            <p:cNvPr id="67" name="TextBox 66"/>
            <p:cNvSpPr txBox="1"/>
            <p:nvPr/>
          </p:nvSpPr>
          <p:spPr>
            <a:xfrm>
              <a:off x="6622170" y="5538528"/>
              <a:ext cx="1267916" cy="369332"/>
            </a:xfrm>
            <a:prstGeom prst="rect">
              <a:avLst/>
            </a:prstGeom>
            <a:noFill/>
          </p:spPr>
          <p:txBody>
            <a:bodyPr wrap="square" rtlCol="0">
              <a:spAutoFit/>
            </a:bodyPr>
            <a:lstStyle/>
            <a:p>
              <a:pPr algn="ctr"/>
              <a:r>
                <a:rPr lang="en-US" b="1" dirty="0">
                  <a:solidFill>
                    <a:srgbClr val="0000FF"/>
                  </a:solidFill>
                  <a:latin typeface="Comic Sans MS"/>
                  <a:cs typeface="Comic Sans MS"/>
                </a:rPr>
                <a:t>T</a:t>
              </a:r>
              <a:r>
                <a:rPr lang="en-US" b="1" dirty="0" smtClean="0">
                  <a:solidFill>
                    <a:srgbClr val="0000FF"/>
                  </a:solidFill>
                  <a:latin typeface="Comic Sans MS"/>
                  <a:cs typeface="Comic Sans MS"/>
                </a:rPr>
                <a:t>iming</a:t>
              </a:r>
              <a:endParaRPr lang="en-US" b="1" dirty="0">
                <a:solidFill>
                  <a:srgbClr val="0000FF"/>
                </a:solidFill>
                <a:latin typeface="Comic Sans MS"/>
                <a:cs typeface="Comic Sans MS"/>
              </a:endParaRPr>
            </a:p>
          </p:txBody>
        </p:sp>
      </p:grpSp>
      <p:grpSp>
        <p:nvGrpSpPr>
          <p:cNvPr id="121" name="Group 120"/>
          <p:cNvGrpSpPr/>
          <p:nvPr/>
        </p:nvGrpSpPr>
        <p:grpSpPr>
          <a:xfrm>
            <a:off x="43019" y="1851106"/>
            <a:ext cx="1310434" cy="472665"/>
            <a:chOff x="-62902" y="2232857"/>
            <a:chExt cx="1310434" cy="472665"/>
          </a:xfrm>
        </p:grpSpPr>
        <p:sp>
          <p:nvSpPr>
            <p:cNvPr id="59" name="TextBox 58"/>
            <p:cNvSpPr txBox="1"/>
            <p:nvPr/>
          </p:nvSpPr>
          <p:spPr>
            <a:xfrm>
              <a:off x="-62902" y="2336190"/>
              <a:ext cx="1185492" cy="369332"/>
            </a:xfrm>
            <a:prstGeom prst="rect">
              <a:avLst/>
            </a:prstGeom>
            <a:noFill/>
            <a:ln>
              <a:noFill/>
            </a:ln>
          </p:spPr>
          <p:txBody>
            <a:bodyPr wrap="square" rtlCol="0">
              <a:spAutoFit/>
            </a:bodyPr>
            <a:lstStyle/>
            <a:p>
              <a:pPr algn="ctr"/>
              <a:r>
                <a:rPr lang="en-US" b="1" dirty="0" smtClean="0">
                  <a:solidFill>
                    <a:srgbClr val="FF0000"/>
                  </a:solidFill>
                  <a:latin typeface="Comic Sans MS"/>
                  <a:cs typeface="Comic Sans MS"/>
                </a:rPr>
                <a:t>Risks</a:t>
              </a:r>
              <a:endParaRPr lang="en-US" b="1" dirty="0">
                <a:solidFill>
                  <a:srgbClr val="FF0000"/>
                </a:solidFill>
                <a:latin typeface="Comic Sans MS"/>
                <a:cs typeface="Comic Sans MS"/>
              </a:endParaRPr>
            </a:p>
          </p:txBody>
        </p:sp>
        <p:cxnSp>
          <p:nvCxnSpPr>
            <p:cNvPr id="76" name="Straight Arrow Connector 75"/>
            <p:cNvCxnSpPr/>
            <p:nvPr/>
          </p:nvCxnSpPr>
          <p:spPr>
            <a:xfrm flipV="1">
              <a:off x="784583" y="2232857"/>
              <a:ext cx="462949" cy="179914"/>
            </a:xfrm>
            <a:prstGeom prst="straightConnector1">
              <a:avLst/>
            </a:prstGeom>
            <a:noFill/>
            <a:ln w="31750">
              <a:solidFill>
                <a:srgbClr val="FF0000"/>
              </a:solidFill>
              <a:tailEnd type="stealth" w="lg" len="lg"/>
            </a:ln>
          </p:spPr>
          <p:style>
            <a:lnRef idx="1">
              <a:schemeClr val="accent1"/>
            </a:lnRef>
            <a:fillRef idx="3">
              <a:schemeClr val="accent1"/>
            </a:fillRef>
            <a:effectRef idx="2">
              <a:schemeClr val="accent1"/>
            </a:effectRef>
            <a:fontRef idx="minor">
              <a:schemeClr val="lt1"/>
            </a:fontRef>
          </p:style>
        </p:cxnSp>
      </p:grpSp>
      <p:grpSp>
        <p:nvGrpSpPr>
          <p:cNvPr id="116" name="Group 115"/>
          <p:cNvGrpSpPr/>
          <p:nvPr/>
        </p:nvGrpSpPr>
        <p:grpSpPr>
          <a:xfrm>
            <a:off x="-169427" y="4761354"/>
            <a:ext cx="2082371" cy="478869"/>
            <a:chOff x="-169434" y="5028882"/>
            <a:chExt cx="2082371" cy="478869"/>
          </a:xfrm>
        </p:grpSpPr>
        <p:cxnSp>
          <p:nvCxnSpPr>
            <p:cNvPr id="58" name="Straight Arrow Connector 57"/>
            <p:cNvCxnSpPr/>
            <p:nvPr/>
          </p:nvCxnSpPr>
          <p:spPr>
            <a:xfrm flipV="1">
              <a:off x="871752" y="5028882"/>
              <a:ext cx="481694" cy="205848"/>
            </a:xfrm>
            <a:prstGeom prst="straightConnector1">
              <a:avLst/>
            </a:prstGeom>
            <a:noFill/>
            <a:ln w="31750">
              <a:solidFill>
                <a:schemeClr val="accent6">
                  <a:lumMod val="75000"/>
                </a:schemeClr>
              </a:solidFill>
              <a:tailEnd type="stealth" w="lg" len="lg"/>
            </a:ln>
          </p:spPr>
          <p:style>
            <a:lnRef idx="1">
              <a:schemeClr val="accent1"/>
            </a:lnRef>
            <a:fillRef idx="3">
              <a:schemeClr val="accent1"/>
            </a:fillRef>
            <a:effectRef idx="2">
              <a:schemeClr val="accent1"/>
            </a:effectRef>
            <a:fontRef idx="minor">
              <a:schemeClr val="lt1"/>
            </a:fontRef>
          </p:style>
        </p:cxnSp>
        <p:sp>
          <p:nvSpPr>
            <p:cNvPr id="79" name="TextBox 78"/>
            <p:cNvSpPr txBox="1"/>
            <p:nvPr/>
          </p:nvSpPr>
          <p:spPr>
            <a:xfrm>
              <a:off x="-169434" y="5138419"/>
              <a:ext cx="2082371" cy="369332"/>
            </a:xfrm>
            <a:prstGeom prst="rect">
              <a:avLst/>
            </a:prstGeom>
            <a:noFill/>
          </p:spPr>
          <p:txBody>
            <a:bodyPr wrap="square" rtlCol="0">
              <a:spAutoFit/>
            </a:bodyPr>
            <a:lstStyle/>
            <a:p>
              <a:pPr algn="ctr"/>
              <a:r>
                <a:rPr lang="en-US" b="1" dirty="0" smtClean="0">
                  <a:solidFill>
                    <a:srgbClr val="FF6600"/>
                  </a:solidFill>
                  <a:latin typeface="Comic Sans MS"/>
                  <a:cs typeface="Comic Sans MS"/>
                </a:rPr>
                <a:t>Process </a:t>
              </a:r>
            </a:p>
          </p:txBody>
        </p:sp>
      </p:grpSp>
      <p:grpSp>
        <p:nvGrpSpPr>
          <p:cNvPr id="111" name="Group 110"/>
          <p:cNvGrpSpPr/>
          <p:nvPr/>
        </p:nvGrpSpPr>
        <p:grpSpPr>
          <a:xfrm>
            <a:off x="556012" y="5851998"/>
            <a:ext cx="2082371" cy="531056"/>
            <a:chOff x="556005" y="6119526"/>
            <a:chExt cx="2082371" cy="531056"/>
          </a:xfrm>
        </p:grpSpPr>
        <p:sp>
          <p:nvSpPr>
            <p:cNvPr id="80" name="TextBox 79"/>
            <p:cNvSpPr txBox="1"/>
            <p:nvPr/>
          </p:nvSpPr>
          <p:spPr>
            <a:xfrm>
              <a:off x="556005" y="6281250"/>
              <a:ext cx="2082371" cy="369332"/>
            </a:xfrm>
            <a:prstGeom prst="rect">
              <a:avLst/>
            </a:prstGeom>
            <a:noFill/>
          </p:spPr>
          <p:txBody>
            <a:bodyPr wrap="square" rtlCol="0">
              <a:spAutoFit/>
            </a:bodyPr>
            <a:lstStyle/>
            <a:p>
              <a:pPr algn="ctr"/>
              <a:r>
                <a:rPr lang="en-US" b="1" dirty="0" smtClean="0">
                  <a:solidFill>
                    <a:srgbClr val="CDB61F"/>
                  </a:solidFill>
                  <a:latin typeface="Comic Sans MS"/>
                  <a:cs typeface="Comic Sans MS"/>
                </a:rPr>
                <a:t>Location(s)</a:t>
              </a:r>
              <a:endParaRPr lang="en-US" b="1" dirty="0">
                <a:solidFill>
                  <a:srgbClr val="CDB61F"/>
                </a:solidFill>
                <a:latin typeface="Comic Sans MS"/>
                <a:cs typeface="Comic Sans MS"/>
              </a:endParaRPr>
            </a:p>
          </p:txBody>
        </p:sp>
        <p:cxnSp>
          <p:nvCxnSpPr>
            <p:cNvPr id="81" name="Straight Arrow Connector 80"/>
            <p:cNvCxnSpPr/>
            <p:nvPr/>
          </p:nvCxnSpPr>
          <p:spPr>
            <a:xfrm flipV="1">
              <a:off x="1991600" y="6119526"/>
              <a:ext cx="481694" cy="205848"/>
            </a:xfrm>
            <a:prstGeom prst="straightConnector1">
              <a:avLst/>
            </a:prstGeom>
            <a:noFill/>
            <a:ln w="31750">
              <a:solidFill>
                <a:srgbClr val="CDB61F"/>
              </a:solidFill>
              <a:tailEnd type="stealth" w="lg" len="lg"/>
            </a:ln>
          </p:spPr>
          <p:style>
            <a:lnRef idx="1">
              <a:schemeClr val="accent1"/>
            </a:lnRef>
            <a:fillRef idx="3">
              <a:schemeClr val="accent1"/>
            </a:fillRef>
            <a:effectRef idx="2">
              <a:schemeClr val="accent1"/>
            </a:effectRef>
            <a:fontRef idx="minor">
              <a:schemeClr val="lt1"/>
            </a:fontRef>
          </p:style>
        </p:cxnSp>
      </p:grpSp>
      <p:sp>
        <p:nvSpPr>
          <p:cNvPr id="91" name="Title 1"/>
          <p:cNvSpPr txBox="1">
            <a:spLocks/>
          </p:cNvSpPr>
          <p:nvPr/>
        </p:nvSpPr>
        <p:spPr>
          <a:xfrm>
            <a:off x="318882" y="109490"/>
            <a:ext cx="7886700" cy="94253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GB" sz="3600" b="1" dirty="0" smtClean="0">
                <a:solidFill>
                  <a:schemeClr val="accent1">
                    <a:lumMod val="75000"/>
                  </a:schemeClr>
                </a:solidFill>
                <a:latin typeface="+mn-lt"/>
              </a:rPr>
              <a:t>Define the project in a complete way</a:t>
            </a:r>
            <a:endParaRPr lang="en-GB" sz="3600" b="1" dirty="0">
              <a:solidFill>
                <a:schemeClr val="accent1">
                  <a:lumMod val="75000"/>
                </a:schemeClr>
              </a:solidFill>
              <a:latin typeface="+mn-lt"/>
            </a:endParaRPr>
          </a:p>
        </p:txBody>
      </p:sp>
      <p:sp>
        <p:nvSpPr>
          <p:cNvPr id="2" name="Slide Number Placeholder 1"/>
          <p:cNvSpPr>
            <a:spLocks noGrp="1"/>
          </p:cNvSpPr>
          <p:nvPr>
            <p:ph type="sldNum" sz="quarter" idx="12"/>
          </p:nvPr>
        </p:nvSpPr>
        <p:spPr>
          <a:xfrm>
            <a:off x="6553207" y="6088822"/>
            <a:ext cx="2133600" cy="365125"/>
          </a:xfrm>
        </p:spPr>
        <p:txBody>
          <a:bodyPr/>
          <a:lstStyle/>
          <a:p>
            <a:fld id="{6D3E8911-6981-AB4E-BD32-9545771F23F2}" type="slidenum">
              <a:rPr lang="en-US" smtClean="0"/>
              <a:t>8</a:t>
            </a:fld>
            <a:endParaRPr lang="en-US"/>
          </a:p>
        </p:txBody>
      </p:sp>
      <p:sp>
        <p:nvSpPr>
          <p:cNvPr id="3" name="Rounded Rectangle 2"/>
          <p:cNvSpPr/>
          <p:nvPr/>
        </p:nvSpPr>
        <p:spPr>
          <a:xfrm>
            <a:off x="3897360" y="3093727"/>
            <a:ext cx="1193291" cy="6131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Project</a:t>
            </a:r>
            <a:endParaRPr lang="en-US" dirty="0"/>
          </a:p>
        </p:txBody>
      </p:sp>
    </p:spTree>
    <p:extLst>
      <p:ext uri="{BB962C8B-B14F-4D97-AF65-F5344CB8AC3E}">
        <p14:creationId xmlns:p14="http://schemas.microsoft.com/office/powerpoint/2010/main" val="301190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2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9" name="Rectangle 5"/>
          <p:cNvSpPr>
            <a:spLocks noGrp="1" noChangeArrowheads="1"/>
          </p:cNvSpPr>
          <p:nvPr>
            <p:ph type="title"/>
          </p:nvPr>
        </p:nvSpPr>
        <p:spPr>
          <a:xfrm>
            <a:off x="273756" y="105305"/>
            <a:ext cx="8643924" cy="1143000"/>
          </a:xfrm>
        </p:spPr>
        <p:txBody>
          <a:bodyPr>
            <a:normAutofit/>
          </a:bodyPr>
          <a:lstStyle/>
          <a:p>
            <a:pPr algn="l"/>
            <a:r>
              <a:rPr lang="en-US" sz="3600" b="1" dirty="0" smtClean="0">
                <a:solidFill>
                  <a:schemeClr val="accent1">
                    <a:lumMod val="75000"/>
                  </a:schemeClr>
                </a:solidFill>
                <a:latin typeface="+mn-lt"/>
              </a:rPr>
              <a:t> SMART objectives and criteria for success!</a:t>
            </a:r>
            <a:endParaRPr lang="en-US" sz="3600" b="1" dirty="0">
              <a:solidFill>
                <a:schemeClr val="accent1">
                  <a:lumMod val="75000"/>
                </a:schemeClr>
              </a:solidFill>
              <a:latin typeface="+mn-lt"/>
            </a:endParaRPr>
          </a:p>
        </p:txBody>
      </p:sp>
      <p:sp>
        <p:nvSpPr>
          <p:cNvPr id="62470" name="Rectangle 6"/>
          <p:cNvSpPr>
            <a:spLocks noGrp="1" noChangeArrowheads="1"/>
          </p:cNvSpPr>
          <p:nvPr>
            <p:ph type="body" sz="half" idx="4294967295"/>
          </p:nvPr>
        </p:nvSpPr>
        <p:spPr bwMode="auto">
          <a:xfrm>
            <a:off x="654755" y="1494922"/>
            <a:ext cx="8262925" cy="4987084"/>
          </a:xfrm>
          <a:prstGeom prst="rect">
            <a:avLst/>
          </a:prstGeo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ormAutofit/>
          </a:bodyPr>
          <a:lstStyle/>
          <a:p>
            <a:pPr marL="0" indent="0">
              <a:buNone/>
            </a:pPr>
            <a:r>
              <a:rPr lang="en-GB" sz="2400" b="1" dirty="0" smtClean="0"/>
              <a:t>SMART objectives </a:t>
            </a:r>
            <a:r>
              <a:rPr lang="en-GB" sz="2400" dirty="0" smtClean="0"/>
              <a:t>to know where you go</a:t>
            </a:r>
            <a:endParaRPr lang="en-GB" sz="2400" dirty="0"/>
          </a:p>
          <a:p>
            <a:pPr lvl="4"/>
            <a:endParaRPr lang="en-GB" dirty="0"/>
          </a:p>
          <a:p>
            <a:pPr marL="0" indent="0"/>
            <a:endParaRPr lang="en-GB" dirty="0" smtClean="0"/>
          </a:p>
          <a:p>
            <a:pPr marL="0" indent="0"/>
            <a:endParaRPr lang="en-GB" dirty="0"/>
          </a:p>
          <a:p>
            <a:pPr marL="0" indent="0"/>
            <a:endParaRPr lang="en-GB" dirty="0" smtClean="0"/>
          </a:p>
          <a:p>
            <a:pPr marL="0" indent="0"/>
            <a:endParaRPr lang="en-GB" dirty="0" smtClean="0"/>
          </a:p>
          <a:p>
            <a:pPr marL="0" indent="0">
              <a:buNone/>
            </a:pPr>
            <a:endParaRPr lang="en-GB" dirty="0" smtClean="0"/>
          </a:p>
          <a:p>
            <a:pPr marL="0" indent="0">
              <a:buNone/>
            </a:pPr>
            <a:r>
              <a:rPr lang="en-GB" sz="2400" b="1" dirty="0" smtClean="0"/>
              <a:t>			     Criteria for success </a:t>
            </a:r>
            <a:r>
              <a:rPr lang="en-GB" sz="2400" dirty="0" smtClean="0"/>
              <a:t>to </a:t>
            </a:r>
            <a:r>
              <a:rPr lang="en-GB" sz="2400" dirty="0"/>
              <a:t>k</a:t>
            </a:r>
            <a:r>
              <a:rPr lang="en-GB" sz="2400" dirty="0" smtClean="0"/>
              <a:t>now when you reached it</a:t>
            </a:r>
            <a:endParaRPr lang="en-GB" sz="2200" dirty="0"/>
          </a:p>
        </p:txBody>
      </p:sp>
      <p:sp>
        <p:nvSpPr>
          <p:cNvPr id="62471" name="Rectangle 7"/>
          <p:cNvSpPr>
            <a:spLocks noGrp="1" noChangeArrowheads="1"/>
          </p:cNvSpPr>
          <p:nvPr>
            <p:ph type="body" sz="half" idx="4294967295"/>
          </p:nvPr>
        </p:nvSpPr>
        <p:spPr bwMode="auto">
          <a:xfrm>
            <a:off x="1173340" y="1984513"/>
            <a:ext cx="5783438" cy="2459997"/>
          </a:xfrm>
          <a:prstGeom prst="rect">
            <a:avLst/>
          </a:prstGeom>
          <a:noFill/>
          <a:ln>
            <a:noFill/>
            <a:miter lim="800000"/>
            <a:headEnd/>
            <a:tailEnd/>
          </a:ln>
          <a:extLst/>
        </p:spPr>
        <p:txBody>
          <a:bodyPr>
            <a:normAutofit fontScale="85000" lnSpcReduction="10000"/>
          </a:bodyPr>
          <a:lstStyle/>
          <a:p>
            <a:pPr marL="0" indent="0"/>
            <a:r>
              <a:rPr lang="en-US" dirty="0"/>
              <a:t> </a:t>
            </a:r>
            <a:r>
              <a:rPr lang="en-US" b="1" dirty="0"/>
              <a:t>S</a:t>
            </a:r>
            <a:r>
              <a:rPr lang="en-US" i="1" dirty="0"/>
              <a:t>pecific</a:t>
            </a:r>
          </a:p>
          <a:p>
            <a:pPr marL="0" indent="0"/>
            <a:r>
              <a:rPr lang="en-US" dirty="0"/>
              <a:t> </a:t>
            </a:r>
            <a:r>
              <a:rPr lang="en-US" b="1" dirty="0"/>
              <a:t>M</a:t>
            </a:r>
            <a:r>
              <a:rPr lang="en-US" i="1" dirty="0"/>
              <a:t>easurable</a:t>
            </a:r>
          </a:p>
          <a:p>
            <a:pPr marL="0" indent="0"/>
            <a:r>
              <a:rPr lang="en-US" dirty="0"/>
              <a:t> </a:t>
            </a:r>
            <a:r>
              <a:rPr lang="en-US" b="1" dirty="0" smtClean="0"/>
              <a:t>A</a:t>
            </a:r>
            <a:r>
              <a:rPr lang="en-US" i="1" dirty="0" smtClean="0"/>
              <a:t>ctionable / </a:t>
            </a:r>
            <a:r>
              <a:rPr lang="en-US" b="1" dirty="0"/>
              <a:t>A</a:t>
            </a:r>
            <a:r>
              <a:rPr lang="en-US" i="1" dirty="0" smtClean="0"/>
              <a:t>greed upon / </a:t>
            </a:r>
            <a:r>
              <a:rPr lang="en-US" b="1" dirty="0" smtClean="0"/>
              <a:t>A</a:t>
            </a:r>
            <a:r>
              <a:rPr lang="en-US" i="1" dirty="0" smtClean="0"/>
              <a:t>mbitious </a:t>
            </a:r>
            <a:endParaRPr lang="en-US" i="1" dirty="0"/>
          </a:p>
          <a:p>
            <a:pPr marL="0" indent="0"/>
            <a:r>
              <a:rPr lang="en-US" dirty="0"/>
              <a:t> </a:t>
            </a:r>
            <a:r>
              <a:rPr lang="en-US" b="1" dirty="0" smtClean="0"/>
              <a:t>R</a:t>
            </a:r>
            <a:r>
              <a:rPr lang="en-US" i="1" dirty="0" smtClean="0"/>
              <a:t>ealistic / </a:t>
            </a:r>
            <a:r>
              <a:rPr lang="en-US" b="1" dirty="0" smtClean="0"/>
              <a:t>R</a:t>
            </a:r>
            <a:r>
              <a:rPr lang="en-US" i="1" dirty="0" smtClean="0"/>
              <a:t>eachable</a:t>
            </a:r>
            <a:endParaRPr lang="en-US" i="1" dirty="0"/>
          </a:p>
          <a:p>
            <a:pPr marL="0" indent="0"/>
            <a:r>
              <a:rPr lang="en-US" dirty="0"/>
              <a:t> </a:t>
            </a:r>
            <a:r>
              <a:rPr lang="en-US" b="1" dirty="0"/>
              <a:t>T</a:t>
            </a:r>
            <a:r>
              <a:rPr lang="en-US" i="1" dirty="0"/>
              <a:t>ime-bound</a:t>
            </a:r>
            <a:endParaRPr lang="en-US" dirty="0"/>
          </a:p>
        </p:txBody>
      </p:sp>
      <p:sp>
        <p:nvSpPr>
          <p:cNvPr id="2" name="Rectangle 1"/>
          <p:cNvSpPr/>
          <p:nvPr/>
        </p:nvSpPr>
        <p:spPr>
          <a:xfrm>
            <a:off x="1876778" y="5877062"/>
            <a:ext cx="4572000" cy="369332"/>
          </a:xfrm>
          <a:prstGeom prst="rect">
            <a:avLst/>
          </a:prstGeom>
        </p:spPr>
        <p:txBody>
          <a:bodyPr>
            <a:spAutoFit/>
          </a:bodyPr>
          <a:lstStyle/>
          <a:p>
            <a:endParaRPr lang="en-GB" dirty="0"/>
          </a:p>
        </p:txBody>
      </p:sp>
      <p:pic>
        <p:nvPicPr>
          <p:cNvPr id="8" name="Picture 3" descr="j029556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4398" y="1782587"/>
            <a:ext cx="2279650" cy="1431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9" name="Group 798"/>
          <p:cNvGrpSpPr>
            <a:grpSpLocks/>
          </p:cNvGrpSpPr>
          <p:nvPr/>
        </p:nvGrpSpPr>
        <p:grpSpPr bwMode="auto">
          <a:xfrm>
            <a:off x="654227" y="4767264"/>
            <a:ext cx="1470025" cy="1622425"/>
            <a:chOff x="4428" y="1580"/>
            <a:chExt cx="926" cy="1022"/>
          </a:xfrm>
        </p:grpSpPr>
        <p:grpSp>
          <p:nvGrpSpPr>
            <p:cNvPr id="10" name="Group 799"/>
            <p:cNvGrpSpPr>
              <a:grpSpLocks/>
            </p:cNvGrpSpPr>
            <p:nvPr/>
          </p:nvGrpSpPr>
          <p:grpSpPr bwMode="auto">
            <a:xfrm>
              <a:off x="4678" y="1580"/>
              <a:ext cx="252" cy="1022"/>
              <a:chOff x="4678" y="1580"/>
              <a:chExt cx="252" cy="1022"/>
            </a:xfrm>
          </p:grpSpPr>
          <p:sp>
            <p:nvSpPr>
              <p:cNvPr id="15" name="Freeform 800"/>
              <p:cNvSpPr>
                <a:spLocks/>
              </p:cNvSpPr>
              <p:nvPr/>
            </p:nvSpPr>
            <p:spPr bwMode="auto">
              <a:xfrm>
                <a:off x="4803" y="2141"/>
                <a:ext cx="83" cy="371"/>
              </a:xfrm>
              <a:custGeom>
                <a:avLst/>
                <a:gdLst>
                  <a:gd name="T0" fmla="*/ 82 w 83"/>
                  <a:gd name="T1" fmla="*/ 25 h 371"/>
                  <a:gd name="T2" fmla="*/ 79 w 83"/>
                  <a:gd name="T3" fmla="*/ 51 h 371"/>
                  <a:gd name="T4" fmla="*/ 74 w 83"/>
                  <a:gd name="T5" fmla="*/ 77 h 371"/>
                  <a:gd name="T6" fmla="*/ 71 w 83"/>
                  <a:gd name="T7" fmla="*/ 99 h 371"/>
                  <a:gd name="T8" fmla="*/ 67 w 83"/>
                  <a:gd name="T9" fmla="*/ 114 h 371"/>
                  <a:gd name="T10" fmla="*/ 64 w 83"/>
                  <a:gd name="T11" fmla="*/ 128 h 371"/>
                  <a:gd name="T12" fmla="*/ 61 w 83"/>
                  <a:gd name="T13" fmla="*/ 143 h 371"/>
                  <a:gd name="T14" fmla="*/ 59 w 83"/>
                  <a:gd name="T15" fmla="*/ 156 h 371"/>
                  <a:gd name="T16" fmla="*/ 57 w 83"/>
                  <a:gd name="T17" fmla="*/ 165 h 371"/>
                  <a:gd name="T18" fmla="*/ 57 w 83"/>
                  <a:gd name="T19" fmla="*/ 174 h 371"/>
                  <a:gd name="T20" fmla="*/ 56 w 83"/>
                  <a:gd name="T21" fmla="*/ 185 h 371"/>
                  <a:gd name="T22" fmla="*/ 56 w 83"/>
                  <a:gd name="T23" fmla="*/ 198 h 371"/>
                  <a:gd name="T24" fmla="*/ 55 w 83"/>
                  <a:gd name="T25" fmla="*/ 206 h 371"/>
                  <a:gd name="T26" fmla="*/ 55 w 83"/>
                  <a:gd name="T27" fmla="*/ 213 h 371"/>
                  <a:gd name="T28" fmla="*/ 55 w 83"/>
                  <a:gd name="T29" fmla="*/ 220 h 371"/>
                  <a:gd name="T30" fmla="*/ 55 w 83"/>
                  <a:gd name="T31" fmla="*/ 246 h 371"/>
                  <a:gd name="T32" fmla="*/ 53 w 83"/>
                  <a:gd name="T33" fmla="*/ 276 h 371"/>
                  <a:gd name="T34" fmla="*/ 49 w 83"/>
                  <a:gd name="T35" fmla="*/ 306 h 371"/>
                  <a:gd name="T36" fmla="*/ 46 w 83"/>
                  <a:gd name="T37" fmla="*/ 331 h 371"/>
                  <a:gd name="T38" fmla="*/ 44 w 83"/>
                  <a:gd name="T39" fmla="*/ 340 h 371"/>
                  <a:gd name="T40" fmla="*/ 43 w 83"/>
                  <a:gd name="T41" fmla="*/ 351 h 371"/>
                  <a:gd name="T42" fmla="*/ 41 w 83"/>
                  <a:gd name="T43" fmla="*/ 362 h 371"/>
                  <a:gd name="T44" fmla="*/ 36 w 83"/>
                  <a:gd name="T45" fmla="*/ 370 h 371"/>
                  <a:gd name="T46" fmla="*/ 29 w 83"/>
                  <a:gd name="T47" fmla="*/ 370 h 371"/>
                  <a:gd name="T48" fmla="*/ 22 w 83"/>
                  <a:gd name="T49" fmla="*/ 368 h 371"/>
                  <a:gd name="T50" fmla="*/ 19 w 83"/>
                  <a:gd name="T51" fmla="*/ 359 h 371"/>
                  <a:gd name="T52" fmla="*/ 18 w 83"/>
                  <a:gd name="T53" fmla="*/ 348 h 371"/>
                  <a:gd name="T54" fmla="*/ 18 w 83"/>
                  <a:gd name="T55" fmla="*/ 337 h 371"/>
                  <a:gd name="T56" fmla="*/ 16 w 83"/>
                  <a:gd name="T57" fmla="*/ 325 h 371"/>
                  <a:gd name="T58" fmla="*/ 11 w 83"/>
                  <a:gd name="T59" fmla="*/ 307 h 371"/>
                  <a:gd name="T60" fmla="*/ 7 w 83"/>
                  <a:gd name="T61" fmla="*/ 288 h 371"/>
                  <a:gd name="T62" fmla="*/ 4 w 83"/>
                  <a:gd name="T63" fmla="*/ 270 h 371"/>
                  <a:gd name="T64" fmla="*/ 4 w 83"/>
                  <a:gd name="T65" fmla="*/ 258 h 371"/>
                  <a:gd name="T66" fmla="*/ 5 w 83"/>
                  <a:gd name="T67" fmla="*/ 251 h 371"/>
                  <a:gd name="T68" fmla="*/ 7 w 83"/>
                  <a:gd name="T69" fmla="*/ 242 h 371"/>
                  <a:gd name="T70" fmla="*/ 10 w 83"/>
                  <a:gd name="T71" fmla="*/ 232 h 371"/>
                  <a:gd name="T72" fmla="*/ 11 w 83"/>
                  <a:gd name="T73" fmla="*/ 226 h 371"/>
                  <a:gd name="T74" fmla="*/ 11 w 83"/>
                  <a:gd name="T75" fmla="*/ 218 h 371"/>
                  <a:gd name="T76" fmla="*/ 9 w 83"/>
                  <a:gd name="T77" fmla="*/ 211 h 371"/>
                  <a:gd name="T78" fmla="*/ 9 w 83"/>
                  <a:gd name="T79" fmla="*/ 203 h 371"/>
                  <a:gd name="T80" fmla="*/ 7 w 83"/>
                  <a:gd name="T81" fmla="*/ 198 h 371"/>
                  <a:gd name="T82" fmla="*/ 5 w 83"/>
                  <a:gd name="T83" fmla="*/ 193 h 371"/>
                  <a:gd name="T84" fmla="*/ 4 w 83"/>
                  <a:gd name="T85" fmla="*/ 187 h 371"/>
                  <a:gd name="T86" fmla="*/ 3 w 83"/>
                  <a:gd name="T87" fmla="*/ 181 h 371"/>
                  <a:gd name="T88" fmla="*/ 1 w 83"/>
                  <a:gd name="T89" fmla="*/ 170 h 371"/>
                  <a:gd name="T90" fmla="*/ 0 w 83"/>
                  <a:gd name="T91" fmla="*/ 151 h 371"/>
                  <a:gd name="T92" fmla="*/ 0 w 83"/>
                  <a:gd name="T93" fmla="*/ 130 h 371"/>
                  <a:gd name="T94" fmla="*/ 0 w 83"/>
                  <a:gd name="T95" fmla="*/ 109 h 371"/>
                  <a:gd name="T96" fmla="*/ 0 w 83"/>
                  <a:gd name="T97" fmla="*/ 93 h 371"/>
                  <a:gd name="T98" fmla="*/ 0 w 83"/>
                  <a:gd name="T99" fmla="*/ 70 h 371"/>
                  <a:gd name="T100" fmla="*/ 0 w 83"/>
                  <a:gd name="T101" fmla="*/ 47 h 371"/>
                  <a:gd name="T102" fmla="*/ 0 w 83"/>
                  <a:gd name="T103" fmla="*/ 27 h 371"/>
                  <a:gd name="T104" fmla="*/ 7 w 83"/>
                  <a:gd name="T105" fmla="*/ 15 h 371"/>
                  <a:gd name="T106" fmla="*/ 31 w 83"/>
                  <a:gd name="T107" fmla="*/ 5 h 371"/>
                  <a:gd name="T108" fmla="*/ 57 w 83"/>
                  <a:gd name="T109" fmla="*/ 0 h 371"/>
                  <a:gd name="T110" fmla="*/ 77 w 83"/>
                  <a:gd name="T111" fmla="*/ 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3" h="371">
                    <a:moveTo>
                      <a:pt x="82" y="9"/>
                    </a:moveTo>
                    <a:lnTo>
                      <a:pt x="82" y="15"/>
                    </a:lnTo>
                    <a:lnTo>
                      <a:pt x="82" y="20"/>
                    </a:lnTo>
                    <a:lnTo>
                      <a:pt x="82" y="25"/>
                    </a:lnTo>
                    <a:lnTo>
                      <a:pt x="82" y="31"/>
                    </a:lnTo>
                    <a:lnTo>
                      <a:pt x="80" y="38"/>
                    </a:lnTo>
                    <a:lnTo>
                      <a:pt x="80" y="44"/>
                    </a:lnTo>
                    <a:lnTo>
                      <a:pt x="79" y="51"/>
                    </a:lnTo>
                    <a:lnTo>
                      <a:pt x="79" y="56"/>
                    </a:lnTo>
                    <a:lnTo>
                      <a:pt x="77" y="64"/>
                    </a:lnTo>
                    <a:lnTo>
                      <a:pt x="76" y="70"/>
                    </a:lnTo>
                    <a:lnTo>
                      <a:pt x="74" y="77"/>
                    </a:lnTo>
                    <a:lnTo>
                      <a:pt x="74" y="82"/>
                    </a:lnTo>
                    <a:lnTo>
                      <a:pt x="72" y="88"/>
                    </a:lnTo>
                    <a:lnTo>
                      <a:pt x="72" y="94"/>
                    </a:lnTo>
                    <a:lnTo>
                      <a:pt x="71" y="99"/>
                    </a:lnTo>
                    <a:lnTo>
                      <a:pt x="71" y="103"/>
                    </a:lnTo>
                    <a:lnTo>
                      <a:pt x="69" y="107"/>
                    </a:lnTo>
                    <a:lnTo>
                      <a:pt x="69" y="110"/>
                    </a:lnTo>
                    <a:lnTo>
                      <a:pt x="67" y="114"/>
                    </a:lnTo>
                    <a:lnTo>
                      <a:pt x="67" y="116"/>
                    </a:lnTo>
                    <a:lnTo>
                      <a:pt x="65" y="120"/>
                    </a:lnTo>
                    <a:lnTo>
                      <a:pt x="65" y="124"/>
                    </a:lnTo>
                    <a:lnTo>
                      <a:pt x="64" y="128"/>
                    </a:lnTo>
                    <a:lnTo>
                      <a:pt x="64" y="131"/>
                    </a:lnTo>
                    <a:lnTo>
                      <a:pt x="62" y="135"/>
                    </a:lnTo>
                    <a:lnTo>
                      <a:pt x="62" y="139"/>
                    </a:lnTo>
                    <a:lnTo>
                      <a:pt x="61" y="143"/>
                    </a:lnTo>
                    <a:lnTo>
                      <a:pt x="61" y="147"/>
                    </a:lnTo>
                    <a:lnTo>
                      <a:pt x="59" y="151"/>
                    </a:lnTo>
                    <a:lnTo>
                      <a:pt x="59" y="153"/>
                    </a:lnTo>
                    <a:lnTo>
                      <a:pt x="59" y="156"/>
                    </a:lnTo>
                    <a:lnTo>
                      <a:pt x="59" y="158"/>
                    </a:lnTo>
                    <a:lnTo>
                      <a:pt x="57" y="161"/>
                    </a:lnTo>
                    <a:lnTo>
                      <a:pt x="57" y="163"/>
                    </a:lnTo>
                    <a:lnTo>
                      <a:pt x="57" y="165"/>
                    </a:lnTo>
                    <a:lnTo>
                      <a:pt x="57" y="167"/>
                    </a:lnTo>
                    <a:lnTo>
                      <a:pt x="57" y="170"/>
                    </a:lnTo>
                    <a:lnTo>
                      <a:pt x="57" y="172"/>
                    </a:lnTo>
                    <a:lnTo>
                      <a:pt x="57" y="174"/>
                    </a:lnTo>
                    <a:lnTo>
                      <a:pt x="57" y="176"/>
                    </a:lnTo>
                    <a:lnTo>
                      <a:pt x="56" y="180"/>
                    </a:lnTo>
                    <a:lnTo>
                      <a:pt x="56" y="182"/>
                    </a:lnTo>
                    <a:lnTo>
                      <a:pt x="56" y="185"/>
                    </a:lnTo>
                    <a:lnTo>
                      <a:pt x="56" y="187"/>
                    </a:lnTo>
                    <a:lnTo>
                      <a:pt x="56" y="191"/>
                    </a:lnTo>
                    <a:lnTo>
                      <a:pt x="56" y="194"/>
                    </a:lnTo>
                    <a:lnTo>
                      <a:pt x="56" y="198"/>
                    </a:lnTo>
                    <a:lnTo>
                      <a:pt x="56" y="199"/>
                    </a:lnTo>
                    <a:lnTo>
                      <a:pt x="55" y="201"/>
                    </a:lnTo>
                    <a:lnTo>
                      <a:pt x="55" y="203"/>
                    </a:lnTo>
                    <a:lnTo>
                      <a:pt x="55" y="206"/>
                    </a:lnTo>
                    <a:lnTo>
                      <a:pt x="55" y="207"/>
                    </a:lnTo>
                    <a:lnTo>
                      <a:pt x="55" y="209"/>
                    </a:lnTo>
                    <a:lnTo>
                      <a:pt x="55" y="211"/>
                    </a:lnTo>
                    <a:lnTo>
                      <a:pt x="55" y="213"/>
                    </a:lnTo>
                    <a:lnTo>
                      <a:pt x="55" y="215"/>
                    </a:lnTo>
                    <a:lnTo>
                      <a:pt x="55" y="217"/>
                    </a:lnTo>
                    <a:lnTo>
                      <a:pt x="55" y="219"/>
                    </a:lnTo>
                    <a:lnTo>
                      <a:pt x="55" y="220"/>
                    </a:lnTo>
                    <a:lnTo>
                      <a:pt x="55" y="227"/>
                    </a:lnTo>
                    <a:lnTo>
                      <a:pt x="55" y="232"/>
                    </a:lnTo>
                    <a:lnTo>
                      <a:pt x="55" y="240"/>
                    </a:lnTo>
                    <a:lnTo>
                      <a:pt x="55" y="246"/>
                    </a:lnTo>
                    <a:lnTo>
                      <a:pt x="53" y="254"/>
                    </a:lnTo>
                    <a:lnTo>
                      <a:pt x="53" y="261"/>
                    </a:lnTo>
                    <a:lnTo>
                      <a:pt x="53" y="269"/>
                    </a:lnTo>
                    <a:lnTo>
                      <a:pt x="53" y="276"/>
                    </a:lnTo>
                    <a:lnTo>
                      <a:pt x="50" y="284"/>
                    </a:lnTo>
                    <a:lnTo>
                      <a:pt x="50" y="292"/>
                    </a:lnTo>
                    <a:lnTo>
                      <a:pt x="49" y="299"/>
                    </a:lnTo>
                    <a:lnTo>
                      <a:pt x="49" y="306"/>
                    </a:lnTo>
                    <a:lnTo>
                      <a:pt x="47" y="314"/>
                    </a:lnTo>
                    <a:lnTo>
                      <a:pt x="47" y="321"/>
                    </a:lnTo>
                    <a:lnTo>
                      <a:pt x="46" y="327"/>
                    </a:lnTo>
                    <a:lnTo>
                      <a:pt x="46" y="331"/>
                    </a:lnTo>
                    <a:lnTo>
                      <a:pt x="44" y="334"/>
                    </a:lnTo>
                    <a:lnTo>
                      <a:pt x="44" y="336"/>
                    </a:lnTo>
                    <a:lnTo>
                      <a:pt x="44" y="338"/>
                    </a:lnTo>
                    <a:lnTo>
                      <a:pt x="44" y="340"/>
                    </a:lnTo>
                    <a:lnTo>
                      <a:pt x="43" y="344"/>
                    </a:lnTo>
                    <a:lnTo>
                      <a:pt x="43" y="346"/>
                    </a:lnTo>
                    <a:lnTo>
                      <a:pt x="43" y="349"/>
                    </a:lnTo>
                    <a:lnTo>
                      <a:pt x="43" y="351"/>
                    </a:lnTo>
                    <a:lnTo>
                      <a:pt x="42" y="355"/>
                    </a:lnTo>
                    <a:lnTo>
                      <a:pt x="42" y="357"/>
                    </a:lnTo>
                    <a:lnTo>
                      <a:pt x="41" y="360"/>
                    </a:lnTo>
                    <a:lnTo>
                      <a:pt x="41" y="362"/>
                    </a:lnTo>
                    <a:lnTo>
                      <a:pt x="39" y="364"/>
                    </a:lnTo>
                    <a:lnTo>
                      <a:pt x="39" y="366"/>
                    </a:lnTo>
                    <a:lnTo>
                      <a:pt x="38" y="368"/>
                    </a:lnTo>
                    <a:lnTo>
                      <a:pt x="36" y="370"/>
                    </a:lnTo>
                    <a:lnTo>
                      <a:pt x="34" y="370"/>
                    </a:lnTo>
                    <a:lnTo>
                      <a:pt x="33" y="370"/>
                    </a:lnTo>
                    <a:lnTo>
                      <a:pt x="31" y="370"/>
                    </a:lnTo>
                    <a:lnTo>
                      <a:pt x="29" y="370"/>
                    </a:lnTo>
                    <a:lnTo>
                      <a:pt x="27" y="370"/>
                    </a:lnTo>
                    <a:lnTo>
                      <a:pt x="25" y="370"/>
                    </a:lnTo>
                    <a:lnTo>
                      <a:pt x="23" y="370"/>
                    </a:lnTo>
                    <a:lnTo>
                      <a:pt x="22" y="368"/>
                    </a:lnTo>
                    <a:lnTo>
                      <a:pt x="20" y="366"/>
                    </a:lnTo>
                    <a:lnTo>
                      <a:pt x="20" y="364"/>
                    </a:lnTo>
                    <a:lnTo>
                      <a:pt x="19" y="362"/>
                    </a:lnTo>
                    <a:lnTo>
                      <a:pt x="19" y="359"/>
                    </a:lnTo>
                    <a:lnTo>
                      <a:pt x="19" y="357"/>
                    </a:lnTo>
                    <a:lnTo>
                      <a:pt x="19" y="353"/>
                    </a:lnTo>
                    <a:lnTo>
                      <a:pt x="18" y="351"/>
                    </a:lnTo>
                    <a:lnTo>
                      <a:pt x="18" y="348"/>
                    </a:lnTo>
                    <a:lnTo>
                      <a:pt x="18" y="346"/>
                    </a:lnTo>
                    <a:lnTo>
                      <a:pt x="18" y="342"/>
                    </a:lnTo>
                    <a:lnTo>
                      <a:pt x="18" y="340"/>
                    </a:lnTo>
                    <a:lnTo>
                      <a:pt x="18" y="337"/>
                    </a:lnTo>
                    <a:lnTo>
                      <a:pt x="18" y="336"/>
                    </a:lnTo>
                    <a:lnTo>
                      <a:pt x="18" y="332"/>
                    </a:lnTo>
                    <a:lnTo>
                      <a:pt x="16" y="329"/>
                    </a:lnTo>
                    <a:lnTo>
                      <a:pt x="16" y="325"/>
                    </a:lnTo>
                    <a:lnTo>
                      <a:pt x="14" y="321"/>
                    </a:lnTo>
                    <a:lnTo>
                      <a:pt x="14" y="317"/>
                    </a:lnTo>
                    <a:lnTo>
                      <a:pt x="12" y="313"/>
                    </a:lnTo>
                    <a:lnTo>
                      <a:pt x="11" y="307"/>
                    </a:lnTo>
                    <a:lnTo>
                      <a:pt x="10" y="303"/>
                    </a:lnTo>
                    <a:lnTo>
                      <a:pt x="10" y="298"/>
                    </a:lnTo>
                    <a:lnTo>
                      <a:pt x="7" y="294"/>
                    </a:lnTo>
                    <a:lnTo>
                      <a:pt x="7" y="288"/>
                    </a:lnTo>
                    <a:lnTo>
                      <a:pt x="5" y="284"/>
                    </a:lnTo>
                    <a:lnTo>
                      <a:pt x="5" y="278"/>
                    </a:lnTo>
                    <a:lnTo>
                      <a:pt x="4" y="274"/>
                    </a:lnTo>
                    <a:lnTo>
                      <a:pt x="4" y="270"/>
                    </a:lnTo>
                    <a:lnTo>
                      <a:pt x="4" y="266"/>
                    </a:lnTo>
                    <a:lnTo>
                      <a:pt x="4" y="261"/>
                    </a:lnTo>
                    <a:lnTo>
                      <a:pt x="4" y="260"/>
                    </a:lnTo>
                    <a:lnTo>
                      <a:pt x="4" y="258"/>
                    </a:lnTo>
                    <a:lnTo>
                      <a:pt x="4" y="256"/>
                    </a:lnTo>
                    <a:lnTo>
                      <a:pt x="5" y="254"/>
                    </a:lnTo>
                    <a:lnTo>
                      <a:pt x="5" y="252"/>
                    </a:lnTo>
                    <a:lnTo>
                      <a:pt x="5" y="251"/>
                    </a:lnTo>
                    <a:lnTo>
                      <a:pt x="5" y="249"/>
                    </a:lnTo>
                    <a:lnTo>
                      <a:pt x="7" y="245"/>
                    </a:lnTo>
                    <a:lnTo>
                      <a:pt x="7" y="244"/>
                    </a:lnTo>
                    <a:lnTo>
                      <a:pt x="7" y="242"/>
                    </a:lnTo>
                    <a:lnTo>
                      <a:pt x="7" y="239"/>
                    </a:lnTo>
                    <a:lnTo>
                      <a:pt x="10" y="236"/>
                    </a:lnTo>
                    <a:lnTo>
                      <a:pt x="10" y="234"/>
                    </a:lnTo>
                    <a:lnTo>
                      <a:pt x="10" y="232"/>
                    </a:lnTo>
                    <a:lnTo>
                      <a:pt x="10" y="230"/>
                    </a:lnTo>
                    <a:lnTo>
                      <a:pt x="12" y="228"/>
                    </a:lnTo>
                    <a:lnTo>
                      <a:pt x="11" y="228"/>
                    </a:lnTo>
                    <a:lnTo>
                      <a:pt x="11" y="226"/>
                    </a:lnTo>
                    <a:lnTo>
                      <a:pt x="11" y="224"/>
                    </a:lnTo>
                    <a:lnTo>
                      <a:pt x="11" y="222"/>
                    </a:lnTo>
                    <a:lnTo>
                      <a:pt x="11" y="220"/>
                    </a:lnTo>
                    <a:lnTo>
                      <a:pt x="11" y="218"/>
                    </a:lnTo>
                    <a:lnTo>
                      <a:pt x="11" y="216"/>
                    </a:lnTo>
                    <a:lnTo>
                      <a:pt x="11" y="214"/>
                    </a:lnTo>
                    <a:lnTo>
                      <a:pt x="9" y="213"/>
                    </a:lnTo>
                    <a:lnTo>
                      <a:pt x="9" y="211"/>
                    </a:lnTo>
                    <a:lnTo>
                      <a:pt x="9" y="208"/>
                    </a:lnTo>
                    <a:lnTo>
                      <a:pt x="9" y="207"/>
                    </a:lnTo>
                    <a:lnTo>
                      <a:pt x="9" y="206"/>
                    </a:lnTo>
                    <a:lnTo>
                      <a:pt x="9" y="203"/>
                    </a:lnTo>
                    <a:lnTo>
                      <a:pt x="9" y="201"/>
                    </a:lnTo>
                    <a:lnTo>
                      <a:pt x="9" y="199"/>
                    </a:lnTo>
                    <a:lnTo>
                      <a:pt x="7" y="199"/>
                    </a:lnTo>
                    <a:lnTo>
                      <a:pt x="7" y="198"/>
                    </a:lnTo>
                    <a:lnTo>
                      <a:pt x="7" y="197"/>
                    </a:lnTo>
                    <a:lnTo>
                      <a:pt x="7" y="195"/>
                    </a:lnTo>
                    <a:lnTo>
                      <a:pt x="5" y="195"/>
                    </a:lnTo>
                    <a:lnTo>
                      <a:pt x="5" y="193"/>
                    </a:lnTo>
                    <a:lnTo>
                      <a:pt x="5" y="191"/>
                    </a:lnTo>
                    <a:lnTo>
                      <a:pt x="5" y="189"/>
                    </a:lnTo>
                    <a:lnTo>
                      <a:pt x="4" y="189"/>
                    </a:lnTo>
                    <a:lnTo>
                      <a:pt x="4" y="187"/>
                    </a:lnTo>
                    <a:lnTo>
                      <a:pt x="4" y="185"/>
                    </a:lnTo>
                    <a:lnTo>
                      <a:pt x="4" y="183"/>
                    </a:lnTo>
                    <a:lnTo>
                      <a:pt x="3" y="183"/>
                    </a:lnTo>
                    <a:lnTo>
                      <a:pt x="3" y="181"/>
                    </a:lnTo>
                    <a:lnTo>
                      <a:pt x="3" y="180"/>
                    </a:lnTo>
                    <a:lnTo>
                      <a:pt x="3" y="177"/>
                    </a:lnTo>
                    <a:lnTo>
                      <a:pt x="1" y="175"/>
                    </a:lnTo>
                    <a:lnTo>
                      <a:pt x="1" y="170"/>
                    </a:lnTo>
                    <a:lnTo>
                      <a:pt x="0" y="167"/>
                    </a:lnTo>
                    <a:lnTo>
                      <a:pt x="0" y="161"/>
                    </a:lnTo>
                    <a:lnTo>
                      <a:pt x="0" y="157"/>
                    </a:lnTo>
                    <a:lnTo>
                      <a:pt x="0" y="151"/>
                    </a:lnTo>
                    <a:lnTo>
                      <a:pt x="0" y="145"/>
                    </a:lnTo>
                    <a:lnTo>
                      <a:pt x="0" y="139"/>
                    </a:lnTo>
                    <a:lnTo>
                      <a:pt x="0" y="136"/>
                    </a:lnTo>
                    <a:lnTo>
                      <a:pt x="0" y="130"/>
                    </a:lnTo>
                    <a:lnTo>
                      <a:pt x="0" y="125"/>
                    </a:lnTo>
                    <a:lnTo>
                      <a:pt x="0" y="119"/>
                    </a:lnTo>
                    <a:lnTo>
                      <a:pt x="0" y="115"/>
                    </a:lnTo>
                    <a:lnTo>
                      <a:pt x="0" y="109"/>
                    </a:lnTo>
                    <a:lnTo>
                      <a:pt x="0" y="106"/>
                    </a:lnTo>
                    <a:lnTo>
                      <a:pt x="0" y="100"/>
                    </a:lnTo>
                    <a:lnTo>
                      <a:pt x="0" y="97"/>
                    </a:lnTo>
                    <a:lnTo>
                      <a:pt x="0" y="93"/>
                    </a:lnTo>
                    <a:lnTo>
                      <a:pt x="0" y="88"/>
                    </a:lnTo>
                    <a:lnTo>
                      <a:pt x="0" y="82"/>
                    </a:lnTo>
                    <a:lnTo>
                      <a:pt x="0" y="77"/>
                    </a:lnTo>
                    <a:lnTo>
                      <a:pt x="0" y="70"/>
                    </a:lnTo>
                    <a:lnTo>
                      <a:pt x="0" y="65"/>
                    </a:lnTo>
                    <a:lnTo>
                      <a:pt x="0" y="58"/>
                    </a:lnTo>
                    <a:lnTo>
                      <a:pt x="0" y="53"/>
                    </a:lnTo>
                    <a:lnTo>
                      <a:pt x="0" y="47"/>
                    </a:lnTo>
                    <a:lnTo>
                      <a:pt x="0" y="42"/>
                    </a:lnTo>
                    <a:lnTo>
                      <a:pt x="0" y="36"/>
                    </a:lnTo>
                    <a:lnTo>
                      <a:pt x="0" y="32"/>
                    </a:lnTo>
                    <a:lnTo>
                      <a:pt x="0" y="27"/>
                    </a:lnTo>
                    <a:lnTo>
                      <a:pt x="0" y="23"/>
                    </a:lnTo>
                    <a:lnTo>
                      <a:pt x="2" y="19"/>
                    </a:lnTo>
                    <a:lnTo>
                      <a:pt x="4" y="17"/>
                    </a:lnTo>
                    <a:lnTo>
                      <a:pt x="7" y="15"/>
                    </a:lnTo>
                    <a:lnTo>
                      <a:pt x="12" y="13"/>
                    </a:lnTo>
                    <a:lnTo>
                      <a:pt x="18" y="9"/>
                    </a:lnTo>
                    <a:lnTo>
                      <a:pt x="24" y="7"/>
                    </a:lnTo>
                    <a:lnTo>
                      <a:pt x="31" y="5"/>
                    </a:lnTo>
                    <a:lnTo>
                      <a:pt x="37" y="3"/>
                    </a:lnTo>
                    <a:lnTo>
                      <a:pt x="45" y="1"/>
                    </a:lnTo>
                    <a:lnTo>
                      <a:pt x="50" y="1"/>
                    </a:lnTo>
                    <a:lnTo>
                      <a:pt x="57" y="0"/>
                    </a:lnTo>
                    <a:lnTo>
                      <a:pt x="63" y="0"/>
                    </a:lnTo>
                    <a:lnTo>
                      <a:pt x="69" y="0"/>
                    </a:lnTo>
                    <a:lnTo>
                      <a:pt x="72" y="2"/>
                    </a:lnTo>
                    <a:lnTo>
                      <a:pt x="77" y="4"/>
                    </a:lnTo>
                    <a:lnTo>
                      <a:pt x="80" y="7"/>
                    </a:lnTo>
                    <a:lnTo>
                      <a:pt x="82" y="9"/>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6" name="Freeform 801"/>
              <p:cNvSpPr>
                <a:spLocks/>
              </p:cNvSpPr>
              <p:nvPr/>
            </p:nvSpPr>
            <p:spPr bwMode="auto">
              <a:xfrm>
                <a:off x="4804" y="2156"/>
                <a:ext cx="25" cy="320"/>
              </a:xfrm>
              <a:custGeom>
                <a:avLst/>
                <a:gdLst>
                  <a:gd name="T0" fmla="*/ 16 w 25"/>
                  <a:gd name="T1" fmla="*/ 40 h 320"/>
                  <a:gd name="T2" fmla="*/ 15 w 25"/>
                  <a:gd name="T3" fmla="*/ 55 h 320"/>
                  <a:gd name="T4" fmla="*/ 12 w 25"/>
                  <a:gd name="T5" fmla="*/ 72 h 320"/>
                  <a:gd name="T6" fmla="*/ 11 w 25"/>
                  <a:gd name="T7" fmla="*/ 91 h 320"/>
                  <a:gd name="T8" fmla="*/ 11 w 25"/>
                  <a:gd name="T9" fmla="*/ 106 h 320"/>
                  <a:gd name="T10" fmla="*/ 11 w 25"/>
                  <a:gd name="T11" fmla="*/ 120 h 320"/>
                  <a:gd name="T12" fmla="*/ 13 w 25"/>
                  <a:gd name="T13" fmla="*/ 136 h 320"/>
                  <a:gd name="T14" fmla="*/ 13 w 25"/>
                  <a:gd name="T15" fmla="*/ 149 h 320"/>
                  <a:gd name="T16" fmla="*/ 13 w 25"/>
                  <a:gd name="T17" fmla="*/ 158 h 320"/>
                  <a:gd name="T18" fmla="*/ 13 w 25"/>
                  <a:gd name="T19" fmla="*/ 168 h 320"/>
                  <a:gd name="T20" fmla="*/ 15 w 25"/>
                  <a:gd name="T21" fmla="*/ 179 h 320"/>
                  <a:gd name="T22" fmla="*/ 21 w 25"/>
                  <a:gd name="T23" fmla="*/ 189 h 320"/>
                  <a:gd name="T24" fmla="*/ 23 w 25"/>
                  <a:gd name="T25" fmla="*/ 196 h 320"/>
                  <a:gd name="T26" fmla="*/ 21 w 25"/>
                  <a:gd name="T27" fmla="*/ 204 h 320"/>
                  <a:gd name="T28" fmla="*/ 19 w 25"/>
                  <a:gd name="T29" fmla="*/ 212 h 320"/>
                  <a:gd name="T30" fmla="*/ 19 w 25"/>
                  <a:gd name="T31" fmla="*/ 219 h 320"/>
                  <a:gd name="T32" fmla="*/ 19 w 25"/>
                  <a:gd name="T33" fmla="*/ 233 h 320"/>
                  <a:gd name="T34" fmla="*/ 17 w 25"/>
                  <a:gd name="T35" fmla="*/ 240 h 320"/>
                  <a:gd name="T36" fmla="*/ 15 w 25"/>
                  <a:gd name="T37" fmla="*/ 248 h 320"/>
                  <a:gd name="T38" fmla="*/ 14 w 25"/>
                  <a:gd name="T39" fmla="*/ 262 h 320"/>
                  <a:gd name="T40" fmla="*/ 15 w 25"/>
                  <a:gd name="T41" fmla="*/ 283 h 320"/>
                  <a:gd name="T42" fmla="*/ 17 w 25"/>
                  <a:gd name="T43" fmla="*/ 306 h 320"/>
                  <a:gd name="T44" fmla="*/ 18 w 25"/>
                  <a:gd name="T45" fmla="*/ 319 h 320"/>
                  <a:gd name="T46" fmla="*/ 14 w 25"/>
                  <a:gd name="T47" fmla="*/ 306 h 320"/>
                  <a:gd name="T48" fmla="*/ 10 w 25"/>
                  <a:gd name="T49" fmla="*/ 288 h 320"/>
                  <a:gd name="T50" fmla="*/ 5 w 25"/>
                  <a:gd name="T51" fmla="*/ 269 h 320"/>
                  <a:gd name="T52" fmla="*/ 4 w 25"/>
                  <a:gd name="T53" fmla="*/ 251 h 320"/>
                  <a:gd name="T54" fmla="*/ 4 w 25"/>
                  <a:gd name="T55" fmla="*/ 241 h 320"/>
                  <a:gd name="T56" fmla="*/ 6 w 25"/>
                  <a:gd name="T57" fmla="*/ 234 h 320"/>
                  <a:gd name="T58" fmla="*/ 8 w 25"/>
                  <a:gd name="T59" fmla="*/ 224 h 320"/>
                  <a:gd name="T60" fmla="*/ 10 w 25"/>
                  <a:gd name="T61" fmla="*/ 215 h 320"/>
                  <a:gd name="T62" fmla="*/ 11 w 25"/>
                  <a:gd name="T63" fmla="*/ 209 h 320"/>
                  <a:gd name="T64" fmla="*/ 11 w 25"/>
                  <a:gd name="T65" fmla="*/ 201 h 320"/>
                  <a:gd name="T66" fmla="*/ 10 w 25"/>
                  <a:gd name="T67" fmla="*/ 193 h 320"/>
                  <a:gd name="T68" fmla="*/ 10 w 25"/>
                  <a:gd name="T69" fmla="*/ 186 h 320"/>
                  <a:gd name="T70" fmla="*/ 8 w 25"/>
                  <a:gd name="T71" fmla="*/ 182 h 320"/>
                  <a:gd name="T72" fmla="*/ 6 w 25"/>
                  <a:gd name="T73" fmla="*/ 176 h 320"/>
                  <a:gd name="T74" fmla="*/ 4 w 25"/>
                  <a:gd name="T75" fmla="*/ 170 h 320"/>
                  <a:gd name="T76" fmla="*/ 3 w 25"/>
                  <a:gd name="T77" fmla="*/ 165 h 320"/>
                  <a:gd name="T78" fmla="*/ 1 w 25"/>
                  <a:gd name="T79" fmla="*/ 152 h 320"/>
                  <a:gd name="T80" fmla="*/ 0 w 25"/>
                  <a:gd name="T81" fmla="*/ 130 h 320"/>
                  <a:gd name="T82" fmla="*/ 0 w 25"/>
                  <a:gd name="T83" fmla="*/ 110 h 320"/>
                  <a:gd name="T84" fmla="*/ 0 w 25"/>
                  <a:gd name="T85" fmla="*/ 91 h 320"/>
                  <a:gd name="T86" fmla="*/ 1 w 25"/>
                  <a:gd name="T87" fmla="*/ 73 h 320"/>
                  <a:gd name="T88" fmla="*/ 1 w 25"/>
                  <a:gd name="T89" fmla="*/ 50 h 320"/>
                  <a:gd name="T90" fmla="*/ 1 w 25"/>
                  <a:gd name="T91" fmla="*/ 27 h 320"/>
                  <a:gd name="T92" fmla="*/ 1 w 25"/>
                  <a:gd name="T93" fmla="*/ 8 h 320"/>
                  <a:gd name="T94" fmla="*/ 7 w 25"/>
                  <a:gd name="T95" fmla="*/ 1 h 320"/>
                  <a:gd name="T96" fmla="*/ 13 w 25"/>
                  <a:gd name="T97" fmla="*/ 3 h 320"/>
                  <a:gd name="T98" fmla="*/ 13 w 25"/>
                  <a:gd name="T99" fmla="*/ 14 h 320"/>
                  <a:gd name="T100" fmla="*/ 16 w 25"/>
                  <a:gd name="T101" fmla="*/ 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 h="320">
                    <a:moveTo>
                      <a:pt x="16" y="28"/>
                    </a:moveTo>
                    <a:lnTo>
                      <a:pt x="16" y="32"/>
                    </a:lnTo>
                    <a:lnTo>
                      <a:pt x="16" y="36"/>
                    </a:lnTo>
                    <a:lnTo>
                      <a:pt x="16" y="40"/>
                    </a:lnTo>
                    <a:lnTo>
                      <a:pt x="16" y="44"/>
                    </a:lnTo>
                    <a:lnTo>
                      <a:pt x="15" y="48"/>
                    </a:lnTo>
                    <a:lnTo>
                      <a:pt x="15" y="52"/>
                    </a:lnTo>
                    <a:lnTo>
                      <a:pt x="15" y="55"/>
                    </a:lnTo>
                    <a:lnTo>
                      <a:pt x="15" y="59"/>
                    </a:lnTo>
                    <a:lnTo>
                      <a:pt x="13" y="63"/>
                    </a:lnTo>
                    <a:lnTo>
                      <a:pt x="13" y="67"/>
                    </a:lnTo>
                    <a:lnTo>
                      <a:pt x="12" y="72"/>
                    </a:lnTo>
                    <a:lnTo>
                      <a:pt x="12" y="76"/>
                    </a:lnTo>
                    <a:lnTo>
                      <a:pt x="11" y="81"/>
                    </a:lnTo>
                    <a:lnTo>
                      <a:pt x="11" y="85"/>
                    </a:lnTo>
                    <a:lnTo>
                      <a:pt x="11" y="91"/>
                    </a:lnTo>
                    <a:lnTo>
                      <a:pt x="11" y="96"/>
                    </a:lnTo>
                    <a:lnTo>
                      <a:pt x="11" y="100"/>
                    </a:lnTo>
                    <a:lnTo>
                      <a:pt x="11" y="102"/>
                    </a:lnTo>
                    <a:lnTo>
                      <a:pt x="11" y="106"/>
                    </a:lnTo>
                    <a:lnTo>
                      <a:pt x="11" y="108"/>
                    </a:lnTo>
                    <a:lnTo>
                      <a:pt x="11" y="112"/>
                    </a:lnTo>
                    <a:lnTo>
                      <a:pt x="11" y="116"/>
                    </a:lnTo>
                    <a:lnTo>
                      <a:pt x="11" y="120"/>
                    </a:lnTo>
                    <a:lnTo>
                      <a:pt x="13" y="123"/>
                    </a:lnTo>
                    <a:lnTo>
                      <a:pt x="13" y="128"/>
                    </a:lnTo>
                    <a:lnTo>
                      <a:pt x="13" y="132"/>
                    </a:lnTo>
                    <a:lnTo>
                      <a:pt x="13" y="136"/>
                    </a:lnTo>
                    <a:lnTo>
                      <a:pt x="13" y="139"/>
                    </a:lnTo>
                    <a:lnTo>
                      <a:pt x="13" y="143"/>
                    </a:lnTo>
                    <a:lnTo>
                      <a:pt x="13" y="146"/>
                    </a:lnTo>
                    <a:lnTo>
                      <a:pt x="13" y="149"/>
                    </a:lnTo>
                    <a:lnTo>
                      <a:pt x="14" y="151"/>
                    </a:lnTo>
                    <a:lnTo>
                      <a:pt x="13" y="154"/>
                    </a:lnTo>
                    <a:lnTo>
                      <a:pt x="13" y="156"/>
                    </a:lnTo>
                    <a:lnTo>
                      <a:pt x="13" y="158"/>
                    </a:lnTo>
                    <a:lnTo>
                      <a:pt x="13" y="160"/>
                    </a:lnTo>
                    <a:lnTo>
                      <a:pt x="13" y="164"/>
                    </a:lnTo>
                    <a:lnTo>
                      <a:pt x="13" y="166"/>
                    </a:lnTo>
                    <a:lnTo>
                      <a:pt x="13" y="168"/>
                    </a:lnTo>
                    <a:lnTo>
                      <a:pt x="14" y="170"/>
                    </a:lnTo>
                    <a:lnTo>
                      <a:pt x="14" y="174"/>
                    </a:lnTo>
                    <a:lnTo>
                      <a:pt x="15" y="176"/>
                    </a:lnTo>
                    <a:lnTo>
                      <a:pt x="15" y="179"/>
                    </a:lnTo>
                    <a:lnTo>
                      <a:pt x="17" y="181"/>
                    </a:lnTo>
                    <a:lnTo>
                      <a:pt x="17" y="185"/>
                    </a:lnTo>
                    <a:lnTo>
                      <a:pt x="19" y="187"/>
                    </a:lnTo>
                    <a:lnTo>
                      <a:pt x="21" y="189"/>
                    </a:lnTo>
                    <a:lnTo>
                      <a:pt x="24" y="191"/>
                    </a:lnTo>
                    <a:lnTo>
                      <a:pt x="23" y="193"/>
                    </a:lnTo>
                    <a:lnTo>
                      <a:pt x="23" y="194"/>
                    </a:lnTo>
                    <a:lnTo>
                      <a:pt x="23" y="196"/>
                    </a:lnTo>
                    <a:lnTo>
                      <a:pt x="23" y="198"/>
                    </a:lnTo>
                    <a:lnTo>
                      <a:pt x="21" y="200"/>
                    </a:lnTo>
                    <a:lnTo>
                      <a:pt x="21" y="202"/>
                    </a:lnTo>
                    <a:lnTo>
                      <a:pt x="21" y="204"/>
                    </a:lnTo>
                    <a:lnTo>
                      <a:pt x="21" y="206"/>
                    </a:lnTo>
                    <a:lnTo>
                      <a:pt x="19" y="208"/>
                    </a:lnTo>
                    <a:lnTo>
                      <a:pt x="19" y="210"/>
                    </a:lnTo>
                    <a:lnTo>
                      <a:pt x="19" y="212"/>
                    </a:lnTo>
                    <a:lnTo>
                      <a:pt x="19" y="214"/>
                    </a:lnTo>
                    <a:lnTo>
                      <a:pt x="19" y="216"/>
                    </a:lnTo>
                    <a:lnTo>
                      <a:pt x="19" y="217"/>
                    </a:lnTo>
                    <a:lnTo>
                      <a:pt x="19" y="219"/>
                    </a:lnTo>
                    <a:lnTo>
                      <a:pt x="19" y="224"/>
                    </a:lnTo>
                    <a:lnTo>
                      <a:pt x="19" y="229"/>
                    </a:lnTo>
                    <a:lnTo>
                      <a:pt x="19" y="231"/>
                    </a:lnTo>
                    <a:lnTo>
                      <a:pt x="19" y="233"/>
                    </a:lnTo>
                    <a:lnTo>
                      <a:pt x="19" y="235"/>
                    </a:lnTo>
                    <a:lnTo>
                      <a:pt x="19" y="236"/>
                    </a:lnTo>
                    <a:lnTo>
                      <a:pt x="19" y="238"/>
                    </a:lnTo>
                    <a:lnTo>
                      <a:pt x="17" y="240"/>
                    </a:lnTo>
                    <a:lnTo>
                      <a:pt x="17" y="241"/>
                    </a:lnTo>
                    <a:lnTo>
                      <a:pt x="17" y="243"/>
                    </a:lnTo>
                    <a:lnTo>
                      <a:pt x="15" y="246"/>
                    </a:lnTo>
                    <a:lnTo>
                      <a:pt x="15" y="248"/>
                    </a:lnTo>
                    <a:lnTo>
                      <a:pt x="15" y="252"/>
                    </a:lnTo>
                    <a:lnTo>
                      <a:pt x="15" y="256"/>
                    </a:lnTo>
                    <a:lnTo>
                      <a:pt x="14" y="259"/>
                    </a:lnTo>
                    <a:lnTo>
                      <a:pt x="14" y="262"/>
                    </a:lnTo>
                    <a:lnTo>
                      <a:pt x="14" y="268"/>
                    </a:lnTo>
                    <a:lnTo>
                      <a:pt x="15" y="272"/>
                    </a:lnTo>
                    <a:lnTo>
                      <a:pt x="15" y="277"/>
                    </a:lnTo>
                    <a:lnTo>
                      <a:pt x="15" y="283"/>
                    </a:lnTo>
                    <a:lnTo>
                      <a:pt x="15" y="288"/>
                    </a:lnTo>
                    <a:lnTo>
                      <a:pt x="17" y="294"/>
                    </a:lnTo>
                    <a:lnTo>
                      <a:pt x="17" y="300"/>
                    </a:lnTo>
                    <a:lnTo>
                      <a:pt x="17" y="306"/>
                    </a:lnTo>
                    <a:lnTo>
                      <a:pt x="17" y="310"/>
                    </a:lnTo>
                    <a:lnTo>
                      <a:pt x="18" y="313"/>
                    </a:lnTo>
                    <a:lnTo>
                      <a:pt x="18" y="317"/>
                    </a:lnTo>
                    <a:lnTo>
                      <a:pt x="18" y="319"/>
                    </a:lnTo>
                    <a:lnTo>
                      <a:pt x="19" y="317"/>
                    </a:lnTo>
                    <a:lnTo>
                      <a:pt x="17" y="314"/>
                    </a:lnTo>
                    <a:lnTo>
                      <a:pt x="16" y="310"/>
                    </a:lnTo>
                    <a:lnTo>
                      <a:pt x="14" y="306"/>
                    </a:lnTo>
                    <a:lnTo>
                      <a:pt x="14" y="302"/>
                    </a:lnTo>
                    <a:lnTo>
                      <a:pt x="12" y="298"/>
                    </a:lnTo>
                    <a:lnTo>
                      <a:pt x="11" y="292"/>
                    </a:lnTo>
                    <a:lnTo>
                      <a:pt x="10" y="288"/>
                    </a:lnTo>
                    <a:lnTo>
                      <a:pt x="10" y="283"/>
                    </a:lnTo>
                    <a:lnTo>
                      <a:pt x="8" y="279"/>
                    </a:lnTo>
                    <a:lnTo>
                      <a:pt x="7" y="273"/>
                    </a:lnTo>
                    <a:lnTo>
                      <a:pt x="5" y="269"/>
                    </a:lnTo>
                    <a:lnTo>
                      <a:pt x="5" y="263"/>
                    </a:lnTo>
                    <a:lnTo>
                      <a:pt x="4" y="259"/>
                    </a:lnTo>
                    <a:lnTo>
                      <a:pt x="4" y="255"/>
                    </a:lnTo>
                    <a:lnTo>
                      <a:pt x="4" y="251"/>
                    </a:lnTo>
                    <a:lnTo>
                      <a:pt x="4" y="246"/>
                    </a:lnTo>
                    <a:lnTo>
                      <a:pt x="4" y="245"/>
                    </a:lnTo>
                    <a:lnTo>
                      <a:pt x="4" y="243"/>
                    </a:lnTo>
                    <a:lnTo>
                      <a:pt x="4" y="241"/>
                    </a:lnTo>
                    <a:lnTo>
                      <a:pt x="5" y="239"/>
                    </a:lnTo>
                    <a:lnTo>
                      <a:pt x="5" y="237"/>
                    </a:lnTo>
                    <a:lnTo>
                      <a:pt x="6" y="236"/>
                    </a:lnTo>
                    <a:lnTo>
                      <a:pt x="6" y="234"/>
                    </a:lnTo>
                    <a:lnTo>
                      <a:pt x="8" y="230"/>
                    </a:lnTo>
                    <a:lnTo>
                      <a:pt x="8" y="229"/>
                    </a:lnTo>
                    <a:lnTo>
                      <a:pt x="8" y="227"/>
                    </a:lnTo>
                    <a:lnTo>
                      <a:pt x="8" y="224"/>
                    </a:lnTo>
                    <a:lnTo>
                      <a:pt x="10" y="221"/>
                    </a:lnTo>
                    <a:lnTo>
                      <a:pt x="10" y="219"/>
                    </a:lnTo>
                    <a:lnTo>
                      <a:pt x="10" y="217"/>
                    </a:lnTo>
                    <a:lnTo>
                      <a:pt x="10" y="215"/>
                    </a:lnTo>
                    <a:lnTo>
                      <a:pt x="12" y="213"/>
                    </a:lnTo>
                    <a:lnTo>
                      <a:pt x="11" y="213"/>
                    </a:lnTo>
                    <a:lnTo>
                      <a:pt x="11" y="211"/>
                    </a:lnTo>
                    <a:lnTo>
                      <a:pt x="11" y="209"/>
                    </a:lnTo>
                    <a:lnTo>
                      <a:pt x="11" y="207"/>
                    </a:lnTo>
                    <a:lnTo>
                      <a:pt x="11" y="205"/>
                    </a:lnTo>
                    <a:lnTo>
                      <a:pt x="11" y="203"/>
                    </a:lnTo>
                    <a:lnTo>
                      <a:pt x="11" y="201"/>
                    </a:lnTo>
                    <a:lnTo>
                      <a:pt x="11" y="199"/>
                    </a:lnTo>
                    <a:lnTo>
                      <a:pt x="10" y="198"/>
                    </a:lnTo>
                    <a:lnTo>
                      <a:pt x="10" y="196"/>
                    </a:lnTo>
                    <a:lnTo>
                      <a:pt x="10" y="193"/>
                    </a:lnTo>
                    <a:lnTo>
                      <a:pt x="10" y="192"/>
                    </a:lnTo>
                    <a:lnTo>
                      <a:pt x="10" y="191"/>
                    </a:lnTo>
                    <a:lnTo>
                      <a:pt x="10" y="188"/>
                    </a:lnTo>
                    <a:lnTo>
                      <a:pt x="10" y="186"/>
                    </a:lnTo>
                    <a:lnTo>
                      <a:pt x="10" y="184"/>
                    </a:lnTo>
                    <a:lnTo>
                      <a:pt x="8" y="184"/>
                    </a:lnTo>
                    <a:lnTo>
                      <a:pt x="8" y="183"/>
                    </a:lnTo>
                    <a:lnTo>
                      <a:pt x="8" y="182"/>
                    </a:lnTo>
                    <a:lnTo>
                      <a:pt x="8" y="180"/>
                    </a:lnTo>
                    <a:lnTo>
                      <a:pt x="6" y="180"/>
                    </a:lnTo>
                    <a:lnTo>
                      <a:pt x="6" y="178"/>
                    </a:lnTo>
                    <a:lnTo>
                      <a:pt x="6" y="176"/>
                    </a:lnTo>
                    <a:lnTo>
                      <a:pt x="6" y="174"/>
                    </a:lnTo>
                    <a:lnTo>
                      <a:pt x="4" y="174"/>
                    </a:lnTo>
                    <a:lnTo>
                      <a:pt x="4" y="172"/>
                    </a:lnTo>
                    <a:lnTo>
                      <a:pt x="4" y="170"/>
                    </a:lnTo>
                    <a:lnTo>
                      <a:pt x="4" y="168"/>
                    </a:lnTo>
                    <a:lnTo>
                      <a:pt x="3" y="168"/>
                    </a:lnTo>
                    <a:lnTo>
                      <a:pt x="3" y="166"/>
                    </a:lnTo>
                    <a:lnTo>
                      <a:pt x="3" y="165"/>
                    </a:lnTo>
                    <a:lnTo>
                      <a:pt x="3" y="162"/>
                    </a:lnTo>
                    <a:lnTo>
                      <a:pt x="1" y="160"/>
                    </a:lnTo>
                    <a:lnTo>
                      <a:pt x="1" y="155"/>
                    </a:lnTo>
                    <a:lnTo>
                      <a:pt x="1" y="152"/>
                    </a:lnTo>
                    <a:lnTo>
                      <a:pt x="1" y="146"/>
                    </a:lnTo>
                    <a:lnTo>
                      <a:pt x="0" y="142"/>
                    </a:lnTo>
                    <a:lnTo>
                      <a:pt x="0" y="136"/>
                    </a:lnTo>
                    <a:lnTo>
                      <a:pt x="0" y="130"/>
                    </a:lnTo>
                    <a:lnTo>
                      <a:pt x="0" y="124"/>
                    </a:lnTo>
                    <a:lnTo>
                      <a:pt x="0" y="121"/>
                    </a:lnTo>
                    <a:lnTo>
                      <a:pt x="0" y="115"/>
                    </a:lnTo>
                    <a:lnTo>
                      <a:pt x="0" y="110"/>
                    </a:lnTo>
                    <a:lnTo>
                      <a:pt x="0" y="104"/>
                    </a:lnTo>
                    <a:lnTo>
                      <a:pt x="0" y="100"/>
                    </a:lnTo>
                    <a:lnTo>
                      <a:pt x="0" y="94"/>
                    </a:lnTo>
                    <a:lnTo>
                      <a:pt x="0" y="91"/>
                    </a:lnTo>
                    <a:lnTo>
                      <a:pt x="1" y="85"/>
                    </a:lnTo>
                    <a:lnTo>
                      <a:pt x="1" y="82"/>
                    </a:lnTo>
                    <a:lnTo>
                      <a:pt x="1" y="78"/>
                    </a:lnTo>
                    <a:lnTo>
                      <a:pt x="1" y="73"/>
                    </a:lnTo>
                    <a:lnTo>
                      <a:pt x="1" y="67"/>
                    </a:lnTo>
                    <a:lnTo>
                      <a:pt x="1" y="62"/>
                    </a:lnTo>
                    <a:lnTo>
                      <a:pt x="1" y="55"/>
                    </a:lnTo>
                    <a:lnTo>
                      <a:pt x="1" y="50"/>
                    </a:lnTo>
                    <a:lnTo>
                      <a:pt x="1" y="43"/>
                    </a:lnTo>
                    <a:lnTo>
                      <a:pt x="1" y="38"/>
                    </a:lnTo>
                    <a:lnTo>
                      <a:pt x="1" y="32"/>
                    </a:lnTo>
                    <a:lnTo>
                      <a:pt x="1" y="27"/>
                    </a:lnTo>
                    <a:lnTo>
                      <a:pt x="1" y="21"/>
                    </a:lnTo>
                    <a:lnTo>
                      <a:pt x="1" y="17"/>
                    </a:lnTo>
                    <a:lnTo>
                      <a:pt x="1" y="12"/>
                    </a:lnTo>
                    <a:lnTo>
                      <a:pt x="1" y="8"/>
                    </a:lnTo>
                    <a:lnTo>
                      <a:pt x="3" y="4"/>
                    </a:lnTo>
                    <a:lnTo>
                      <a:pt x="4" y="3"/>
                    </a:lnTo>
                    <a:lnTo>
                      <a:pt x="6" y="1"/>
                    </a:lnTo>
                    <a:lnTo>
                      <a:pt x="7" y="1"/>
                    </a:lnTo>
                    <a:lnTo>
                      <a:pt x="9" y="0"/>
                    </a:lnTo>
                    <a:lnTo>
                      <a:pt x="11" y="0"/>
                    </a:lnTo>
                    <a:lnTo>
                      <a:pt x="11" y="2"/>
                    </a:lnTo>
                    <a:lnTo>
                      <a:pt x="13" y="3"/>
                    </a:lnTo>
                    <a:lnTo>
                      <a:pt x="13" y="6"/>
                    </a:lnTo>
                    <a:lnTo>
                      <a:pt x="13" y="8"/>
                    </a:lnTo>
                    <a:lnTo>
                      <a:pt x="13" y="12"/>
                    </a:lnTo>
                    <a:lnTo>
                      <a:pt x="13" y="14"/>
                    </a:lnTo>
                    <a:lnTo>
                      <a:pt x="13" y="17"/>
                    </a:lnTo>
                    <a:lnTo>
                      <a:pt x="14" y="21"/>
                    </a:lnTo>
                    <a:lnTo>
                      <a:pt x="14" y="25"/>
                    </a:lnTo>
                    <a:lnTo>
                      <a:pt x="16" y="28"/>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7" name="Freeform 802"/>
              <p:cNvSpPr>
                <a:spLocks/>
              </p:cNvSpPr>
              <p:nvPr/>
            </p:nvSpPr>
            <p:spPr bwMode="auto">
              <a:xfrm>
                <a:off x="4839" y="2142"/>
                <a:ext cx="46" cy="368"/>
              </a:xfrm>
              <a:custGeom>
                <a:avLst/>
                <a:gdLst>
                  <a:gd name="T0" fmla="*/ 45 w 46"/>
                  <a:gd name="T1" fmla="*/ 24 h 368"/>
                  <a:gd name="T2" fmla="*/ 42 w 46"/>
                  <a:gd name="T3" fmla="*/ 50 h 368"/>
                  <a:gd name="T4" fmla="*/ 37 w 46"/>
                  <a:gd name="T5" fmla="*/ 76 h 368"/>
                  <a:gd name="T6" fmla="*/ 34 w 46"/>
                  <a:gd name="T7" fmla="*/ 98 h 368"/>
                  <a:gd name="T8" fmla="*/ 31 w 46"/>
                  <a:gd name="T9" fmla="*/ 113 h 368"/>
                  <a:gd name="T10" fmla="*/ 28 w 46"/>
                  <a:gd name="T11" fmla="*/ 127 h 368"/>
                  <a:gd name="T12" fmla="*/ 24 w 46"/>
                  <a:gd name="T13" fmla="*/ 142 h 368"/>
                  <a:gd name="T14" fmla="*/ 22 w 46"/>
                  <a:gd name="T15" fmla="*/ 155 h 368"/>
                  <a:gd name="T16" fmla="*/ 20 w 46"/>
                  <a:gd name="T17" fmla="*/ 164 h 368"/>
                  <a:gd name="T18" fmla="*/ 20 w 46"/>
                  <a:gd name="T19" fmla="*/ 173 h 368"/>
                  <a:gd name="T20" fmla="*/ 20 w 46"/>
                  <a:gd name="T21" fmla="*/ 184 h 368"/>
                  <a:gd name="T22" fmla="*/ 20 w 46"/>
                  <a:gd name="T23" fmla="*/ 197 h 368"/>
                  <a:gd name="T24" fmla="*/ 19 w 46"/>
                  <a:gd name="T25" fmla="*/ 205 h 368"/>
                  <a:gd name="T26" fmla="*/ 18 w 46"/>
                  <a:gd name="T27" fmla="*/ 212 h 368"/>
                  <a:gd name="T28" fmla="*/ 18 w 46"/>
                  <a:gd name="T29" fmla="*/ 219 h 368"/>
                  <a:gd name="T30" fmla="*/ 19 w 46"/>
                  <a:gd name="T31" fmla="*/ 239 h 368"/>
                  <a:gd name="T32" fmla="*/ 16 w 46"/>
                  <a:gd name="T33" fmla="*/ 268 h 368"/>
                  <a:gd name="T34" fmla="*/ 12 w 46"/>
                  <a:gd name="T35" fmla="*/ 298 h 368"/>
                  <a:gd name="T36" fmla="*/ 9 w 46"/>
                  <a:gd name="T37" fmla="*/ 326 h 368"/>
                  <a:gd name="T38" fmla="*/ 7 w 46"/>
                  <a:gd name="T39" fmla="*/ 337 h 368"/>
                  <a:gd name="T40" fmla="*/ 7 w 46"/>
                  <a:gd name="T41" fmla="*/ 348 h 368"/>
                  <a:gd name="T42" fmla="*/ 4 w 46"/>
                  <a:gd name="T43" fmla="*/ 359 h 368"/>
                  <a:gd name="T44" fmla="*/ 0 w 46"/>
                  <a:gd name="T45" fmla="*/ 367 h 368"/>
                  <a:gd name="T46" fmla="*/ 0 w 46"/>
                  <a:gd name="T47" fmla="*/ 358 h 368"/>
                  <a:gd name="T48" fmla="*/ 2 w 46"/>
                  <a:gd name="T49" fmla="*/ 345 h 368"/>
                  <a:gd name="T50" fmla="*/ 5 w 46"/>
                  <a:gd name="T51" fmla="*/ 333 h 368"/>
                  <a:gd name="T52" fmla="*/ 7 w 46"/>
                  <a:gd name="T53" fmla="*/ 321 h 368"/>
                  <a:gd name="T54" fmla="*/ 7 w 46"/>
                  <a:gd name="T55" fmla="*/ 305 h 368"/>
                  <a:gd name="T56" fmla="*/ 9 w 46"/>
                  <a:gd name="T57" fmla="*/ 288 h 368"/>
                  <a:gd name="T58" fmla="*/ 10 w 46"/>
                  <a:gd name="T59" fmla="*/ 271 h 368"/>
                  <a:gd name="T60" fmla="*/ 12 w 46"/>
                  <a:gd name="T61" fmla="*/ 258 h 368"/>
                  <a:gd name="T62" fmla="*/ 12 w 46"/>
                  <a:gd name="T63" fmla="*/ 239 h 368"/>
                  <a:gd name="T64" fmla="*/ 12 w 46"/>
                  <a:gd name="T65" fmla="*/ 217 h 368"/>
                  <a:gd name="T66" fmla="*/ 12 w 46"/>
                  <a:gd name="T67" fmla="*/ 199 h 368"/>
                  <a:gd name="T68" fmla="*/ 12 w 46"/>
                  <a:gd name="T69" fmla="*/ 190 h 368"/>
                  <a:gd name="T70" fmla="*/ 12 w 46"/>
                  <a:gd name="T71" fmla="*/ 181 h 368"/>
                  <a:gd name="T72" fmla="*/ 13 w 46"/>
                  <a:gd name="T73" fmla="*/ 171 h 368"/>
                  <a:gd name="T74" fmla="*/ 13 w 46"/>
                  <a:gd name="T75" fmla="*/ 162 h 368"/>
                  <a:gd name="T76" fmla="*/ 12 w 46"/>
                  <a:gd name="T77" fmla="*/ 150 h 368"/>
                  <a:gd name="T78" fmla="*/ 16 w 46"/>
                  <a:gd name="T79" fmla="*/ 136 h 368"/>
                  <a:gd name="T80" fmla="*/ 21 w 46"/>
                  <a:gd name="T81" fmla="*/ 122 h 368"/>
                  <a:gd name="T82" fmla="*/ 24 w 46"/>
                  <a:gd name="T83" fmla="*/ 108 h 368"/>
                  <a:gd name="T84" fmla="*/ 27 w 46"/>
                  <a:gd name="T85" fmla="*/ 79 h 368"/>
                  <a:gd name="T86" fmla="*/ 22 w 46"/>
                  <a:gd name="T87" fmla="*/ 55 h 368"/>
                  <a:gd name="T88" fmla="*/ 14 w 46"/>
                  <a:gd name="T89" fmla="*/ 39 h 368"/>
                  <a:gd name="T90" fmla="*/ 9 w 46"/>
                  <a:gd name="T91" fmla="*/ 27 h 368"/>
                  <a:gd name="T92" fmla="*/ 15 w 46"/>
                  <a:gd name="T93" fmla="*/ 16 h 368"/>
                  <a:gd name="T94" fmla="*/ 27 w 46"/>
                  <a:gd name="T95" fmla="*/ 6 h 368"/>
                  <a:gd name="T96" fmla="*/ 36 w 46"/>
                  <a:gd name="T97" fmla="*/ 0 h 368"/>
                  <a:gd name="T98" fmla="*/ 44 w 46"/>
                  <a:gd name="T99" fmla="*/ 6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6" h="368">
                    <a:moveTo>
                      <a:pt x="45" y="8"/>
                    </a:moveTo>
                    <a:lnTo>
                      <a:pt x="45" y="14"/>
                    </a:lnTo>
                    <a:lnTo>
                      <a:pt x="45" y="19"/>
                    </a:lnTo>
                    <a:lnTo>
                      <a:pt x="45" y="24"/>
                    </a:lnTo>
                    <a:lnTo>
                      <a:pt x="45" y="30"/>
                    </a:lnTo>
                    <a:lnTo>
                      <a:pt x="44" y="37"/>
                    </a:lnTo>
                    <a:lnTo>
                      <a:pt x="44" y="43"/>
                    </a:lnTo>
                    <a:lnTo>
                      <a:pt x="42" y="50"/>
                    </a:lnTo>
                    <a:lnTo>
                      <a:pt x="42" y="55"/>
                    </a:lnTo>
                    <a:lnTo>
                      <a:pt x="40" y="63"/>
                    </a:lnTo>
                    <a:lnTo>
                      <a:pt x="39" y="69"/>
                    </a:lnTo>
                    <a:lnTo>
                      <a:pt x="37" y="76"/>
                    </a:lnTo>
                    <a:lnTo>
                      <a:pt x="37" y="81"/>
                    </a:lnTo>
                    <a:lnTo>
                      <a:pt x="35" y="87"/>
                    </a:lnTo>
                    <a:lnTo>
                      <a:pt x="35" y="93"/>
                    </a:lnTo>
                    <a:lnTo>
                      <a:pt x="34" y="98"/>
                    </a:lnTo>
                    <a:lnTo>
                      <a:pt x="34" y="102"/>
                    </a:lnTo>
                    <a:lnTo>
                      <a:pt x="32" y="106"/>
                    </a:lnTo>
                    <a:lnTo>
                      <a:pt x="32" y="109"/>
                    </a:lnTo>
                    <a:lnTo>
                      <a:pt x="31" y="113"/>
                    </a:lnTo>
                    <a:lnTo>
                      <a:pt x="31" y="115"/>
                    </a:lnTo>
                    <a:lnTo>
                      <a:pt x="29" y="119"/>
                    </a:lnTo>
                    <a:lnTo>
                      <a:pt x="29" y="123"/>
                    </a:lnTo>
                    <a:lnTo>
                      <a:pt x="28" y="127"/>
                    </a:lnTo>
                    <a:lnTo>
                      <a:pt x="28" y="130"/>
                    </a:lnTo>
                    <a:lnTo>
                      <a:pt x="26" y="134"/>
                    </a:lnTo>
                    <a:lnTo>
                      <a:pt x="26" y="138"/>
                    </a:lnTo>
                    <a:lnTo>
                      <a:pt x="24" y="142"/>
                    </a:lnTo>
                    <a:lnTo>
                      <a:pt x="24" y="146"/>
                    </a:lnTo>
                    <a:lnTo>
                      <a:pt x="22" y="150"/>
                    </a:lnTo>
                    <a:lnTo>
                      <a:pt x="22" y="152"/>
                    </a:lnTo>
                    <a:lnTo>
                      <a:pt x="22" y="155"/>
                    </a:lnTo>
                    <a:lnTo>
                      <a:pt x="22" y="157"/>
                    </a:lnTo>
                    <a:lnTo>
                      <a:pt x="20" y="160"/>
                    </a:lnTo>
                    <a:lnTo>
                      <a:pt x="20" y="162"/>
                    </a:lnTo>
                    <a:lnTo>
                      <a:pt x="20" y="164"/>
                    </a:lnTo>
                    <a:lnTo>
                      <a:pt x="20" y="166"/>
                    </a:lnTo>
                    <a:lnTo>
                      <a:pt x="20" y="169"/>
                    </a:lnTo>
                    <a:lnTo>
                      <a:pt x="20" y="171"/>
                    </a:lnTo>
                    <a:lnTo>
                      <a:pt x="20" y="173"/>
                    </a:lnTo>
                    <a:lnTo>
                      <a:pt x="20" y="175"/>
                    </a:lnTo>
                    <a:lnTo>
                      <a:pt x="20" y="179"/>
                    </a:lnTo>
                    <a:lnTo>
                      <a:pt x="20" y="181"/>
                    </a:lnTo>
                    <a:lnTo>
                      <a:pt x="20" y="184"/>
                    </a:lnTo>
                    <a:lnTo>
                      <a:pt x="20" y="186"/>
                    </a:lnTo>
                    <a:lnTo>
                      <a:pt x="20" y="190"/>
                    </a:lnTo>
                    <a:lnTo>
                      <a:pt x="20" y="193"/>
                    </a:lnTo>
                    <a:lnTo>
                      <a:pt x="20" y="197"/>
                    </a:lnTo>
                    <a:lnTo>
                      <a:pt x="20" y="198"/>
                    </a:lnTo>
                    <a:lnTo>
                      <a:pt x="19" y="200"/>
                    </a:lnTo>
                    <a:lnTo>
                      <a:pt x="19" y="202"/>
                    </a:lnTo>
                    <a:lnTo>
                      <a:pt x="19" y="205"/>
                    </a:lnTo>
                    <a:lnTo>
                      <a:pt x="19" y="206"/>
                    </a:lnTo>
                    <a:lnTo>
                      <a:pt x="19" y="208"/>
                    </a:lnTo>
                    <a:lnTo>
                      <a:pt x="19" y="210"/>
                    </a:lnTo>
                    <a:lnTo>
                      <a:pt x="18" y="212"/>
                    </a:lnTo>
                    <a:lnTo>
                      <a:pt x="18" y="214"/>
                    </a:lnTo>
                    <a:lnTo>
                      <a:pt x="18" y="216"/>
                    </a:lnTo>
                    <a:lnTo>
                      <a:pt x="18" y="218"/>
                    </a:lnTo>
                    <a:lnTo>
                      <a:pt x="18" y="219"/>
                    </a:lnTo>
                    <a:lnTo>
                      <a:pt x="19" y="219"/>
                    </a:lnTo>
                    <a:lnTo>
                      <a:pt x="19" y="226"/>
                    </a:lnTo>
                    <a:lnTo>
                      <a:pt x="19" y="231"/>
                    </a:lnTo>
                    <a:lnTo>
                      <a:pt x="19" y="239"/>
                    </a:lnTo>
                    <a:lnTo>
                      <a:pt x="19" y="245"/>
                    </a:lnTo>
                    <a:lnTo>
                      <a:pt x="17" y="253"/>
                    </a:lnTo>
                    <a:lnTo>
                      <a:pt x="17" y="260"/>
                    </a:lnTo>
                    <a:lnTo>
                      <a:pt x="16" y="268"/>
                    </a:lnTo>
                    <a:lnTo>
                      <a:pt x="16" y="275"/>
                    </a:lnTo>
                    <a:lnTo>
                      <a:pt x="14" y="283"/>
                    </a:lnTo>
                    <a:lnTo>
                      <a:pt x="14" y="291"/>
                    </a:lnTo>
                    <a:lnTo>
                      <a:pt x="12" y="298"/>
                    </a:lnTo>
                    <a:lnTo>
                      <a:pt x="12" y="305"/>
                    </a:lnTo>
                    <a:lnTo>
                      <a:pt x="10" y="313"/>
                    </a:lnTo>
                    <a:lnTo>
                      <a:pt x="10" y="320"/>
                    </a:lnTo>
                    <a:lnTo>
                      <a:pt x="9" y="326"/>
                    </a:lnTo>
                    <a:lnTo>
                      <a:pt x="9" y="330"/>
                    </a:lnTo>
                    <a:lnTo>
                      <a:pt x="7" y="333"/>
                    </a:lnTo>
                    <a:lnTo>
                      <a:pt x="7" y="335"/>
                    </a:lnTo>
                    <a:lnTo>
                      <a:pt x="7" y="337"/>
                    </a:lnTo>
                    <a:lnTo>
                      <a:pt x="7" y="339"/>
                    </a:lnTo>
                    <a:lnTo>
                      <a:pt x="7" y="343"/>
                    </a:lnTo>
                    <a:lnTo>
                      <a:pt x="7" y="345"/>
                    </a:lnTo>
                    <a:lnTo>
                      <a:pt x="7" y="348"/>
                    </a:lnTo>
                    <a:lnTo>
                      <a:pt x="7" y="350"/>
                    </a:lnTo>
                    <a:lnTo>
                      <a:pt x="5" y="354"/>
                    </a:lnTo>
                    <a:lnTo>
                      <a:pt x="5" y="356"/>
                    </a:lnTo>
                    <a:lnTo>
                      <a:pt x="4" y="359"/>
                    </a:lnTo>
                    <a:lnTo>
                      <a:pt x="4" y="361"/>
                    </a:lnTo>
                    <a:lnTo>
                      <a:pt x="2" y="363"/>
                    </a:lnTo>
                    <a:lnTo>
                      <a:pt x="2" y="365"/>
                    </a:lnTo>
                    <a:lnTo>
                      <a:pt x="0" y="367"/>
                    </a:lnTo>
                    <a:lnTo>
                      <a:pt x="0" y="366"/>
                    </a:lnTo>
                    <a:lnTo>
                      <a:pt x="0" y="364"/>
                    </a:lnTo>
                    <a:lnTo>
                      <a:pt x="0" y="362"/>
                    </a:lnTo>
                    <a:lnTo>
                      <a:pt x="0" y="358"/>
                    </a:lnTo>
                    <a:lnTo>
                      <a:pt x="0" y="355"/>
                    </a:lnTo>
                    <a:lnTo>
                      <a:pt x="2" y="351"/>
                    </a:lnTo>
                    <a:lnTo>
                      <a:pt x="2" y="350"/>
                    </a:lnTo>
                    <a:lnTo>
                      <a:pt x="2" y="345"/>
                    </a:lnTo>
                    <a:lnTo>
                      <a:pt x="2" y="342"/>
                    </a:lnTo>
                    <a:lnTo>
                      <a:pt x="4" y="338"/>
                    </a:lnTo>
                    <a:lnTo>
                      <a:pt x="4" y="336"/>
                    </a:lnTo>
                    <a:lnTo>
                      <a:pt x="5" y="333"/>
                    </a:lnTo>
                    <a:lnTo>
                      <a:pt x="5" y="331"/>
                    </a:lnTo>
                    <a:lnTo>
                      <a:pt x="7" y="328"/>
                    </a:lnTo>
                    <a:lnTo>
                      <a:pt x="7" y="325"/>
                    </a:lnTo>
                    <a:lnTo>
                      <a:pt x="7" y="321"/>
                    </a:lnTo>
                    <a:lnTo>
                      <a:pt x="7" y="317"/>
                    </a:lnTo>
                    <a:lnTo>
                      <a:pt x="7" y="313"/>
                    </a:lnTo>
                    <a:lnTo>
                      <a:pt x="7" y="310"/>
                    </a:lnTo>
                    <a:lnTo>
                      <a:pt x="7" y="305"/>
                    </a:lnTo>
                    <a:lnTo>
                      <a:pt x="7" y="302"/>
                    </a:lnTo>
                    <a:lnTo>
                      <a:pt x="9" y="296"/>
                    </a:lnTo>
                    <a:lnTo>
                      <a:pt x="9" y="292"/>
                    </a:lnTo>
                    <a:lnTo>
                      <a:pt x="9" y="288"/>
                    </a:lnTo>
                    <a:lnTo>
                      <a:pt x="9" y="284"/>
                    </a:lnTo>
                    <a:lnTo>
                      <a:pt x="10" y="279"/>
                    </a:lnTo>
                    <a:lnTo>
                      <a:pt x="10" y="275"/>
                    </a:lnTo>
                    <a:lnTo>
                      <a:pt x="10" y="271"/>
                    </a:lnTo>
                    <a:lnTo>
                      <a:pt x="10" y="267"/>
                    </a:lnTo>
                    <a:lnTo>
                      <a:pt x="12" y="262"/>
                    </a:lnTo>
                    <a:lnTo>
                      <a:pt x="12" y="261"/>
                    </a:lnTo>
                    <a:lnTo>
                      <a:pt x="12" y="258"/>
                    </a:lnTo>
                    <a:lnTo>
                      <a:pt x="12" y="254"/>
                    </a:lnTo>
                    <a:lnTo>
                      <a:pt x="12" y="250"/>
                    </a:lnTo>
                    <a:lnTo>
                      <a:pt x="12" y="245"/>
                    </a:lnTo>
                    <a:lnTo>
                      <a:pt x="12" y="239"/>
                    </a:lnTo>
                    <a:lnTo>
                      <a:pt x="12" y="233"/>
                    </a:lnTo>
                    <a:lnTo>
                      <a:pt x="12" y="228"/>
                    </a:lnTo>
                    <a:lnTo>
                      <a:pt x="12" y="223"/>
                    </a:lnTo>
                    <a:lnTo>
                      <a:pt x="12" y="217"/>
                    </a:lnTo>
                    <a:lnTo>
                      <a:pt x="12" y="213"/>
                    </a:lnTo>
                    <a:lnTo>
                      <a:pt x="12" y="207"/>
                    </a:lnTo>
                    <a:lnTo>
                      <a:pt x="12" y="203"/>
                    </a:lnTo>
                    <a:lnTo>
                      <a:pt x="12" y="199"/>
                    </a:lnTo>
                    <a:lnTo>
                      <a:pt x="12" y="197"/>
                    </a:lnTo>
                    <a:lnTo>
                      <a:pt x="12" y="193"/>
                    </a:lnTo>
                    <a:lnTo>
                      <a:pt x="12" y="191"/>
                    </a:lnTo>
                    <a:lnTo>
                      <a:pt x="12" y="190"/>
                    </a:lnTo>
                    <a:lnTo>
                      <a:pt x="12" y="188"/>
                    </a:lnTo>
                    <a:lnTo>
                      <a:pt x="12" y="186"/>
                    </a:lnTo>
                    <a:lnTo>
                      <a:pt x="12" y="182"/>
                    </a:lnTo>
                    <a:lnTo>
                      <a:pt x="12" y="181"/>
                    </a:lnTo>
                    <a:lnTo>
                      <a:pt x="13" y="176"/>
                    </a:lnTo>
                    <a:lnTo>
                      <a:pt x="13" y="175"/>
                    </a:lnTo>
                    <a:lnTo>
                      <a:pt x="13" y="173"/>
                    </a:lnTo>
                    <a:lnTo>
                      <a:pt x="13" y="171"/>
                    </a:lnTo>
                    <a:lnTo>
                      <a:pt x="13" y="167"/>
                    </a:lnTo>
                    <a:lnTo>
                      <a:pt x="13" y="165"/>
                    </a:lnTo>
                    <a:lnTo>
                      <a:pt x="13" y="163"/>
                    </a:lnTo>
                    <a:lnTo>
                      <a:pt x="13" y="162"/>
                    </a:lnTo>
                    <a:lnTo>
                      <a:pt x="13" y="160"/>
                    </a:lnTo>
                    <a:lnTo>
                      <a:pt x="12" y="158"/>
                    </a:lnTo>
                    <a:lnTo>
                      <a:pt x="12" y="154"/>
                    </a:lnTo>
                    <a:lnTo>
                      <a:pt x="12" y="150"/>
                    </a:lnTo>
                    <a:lnTo>
                      <a:pt x="13" y="146"/>
                    </a:lnTo>
                    <a:lnTo>
                      <a:pt x="13" y="144"/>
                    </a:lnTo>
                    <a:lnTo>
                      <a:pt x="14" y="140"/>
                    </a:lnTo>
                    <a:lnTo>
                      <a:pt x="16" y="136"/>
                    </a:lnTo>
                    <a:lnTo>
                      <a:pt x="18" y="132"/>
                    </a:lnTo>
                    <a:lnTo>
                      <a:pt x="18" y="130"/>
                    </a:lnTo>
                    <a:lnTo>
                      <a:pt x="20" y="126"/>
                    </a:lnTo>
                    <a:lnTo>
                      <a:pt x="21" y="122"/>
                    </a:lnTo>
                    <a:lnTo>
                      <a:pt x="23" y="119"/>
                    </a:lnTo>
                    <a:lnTo>
                      <a:pt x="23" y="116"/>
                    </a:lnTo>
                    <a:lnTo>
                      <a:pt x="24" y="112"/>
                    </a:lnTo>
                    <a:lnTo>
                      <a:pt x="24" y="108"/>
                    </a:lnTo>
                    <a:lnTo>
                      <a:pt x="26" y="105"/>
                    </a:lnTo>
                    <a:lnTo>
                      <a:pt x="26" y="96"/>
                    </a:lnTo>
                    <a:lnTo>
                      <a:pt x="28" y="87"/>
                    </a:lnTo>
                    <a:lnTo>
                      <a:pt x="27" y="79"/>
                    </a:lnTo>
                    <a:lnTo>
                      <a:pt x="27" y="72"/>
                    </a:lnTo>
                    <a:lnTo>
                      <a:pt x="25" y="66"/>
                    </a:lnTo>
                    <a:lnTo>
                      <a:pt x="24" y="60"/>
                    </a:lnTo>
                    <a:lnTo>
                      <a:pt x="22" y="55"/>
                    </a:lnTo>
                    <a:lnTo>
                      <a:pt x="21" y="50"/>
                    </a:lnTo>
                    <a:lnTo>
                      <a:pt x="19" y="46"/>
                    </a:lnTo>
                    <a:lnTo>
                      <a:pt x="17" y="43"/>
                    </a:lnTo>
                    <a:lnTo>
                      <a:pt x="14" y="39"/>
                    </a:lnTo>
                    <a:lnTo>
                      <a:pt x="13" y="36"/>
                    </a:lnTo>
                    <a:lnTo>
                      <a:pt x="11" y="33"/>
                    </a:lnTo>
                    <a:lnTo>
                      <a:pt x="10" y="30"/>
                    </a:lnTo>
                    <a:lnTo>
                      <a:pt x="9" y="27"/>
                    </a:lnTo>
                    <a:lnTo>
                      <a:pt x="9" y="23"/>
                    </a:lnTo>
                    <a:lnTo>
                      <a:pt x="12" y="21"/>
                    </a:lnTo>
                    <a:lnTo>
                      <a:pt x="13" y="18"/>
                    </a:lnTo>
                    <a:lnTo>
                      <a:pt x="15" y="16"/>
                    </a:lnTo>
                    <a:lnTo>
                      <a:pt x="19" y="12"/>
                    </a:lnTo>
                    <a:lnTo>
                      <a:pt x="21" y="10"/>
                    </a:lnTo>
                    <a:lnTo>
                      <a:pt x="25" y="8"/>
                    </a:lnTo>
                    <a:lnTo>
                      <a:pt x="27" y="6"/>
                    </a:lnTo>
                    <a:lnTo>
                      <a:pt x="31" y="3"/>
                    </a:lnTo>
                    <a:lnTo>
                      <a:pt x="33" y="2"/>
                    </a:lnTo>
                    <a:lnTo>
                      <a:pt x="35" y="0"/>
                    </a:lnTo>
                    <a:lnTo>
                      <a:pt x="36" y="0"/>
                    </a:lnTo>
                    <a:lnTo>
                      <a:pt x="40" y="0"/>
                    </a:lnTo>
                    <a:lnTo>
                      <a:pt x="40" y="2"/>
                    </a:lnTo>
                    <a:lnTo>
                      <a:pt x="42" y="3"/>
                    </a:lnTo>
                    <a:lnTo>
                      <a:pt x="44" y="6"/>
                    </a:lnTo>
                    <a:lnTo>
                      <a:pt x="45" y="8"/>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8" name="Freeform 803"/>
              <p:cNvSpPr>
                <a:spLocks/>
              </p:cNvSpPr>
              <p:nvPr/>
            </p:nvSpPr>
            <p:spPr bwMode="auto">
              <a:xfrm>
                <a:off x="4678" y="1580"/>
                <a:ext cx="252" cy="372"/>
              </a:xfrm>
              <a:custGeom>
                <a:avLst/>
                <a:gdLst>
                  <a:gd name="T0" fmla="*/ 38 w 252"/>
                  <a:gd name="T1" fmla="*/ 305 h 372"/>
                  <a:gd name="T2" fmla="*/ 35 w 252"/>
                  <a:gd name="T3" fmla="*/ 279 h 372"/>
                  <a:gd name="T4" fmla="*/ 23 w 252"/>
                  <a:gd name="T5" fmla="*/ 251 h 372"/>
                  <a:gd name="T6" fmla="*/ 6 w 252"/>
                  <a:gd name="T7" fmla="*/ 203 h 372"/>
                  <a:gd name="T8" fmla="*/ 1 w 252"/>
                  <a:gd name="T9" fmla="*/ 154 h 372"/>
                  <a:gd name="T10" fmla="*/ 7 w 252"/>
                  <a:gd name="T11" fmla="*/ 104 h 372"/>
                  <a:gd name="T12" fmla="*/ 16 w 252"/>
                  <a:gd name="T13" fmla="*/ 53 h 372"/>
                  <a:gd name="T14" fmla="*/ 10 w 252"/>
                  <a:gd name="T15" fmla="*/ 39 h 372"/>
                  <a:gd name="T16" fmla="*/ 13 w 252"/>
                  <a:gd name="T17" fmla="*/ 17 h 372"/>
                  <a:gd name="T18" fmla="*/ 30 w 252"/>
                  <a:gd name="T19" fmla="*/ 9 h 372"/>
                  <a:gd name="T20" fmla="*/ 47 w 252"/>
                  <a:gd name="T21" fmla="*/ 14 h 372"/>
                  <a:gd name="T22" fmla="*/ 57 w 252"/>
                  <a:gd name="T23" fmla="*/ 23 h 372"/>
                  <a:gd name="T24" fmla="*/ 63 w 252"/>
                  <a:gd name="T25" fmla="*/ 35 h 372"/>
                  <a:gd name="T26" fmla="*/ 52 w 252"/>
                  <a:gd name="T27" fmla="*/ 56 h 372"/>
                  <a:gd name="T28" fmla="*/ 38 w 252"/>
                  <a:gd name="T29" fmla="*/ 101 h 372"/>
                  <a:gd name="T30" fmla="*/ 36 w 252"/>
                  <a:gd name="T31" fmla="*/ 141 h 372"/>
                  <a:gd name="T32" fmla="*/ 36 w 252"/>
                  <a:gd name="T33" fmla="*/ 166 h 372"/>
                  <a:gd name="T34" fmla="*/ 42 w 252"/>
                  <a:gd name="T35" fmla="*/ 191 h 372"/>
                  <a:gd name="T36" fmla="*/ 49 w 252"/>
                  <a:gd name="T37" fmla="*/ 218 h 372"/>
                  <a:gd name="T38" fmla="*/ 60 w 252"/>
                  <a:gd name="T39" fmla="*/ 240 h 372"/>
                  <a:gd name="T40" fmla="*/ 80 w 252"/>
                  <a:gd name="T41" fmla="*/ 255 h 372"/>
                  <a:gd name="T42" fmla="*/ 98 w 252"/>
                  <a:gd name="T43" fmla="*/ 248 h 372"/>
                  <a:gd name="T44" fmla="*/ 98 w 252"/>
                  <a:gd name="T45" fmla="*/ 229 h 372"/>
                  <a:gd name="T46" fmla="*/ 92 w 252"/>
                  <a:gd name="T47" fmla="*/ 212 h 372"/>
                  <a:gd name="T48" fmla="*/ 85 w 252"/>
                  <a:gd name="T49" fmla="*/ 198 h 372"/>
                  <a:gd name="T50" fmla="*/ 85 w 252"/>
                  <a:gd name="T51" fmla="*/ 177 h 372"/>
                  <a:gd name="T52" fmla="*/ 89 w 252"/>
                  <a:gd name="T53" fmla="*/ 154 h 372"/>
                  <a:gd name="T54" fmla="*/ 106 w 252"/>
                  <a:gd name="T55" fmla="*/ 136 h 372"/>
                  <a:gd name="T56" fmla="*/ 125 w 252"/>
                  <a:gd name="T57" fmla="*/ 131 h 372"/>
                  <a:gd name="T58" fmla="*/ 146 w 252"/>
                  <a:gd name="T59" fmla="*/ 139 h 372"/>
                  <a:gd name="T60" fmla="*/ 159 w 252"/>
                  <a:gd name="T61" fmla="*/ 155 h 372"/>
                  <a:gd name="T62" fmla="*/ 163 w 252"/>
                  <a:gd name="T63" fmla="*/ 174 h 372"/>
                  <a:gd name="T64" fmla="*/ 163 w 252"/>
                  <a:gd name="T65" fmla="*/ 196 h 372"/>
                  <a:gd name="T66" fmla="*/ 155 w 252"/>
                  <a:gd name="T67" fmla="*/ 217 h 372"/>
                  <a:gd name="T68" fmla="*/ 149 w 252"/>
                  <a:gd name="T69" fmla="*/ 238 h 372"/>
                  <a:gd name="T70" fmla="*/ 159 w 252"/>
                  <a:gd name="T71" fmla="*/ 251 h 372"/>
                  <a:gd name="T72" fmla="*/ 189 w 252"/>
                  <a:gd name="T73" fmla="*/ 256 h 372"/>
                  <a:gd name="T74" fmla="*/ 195 w 252"/>
                  <a:gd name="T75" fmla="*/ 234 h 372"/>
                  <a:gd name="T76" fmla="*/ 199 w 252"/>
                  <a:gd name="T77" fmla="*/ 205 h 372"/>
                  <a:gd name="T78" fmla="*/ 206 w 252"/>
                  <a:gd name="T79" fmla="*/ 179 h 372"/>
                  <a:gd name="T80" fmla="*/ 209 w 252"/>
                  <a:gd name="T81" fmla="*/ 143 h 372"/>
                  <a:gd name="T82" fmla="*/ 211 w 252"/>
                  <a:gd name="T83" fmla="*/ 106 h 372"/>
                  <a:gd name="T84" fmla="*/ 209 w 252"/>
                  <a:gd name="T85" fmla="*/ 66 h 372"/>
                  <a:gd name="T86" fmla="*/ 206 w 252"/>
                  <a:gd name="T87" fmla="*/ 49 h 372"/>
                  <a:gd name="T88" fmla="*/ 196 w 252"/>
                  <a:gd name="T89" fmla="*/ 41 h 372"/>
                  <a:gd name="T90" fmla="*/ 184 w 252"/>
                  <a:gd name="T91" fmla="*/ 31 h 372"/>
                  <a:gd name="T92" fmla="*/ 183 w 252"/>
                  <a:gd name="T93" fmla="*/ 12 h 372"/>
                  <a:gd name="T94" fmla="*/ 198 w 252"/>
                  <a:gd name="T95" fmla="*/ 2 h 372"/>
                  <a:gd name="T96" fmla="*/ 218 w 252"/>
                  <a:gd name="T97" fmla="*/ 1 h 372"/>
                  <a:gd name="T98" fmla="*/ 228 w 252"/>
                  <a:gd name="T99" fmla="*/ 14 h 372"/>
                  <a:gd name="T100" fmla="*/ 234 w 252"/>
                  <a:gd name="T101" fmla="*/ 32 h 372"/>
                  <a:gd name="T102" fmla="*/ 239 w 252"/>
                  <a:gd name="T103" fmla="*/ 67 h 372"/>
                  <a:gd name="T104" fmla="*/ 250 w 252"/>
                  <a:gd name="T105" fmla="*/ 119 h 372"/>
                  <a:gd name="T106" fmla="*/ 250 w 252"/>
                  <a:gd name="T107" fmla="*/ 156 h 372"/>
                  <a:gd name="T108" fmla="*/ 245 w 252"/>
                  <a:gd name="T109" fmla="*/ 179 h 372"/>
                  <a:gd name="T110" fmla="*/ 239 w 252"/>
                  <a:gd name="T111" fmla="*/ 208 h 372"/>
                  <a:gd name="T112" fmla="*/ 235 w 252"/>
                  <a:gd name="T113" fmla="*/ 233 h 372"/>
                  <a:gd name="T114" fmla="*/ 227 w 252"/>
                  <a:gd name="T115" fmla="*/ 259 h 372"/>
                  <a:gd name="T116" fmla="*/ 226 w 252"/>
                  <a:gd name="T117" fmla="*/ 290 h 372"/>
                  <a:gd name="T118" fmla="*/ 218 w 252"/>
                  <a:gd name="T119" fmla="*/ 312 h 372"/>
                  <a:gd name="T120" fmla="*/ 211 w 252"/>
                  <a:gd name="T121" fmla="*/ 338 h 372"/>
                  <a:gd name="T122" fmla="*/ 132 w 252"/>
                  <a:gd name="T123" fmla="*/ 371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2" h="372">
                    <a:moveTo>
                      <a:pt x="48" y="334"/>
                    </a:moveTo>
                    <a:lnTo>
                      <a:pt x="46" y="332"/>
                    </a:lnTo>
                    <a:lnTo>
                      <a:pt x="46" y="330"/>
                    </a:lnTo>
                    <a:lnTo>
                      <a:pt x="44" y="328"/>
                    </a:lnTo>
                    <a:lnTo>
                      <a:pt x="44" y="325"/>
                    </a:lnTo>
                    <a:lnTo>
                      <a:pt x="42" y="323"/>
                    </a:lnTo>
                    <a:lnTo>
                      <a:pt x="42" y="319"/>
                    </a:lnTo>
                    <a:lnTo>
                      <a:pt x="42" y="317"/>
                    </a:lnTo>
                    <a:lnTo>
                      <a:pt x="42" y="313"/>
                    </a:lnTo>
                    <a:lnTo>
                      <a:pt x="39" y="311"/>
                    </a:lnTo>
                    <a:lnTo>
                      <a:pt x="39" y="307"/>
                    </a:lnTo>
                    <a:lnTo>
                      <a:pt x="38" y="305"/>
                    </a:lnTo>
                    <a:lnTo>
                      <a:pt x="38" y="302"/>
                    </a:lnTo>
                    <a:lnTo>
                      <a:pt x="37" y="300"/>
                    </a:lnTo>
                    <a:lnTo>
                      <a:pt x="37" y="297"/>
                    </a:lnTo>
                    <a:lnTo>
                      <a:pt x="37" y="295"/>
                    </a:lnTo>
                    <a:lnTo>
                      <a:pt x="37" y="292"/>
                    </a:lnTo>
                    <a:lnTo>
                      <a:pt x="35" y="290"/>
                    </a:lnTo>
                    <a:lnTo>
                      <a:pt x="35" y="288"/>
                    </a:lnTo>
                    <a:lnTo>
                      <a:pt x="35" y="286"/>
                    </a:lnTo>
                    <a:lnTo>
                      <a:pt x="35" y="284"/>
                    </a:lnTo>
                    <a:lnTo>
                      <a:pt x="35" y="282"/>
                    </a:lnTo>
                    <a:lnTo>
                      <a:pt x="35" y="280"/>
                    </a:lnTo>
                    <a:lnTo>
                      <a:pt x="35" y="279"/>
                    </a:lnTo>
                    <a:lnTo>
                      <a:pt x="35" y="276"/>
                    </a:lnTo>
                    <a:lnTo>
                      <a:pt x="32" y="274"/>
                    </a:lnTo>
                    <a:lnTo>
                      <a:pt x="32" y="273"/>
                    </a:lnTo>
                    <a:lnTo>
                      <a:pt x="32" y="271"/>
                    </a:lnTo>
                    <a:lnTo>
                      <a:pt x="32" y="269"/>
                    </a:lnTo>
                    <a:lnTo>
                      <a:pt x="30" y="267"/>
                    </a:lnTo>
                    <a:lnTo>
                      <a:pt x="30" y="265"/>
                    </a:lnTo>
                    <a:lnTo>
                      <a:pt x="29" y="264"/>
                    </a:lnTo>
                    <a:lnTo>
                      <a:pt x="29" y="262"/>
                    </a:lnTo>
                    <a:lnTo>
                      <a:pt x="27" y="258"/>
                    </a:lnTo>
                    <a:lnTo>
                      <a:pt x="25" y="255"/>
                    </a:lnTo>
                    <a:lnTo>
                      <a:pt x="23" y="251"/>
                    </a:lnTo>
                    <a:lnTo>
                      <a:pt x="22" y="247"/>
                    </a:lnTo>
                    <a:lnTo>
                      <a:pt x="20" y="243"/>
                    </a:lnTo>
                    <a:lnTo>
                      <a:pt x="18" y="239"/>
                    </a:lnTo>
                    <a:lnTo>
                      <a:pt x="16" y="235"/>
                    </a:lnTo>
                    <a:lnTo>
                      <a:pt x="14" y="230"/>
                    </a:lnTo>
                    <a:lnTo>
                      <a:pt x="13" y="226"/>
                    </a:lnTo>
                    <a:lnTo>
                      <a:pt x="11" y="222"/>
                    </a:lnTo>
                    <a:lnTo>
                      <a:pt x="9" y="219"/>
                    </a:lnTo>
                    <a:lnTo>
                      <a:pt x="8" y="213"/>
                    </a:lnTo>
                    <a:lnTo>
                      <a:pt x="6" y="210"/>
                    </a:lnTo>
                    <a:lnTo>
                      <a:pt x="6" y="206"/>
                    </a:lnTo>
                    <a:lnTo>
                      <a:pt x="6" y="203"/>
                    </a:lnTo>
                    <a:lnTo>
                      <a:pt x="6" y="198"/>
                    </a:lnTo>
                    <a:lnTo>
                      <a:pt x="4" y="197"/>
                    </a:lnTo>
                    <a:lnTo>
                      <a:pt x="4" y="195"/>
                    </a:lnTo>
                    <a:lnTo>
                      <a:pt x="4" y="191"/>
                    </a:lnTo>
                    <a:lnTo>
                      <a:pt x="4" y="188"/>
                    </a:lnTo>
                    <a:lnTo>
                      <a:pt x="2" y="184"/>
                    </a:lnTo>
                    <a:lnTo>
                      <a:pt x="2" y="179"/>
                    </a:lnTo>
                    <a:lnTo>
                      <a:pt x="2" y="173"/>
                    </a:lnTo>
                    <a:lnTo>
                      <a:pt x="2" y="167"/>
                    </a:lnTo>
                    <a:lnTo>
                      <a:pt x="1" y="164"/>
                    </a:lnTo>
                    <a:lnTo>
                      <a:pt x="1" y="158"/>
                    </a:lnTo>
                    <a:lnTo>
                      <a:pt x="1" y="154"/>
                    </a:lnTo>
                    <a:lnTo>
                      <a:pt x="1" y="149"/>
                    </a:lnTo>
                    <a:lnTo>
                      <a:pt x="1" y="146"/>
                    </a:lnTo>
                    <a:lnTo>
                      <a:pt x="1" y="142"/>
                    </a:lnTo>
                    <a:lnTo>
                      <a:pt x="1" y="141"/>
                    </a:lnTo>
                    <a:lnTo>
                      <a:pt x="1" y="138"/>
                    </a:lnTo>
                    <a:lnTo>
                      <a:pt x="0" y="135"/>
                    </a:lnTo>
                    <a:lnTo>
                      <a:pt x="0" y="129"/>
                    </a:lnTo>
                    <a:lnTo>
                      <a:pt x="0" y="125"/>
                    </a:lnTo>
                    <a:lnTo>
                      <a:pt x="2" y="119"/>
                    </a:lnTo>
                    <a:lnTo>
                      <a:pt x="3" y="115"/>
                    </a:lnTo>
                    <a:lnTo>
                      <a:pt x="5" y="110"/>
                    </a:lnTo>
                    <a:lnTo>
                      <a:pt x="7" y="104"/>
                    </a:lnTo>
                    <a:lnTo>
                      <a:pt x="9" y="98"/>
                    </a:lnTo>
                    <a:lnTo>
                      <a:pt x="9" y="94"/>
                    </a:lnTo>
                    <a:lnTo>
                      <a:pt x="11" y="88"/>
                    </a:lnTo>
                    <a:lnTo>
                      <a:pt x="13" y="82"/>
                    </a:lnTo>
                    <a:lnTo>
                      <a:pt x="14" y="77"/>
                    </a:lnTo>
                    <a:lnTo>
                      <a:pt x="14" y="73"/>
                    </a:lnTo>
                    <a:lnTo>
                      <a:pt x="16" y="67"/>
                    </a:lnTo>
                    <a:lnTo>
                      <a:pt x="16" y="62"/>
                    </a:lnTo>
                    <a:lnTo>
                      <a:pt x="18" y="56"/>
                    </a:lnTo>
                    <a:lnTo>
                      <a:pt x="16" y="56"/>
                    </a:lnTo>
                    <a:lnTo>
                      <a:pt x="16" y="55"/>
                    </a:lnTo>
                    <a:lnTo>
                      <a:pt x="16" y="53"/>
                    </a:lnTo>
                    <a:lnTo>
                      <a:pt x="14" y="53"/>
                    </a:lnTo>
                    <a:lnTo>
                      <a:pt x="14" y="51"/>
                    </a:lnTo>
                    <a:lnTo>
                      <a:pt x="14" y="50"/>
                    </a:lnTo>
                    <a:lnTo>
                      <a:pt x="14" y="48"/>
                    </a:lnTo>
                    <a:lnTo>
                      <a:pt x="13" y="48"/>
                    </a:lnTo>
                    <a:lnTo>
                      <a:pt x="13" y="46"/>
                    </a:lnTo>
                    <a:lnTo>
                      <a:pt x="13" y="44"/>
                    </a:lnTo>
                    <a:lnTo>
                      <a:pt x="12" y="44"/>
                    </a:lnTo>
                    <a:lnTo>
                      <a:pt x="12" y="43"/>
                    </a:lnTo>
                    <a:lnTo>
                      <a:pt x="12" y="41"/>
                    </a:lnTo>
                    <a:lnTo>
                      <a:pt x="12" y="39"/>
                    </a:lnTo>
                    <a:lnTo>
                      <a:pt x="10" y="39"/>
                    </a:lnTo>
                    <a:lnTo>
                      <a:pt x="10" y="37"/>
                    </a:lnTo>
                    <a:lnTo>
                      <a:pt x="10" y="36"/>
                    </a:lnTo>
                    <a:lnTo>
                      <a:pt x="10" y="34"/>
                    </a:lnTo>
                    <a:lnTo>
                      <a:pt x="10" y="31"/>
                    </a:lnTo>
                    <a:lnTo>
                      <a:pt x="10" y="30"/>
                    </a:lnTo>
                    <a:lnTo>
                      <a:pt x="11" y="28"/>
                    </a:lnTo>
                    <a:lnTo>
                      <a:pt x="11" y="26"/>
                    </a:lnTo>
                    <a:lnTo>
                      <a:pt x="11" y="24"/>
                    </a:lnTo>
                    <a:lnTo>
                      <a:pt x="11" y="22"/>
                    </a:lnTo>
                    <a:lnTo>
                      <a:pt x="11" y="20"/>
                    </a:lnTo>
                    <a:lnTo>
                      <a:pt x="13" y="18"/>
                    </a:lnTo>
                    <a:lnTo>
                      <a:pt x="13" y="17"/>
                    </a:lnTo>
                    <a:lnTo>
                      <a:pt x="14" y="15"/>
                    </a:lnTo>
                    <a:lnTo>
                      <a:pt x="16" y="14"/>
                    </a:lnTo>
                    <a:lnTo>
                      <a:pt x="16" y="13"/>
                    </a:lnTo>
                    <a:lnTo>
                      <a:pt x="18" y="12"/>
                    </a:lnTo>
                    <a:lnTo>
                      <a:pt x="20" y="12"/>
                    </a:lnTo>
                    <a:lnTo>
                      <a:pt x="22" y="12"/>
                    </a:lnTo>
                    <a:lnTo>
                      <a:pt x="23" y="11"/>
                    </a:lnTo>
                    <a:lnTo>
                      <a:pt x="24" y="11"/>
                    </a:lnTo>
                    <a:lnTo>
                      <a:pt x="26" y="11"/>
                    </a:lnTo>
                    <a:lnTo>
                      <a:pt x="28" y="11"/>
                    </a:lnTo>
                    <a:lnTo>
                      <a:pt x="29" y="9"/>
                    </a:lnTo>
                    <a:lnTo>
                      <a:pt x="30" y="9"/>
                    </a:lnTo>
                    <a:lnTo>
                      <a:pt x="32" y="9"/>
                    </a:lnTo>
                    <a:lnTo>
                      <a:pt x="34" y="9"/>
                    </a:lnTo>
                    <a:lnTo>
                      <a:pt x="36" y="9"/>
                    </a:lnTo>
                    <a:lnTo>
                      <a:pt x="36" y="10"/>
                    </a:lnTo>
                    <a:lnTo>
                      <a:pt x="38" y="10"/>
                    </a:lnTo>
                    <a:lnTo>
                      <a:pt x="39" y="10"/>
                    </a:lnTo>
                    <a:lnTo>
                      <a:pt x="42" y="10"/>
                    </a:lnTo>
                    <a:lnTo>
                      <a:pt x="44" y="10"/>
                    </a:lnTo>
                    <a:lnTo>
                      <a:pt x="44" y="12"/>
                    </a:lnTo>
                    <a:lnTo>
                      <a:pt x="45" y="12"/>
                    </a:lnTo>
                    <a:lnTo>
                      <a:pt x="47" y="12"/>
                    </a:lnTo>
                    <a:lnTo>
                      <a:pt x="47" y="14"/>
                    </a:lnTo>
                    <a:lnTo>
                      <a:pt x="47" y="15"/>
                    </a:lnTo>
                    <a:lnTo>
                      <a:pt x="49" y="15"/>
                    </a:lnTo>
                    <a:lnTo>
                      <a:pt x="49" y="17"/>
                    </a:lnTo>
                    <a:lnTo>
                      <a:pt x="50" y="17"/>
                    </a:lnTo>
                    <a:lnTo>
                      <a:pt x="50" y="19"/>
                    </a:lnTo>
                    <a:lnTo>
                      <a:pt x="51" y="19"/>
                    </a:lnTo>
                    <a:lnTo>
                      <a:pt x="53" y="19"/>
                    </a:lnTo>
                    <a:lnTo>
                      <a:pt x="55" y="19"/>
                    </a:lnTo>
                    <a:lnTo>
                      <a:pt x="55" y="20"/>
                    </a:lnTo>
                    <a:lnTo>
                      <a:pt x="57" y="20"/>
                    </a:lnTo>
                    <a:lnTo>
                      <a:pt x="57" y="22"/>
                    </a:lnTo>
                    <a:lnTo>
                      <a:pt x="57" y="23"/>
                    </a:lnTo>
                    <a:lnTo>
                      <a:pt x="58" y="23"/>
                    </a:lnTo>
                    <a:lnTo>
                      <a:pt x="58" y="25"/>
                    </a:lnTo>
                    <a:lnTo>
                      <a:pt x="59" y="25"/>
                    </a:lnTo>
                    <a:lnTo>
                      <a:pt x="61" y="25"/>
                    </a:lnTo>
                    <a:lnTo>
                      <a:pt x="61" y="27"/>
                    </a:lnTo>
                    <a:lnTo>
                      <a:pt x="61" y="28"/>
                    </a:lnTo>
                    <a:lnTo>
                      <a:pt x="63" y="28"/>
                    </a:lnTo>
                    <a:lnTo>
                      <a:pt x="63" y="29"/>
                    </a:lnTo>
                    <a:lnTo>
                      <a:pt x="65" y="29"/>
                    </a:lnTo>
                    <a:lnTo>
                      <a:pt x="63" y="31"/>
                    </a:lnTo>
                    <a:lnTo>
                      <a:pt x="63" y="33"/>
                    </a:lnTo>
                    <a:lnTo>
                      <a:pt x="63" y="35"/>
                    </a:lnTo>
                    <a:lnTo>
                      <a:pt x="62" y="37"/>
                    </a:lnTo>
                    <a:lnTo>
                      <a:pt x="62" y="38"/>
                    </a:lnTo>
                    <a:lnTo>
                      <a:pt x="62" y="40"/>
                    </a:lnTo>
                    <a:lnTo>
                      <a:pt x="60" y="42"/>
                    </a:lnTo>
                    <a:lnTo>
                      <a:pt x="60" y="44"/>
                    </a:lnTo>
                    <a:lnTo>
                      <a:pt x="60" y="46"/>
                    </a:lnTo>
                    <a:lnTo>
                      <a:pt x="59" y="48"/>
                    </a:lnTo>
                    <a:lnTo>
                      <a:pt x="59" y="50"/>
                    </a:lnTo>
                    <a:lnTo>
                      <a:pt x="57" y="51"/>
                    </a:lnTo>
                    <a:lnTo>
                      <a:pt x="56" y="53"/>
                    </a:lnTo>
                    <a:lnTo>
                      <a:pt x="54" y="55"/>
                    </a:lnTo>
                    <a:lnTo>
                      <a:pt x="52" y="56"/>
                    </a:lnTo>
                    <a:lnTo>
                      <a:pt x="51" y="58"/>
                    </a:lnTo>
                    <a:lnTo>
                      <a:pt x="49" y="60"/>
                    </a:lnTo>
                    <a:lnTo>
                      <a:pt x="47" y="62"/>
                    </a:lnTo>
                    <a:lnTo>
                      <a:pt x="45" y="66"/>
                    </a:lnTo>
                    <a:lnTo>
                      <a:pt x="43" y="69"/>
                    </a:lnTo>
                    <a:lnTo>
                      <a:pt x="41" y="74"/>
                    </a:lnTo>
                    <a:lnTo>
                      <a:pt x="41" y="77"/>
                    </a:lnTo>
                    <a:lnTo>
                      <a:pt x="39" y="83"/>
                    </a:lnTo>
                    <a:lnTo>
                      <a:pt x="39" y="87"/>
                    </a:lnTo>
                    <a:lnTo>
                      <a:pt x="39" y="91"/>
                    </a:lnTo>
                    <a:lnTo>
                      <a:pt x="39" y="96"/>
                    </a:lnTo>
                    <a:lnTo>
                      <a:pt x="38" y="101"/>
                    </a:lnTo>
                    <a:lnTo>
                      <a:pt x="38" y="105"/>
                    </a:lnTo>
                    <a:lnTo>
                      <a:pt x="38" y="110"/>
                    </a:lnTo>
                    <a:lnTo>
                      <a:pt x="38" y="114"/>
                    </a:lnTo>
                    <a:lnTo>
                      <a:pt x="38" y="119"/>
                    </a:lnTo>
                    <a:lnTo>
                      <a:pt x="38" y="122"/>
                    </a:lnTo>
                    <a:lnTo>
                      <a:pt x="38" y="126"/>
                    </a:lnTo>
                    <a:lnTo>
                      <a:pt x="39" y="129"/>
                    </a:lnTo>
                    <a:lnTo>
                      <a:pt x="37" y="132"/>
                    </a:lnTo>
                    <a:lnTo>
                      <a:pt x="37" y="134"/>
                    </a:lnTo>
                    <a:lnTo>
                      <a:pt x="37" y="136"/>
                    </a:lnTo>
                    <a:lnTo>
                      <a:pt x="37" y="138"/>
                    </a:lnTo>
                    <a:lnTo>
                      <a:pt x="36" y="141"/>
                    </a:lnTo>
                    <a:lnTo>
                      <a:pt x="36" y="143"/>
                    </a:lnTo>
                    <a:lnTo>
                      <a:pt x="36" y="145"/>
                    </a:lnTo>
                    <a:lnTo>
                      <a:pt x="36" y="147"/>
                    </a:lnTo>
                    <a:lnTo>
                      <a:pt x="36" y="151"/>
                    </a:lnTo>
                    <a:lnTo>
                      <a:pt x="36" y="153"/>
                    </a:lnTo>
                    <a:lnTo>
                      <a:pt x="36" y="155"/>
                    </a:lnTo>
                    <a:lnTo>
                      <a:pt x="36" y="157"/>
                    </a:lnTo>
                    <a:lnTo>
                      <a:pt x="36" y="159"/>
                    </a:lnTo>
                    <a:lnTo>
                      <a:pt x="36" y="161"/>
                    </a:lnTo>
                    <a:lnTo>
                      <a:pt x="36" y="163"/>
                    </a:lnTo>
                    <a:lnTo>
                      <a:pt x="36" y="164"/>
                    </a:lnTo>
                    <a:lnTo>
                      <a:pt x="36" y="166"/>
                    </a:lnTo>
                    <a:lnTo>
                      <a:pt x="36" y="168"/>
                    </a:lnTo>
                    <a:lnTo>
                      <a:pt x="36" y="170"/>
                    </a:lnTo>
                    <a:lnTo>
                      <a:pt x="37" y="172"/>
                    </a:lnTo>
                    <a:lnTo>
                      <a:pt x="37" y="174"/>
                    </a:lnTo>
                    <a:lnTo>
                      <a:pt x="38" y="176"/>
                    </a:lnTo>
                    <a:lnTo>
                      <a:pt x="38" y="178"/>
                    </a:lnTo>
                    <a:lnTo>
                      <a:pt x="39" y="180"/>
                    </a:lnTo>
                    <a:lnTo>
                      <a:pt x="39" y="183"/>
                    </a:lnTo>
                    <a:lnTo>
                      <a:pt x="39" y="185"/>
                    </a:lnTo>
                    <a:lnTo>
                      <a:pt x="39" y="187"/>
                    </a:lnTo>
                    <a:lnTo>
                      <a:pt x="42" y="189"/>
                    </a:lnTo>
                    <a:lnTo>
                      <a:pt x="42" y="191"/>
                    </a:lnTo>
                    <a:lnTo>
                      <a:pt x="43" y="193"/>
                    </a:lnTo>
                    <a:lnTo>
                      <a:pt x="43" y="195"/>
                    </a:lnTo>
                    <a:lnTo>
                      <a:pt x="45" y="195"/>
                    </a:lnTo>
                    <a:lnTo>
                      <a:pt x="45" y="198"/>
                    </a:lnTo>
                    <a:lnTo>
                      <a:pt x="45" y="200"/>
                    </a:lnTo>
                    <a:lnTo>
                      <a:pt x="45" y="203"/>
                    </a:lnTo>
                    <a:lnTo>
                      <a:pt x="47" y="204"/>
                    </a:lnTo>
                    <a:lnTo>
                      <a:pt x="47" y="208"/>
                    </a:lnTo>
                    <a:lnTo>
                      <a:pt x="47" y="210"/>
                    </a:lnTo>
                    <a:lnTo>
                      <a:pt x="47" y="212"/>
                    </a:lnTo>
                    <a:lnTo>
                      <a:pt x="49" y="214"/>
                    </a:lnTo>
                    <a:lnTo>
                      <a:pt x="49" y="218"/>
                    </a:lnTo>
                    <a:lnTo>
                      <a:pt x="49" y="220"/>
                    </a:lnTo>
                    <a:lnTo>
                      <a:pt x="49" y="222"/>
                    </a:lnTo>
                    <a:lnTo>
                      <a:pt x="51" y="224"/>
                    </a:lnTo>
                    <a:lnTo>
                      <a:pt x="51" y="226"/>
                    </a:lnTo>
                    <a:lnTo>
                      <a:pt x="53" y="228"/>
                    </a:lnTo>
                    <a:lnTo>
                      <a:pt x="53" y="230"/>
                    </a:lnTo>
                    <a:lnTo>
                      <a:pt x="55" y="231"/>
                    </a:lnTo>
                    <a:lnTo>
                      <a:pt x="55" y="233"/>
                    </a:lnTo>
                    <a:lnTo>
                      <a:pt x="57" y="235"/>
                    </a:lnTo>
                    <a:lnTo>
                      <a:pt x="58" y="237"/>
                    </a:lnTo>
                    <a:lnTo>
                      <a:pt x="60" y="238"/>
                    </a:lnTo>
                    <a:lnTo>
                      <a:pt x="60" y="240"/>
                    </a:lnTo>
                    <a:lnTo>
                      <a:pt x="61" y="242"/>
                    </a:lnTo>
                    <a:lnTo>
                      <a:pt x="63" y="243"/>
                    </a:lnTo>
                    <a:lnTo>
                      <a:pt x="66" y="243"/>
                    </a:lnTo>
                    <a:lnTo>
                      <a:pt x="66" y="246"/>
                    </a:lnTo>
                    <a:lnTo>
                      <a:pt x="68" y="248"/>
                    </a:lnTo>
                    <a:lnTo>
                      <a:pt x="70" y="249"/>
                    </a:lnTo>
                    <a:lnTo>
                      <a:pt x="72" y="249"/>
                    </a:lnTo>
                    <a:lnTo>
                      <a:pt x="74" y="251"/>
                    </a:lnTo>
                    <a:lnTo>
                      <a:pt x="76" y="251"/>
                    </a:lnTo>
                    <a:lnTo>
                      <a:pt x="78" y="253"/>
                    </a:lnTo>
                    <a:lnTo>
                      <a:pt x="80" y="253"/>
                    </a:lnTo>
                    <a:lnTo>
                      <a:pt x="80" y="255"/>
                    </a:lnTo>
                    <a:lnTo>
                      <a:pt x="82" y="255"/>
                    </a:lnTo>
                    <a:lnTo>
                      <a:pt x="84" y="255"/>
                    </a:lnTo>
                    <a:lnTo>
                      <a:pt x="85" y="255"/>
                    </a:lnTo>
                    <a:lnTo>
                      <a:pt x="87" y="255"/>
                    </a:lnTo>
                    <a:lnTo>
                      <a:pt x="89" y="255"/>
                    </a:lnTo>
                    <a:lnTo>
                      <a:pt x="91" y="255"/>
                    </a:lnTo>
                    <a:lnTo>
                      <a:pt x="93" y="255"/>
                    </a:lnTo>
                    <a:lnTo>
                      <a:pt x="95" y="254"/>
                    </a:lnTo>
                    <a:lnTo>
                      <a:pt x="95" y="253"/>
                    </a:lnTo>
                    <a:lnTo>
                      <a:pt x="97" y="251"/>
                    </a:lnTo>
                    <a:lnTo>
                      <a:pt x="97" y="249"/>
                    </a:lnTo>
                    <a:lnTo>
                      <a:pt x="98" y="248"/>
                    </a:lnTo>
                    <a:lnTo>
                      <a:pt x="98" y="246"/>
                    </a:lnTo>
                    <a:lnTo>
                      <a:pt x="99" y="243"/>
                    </a:lnTo>
                    <a:lnTo>
                      <a:pt x="99" y="242"/>
                    </a:lnTo>
                    <a:lnTo>
                      <a:pt x="99" y="241"/>
                    </a:lnTo>
                    <a:lnTo>
                      <a:pt x="99" y="238"/>
                    </a:lnTo>
                    <a:lnTo>
                      <a:pt x="100" y="236"/>
                    </a:lnTo>
                    <a:lnTo>
                      <a:pt x="100" y="235"/>
                    </a:lnTo>
                    <a:lnTo>
                      <a:pt x="100" y="233"/>
                    </a:lnTo>
                    <a:lnTo>
                      <a:pt x="100" y="231"/>
                    </a:lnTo>
                    <a:lnTo>
                      <a:pt x="101" y="229"/>
                    </a:lnTo>
                    <a:lnTo>
                      <a:pt x="99" y="229"/>
                    </a:lnTo>
                    <a:lnTo>
                      <a:pt x="98" y="229"/>
                    </a:lnTo>
                    <a:lnTo>
                      <a:pt x="98" y="227"/>
                    </a:lnTo>
                    <a:lnTo>
                      <a:pt x="97" y="227"/>
                    </a:lnTo>
                    <a:lnTo>
                      <a:pt x="97" y="225"/>
                    </a:lnTo>
                    <a:lnTo>
                      <a:pt x="97" y="224"/>
                    </a:lnTo>
                    <a:lnTo>
                      <a:pt x="97" y="222"/>
                    </a:lnTo>
                    <a:lnTo>
                      <a:pt x="94" y="222"/>
                    </a:lnTo>
                    <a:lnTo>
                      <a:pt x="94" y="220"/>
                    </a:lnTo>
                    <a:lnTo>
                      <a:pt x="94" y="218"/>
                    </a:lnTo>
                    <a:lnTo>
                      <a:pt x="92" y="218"/>
                    </a:lnTo>
                    <a:lnTo>
                      <a:pt x="92" y="216"/>
                    </a:lnTo>
                    <a:lnTo>
                      <a:pt x="92" y="215"/>
                    </a:lnTo>
                    <a:lnTo>
                      <a:pt x="92" y="212"/>
                    </a:lnTo>
                    <a:lnTo>
                      <a:pt x="90" y="212"/>
                    </a:lnTo>
                    <a:lnTo>
                      <a:pt x="90" y="210"/>
                    </a:lnTo>
                    <a:lnTo>
                      <a:pt x="88" y="210"/>
                    </a:lnTo>
                    <a:lnTo>
                      <a:pt x="88" y="208"/>
                    </a:lnTo>
                    <a:lnTo>
                      <a:pt x="88" y="207"/>
                    </a:lnTo>
                    <a:lnTo>
                      <a:pt x="88" y="205"/>
                    </a:lnTo>
                    <a:lnTo>
                      <a:pt x="86" y="205"/>
                    </a:lnTo>
                    <a:lnTo>
                      <a:pt x="86" y="203"/>
                    </a:lnTo>
                    <a:lnTo>
                      <a:pt x="86" y="202"/>
                    </a:lnTo>
                    <a:lnTo>
                      <a:pt x="86" y="200"/>
                    </a:lnTo>
                    <a:lnTo>
                      <a:pt x="85" y="200"/>
                    </a:lnTo>
                    <a:lnTo>
                      <a:pt x="85" y="198"/>
                    </a:lnTo>
                    <a:lnTo>
                      <a:pt x="85" y="197"/>
                    </a:lnTo>
                    <a:lnTo>
                      <a:pt x="85" y="195"/>
                    </a:lnTo>
                    <a:lnTo>
                      <a:pt x="84" y="195"/>
                    </a:lnTo>
                    <a:lnTo>
                      <a:pt x="84" y="193"/>
                    </a:lnTo>
                    <a:lnTo>
                      <a:pt x="84" y="191"/>
                    </a:lnTo>
                    <a:lnTo>
                      <a:pt x="84" y="189"/>
                    </a:lnTo>
                    <a:lnTo>
                      <a:pt x="84" y="187"/>
                    </a:lnTo>
                    <a:lnTo>
                      <a:pt x="84" y="185"/>
                    </a:lnTo>
                    <a:lnTo>
                      <a:pt x="84" y="183"/>
                    </a:lnTo>
                    <a:lnTo>
                      <a:pt x="85" y="181"/>
                    </a:lnTo>
                    <a:lnTo>
                      <a:pt x="85" y="179"/>
                    </a:lnTo>
                    <a:lnTo>
                      <a:pt x="85" y="177"/>
                    </a:lnTo>
                    <a:lnTo>
                      <a:pt x="85" y="175"/>
                    </a:lnTo>
                    <a:lnTo>
                      <a:pt x="86" y="173"/>
                    </a:lnTo>
                    <a:lnTo>
                      <a:pt x="86" y="172"/>
                    </a:lnTo>
                    <a:lnTo>
                      <a:pt x="86" y="169"/>
                    </a:lnTo>
                    <a:lnTo>
                      <a:pt x="86" y="167"/>
                    </a:lnTo>
                    <a:lnTo>
                      <a:pt x="88" y="166"/>
                    </a:lnTo>
                    <a:lnTo>
                      <a:pt x="88" y="164"/>
                    </a:lnTo>
                    <a:lnTo>
                      <a:pt x="88" y="162"/>
                    </a:lnTo>
                    <a:lnTo>
                      <a:pt x="89" y="160"/>
                    </a:lnTo>
                    <a:lnTo>
                      <a:pt x="89" y="158"/>
                    </a:lnTo>
                    <a:lnTo>
                      <a:pt x="89" y="156"/>
                    </a:lnTo>
                    <a:lnTo>
                      <a:pt x="89" y="154"/>
                    </a:lnTo>
                    <a:lnTo>
                      <a:pt x="91" y="152"/>
                    </a:lnTo>
                    <a:lnTo>
                      <a:pt x="92" y="150"/>
                    </a:lnTo>
                    <a:lnTo>
                      <a:pt x="92" y="148"/>
                    </a:lnTo>
                    <a:lnTo>
                      <a:pt x="94" y="146"/>
                    </a:lnTo>
                    <a:lnTo>
                      <a:pt x="96" y="144"/>
                    </a:lnTo>
                    <a:lnTo>
                      <a:pt x="97" y="142"/>
                    </a:lnTo>
                    <a:lnTo>
                      <a:pt x="98" y="141"/>
                    </a:lnTo>
                    <a:lnTo>
                      <a:pt x="100" y="140"/>
                    </a:lnTo>
                    <a:lnTo>
                      <a:pt x="101" y="140"/>
                    </a:lnTo>
                    <a:lnTo>
                      <a:pt x="103" y="138"/>
                    </a:lnTo>
                    <a:lnTo>
                      <a:pt x="104" y="138"/>
                    </a:lnTo>
                    <a:lnTo>
                      <a:pt x="106" y="136"/>
                    </a:lnTo>
                    <a:lnTo>
                      <a:pt x="108" y="136"/>
                    </a:lnTo>
                    <a:lnTo>
                      <a:pt x="110" y="134"/>
                    </a:lnTo>
                    <a:lnTo>
                      <a:pt x="111" y="134"/>
                    </a:lnTo>
                    <a:lnTo>
                      <a:pt x="113" y="134"/>
                    </a:lnTo>
                    <a:lnTo>
                      <a:pt x="115" y="134"/>
                    </a:lnTo>
                    <a:lnTo>
                      <a:pt x="117" y="131"/>
                    </a:lnTo>
                    <a:lnTo>
                      <a:pt x="118" y="131"/>
                    </a:lnTo>
                    <a:lnTo>
                      <a:pt x="120" y="131"/>
                    </a:lnTo>
                    <a:lnTo>
                      <a:pt x="121" y="131"/>
                    </a:lnTo>
                    <a:lnTo>
                      <a:pt x="123" y="129"/>
                    </a:lnTo>
                    <a:lnTo>
                      <a:pt x="123" y="131"/>
                    </a:lnTo>
                    <a:lnTo>
                      <a:pt x="125" y="131"/>
                    </a:lnTo>
                    <a:lnTo>
                      <a:pt x="127" y="131"/>
                    </a:lnTo>
                    <a:lnTo>
                      <a:pt x="129" y="131"/>
                    </a:lnTo>
                    <a:lnTo>
                      <a:pt x="130" y="134"/>
                    </a:lnTo>
                    <a:lnTo>
                      <a:pt x="132" y="134"/>
                    </a:lnTo>
                    <a:lnTo>
                      <a:pt x="135" y="134"/>
                    </a:lnTo>
                    <a:lnTo>
                      <a:pt x="136" y="134"/>
                    </a:lnTo>
                    <a:lnTo>
                      <a:pt x="137" y="135"/>
                    </a:lnTo>
                    <a:lnTo>
                      <a:pt x="139" y="135"/>
                    </a:lnTo>
                    <a:lnTo>
                      <a:pt x="142" y="137"/>
                    </a:lnTo>
                    <a:lnTo>
                      <a:pt x="143" y="137"/>
                    </a:lnTo>
                    <a:lnTo>
                      <a:pt x="144" y="139"/>
                    </a:lnTo>
                    <a:lnTo>
                      <a:pt x="146" y="139"/>
                    </a:lnTo>
                    <a:lnTo>
                      <a:pt x="147" y="140"/>
                    </a:lnTo>
                    <a:lnTo>
                      <a:pt x="149" y="140"/>
                    </a:lnTo>
                    <a:lnTo>
                      <a:pt x="149" y="142"/>
                    </a:lnTo>
                    <a:lnTo>
                      <a:pt x="151" y="143"/>
                    </a:lnTo>
                    <a:lnTo>
                      <a:pt x="151" y="145"/>
                    </a:lnTo>
                    <a:lnTo>
                      <a:pt x="153" y="146"/>
                    </a:lnTo>
                    <a:lnTo>
                      <a:pt x="153" y="148"/>
                    </a:lnTo>
                    <a:lnTo>
                      <a:pt x="155" y="150"/>
                    </a:lnTo>
                    <a:lnTo>
                      <a:pt x="156" y="151"/>
                    </a:lnTo>
                    <a:lnTo>
                      <a:pt x="158" y="151"/>
                    </a:lnTo>
                    <a:lnTo>
                      <a:pt x="158" y="153"/>
                    </a:lnTo>
                    <a:lnTo>
                      <a:pt x="159" y="155"/>
                    </a:lnTo>
                    <a:lnTo>
                      <a:pt x="159" y="157"/>
                    </a:lnTo>
                    <a:lnTo>
                      <a:pt x="161" y="159"/>
                    </a:lnTo>
                    <a:lnTo>
                      <a:pt x="161" y="161"/>
                    </a:lnTo>
                    <a:lnTo>
                      <a:pt x="161" y="162"/>
                    </a:lnTo>
                    <a:lnTo>
                      <a:pt x="161" y="164"/>
                    </a:lnTo>
                    <a:lnTo>
                      <a:pt x="163" y="164"/>
                    </a:lnTo>
                    <a:lnTo>
                      <a:pt x="163" y="166"/>
                    </a:lnTo>
                    <a:lnTo>
                      <a:pt x="163" y="168"/>
                    </a:lnTo>
                    <a:lnTo>
                      <a:pt x="163" y="170"/>
                    </a:lnTo>
                    <a:lnTo>
                      <a:pt x="163" y="171"/>
                    </a:lnTo>
                    <a:lnTo>
                      <a:pt x="163" y="173"/>
                    </a:lnTo>
                    <a:lnTo>
                      <a:pt x="163" y="174"/>
                    </a:lnTo>
                    <a:lnTo>
                      <a:pt x="163" y="177"/>
                    </a:lnTo>
                    <a:lnTo>
                      <a:pt x="165" y="178"/>
                    </a:lnTo>
                    <a:lnTo>
                      <a:pt x="165" y="180"/>
                    </a:lnTo>
                    <a:lnTo>
                      <a:pt x="165" y="182"/>
                    </a:lnTo>
                    <a:lnTo>
                      <a:pt x="165" y="184"/>
                    </a:lnTo>
                    <a:lnTo>
                      <a:pt x="165" y="185"/>
                    </a:lnTo>
                    <a:lnTo>
                      <a:pt x="165" y="187"/>
                    </a:lnTo>
                    <a:lnTo>
                      <a:pt x="165" y="189"/>
                    </a:lnTo>
                    <a:lnTo>
                      <a:pt x="165" y="191"/>
                    </a:lnTo>
                    <a:lnTo>
                      <a:pt x="163" y="193"/>
                    </a:lnTo>
                    <a:lnTo>
                      <a:pt x="163" y="194"/>
                    </a:lnTo>
                    <a:lnTo>
                      <a:pt x="163" y="196"/>
                    </a:lnTo>
                    <a:lnTo>
                      <a:pt x="161" y="198"/>
                    </a:lnTo>
                    <a:lnTo>
                      <a:pt x="161" y="199"/>
                    </a:lnTo>
                    <a:lnTo>
                      <a:pt x="161" y="201"/>
                    </a:lnTo>
                    <a:lnTo>
                      <a:pt x="159" y="203"/>
                    </a:lnTo>
                    <a:lnTo>
                      <a:pt x="159" y="204"/>
                    </a:lnTo>
                    <a:lnTo>
                      <a:pt x="159" y="206"/>
                    </a:lnTo>
                    <a:lnTo>
                      <a:pt x="159" y="208"/>
                    </a:lnTo>
                    <a:lnTo>
                      <a:pt x="159" y="210"/>
                    </a:lnTo>
                    <a:lnTo>
                      <a:pt x="158" y="212"/>
                    </a:lnTo>
                    <a:lnTo>
                      <a:pt x="158" y="213"/>
                    </a:lnTo>
                    <a:lnTo>
                      <a:pt x="157" y="215"/>
                    </a:lnTo>
                    <a:lnTo>
                      <a:pt x="155" y="217"/>
                    </a:lnTo>
                    <a:lnTo>
                      <a:pt x="155" y="219"/>
                    </a:lnTo>
                    <a:lnTo>
                      <a:pt x="154" y="221"/>
                    </a:lnTo>
                    <a:lnTo>
                      <a:pt x="152" y="223"/>
                    </a:lnTo>
                    <a:lnTo>
                      <a:pt x="152" y="225"/>
                    </a:lnTo>
                    <a:lnTo>
                      <a:pt x="151" y="227"/>
                    </a:lnTo>
                    <a:lnTo>
                      <a:pt x="151" y="228"/>
                    </a:lnTo>
                    <a:lnTo>
                      <a:pt x="151" y="230"/>
                    </a:lnTo>
                    <a:lnTo>
                      <a:pt x="151" y="231"/>
                    </a:lnTo>
                    <a:lnTo>
                      <a:pt x="151" y="232"/>
                    </a:lnTo>
                    <a:lnTo>
                      <a:pt x="149" y="234"/>
                    </a:lnTo>
                    <a:lnTo>
                      <a:pt x="149" y="236"/>
                    </a:lnTo>
                    <a:lnTo>
                      <a:pt x="149" y="238"/>
                    </a:lnTo>
                    <a:lnTo>
                      <a:pt x="149" y="239"/>
                    </a:lnTo>
                    <a:lnTo>
                      <a:pt x="149" y="241"/>
                    </a:lnTo>
                    <a:lnTo>
                      <a:pt x="149" y="243"/>
                    </a:lnTo>
                    <a:lnTo>
                      <a:pt x="149" y="245"/>
                    </a:lnTo>
                    <a:lnTo>
                      <a:pt x="149" y="247"/>
                    </a:lnTo>
                    <a:lnTo>
                      <a:pt x="149" y="248"/>
                    </a:lnTo>
                    <a:lnTo>
                      <a:pt x="149" y="249"/>
                    </a:lnTo>
                    <a:lnTo>
                      <a:pt x="149" y="250"/>
                    </a:lnTo>
                    <a:lnTo>
                      <a:pt x="150" y="250"/>
                    </a:lnTo>
                    <a:lnTo>
                      <a:pt x="154" y="251"/>
                    </a:lnTo>
                    <a:lnTo>
                      <a:pt x="158" y="251"/>
                    </a:lnTo>
                    <a:lnTo>
                      <a:pt x="159" y="251"/>
                    </a:lnTo>
                    <a:lnTo>
                      <a:pt x="163" y="251"/>
                    </a:lnTo>
                    <a:lnTo>
                      <a:pt x="165" y="251"/>
                    </a:lnTo>
                    <a:lnTo>
                      <a:pt x="167" y="251"/>
                    </a:lnTo>
                    <a:lnTo>
                      <a:pt x="169" y="249"/>
                    </a:lnTo>
                    <a:lnTo>
                      <a:pt x="169" y="250"/>
                    </a:lnTo>
                    <a:lnTo>
                      <a:pt x="171" y="250"/>
                    </a:lnTo>
                    <a:lnTo>
                      <a:pt x="173" y="251"/>
                    </a:lnTo>
                    <a:lnTo>
                      <a:pt x="175" y="251"/>
                    </a:lnTo>
                    <a:lnTo>
                      <a:pt x="177" y="253"/>
                    </a:lnTo>
                    <a:lnTo>
                      <a:pt x="180" y="253"/>
                    </a:lnTo>
                    <a:lnTo>
                      <a:pt x="184" y="255"/>
                    </a:lnTo>
                    <a:lnTo>
                      <a:pt x="189" y="256"/>
                    </a:lnTo>
                    <a:lnTo>
                      <a:pt x="189" y="255"/>
                    </a:lnTo>
                    <a:lnTo>
                      <a:pt x="189" y="253"/>
                    </a:lnTo>
                    <a:lnTo>
                      <a:pt x="191" y="251"/>
                    </a:lnTo>
                    <a:lnTo>
                      <a:pt x="191" y="249"/>
                    </a:lnTo>
                    <a:lnTo>
                      <a:pt x="192" y="248"/>
                    </a:lnTo>
                    <a:lnTo>
                      <a:pt x="192" y="246"/>
                    </a:lnTo>
                    <a:lnTo>
                      <a:pt x="194" y="243"/>
                    </a:lnTo>
                    <a:lnTo>
                      <a:pt x="194" y="242"/>
                    </a:lnTo>
                    <a:lnTo>
                      <a:pt x="194" y="241"/>
                    </a:lnTo>
                    <a:lnTo>
                      <a:pt x="194" y="238"/>
                    </a:lnTo>
                    <a:lnTo>
                      <a:pt x="195" y="236"/>
                    </a:lnTo>
                    <a:lnTo>
                      <a:pt x="195" y="234"/>
                    </a:lnTo>
                    <a:lnTo>
                      <a:pt x="195" y="232"/>
                    </a:lnTo>
                    <a:lnTo>
                      <a:pt x="197" y="230"/>
                    </a:lnTo>
                    <a:lnTo>
                      <a:pt x="197" y="228"/>
                    </a:lnTo>
                    <a:lnTo>
                      <a:pt x="197" y="226"/>
                    </a:lnTo>
                    <a:lnTo>
                      <a:pt x="197" y="224"/>
                    </a:lnTo>
                    <a:lnTo>
                      <a:pt x="197" y="222"/>
                    </a:lnTo>
                    <a:lnTo>
                      <a:pt x="197" y="219"/>
                    </a:lnTo>
                    <a:lnTo>
                      <a:pt x="197" y="217"/>
                    </a:lnTo>
                    <a:lnTo>
                      <a:pt x="199" y="212"/>
                    </a:lnTo>
                    <a:lnTo>
                      <a:pt x="199" y="211"/>
                    </a:lnTo>
                    <a:lnTo>
                      <a:pt x="199" y="207"/>
                    </a:lnTo>
                    <a:lnTo>
                      <a:pt x="199" y="205"/>
                    </a:lnTo>
                    <a:lnTo>
                      <a:pt x="201" y="201"/>
                    </a:lnTo>
                    <a:lnTo>
                      <a:pt x="201" y="199"/>
                    </a:lnTo>
                    <a:lnTo>
                      <a:pt x="201" y="196"/>
                    </a:lnTo>
                    <a:lnTo>
                      <a:pt x="201" y="195"/>
                    </a:lnTo>
                    <a:lnTo>
                      <a:pt x="203" y="191"/>
                    </a:lnTo>
                    <a:lnTo>
                      <a:pt x="203" y="189"/>
                    </a:lnTo>
                    <a:lnTo>
                      <a:pt x="204" y="187"/>
                    </a:lnTo>
                    <a:lnTo>
                      <a:pt x="204" y="185"/>
                    </a:lnTo>
                    <a:lnTo>
                      <a:pt x="204" y="184"/>
                    </a:lnTo>
                    <a:lnTo>
                      <a:pt x="206" y="182"/>
                    </a:lnTo>
                    <a:lnTo>
                      <a:pt x="206" y="180"/>
                    </a:lnTo>
                    <a:lnTo>
                      <a:pt x="206" y="179"/>
                    </a:lnTo>
                    <a:lnTo>
                      <a:pt x="206" y="177"/>
                    </a:lnTo>
                    <a:lnTo>
                      <a:pt x="208" y="174"/>
                    </a:lnTo>
                    <a:lnTo>
                      <a:pt x="208" y="172"/>
                    </a:lnTo>
                    <a:lnTo>
                      <a:pt x="208" y="167"/>
                    </a:lnTo>
                    <a:lnTo>
                      <a:pt x="208" y="164"/>
                    </a:lnTo>
                    <a:lnTo>
                      <a:pt x="211" y="158"/>
                    </a:lnTo>
                    <a:lnTo>
                      <a:pt x="209" y="157"/>
                    </a:lnTo>
                    <a:lnTo>
                      <a:pt x="209" y="155"/>
                    </a:lnTo>
                    <a:lnTo>
                      <a:pt x="209" y="153"/>
                    </a:lnTo>
                    <a:lnTo>
                      <a:pt x="209" y="149"/>
                    </a:lnTo>
                    <a:lnTo>
                      <a:pt x="209" y="147"/>
                    </a:lnTo>
                    <a:lnTo>
                      <a:pt x="209" y="143"/>
                    </a:lnTo>
                    <a:lnTo>
                      <a:pt x="209" y="139"/>
                    </a:lnTo>
                    <a:lnTo>
                      <a:pt x="209" y="135"/>
                    </a:lnTo>
                    <a:lnTo>
                      <a:pt x="209" y="134"/>
                    </a:lnTo>
                    <a:lnTo>
                      <a:pt x="209" y="129"/>
                    </a:lnTo>
                    <a:lnTo>
                      <a:pt x="209" y="126"/>
                    </a:lnTo>
                    <a:lnTo>
                      <a:pt x="209" y="122"/>
                    </a:lnTo>
                    <a:lnTo>
                      <a:pt x="209" y="120"/>
                    </a:lnTo>
                    <a:lnTo>
                      <a:pt x="209" y="117"/>
                    </a:lnTo>
                    <a:lnTo>
                      <a:pt x="209" y="115"/>
                    </a:lnTo>
                    <a:lnTo>
                      <a:pt x="211" y="112"/>
                    </a:lnTo>
                    <a:lnTo>
                      <a:pt x="211" y="110"/>
                    </a:lnTo>
                    <a:lnTo>
                      <a:pt x="211" y="106"/>
                    </a:lnTo>
                    <a:lnTo>
                      <a:pt x="211" y="104"/>
                    </a:lnTo>
                    <a:lnTo>
                      <a:pt x="211" y="100"/>
                    </a:lnTo>
                    <a:lnTo>
                      <a:pt x="211" y="97"/>
                    </a:lnTo>
                    <a:lnTo>
                      <a:pt x="211" y="93"/>
                    </a:lnTo>
                    <a:lnTo>
                      <a:pt x="211" y="90"/>
                    </a:lnTo>
                    <a:lnTo>
                      <a:pt x="211" y="86"/>
                    </a:lnTo>
                    <a:lnTo>
                      <a:pt x="211" y="84"/>
                    </a:lnTo>
                    <a:lnTo>
                      <a:pt x="211" y="80"/>
                    </a:lnTo>
                    <a:lnTo>
                      <a:pt x="211" y="76"/>
                    </a:lnTo>
                    <a:lnTo>
                      <a:pt x="211" y="72"/>
                    </a:lnTo>
                    <a:lnTo>
                      <a:pt x="209" y="70"/>
                    </a:lnTo>
                    <a:lnTo>
                      <a:pt x="209" y="66"/>
                    </a:lnTo>
                    <a:lnTo>
                      <a:pt x="209" y="64"/>
                    </a:lnTo>
                    <a:lnTo>
                      <a:pt x="209" y="60"/>
                    </a:lnTo>
                    <a:lnTo>
                      <a:pt x="207" y="60"/>
                    </a:lnTo>
                    <a:lnTo>
                      <a:pt x="207" y="59"/>
                    </a:lnTo>
                    <a:lnTo>
                      <a:pt x="207" y="58"/>
                    </a:lnTo>
                    <a:lnTo>
                      <a:pt x="207" y="56"/>
                    </a:lnTo>
                    <a:lnTo>
                      <a:pt x="207" y="54"/>
                    </a:lnTo>
                    <a:lnTo>
                      <a:pt x="206" y="54"/>
                    </a:lnTo>
                    <a:lnTo>
                      <a:pt x="206" y="53"/>
                    </a:lnTo>
                    <a:lnTo>
                      <a:pt x="206" y="51"/>
                    </a:lnTo>
                    <a:lnTo>
                      <a:pt x="206" y="50"/>
                    </a:lnTo>
                    <a:lnTo>
                      <a:pt x="206" y="49"/>
                    </a:lnTo>
                    <a:lnTo>
                      <a:pt x="206" y="47"/>
                    </a:lnTo>
                    <a:lnTo>
                      <a:pt x="204" y="47"/>
                    </a:lnTo>
                    <a:lnTo>
                      <a:pt x="203" y="47"/>
                    </a:lnTo>
                    <a:lnTo>
                      <a:pt x="203" y="46"/>
                    </a:lnTo>
                    <a:lnTo>
                      <a:pt x="201" y="46"/>
                    </a:lnTo>
                    <a:lnTo>
                      <a:pt x="200" y="46"/>
                    </a:lnTo>
                    <a:lnTo>
                      <a:pt x="200" y="44"/>
                    </a:lnTo>
                    <a:lnTo>
                      <a:pt x="198" y="44"/>
                    </a:lnTo>
                    <a:lnTo>
                      <a:pt x="197" y="44"/>
                    </a:lnTo>
                    <a:lnTo>
                      <a:pt x="197" y="42"/>
                    </a:lnTo>
                    <a:lnTo>
                      <a:pt x="196" y="42"/>
                    </a:lnTo>
                    <a:lnTo>
                      <a:pt x="196" y="41"/>
                    </a:lnTo>
                    <a:lnTo>
                      <a:pt x="196" y="39"/>
                    </a:lnTo>
                    <a:lnTo>
                      <a:pt x="194" y="39"/>
                    </a:lnTo>
                    <a:lnTo>
                      <a:pt x="192" y="39"/>
                    </a:lnTo>
                    <a:lnTo>
                      <a:pt x="190" y="39"/>
                    </a:lnTo>
                    <a:lnTo>
                      <a:pt x="190" y="37"/>
                    </a:lnTo>
                    <a:lnTo>
                      <a:pt x="189" y="37"/>
                    </a:lnTo>
                    <a:lnTo>
                      <a:pt x="189" y="35"/>
                    </a:lnTo>
                    <a:lnTo>
                      <a:pt x="187" y="35"/>
                    </a:lnTo>
                    <a:lnTo>
                      <a:pt x="187" y="33"/>
                    </a:lnTo>
                    <a:lnTo>
                      <a:pt x="185" y="33"/>
                    </a:lnTo>
                    <a:lnTo>
                      <a:pt x="185" y="31"/>
                    </a:lnTo>
                    <a:lnTo>
                      <a:pt x="184" y="31"/>
                    </a:lnTo>
                    <a:lnTo>
                      <a:pt x="184" y="29"/>
                    </a:lnTo>
                    <a:lnTo>
                      <a:pt x="184" y="28"/>
                    </a:lnTo>
                    <a:lnTo>
                      <a:pt x="184" y="27"/>
                    </a:lnTo>
                    <a:lnTo>
                      <a:pt x="182" y="27"/>
                    </a:lnTo>
                    <a:lnTo>
                      <a:pt x="182" y="24"/>
                    </a:lnTo>
                    <a:lnTo>
                      <a:pt x="182" y="22"/>
                    </a:lnTo>
                    <a:lnTo>
                      <a:pt x="182" y="21"/>
                    </a:lnTo>
                    <a:lnTo>
                      <a:pt x="182" y="19"/>
                    </a:lnTo>
                    <a:lnTo>
                      <a:pt x="182" y="17"/>
                    </a:lnTo>
                    <a:lnTo>
                      <a:pt x="182" y="15"/>
                    </a:lnTo>
                    <a:lnTo>
                      <a:pt x="183" y="13"/>
                    </a:lnTo>
                    <a:lnTo>
                      <a:pt x="183" y="12"/>
                    </a:lnTo>
                    <a:lnTo>
                      <a:pt x="183" y="10"/>
                    </a:lnTo>
                    <a:lnTo>
                      <a:pt x="184" y="8"/>
                    </a:lnTo>
                    <a:lnTo>
                      <a:pt x="184" y="7"/>
                    </a:lnTo>
                    <a:lnTo>
                      <a:pt x="186" y="5"/>
                    </a:lnTo>
                    <a:lnTo>
                      <a:pt x="186" y="4"/>
                    </a:lnTo>
                    <a:lnTo>
                      <a:pt x="187" y="4"/>
                    </a:lnTo>
                    <a:lnTo>
                      <a:pt x="189" y="2"/>
                    </a:lnTo>
                    <a:lnTo>
                      <a:pt x="190" y="2"/>
                    </a:lnTo>
                    <a:lnTo>
                      <a:pt x="192" y="2"/>
                    </a:lnTo>
                    <a:lnTo>
                      <a:pt x="194" y="2"/>
                    </a:lnTo>
                    <a:lnTo>
                      <a:pt x="196" y="2"/>
                    </a:lnTo>
                    <a:lnTo>
                      <a:pt x="198" y="2"/>
                    </a:lnTo>
                    <a:lnTo>
                      <a:pt x="200" y="2"/>
                    </a:lnTo>
                    <a:lnTo>
                      <a:pt x="202" y="1"/>
                    </a:lnTo>
                    <a:lnTo>
                      <a:pt x="204" y="1"/>
                    </a:lnTo>
                    <a:lnTo>
                      <a:pt x="206" y="1"/>
                    </a:lnTo>
                    <a:lnTo>
                      <a:pt x="208" y="0"/>
                    </a:lnTo>
                    <a:lnTo>
                      <a:pt x="210" y="0"/>
                    </a:lnTo>
                    <a:lnTo>
                      <a:pt x="212" y="0"/>
                    </a:lnTo>
                    <a:lnTo>
                      <a:pt x="213" y="0"/>
                    </a:lnTo>
                    <a:lnTo>
                      <a:pt x="215" y="0"/>
                    </a:lnTo>
                    <a:lnTo>
                      <a:pt x="215" y="1"/>
                    </a:lnTo>
                    <a:lnTo>
                      <a:pt x="217" y="1"/>
                    </a:lnTo>
                    <a:lnTo>
                      <a:pt x="218" y="1"/>
                    </a:lnTo>
                    <a:lnTo>
                      <a:pt x="219" y="1"/>
                    </a:lnTo>
                    <a:lnTo>
                      <a:pt x="219" y="3"/>
                    </a:lnTo>
                    <a:lnTo>
                      <a:pt x="221" y="3"/>
                    </a:lnTo>
                    <a:lnTo>
                      <a:pt x="221" y="4"/>
                    </a:lnTo>
                    <a:lnTo>
                      <a:pt x="223" y="4"/>
                    </a:lnTo>
                    <a:lnTo>
                      <a:pt x="225" y="4"/>
                    </a:lnTo>
                    <a:lnTo>
                      <a:pt x="225" y="6"/>
                    </a:lnTo>
                    <a:lnTo>
                      <a:pt x="225" y="8"/>
                    </a:lnTo>
                    <a:lnTo>
                      <a:pt x="227" y="8"/>
                    </a:lnTo>
                    <a:lnTo>
                      <a:pt x="227" y="10"/>
                    </a:lnTo>
                    <a:lnTo>
                      <a:pt x="228" y="12"/>
                    </a:lnTo>
                    <a:lnTo>
                      <a:pt x="228" y="14"/>
                    </a:lnTo>
                    <a:lnTo>
                      <a:pt x="230" y="14"/>
                    </a:lnTo>
                    <a:lnTo>
                      <a:pt x="230" y="16"/>
                    </a:lnTo>
                    <a:lnTo>
                      <a:pt x="230" y="18"/>
                    </a:lnTo>
                    <a:lnTo>
                      <a:pt x="230" y="20"/>
                    </a:lnTo>
                    <a:lnTo>
                      <a:pt x="232" y="21"/>
                    </a:lnTo>
                    <a:lnTo>
                      <a:pt x="232" y="22"/>
                    </a:lnTo>
                    <a:lnTo>
                      <a:pt x="232" y="24"/>
                    </a:lnTo>
                    <a:lnTo>
                      <a:pt x="232" y="26"/>
                    </a:lnTo>
                    <a:lnTo>
                      <a:pt x="234" y="26"/>
                    </a:lnTo>
                    <a:lnTo>
                      <a:pt x="234" y="28"/>
                    </a:lnTo>
                    <a:lnTo>
                      <a:pt x="234" y="30"/>
                    </a:lnTo>
                    <a:lnTo>
                      <a:pt x="234" y="32"/>
                    </a:lnTo>
                    <a:lnTo>
                      <a:pt x="234" y="34"/>
                    </a:lnTo>
                    <a:lnTo>
                      <a:pt x="234" y="36"/>
                    </a:lnTo>
                    <a:lnTo>
                      <a:pt x="234" y="38"/>
                    </a:lnTo>
                    <a:lnTo>
                      <a:pt x="234" y="40"/>
                    </a:lnTo>
                    <a:lnTo>
                      <a:pt x="234" y="41"/>
                    </a:lnTo>
                    <a:lnTo>
                      <a:pt x="235" y="41"/>
                    </a:lnTo>
                    <a:lnTo>
                      <a:pt x="235" y="46"/>
                    </a:lnTo>
                    <a:lnTo>
                      <a:pt x="235" y="50"/>
                    </a:lnTo>
                    <a:lnTo>
                      <a:pt x="235" y="54"/>
                    </a:lnTo>
                    <a:lnTo>
                      <a:pt x="237" y="58"/>
                    </a:lnTo>
                    <a:lnTo>
                      <a:pt x="237" y="64"/>
                    </a:lnTo>
                    <a:lnTo>
                      <a:pt x="239" y="67"/>
                    </a:lnTo>
                    <a:lnTo>
                      <a:pt x="241" y="74"/>
                    </a:lnTo>
                    <a:lnTo>
                      <a:pt x="243" y="77"/>
                    </a:lnTo>
                    <a:lnTo>
                      <a:pt x="243" y="83"/>
                    </a:lnTo>
                    <a:lnTo>
                      <a:pt x="244" y="87"/>
                    </a:lnTo>
                    <a:lnTo>
                      <a:pt x="244" y="93"/>
                    </a:lnTo>
                    <a:lnTo>
                      <a:pt x="247" y="97"/>
                    </a:lnTo>
                    <a:lnTo>
                      <a:pt x="247" y="102"/>
                    </a:lnTo>
                    <a:lnTo>
                      <a:pt x="249" y="106"/>
                    </a:lnTo>
                    <a:lnTo>
                      <a:pt x="249" y="110"/>
                    </a:lnTo>
                    <a:lnTo>
                      <a:pt x="250" y="113"/>
                    </a:lnTo>
                    <a:lnTo>
                      <a:pt x="250" y="117"/>
                    </a:lnTo>
                    <a:lnTo>
                      <a:pt x="250" y="119"/>
                    </a:lnTo>
                    <a:lnTo>
                      <a:pt x="250" y="122"/>
                    </a:lnTo>
                    <a:lnTo>
                      <a:pt x="250" y="124"/>
                    </a:lnTo>
                    <a:lnTo>
                      <a:pt x="250" y="128"/>
                    </a:lnTo>
                    <a:lnTo>
                      <a:pt x="250" y="131"/>
                    </a:lnTo>
                    <a:lnTo>
                      <a:pt x="250" y="135"/>
                    </a:lnTo>
                    <a:lnTo>
                      <a:pt x="251" y="136"/>
                    </a:lnTo>
                    <a:lnTo>
                      <a:pt x="250" y="141"/>
                    </a:lnTo>
                    <a:lnTo>
                      <a:pt x="250" y="144"/>
                    </a:lnTo>
                    <a:lnTo>
                      <a:pt x="250" y="148"/>
                    </a:lnTo>
                    <a:lnTo>
                      <a:pt x="250" y="150"/>
                    </a:lnTo>
                    <a:lnTo>
                      <a:pt x="250" y="154"/>
                    </a:lnTo>
                    <a:lnTo>
                      <a:pt x="250" y="156"/>
                    </a:lnTo>
                    <a:lnTo>
                      <a:pt x="250" y="158"/>
                    </a:lnTo>
                    <a:lnTo>
                      <a:pt x="250" y="160"/>
                    </a:lnTo>
                    <a:lnTo>
                      <a:pt x="249" y="162"/>
                    </a:lnTo>
                    <a:lnTo>
                      <a:pt x="249" y="164"/>
                    </a:lnTo>
                    <a:lnTo>
                      <a:pt x="249" y="166"/>
                    </a:lnTo>
                    <a:lnTo>
                      <a:pt x="247" y="168"/>
                    </a:lnTo>
                    <a:lnTo>
                      <a:pt x="247" y="170"/>
                    </a:lnTo>
                    <a:lnTo>
                      <a:pt x="247" y="172"/>
                    </a:lnTo>
                    <a:lnTo>
                      <a:pt x="245" y="174"/>
                    </a:lnTo>
                    <a:lnTo>
                      <a:pt x="245" y="176"/>
                    </a:lnTo>
                    <a:lnTo>
                      <a:pt x="245" y="178"/>
                    </a:lnTo>
                    <a:lnTo>
                      <a:pt x="245" y="179"/>
                    </a:lnTo>
                    <a:lnTo>
                      <a:pt x="244" y="180"/>
                    </a:lnTo>
                    <a:lnTo>
                      <a:pt x="244" y="182"/>
                    </a:lnTo>
                    <a:lnTo>
                      <a:pt x="244" y="184"/>
                    </a:lnTo>
                    <a:lnTo>
                      <a:pt x="242" y="187"/>
                    </a:lnTo>
                    <a:lnTo>
                      <a:pt x="242" y="189"/>
                    </a:lnTo>
                    <a:lnTo>
                      <a:pt x="242" y="191"/>
                    </a:lnTo>
                    <a:lnTo>
                      <a:pt x="242" y="193"/>
                    </a:lnTo>
                    <a:lnTo>
                      <a:pt x="242" y="197"/>
                    </a:lnTo>
                    <a:lnTo>
                      <a:pt x="242" y="199"/>
                    </a:lnTo>
                    <a:lnTo>
                      <a:pt x="242" y="203"/>
                    </a:lnTo>
                    <a:lnTo>
                      <a:pt x="242" y="204"/>
                    </a:lnTo>
                    <a:lnTo>
                      <a:pt x="239" y="208"/>
                    </a:lnTo>
                    <a:lnTo>
                      <a:pt x="239" y="210"/>
                    </a:lnTo>
                    <a:lnTo>
                      <a:pt x="239" y="214"/>
                    </a:lnTo>
                    <a:lnTo>
                      <a:pt x="239" y="216"/>
                    </a:lnTo>
                    <a:lnTo>
                      <a:pt x="239" y="219"/>
                    </a:lnTo>
                    <a:lnTo>
                      <a:pt x="239" y="220"/>
                    </a:lnTo>
                    <a:lnTo>
                      <a:pt x="239" y="222"/>
                    </a:lnTo>
                    <a:lnTo>
                      <a:pt x="239" y="224"/>
                    </a:lnTo>
                    <a:lnTo>
                      <a:pt x="237" y="226"/>
                    </a:lnTo>
                    <a:lnTo>
                      <a:pt x="237" y="227"/>
                    </a:lnTo>
                    <a:lnTo>
                      <a:pt x="237" y="229"/>
                    </a:lnTo>
                    <a:lnTo>
                      <a:pt x="237" y="231"/>
                    </a:lnTo>
                    <a:lnTo>
                      <a:pt x="235" y="233"/>
                    </a:lnTo>
                    <a:lnTo>
                      <a:pt x="235" y="235"/>
                    </a:lnTo>
                    <a:lnTo>
                      <a:pt x="234" y="237"/>
                    </a:lnTo>
                    <a:lnTo>
                      <a:pt x="234" y="239"/>
                    </a:lnTo>
                    <a:lnTo>
                      <a:pt x="232" y="241"/>
                    </a:lnTo>
                    <a:lnTo>
                      <a:pt x="232" y="243"/>
                    </a:lnTo>
                    <a:lnTo>
                      <a:pt x="230" y="245"/>
                    </a:lnTo>
                    <a:lnTo>
                      <a:pt x="230" y="247"/>
                    </a:lnTo>
                    <a:lnTo>
                      <a:pt x="228" y="249"/>
                    </a:lnTo>
                    <a:lnTo>
                      <a:pt x="228" y="251"/>
                    </a:lnTo>
                    <a:lnTo>
                      <a:pt x="228" y="253"/>
                    </a:lnTo>
                    <a:lnTo>
                      <a:pt x="227" y="257"/>
                    </a:lnTo>
                    <a:lnTo>
                      <a:pt x="227" y="259"/>
                    </a:lnTo>
                    <a:lnTo>
                      <a:pt x="227" y="262"/>
                    </a:lnTo>
                    <a:lnTo>
                      <a:pt x="227" y="264"/>
                    </a:lnTo>
                    <a:lnTo>
                      <a:pt x="227" y="267"/>
                    </a:lnTo>
                    <a:lnTo>
                      <a:pt x="227" y="269"/>
                    </a:lnTo>
                    <a:lnTo>
                      <a:pt x="227" y="272"/>
                    </a:lnTo>
                    <a:lnTo>
                      <a:pt x="227" y="274"/>
                    </a:lnTo>
                    <a:lnTo>
                      <a:pt x="226" y="278"/>
                    </a:lnTo>
                    <a:lnTo>
                      <a:pt x="226" y="280"/>
                    </a:lnTo>
                    <a:lnTo>
                      <a:pt x="226" y="283"/>
                    </a:lnTo>
                    <a:lnTo>
                      <a:pt x="226" y="285"/>
                    </a:lnTo>
                    <a:lnTo>
                      <a:pt x="226" y="288"/>
                    </a:lnTo>
                    <a:lnTo>
                      <a:pt x="226" y="290"/>
                    </a:lnTo>
                    <a:lnTo>
                      <a:pt x="226" y="292"/>
                    </a:lnTo>
                    <a:lnTo>
                      <a:pt x="226" y="294"/>
                    </a:lnTo>
                    <a:lnTo>
                      <a:pt x="224" y="296"/>
                    </a:lnTo>
                    <a:lnTo>
                      <a:pt x="224" y="297"/>
                    </a:lnTo>
                    <a:lnTo>
                      <a:pt x="223" y="299"/>
                    </a:lnTo>
                    <a:lnTo>
                      <a:pt x="221" y="301"/>
                    </a:lnTo>
                    <a:lnTo>
                      <a:pt x="221" y="303"/>
                    </a:lnTo>
                    <a:lnTo>
                      <a:pt x="221" y="305"/>
                    </a:lnTo>
                    <a:lnTo>
                      <a:pt x="219" y="307"/>
                    </a:lnTo>
                    <a:lnTo>
                      <a:pt x="219" y="309"/>
                    </a:lnTo>
                    <a:lnTo>
                      <a:pt x="218" y="311"/>
                    </a:lnTo>
                    <a:lnTo>
                      <a:pt x="218" y="312"/>
                    </a:lnTo>
                    <a:lnTo>
                      <a:pt x="218" y="313"/>
                    </a:lnTo>
                    <a:lnTo>
                      <a:pt x="218" y="315"/>
                    </a:lnTo>
                    <a:lnTo>
                      <a:pt x="216" y="317"/>
                    </a:lnTo>
                    <a:lnTo>
                      <a:pt x="216" y="318"/>
                    </a:lnTo>
                    <a:lnTo>
                      <a:pt x="216" y="320"/>
                    </a:lnTo>
                    <a:lnTo>
                      <a:pt x="216" y="322"/>
                    </a:lnTo>
                    <a:lnTo>
                      <a:pt x="213" y="325"/>
                    </a:lnTo>
                    <a:lnTo>
                      <a:pt x="213" y="327"/>
                    </a:lnTo>
                    <a:lnTo>
                      <a:pt x="212" y="331"/>
                    </a:lnTo>
                    <a:lnTo>
                      <a:pt x="212" y="333"/>
                    </a:lnTo>
                    <a:lnTo>
                      <a:pt x="211" y="336"/>
                    </a:lnTo>
                    <a:lnTo>
                      <a:pt x="211" y="338"/>
                    </a:lnTo>
                    <a:lnTo>
                      <a:pt x="208" y="341"/>
                    </a:lnTo>
                    <a:lnTo>
                      <a:pt x="208" y="343"/>
                    </a:lnTo>
                    <a:lnTo>
                      <a:pt x="208" y="345"/>
                    </a:lnTo>
                    <a:lnTo>
                      <a:pt x="208" y="346"/>
                    </a:lnTo>
                    <a:lnTo>
                      <a:pt x="208" y="347"/>
                    </a:lnTo>
                    <a:lnTo>
                      <a:pt x="199" y="353"/>
                    </a:lnTo>
                    <a:lnTo>
                      <a:pt x="191" y="357"/>
                    </a:lnTo>
                    <a:lnTo>
                      <a:pt x="181" y="362"/>
                    </a:lnTo>
                    <a:lnTo>
                      <a:pt x="170" y="365"/>
                    </a:lnTo>
                    <a:lnTo>
                      <a:pt x="158" y="369"/>
                    </a:lnTo>
                    <a:lnTo>
                      <a:pt x="146" y="371"/>
                    </a:lnTo>
                    <a:lnTo>
                      <a:pt x="132" y="371"/>
                    </a:lnTo>
                    <a:lnTo>
                      <a:pt x="121" y="371"/>
                    </a:lnTo>
                    <a:lnTo>
                      <a:pt x="107" y="371"/>
                    </a:lnTo>
                    <a:lnTo>
                      <a:pt x="96" y="369"/>
                    </a:lnTo>
                    <a:lnTo>
                      <a:pt x="84" y="366"/>
                    </a:lnTo>
                    <a:lnTo>
                      <a:pt x="74" y="362"/>
                    </a:lnTo>
                    <a:lnTo>
                      <a:pt x="65" y="356"/>
                    </a:lnTo>
                    <a:lnTo>
                      <a:pt x="58" y="350"/>
                    </a:lnTo>
                    <a:lnTo>
                      <a:pt x="51" y="343"/>
                    </a:lnTo>
                    <a:lnTo>
                      <a:pt x="48" y="334"/>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9" name="Freeform 804"/>
              <p:cNvSpPr>
                <a:spLocks/>
              </p:cNvSpPr>
              <p:nvPr/>
            </p:nvSpPr>
            <p:spPr bwMode="auto">
              <a:xfrm>
                <a:off x="4684" y="1763"/>
                <a:ext cx="58" cy="135"/>
              </a:xfrm>
              <a:custGeom>
                <a:avLst/>
                <a:gdLst>
                  <a:gd name="T0" fmla="*/ 0 w 58"/>
                  <a:gd name="T1" fmla="*/ 8 h 135"/>
                  <a:gd name="T2" fmla="*/ 0 w 58"/>
                  <a:gd name="T3" fmla="*/ 18 h 135"/>
                  <a:gd name="T4" fmla="*/ 2 w 58"/>
                  <a:gd name="T5" fmla="*/ 25 h 135"/>
                  <a:gd name="T6" fmla="*/ 3 w 58"/>
                  <a:gd name="T7" fmla="*/ 34 h 135"/>
                  <a:gd name="T8" fmla="*/ 5 w 58"/>
                  <a:gd name="T9" fmla="*/ 39 h 135"/>
                  <a:gd name="T10" fmla="*/ 7 w 58"/>
                  <a:gd name="T11" fmla="*/ 44 h 135"/>
                  <a:gd name="T12" fmla="*/ 10 w 58"/>
                  <a:gd name="T13" fmla="*/ 50 h 135"/>
                  <a:gd name="T14" fmla="*/ 13 w 58"/>
                  <a:gd name="T15" fmla="*/ 58 h 135"/>
                  <a:gd name="T16" fmla="*/ 17 w 58"/>
                  <a:gd name="T17" fmla="*/ 65 h 135"/>
                  <a:gd name="T18" fmla="*/ 19 w 58"/>
                  <a:gd name="T19" fmla="*/ 72 h 135"/>
                  <a:gd name="T20" fmla="*/ 23 w 58"/>
                  <a:gd name="T21" fmla="*/ 77 h 135"/>
                  <a:gd name="T22" fmla="*/ 23 w 58"/>
                  <a:gd name="T23" fmla="*/ 82 h 135"/>
                  <a:gd name="T24" fmla="*/ 25 w 58"/>
                  <a:gd name="T25" fmla="*/ 85 h 135"/>
                  <a:gd name="T26" fmla="*/ 27 w 58"/>
                  <a:gd name="T27" fmla="*/ 88 h 135"/>
                  <a:gd name="T28" fmla="*/ 29 w 58"/>
                  <a:gd name="T29" fmla="*/ 95 h 135"/>
                  <a:gd name="T30" fmla="*/ 31 w 58"/>
                  <a:gd name="T31" fmla="*/ 105 h 135"/>
                  <a:gd name="T32" fmla="*/ 33 w 58"/>
                  <a:gd name="T33" fmla="*/ 116 h 135"/>
                  <a:gd name="T34" fmla="*/ 33 w 58"/>
                  <a:gd name="T35" fmla="*/ 127 h 135"/>
                  <a:gd name="T36" fmla="*/ 37 w 58"/>
                  <a:gd name="T37" fmla="*/ 133 h 135"/>
                  <a:gd name="T38" fmla="*/ 40 w 58"/>
                  <a:gd name="T39" fmla="*/ 134 h 135"/>
                  <a:gd name="T40" fmla="*/ 45 w 58"/>
                  <a:gd name="T41" fmla="*/ 132 h 135"/>
                  <a:gd name="T42" fmla="*/ 51 w 58"/>
                  <a:gd name="T43" fmla="*/ 128 h 135"/>
                  <a:gd name="T44" fmla="*/ 55 w 58"/>
                  <a:gd name="T45" fmla="*/ 123 h 135"/>
                  <a:gd name="T46" fmla="*/ 55 w 58"/>
                  <a:gd name="T47" fmla="*/ 119 h 135"/>
                  <a:gd name="T48" fmla="*/ 55 w 58"/>
                  <a:gd name="T49" fmla="*/ 113 h 135"/>
                  <a:gd name="T50" fmla="*/ 52 w 58"/>
                  <a:gd name="T51" fmla="*/ 105 h 135"/>
                  <a:gd name="T52" fmla="*/ 48 w 58"/>
                  <a:gd name="T53" fmla="*/ 96 h 135"/>
                  <a:gd name="T54" fmla="*/ 45 w 58"/>
                  <a:gd name="T55" fmla="*/ 88 h 135"/>
                  <a:gd name="T56" fmla="*/ 44 w 58"/>
                  <a:gd name="T57" fmla="*/ 82 h 135"/>
                  <a:gd name="T58" fmla="*/ 40 w 58"/>
                  <a:gd name="T59" fmla="*/ 81 h 135"/>
                  <a:gd name="T60" fmla="*/ 38 w 58"/>
                  <a:gd name="T61" fmla="*/ 77 h 135"/>
                  <a:gd name="T62" fmla="*/ 34 w 58"/>
                  <a:gd name="T63" fmla="*/ 75 h 135"/>
                  <a:gd name="T64" fmla="*/ 32 w 58"/>
                  <a:gd name="T65" fmla="*/ 72 h 135"/>
                  <a:gd name="T66" fmla="*/ 28 w 58"/>
                  <a:gd name="T67" fmla="*/ 70 h 135"/>
                  <a:gd name="T68" fmla="*/ 26 w 58"/>
                  <a:gd name="T69" fmla="*/ 67 h 135"/>
                  <a:gd name="T70" fmla="*/ 23 w 58"/>
                  <a:gd name="T71" fmla="*/ 65 h 135"/>
                  <a:gd name="T72" fmla="*/ 22 w 58"/>
                  <a:gd name="T73" fmla="*/ 60 h 135"/>
                  <a:gd name="T74" fmla="*/ 19 w 58"/>
                  <a:gd name="T75" fmla="*/ 57 h 135"/>
                  <a:gd name="T76" fmla="*/ 17 w 58"/>
                  <a:gd name="T77" fmla="*/ 53 h 135"/>
                  <a:gd name="T78" fmla="*/ 16 w 58"/>
                  <a:gd name="T79" fmla="*/ 49 h 135"/>
                  <a:gd name="T80" fmla="*/ 12 w 58"/>
                  <a:gd name="T81" fmla="*/ 44 h 135"/>
                  <a:gd name="T82" fmla="*/ 11 w 58"/>
                  <a:gd name="T83" fmla="*/ 38 h 135"/>
                  <a:gd name="T84" fmla="*/ 8 w 58"/>
                  <a:gd name="T85" fmla="*/ 33 h 135"/>
                  <a:gd name="T86" fmla="*/ 8 w 58"/>
                  <a:gd name="T87" fmla="*/ 28 h 135"/>
                  <a:gd name="T88" fmla="*/ 7 w 58"/>
                  <a:gd name="T89" fmla="*/ 24 h 135"/>
                  <a:gd name="T90" fmla="*/ 6 w 58"/>
                  <a:gd name="T91" fmla="*/ 21 h 135"/>
                  <a:gd name="T92" fmla="*/ 4 w 58"/>
                  <a:gd name="T93" fmla="*/ 15 h 135"/>
                  <a:gd name="T94" fmla="*/ 2 w 58"/>
                  <a:gd name="T95" fmla="*/ 8 h 135"/>
                  <a:gd name="T96" fmla="*/ 0 w 58"/>
                  <a:gd name="T97" fmla="*/ 4 h 135"/>
                  <a:gd name="T98" fmla="*/ 0 w 58"/>
                  <a:gd name="T9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8" h="135">
                    <a:moveTo>
                      <a:pt x="0" y="0"/>
                    </a:moveTo>
                    <a:lnTo>
                      <a:pt x="0" y="4"/>
                    </a:lnTo>
                    <a:lnTo>
                      <a:pt x="0" y="8"/>
                    </a:lnTo>
                    <a:lnTo>
                      <a:pt x="0" y="12"/>
                    </a:lnTo>
                    <a:lnTo>
                      <a:pt x="0" y="14"/>
                    </a:lnTo>
                    <a:lnTo>
                      <a:pt x="0" y="18"/>
                    </a:lnTo>
                    <a:lnTo>
                      <a:pt x="0" y="20"/>
                    </a:lnTo>
                    <a:lnTo>
                      <a:pt x="0" y="23"/>
                    </a:lnTo>
                    <a:lnTo>
                      <a:pt x="2" y="25"/>
                    </a:lnTo>
                    <a:lnTo>
                      <a:pt x="2" y="29"/>
                    </a:lnTo>
                    <a:lnTo>
                      <a:pt x="3" y="31"/>
                    </a:lnTo>
                    <a:lnTo>
                      <a:pt x="3" y="34"/>
                    </a:lnTo>
                    <a:lnTo>
                      <a:pt x="5" y="36"/>
                    </a:lnTo>
                    <a:lnTo>
                      <a:pt x="5" y="37"/>
                    </a:lnTo>
                    <a:lnTo>
                      <a:pt x="5" y="39"/>
                    </a:lnTo>
                    <a:lnTo>
                      <a:pt x="5" y="41"/>
                    </a:lnTo>
                    <a:lnTo>
                      <a:pt x="7" y="42"/>
                    </a:lnTo>
                    <a:lnTo>
                      <a:pt x="7" y="44"/>
                    </a:lnTo>
                    <a:lnTo>
                      <a:pt x="8" y="46"/>
                    </a:lnTo>
                    <a:lnTo>
                      <a:pt x="8" y="48"/>
                    </a:lnTo>
                    <a:lnTo>
                      <a:pt x="10" y="50"/>
                    </a:lnTo>
                    <a:lnTo>
                      <a:pt x="10" y="53"/>
                    </a:lnTo>
                    <a:lnTo>
                      <a:pt x="12" y="55"/>
                    </a:lnTo>
                    <a:lnTo>
                      <a:pt x="13" y="58"/>
                    </a:lnTo>
                    <a:lnTo>
                      <a:pt x="15" y="59"/>
                    </a:lnTo>
                    <a:lnTo>
                      <a:pt x="15" y="63"/>
                    </a:lnTo>
                    <a:lnTo>
                      <a:pt x="17" y="65"/>
                    </a:lnTo>
                    <a:lnTo>
                      <a:pt x="17" y="67"/>
                    </a:lnTo>
                    <a:lnTo>
                      <a:pt x="19" y="69"/>
                    </a:lnTo>
                    <a:lnTo>
                      <a:pt x="19" y="72"/>
                    </a:lnTo>
                    <a:lnTo>
                      <a:pt x="21" y="74"/>
                    </a:lnTo>
                    <a:lnTo>
                      <a:pt x="21" y="75"/>
                    </a:lnTo>
                    <a:lnTo>
                      <a:pt x="23" y="77"/>
                    </a:lnTo>
                    <a:lnTo>
                      <a:pt x="23" y="79"/>
                    </a:lnTo>
                    <a:lnTo>
                      <a:pt x="23" y="81"/>
                    </a:lnTo>
                    <a:lnTo>
                      <a:pt x="23" y="82"/>
                    </a:lnTo>
                    <a:lnTo>
                      <a:pt x="25" y="82"/>
                    </a:lnTo>
                    <a:lnTo>
                      <a:pt x="25" y="84"/>
                    </a:lnTo>
                    <a:lnTo>
                      <a:pt x="25" y="85"/>
                    </a:lnTo>
                    <a:lnTo>
                      <a:pt x="27" y="85"/>
                    </a:lnTo>
                    <a:lnTo>
                      <a:pt x="27" y="87"/>
                    </a:lnTo>
                    <a:lnTo>
                      <a:pt x="27" y="88"/>
                    </a:lnTo>
                    <a:lnTo>
                      <a:pt x="29" y="88"/>
                    </a:lnTo>
                    <a:lnTo>
                      <a:pt x="29" y="91"/>
                    </a:lnTo>
                    <a:lnTo>
                      <a:pt x="29" y="95"/>
                    </a:lnTo>
                    <a:lnTo>
                      <a:pt x="29" y="98"/>
                    </a:lnTo>
                    <a:lnTo>
                      <a:pt x="31" y="101"/>
                    </a:lnTo>
                    <a:lnTo>
                      <a:pt x="31" y="105"/>
                    </a:lnTo>
                    <a:lnTo>
                      <a:pt x="31" y="109"/>
                    </a:lnTo>
                    <a:lnTo>
                      <a:pt x="31" y="113"/>
                    </a:lnTo>
                    <a:lnTo>
                      <a:pt x="33" y="116"/>
                    </a:lnTo>
                    <a:lnTo>
                      <a:pt x="33" y="120"/>
                    </a:lnTo>
                    <a:lnTo>
                      <a:pt x="33" y="124"/>
                    </a:lnTo>
                    <a:lnTo>
                      <a:pt x="33" y="127"/>
                    </a:lnTo>
                    <a:lnTo>
                      <a:pt x="35" y="129"/>
                    </a:lnTo>
                    <a:lnTo>
                      <a:pt x="35" y="131"/>
                    </a:lnTo>
                    <a:lnTo>
                      <a:pt x="37" y="133"/>
                    </a:lnTo>
                    <a:lnTo>
                      <a:pt x="37" y="134"/>
                    </a:lnTo>
                    <a:lnTo>
                      <a:pt x="39" y="134"/>
                    </a:lnTo>
                    <a:lnTo>
                      <a:pt x="40" y="134"/>
                    </a:lnTo>
                    <a:lnTo>
                      <a:pt x="41" y="134"/>
                    </a:lnTo>
                    <a:lnTo>
                      <a:pt x="43" y="134"/>
                    </a:lnTo>
                    <a:lnTo>
                      <a:pt x="45" y="132"/>
                    </a:lnTo>
                    <a:lnTo>
                      <a:pt x="47" y="132"/>
                    </a:lnTo>
                    <a:lnTo>
                      <a:pt x="49" y="129"/>
                    </a:lnTo>
                    <a:lnTo>
                      <a:pt x="51" y="128"/>
                    </a:lnTo>
                    <a:lnTo>
                      <a:pt x="52" y="127"/>
                    </a:lnTo>
                    <a:lnTo>
                      <a:pt x="54" y="125"/>
                    </a:lnTo>
                    <a:lnTo>
                      <a:pt x="55" y="123"/>
                    </a:lnTo>
                    <a:lnTo>
                      <a:pt x="55" y="122"/>
                    </a:lnTo>
                    <a:lnTo>
                      <a:pt x="57" y="120"/>
                    </a:lnTo>
                    <a:lnTo>
                      <a:pt x="55" y="119"/>
                    </a:lnTo>
                    <a:lnTo>
                      <a:pt x="55" y="117"/>
                    </a:lnTo>
                    <a:lnTo>
                      <a:pt x="55" y="115"/>
                    </a:lnTo>
                    <a:lnTo>
                      <a:pt x="55" y="113"/>
                    </a:lnTo>
                    <a:lnTo>
                      <a:pt x="53" y="111"/>
                    </a:lnTo>
                    <a:lnTo>
                      <a:pt x="53" y="107"/>
                    </a:lnTo>
                    <a:lnTo>
                      <a:pt x="52" y="105"/>
                    </a:lnTo>
                    <a:lnTo>
                      <a:pt x="52" y="101"/>
                    </a:lnTo>
                    <a:lnTo>
                      <a:pt x="50" y="99"/>
                    </a:lnTo>
                    <a:lnTo>
                      <a:pt x="48" y="96"/>
                    </a:lnTo>
                    <a:lnTo>
                      <a:pt x="46" y="94"/>
                    </a:lnTo>
                    <a:lnTo>
                      <a:pt x="46" y="90"/>
                    </a:lnTo>
                    <a:lnTo>
                      <a:pt x="45" y="88"/>
                    </a:lnTo>
                    <a:lnTo>
                      <a:pt x="45" y="86"/>
                    </a:lnTo>
                    <a:lnTo>
                      <a:pt x="44" y="84"/>
                    </a:lnTo>
                    <a:lnTo>
                      <a:pt x="44" y="82"/>
                    </a:lnTo>
                    <a:lnTo>
                      <a:pt x="42" y="82"/>
                    </a:lnTo>
                    <a:lnTo>
                      <a:pt x="42" y="81"/>
                    </a:lnTo>
                    <a:lnTo>
                      <a:pt x="40" y="81"/>
                    </a:lnTo>
                    <a:lnTo>
                      <a:pt x="40" y="79"/>
                    </a:lnTo>
                    <a:lnTo>
                      <a:pt x="38" y="79"/>
                    </a:lnTo>
                    <a:lnTo>
                      <a:pt x="38" y="77"/>
                    </a:lnTo>
                    <a:lnTo>
                      <a:pt x="36" y="77"/>
                    </a:lnTo>
                    <a:lnTo>
                      <a:pt x="36" y="75"/>
                    </a:lnTo>
                    <a:lnTo>
                      <a:pt x="34" y="75"/>
                    </a:lnTo>
                    <a:lnTo>
                      <a:pt x="33" y="74"/>
                    </a:lnTo>
                    <a:lnTo>
                      <a:pt x="32" y="74"/>
                    </a:lnTo>
                    <a:lnTo>
                      <a:pt x="32" y="72"/>
                    </a:lnTo>
                    <a:lnTo>
                      <a:pt x="30" y="72"/>
                    </a:lnTo>
                    <a:lnTo>
                      <a:pt x="30" y="70"/>
                    </a:lnTo>
                    <a:lnTo>
                      <a:pt x="28" y="70"/>
                    </a:lnTo>
                    <a:lnTo>
                      <a:pt x="28" y="68"/>
                    </a:lnTo>
                    <a:lnTo>
                      <a:pt x="26" y="68"/>
                    </a:lnTo>
                    <a:lnTo>
                      <a:pt x="26" y="67"/>
                    </a:lnTo>
                    <a:lnTo>
                      <a:pt x="24" y="67"/>
                    </a:lnTo>
                    <a:lnTo>
                      <a:pt x="24" y="65"/>
                    </a:lnTo>
                    <a:lnTo>
                      <a:pt x="23" y="65"/>
                    </a:lnTo>
                    <a:lnTo>
                      <a:pt x="23" y="63"/>
                    </a:lnTo>
                    <a:lnTo>
                      <a:pt x="22" y="62"/>
                    </a:lnTo>
                    <a:lnTo>
                      <a:pt x="22" y="60"/>
                    </a:lnTo>
                    <a:lnTo>
                      <a:pt x="20" y="60"/>
                    </a:lnTo>
                    <a:lnTo>
                      <a:pt x="20" y="58"/>
                    </a:lnTo>
                    <a:lnTo>
                      <a:pt x="19" y="57"/>
                    </a:lnTo>
                    <a:lnTo>
                      <a:pt x="19" y="55"/>
                    </a:lnTo>
                    <a:lnTo>
                      <a:pt x="17" y="55"/>
                    </a:lnTo>
                    <a:lnTo>
                      <a:pt x="17" y="53"/>
                    </a:lnTo>
                    <a:lnTo>
                      <a:pt x="17" y="51"/>
                    </a:lnTo>
                    <a:lnTo>
                      <a:pt x="16" y="51"/>
                    </a:lnTo>
                    <a:lnTo>
                      <a:pt x="16" y="49"/>
                    </a:lnTo>
                    <a:lnTo>
                      <a:pt x="14" y="48"/>
                    </a:lnTo>
                    <a:lnTo>
                      <a:pt x="14" y="46"/>
                    </a:lnTo>
                    <a:lnTo>
                      <a:pt x="12" y="44"/>
                    </a:lnTo>
                    <a:lnTo>
                      <a:pt x="12" y="42"/>
                    </a:lnTo>
                    <a:lnTo>
                      <a:pt x="11" y="40"/>
                    </a:lnTo>
                    <a:lnTo>
                      <a:pt x="11" y="38"/>
                    </a:lnTo>
                    <a:lnTo>
                      <a:pt x="9" y="37"/>
                    </a:lnTo>
                    <a:lnTo>
                      <a:pt x="9" y="35"/>
                    </a:lnTo>
                    <a:lnTo>
                      <a:pt x="8" y="33"/>
                    </a:lnTo>
                    <a:lnTo>
                      <a:pt x="8" y="31"/>
                    </a:lnTo>
                    <a:lnTo>
                      <a:pt x="8" y="29"/>
                    </a:lnTo>
                    <a:lnTo>
                      <a:pt x="8" y="28"/>
                    </a:lnTo>
                    <a:lnTo>
                      <a:pt x="8" y="26"/>
                    </a:lnTo>
                    <a:lnTo>
                      <a:pt x="8" y="24"/>
                    </a:lnTo>
                    <a:lnTo>
                      <a:pt x="7" y="24"/>
                    </a:lnTo>
                    <a:lnTo>
                      <a:pt x="7" y="23"/>
                    </a:lnTo>
                    <a:lnTo>
                      <a:pt x="6" y="22"/>
                    </a:lnTo>
                    <a:lnTo>
                      <a:pt x="6" y="21"/>
                    </a:lnTo>
                    <a:lnTo>
                      <a:pt x="4" y="19"/>
                    </a:lnTo>
                    <a:lnTo>
                      <a:pt x="4" y="17"/>
                    </a:lnTo>
                    <a:lnTo>
                      <a:pt x="4" y="15"/>
                    </a:lnTo>
                    <a:lnTo>
                      <a:pt x="4" y="12"/>
                    </a:lnTo>
                    <a:lnTo>
                      <a:pt x="2" y="10"/>
                    </a:lnTo>
                    <a:lnTo>
                      <a:pt x="2" y="8"/>
                    </a:lnTo>
                    <a:lnTo>
                      <a:pt x="1" y="6"/>
                    </a:lnTo>
                    <a:lnTo>
                      <a:pt x="1" y="5"/>
                    </a:lnTo>
                    <a:lnTo>
                      <a:pt x="0" y="4"/>
                    </a:lnTo>
                    <a:lnTo>
                      <a:pt x="0" y="2"/>
                    </a:lnTo>
                    <a:lnTo>
                      <a:pt x="0" y="1"/>
                    </a:lnTo>
                    <a:lnTo>
                      <a:pt x="0"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0" name="Freeform 805"/>
              <p:cNvSpPr>
                <a:spLocks/>
              </p:cNvSpPr>
              <p:nvPr/>
            </p:nvSpPr>
            <p:spPr bwMode="auto">
              <a:xfrm>
                <a:off x="4717" y="1768"/>
                <a:ext cx="35" cy="86"/>
              </a:xfrm>
              <a:custGeom>
                <a:avLst/>
                <a:gdLst>
                  <a:gd name="T0" fmla="*/ 8 w 35"/>
                  <a:gd name="T1" fmla="*/ 17 h 86"/>
                  <a:gd name="T2" fmla="*/ 8 w 35"/>
                  <a:gd name="T3" fmla="*/ 22 h 86"/>
                  <a:gd name="T4" fmla="*/ 8 w 35"/>
                  <a:gd name="T5" fmla="*/ 26 h 86"/>
                  <a:gd name="T6" fmla="*/ 10 w 35"/>
                  <a:gd name="T7" fmla="*/ 29 h 86"/>
                  <a:gd name="T8" fmla="*/ 10 w 35"/>
                  <a:gd name="T9" fmla="*/ 33 h 86"/>
                  <a:gd name="T10" fmla="*/ 12 w 35"/>
                  <a:gd name="T11" fmla="*/ 37 h 86"/>
                  <a:gd name="T12" fmla="*/ 12 w 35"/>
                  <a:gd name="T13" fmla="*/ 41 h 86"/>
                  <a:gd name="T14" fmla="*/ 14 w 35"/>
                  <a:gd name="T15" fmla="*/ 43 h 86"/>
                  <a:gd name="T16" fmla="*/ 14 w 35"/>
                  <a:gd name="T17" fmla="*/ 47 h 86"/>
                  <a:gd name="T18" fmla="*/ 15 w 35"/>
                  <a:gd name="T19" fmla="*/ 49 h 86"/>
                  <a:gd name="T20" fmla="*/ 17 w 35"/>
                  <a:gd name="T21" fmla="*/ 51 h 86"/>
                  <a:gd name="T22" fmla="*/ 19 w 35"/>
                  <a:gd name="T23" fmla="*/ 53 h 86"/>
                  <a:gd name="T24" fmla="*/ 21 w 35"/>
                  <a:gd name="T25" fmla="*/ 55 h 86"/>
                  <a:gd name="T26" fmla="*/ 22 w 35"/>
                  <a:gd name="T27" fmla="*/ 57 h 86"/>
                  <a:gd name="T28" fmla="*/ 24 w 35"/>
                  <a:gd name="T29" fmla="*/ 58 h 86"/>
                  <a:gd name="T30" fmla="*/ 27 w 35"/>
                  <a:gd name="T31" fmla="*/ 60 h 86"/>
                  <a:gd name="T32" fmla="*/ 28 w 35"/>
                  <a:gd name="T33" fmla="*/ 61 h 86"/>
                  <a:gd name="T34" fmla="*/ 28 w 35"/>
                  <a:gd name="T35" fmla="*/ 64 h 86"/>
                  <a:gd name="T36" fmla="*/ 29 w 35"/>
                  <a:gd name="T37" fmla="*/ 66 h 86"/>
                  <a:gd name="T38" fmla="*/ 31 w 35"/>
                  <a:gd name="T39" fmla="*/ 67 h 86"/>
                  <a:gd name="T40" fmla="*/ 34 w 35"/>
                  <a:gd name="T41" fmla="*/ 69 h 86"/>
                  <a:gd name="T42" fmla="*/ 33 w 35"/>
                  <a:gd name="T43" fmla="*/ 72 h 86"/>
                  <a:gd name="T44" fmla="*/ 33 w 35"/>
                  <a:gd name="T45" fmla="*/ 76 h 86"/>
                  <a:gd name="T46" fmla="*/ 31 w 35"/>
                  <a:gd name="T47" fmla="*/ 80 h 86"/>
                  <a:gd name="T48" fmla="*/ 31 w 35"/>
                  <a:gd name="T49" fmla="*/ 83 h 86"/>
                  <a:gd name="T50" fmla="*/ 28 w 35"/>
                  <a:gd name="T51" fmla="*/ 85 h 86"/>
                  <a:gd name="T52" fmla="*/ 26 w 35"/>
                  <a:gd name="T53" fmla="*/ 83 h 86"/>
                  <a:gd name="T54" fmla="*/ 26 w 35"/>
                  <a:gd name="T55" fmla="*/ 79 h 86"/>
                  <a:gd name="T56" fmla="*/ 24 w 35"/>
                  <a:gd name="T57" fmla="*/ 77 h 86"/>
                  <a:gd name="T58" fmla="*/ 24 w 35"/>
                  <a:gd name="T59" fmla="*/ 74 h 86"/>
                  <a:gd name="T60" fmla="*/ 22 w 35"/>
                  <a:gd name="T61" fmla="*/ 72 h 86"/>
                  <a:gd name="T62" fmla="*/ 22 w 35"/>
                  <a:gd name="T63" fmla="*/ 69 h 86"/>
                  <a:gd name="T64" fmla="*/ 21 w 35"/>
                  <a:gd name="T65" fmla="*/ 67 h 86"/>
                  <a:gd name="T66" fmla="*/ 19 w 35"/>
                  <a:gd name="T67" fmla="*/ 65 h 86"/>
                  <a:gd name="T68" fmla="*/ 17 w 35"/>
                  <a:gd name="T69" fmla="*/ 63 h 86"/>
                  <a:gd name="T70" fmla="*/ 17 w 35"/>
                  <a:gd name="T71" fmla="*/ 59 h 86"/>
                  <a:gd name="T72" fmla="*/ 15 w 35"/>
                  <a:gd name="T73" fmla="*/ 57 h 86"/>
                  <a:gd name="T74" fmla="*/ 13 w 35"/>
                  <a:gd name="T75" fmla="*/ 53 h 86"/>
                  <a:gd name="T76" fmla="*/ 12 w 35"/>
                  <a:gd name="T77" fmla="*/ 50 h 86"/>
                  <a:gd name="T78" fmla="*/ 12 w 35"/>
                  <a:gd name="T79" fmla="*/ 47 h 86"/>
                  <a:gd name="T80" fmla="*/ 10 w 35"/>
                  <a:gd name="T81" fmla="*/ 45 h 86"/>
                  <a:gd name="T82" fmla="*/ 9 w 35"/>
                  <a:gd name="T83" fmla="*/ 41 h 86"/>
                  <a:gd name="T84" fmla="*/ 7 w 35"/>
                  <a:gd name="T85" fmla="*/ 37 h 86"/>
                  <a:gd name="T86" fmla="*/ 7 w 35"/>
                  <a:gd name="T87" fmla="*/ 33 h 86"/>
                  <a:gd name="T88" fmla="*/ 5 w 35"/>
                  <a:gd name="T89" fmla="*/ 30 h 86"/>
                  <a:gd name="T90" fmla="*/ 5 w 35"/>
                  <a:gd name="T91" fmla="*/ 26 h 86"/>
                  <a:gd name="T92" fmla="*/ 3 w 35"/>
                  <a:gd name="T93" fmla="*/ 23 h 86"/>
                  <a:gd name="T94" fmla="*/ 3 w 35"/>
                  <a:gd name="T95" fmla="*/ 19 h 86"/>
                  <a:gd name="T96" fmla="*/ 1 w 35"/>
                  <a:gd name="T97" fmla="*/ 17 h 86"/>
                  <a:gd name="T98" fmla="*/ 1 w 35"/>
                  <a:gd name="T99" fmla="*/ 13 h 86"/>
                  <a:gd name="T100" fmla="*/ 1 w 35"/>
                  <a:gd name="T101" fmla="*/ 10 h 86"/>
                  <a:gd name="T102" fmla="*/ 0 w 35"/>
                  <a:gd name="T103" fmla="*/ 8 h 86"/>
                  <a:gd name="T104" fmla="*/ 0 w 35"/>
                  <a:gd name="T105" fmla="*/ 6 h 86"/>
                  <a:gd name="T106" fmla="*/ 0 w 35"/>
                  <a:gd name="T107" fmla="*/ 2 h 86"/>
                  <a:gd name="T108" fmla="*/ 0 w 35"/>
                  <a:gd name="T109" fmla="*/ 0 h 86"/>
                  <a:gd name="T110" fmla="*/ 2 w 35"/>
                  <a:gd name="T111" fmla="*/ 2 h 86"/>
                  <a:gd name="T112" fmla="*/ 4 w 35"/>
                  <a:gd name="T113" fmla="*/ 8 h 86"/>
                  <a:gd name="T114" fmla="*/ 8 w 35"/>
                  <a:gd name="T115" fmla="*/ 1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5" h="86">
                    <a:moveTo>
                      <a:pt x="8" y="16"/>
                    </a:moveTo>
                    <a:lnTo>
                      <a:pt x="8" y="17"/>
                    </a:lnTo>
                    <a:lnTo>
                      <a:pt x="8" y="20"/>
                    </a:lnTo>
                    <a:lnTo>
                      <a:pt x="8" y="22"/>
                    </a:lnTo>
                    <a:lnTo>
                      <a:pt x="8" y="24"/>
                    </a:lnTo>
                    <a:lnTo>
                      <a:pt x="8" y="26"/>
                    </a:lnTo>
                    <a:lnTo>
                      <a:pt x="8" y="28"/>
                    </a:lnTo>
                    <a:lnTo>
                      <a:pt x="10" y="29"/>
                    </a:lnTo>
                    <a:lnTo>
                      <a:pt x="10" y="31"/>
                    </a:lnTo>
                    <a:lnTo>
                      <a:pt x="10" y="33"/>
                    </a:lnTo>
                    <a:lnTo>
                      <a:pt x="10" y="35"/>
                    </a:lnTo>
                    <a:lnTo>
                      <a:pt x="12" y="37"/>
                    </a:lnTo>
                    <a:lnTo>
                      <a:pt x="12" y="39"/>
                    </a:lnTo>
                    <a:lnTo>
                      <a:pt x="12" y="41"/>
                    </a:lnTo>
                    <a:lnTo>
                      <a:pt x="12" y="43"/>
                    </a:lnTo>
                    <a:lnTo>
                      <a:pt x="14" y="43"/>
                    </a:lnTo>
                    <a:lnTo>
                      <a:pt x="14" y="45"/>
                    </a:lnTo>
                    <a:lnTo>
                      <a:pt x="14" y="47"/>
                    </a:lnTo>
                    <a:lnTo>
                      <a:pt x="15" y="47"/>
                    </a:lnTo>
                    <a:lnTo>
                      <a:pt x="15" y="49"/>
                    </a:lnTo>
                    <a:lnTo>
                      <a:pt x="17" y="49"/>
                    </a:lnTo>
                    <a:lnTo>
                      <a:pt x="17" y="51"/>
                    </a:lnTo>
                    <a:lnTo>
                      <a:pt x="19" y="51"/>
                    </a:lnTo>
                    <a:lnTo>
                      <a:pt x="19" y="53"/>
                    </a:lnTo>
                    <a:lnTo>
                      <a:pt x="21" y="53"/>
                    </a:lnTo>
                    <a:lnTo>
                      <a:pt x="21" y="55"/>
                    </a:lnTo>
                    <a:lnTo>
                      <a:pt x="22" y="55"/>
                    </a:lnTo>
                    <a:lnTo>
                      <a:pt x="22" y="57"/>
                    </a:lnTo>
                    <a:lnTo>
                      <a:pt x="24" y="57"/>
                    </a:lnTo>
                    <a:lnTo>
                      <a:pt x="24" y="58"/>
                    </a:lnTo>
                    <a:lnTo>
                      <a:pt x="27" y="58"/>
                    </a:lnTo>
                    <a:lnTo>
                      <a:pt x="27" y="60"/>
                    </a:lnTo>
                    <a:lnTo>
                      <a:pt x="27" y="61"/>
                    </a:lnTo>
                    <a:lnTo>
                      <a:pt x="28" y="61"/>
                    </a:lnTo>
                    <a:lnTo>
                      <a:pt x="28" y="63"/>
                    </a:lnTo>
                    <a:lnTo>
                      <a:pt x="28" y="64"/>
                    </a:lnTo>
                    <a:lnTo>
                      <a:pt x="29" y="64"/>
                    </a:lnTo>
                    <a:lnTo>
                      <a:pt x="29" y="66"/>
                    </a:lnTo>
                    <a:lnTo>
                      <a:pt x="29" y="67"/>
                    </a:lnTo>
                    <a:lnTo>
                      <a:pt x="31" y="67"/>
                    </a:lnTo>
                    <a:lnTo>
                      <a:pt x="31" y="69"/>
                    </a:lnTo>
                    <a:lnTo>
                      <a:pt x="34" y="69"/>
                    </a:lnTo>
                    <a:lnTo>
                      <a:pt x="33" y="71"/>
                    </a:lnTo>
                    <a:lnTo>
                      <a:pt x="33" y="72"/>
                    </a:lnTo>
                    <a:lnTo>
                      <a:pt x="33" y="74"/>
                    </a:lnTo>
                    <a:lnTo>
                      <a:pt x="33" y="76"/>
                    </a:lnTo>
                    <a:lnTo>
                      <a:pt x="33" y="78"/>
                    </a:lnTo>
                    <a:lnTo>
                      <a:pt x="31" y="80"/>
                    </a:lnTo>
                    <a:lnTo>
                      <a:pt x="31" y="81"/>
                    </a:lnTo>
                    <a:lnTo>
                      <a:pt x="31" y="83"/>
                    </a:lnTo>
                    <a:lnTo>
                      <a:pt x="30" y="85"/>
                    </a:lnTo>
                    <a:lnTo>
                      <a:pt x="28" y="85"/>
                    </a:lnTo>
                    <a:lnTo>
                      <a:pt x="28" y="83"/>
                    </a:lnTo>
                    <a:lnTo>
                      <a:pt x="26" y="83"/>
                    </a:lnTo>
                    <a:lnTo>
                      <a:pt x="26" y="81"/>
                    </a:lnTo>
                    <a:lnTo>
                      <a:pt x="26" y="79"/>
                    </a:lnTo>
                    <a:lnTo>
                      <a:pt x="24" y="79"/>
                    </a:lnTo>
                    <a:lnTo>
                      <a:pt x="24" y="77"/>
                    </a:lnTo>
                    <a:lnTo>
                      <a:pt x="24" y="76"/>
                    </a:lnTo>
                    <a:lnTo>
                      <a:pt x="24" y="74"/>
                    </a:lnTo>
                    <a:lnTo>
                      <a:pt x="22" y="74"/>
                    </a:lnTo>
                    <a:lnTo>
                      <a:pt x="22" y="72"/>
                    </a:lnTo>
                    <a:lnTo>
                      <a:pt x="22" y="71"/>
                    </a:lnTo>
                    <a:lnTo>
                      <a:pt x="22" y="69"/>
                    </a:lnTo>
                    <a:lnTo>
                      <a:pt x="21" y="69"/>
                    </a:lnTo>
                    <a:lnTo>
                      <a:pt x="21" y="67"/>
                    </a:lnTo>
                    <a:lnTo>
                      <a:pt x="19" y="67"/>
                    </a:lnTo>
                    <a:lnTo>
                      <a:pt x="19" y="65"/>
                    </a:lnTo>
                    <a:lnTo>
                      <a:pt x="17" y="65"/>
                    </a:lnTo>
                    <a:lnTo>
                      <a:pt x="17" y="63"/>
                    </a:lnTo>
                    <a:lnTo>
                      <a:pt x="17" y="61"/>
                    </a:lnTo>
                    <a:lnTo>
                      <a:pt x="17" y="59"/>
                    </a:lnTo>
                    <a:lnTo>
                      <a:pt x="15" y="59"/>
                    </a:lnTo>
                    <a:lnTo>
                      <a:pt x="15" y="57"/>
                    </a:lnTo>
                    <a:lnTo>
                      <a:pt x="13" y="55"/>
                    </a:lnTo>
                    <a:lnTo>
                      <a:pt x="13" y="53"/>
                    </a:lnTo>
                    <a:lnTo>
                      <a:pt x="12" y="53"/>
                    </a:lnTo>
                    <a:lnTo>
                      <a:pt x="12" y="50"/>
                    </a:lnTo>
                    <a:lnTo>
                      <a:pt x="12" y="48"/>
                    </a:lnTo>
                    <a:lnTo>
                      <a:pt x="12" y="47"/>
                    </a:lnTo>
                    <a:lnTo>
                      <a:pt x="10" y="47"/>
                    </a:lnTo>
                    <a:lnTo>
                      <a:pt x="10" y="45"/>
                    </a:lnTo>
                    <a:lnTo>
                      <a:pt x="9" y="43"/>
                    </a:lnTo>
                    <a:lnTo>
                      <a:pt x="9" y="41"/>
                    </a:lnTo>
                    <a:lnTo>
                      <a:pt x="7" y="39"/>
                    </a:lnTo>
                    <a:lnTo>
                      <a:pt x="7" y="37"/>
                    </a:lnTo>
                    <a:lnTo>
                      <a:pt x="7" y="35"/>
                    </a:lnTo>
                    <a:lnTo>
                      <a:pt x="7" y="33"/>
                    </a:lnTo>
                    <a:lnTo>
                      <a:pt x="5" y="32"/>
                    </a:lnTo>
                    <a:lnTo>
                      <a:pt x="5" y="30"/>
                    </a:lnTo>
                    <a:lnTo>
                      <a:pt x="5" y="28"/>
                    </a:lnTo>
                    <a:lnTo>
                      <a:pt x="5" y="26"/>
                    </a:lnTo>
                    <a:lnTo>
                      <a:pt x="3" y="24"/>
                    </a:lnTo>
                    <a:lnTo>
                      <a:pt x="3" y="23"/>
                    </a:lnTo>
                    <a:lnTo>
                      <a:pt x="3" y="21"/>
                    </a:lnTo>
                    <a:lnTo>
                      <a:pt x="3" y="19"/>
                    </a:lnTo>
                    <a:lnTo>
                      <a:pt x="1" y="19"/>
                    </a:lnTo>
                    <a:lnTo>
                      <a:pt x="1" y="17"/>
                    </a:lnTo>
                    <a:lnTo>
                      <a:pt x="1" y="15"/>
                    </a:lnTo>
                    <a:lnTo>
                      <a:pt x="1" y="13"/>
                    </a:lnTo>
                    <a:lnTo>
                      <a:pt x="1" y="12"/>
                    </a:lnTo>
                    <a:lnTo>
                      <a:pt x="1" y="10"/>
                    </a:lnTo>
                    <a:lnTo>
                      <a:pt x="1" y="8"/>
                    </a:lnTo>
                    <a:lnTo>
                      <a:pt x="0" y="8"/>
                    </a:lnTo>
                    <a:lnTo>
                      <a:pt x="0" y="7"/>
                    </a:lnTo>
                    <a:lnTo>
                      <a:pt x="0" y="6"/>
                    </a:lnTo>
                    <a:lnTo>
                      <a:pt x="0" y="4"/>
                    </a:lnTo>
                    <a:lnTo>
                      <a:pt x="0" y="2"/>
                    </a:lnTo>
                    <a:lnTo>
                      <a:pt x="0" y="1"/>
                    </a:lnTo>
                    <a:lnTo>
                      <a:pt x="0" y="0"/>
                    </a:lnTo>
                    <a:lnTo>
                      <a:pt x="0" y="1"/>
                    </a:lnTo>
                    <a:lnTo>
                      <a:pt x="2" y="2"/>
                    </a:lnTo>
                    <a:lnTo>
                      <a:pt x="2" y="5"/>
                    </a:lnTo>
                    <a:lnTo>
                      <a:pt x="4" y="8"/>
                    </a:lnTo>
                    <a:lnTo>
                      <a:pt x="6" y="12"/>
                    </a:lnTo>
                    <a:lnTo>
                      <a:pt x="8" y="16"/>
                    </a:lnTo>
                  </a:path>
                </a:pathLst>
              </a:custGeom>
              <a:solidFill>
                <a:srgbClr val="BF41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1" name="Freeform 806"/>
              <p:cNvSpPr>
                <a:spLocks/>
              </p:cNvSpPr>
              <p:nvPr/>
            </p:nvSpPr>
            <p:spPr bwMode="auto">
              <a:xfrm>
                <a:off x="4787" y="1789"/>
                <a:ext cx="34" cy="14"/>
              </a:xfrm>
              <a:custGeom>
                <a:avLst/>
                <a:gdLst>
                  <a:gd name="T0" fmla="*/ 0 w 34"/>
                  <a:gd name="T1" fmla="*/ 0 h 14"/>
                  <a:gd name="T2" fmla="*/ 0 w 34"/>
                  <a:gd name="T3" fmla="*/ 1 h 14"/>
                  <a:gd name="T4" fmla="*/ 2 w 34"/>
                  <a:gd name="T5" fmla="*/ 1 h 14"/>
                  <a:gd name="T6" fmla="*/ 4 w 34"/>
                  <a:gd name="T7" fmla="*/ 1 h 14"/>
                  <a:gd name="T8" fmla="*/ 5 w 34"/>
                  <a:gd name="T9" fmla="*/ 1 h 14"/>
                  <a:gd name="T10" fmla="*/ 7 w 34"/>
                  <a:gd name="T11" fmla="*/ 1 h 14"/>
                  <a:gd name="T12" fmla="*/ 9 w 34"/>
                  <a:gd name="T13" fmla="*/ 1 h 14"/>
                  <a:gd name="T14" fmla="*/ 11 w 34"/>
                  <a:gd name="T15" fmla="*/ 1 h 14"/>
                  <a:gd name="T16" fmla="*/ 12 w 34"/>
                  <a:gd name="T17" fmla="*/ 1 h 14"/>
                  <a:gd name="T18" fmla="*/ 13 w 34"/>
                  <a:gd name="T19" fmla="*/ 1 h 14"/>
                  <a:gd name="T20" fmla="*/ 15 w 34"/>
                  <a:gd name="T21" fmla="*/ 1 h 14"/>
                  <a:gd name="T22" fmla="*/ 16 w 34"/>
                  <a:gd name="T23" fmla="*/ 1 h 14"/>
                  <a:gd name="T24" fmla="*/ 18 w 34"/>
                  <a:gd name="T25" fmla="*/ 1 h 14"/>
                  <a:gd name="T26" fmla="*/ 20 w 34"/>
                  <a:gd name="T27" fmla="*/ 1 h 14"/>
                  <a:gd name="T28" fmla="*/ 21 w 34"/>
                  <a:gd name="T29" fmla="*/ 1 h 14"/>
                  <a:gd name="T30" fmla="*/ 23 w 34"/>
                  <a:gd name="T31" fmla="*/ 0 h 14"/>
                  <a:gd name="T32" fmla="*/ 23 w 34"/>
                  <a:gd name="T33" fmla="*/ 1 h 14"/>
                  <a:gd name="T34" fmla="*/ 25 w 34"/>
                  <a:gd name="T35" fmla="*/ 1 h 14"/>
                  <a:gd name="T36" fmla="*/ 26 w 34"/>
                  <a:gd name="T37" fmla="*/ 1 h 14"/>
                  <a:gd name="T38" fmla="*/ 27 w 34"/>
                  <a:gd name="T39" fmla="*/ 1 h 14"/>
                  <a:gd name="T40" fmla="*/ 29 w 34"/>
                  <a:gd name="T41" fmla="*/ 1 h 14"/>
                  <a:gd name="T42" fmla="*/ 30 w 34"/>
                  <a:gd name="T43" fmla="*/ 1 h 14"/>
                  <a:gd name="T44" fmla="*/ 33 w 34"/>
                  <a:gd name="T45" fmla="*/ 1 h 14"/>
                  <a:gd name="T46" fmla="*/ 30 w 34"/>
                  <a:gd name="T47" fmla="*/ 2 h 14"/>
                  <a:gd name="T48" fmla="*/ 30 w 34"/>
                  <a:gd name="T49" fmla="*/ 4 h 14"/>
                  <a:gd name="T50" fmla="*/ 28 w 34"/>
                  <a:gd name="T51" fmla="*/ 6 h 14"/>
                  <a:gd name="T52" fmla="*/ 28 w 34"/>
                  <a:gd name="T53" fmla="*/ 8 h 14"/>
                  <a:gd name="T54" fmla="*/ 26 w 34"/>
                  <a:gd name="T55" fmla="*/ 10 h 14"/>
                  <a:gd name="T56" fmla="*/ 23 w 34"/>
                  <a:gd name="T57" fmla="*/ 10 h 14"/>
                  <a:gd name="T58" fmla="*/ 21 w 34"/>
                  <a:gd name="T59" fmla="*/ 11 h 14"/>
                  <a:gd name="T60" fmla="*/ 20 w 34"/>
                  <a:gd name="T61" fmla="*/ 11 h 14"/>
                  <a:gd name="T62" fmla="*/ 18 w 34"/>
                  <a:gd name="T63" fmla="*/ 13 h 14"/>
                  <a:gd name="T64" fmla="*/ 16 w 34"/>
                  <a:gd name="T65" fmla="*/ 13 h 14"/>
                  <a:gd name="T66" fmla="*/ 14 w 34"/>
                  <a:gd name="T67" fmla="*/ 13 h 14"/>
                  <a:gd name="T68" fmla="*/ 12 w 34"/>
                  <a:gd name="T69" fmla="*/ 13 h 14"/>
                  <a:gd name="T70" fmla="*/ 10 w 34"/>
                  <a:gd name="T71" fmla="*/ 13 h 14"/>
                  <a:gd name="T72" fmla="*/ 10 w 34"/>
                  <a:gd name="T73" fmla="*/ 11 h 14"/>
                  <a:gd name="T74" fmla="*/ 8 w 34"/>
                  <a:gd name="T75" fmla="*/ 11 h 14"/>
                  <a:gd name="T76" fmla="*/ 7 w 34"/>
                  <a:gd name="T77" fmla="*/ 11 h 14"/>
                  <a:gd name="T78" fmla="*/ 5 w 34"/>
                  <a:gd name="T79" fmla="*/ 11 h 14"/>
                  <a:gd name="T80" fmla="*/ 5 w 34"/>
                  <a:gd name="T81" fmla="*/ 9 h 14"/>
                  <a:gd name="T82" fmla="*/ 4 w 34"/>
                  <a:gd name="T83" fmla="*/ 9 h 14"/>
                  <a:gd name="T84" fmla="*/ 4 w 34"/>
                  <a:gd name="T85" fmla="*/ 8 h 14"/>
                  <a:gd name="T86" fmla="*/ 3 w 34"/>
                  <a:gd name="T87" fmla="*/ 8 h 14"/>
                  <a:gd name="T88" fmla="*/ 3 w 34"/>
                  <a:gd name="T89" fmla="*/ 6 h 14"/>
                  <a:gd name="T90" fmla="*/ 1 w 34"/>
                  <a:gd name="T91" fmla="*/ 6 h 14"/>
                  <a:gd name="T92" fmla="*/ 1 w 34"/>
                  <a:gd name="T93" fmla="*/ 4 h 14"/>
                  <a:gd name="T94" fmla="*/ 1 w 34"/>
                  <a:gd name="T95" fmla="*/ 2 h 14"/>
                  <a:gd name="T96" fmla="*/ 0 w 34"/>
                  <a:gd name="T97" fmla="*/ 2 h 14"/>
                  <a:gd name="T98" fmla="*/ 0 w 34"/>
                  <a:gd name="T99" fmla="*/ 1 h 14"/>
                  <a:gd name="T100" fmla="*/ 0 w 34"/>
                  <a:gd name="T10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 h="14">
                    <a:moveTo>
                      <a:pt x="0" y="0"/>
                    </a:moveTo>
                    <a:lnTo>
                      <a:pt x="0" y="1"/>
                    </a:lnTo>
                    <a:lnTo>
                      <a:pt x="2" y="1"/>
                    </a:lnTo>
                    <a:lnTo>
                      <a:pt x="4" y="1"/>
                    </a:lnTo>
                    <a:lnTo>
                      <a:pt x="5" y="1"/>
                    </a:lnTo>
                    <a:lnTo>
                      <a:pt x="7" y="1"/>
                    </a:lnTo>
                    <a:lnTo>
                      <a:pt x="9" y="1"/>
                    </a:lnTo>
                    <a:lnTo>
                      <a:pt x="11" y="1"/>
                    </a:lnTo>
                    <a:lnTo>
                      <a:pt x="12" y="1"/>
                    </a:lnTo>
                    <a:lnTo>
                      <a:pt x="13" y="1"/>
                    </a:lnTo>
                    <a:lnTo>
                      <a:pt x="15" y="1"/>
                    </a:lnTo>
                    <a:lnTo>
                      <a:pt x="16" y="1"/>
                    </a:lnTo>
                    <a:lnTo>
                      <a:pt x="18" y="1"/>
                    </a:lnTo>
                    <a:lnTo>
                      <a:pt x="20" y="1"/>
                    </a:lnTo>
                    <a:lnTo>
                      <a:pt x="21" y="1"/>
                    </a:lnTo>
                    <a:lnTo>
                      <a:pt x="23" y="0"/>
                    </a:lnTo>
                    <a:lnTo>
                      <a:pt x="23" y="1"/>
                    </a:lnTo>
                    <a:lnTo>
                      <a:pt x="25" y="1"/>
                    </a:lnTo>
                    <a:lnTo>
                      <a:pt x="26" y="1"/>
                    </a:lnTo>
                    <a:lnTo>
                      <a:pt x="27" y="1"/>
                    </a:lnTo>
                    <a:lnTo>
                      <a:pt x="29" y="1"/>
                    </a:lnTo>
                    <a:lnTo>
                      <a:pt x="30" y="1"/>
                    </a:lnTo>
                    <a:lnTo>
                      <a:pt x="33" y="1"/>
                    </a:lnTo>
                    <a:lnTo>
                      <a:pt x="30" y="2"/>
                    </a:lnTo>
                    <a:lnTo>
                      <a:pt x="30" y="4"/>
                    </a:lnTo>
                    <a:lnTo>
                      <a:pt x="28" y="6"/>
                    </a:lnTo>
                    <a:lnTo>
                      <a:pt x="28" y="8"/>
                    </a:lnTo>
                    <a:lnTo>
                      <a:pt x="26" y="10"/>
                    </a:lnTo>
                    <a:lnTo>
                      <a:pt x="23" y="10"/>
                    </a:lnTo>
                    <a:lnTo>
                      <a:pt x="21" y="11"/>
                    </a:lnTo>
                    <a:lnTo>
                      <a:pt x="20" y="11"/>
                    </a:lnTo>
                    <a:lnTo>
                      <a:pt x="18" y="13"/>
                    </a:lnTo>
                    <a:lnTo>
                      <a:pt x="16" y="13"/>
                    </a:lnTo>
                    <a:lnTo>
                      <a:pt x="14" y="13"/>
                    </a:lnTo>
                    <a:lnTo>
                      <a:pt x="12" y="13"/>
                    </a:lnTo>
                    <a:lnTo>
                      <a:pt x="10" y="13"/>
                    </a:lnTo>
                    <a:lnTo>
                      <a:pt x="10" y="11"/>
                    </a:lnTo>
                    <a:lnTo>
                      <a:pt x="8" y="11"/>
                    </a:lnTo>
                    <a:lnTo>
                      <a:pt x="7" y="11"/>
                    </a:lnTo>
                    <a:lnTo>
                      <a:pt x="5" y="11"/>
                    </a:lnTo>
                    <a:lnTo>
                      <a:pt x="5" y="9"/>
                    </a:lnTo>
                    <a:lnTo>
                      <a:pt x="4" y="9"/>
                    </a:lnTo>
                    <a:lnTo>
                      <a:pt x="4" y="8"/>
                    </a:lnTo>
                    <a:lnTo>
                      <a:pt x="3" y="8"/>
                    </a:lnTo>
                    <a:lnTo>
                      <a:pt x="3" y="6"/>
                    </a:lnTo>
                    <a:lnTo>
                      <a:pt x="1" y="6"/>
                    </a:lnTo>
                    <a:lnTo>
                      <a:pt x="1" y="4"/>
                    </a:lnTo>
                    <a:lnTo>
                      <a:pt x="1" y="2"/>
                    </a:lnTo>
                    <a:lnTo>
                      <a:pt x="0" y="2"/>
                    </a:lnTo>
                    <a:lnTo>
                      <a:pt x="0" y="1"/>
                    </a:lnTo>
                    <a:lnTo>
                      <a:pt x="0" y="0"/>
                    </a:lnTo>
                  </a:path>
                </a:pathLst>
              </a:custGeom>
              <a:solidFill>
                <a:srgbClr val="81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2" name="Freeform 807"/>
              <p:cNvSpPr>
                <a:spLocks/>
              </p:cNvSpPr>
              <p:nvPr/>
            </p:nvSpPr>
            <p:spPr bwMode="auto">
              <a:xfrm>
                <a:off x="4793" y="1792"/>
                <a:ext cx="21" cy="6"/>
              </a:xfrm>
              <a:custGeom>
                <a:avLst/>
                <a:gdLst>
                  <a:gd name="T0" fmla="*/ 0 w 21"/>
                  <a:gd name="T1" fmla="*/ 0 h 6"/>
                  <a:gd name="T2" fmla="*/ 1 w 21"/>
                  <a:gd name="T3" fmla="*/ 0 h 6"/>
                  <a:gd name="T4" fmla="*/ 2 w 21"/>
                  <a:gd name="T5" fmla="*/ 0 h 6"/>
                  <a:gd name="T6" fmla="*/ 4 w 21"/>
                  <a:gd name="T7" fmla="*/ 0 h 6"/>
                  <a:gd name="T8" fmla="*/ 5 w 21"/>
                  <a:gd name="T9" fmla="*/ 0 h 6"/>
                  <a:gd name="T10" fmla="*/ 7 w 21"/>
                  <a:gd name="T11" fmla="*/ 0 h 6"/>
                  <a:gd name="T12" fmla="*/ 8 w 21"/>
                  <a:gd name="T13" fmla="*/ 0 h 6"/>
                  <a:gd name="T14" fmla="*/ 10 w 21"/>
                  <a:gd name="T15" fmla="*/ 0 h 6"/>
                  <a:gd name="T16" fmla="*/ 12 w 21"/>
                  <a:gd name="T17" fmla="*/ 0 h 6"/>
                  <a:gd name="T18" fmla="*/ 13 w 21"/>
                  <a:gd name="T19" fmla="*/ 0 h 6"/>
                  <a:gd name="T20" fmla="*/ 15 w 21"/>
                  <a:gd name="T21" fmla="*/ 0 h 6"/>
                  <a:gd name="T22" fmla="*/ 17 w 21"/>
                  <a:gd name="T23" fmla="*/ 0 h 6"/>
                  <a:gd name="T24" fmla="*/ 20 w 21"/>
                  <a:gd name="T25" fmla="*/ 0 h 6"/>
                  <a:gd name="T26" fmla="*/ 18 w 21"/>
                  <a:gd name="T27" fmla="*/ 2 h 6"/>
                  <a:gd name="T28" fmla="*/ 17 w 21"/>
                  <a:gd name="T29" fmla="*/ 3 h 6"/>
                  <a:gd name="T30" fmla="*/ 16 w 21"/>
                  <a:gd name="T31" fmla="*/ 4 h 6"/>
                  <a:gd name="T32" fmla="*/ 14 w 21"/>
                  <a:gd name="T33" fmla="*/ 5 h 6"/>
                  <a:gd name="T34" fmla="*/ 12 w 21"/>
                  <a:gd name="T35" fmla="*/ 5 h 6"/>
                  <a:gd name="T36" fmla="*/ 10 w 21"/>
                  <a:gd name="T37" fmla="*/ 5 h 6"/>
                  <a:gd name="T38" fmla="*/ 9 w 21"/>
                  <a:gd name="T39" fmla="*/ 5 h 6"/>
                  <a:gd name="T40" fmla="*/ 7 w 21"/>
                  <a:gd name="T41" fmla="*/ 5 h 6"/>
                  <a:gd name="T42" fmla="*/ 5 w 21"/>
                  <a:gd name="T43" fmla="*/ 5 h 6"/>
                  <a:gd name="T44" fmla="*/ 3 w 21"/>
                  <a:gd name="T45" fmla="*/ 5 h 6"/>
                  <a:gd name="T46" fmla="*/ 3 w 21"/>
                  <a:gd name="T47" fmla="*/ 4 h 6"/>
                  <a:gd name="T48" fmla="*/ 1 w 21"/>
                  <a:gd name="T49" fmla="*/ 4 h 6"/>
                  <a:gd name="T50" fmla="*/ 1 w 21"/>
                  <a:gd name="T51" fmla="*/ 3 h 6"/>
                  <a:gd name="T52" fmla="*/ 0 w 21"/>
                  <a:gd name="T53" fmla="*/ 3 h 6"/>
                  <a:gd name="T54" fmla="*/ 0 w 21"/>
                  <a:gd name="T55" fmla="*/ 1 h 6"/>
                  <a:gd name="T56" fmla="*/ 0 w 21"/>
                  <a:gd name="T5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 h="6">
                    <a:moveTo>
                      <a:pt x="0" y="0"/>
                    </a:moveTo>
                    <a:lnTo>
                      <a:pt x="1" y="0"/>
                    </a:lnTo>
                    <a:lnTo>
                      <a:pt x="2" y="0"/>
                    </a:lnTo>
                    <a:lnTo>
                      <a:pt x="4" y="0"/>
                    </a:lnTo>
                    <a:lnTo>
                      <a:pt x="5" y="0"/>
                    </a:lnTo>
                    <a:lnTo>
                      <a:pt x="7" y="0"/>
                    </a:lnTo>
                    <a:lnTo>
                      <a:pt x="8" y="0"/>
                    </a:lnTo>
                    <a:lnTo>
                      <a:pt x="10" y="0"/>
                    </a:lnTo>
                    <a:lnTo>
                      <a:pt x="12" y="0"/>
                    </a:lnTo>
                    <a:lnTo>
                      <a:pt x="13" y="0"/>
                    </a:lnTo>
                    <a:lnTo>
                      <a:pt x="15" y="0"/>
                    </a:lnTo>
                    <a:lnTo>
                      <a:pt x="17" y="0"/>
                    </a:lnTo>
                    <a:lnTo>
                      <a:pt x="20" y="0"/>
                    </a:lnTo>
                    <a:lnTo>
                      <a:pt x="18" y="2"/>
                    </a:lnTo>
                    <a:lnTo>
                      <a:pt x="17" y="3"/>
                    </a:lnTo>
                    <a:lnTo>
                      <a:pt x="16" y="4"/>
                    </a:lnTo>
                    <a:lnTo>
                      <a:pt x="14" y="5"/>
                    </a:lnTo>
                    <a:lnTo>
                      <a:pt x="12" y="5"/>
                    </a:lnTo>
                    <a:lnTo>
                      <a:pt x="10" y="5"/>
                    </a:lnTo>
                    <a:lnTo>
                      <a:pt x="9" y="5"/>
                    </a:lnTo>
                    <a:lnTo>
                      <a:pt x="7" y="5"/>
                    </a:lnTo>
                    <a:lnTo>
                      <a:pt x="5" y="5"/>
                    </a:lnTo>
                    <a:lnTo>
                      <a:pt x="3" y="5"/>
                    </a:lnTo>
                    <a:lnTo>
                      <a:pt x="3" y="4"/>
                    </a:lnTo>
                    <a:lnTo>
                      <a:pt x="1" y="4"/>
                    </a:lnTo>
                    <a:lnTo>
                      <a:pt x="1" y="3"/>
                    </a:lnTo>
                    <a:lnTo>
                      <a:pt x="0" y="3"/>
                    </a:lnTo>
                    <a:lnTo>
                      <a:pt x="0" y="1"/>
                    </a:lnTo>
                    <a:lnTo>
                      <a:pt x="0" y="0"/>
                    </a:lnTo>
                  </a:path>
                </a:pathLst>
              </a:custGeom>
              <a:solidFill>
                <a:srgbClr val="FFFFF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3" name="Freeform 808"/>
              <p:cNvSpPr>
                <a:spLocks/>
              </p:cNvSpPr>
              <p:nvPr/>
            </p:nvSpPr>
            <p:spPr bwMode="auto">
              <a:xfrm>
                <a:off x="4810" y="1756"/>
                <a:ext cx="16" cy="7"/>
              </a:xfrm>
              <a:custGeom>
                <a:avLst/>
                <a:gdLst>
                  <a:gd name="T0" fmla="*/ 0 w 16"/>
                  <a:gd name="T1" fmla="*/ 3 h 7"/>
                  <a:gd name="T2" fmla="*/ 0 w 16"/>
                  <a:gd name="T3" fmla="*/ 5 h 7"/>
                  <a:gd name="T4" fmla="*/ 1 w 16"/>
                  <a:gd name="T5" fmla="*/ 5 h 7"/>
                  <a:gd name="T6" fmla="*/ 2 w 16"/>
                  <a:gd name="T7" fmla="*/ 5 h 7"/>
                  <a:gd name="T8" fmla="*/ 4 w 16"/>
                  <a:gd name="T9" fmla="*/ 5 h 7"/>
                  <a:gd name="T10" fmla="*/ 4 w 16"/>
                  <a:gd name="T11" fmla="*/ 6 h 7"/>
                  <a:gd name="T12" fmla="*/ 5 w 16"/>
                  <a:gd name="T13" fmla="*/ 6 h 7"/>
                  <a:gd name="T14" fmla="*/ 7 w 16"/>
                  <a:gd name="T15" fmla="*/ 6 h 7"/>
                  <a:gd name="T16" fmla="*/ 9 w 16"/>
                  <a:gd name="T17" fmla="*/ 6 h 7"/>
                  <a:gd name="T18" fmla="*/ 10 w 16"/>
                  <a:gd name="T19" fmla="*/ 6 h 7"/>
                  <a:gd name="T20" fmla="*/ 12 w 16"/>
                  <a:gd name="T21" fmla="*/ 5 h 7"/>
                  <a:gd name="T22" fmla="*/ 14 w 16"/>
                  <a:gd name="T23" fmla="*/ 4 h 7"/>
                  <a:gd name="T24" fmla="*/ 15 w 16"/>
                  <a:gd name="T25" fmla="*/ 3 h 7"/>
                  <a:gd name="T26" fmla="*/ 14 w 16"/>
                  <a:gd name="T27" fmla="*/ 3 h 7"/>
                  <a:gd name="T28" fmla="*/ 13 w 16"/>
                  <a:gd name="T29" fmla="*/ 3 h 7"/>
                  <a:gd name="T30" fmla="*/ 11 w 16"/>
                  <a:gd name="T31" fmla="*/ 3 h 7"/>
                  <a:gd name="T32" fmla="*/ 11 w 16"/>
                  <a:gd name="T33" fmla="*/ 1 h 7"/>
                  <a:gd name="T34" fmla="*/ 10 w 16"/>
                  <a:gd name="T35" fmla="*/ 1 h 7"/>
                  <a:gd name="T36" fmla="*/ 9 w 16"/>
                  <a:gd name="T37" fmla="*/ 1 h 7"/>
                  <a:gd name="T38" fmla="*/ 7 w 16"/>
                  <a:gd name="T39" fmla="*/ 1 h 7"/>
                  <a:gd name="T40" fmla="*/ 7 w 16"/>
                  <a:gd name="T41" fmla="*/ 0 h 7"/>
                  <a:gd name="T42" fmla="*/ 5 w 16"/>
                  <a:gd name="T43" fmla="*/ 1 h 7"/>
                  <a:gd name="T44" fmla="*/ 4 w 16"/>
                  <a:gd name="T45" fmla="*/ 1 h 7"/>
                  <a:gd name="T46" fmla="*/ 2 w 16"/>
                  <a:gd name="T47" fmla="*/ 2 h 7"/>
                  <a:gd name="T48" fmla="*/ 1 w 16"/>
                  <a:gd name="T49" fmla="*/ 2 h 7"/>
                  <a:gd name="T50" fmla="*/ 0 w 16"/>
                  <a:gd name="T51"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7">
                    <a:moveTo>
                      <a:pt x="0" y="3"/>
                    </a:moveTo>
                    <a:lnTo>
                      <a:pt x="0" y="5"/>
                    </a:lnTo>
                    <a:lnTo>
                      <a:pt x="1" y="5"/>
                    </a:lnTo>
                    <a:lnTo>
                      <a:pt x="2" y="5"/>
                    </a:lnTo>
                    <a:lnTo>
                      <a:pt x="4" y="5"/>
                    </a:lnTo>
                    <a:lnTo>
                      <a:pt x="4" y="6"/>
                    </a:lnTo>
                    <a:lnTo>
                      <a:pt x="5" y="6"/>
                    </a:lnTo>
                    <a:lnTo>
                      <a:pt x="7" y="6"/>
                    </a:lnTo>
                    <a:lnTo>
                      <a:pt x="9" y="6"/>
                    </a:lnTo>
                    <a:lnTo>
                      <a:pt x="10" y="6"/>
                    </a:lnTo>
                    <a:lnTo>
                      <a:pt x="12" y="5"/>
                    </a:lnTo>
                    <a:lnTo>
                      <a:pt x="14" y="4"/>
                    </a:lnTo>
                    <a:lnTo>
                      <a:pt x="15" y="3"/>
                    </a:lnTo>
                    <a:lnTo>
                      <a:pt x="14" y="3"/>
                    </a:lnTo>
                    <a:lnTo>
                      <a:pt x="13" y="3"/>
                    </a:lnTo>
                    <a:lnTo>
                      <a:pt x="11" y="3"/>
                    </a:lnTo>
                    <a:lnTo>
                      <a:pt x="11" y="1"/>
                    </a:lnTo>
                    <a:lnTo>
                      <a:pt x="10" y="1"/>
                    </a:lnTo>
                    <a:lnTo>
                      <a:pt x="9" y="1"/>
                    </a:lnTo>
                    <a:lnTo>
                      <a:pt x="7" y="1"/>
                    </a:lnTo>
                    <a:lnTo>
                      <a:pt x="7" y="0"/>
                    </a:lnTo>
                    <a:lnTo>
                      <a:pt x="5" y="1"/>
                    </a:lnTo>
                    <a:lnTo>
                      <a:pt x="4" y="1"/>
                    </a:lnTo>
                    <a:lnTo>
                      <a:pt x="2" y="2"/>
                    </a:lnTo>
                    <a:lnTo>
                      <a:pt x="1" y="2"/>
                    </a:lnTo>
                    <a:lnTo>
                      <a:pt x="0" y="3"/>
                    </a:lnTo>
                  </a:path>
                </a:pathLst>
              </a:custGeom>
              <a:solidFill>
                <a:srgbClr val="FFFFF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4" name="Freeform 809"/>
              <p:cNvSpPr>
                <a:spLocks/>
              </p:cNvSpPr>
              <p:nvPr/>
            </p:nvSpPr>
            <p:spPr bwMode="auto">
              <a:xfrm>
                <a:off x="4807" y="1754"/>
                <a:ext cx="23" cy="9"/>
              </a:xfrm>
              <a:custGeom>
                <a:avLst/>
                <a:gdLst>
                  <a:gd name="T0" fmla="*/ 0 w 23"/>
                  <a:gd name="T1" fmla="*/ 5 h 9"/>
                  <a:gd name="T2" fmla="*/ 1 w 23"/>
                  <a:gd name="T3" fmla="*/ 5 h 9"/>
                  <a:gd name="T4" fmla="*/ 3 w 23"/>
                  <a:gd name="T5" fmla="*/ 3 h 9"/>
                  <a:gd name="T6" fmla="*/ 4 w 23"/>
                  <a:gd name="T7" fmla="*/ 2 h 9"/>
                  <a:gd name="T8" fmla="*/ 6 w 23"/>
                  <a:gd name="T9" fmla="*/ 0 h 9"/>
                  <a:gd name="T10" fmla="*/ 7 w 23"/>
                  <a:gd name="T11" fmla="*/ 0 h 9"/>
                  <a:gd name="T12" fmla="*/ 8 w 23"/>
                  <a:gd name="T13" fmla="*/ 0 h 9"/>
                  <a:gd name="T14" fmla="*/ 9 w 23"/>
                  <a:gd name="T15" fmla="*/ 0 h 9"/>
                  <a:gd name="T16" fmla="*/ 10 w 23"/>
                  <a:gd name="T17" fmla="*/ 0 h 9"/>
                  <a:gd name="T18" fmla="*/ 12 w 23"/>
                  <a:gd name="T19" fmla="*/ 0 h 9"/>
                  <a:gd name="T20" fmla="*/ 12 w 23"/>
                  <a:gd name="T21" fmla="*/ 1 h 9"/>
                  <a:gd name="T22" fmla="*/ 14 w 23"/>
                  <a:gd name="T23" fmla="*/ 1 h 9"/>
                  <a:gd name="T24" fmla="*/ 15 w 23"/>
                  <a:gd name="T25" fmla="*/ 1 h 9"/>
                  <a:gd name="T26" fmla="*/ 17 w 23"/>
                  <a:gd name="T27" fmla="*/ 1 h 9"/>
                  <a:gd name="T28" fmla="*/ 17 w 23"/>
                  <a:gd name="T29" fmla="*/ 3 h 9"/>
                  <a:gd name="T30" fmla="*/ 18 w 23"/>
                  <a:gd name="T31" fmla="*/ 3 h 9"/>
                  <a:gd name="T32" fmla="*/ 20 w 23"/>
                  <a:gd name="T33" fmla="*/ 3 h 9"/>
                  <a:gd name="T34" fmla="*/ 22 w 23"/>
                  <a:gd name="T35" fmla="*/ 3 h 9"/>
                  <a:gd name="T36" fmla="*/ 20 w 23"/>
                  <a:gd name="T37" fmla="*/ 5 h 9"/>
                  <a:gd name="T38" fmla="*/ 19 w 23"/>
                  <a:gd name="T39" fmla="*/ 6 h 9"/>
                  <a:gd name="T40" fmla="*/ 17 w 23"/>
                  <a:gd name="T41" fmla="*/ 8 h 9"/>
                  <a:gd name="T42" fmla="*/ 16 w 23"/>
                  <a:gd name="T43" fmla="*/ 8 h 9"/>
                  <a:gd name="T44" fmla="*/ 15 w 23"/>
                  <a:gd name="T45" fmla="*/ 8 h 9"/>
                  <a:gd name="T46" fmla="*/ 16 w 23"/>
                  <a:gd name="T47" fmla="*/ 6 h 9"/>
                  <a:gd name="T48" fmla="*/ 18 w 23"/>
                  <a:gd name="T49" fmla="*/ 5 h 9"/>
                  <a:gd name="T50" fmla="*/ 16 w 23"/>
                  <a:gd name="T51" fmla="*/ 5 h 9"/>
                  <a:gd name="T52" fmla="*/ 15 w 23"/>
                  <a:gd name="T53" fmla="*/ 5 h 9"/>
                  <a:gd name="T54" fmla="*/ 14 w 23"/>
                  <a:gd name="T55" fmla="*/ 6 h 9"/>
                  <a:gd name="T56" fmla="*/ 13 w 23"/>
                  <a:gd name="T57" fmla="*/ 8 h 9"/>
                  <a:gd name="T58" fmla="*/ 11 w 23"/>
                  <a:gd name="T59" fmla="*/ 8 h 9"/>
                  <a:gd name="T60" fmla="*/ 10 w 23"/>
                  <a:gd name="T61" fmla="*/ 8 h 9"/>
                  <a:gd name="T62" fmla="*/ 8 w 23"/>
                  <a:gd name="T63" fmla="*/ 8 h 9"/>
                  <a:gd name="T64" fmla="*/ 7 w 23"/>
                  <a:gd name="T65" fmla="*/ 8 h 9"/>
                  <a:gd name="T66" fmla="*/ 7 w 23"/>
                  <a:gd name="T67" fmla="*/ 6 h 9"/>
                  <a:gd name="T68" fmla="*/ 7 w 23"/>
                  <a:gd name="T69" fmla="*/ 5 h 9"/>
                  <a:gd name="T70" fmla="*/ 7 w 23"/>
                  <a:gd name="T71" fmla="*/ 4 h 9"/>
                  <a:gd name="T72" fmla="*/ 6 w 23"/>
                  <a:gd name="T73" fmla="*/ 5 h 9"/>
                  <a:gd name="T74" fmla="*/ 5 w 23"/>
                  <a:gd name="T75" fmla="*/ 6 h 9"/>
                  <a:gd name="T76" fmla="*/ 3 w 23"/>
                  <a:gd name="T77" fmla="*/ 6 h 9"/>
                  <a:gd name="T78" fmla="*/ 1 w 23"/>
                  <a:gd name="T79" fmla="*/ 6 h 9"/>
                  <a:gd name="T80" fmla="*/ 0 w 23"/>
                  <a:gd name="T81" fmla="*/ 6 h 9"/>
                  <a:gd name="T82" fmla="*/ 0 w 23"/>
                  <a:gd name="T83"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9">
                    <a:moveTo>
                      <a:pt x="0" y="5"/>
                    </a:moveTo>
                    <a:lnTo>
                      <a:pt x="1" y="5"/>
                    </a:lnTo>
                    <a:lnTo>
                      <a:pt x="3" y="3"/>
                    </a:lnTo>
                    <a:lnTo>
                      <a:pt x="4" y="2"/>
                    </a:lnTo>
                    <a:lnTo>
                      <a:pt x="6" y="0"/>
                    </a:lnTo>
                    <a:lnTo>
                      <a:pt x="7" y="0"/>
                    </a:lnTo>
                    <a:lnTo>
                      <a:pt x="8" y="0"/>
                    </a:lnTo>
                    <a:lnTo>
                      <a:pt x="9" y="0"/>
                    </a:lnTo>
                    <a:lnTo>
                      <a:pt x="10" y="0"/>
                    </a:lnTo>
                    <a:lnTo>
                      <a:pt x="12" y="0"/>
                    </a:lnTo>
                    <a:lnTo>
                      <a:pt x="12" y="1"/>
                    </a:lnTo>
                    <a:lnTo>
                      <a:pt x="14" y="1"/>
                    </a:lnTo>
                    <a:lnTo>
                      <a:pt x="15" y="1"/>
                    </a:lnTo>
                    <a:lnTo>
                      <a:pt x="17" y="1"/>
                    </a:lnTo>
                    <a:lnTo>
                      <a:pt x="17" y="3"/>
                    </a:lnTo>
                    <a:lnTo>
                      <a:pt x="18" y="3"/>
                    </a:lnTo>
                    <a:lnTo>
                      <a:pt x="20" y="3"/>
                    </a:lnTo>
                    <a:lnTo>
                      <a:pt x="22" y="3"/>
                    </a:lnTo>
                    <a:lnTo>
                      <a:pt x="20" y="5"/>
                    </a:lnTo>
                    <a:lnTo>
                      <a:pt x="19" y="6"/>
                    </a:lnTo>
                    <a:lnTo>
                      <a:pt x="17" y="8"/>
                    </a:lnTo>
                    <a:lnTo>
                      <a:pt x="16" y="8"/>
                    </a:lnTo>
                    <a:lnTo>
                      <a:pt x="15" y="8"/>
                    </a:lnTo>
                    <a:lnTo>
                      <a:pt x="16" y="6"/>
                    </a:lnTo>
                    <a:lnTo>
                      <a:pt x="18" y="5"/>
                    </a:lnTo>
                    <a:lnTo>
                      <a:pt x="16" y="5"/>
                    </a:lnTo>
                    <a:lnTo>
                      <a:pt x="15" y="5"/>
                    </a:lnTo>
                    <a:lnTo>
                      <a:pt x="14" y="6"/>
                    </a:lnTo>
                    <a:lnTo>
                      <a:pt x="13" y="8"/>
                    </a:lnTo>
                    <a:lnTo>
                      <a:pt x="11" y="8"/>
                    </a:lnTo>
                    <a:lnTo>
                      <a:pt x="10" y="8"/>
                    </a:lnTo>
                    <a:lnTo>
                      <a:pt x="8" y="8"/>
                    </a:lnTo>
                    <a:lnTo>
                      <a:pt x="7" y="8"/>
                    </a:lnTo>
                    <a:lnTo>
                      <a:pt x="7" y="6"/>
                    </a:lnTo>
                    <a:lnTo>
                      <a:pt x="7" y="5"/>
                    </a:lnTo>
                    <a:lnTo>
                      <a:pt x="7" y="4"/>
                    </a:lnTo>
                    <a:lnTo>
                      <a:pt x="6" y="5"/>
                    </a:lnTo>
                    <a:lnTo>
                      <a:pt x="5" y="6"/>
                    </a:lnTo>
                    <a:lnTo>
                      <a:pt x="3" y="6"/>
                    </a:lnTo>
                    <a:lnTo>
                      <a:pt x="1" y="6"/>
                    </a:lnTo>
                    <a:lnTo>
                      <a:pt x="0" y="6"/>
                    </a:lnTo>
                    <a:lnTo>
                      <a:pt x="0" y="5"/>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5" name="Freeform 810"/>
              <p:cNvSpPr>
                <a:spLocks/>
              </p:cNvSpPr>
              <p:nvPr/>
            </p:nvSpPr>
            <p:spPr bwMode="auto">
              <a:xfrm>
                <a:off x="4779" y="1757"/>
                <a:ext cx="17" cy="6"/>
              </a:xfrm>
              <a:custGeom>
                <a:avLst/>
                <a:gdLst>
                  <a:gd name="T0" fmla="*/ 2 w 17"/>
                  <a:gd name="T1" fmla="*/ 0 h 6"/>
                  <a:gd name="T2" fmla="*/ 1 w 17"/>
                  <a:gd name="T3" fmla="*/ 0 h 6"/>
                  <a:gd name="T4" fmla="*/ 0 w 17"/>
                  <a:gd name="T5" fmla="*/ 2 h 6"/>
                  <a:gd name="T6" fmla="*/ 0 w 17"/>
                  <a:gd name="T7" fmla="*/ 3 h 6"/>
                  <a:gd name="T8" fmla="*/ 0 w 17"/>
                  <a:gd name="T9" fmla="*/ 5 h 6"/>
                  <a:gd name="T10" fmla="*/ 2 w 17"/>
                  <a:gd name="T11" fmla="*/ 5 h 6"/>
                  <a:gd name="T12" fmla="*/ 4 w 17"/>
                  <a:gd name="T13" fmla="*/ 5 h 6"/>
                  <a:gd name="T14" fmla="*/ 5 w 17"/>
                  <a:gd name="T15" fmla="*/ 5 h 6"/>
                  <a:gd name="T16" fmla="*/ 6 w 17"/>
                  <a:gd name="T17" fmla="*/ 5 h 6"/>
                  <a:gd name="T18" fmla="*/ 8 w 17"/>
                  <a:gd name="T19" fmla="*/ 4 h 6"/>
                  <a:gd name="T20" fmla="*/ 10 w 17"/>
                  <a:gd name="T21" fmla="*/ 4 h 6"/>
                  <a:gd name="T22" fmla="*/ 11 w 17"/>
                  <a:gd name="T23" fmla="*/ 4 h 6"/>
                  <a:gd name="T24" fmla="*/ 13 w 17"/>
                  <a:gd name="T25" fmla="*/ 4 h 6"/>
                  <a:gd name="T26" fmla="*/ 15 w 17"/>
                  <a:gd name="T27" fmla="*/ 4 h 6"/>
                  <a:gd name="T28" fmla="*/ 16 w 17"/>
                  <a:gd name="T29" fmla="*/ 3 h 6"/>
                  <a:gd name="T30" fmla="*/ 15 w 17"/>
                  <a:gd name="T31" fmla="*/ 3 h 6"/>
                  <a:gd name="T32" fmla="*/ 13 w 17"/>
                  <a:gd name="T33" fmla="*/ 3 h 6"/>
                  <a:gd name="T34" fmla="*/ 13 w 17"/>
                  <a:gd name="T35" fmla="*/ 2 h 6"/>
                  <a:gd name="T36" fmla="*/ 12 w 17"/>
                  <a:gd name="T37" fmla="*/ 2 h 6"/>
                  <a:gd name="T38" fmla="*/ 10 w 17"/>
                  <a:gd name="T39" fmla="*/ 2 h 6"/>
                  <a:gd name="T40" fmla="*/ 8 w 17"/>
                  <a:gd name="T41" fmla="*/ 2 h 6"/>
                  <a:gd name="T42" fmla="*/ 8 w 17"/>
                  <a:gd name="T43" fmla="*/ 0 h 6"/>
                  <a:gd name="T44" fmla="*/ 6 w 17"/>
                  <a:gd name="T45" fmla="*/ 0 h 6"/>
                  <a:gd name="T46" fmla="*/ 5 w 17"/>
                  <a:gd name="T47" fmla="*/ 0 h 6"/>
                  <a:gd name="T48" fmla="*/ 3 w 17"/>
                  <a:gd name="T49" fmla="*/ 0 h 6"/>
                  <a:gd name="T50" fmla="*/ 2 w 17"/>
                  <a:gd name="T5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6">
                    <a:moveTo>
                      <a:pt x="2" y="0"/>
                    </a:moveTo>
                    <a:lnTo>
                      <a:pt x="1" y="0"/>
                    </a:lnTo>
                    <a:lnTo>
                      <a:pt x="0" y="2"/>
                    </a:lnTo>
                    <a:lnTo>
                      <a:pt x="0" y="3"/>
                    </a:lnTo>
                    <a:lnTo>
                      <a:pt x="0" y="5"/>
                    </a:lnTo>
                    <a:lnTo>
                      <a:pt x="2" y="5"/>
                    </a:lnTo>
                    <a:lnTo>
                      <a:pt x="4" y="5"/>
                    </a:lnTo>
                    <a:lnTo>
                      <a:pt x="5" y="5"/>
                    </a:lnTo>
                    <a:lnTo>
                      <a:pt x="6" y="5"/>
                    </a:lnTo>
                    <a:lnTo>
                      <a:pt x="8" y="4"/>
                    </a:lnTo>
                    <a:lnTo>
                      <a:pt x="10" y="4"/>
                    </a:lnTo>
                    <a:lnTo>
                      <a:pt x="11" y="4"/>
                    </a:lnTo>
                    <a:lnTo>
                      <a:pt x="13" y="4"/>
                    </a:lnTo>
                    <a:lnTo>
                      <a:pt x="15" y="4"/>
                    </a:lnTo>
                    <a:lnTo>
                      <a:pt x="16" y="3"/>
                    </a:lnTo>
                    <a:lnTo>
                      <a:pt x="15" y="3"/>
                    </a:lnTo>
                    <a:lnTo>
                      <a:pt x="13" y="3"/>
                    </a:lnTo>
                    <a:lnTo>
                      <a:pt x="13" y="2"/>
                    </a:lnTo>
                    <a:lnTo>
                      <a:pt x="12" y="2"/>
                    </a:lnTo>
                    <a:lnTo>
                      <a:pt x="10" y="2"/>
                    </a:lnTo>
                    <a:lnTo>
                      <a:pt x="8" y="2"/>
                    </a:lnTo>
                    <a:lnTo>
                      <a:pt x="8" y="0"/>
                    </a:lnTo>
                    <a:lnTo>
                      <a:pt x="6" y="0"/>
                    </a:lnTo>
                    <a:lnTo>
                      <a:pt x="5" y="0"/>
                    </a:lnTo>
                    <a:lnTo>
                      <a:pt x="3" y="0"/>
                    </a:lnTo>
                    <a:lnTo>
                      <a:pt x="2" y="0"/>
                    </a:lnTo>
                  </a:path>
                </a:pathLst>
              </a:custGeom>
              <a:solidFill>
                <a:srgbClr val="FFFFF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6" name="Freeform 811"/>
              <p:cNvSpPr>
                <a:spLocks/>
              </p:cNvSpPr>
              <p:nvPr/>
            </p:nvSpPr>
            <p:spPr bwMode="auto">
              <a:xfrm>
                <a:off x="4775" y="1754"/>
                <a:ext cx="22" cy="9"/>
              </a:xfrm>
              <a:custGeom>
                <a:avLst/>
                <a:gdLst>
                  <a:gd name="T0" fmla="*/ 0 w 22"/>
                  <a:gd name="T1" fmla="*/ 5 h 9"/>
                  <a:gd name="T2" fmla="*/ 2 w 22"/>
                  <a:gd name="T3" fmla="*/ 3 h 9"/>
                  <a:gd name="T4" fmla="*/ 4 w 22"/>
                  <a:gd name="T5" fmla="*/ 3 h 9"/>
                  <a:gd name="T6" fmla="*/ 6 w 22"/>
                  <a:gd name="T7" fmla="*/ 1 h 9"/>
                  <a:gd name="T8" fmla="*/ 7 w 22"/>
                  <a:gd name="T9" fmla="*/ 1 h 9"/>
                  <a:gd name="T10" fmla="*/ 9 w 22"/>
                  <a:gd name="T11" fmla="*/ 0 h 9"/>
                  <a:gd name="T12" fmla="*/ 11 w 22"/>
                  <a:gd name="T13" fmla="*/ 0 h 9"/>
                  <a:gd name="T14" fmla="*/ 13 w 22"/>
                  <a:gd name="T15" fmla="*/ 0 h 9"/>
                  <a:gd name="T16" fmla="*/ 13 w 22"/>
                  <a:gd name="T17" fmla="*/ 1 h 9"/>
                  <a:gd name="T18" fmla="*/ 14 w 22"/>
                  <a:gd name="T19" fmla="*/ 1 h 9"/>
                  <a:gd name="T20" fmla="*/ 14 w 22"/>
                  <a:gd name="T21" fmla="*/ 2 h 9"/>
                  <a:gd name="T22" fmla="*/ 15 w 22"/>
                  <a:gd name="T23" fmla="*/ 2 h 9"/>
                  <a:gd name="T24" fmla="*/ 17 w 22"/>
                  <a:gd name="T25" fmla="*/ 2 h 9"/>
                  <a:gd name="T26" fmla="*/ 17 w 22"/>
                  <a:gd name="T27" fmla="*/ 4 h 9"/>
                  <a:gd name="T28" fmla="*/ 19 w 22"/>
                  <a:gd name="T29" fmla="*/ 4 h 9"/>
                  <a:gd name="T30" fmla="*/ 19 w 22"/>
                  <a:gd name="T31" fmla="*/ 5 h 9"/>
                  <a:gd name="T32" fmla="*/ 21 w 22"/>
                  <a:gd name="T33" fmla="*/ 5 h 9"/>
                  <a:gd name="T34" fmla="*/ 20 w 22"/>
                  <a:gd name="T35" fmla="*/ 6 h 9"/>
                  <a:gd name="T36" fmla="*/ 19 w 22"/>
                  <a:gd name="T37" fmla="*/ 8 h 9"/>
                  <a:gd name="T38" fmla="*/ 20 w 22"/>
                  <a:gd name="T39" fmla="*/ 8 h 9"/>
                  <a:gd name="T40" fmla="*/ 18 w 22"/>
                  <a:gd name="T41" fmla="*/ 8 h 9"/>
                  <a:gd name="T42" fmla="*/ 17 w 22"/>
                  <a:gd name="T43" fmla="*/ 8 h 9"/>
                  <a:gd name="T44" fmla="*/ 17 w 22"/>
                  <a:gd name="T45" fmla="*/ 6 h 9"/>
                  <a:gd name="T46" fmla="*/ 17 w 22"/>
                  <a:gd name="T47" fmla="*/ 5 h 9"/>
                  <a:gd name="T48" fmla="*/ 16 w 22"/>
                  <a:gd name="T49" fmla="*/ 5 h 9"/>
                  <a:gd name="T50" fmla="*/ 14 w 22"/>
                  <a:gd name="T51" fmla="*/ 6 h 9"/>
                  <a:gd name="T52" fmla="*/ 13 w 22"/>
                  <a:gd name="T53" fmla="*/ 8 h 9"/>
                  <a:gd name="T54" fmla="*/ 11 w 22"/>
                  <a:gd name="T55" fmla="*/ 8 h 9"/>
                  <a:gd name="T56" fmla="*/ 9 w 22"/>
                  <a:gd name="T57" fmla="*/ 8 h 9"/>
                  <a:gd name="T58" fmla="*/ 8 w 22"/>
                  <a:gd name="T59" fmla="*/ 8 h 9"/>
                  <a:gd name="T60" fmla="*/ 7 w 22"/>
                  <a:gd name="T61" fmla="*/ 8 h 9"/>
                  <a:gd name="T62" fmla="*/ 7 w 22"/>
                  <a:gd name="T63" fmla="*/ 6 h 9"/>
                  <a:gd name="T64" fmla="*/ 7 w 22"/>
                  <a:gd name="T65" fmla="*/ 5 h 9"/>
                  <a:gd name="T66" fmla="*/ 7 w 22"/>
                  <a:gd name="T67" fmla="*/ 4 h 9"/>
                  <a:gd name="T68" fmla="*/ 6 w 22"/>
                  <a:gd name="T69" fmla="*/ 5 h 9"/>
                  <a:gd name="T70" fmla="*/ 6 w 22"/>
                  <a:gd name="T71" fmla="*/ 6 h 9"/>
                  <a:gd name="T72" fmla="*/ 4 w 22"/>
                  <a:gd name="T73" fmla="*/ 7 h 9"/>
                  <a:gd name="T74" fmla="*/ 3 w 22"/>
                  <a:gd name="T75" fmla="*/ 7 h 9"/>
                  <a:gd name="T76" fmla="*/ 3 w 22"/>
                  <a:gd name="T77" fmla="*/ 6 h 9"/>
                  <a:gd name="T78" fmla="*/ 3 w 22"/>
                  <a:gd name="T79" fmla="*/ 7 h 9"/>
                  <a:gd name="T80" fmla="*/ 4 w 22"/>
                  <a:gd name="T81" fmla="*/ 7 h 9"/>
                  <a:gd name="T82" fmla="*/ 5 w 22"/>
                  <a:gd name="T83" fmla="*/ 7 h 9"/>
                  <a:gd name="T84" fmla="*/ 7 w 22"/>
                  <a:gd name="T85" fmla="*/ 7 h 9"/>
                  <a:gd name="T86" fmla="*/ 5 w 22"/>
                  <a:gd name="T87" fmla="*/ 7 h 9"/>
                  <a:gd name="T88" fmla="*/ 4 w 22"/>
                  <a:gd name="T89" fmla="*/ 7 h 9"/>
                  <a:gd name="T90" fmla="*/ 2 w 22"/>
                  <a:gd name="T91" fmla="*/ 7 h 9"/>
                  <a:gd name="T92" fmla="*/ 1 w 22"/>
                  <a:gd name="T93" fmla="*/ 7 h 9"/>
                  <a:gd name="T94" fmla="*/ 0 w 22"/>
                  <a:gd name="T95" fmla="*/ 7 h 9"/>
                  <a:gd name="T96" fmla="*/ 0 w 22"/>
                  <a:gd name="T9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 h="9">
                    <a:moveTo>
                      <a:pt x="0" y="5"/>
                    </a:moveTo>
                    <a:lnTo>
                      <a:pt x="2" y="3"/>
                    </a:lnTo>
                    <a:lnTo>
                      <a:pt x="4" y="3"/>
                    </a:lnTo>
                    <a:lnTo>
                      <a:pt x="6" y="1"/>
                    </a:lnTo>
                    <a:lnTo>
                      <a:pt x="7" y="1"/>
                    </a:lnTo>
                    <a:lnTo>
                      <a:pt x="9" y="0"/>
                    </a:lnTo>
                    <a:lnTo>
                      <a:pt x="11" y="0"/>
                    </a:lnTo>
                    <a:lnTo>
                      <a:pt x="13" y="0"/>
                    </a:lnTo>
                    <a:lnTo>
                      <a:pt x="13" y="1"/>
                    </a:lnTo>
                    <a:lnTo>
                      <a:pt x="14" y="1"/>
                    </a:lnTo>
                    <a:lnTo>
                      <a:pt x="14" y="2"/>
                    </a:lnTo>
                    <a:lnTo>
                      <a:pt x="15" y="2"/>
                    </a:lnTo>
                    <a:lnTo>
                      <a:pt x="17" y="2"/>
                    </a:lnTo>
                    <a:lnTo>
                      <a:pt x="17" y="4"/>
                    </a:lnTo>
                    <a:lnTo>
                      <a:pt x="19" y="4"/>
                    </a:lnTo>
                    <a:lnTo>
                      <a:pt x="19" y="5"/>
                    </a:lnTo>
                    <a:lnTo>
                      <a:pt x="21" y="5"/>
                    </a:lnTo>
                    <a:lnTo>
                      <a:pt x="20" y="6"/>
                    </a:lnTo>
                    <a:lnTo>
                      <a:pt x="19" y="8"/>
                    </a:lnTo>
                    <a:lnTo>
                      <a:pt x="20" y="8"/>
                    </a:lnTo>
                    <a:lnTo>
                      <a:pt x="18" y="8"/>
                    </a:lnTo>
                    <a:lnTo>
                      <a:pt x="17" y="8"/>
                    </a:lnTo>
                    <a:lnTo>
                      <a:pt x="17" y="6"/>
                    </a:lnTo>
                    <a:lnTo>
                      <a:pt x="17" y="5"/>
                    </a:lnTo>
                    <a:lnTo>
                      <a:pt x="16" y="5"/>
                    </a:lnTo>
                    <a:lnTo>
                      <a:pt x="14" y="6"/>
                    </a:lnTo>
                    <a:lnTo>
                      <a:pt x="13" y="8"/>
                    </a:lnTo>
                    <a:lnTo>
                      <a:pt x="11" y="8"/>
                    </a:lnTo>
                    <a:lnTo>
                      <a:pt x="9" y="8"/>
                    </a:lnTo>
                    <a:lnTo>
                      <a:pt x="8" y="8"/>
                    </a:lnTo>
                    <a:lnTo>
                      <a:pt x="7" y="8"/>
                    </a:lnTo>
                    <a:lnTo>
                      <a:pt x="7" y="6"/>
                    </a:lnTo>
                    <a:lnTo>
                      <a:pt x="7" y="5"/>
                    </a:lnTo>
                    <a:lnTo>
                      <a:pt x="7" y="4"/>
                    </a:lnTo>
                    <a:lnTo>
                      <a:pt x="6" y="5"/>
                    </a:lnTo>
                    <a:lnTo>
                      <a:pt x="6" y="6"/>
                    </a:lnTo>
                    <a:lnTo>
                      <a:pt x="4" y="7"/>
                    </a:lnTo>
                    <a:lnTo>
                      <a:pt x="3" y="7"/>
                    </a:lnTo>
                    <a:lnTo>
                      <a:pt x="3" y="6"/>
                    </a:lnTo>
                    <a:lnTo>
                      <a:pt x="3" y="7"/>
                    </a:lnTo>
                    <a:lnTo>
                      <a:pt x="4" y="7"/>
                    </a:lnTo>
                    <a:lnTo>
                      <a:pt x="5" y="7"/>
                    </a:lnTo>
                    <a:lnTo>
                      <a:pt x="7" y="7"/>
                    </a:lnTo>
                    <a:lnTo>
                      <a:pt x="5" y="7"/>
                    </a:lnTo>
                    <a:lnTo>
                      <a:pt x="4" y="7"/>
                    </a:lnTo>
                    <a:lnTo>
                      <a:pt x="2" y="7"/>
                    </a:lnTo>
                    <a:lnTo>
                      <a:pt x="1" y="7"/>
                    </a:lnTo>
                    <a:lnTo>
                      <a:pt x="0" y="7"/>
                    </a:lnTo>
                    <a:lnTo>
                      <a:pt x="0" y="5"/>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7" name="Freeform 812"/>
              <p:cNvSpPr>
                <a:spLocks/>
              </p:cNvSpPr>
              <p:nvPr/>
            </p:nvSpPr>
            <p:spPr bwMode="auto">
              <a:xfrm>
                <a:off x="4717" y="1829"/>
                <a:ext cx="179" cy="240"/>
              </a:xfrm>
              <a:custGeom>
                <a:avLst/>
                <a:gdLst>
                  <a:gd name="T0" fmla="*/ 144 w 179"/>
                  <a:gd name="T1" fmla="*/ 20 h 240"/>
                  <a:gd name="T2" fmla="*/ 145 w 179"/>
                  <a:gd name="T3" fmla="*/ 39 h 240"/>
                  <a:gd name="T4" fmla="*/ 150 w 179"/>
                  <a:gd name="T5" fmla="*/ 57 h 240"/>
                  <a:gd name="T6" fmla="*/ 155 w 179"/>
                  <a:gd name="T7" fmla="*/ 66 h 240"/>
                  <a:gd name="T8" fmla="*/ 162 w 179"/>
                  <a:gd name="T9" fmla="*/ 68 h 240"/>
                  <a:gd name="T10" fmla="*/ 171 w 179"/>
                  <a:gd name="T11" fmla="*/ 70 h 240"/>
                  <a:gd name="T12" fmla="*/ 178 w 179"/>
                  <a:gd name="T13" fmla="*/ 77 h 240"/>
                  <a:gd name="T14" fmla="*/ 175 w 179"/>
                  <a:gd name="T15" fmla="*/ 95 h 240"/>
                  <a:gd name="T16" fmla="*/ 169 w 179"/>
                  <a:gd name="T17" fmla="*/ 116 h 240"/>
                  <a:gd name="T18" fmla="*/ 161 w 179"/>
                  <a:gd name="T19" fmla="*/ 135 h 240"/>
                  <a:gd name="T20" fmla="*/ 160 w 179"/>
                  <a:gd name="T21" fmla="*/ 151 h 240"/>
                  <a:gd name="T22" fmla="*/ 158 w 179"/>
                  <a:gd name="T23" fmla="*/ 171 h 240"/>
                  <a:gd name="T24" fmla="*/ 157 w 179"/>
                  <a:gd name="T25" fmla="*/ 184 h 240"/>
                  <a:gd name="T26" fmla="*/ 156 w 179"/>
                  <a:gd name="T27" fmla="*/ 194 h 240"/>
                  <a:gd name="T28" fmla="*/ 155 w 179"/>
                  <a:gd name="T29" fmla="*/ 204 h 240"/>
                  <a:gd name="T30" fmla="*/ 151 w 179"/>
                  <a:gd name="T31" fmla="*/ 212 h 240"/>
                  <a:gd name="T32" fmla="*/ 147 w 179"/>
                  <a:gd name="T33" fmla="*/ 221 h 240"/>
                  <a:gd name="T34" fmla="*/ 139 w 179"/>
                  <a:gd name="T35" fmla="*/ 230 h 240"/>
                  <a:gd name="T36" fmla="*/ 120 w 179"/>
                  <a:gd name="T37" fmla="*/ 236 h 240"/>
                  <a:gd name="T38" fmla="*/ 98 w 179"/>
                  <a:gd name="T39" fmla="*/ 237 h 240"/>
                  <a:gd name="T40" fmla="*/ 81 w 179"/>
                  <a:gd name="T41" fmla="*/ 239 h 240"/>
                  <a:gd name="T42" fmla="*/ 62 w 179"/>
                  <a:gd name="T43" fmla="*/ 239 h 240"/>
                  <a:gd name="T44" fmla="*/ 43 w 179"/>
                  <a:gd name="T45" fmla="*/ 238 h 240"/>
                  <a:gd name="T46" fmla="*/ 28 w 179"/>
                  <a:gd name="T47" fmla="*/ 231 h 240"/>
                  <a:gd name="T48" fmla="*/ 26 w 179"/>
                  <a:gd name="T49" fmla="*/ 226 h 240"/>
                  <a:gd name="T50" fmla="*/ 26 w 179"/>
                  <a:gd name="T51" fmla="*/ 217 h 240"/>
                  <a:gd name="T52" fmla="*/ 26 w 179"/>
                  <a:gd name="T53" fmla="*/ 210 h 240"/>
                  <a:gd name="T54" fmla="*/ 26 w 179"/>
                  <a:gd name="T55" fmla="*/ 201 h 240"/>
                  <a:gd name="T56" fmla="*/ 26 w 179"/>
                  <a:gd name="T57" fmla="*/ 192 h 240"/>
                  <a:gd name="T58" fmla="*/ 24 w 179"/>
                  <a:gd name="T59" fmla="*/ 184 h 240"/>
                  <a:gd name="T60" fmla="*/ 24 w 179"/>
                  <a:gd name="T61" fmla="*/ 173 h 240"/>
                  <a:gd name="T62" fmla="*/ 24 w 179"/>
                  <a:gd name="T63" fmla="*/ 161 h 240"/>
                  <a:gd name="T64" fmla="*/ 22 w 179"/>
                  <a:gd name="T65" fmla="*/ 151 h 240"/>
                  <a:gd name="T66" fmla="*/ 22 w 179"/>
                  <a:gd name="T67" fmla="*/ 140 h 240"/>
                  <a:gd name="T68" fmla="*/ 20 w 179"/>
                  <a:gd name="T69" fmla="*/ 127 h 240"/>
                  <a:gd name="T70" fmla="*/ 18 w 179"/>
                  <a:gd name="T71" fmla="*/ 116 h 240"/>
                  <a:gd name="T72" fmla="*/ 8 w 179"/>
                  <a:gd name="T73" fmla="*/ 99 h 240"/>
                  <a:gd name="T74" fmla="*/ 2 w 179"/>
                  <a:gd name="T75" fmla="*/ 77 h 240"/>
                  <a:gd name="T76" fmla="*/ 1 w 179"/>
                  <a:gd name="T77" fmla="*/ 60 h 240"/>
                  <a:gd name="T78" fmla="*/ 9 w 179"/>
                  <a:gd name="T79" fmla="*/ 61 h 240"/>
                  <a:gd name="T80" fmla="*/ 19 w 179"/>
                  <a:gd name="T81" fmla="*/ 62 h 240"/>
                  <a:gd name="T82" fmla="*/ 28 w 179"/>
                  <a:gd name="T83" fmla="*/ 54 h 240"/>
                  <a:gd name="T84" fmla="*/ 29 w 179"/>
                  <a:gd name="T85" fmla="*/ 38 h 240"/>
                  <a:gd name="T86" fmla="*/ 31 w 179"/>
                  <a:gd name="T87" fmla="*/ 19 h 240"/>
                  <a:gd name="T88" fmla="*/ 35 w 179"/>
                  <a:gd name="T89" fmla="*/ 2 h 240"/>
                  <a:gd name="T90" fmla="*/ 45 w 179"/>
                  <a:gd name="T91" fmla="*/ 1 h 240"/>
                  <a:gd name="T92" fmla="*/ 51 w 179"/>
                  <a:gd name="T93" fmla="*/ 4 h 240"/>
                  <a:gd name="T94" fmla="*/ 55 w 179"/>
                  <a:gd name="T95" fmla="*/ 9 h 240"/>
                  <a:gd name="T96" fmla="*/ 55 w 179"/>
                  <a:gd name="T97" fmla="*/ 22 h 240"/>
                  <a:gd name="T98" fmla="*/ 55 w 179"/>
                  <a:gd name="T99" fmla="*/ 35 h 240"/>
                  <a:gd name="T100" fmla="*/ 58 w 179"/>
                  <a:gd name="T101" fmla="*/ 43 h 240"/>
                  <a:gd name="T102" fmla="*/ 67 w 179"/>
                  <a:gd name="T103" fmla="*/ 53 h 240"/>
                  <a:gd name="T104" fmla="*/ 77 w 179"/>
                  <a:gd name="T105" fmla="*/ 59 h 240"/>
                  <a:gd name="T106" fmla="*/ 89 w 179"/>
                  <a:gd name="T107" fmla="*/ 60 h 240"/>
                  <a:gd name="T108" fmla="*/ 97 w 179"/>
                  <a:gd name="T109" fmla="*/ 59 h 240"/>
                  <a:gd name="T110" fmla="*/ 108 w 179"/>
                  <a:gd name="T111" fmla="*/ 53 h 240"/>
                  <a:gd name="T112" fmla="*/ 117 w 179"/>
                  <a:gd name="T113" fmla="*/ 44 h 240"/>
                  <a:gd name="T114" fmla="*/ 120 w 179"/>
                  <a:gd name="T115" fmla="*/ 28 h 240"/>
                  <a:gd name="T116" fmla="*/ 122 w 179"/>
                  <a:gd name="T117" fmla="*/ 11 h 240"/>
                  <a:gd name="T118" fmla="*/ 126 w 179"/>
                  <a:gd name="T119" fmla="*/ 1 h 240"/>
                  <a:gd name="T120" fmla="*/ 133 w 179"/>
                  <a:gd name="T121" fmla="*/ 1 h 240"/>
                  <a:gd name="T122" fmla="*/ 140 w 179"/>
                  <a:gd name="T123" fmla="*/ 3 h 240"/>
                  <a:gd name="T124" fmla="*/ 145 w 179"/>
                  <a:gd name="T12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9" h="240">
                    <a:moveTo>
                      <a:pt x="145" y="6"/>
                    </a:moveTo>
                    <a:lnTo>
                      <a:pt x="144" y="9"/>
                    </a:lnTo>
                    <a:lnTo>
                      <a:pt x="144" y="13"/>
                    </a:lnTo>
                    <a:lnTo>
                      <a:pt x="144" y="16"/>
                    </a:lnTo>
                    <a:lnTo>
                      <a:pt x="144" y="20"/>
                    </a:lnTo>
                    <a:lnTo>
                      <a:pt x="144" y="24"/>
                    </a:lnTo>
                    <a:lnTo>
                      <a:pt x="144" y="28"/>
                    </a:lnTo>
                    <a:lnTo>
                      <a:pt x="144" y="31"/>
                    </a:lnTo>
                    <a:lnTo>
                      <a:pt x="145" y="35"/>
                    </a:lnTo>
                    <a:lnTo>
                      <a:pt x="145" y="39"/>
                    </a:lnTo>
                    <a:lnTo>
                      <a:pt x="146" y="43"/>
                    </a:lnTo>
                    <a:lnTo>
                      <a:pt x="146" y="47"/>
                    </a:lnTo>
                    <a:lnTo>
                      <a:pt x="148" y="51"/>
                    </a:lnTo>
                    <a:lnTo>
                      <a:pt x="148" y="54"/>
                    </a:lnTo>
                    <a:lnTo>
                      <a:pt x="150" y="57"/>
                    </a:lnTo>
                    <a:lnTo>
                      <a:pt x="152" y="60"/>
                    </a:lnTo>
                    <a:lnTo>
                      <a:pt x="154" y="62"/>
                    </a:lnTo>
                    <a:lnTo>
                      <a:pt x="154" y="64"/>
                    </a:lnTo>
                    <a:lnTo>
                      <a:pt x="155" y="64"/>
                    </a:lnTo>
                    <a:lnTo>
                      <a:pt x="155" y="66"/>
                    </a:lnTo>
                    <a:lnTo>
                      <a:pt x="157" y="66"/>
                    </a:lnTo>
                    <a:lnTo>
                      <a:pt x="157" y="68"/>
                    </a:lnTo>
                    <a:lnTo>
                      <a:pt x="158" y="68"/>
                    </a:lnTo>
                    <a:lnTo>
                      <a:pt x="160" y="68"/>
                    </a:lnTo>
                    <a:lnTo>
                      <a:pt x="162" y="68"/>
                    </a:lnTo>
                    <a:lnTo>
                      <a:pt x="163" y="70"/>
                    </a:lnTo>
                    <a:lnTo>
                      <a:pt x="165" y="70"/>
                    </a:lnTo>
                    <a:lnTo>
                      <a:pt x="167" y="70"/>
                    </a:lnTo>
                    <a:lnTo>
                      <a:pt x="169" y="70"/>
                    </a:lnTo>
                    <a:lnTo>
                      <a:pt x="171" y="70"/>
                    </a:lnTo>
                    <a:lnTo>
                      <a:pt x="173" y="70"/>
                    </a:lnTo>
                    <a:lnTo>
                      <a:pt x="174" y="70"/>
                    </a:lnTo>
                    <a:lnTo>
                      <a:pt x="177" y="70"/>
                    </a:lnTo>
                    <a:lnTo>
                      <a:pt x="177" y="74"/>
                    </a:lnTo>
                    <a:lnTo>
                      <a:pt x="178" y="77"/>
                    </a:lnTo>
                    <a:lnTo>
                      <a:pt x="178" y="81"/>
                    </a:lnTo>
                    <a:lnTo>
                      <a:pt x="178" y="84"/>
                    </a:lnTo>
                    <a:lnTo>
                      <a:pt x="177" y="87"/>
                    </a:lnTo>
                    <a:lnTo>
                      <a:pt x="177" y="91"/>
                    </a:lnTo>
                    <a:lnTo>
                      <a:pt x="175" y="95"/>
                    </a:lnTo>
                    <a:lnTo>
                      <a:pt x="175" y="99"/>
                    </a:lnTo>
                    <a:lnTo>
                      <a:pt x="173" y="105"/>
                    </a:lnTo>
                    <a:lnTo>
                      <a:pt x="172" y="108"/>
                    </a:lnTo>
                    <a:lnTo>
                      <a:pt x="169" y="113"/>
                    </a:lnTo>
                    <a:lnTo>
                      <a:pt x="169" y="116"/>
                    </a:lnTo>
                    <a:lnTo>
                      <a:pt x="167" y="120"/>
                    </a:lnTo>
                    <a:lnTo>
                      <a:pt x="165" y="124"/>
                    </a:lnTo>
                    <a:lnTo>
                      <a:pt x="163" y="128"/>
                    </a:lnTo>
                    <a:lnTo>
                      <a:pt x="163" y="132"/>
                    </a:lnTo>
                    <a:lnTo>
                      <a:pt x="161" y="135"/>
                    </a:lnTo>
                    <a:lnTo>
                      <a:pt x="161" y="137"/>
                    </a:lnTo>
                    <a:lnTo>
                      <a:pt x="161" y="140"/>
                    </a:lnTo>
                    <a:lnTo>
                      <a:pt x="161" y="143"/>
                    </a:lnTo>
                    <a:lnTo>
                      <a:pt x="160" y="147"/>
                    </a:lnTo>
                    <a:lnTo>
                      <a:pt x="160" y="151"/>
                    </a:lnTo>
                    <a:lnTo>
                      <a:pt x="160" y="154"/>
                    </a:lnTo>
                    <a:lnTo>
                      <a:pt x="160" y="158"/>
                    </a:lnTo>
                    <a:lnTo>
                      <a:pt x="158" y="163"/>
                    </a:lnTo>
                    <a:lnTo>
                      <a:pt x="158" y="167"/>
                    </a:lnTo>
                    <a:lnTo>
                      <a:pt x="158" y="171"/>
                    </a:lnTo>
                    <a:lnTo>
                      <a:pt x="158" y="175"/>
                    </a:lnTo>
                    <a:lnTo>
                      <a:pt x="157" y="178"/>
                    </a:lnTo>
                    <a:lnTo>
                      <a:pt x="157" y="181"/>
                    </a:lnTo>
                    <a:lnTo>
                      <a:pt x="157" y="183"/>
                    </a:lnTo>
                    <a:lnTo>
                      <a:pt x="157" y="184"/>
                    </a:lnTo>
                    <a:lnTo>
                      <a:pt x="156" y="186"/>
                    </a:lnTo>
                    <a:lnTo>
                      <a:pt x="156" y="188"/>
                    </a:lnTo>
                    <a:lnTo>
                      <a:pt x="156" y="190"/>
                    </a:lnTo>
                    <a:lnTo>
                      <a:pt x="156" y="192"/>
                    </a:lnTo>
                    <a:lnTo>
                      <a:pt x="156" y="194"/>
                    </a:lnTo>
                    <a:lnTo>
                      <a:pt x="155" y="197"/>
                    </a:lnTo>
                    <a:lnTo>
                      <a:pt x="155" y="198"/>
                    </a:lnTo>
                    <a:lnTo>
                      <a:pt x="155" y="200"/>
                    </a:lnTo>
                    <a:lnTo>
                      <a:pt x="155" y="202"/>
                    </a:lnTo>
                    <a:lnTo>
                      <a:pt x="155" y="204"/>
                    </a:lnTo>
                    <a:lnTo>
                      <a:pt x="153" y="206"/>
                    </a:lnTo>
                    <a:lnTo>
                      <a:pt x="153" y="207"/>
                    </a:lnTo>
                    <a:lnTo>
                      <a:pt x="153" y="209"/>
                    </a:lnTo>
                    <a:lnTo>
                      <a:pt x="153" y="210"/>
                    </a:lnTo>
                    <a:lnTo>
                      <a:pt x="151" y="212"/>
                    </a:lnTo>
                    <a:lnTo>
                      <a:pt x="151" y="214"/>
                    </a:lnTo>
                    <a:lnTo>
                      <a:pt x="151" y="216"/>
                    </a:lnTo>
                    <a:lnTo>
                      <a:pt x="149" y="218"/>
                    </a:lnTo>
                    <a:lnTo>
                      <a:pt x="149" y="220"/>
                    </a:lnTo>
                    <a:lnTo>
                      <a:pt x="147" y="221"/>
                    </a:lnTo>
                    <a:lnTo>
                      <a:pt x="147" y="223"/>
                    </a:lnTo>
                    <a:lnTo>
                      <a:pt x="145" y="225"/>
                    </a:lnTo>
                    <a:lnTo>
                      <a:pt x="145" y="226"/>
                    </a:lnTo>
                    <a:lnTo>
                      <a:pt x="142" y="229"/>
                    </a:lnTo>
                    <a:lnTo>
                      <a:pt x="139" y="230"/>
                    </a:lnTo>
                    <a:lnTo>
                      <a:pt x="135" y="232"/>
                    </a:lnTo>
                    <a:lnTo>
                      <a:pt x="133" y="233"/>
                    </a:lnTo>
                    <a:lnTo>
                      <a:pt x="128" y="235"/>
                    </a:lnTo>
                    <a:lnTo>
                      <a:pt x="124" y="235"/>
                    </a:lnTo>
                    <a:lnTo>
                      <a:pt x="120" y="236"/>
                    </a:lnTo>
                    <a:lnTo>
                      <a:pt x="116" y="236"/>
                    </a:lnTo>
                    <a:lnTo>
                      <a:pt x="110" y="237"/>
                    </a:lnTo>
                    <a:lnTo>
                      <a:pt x="106" y="237"/>
                    </a:lnTo>
                    <a:lnTo>
                      <a:pt x="102" y="237"/>
                    </a:lnTo>
                    <a:lnTo>
                      <a:pt x="98" y="237"/>
                    </a:lnTo>
                    <a:lnTo>
                      <a:pt x="94" y="237"/>
                    </a:lnTo>
                    <a:lnTo>
                      <a:pt x="90" y="237"/>
                    </a:lnTo>
                    <a:lnTo>
                      <a:pt x="87" y="237"/>
                    </a:lnTo>
                    <a:lnTo>
                      <a:pt x="85" y="237"/>
                    </a:lnTo>
                    <a:lnTo>
                      <a:pt x="81" y="239"/>
                    </a:lnTo>
                    <a:lnTo>
                      <a:pt x="78" y="239"/>
                    </a:lnTo>
                    <a:lnTo>
                      <a:pt x="74" y="239"/>
                    </a:lnTo>
                    <a:lnTo>
                      <a:pt x="72" y="239"/>
                    </a:lnTo>
                    <a:lnTo>
                      <a:pt x="66" y="239"/>
                    </a:lnTo>
                    <a:lnTo>
                      <a:pt x="62" y="239"/>
                    </a:lnTo>
                    <a:lnTo>
                      <a:pt x="59" y="239"/>
                    </a:lnTo>
                    <a:lnTo>
                      <a:pt x="55" y="238"/>
                    </a:lnTo>
                    <a:lnTo>
                      <a:pt x="50" y="238"/>
                    </a:lnTo>
                    <a:lnTo>
                      <a:pt x="46" y="238"/>
                    </a:lnTo>
                    <a:lnTo>
                      <a:pt x="43" y="238"/>
                    </a:lnTo>
                    <a:lnTo>
                      <a:pt x="39" y="237"/>
                    </a:lnTo>
                    <a:lnTo>
                      <a:pt x="35" y="237"/>
                    </a:lnTo>
                    <a:lnTo>
                      <a:pt x="33" y="235"/>
                    </a:lnTo>
                    <a:lnTo>
                      <a:pt x="30" y="233"/>
                    </a:lnTo>
                    <a:lnTo>
                      <a:pt x="28" y="231"/>
                    </a:lnTo>
                    <a:lnTo>
                      <a:pt x="27" y="231"/>
                    </a:lnTo>
                    <a:lnTo>
                      <a:pt x="27" y="230"/>
                    </a:lnTo>
                    <a:lnTo>
                      <a:pt x="26" y="230"/>
                    </a:lnTo>
                    <a:lnTo>
                      <a:pt x="26" y="228"/>
                    </a:lnTo>
                    <a:lnTo>
                      <a:pt x="26" y="226"/>
                    </a:lnTo>
                    <a:lnTo>
                      <a:pt x="26" y="224"/>
                    </a:lnTo>
                    <a:lnTo>
                      <a:pt x="26" y="222"/>
                    </a:lnTo>
                    <a:lnTo>
                      <a:pt x="26" y="220"/>
                    </a:lnTo>
                    <a:lnTo>
                      <a:pt x="26" y="219"/>
                    </a:lnTo>
                    <a:lnTo>
                      <a:pt x="26" y="217"/>
                    </a:lnTo>
                    <a:lnTo>
                      <a:pt x="26" y="215"/>
                    </a:lnTo>
                    <a:lnTo>
                      <a:pt x="26" y="214"/>
                    </a:lnTo>
                    <a:lnTo>
                      <a:pt x="27" y="212"/>
                    </a:lnTo>
                    <a:lnTo>
                      <a:pt x="26" y="212"/>
                    </a:lnTo>
                    <a:lnTo>
                      <a:pt x="26" y="210"/>
                    </a:lnTo>
                    <a:lnTo>
                      <a:pt x="26" y="208"/>
                    </a:lnTo>
                    <a:lnTo>
                      <a:pt x="26" y="207"/>
                    </a:lnTo>
                    <a:lnTo>
                      <a:pt x="26" y="205"/>
                    </a:lnTo>
                    <a:lnTo>
                      <a:pt x="26" y="203"/>
                    </a:lnTo>
                    <a:lnTo>
                      <a:pt x="26" y="201"/>
                    </a:lnTo>
                    <a:lnTo>
                      <a:pt x="26" y="199"/>
                    </a:lnTo>
                    <a:lnTo>
                      <a:pt x="26" y="197"/>
                    </a:lnTo>
                    <a:lnTo>
                      <a:pt x="26" y="195"/>
                    </a:lnTo>
                    <a:lnTo>
                      <a:pt x="26" y="194"/>
                    </a:lnTo>
                    <a:lnTo>
                      <a:pt x="26" y="192"/>
                    </a:lnTo>
                    <a:lnTo>
                      <a:pt x="26" y="191"/>
                    </a:lnTo>
                    <a:lnTo>
                      <a:pt x="26" y="189"/>
                    </a:lnTo>
                    <a:lnTo>
                      <a:pt x="24" y="188"/>
                    </a:lnTo>
                    <a:lnTo>
                      <a:pt x="24" y="186"/>
                    </a:lnTo>
                    <a:lnTo>
                      <a:pt x="24" y="184"/>
                    </a:lnTo>
                    <a:lnTo>
                      <a:pt x="24" y="182"/>
                    </a:lnTo>
                    <a:lnTo>
                      <a:pt x="24" y="180"/>
                    </a:lnTo>
                    <a:lnTo>
                      <a:pt x="24" y="178"/>
                    </a:lnTo>
                    <a:lnTo>
                      <a:pt x="24" y="176"/>
                    </a:lnTo>
                    <a:lnTo>
                      <a:pt x="24" y="173"/>
                    </a:lnTo>
                    <a:lnTo>
                      <a:pt x="24" y="170"/>
                    </a:lnTo>
                    <a:lnTo>
                      <a:pt x="24" y="169"/>
                    </a:lnTo>
                    <a:lnTo>
                      <a:pt x="24" y="167"/>
                    </a:lnTo>
                    <a:lnTo>
                      <a:pt x="24" y="163"/>
                    </a:lnTo>
                    <a:lnTo>
                      <a:pt x="24" y="161"/>
                    </a:lnTo>
                    <a:lnTo>
                      <a:pt x="24" y="159"/>
                    </a:lnTo>
                    <a:lnTo>
                      <a:pt x="24" y="157"/>
                    </a:lnTo>
                    <a:lnTo>
                      <a:pt x="24" y="154"/>
                    </a:lnTo>
                    <a:lnTo>
                      <a:pt x="22" y="153"/>
                    </a:lnTo>
                    <a:lnTo>
                      <a:pt x="22" y="151"/>
                    </a:lnTo>
                    <a:lnTo>
                      <a:pt x="22" y="149"/>
                    </a:lnTo>
                    <a:lnTo>
                      <a:pt x="22" y="146"/>
                    </a:lnTo>
                    <a:lnTo>
                      <a:pt x="22" y="144"/>
                    </a:lnTo>
                    <a:lnTo>
                      <a:pt x="22" y="142"/>
                    </a:lnTo>
                    <a:lnTo>
                      <a:pt x="22" y="140"/>
                    </a:lnTo>
                    <a:lnTo>
                      <a:pt x="22" y="137"/>
                    </a:lnTo>
                    <a:lnTo>
                      <a:pt x="20" y="135"/>
                    </a:lnTo>
                    <a:lnTo>
                      <a:pt x="20" y="132"/>
                    </a:lnTo>
                    <a:lnTo>
                      <a:pt x="20" y="131"/>
                    </a:lnTo>
                    <a:lnTo>
                      <a:pt x="20" y="127"/>
                    </a:lnTo>
                    <a:lnTo>
                      <a:pt x="20" y="125"/>
                    </a:lnTo>
                    <a:lnTo>
                      <a:pt x="20" y="123"/>
                    </a:lnTo>
                    <a:lnTo>
                      <a:pt x="20" y="121"/>
                    </a:lnTo>
                    <a:lnTo>
                      <a:pt x="20" y="118"/>
                    </a:lnTo>
                    <a:lnTo>
                      <a:pt x="18" y="116"/>
                    </a:lnTo>
                    <a:lnTo>
                      <a:pt x="16" y="113"/>
                    </a:lnTo>
                    <a:lnTo>
                      <a:pt x="14" y="110"/>
                    </a:lnTo>
                    <a:lnTo>
                      <a:pt x="12" y="106"/>
                    </a:lnTo>
                    <a:lnTo>
                      <a:pt x="10" y="102"/>
                    </a:lnTo>
                    <a:lnTo>
                      <a:pt x="8" y="99"/>
                    </a:lnTo>
                    <a:lnTo>
                      <a:pt x="6" y="94"/>
                    </a:lnTo>
                    <a:lnTo>
                      <a:pt x="6" y="89"/>
                    </a:lnTo>
                    <a:lnTo>
                      <a:pt x="5" y="85"/>
                    </a:lnTo>
                    <a:lnTo>
                      <a:pt x="4" y="81"/>
                    </a:lnTo>
                    <a:lnTo>
                      <a:pt x="2" y="77"/>
                    </a:lnTo>
                    <a:lnTo>
                      <a:pt x="2" y="72"/>
                    </a:lnTo>
                    <a:lnTo>
                      <a:pt x="0" y="69"/>
                    </a:lnTo>
                    <a:lnTo>
                      <a:pt x="0" y="66"/>
                    </a:lnTo>
                    <a:lnTo>
                      <a:pt x="0" y="63"/>
                    </a:lnTo>
                    <a:lnTo>
                      <a:pt x="1" y="60"/>
                    </a:lnTo>
                    <a:lnTo>
                      <a:pt x="2" y="59"/>
                    </a:lnTo>
                    <a:lnTo>
                      <a:pt x="4" y="59"/>
                    </a:lnTo>
                    <a:lnTo>
                      <a:pt x="5" y="60"/>
                    </a:lnTo>
                    <a:lnTo>
                      <a:pt x="7" y="60"/>
                    </a:lnTo>
                    <a:lnTo>
                      <a:pt x="9" y="61"/>
                    </a:lnTo>
                    <a:lnTo>
                      <a:pt x="11" y="61"/>
                    </a:lnTo>
                    <a:lnTo>
                      <a:pt x="13" y="62"/>
                    </a:lnTo>
                    <a:lnTo>
                      <a:pt x="15" y="62"/>
                    </a:lnTo>
                    <a:lnTo>
                      <a:pt x="17" y="62"/>
                    </a:lnTo>
                    <a:lnTo>
                      <a:pt x="19" y="62"/>
                    </a:lnTo>
                    <a:lnTo>
                      <a:pt x="21" y="62"/>
                    </a:lnTo>
                    <a:lnTo>
                      <a:pt x="23" y="61"/>
                    </a:lnTo>
                    <a:lnTo>
                      <a:pt x="25" y="59"/>
                    </a:lnTo>
                    <a:lnTo>
                      <a:pt x="28" y="56"/>
                    </a:lnTo>
                    <a:lnTo>
                      <a:pt x="28" y="54"/>
                    </a:lnTo>
                    <a:lnTo>
                      <a:pt x="28" y="52"/>
                    </a:lnTo>
                    <a:lnTo>
                      <a:pt x="28" y="49"/>
                    </a:lnTo>
                    <a:lnTo>
                      <a:pt x="29" y="46"/>
                    </a:lnTo>
                    <a:lnTo>
                      <a:pt x="29" y="42"/>
                    </a:lnTo>
                    <a:lnTo>
                      <a:pt x="29" y="38"/>
                    </a:lnTo>
                    <a:lnTo>
                      <a:pt x="29" y="34"/>
                    </a:lnTo>
                    <a:lnTo>
                      <a:pt x="31" y="30"/>
                    </a:lnTo>
                    <a:lnTo>
                      <a:pt x="31" y="27"/>
                    </a:lnTo>
                    <a:lnTo>
                      <a:pt x="31" y="23"/>
                    </a:lnTo>
                    <a:lnTo>
                      <a:pt x="31" y="19"/>
                    </a:lnTo>
                    <a:lnTo>
                      <a:pt x="34" y="15"/>
                    </a:lnTo>
                    <a:lnTo>
                      <a:pt x="34" y="13"/>
                    </a:lnTo>
                    <a:lnTo>
                      <a:pt x="34" y="9"/>
                    </a:lnTo>
                    <a:lnTo>
                      <a:pt x="34" y="6"/>
                    </a:lnTo>
                    <a:lnTo>
                      <a:pt x="35" y="2"/>
                    </a:lnTo>
                    <a:lnTo>
                      <a:pt x="37" y="2"/>
                    </a:lnTo>
                    <a:lnTo>
                      <a:pt x="39" y="1"/>
                    </a:lnTo>
                    <a:lnTo>
                      <a:pt x="41" y="1"/>
                    </a:lnTo>
                    <a:lnTo>
                      <a:pt x="43" y="1"/>
                    </a:lnTo>
                    <a:lnTo>
                      <a:pt x="45" y="1"/>
                    </a:lnTo>
                    <a:lnTo>
                      <a:pt x="45" y="3"/>
                    </a:lnTo>
                    <a:lnTo>
                      <a:pt x="47" y="3"/>
                    </a:lnTo>
                    <a:lnTo>
                      <a:pt x="49" y="3"/>
                    </a:lnTo>
                    <a:lnTo>
                      <a:pt x="51" y="3"/>
                    </a:lnTo>
                    <a:lnTo>
                      <a:pt x="51" y="4"/>
                    </a:lnTo>
                    <a:lnTo>
                      <a:pt x="53" y="4"/>
                    </a:lnTo>
                    <a:lnTo>
                      <a:pt x="54" y="4"/>
                    </a:lnTo>
                    <a:lnTo>
                      <a:pt x="56" y="4"/>
                    </a:lnTo>
                    <a:lnTo>
                      <a:pt x="55" y="8"/>
                    </a:lnTo>
                    <a:lnTo>
                      <a:pt x="55" y="9"/>
                    </a:lnTo>
                    <a:lnTo>
                      <a:pt x="55" y="12"/>
                    </a:lnTo>
                    <a:lnTo>
                      <a:pt x="55" y="14"/>
                    </a:lnTo>
                    <a:lnTo>
                      <a:pt x="55" y="18"/>
                    </a:lnTo>
                    <a:lnTo>
                      <a:pt x="55" y="20"/>
                    </a:lnTo>
                    <a:lnTo>
                      <a:pt x="55" y="22"/>
                    </a:lnTo>
                    <a:lnTo>
                      <a:pt x="55" y="24"/>
                    </a:lnTo>
                    <a:lnTo>
                      <a:pt x="55" y="28"/>
                    </a:lnTo>
                    <a:lnTo>
                      <a:pt x="55" y="30"/>
                    </a:lnTo>
                    <a:lnTo>
                      <a:pt x="55" y="32"/>
                    </a:lnTo>
                    <a:lnTo>
                      <a:pt x="55" y="35"/>
                    </a:lnTo>
                    <a:lnTo>
                      <a:pt x="55" y="37"/>
                    </a:lnTo>
                    <a:lnTo>
                      <a:pt x="56" y="38"/>
                    </a:lnTo>
                    <a:lnTo>
                      <a:pt x="56" y="40"/>
                    </a:lnTo>
                    <a:lnTo>
                      <a:pt x="58" y="41"/>
                    </a:lnTo>
                    <a:lnTo>
                      <a:pt x="58" y="43"/>
                    </a:lnTo>
                    <a:lnTo>
                      <a:pt x="60" y="45"/>
                    </a:lnTo>
                    <a:lnTo>
                      <a:pt x="61" y="47"/>
                    </a:lnTo>
                    <a:lnTo>
                      <a:pt x="63" y="49"/>
                    </a:lnTo>
                    <a:lnTo>
                      <a:pt x="65" y="51"/>
                    </a:lnTo>
                    <a:lnTo>
                      <a:pt x="67" y="53"/>
                    </a:lnTo>
                    <a:lnTo>
                      <a:pt x="69" y="54"/>
                    </a:lnTo>
                    <a:lnTo>
                      <a:pt x="72" y="54"/>
                    </a:lnTo>
                    <a:lnTo>
                      <a:pt x="74" y="56"/>
                    </a:lnTo>
                    <a:lnTo>
                      <a:pt x="75" y="57"/>
                    </a:lnTo>
                    <a:lnTo>
                      <a:pt x="77" y="59"/>
                    </a:lnTo>
                    <a:lnTo>
                      <a:pt x="81" y="59"/>
                    </a:lnTo>
                    <a:lnTo>
                      <a:pt x="82" y="60"/>
                    </a:lnTo>
                    <a:lnTo>
                      <a:pt x="84" y="60"/>
                    </a:lnTo>
                    <a:lnTo>
                      <a:pt x="86" y="60"/>
                    </a:lnTo>
                    <a:lnTo>
                      <a:pt x="89" y="60"/>
                    </a:lnTo>
                    <a:lnTo>
                      <a:pt x="90" y="60"/>
                    </a:lnTo>
                    <a:lnTo>
                      <a:pt x="91" y="60"/>
                    </a:lnTo>
                    <a:lnTo>
                      <a:pt x="93" y="60"/>
                    </a:lnTo>
                    <a:lnTo>
                      <a:pt x="96" y="59"/>
                    </a:lnTo>
                    <a:lnTo>
                      <a:pt x="97" y="59"/>
                    </a:lnTo>
                    <a:lnTo>
                      <a:pt x="99" y="57"/>
                    </a:lnTo>
                    <a:lnTo>
                      <a:pt x="101" y="56"/>
                    </a:lnTo>
                    <a:lnTo>
                      <a:pt x="104" y="54"/>
                    </a:lnTo>
                    <a:lnTo>
                      <a:pt x="106" y="54"/>
                    </a:lnTo>
                    <a:lnTo>
                      <a:pt x="108" y="53"/>
                    </a:lnTo>
                    <a:lnTo>
                      <a:pt x="110" y="52"/>
                    </a:lnTo>
                    <a:lnTo>
                      <a:pt x="112" y="50"/>
                    </a:lnTo>
                    <a:lnTo>
                      <a:pt x="114" y="48"/>
                    </a:lnTo>
                    <a:lnTo>
                      <a:pt x="115" y="46"/>
                    </a:lnTo>
                    <a:lnTo>
                      <a:pt x="117" y="44"/>
                    </a:lnTo>
                    <a:lnTo>
                      <a:pt x="117" y="42"/>
                    </a:lnTo>
                    <a:lnTo>
                      <a:pt x="117" y="39"/>
                    </a:lnTo>
                    <a:lnTo>
                      <a:pt x="119" y="35"/>
                    </a:lnTo>
                    <a:lnTo>
                      <a:pt x="119" y="32"/>
                    </a:lnTo>
                    <a:lnTo>
                      <a:pt x="120" y="28"/>
                    </a:lnTo>
                    <a:lnTo>
                      <a:pt x="120" y="24"/>
                    </a:lnTo>
                    <a:lnTo>
                      <a:pt x="122" y="20"/>
                    </a:lnTo>
                    <a:lnTo>
                      <a:pt x="122" y="18"/>
                    </a:lnTo>
                    <a:lnTo>
                      <a:pt x="122" y="14"/>
                    </a:lnTo>
                    <a:lnTo>
                      <a:pt x="122" y="11"/>
                    </a:lnTo>
                    <a:lnTo>
                      <a:pt x="124" y="7"/>
                    </a:lnTo>
                    <a:lnTo>
                      <a:pt x="124" y="5"/>
                    </a:lnTo>
                    <a:lnTo>
                      <a:pt x="124" y="2"/>
                    </a:lnTo>
                    <a:lnTo>
                      <a:pt x="126" y="0"/>
                    </a:lnTo>
                    <a:lnTo>
                      <a:pt x="126" y="1"/>
                    </a:lnTo>
                    <a:lnTo>
                      <a:pt x="127" y="1"/>
                    </a:lnTo>
                    <a:lnTo>
                      <a:pt x="128" y="1"/>
                    </a:lnTo>
                    <a:lnTo>
                      <a:pt x="129" y="1"/>
                    </a:lnTo>
                    <a:lnTo>
                      <a:pt x="131" y="1"/>
                    </a:lnTo>
                    <a:lnTo>
                      <a:pt x="133" y="1"/>
                    </a:lnTo>
                    <a:lnTo>
                      <a:pt x="135" y="1"/>
                    </a:lnTo>
                    <a:lnTo>
                      <a:pt x="136" y="1"/>
                    </a:lnTo>
                    <a:lnTo>
                      <a:pt x="136" y="3"/>
                    </a:lnTo>
                    <a:lnTo>
                      <a:pt x="139" y="3"/>
                    </a:lnTo>
                    <a:lnTo>
                      <a:pt x="140" y="3"/>
                    </a:lnTo>
                    <a:lnTo>
                      <a:pt x="142" y="3"/>
                    </a:lnTo>
                    <a:lnTo>
                      <a:pt x="142" y="5"/>
                    </a:lnTo>
                    <a:lnTo>
                      <a:pt x="144" y="5"/>
                    </a:lnTo>
                    <a:lnTo>
                      <a:pt x="144" y="6"/>
                    </a:lnTo>
                    <a:lnTo>
                      <a:pt x="145" y="6"/>
                    </a:lnTo>
                  </a:path>
                </a:pathLst>
              </a:custGeom>
              <a:solidFill>
                <a:srgbClr val="00C1C2"/>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8" name="Freeform 813"/>
              <p:cNvSpPr>
                <a:spLocks/>
              </p:cNvSpPr>
              <p:nvPr/>
            </p:nvSpPr>
            <p:spPr bwMode="auto">
              <a:xfrm>
                <a:off x="4728" y="2223"/>
                <a:ext cx="45" cy="55"/>
              </a:xfrm>
              <a:custGeom>
                <a:avLst/>
                <a:gdLst>
                  <a:gd name="T0" fmla="*/ 41 w 45"/>
                  <a:gd name="T1" fmla="*/ 1 h 55"/>
                  <a:gd name="T2" fmla="*/ 41 w 45"/>
                  <a:gd name="T3" fmla="*/ 3 h 55"/>
                  <a:gd name="T4" fmla="*/ 41 w 45"/>
                  <a:gd name="T5" fmla="*/ 6 h 55"/>
                  <a:gd name="T6" fmla="*/ 42 w 45"/>
                  <a:gd name="T7" fmla="*/ 8 h 55"/>
                  <a:gd name="T8" fmla="*/ 42 w 45"/>
                  <a:gd name="T9" fmla="*/ 11 h 55"/>
                  <a:gd name="T10" fmla="*/ 42 w 45"/>
                  <a:gd name="T11" fmla="*/ 13 h 55"/>
                  <a:gd name="T12" fmla="*/ 42 w 45"/>
                  <a:gd name="T13" fmla="*/ 17 h 55"/>
                  <a:gd name="T14" fmla="*/ 41 w 45"/>
                  <a:gd name="T15" fmla="*/ 19 h 55"/>
                  <a:gd name="T16" fmla="*/ 41 w 45"/>
                  <a:gd name="T17" fmla="*/ 22 h 55"/>
                  <a:gd name="T18" fmla="*/ 41 w 45"/>
                  <a:gd name="T19" fmla="*/ 25 h 55"/>
                  <a:gd name="T20" fmla="*/ 41 w 45"/>
                  <a:gd name="T21" fmla="*/ 29 h 55"/>
                  <a:gd name="T22" fmla="*/ 41 w 45"/>
                  <a:gd name="T23" fmla="*/ 33 h 55"/>
                  <a:gd name="T24" fmla="*/ 41 w 45"/>
                  <a:gd name="T25" fmla="*/ 36 h 55"/>
                  <a:gd name="T26" fmla="*/ 39 w 45"/>
                  <a:gd name="T27" fmla="*/ 40 h 55"/>
                  <a:gd name="T28" fmla="*/ 38 w 45"/>
                  <a:gd name="T29" fmla="*/ 44 h 55"/>
                  <a:gd name="T30" fmla="*/ 36 w 45"/>
                  <a:gd name="T31" fmla="*/ 47 h 55"/>
                  <a:gd name="T32" fmla="*/ 33 w 45"/>
                  <a:gd name="T33" fmla="*/ 50 h 55"/>
                  <a:gd name="T34" fmla="*/ 31 w 45"/>
                  <a:gd name="T35" fmla="*/ 53 h 55"/>
                  <a:gd name="T36" fmla="*/ 27 w 45"/>
                  <a:gd name="T37" fmla="*/ 54 h 55"/>
                  <a:gd name="T38" fmla="*/ 23 w 45"/>
                  <a:gd name="T39" fmla="*/ 54 h 55"/>
                  <a:gd name="T40" fmla="*/ 18 w 45"/>
                  <a:gd name="T41" fmla="*/ 54 h 55"/>
                  <a:gd name="T42" fmla="*/ 16 w 45"/>
                  <a:gd name="T43" fmla="*/ 54 h 55"/>
                  <a:gd name="T44" fmla="*/ 13 w 45"/>
                  <a:gd name="T45" fmla="*/ 54 h 55"/>
                  <a:gd name="T46" fmla="*/ 11 w 45"/>
                  <a:gd name="T47" fmla="*/ 53 h 55"/>
                  <a:gd name="T48" fmla="*/ 8 w 45"/>
                  <a:gd name="T49" fmla="*/ 53 h 55"/>
                  <a:gd name="T50" fmla="*/ 6 w 45"/>
                  <a:gd name="T51" fmla="*/ 51 h 55"/>
                  <a:gd name="T52" fmla="*/ 3 w 45"/>
                  <a:gd name="T53" fmla="*/ 51 h 55"/>
                  <a:gd name="T54" fmla="*/ 1 w 45"/>
                  <a:gd name="T55" fmla="*/ 49 h 55"/>
                  <a:gd name="T56" fmla="*/ 1 w 45"/>
                  <a:gd name="T57" fmla="*/ 45 h 55"/>
                  <a:gd name="T58" fmla="*/ 1 w 45"/>
                  <a:gd name="T59" fmla="*/ 41 h 55"/>
                  <a:gd name="T60" fmla="*/ 1 w 45"/>
                  <a:gd name="T61" fmla="*/ 37 h 55"/>
                  <a:gd name="T62" fmla="*/ 1 w 45"/>
                  <a:gd name="T63" fmla="*/ 33 h 55"/>
                  <a:gd name="T64" fmla="*/ 1 w 45"/>
                  <a:gd name="T65" fmla="*/ 31 h 55"/>
                  <a:gd name="T66" fmla="*/ 1 w 45"/>
                  <a:gd name="T67" fmla="*/ 27 h 55"/>
                  <a:gd name="T68" fmla="*/ 1 w 45"/>
                  <a:gd name="T69" fmla="*/ 24 h 55"/>
                  <a:gd name="T70" fmla="*/ 1 w 45"/>
                  <a:gd name="T71" fmla="*/ 22 h 55"/>
                  <a:gd name="T72" fmla="*/ 1 w 45"/>
                  <a:gd name="T73" fmla="*/ 21 h 55"/>
                  <a:gd name="T74" fmla="*/ 1 w 45"/>
                  <a:gd name="T75" fmla="*/ 18 h 55"/>
                  <a:gd name="T76" fmla="*/ 0 w 45"/>
                  <a:gd name="T77" fmla="*/ 17 h 55"/>
                  <a:gd name="T78" fmla="*/ 2 w 45"/>
                  <a:gd name="T79" fmla="*/ 14 h 55"/>
                  <a:gd name="T80" fmla="*/ 6 w 45"/>
                  <a:gd name="T81" fmla="*/ 13 h 55"/>
                  <a:gd name="T82" fmla="*/ 10 w 45"/>
                  <a:gd name="T83" fmla="*/ 13 h 55"/>
                  <a:gd name="T84" fmla="*/ 13 w 45"/>
                  <a:gd name="T85" fmla="*/ 13 h 55"/>
                  <a:gd name="T86" fmla="*/ 17 w 45"/>
                  <a:gd name="T87" fmla="*/ 13 h 55"/>
                  <a:gd name="T88" fmla="*/ 20 w 45"/>
                  <a:gd name="T89" fmla="*/ 13 h 55"/>
                  <a:gd name="T90" fmla="*/ 23 w 45"/>
                  <a:gd name="T91" fmla="*/ 13 h 55"/>
                  <a:gd name="T92" fmla="*/ 27 w 45"/>
                  <a:gd name="T93" fmla="*/ 11 h 55"/>
                  <a:gd name="T94" fmla="*/ 30 w 45"/>
                  <a:gd name="T95" fmla="*/ 9 h 55"/>
                  <a:gd name="T96" fmla="*/ 34 w 45"/>
                  <a:gd name="T97" fmla="*/ 5 h 55"/>
                  <a:gd name="T98" fmla="*/ 38 w 45"/>
                  <a:gd name="T99" fmla="*/ 2 h 55"/>
                  <a:gd name="T100" fmla="*/ 41 w 45"/>
                  <a:gd name="T10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 h="55">
                    <a:moveTo>
                      <a:pt x="41" y="0"/>
                    </a:moveTo>
                    <a:lnTo>
                      <a:pt x="41" y="1"/>
                    </a:lnTo>
                    <a:lnTo>
                      <a:pt x="41" y="2"/>
                    </a:lnTo>
                    <a:lnTo>
                      <a:pt x="41" y="3"/>
                    </a:lnTo>
                    <a:lnTo>
                      <a:pt x="41" y="4"/>
                    </a:lnTo>
                    <a:lnTo>
                      <a:pt x="41" y="6"/>
                    </a:lnTo>
                    <a:lnTo>
                      <a:pt x="42" y="6"/>
                    </a:lnTo>
                    <a:lnTo>
                      <a:pt x="42" y="8"/>
                    </a:lnTo>
                    <a:lnTo>
                      <a:pt x="42" y="9"/>
                    </a:lnTo>
                    <a:lnTo>
                      <a:pt x="42" y="11"/>
                    </a:lnTo>
                    <a:lnTo>
                      <a:pt x="44" y="11"/>
                    </a:lnTo>
                    <a:lnTo>
                      <a:pt x="42" y="13"/>
                    </a:lnTo>
                    <a:lnTo>
                      <a:pt x="42" y="14"/>
                    </a:lnTo>
                    <a:lnTo>
                      <a:pt x="42" y="17"/>
                    </a:lnTo>
                    <a:lnTo>
                      <a:pt x="42" y="18"/>
                    </a:lnTo>
                    <a:lnTo>
                      <a:pt x="41" y="19"/>
                    </a:lnTo>
                    <a:lnTo>
                      <a:pt x="41" y="20"/>
                    </a:lnTo>
                    <a:lnTo>
                      <a:pt x="41" y="22"/>
                    </a:lnTo>
                    <a:lnTo>
                      <a:pt x="41" y="24"/>
                    </a:lnTo>
                    <a:lnTo>
                      <a:pt x="41" y="25"/>
                    </a:lnTo>
                    <a:lnTo>
                      <a:pt x="41" y="27"/>
                    </a:lnTo>
                    <a:lnTo>
                      <a:pt x="41" y="29"/>
                    </a:lnTo>
                    <a:lnTo>
                      <a:pt x="41" y="31"/>
                    </a:lnTo>
                    <a:lnTo>
                      <a:pt x="41" y="33"/>
                    </a:lnTo>
                    <a:lnTo>
                      <a:pt x="41" y="34"/>
                    </a:lnTo>
                    <a:lnTo>
                      <a:pt x="41" y="36"/>
                    </a:lnTo>
                    <a:lnTo>
                      <a:pt x="39" y="38"/>
                    </a:lnTo>
                    <a:lnTo>
                      <a:pt x="39" y="40"/>
                    </a:lnTo>
                    <a:lnTo>
                      <a:pt x="38" y="42"/>
                    </a:lnTo>
                    <a:lnTo>
                      <a:pt x="38" y="44"/>
                    </a:lnTo>
                    <a:lnTo>
                      <a:pt x="36" y="46"/>
                    </a:lnTo>
                    <a:lnTo>
                      <a:pt x="36" y="47"/>
                    </a:lnTo>
                    <a:lnTo>
                      <a:pt x="35" y="49"/>
                    </a:lnTo>
                    <a:lnTo>
                      <a:pt x="33" y="50"/>
                    </a:lnTo>
                    <a:lnTo>
                      <a:pt x="33" y="51"/>
                    </a:lnTo>
                    <a:lnTo>
                      <a:pt x="31" y="53"/>
                    </a:lnTo>
                    <a:lnTo>
                      <a:pt x="29" y="53"/>
                    </a:lnTo>
                    <a:lnTo>
                      <a:pt x="27" y="54"/>
                    </a:lnTo>
                    <a:lnTo>
                      <a:pt x="25" y="54"/>
                    </a:lnTo>
                    <a:lnTo>
                      <a:pt x="23" y="54"/>
                    </a:lnTo>
                    <a:lnTo>
                      <a:pt x="20" y="54"/>
                    </a:lnTo>
                    <a:lnTo>
                      <a:pt x="18" y="54"/>
                    </a:lnTo>
                    <a:lnTo>
                      <a:pt x="17" y="54"/>
                    </a:lnTo>
                    <a:lnTo>
                      <a:pt x="16" y="54"/>
                    </a:lnTo>
                    <a:lnTo>
                      <a:pt x="15" y="54"/>
                    </a:lnTo>
                    <a:lnTo>
                      <a:pt x="13" y="54"/>
                    </a:lnTo>
                    <a:lnTo>
                      <a:pt x="13" y="53"/>
                    </a:lnTo>
                    <a:lnTo>
                      <a:pt x="11" y="53"/>
                    </a:lnTo>
                    <a:lnTo>
                      <a:pt x="10" y="53"/>
                    </a:lnTo>
                    <a:lnTo>
                      <a:pt x="8" y="53"/>
                    </a:lnTo>
                    <a:lnTo>
                      <a:pt x="8" y="51"/>
                    </a:lnTo>
                    <a:lnTo>
                      <a:pt x="6" y="51"/>
                    </a:lnTo>
                    <a:lnTo>
                      <a:pt x="5" y="51"/>
                    </a:lnTo>
                    <a:lnTo>
                      <a:pt x="3" y="51"/>
                    </a:lnTo>
                    <a:lnTo>
                      <a:pt x="3" y="49"/>
                    </a:lnTo>
                    <a:lnTo>
                      <a:pt x="1" y="49"/>
                    </a:lnTo>
                    <a:lnTo>
                      <a:pt x="1" y="47"/>
                    </a:lnTo>
                    <a:lnTo>
                      <a:pt x="1" y="45"/>
                    </a:lnTo>
                    <a:lnTo>
                      <a:pt x="1" y="43"/>
                    </a:lnTo>
                    <a:lnTo>
                      <a:pt x="1" y="41"/>
                    </a:lnTo>
                    <a:lnTo>
                      <a:pt x="1" y="39"/>
                    </a:lnTo>
                    <a:lnTo>
                      <a:pt x="1" y="37"/>
                    </a:lnTo>
                    <a:lnTo>
                      <a:pt x="1" y="35"/>
                    </a:lnTo>
                    <a:lnTo>
                      <a:pt x="1" y="33"/>
                    </a:lnTo>
                    <a:lnTo>
                      <a:pt x="2" y="31"/>
                    </a:lnTo>
                    <a:lnTo>
                      <a:pt x="1" y="31"/>
                    </a:lnTo>
                    <a:lnTo>
                      <a:pt x="1" y="29"/>
                    </a:lnTo>
                    <a:lnTo>
                      <a:pt x="1" y="27"/>
                    </a:lnTo>
                    <a:lnTo>
                      <a:pt x="1" y="26"/>
                    </a:lnTo>
                    <a:lnTo>
                      <a:pt x="1" y="24"/>
                    </a:lnTo>
                    <a:lnTo>
                      <a:pt x="1" y="23"/>
                    </a:lnTo>
                    <a:lnTo>
                      <a:pt x="1" y="22"/>
                    </a:lnTo>
                    <a:lnTo>
                      <a:pt x="2" y="21"/>
                    </a:lnTo>
                    <a:lnTo>
                      <a:pt x="1" y="21"/>
                    </a:lnTo>
                    <a:lnTo>
                      <a:pt x="1" y="19"/>
                    </a:lnTo>
                    <a:lnTo>
                      <a:pt x="1" y="18"/>
                    </a:lnTo>
                    <a:lnTo>
                      <a:pt x="0" y="18"/>
                    </a:lnTo>
                    <a:lnTo>
                      <a:pt x="0" y="17"/>
                    </a:lnTo>
                    <a:lnTo>
                      <a:pt x="1" y="14"/>
                    </a:lnTo>
                    <a:lnTo>
                      <a:pt x="2" y="14"/>
                    </a:lnTo>
                    <a:lnTo>
                      <a:pt x="4" y="13"/>
                    </a:lnTo>
                    <a:lnTo>
                      <a:pt x="6" y="13"/>
                    </a:lnTo>
                    <a:lnTo>
                      <a:pt x="8" y="13"/>
                    </a:lnTo>
                    <a:lnTo>
                      <a:pt x="10" y="13"/>
                    </a:lnTo>
                    <a:lnTo>
                      <a:pt x="12" y="12"/>
                    </a:lnTo>
                    <a:lnTo>
                      <a:pt x="13" y="13"/>
                    </a:lnTo>
                    <a:lnTo>
                      <a:pt x="16" y="13"/>
                    </a:lnTo>
                    <a:lnTo>
                      <a:pt x="17" y="13"/>
                    </a:lnTo>
                    <a:lnTo>
                      <a:pt x="19" y="13"/>
                    </a:lnTo>
                    <a:lnTo>
                      <a:pt x="20" y="13"/>
                    </a:lnTo>
                    <a:lnTo>
                      <a:pt x="22" y="13"/>
                    </a:lnTo>
                    <a:lnTo>
                      <a:pt x="23" y="13"/>
                    </a:lnTo>
                    <a:lnTo>
                      <a:pt x="25" y="13"/>
                    </a:lnTo>
                    <a:lnTo>
                      <a:pt x="27" y="11"/>
                    </a:lnTo>
                    <a:lnTo>
                      <a:pt x="29" y="9"/>
                    </a:lnTo>
                    <a:lnTo>
                      <a:pt x="30" y="9"/>
                    </a:lnTo>
                    <a:lnTo>
                      <a:pt x="32" y="7"/>
                    </a:lnTo>
                    <a:lnTo>
                      <a:pt x="34" y="5"/>
                    </a:lnTo>
                    <a:lnTo>
                      <a:pt x="36" y="3"/>
                    </a:lnTo>
                    <a:lnTo>
                      <a:pt x="38" y="2"/>
                    </a:lnTo>
                    <a:lnTo>
                      <a:pt x="39" y="2"/>
                    </a:lnTo>
                    <a:lnTo>
                      <a:pt x="41" y="0"/>
                    </a:lnTo>
                  </a:path>
                </a:pathLst>
              </a:custGeom>
              <a:solidFill>
                <a:srgbClr val="E1E1E1"/>
              </a:solidFill>
              <a:ln w="12700" cap="rnd" cmpd="sng">
                <a:solidFill>
                  <a:srgbClr val="C0C0C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9" name="Freeform 814"/>
              <p:cNvSpPr>
                <a:spLocks/>
              </p:cNvSpPr>
              <p:nvPr/>
            </p:nvSpPr>
            <p:spPr bwMode="auto">
              <a:xfrm>
                <a:off x="4701" y="2111"/>
                <a:ext cx="93" cy="138"/>
              </a:xfrm>
              <a:custGeom>
                <a:avLst/>
                <a:gdLst>
                  <a:gd name="T0" fmla="*/ 9 w 93"/>
                  <a:gd name="T1" fmla="*/ 8 h 138"/>
                  <a:gd name="T2" fmla="*/ 9 w 93"/>
                  <a:gd name="T3" fmla="*/ 16 h 138"/>
                  <a:gd name="T4" fmla="*/ 9 w 93"/>
                  <a:gd name="T5" fmla="*/ 21 h 138"/>
                  <a:gd name="T6" fmla="*/ 7 w 93"/>
                  <a:gd name="T7" fmla="*/ 29 h 138"/>
                  <a:gd name="T8" fmla="*/ 7 w 93"/>
                  <a:gd name="T9" fmla="*/ 35 h 138"/>
                  <a:gd name="T10" fmla="*/ 5 w 93"/>
                  <a:gd name="T11" fmla="*/ 41 h 138"/>
                  <a:gd name="T12" fmla="*/ 4 w 93"/>
                  <a:gd name="T13" fmla="*/ 48 h 138"/>
                  <a:gd name="T14" fmla="*/ 2 w 93"/>
                  <a:gd name="T15" fmla="*/ 55 h 138"/>
                  <a:gd name="T16" fmla="*/ 1 w 93"/>
                  <a:gd name="T17" fmla="*/ 62 h 138"/>
                  <a:gd name="T18" fmla="*/ 1 w 93"/>
                  <a:gd name="T19" fmla="*/ 69 h 138"/>
                  <a:gd name="T20" fmla="*/ 2 w 93"/>
                  <a:gd name="T21" fmla="*/ 74 h 138"/>
                  <a:gd name="T22" fmla="*/ 4 w 93"/>
                  <a:gd name="T23" fmla="*/ 80 h 138"/>
                  <a:gd name="T24" fmla="*/ 4 w 93"/>
                  <a:gd name="T25" fmla="*/ 86 h 138"/>
                  <a:gd name="T26" fmla="*/ 0 w 93"/>
                  <a:gd name="T27" fmla="*/ 93 h 138"/>
                  <a:gd name="T28" fmla="*/ 1 w 93"/>
                  <a:gd name="T29" fmla="*/ 98 h 138"/>
                  <a:gd name="T30" fmla="*/ 2 w 93"/>
                  <a:gd name="T31" fmla="*/ 105 h 138"/>
                  <a:gd name="T32" fmla="*/ 7 w 93"/>
                  <a:gd name="T33" fmla="*/ 113 h 138"/>
                  <a:gd name="T34" fmla="*/ 12 w 93"/>
                  <a:gd name="T35" fmla="*/ 121 h 138"/>
                  <a:gd name="T36" fmla="*/ 18 w 93"/>
                  <a:gd name="T37" fmla="*/ 125 h 138"/>
                  <a:gd name="T38" fmla="*/ 22 w 93"/>
                  <a:gd name="T39" fmla="*/ 128 h 138"/>
                  <a:gd name="T40" fmla="*/ 27 w 93"/>
                  <a:gd name="T41" fmla="*/ 130 h 138"/>
                  <a:gd name="T42" fmla="*/ 32 w 93"/>
                  <a:gd name="T43" fmla="*/ 131 h 138"/>
                  <a:gd name="T44" fmla="*/ 36 w 93"/>
                  <a:gd name="T45" fmla="*/ 134 h 138"/>
                  <a:gd name="T46" fmla="*/ 42 w 93"/>
                  <a:gd name="T47" fmla="*/ 136 h 138"/>
                  <a:gd name="T48" fmla="*/ 47 w 93"/>
                  <a:gd name="T49" fmla="*/ 137 h 138"/>
                  <a:gd name="T50" fmla="*/ 52 w 93"/>
                  <a:gd name="T51" fmla="*/ 132 h 138"/>
                  <a:gd name="T52" fmla="*/ 55 w 93"/>
                  <a:gd name="T53" fmla="*/ 126 h 138"/>
                  <a:gd name="T54" fmla="*/ 63 w 93"/>
                  <a:gd name="T55" fmla="*/ 120 h 138"/>
                  <a:gd name="T56" fmla="*/ 69 w 93"/>
                  <a:gd name="T57" fmla="*/ 114 h 138"/>
                  <a:gd name="T58" fmla="*/ 69 w 93"/>
                  <a:gd name="T59" fmla="*/ 106 h 138"/>
                  <a:gd name="T60" fmla="*/ 70 w 93"/>
                  <a:gd name="T61" fmla="*/ 98 h 138"/>
                  <a:gd name="T62" fmla="*/ 74 w 93"/>
                  <a:gd name="T63" fmla="*/ 91 h 138"/>
                  <a:gd name="T64" fmla="*/ 75 w 93"/>
                  <a:gd name="T65" fmla="*/ 84 h 138"/>
                  <a:gd name="T66" fmla="*/ 75 w 93"/>
                  <a:gd name="T67" fmla="*/ 78 h 138"/>
                  <a:gd name="T68" fmla="*/ 83 w 93"/>
                  <a:gd name="T69" fmla="*/ 74 h 138"/>
                  <a:gd name="T70" fmla="*/ 89 w 93"/>
                  <a:gd name="T71" fmla="*/ 66 h 138"/>
                  <a:gd name="T72" fmla="*/ 91 w 93"/>
                  <a:gd name="T73" fmla="*/ 52 h 138"/>
                  <a:gd name="T74" fmla="*/ 91 w 93"/>
                  <a:gd name="T75" fmla="*/ 39 h 138"/>
                  <a:gd name="T76" fmla="*/ 86 w 93"/>
                  <a:gd name="T77" fmla="*/ 32 h 138"/>
                  <a:gd name="T78" fmla="*/ 80 w 93"/>
                  <a:gd name="T79" fmla="*/ 24 h 138"/>
                  <a:gd name="T80" fmla="*/ 74 w 93"/>
                  <a:gd name="T81" fmla="*/ 17 h 138"/>
                  <a:gd name="T82" fmla="*/ 68 w 93"/>
                  <a:gd name="T83" fmla="*/ 12 h 138"/>
                  <a:gd name="T84" fmla="*/ 60 w 93"/>
                  <a:gd name="T85" fmla="*/ 8 h 138"/>
                  <a:gd name="T86" fmla="*/ 52 w 93"/>
                  <a:gd name="T87" fmla="*/ 3 h 138"/>
                  <a:gd name="T88" fmla="*/ 46 w 93"/>
                  <a:gd name="T89" fmla="*/ 1 h 138"/>
                  <a:gd name="T90" fmla="*/ 41 w 93"/>
                  <a:gd name="T91" fmla="*/ 0 h 138"/>
                  <a:gd name="T92" fmla="*/ 31 w 93"/>
                  <a:gd name="T93" fmla="*/ 0 h 138"/>
                  <a:gd name="T94" fmla="*/ 21 w 93"/>
                  <a:gd name="T95" fmla="*/ 1 h 138"/>
                  <a:gd name="T96" fmla="*/ 13 w 93"/>
                  <a:gd name="T97" fmla="*/ 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3" h="138">
                    <a:moveTo>
                      <a:pt x="10" y="4"/>
                    </a:moveTo>
                    <a:lnTo>
                      <a:pt x="9" y="5"/>
                    </a:lnTo>
                    <a:lnTo>
                      <a:pt x="9" y="7"/>
                    </a:lnTo>
                    <a:lnTo>
                      <a:pt x="9" y="8"/>
                    </a:lnTo>
                    <a:lnTo>
                      <a:pt x="9" y="10"/>
                    </a:lnTo>
                    <a:lnTo>
                      <a:pt x="9" y="12"/>
                    </a:lnTo>
                    <a:lnTo>
                      <a:pt x="9" y="14"/>
                    </a:lnTo>
                    <a:lnTo>
                      <a:pt x="9" y="16"/>
                    </a:lnTo>
                    <a:lnTo>
                      <a:pt x="9" y="17"/>
                    </a:lnTo>
                    <a:lnTo>
                      <a:pt x="9" y="18"/>
                    </a:lnTo>
                    <a:lnTo>
                      <a:pt x="9" y="20"/>
                    </a:lnTo>
                    <a:lnTo>
                      <a:pt x="9" y="21"/>
                    </a:lnTo>
                    <a:lnTo>
                      <a:pt x="9" y="22"/>
                    </a:lnTo>
                    <a:lnTo>
                      <a:pt x="7" y="24"/>
                    </a:lnTo>
                    <a:lnTo>
                      <a:pt x="7" y="26"/>
                    </a:lnTo>
                    <a:lnTo>
                      <a:pt x="7" y="29"/>
                    </a:lnTo>
                    <a:lnTo>
                      <a:pt x="7" y="30"/>
                    </a:lnTo>
                    <a:lnTo>
                      <a:pt x="7" y="32"/>
                    </a:lnTo>
                    <a:lnTo>
                      <a:pt x="7" y="33"/>
                    </a:lnTo>
                    <a:lnTo>
                      <a:pt x="7" y="35"/>
                    </a:lnTo>
                    <a:lnTo>
                      <a:pt x="7" y="37"/>
                    </a:lnTo>
                    <a:lnTo>
                      <a:pt x="7" y="38"/>
                    </a:lnTo>
                    <a:lnTo>
                      <a:pt x="7" y="39"/>
                    </a:lnTo>
                    <a:lnTo>
                      <a:pt x="5" y="41"/>
                    </a:lnTo>
                    <a:lnTo>
                      <a:pt x="5" y="43"/>
                    </a:lnTo>
                    <a:lnTo>
                      <a:pt x="5" y="45"/>
                    </a:lnTo>
                    <a:lnTo>
                      <a:pt x="5" y="46"/>
                    </a:lnTo>
                    <a:lnTo>
                      <a:pt x="4" y="48"/>
                    </a:lnTo>
                    <a:lnTo>
                      <a:pt x="4" y="50"/>
                    </a:lnTo>
                    <a:lnTo>
                      <a:pt x="4" y="52"/>
                    </a:lnTo>
                    <a:lnTo>
                      <a:pt x="2" y="54"/>
                    </a:lnTo>
                    <a:lnTo>
                      <a:pt x="2" y="55"/>
                    </a:lnTo>
                    <a:lnTo>
                      <a:pt x="2" y="57"/>
                    </a:lnTo>
                    <a:lnTo>
                      <a:pt x="2" y="59"/>
                    </a:lnTo>
                    <a:lnTo>
                      <a:pt x="1" y="61"/>
                    </a:lnTo>
                    <a:lnTo>
                      <a:pt x="1" y="62"/>
                    </a:lnTo>
                    <a:lnTo>
                      <a:pt x="1" y="64"/>
                    </a:lnTo>
                    <a:lnTo>
                      <a:pt x="1" y="66"/>
                    </a:lnTo>
                    <a:lnTo>
                      <a:pt x="1" y="67"/>
                    </a:lnTo>
                    <a:lnTo>
                      <a:pt x="1" y="69"/>
                    </a:lnTo>
                    <a:lnTo>
                      <a:pt x="1" y="71"/>
                    </a:lnTo>
                    <a:lnTo>
                      <a:pt x="1" y="72"/>
                    </a:lnTo>
                    <a:lnTo>
                      <a:pt x="1" y="74"/>
                    </a:lnTo>
                    <a:lnTo>
                      <a:pt x="2" y="74"/>
                    </a:lnTo>
                    <a:lnTo>
                      <a:pt x="2" y="76"/>
                    </a:lnTo>
                    <a:lnTo>
                      <a:pt x="2" y="78"/>
                    </a:lnTo>
                    <a:lnTo>
                      <a:pt x="2" y="80"/>
                    </a:lnTo>
                    <a:lnTo>
                      <a:pt x="4" y="80"/>
                    </a:lnTo>
                    <a:lnTo>
                      <a:pt x="4" y="82"/>
                    </a:lnTo>
                    <a:lnTo>
                      <a:pt x="4" y="84"/>
                    </a:lnTo>
                    <a:lnTo>
                      <a:pt x="5" y="84"/>
                    </a:lnTo>
                    <a:lnTo>
                      <a:pt x="4" y="86"/>
                    </a:lnTo>
                    <a:lnTo>
                      <a:pt x="4" y="88"/>
                    </a:lnTo>
                    <a:lnTo>
                      <a:pt x="2" y="90"/>
                    </a:lnTo>
                    <a:lnTo>
                      <a:pt x="2" y="91"/>
                    </a:lnTo>
                    <a:lnTo>
                      <a:pt x="0" y="93"/>
                    </a:lnTo>
                    <a:lnTo>
                      <a:pt x="0" y="95"/>
                    </a:lnTo>
                    <a:lnTo>
                      <a:pt x="0" y="97"/>
                    </a:lnTo>
                    <a:lnTo>
                      <a:pt x="0" y="98"/>
                    </a:lnTo>
                    <a:lnTo>
                      <a:pt x="1" y="98"/>
                    </a:lnTo>
                    <a:lnTo>
                      <a:pt x="1" y="99"/>
                    </a:lnTo>
                    <a:lnTo>
                      <a:pt x="1" y="101"/>
                    </a:lnTo>
                    <a:lnTo>
                      <a:pt x="1" y="103"/>
                    </a:lnTo>
                    <a:lnTo>
                      <a:pt x="2" y="105"/>
                    </a:lnTo>
                    <a:lnTo>
                      <a:pt x="2" y="107"/>
                    </a:lnTo>
                    <a:lnTo>
                      <a:pt x="5" y="109"/>
                    </a:lnTo>
                    <a:lnTo>
                      <a:pt x="5" y="111"/>
                    </a:lnTo>
                    <a:lnTo>
                      <a:pt x="7" y="113"/>
                    </a:lnTo>
                    <a:lnTo>
                      <a:pt x="7" y="115"/>
                    </a:lnTo>
                    <a:lnTo>
                      <a:pt x="9" y="117"/>
                    </a:lnTo>
                    <a:lnTo>
                      <a:pt x="10" y="119"/>
                    </a:lnTo>
                    <a:lnTo>
                      <a:pt x="12" y="121"/>
                    </a:lnTo>
                    <a:lnTo>
                      <a:pt x="12" y="123"/>
                    </a:lnTo>
                    <a:lnTo>
                      <a:pt x="14" y="124"/>
                    </a:lnTo>
                    <a:lnTo>
                      <a:pt x="16" y="125"/>
                    </a:lnTo>
                    <a:lnTo>
                      <a:pt x="18" y="125"/>
                    </a:lnTo>
                    <a:lnTo>
                      <a:pt x="18" y="127"/>
                    </a:lnTo>
                    <a:lnTo>
                      <a:pt x="20" y="127"/>
                    </a:lnTo>
                    <a:lnTo>
                      <a:pt x="20" y="128"/>
                    </a:lnTo>
                    <a:lnTo>
                      <a:pt x="22" y="128"/>
                    </a:lnTo>
                    <a:lnTo>
                      <a:pt x="24" y="128"/>
                    </a:lnTo>
                    <a:lnTo>
                      <a:pt x="24" y="130"/>
                    </a:lnTo>
                    <a:lnTo>
                      <a:pt x="25" y="130"/>
                    </a:lnTo>
                    <a:lnTo>
                      <a:pt x="27" y="130"/>
                    </a:lnTo>
                    <a:lnTo>
                      <a:pt x="29" y="130"/>
                    </a:lnTo>
                    <a:lnTo>
                      <a:pt x="31" y="130"/>
                    </a:lnTo>
                    <a:lnTo>
                      <a:pt x="31" y="131"/>
                    </a:lnTo>
                    <a:lnTo>
                      <a:pt x="32" y="131"/>
                    </a:lnTo>
                    <a:lnTo>
                      <a:pt x="32" y="132"/>
                    </a:lnTo>
                    <a:lnTo>
                      <a:pt x="34" y="132"/>
                    </a:lnTo>
                    <a:lnTo>
                      <a:pt x="34" y="134"/>
                    </a:lnTo>
                    <a:lnTo>
                      <a:pt x="36" y="134"/>
                    </a:lnTo>
                    <a:lnTo>
                      <a:pt x="38" y="134"/>
                    </a:lnTo>
                    <a:lnTo>
                      <a:pt x="38" y="136"/>
                    </a:lnTo>
                    <a:lnTo>
                      <a:pt x="40" y="136"/>
                    </a:lnTo>
                    <a:lnTo>
                      <a:pt x="42" y="136"/>
                    </a:lnTo>
                    <a:lnTo>
                      <a:pt x="42" y="137"/>
                    </a:lnTo>
                    <a:lnTo>
                      <a:pt x="44" y="137"/>
                    </a:lnTo>
                    <a:lnTo>
                      <a:pt x="45" y="137"/>
                    </a:lnTo>
                    <a:lnTo>
                      <a:pt x="47" y="137"/>
                    </a:lnTo>
                    <a:lnTo>
                      <a:pt x="49" y="136"/>
                    </a:lnTo>
                    <a:lnTo>
                      <a:pt x="50" y="136"/>
                    </a:lnTo>
                    <a:lnTo>
                      <a:pt x="52" y="133"/>
                    </a:lnTo>
                    <a:lnTo>
                      <a:pt x="52" y="132"/>
                    </a:lnTo>
                    <a:lnTo>
                      <a:pt x="52" y="131"/>
                    </a:lnTo>
                    <a:lnTo>
                      <a:pt x="54" y="129"/>
                    </a:lnTo>
                    <a:lnTo>
                      <a:pt x="55" y="127"/>
                    </a:lnTo>
                    <a:lnTo>
                      <a:pt x="55" y="126"/>
                    </a:lnTo>
                    <a:lnTo>
                      <a:pt x="57" y="124"/>
                    </a:lnTo>
                    <a:lnTo>
                      <a:pt x="59" y="122"/>
                    </a:lnTo>
                    <a:lnTo>
                      <a:pt x="61" y="122"/>
                    </a:lnTo>
                    <a:lnTo>
                      <a:pt x="63" y="120"/>
                    </a:lnTo>
                    <a:lnTo>
                      <a:pt x="64" y="120"/>
                    </a:lnTo>
                    <a:lnTo>
                      <a:pt x="66" y="118"/>
                    </a:lnTo>
                    <a:lnTo>
                      <a:pt x="67" y="116"/>
                    </a:lnTo>
                    <a:lnTo>
                      <a:pt x="69" y="114"/>
                    </a:lnTo>
                    <a:lnTo>
                      <a:pt x="69" y="112"/>
                    </a:lnTo>
                    <a:lnTo>
                      <a:pt x="69" y="110"/>
                    </a:lnTo>
                    <a:lnTo>
                      <a:pt x="69" y="108"/>
                    </a:lnTo>
                    <a:lnTo>
                      <a:pt x="69" y="106"/>
                    </a:lnTo>
                    <a:lnTo>
                      <a:pt x="70" y="104"/>
                    </a:lnTo>
                    <a:lnTo>
                      <a:pt x="70" y="102"/>
                    </a:lnTo>
                    <a:lnTo>
                      <a:pt x="70" y="100"/>
                    </a:lnTo>
                    <a:lnTo>
                      <a:pt x="70" y="98"/>
                    </a:lnTo>
                    <a:lnTo>
                      <a:pt x="70" y="95"/>
                    </a:lnTo>
                    <a:lnTo>
                      <a:pt x="70" y="94"/>
                    </a:lnTo>
                    <a:lnTo>
                      <a:pt x="72" y="92"/>
                    </a:lnTo>
                    <a:lnTo>
                      <a:pt x="74" y="91"/>
                    </a:lnTo>
                    <a:lnTo>
                      <a:pt x="75" y="90"/>
                    </a:lnTo>
                    <a:lnTo>
                      <a:pt x="75" y="88"/>
                    </a:lnTo>
                    <a:lnTo>
                      <a:pt x="75" y="86"/>
                    </a:lnTo>
                    <a:lnTo>
                      <a:pt x="75" y="84"/>
                    </a:lnTo>
                    <a:lnTo>
                      <a:pt x="75" y="83"/>
                    </a:lnTo>
                    <a:lnTo>
                      <a:pt x="75" y="81"/>
                    </a:lnTo>
                    <a:lnTo>
                      <a:pt x="75" y="80"/>
                    </a:lnTo>
                    <a:lnTo>
                      <a:pt x="75" y="78"/>
                    </a:lnTo>
                    <a:lnTo>
                      <a:pt x="77" y="77"/>
                    </a:lnTo>
                    <a:lnTo>
                      <a:pt x="78" y="77"/>
                    </a:lnTo>
                    <a:lnTo>
                      <a:pt x="81" y="76"/>
                    </a:lnTo>
                    <a:lnTo>
                      <a:pt x="83" y="74"/>
                    </a:lnTo>
                    <a:lnTo>
                      <a:pt x="85" y="72"/>
                    </a:lnTo>
                    <a:lnTo>
                      <a:pt x="87" y="70"/>
                    </a:lnTo>
                    <a:lnTo>
                      <a:pt x="87" y="68"/>
                    </a:lnTo>
                    <a:lnTo>
                      <a:pt x="89" y="66"/>
                    </a:lnTo>
                    <a:lnTo>
                      <a:pt x="89" y="63"/>
                    </a:lnTo>
                    <a:lnTo>
                      <a:pt x="91" y="60"/>
                    </a:lnTo>
                    <a:lnTo>
                      <a:pt x="91" y="55"/>
                    </a:lnTo>
                    <a:lnTo>
                      <a:pt x="91" y="52"/>
                    </a:lnTo>
                    <a:lnTo>
                      <a:pt x="91" y="46"/>
                    </a:lnTo>
                    <a:lnTo>
                      <a:pt x="92" y="41"/>
                    </a:lnTo>
                    <a:lnTo>
                      <a:pt x="91" y="41"/>
                    </a:lnTo>
                    <a:lnTo>
                      <a:pt x="91" y="39"/>
                    </a:lnTo>
                    <a:lnTo>
                      <a:pt x="89" y="38"/>
                    </a:lnTo>
                    <a:lnTo>
                      <a:pt x="89" y="36"/>
                    </a:lnTo>
                    <a:lnTo>
                      <a:pt x="87" y="34"/>
                    </a:lnTo>
                    <a:lnTo>
                      <a:pt x="86" y="32"/>
                    </a:lnTo>
                    <a:lnTo>
                      <a:pt x="83" y="30"/>
                    </a:lnTo>
                    <a:lnTo>
                      <a:pt x="83" y="28"/>
                    </a:lnTo>
                    <a:lnTo>
                      <a:pt x="82" y="26"/>
                    </a:lnTo>
                    <a:lnTo>
                      <a:pt x="80" y="24"/>
                    </a:lnTo>
                    <a:lnTo>
                      <a:pt x="78" y="23"/>
                    </a:lnTo>
                    <a:lnTo>
                      <a:pt x="77" y="21"/>
                    </a:lnTo>
                    <a:lnTo>
                      <a:pt x="75" y="19"/>
                    </a:lnTo>
                    <a:lnTo>
                      <a:pt x="74" y="17"/>
                    </a:lnTo>
                    <a:lnTo>
                      <a:pt x="72" y="16"/>
                    </a:lnTo>
                    <a:lnTo>
                      <a:pt x="72" y="14"/>
                    </a:lnTo>
                    <a:lnTo>
                      <a:pt x="70" y="14"/>
                    </a:lnTo>
                    <a:lnTo>
                      <a:pt x="68" y="12"/>
                    </a:lnTo>
                    <a:lnTo>
                      <a:pt x="66" y="12"/>
                    </a:lnTo>
                    <a:lnTo>
                      <a:pt x="65" y="10"/>
                    </a:lnTo>
                    <a:lnTo>
                      <a:pt x="62" y="10"/>
                    </a:lnTo>
                    <a:lnTo>
                      <a:pt x="60" y="8"/>
                    </a:lnTo>
                    <a:lnTo>
                      <a:pt x="59" y="7"/>
                    </a:lnTo>
                    <a:lnTo>
                      <a:pt x="57" y="5"/>
                    </a:lnTo>
                    <a:lnTo>
                      <a:pt x="54" y="5"/>
                    </a:lnTo>
                    <a:lnTo>
                      <a:pt x="52" y="3"/>
                    </a:lnTo>
                    <a:lnTo>
                      <a:pt x="50" y="3"/>
                    </a:lnTo>
                    <a:lnTo>
                      <a:pt x="49" y="1"/>
                    </a:lnTo>
                    <a:lnTo>
                      <a:pt x="47" y="1"/>
                    </a:lnTo>
                    <a:lnTo>
                      <a:pt x="46" y="1"/>
                    </a:lnTo>
                    <a:lnTo>
                      <a:pt x="45" y="1"/>
                    </a:lnTo>
                    <a:lnTo>
                      <a:pt x="45" y="0"/>
                    </a:lnTo>
                    <a:lnTo>
                      <a:pt x="43" y="0"/>
                    </a:lnTo>
                    <a:lnTo>
                      <a:pt x="41" y="0"/>
                    </a:lnTo>
                    <a:lnTo>
                      <a:pt x="39" y="0"/>
                    </a:lnTo>
                    <a:lnTo>
                      <a:pt x="37" y="0"/>
                    </a:lnTo>
                    <a:lnTo>
                      <a:pt x="33" y="0"/>
                    </a:lnTo>
                    <a:lnTo>
                      <a:pt x="31" y="0"/>
                    </a:lnTo>
                    <a:lnTo>
                      <a:pt x="29" y="0"/>
                    </a:lnTo>
                    <a:lnTo>
                      <a:pt x="27" y="0"/>
                    </a:lnTo>
                    <a:lnTo>
                      <a:pt x="23" y="1"/>
                    </a:lnTo>
                    <a:lnTo>
                      <a:pt x="21" y="1"/>
                    </a:lnTo>
                    <a:lnTo>
                      <a:pt x="19" y="1"/>
                    </a:lnTo>
                    <a:lnTo>
                      <a:pt x="16" y="1"/>
                    </a:lnTo>
                    <a:lnTo>
                      <a:pt x="15" y="3"/>
                    </a:lnTo>
                    <a:lnTo>
                      <a:pt x="13" y="3"/>
                    </a:lnTo>
                    <a:lnTo>
                      <a:pt x="11" y="4"/>
                    </a:lnTo>
                    <a:lnTo>
                      <a:pt x="10" y="4"/>
                    </a:lnTo>
                  </a:path>
                </a:pathLst>
              </a:custGeom>
              <a:solidFill>
                <a:srgbClr val="FFC281"/>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0" name="Freeform 815"/>
              <p:cNvSpPr>
                <a:spLocks/>
              </p:cNvSpPr>
              <p:nvPr/>
            </p:nvSpPr>
            <p:spPr bwMode="auto">
              <a:xfrm>
                <a:off x="4774" y="2138"/>
                <a:ext cx="20" cy="52"/>
              </a:xfrm>
              <a:custGeom>
                <a:avLst/>
                <a:gdLst>
                  <a:gd name="T0" fmla="*/ 11 w 20"/>
                  <a:gd name="T1" fmla="*/ 0 h 52"/>
                  <a:gd name="T2" fmla="*/ 10 w 20"/>
                  <a:gd name="T3" fmla="*/ 3 h 52"/>
                  <a:gd name="T4" fmla="*/ 10 w 20"/>
                  <a:gd name="T5" fmla="*/ 5 h 52"/>
                  <a:gd name="T6" fmla="*/ 10 w 20"/>
                  <a:gd name="T7" fmla="*/ 7 h 52"/>
                  <a:gd name="T8" fmla="*/ 10 w 20"/>
                  <a:gd name="T9" fmla="*/ 9 h 52"/>
                  <a:gd name="T10" fmla="*/ 10 w 20"/>
                  <a:gd name="T11" fmla="*/ 11 h 52"/>
                  <a:gd name="T12" fmla="*/ 10 w 20"/>
                  <a:gd name="T13" fmla="*/ 12 h 52"/>
                  <a:gd name="T14" fmla="*/ 8 w 20"/>
                  <a:gd name="T15" fmla="*/ 14 h 52"/>
                  <a:gd name="T16" fmla="*/ 7 w 20"/>
                  <a:gd name="T17" fmla="*/ 16 h 52"/>
                  <a:gd name="T18" fmla="*/ 5 w 20"/>
                  <a:gd name="T19" fmla="*/ 18 h 52"/>
                  <a:gd name="T20" fmla="*/ 3 w 20"/>
                  <a:gd name="T21" fmla="*/ 18 h 52"/>
                  <a:gd name="T22" fmla="*/ 3 w 20"/>
                  <a:gd name="T23" fmla="*/ 20 h 52"/>
                  <a:gd name="T24" fmla="*/ 3 w 20"/>
                  <a:gd name="T25" fmla="*/ 22 h 52"/>
                  <a:gd name="T26" fmla="*/ 3 w 20"/>
                  <a:gd name="T27" fmla="*/ 24 h 52"/>
                  <a:gd name="T28" fmla="*/ 4 w 20"/>
                  <a:gd name="T29" fmla="*/ 26 h 52"/>
                  <a:gd name="T30" fmla="*/ 4 w 20"/>
                  <a:gd name="T31" fmla="*/ 28 h 52"/>
                  <a:gd name="T32" fmla="*/ 4 w 20"/>
                  <a:gd name="T33" fmla="*/ 30 h 52"/>
                  <a:gd name="T34" fmla="*/ 4 w 20"/>
                  <a:gd name="T35" fmla="*/ 32 h 52"/>
                  <a:gd name="T36" fmla="*/ 2 w 20"/>
                  <a:gd name="T37" fmla="*/ 34 h 52"/>
                  <a:gd name="T38" fmla="*/ 2 w 20"/>
                  <a:gd name="T39" fmla="*/ 36 h 52"/>
                  <a:gd name="T40" fmla="*/ 2 w 20"/>
                  <a:gd name="T41" fmla="*/ 38 h 52"/>
                  <a:gd name="T42" fmla="*/ 2 w 20"/>
                  <a:gd name="T43" fmla="*/ 40 h 52"/>
                  <a:gd name="T44" fmla="*/ 1 w 20"/>
                  <a:gd name="T45" fmla="*/ 43 h 52"/>
                  <a:gd name="T46" fmla="*/ 1 w 20"/>
                  <a:gd name="T47" fmla="*/ 45 h 52"/>
                  <a:gd name="T48" fmla="*/ 0 w 20"/>
                  <a:gd name="T49" fmla="*/ 49 h 52"/>
                  <a:gd name="T50" fmla="*/ 0 w 20"/>
                  <a:gd name="T51" fmla="*/ 50 h 52"/>
                  <a:gd name="T52" fmla="*/ 0 w 20"/>
                  <a:gd name="T53" fmla="*/ 51 h 52"/>
                  <a:gd name="T54" fmla="*/ 1 w 20"/>
                  <a:gd name="T55" fmla="*/ 51 h 52"/>
                  <a:gd name="T56" fmla="*/ 2 w 20"/>
                  <a:gd name="T57" fmla="*/ 50 h 52"/>
                  <a:gd name="T58" fmla="*/ 4 w 20"/>
                  <a:gd name="T59" fmla="*/ 50 h 52"/>
                  <a:gd name="T60" fmla="*/ 6 w 20"/>
                  <a:gd name="T61" fmla="*/ 49 h 52"/>
                  <a:gd name="T62" fmla="*/ 8 w 20"/>
                  <a:gd name="T63" fmla="*/ 48 h 52"/>
                  <a:gd name="T64" fmla="*/ 10 w 20"/>
                  <a:gd name="T65" fmla="*/ 46 h 52"/>
                  <a:gd name="T66" fmla="*/ 11 w 20"/>
                  <a:gd name="T67" fmla="*/ 45 h 52"/>
                  <a:gd name="T68" fmla="*/ 13 w 20"/>
                  <a:gd name="T69" fmla="*/ 43 h 52"/>
                  <a:gd name="T70" fmla="*/ 14 w 20"/>
                  <a:gd name="T71" fmla="*/ 41 h 52"/>
                  <a:gd name="T72" fmla="*/ 14 w 20"/>
                  <a:gd name="T73" fmla="*/ 39 h 52"/>
                  <a:gd name="T74" fmla="*/ 16 w 20"/>
                  <a:gd name="T75" fmla="*/ 37 h 52"/>
                  <a:gd name="T76" fmla="*/ 16 w 20"/>
                  <a:gd name="T77" fmla="*/ 35 h 52"/>
                  <a:gd name="T78" fmla="*/ 16 w 20"/>
                  <a:gd name="T79" fmla="*/ 34 h 52"/>
                  <a:gd name="T80" fmla="*/ 16 w 20"/>
                  <a:gd name="T81" fmla="*/ 32 h 52"/>
                  <a:gd name="T82" fmla="*/ 18 w 20"/>
                  <a:gd name="T83" fmla="*/ 30 h 52"/>
                  <a:gd name="T84" fmla="*/ 18 w 20"/>
                  <a:gd name="T85" fmla="*/ 28 h 52"/>
                  <a:gd name="T86" fmla="*/ 18 w 20"/>
                  <a:gd name="T87" fmla="*/ 27 h 52"/>
                  <a:gd name="T88" fmla="*/ 18 w 20"/>
                  <a:gd name="T89" fmla="*/ 25 h 52"/>
                  <a:gd name="T90" fmla="*/ 18 w 20"/>
                  <a:gd name="T91" fmla="*/ 23 h 52"/>
                  <a:gd name="T92" fmla="*/ 19 w 20"/>
                  <a:gd name="T93" fmla="*/ 21 h 52"/>
                  <a:gd name="T94" fmla="*/ 18 w 20"/>
                  <a:gd name="T95" fmla="*/ 21 h 52"/>
                  <a:gd name="T96" fmla="*/ 18 w 20"/>
                  <a:gd name="T97" fmla="*/ 19 h 52"/>
                  <a:gd name="T98" fmla="*/ 17 w 20"/>
                  <a:gd name="T99" fmla="*/ 17 h 52"/>
                  <a:gd name="T100" fmla="*/ 17 w 20"/>
                  <a:gd name="T101" fmla="*/ 15 h 52"/>
                  <a:gd name="T102" fmla="*/ 15 w 20"/>
                  <a:gd name="T103" fmla="*/ 14 h 52"/>
                  <a:gd name="T104" fmla="*/ 15 w 20"/>
                  <a:gd name="T105" fmla="*/ 12 h 52"/>
                  <a:gd name="T106" fmla="*/ 15 w 20"/>
                  <a:gd name="T107" fmla="*/ 10 h 52"/>
                  <a:gd name="T108" fmla="*/ 15 w 20"/>
                  <a:gd name="T109" fmla="*/ 8 h 52"/>
                  <a:gd name="T110" fmla="*/ 13 w 20"/>
                  <a:gd name="T111" fmla="*/ 8 h 52"/>
                  <a:gd name="T112" fmla="*/ 13 w 20"/>
                  <a:gd name="T113" fmla="*/ 6 h 52"/>
                  <a:gd name="T114" fmla="*/ 12 w 20"/>
                  <a:gd name="T115" fmla="*/ 5 h 52"/>
                  <a:gd name="T116" fmla="*/ 12 w 20"/>
                  <a:gd name="T117" fmla="*/ 3 h 52"/>
                  <a:gd name="T118" fmla="*/ 11 w 20"/>
                  <a:gd name="T119" fmla="*/ 3 h 52"/>
                  <a:gd name="T120" fmla="*/ 11 w 20"/>
                  <a:gd name="T121" fmla="*/ 2 h 52"/>
                  <a:gd name="T122" fmla="*/ 11 w 20"/>
                  <a:gd name="T12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 h="52">
                    <a:moveTo>
                      <a:pt x="11" y="0"/>
                    </a:moveTo>
                    <a:lnTo>
                      <a:pt x="10" y="3"/>
                    </a:lnTo>
                    <a:lnTo>
                      <a:pt x="10" y="5"/>
                    </a:lnTo>
                    <a:lnTo>
                      <a:pt x="10" y="7"/>
                    </a:lnTo>
                    <a:lnTo>
                      <a:pt x="10" y="9"/>
                    </a:lnTo>
                    <a:lnTo>
                      <a:pt x="10" y="11"/>
                    </a:lnTo>
                    <a:lnTo>
                      <a:pt x="10" y="12"/>
                    </a:lnTo>
                    <a:lnTo>
                      <a:pt x="8" y="14"/>
                    </a:lnTo>
                    <a:lnTo>
                      <a:pt x="7" y="16"/>
                    </a:lnTo>
                    <a:lnTo>
                      <a:pt x="5" y="18"/>
                    </a:lnTo>
                    <a:lnTo>
                      <a:pt x="3" y="18"/>
                    </a:lnTo>
                    <a:lnTo>
                      <a:pt x="3" y="20"/>
                    </a:lnTo>
                    <a:lnTo>
                      <a:pt x="3" y="22"/>
                    </a:lnTo>
                    <a:lnTo>
                      <a:pt x="3" y="24"/>
                    </a:lnTo>
                    <a:lnTo>
                      <a:pt x="4" y="26"/>
                    </a:lnTo>
                    <a:lnTo>
                      <a:pt x="4" y="28"/>
                    </a:lnTo>
                    <a:lnTo>
                      <a:pt x="4" y="30"/>
                    </a:lnTo>
                    <a:lnTo>
                      <a:pt x="4" y="32"/>
                    </a:lnTo>
                    <a:lnTo>
                      <a:pt x="2" y="34"/>
                    </a:lnTo>
                    <a:lnTo>
                      <a:pt x="2" y="36"/>
                    </a:lnTo>
                    <a:lnTo>
                      <a:pt x="2" y="38"/>
                    </a:lnTo>
                    <a:lnTo>
                      <a:pt x="2" y="40"/>
                    </a:lnTo>
                    <a:lnTo>
                      <a:pt x="1" y="43"/>
                    </a:lnTo>
                    <a:lnTo>
                      <a:pt x="1" y="45"/>
                    </a:lnTo>
                    <a:lnTo>
                      <a:pt x="0" y="49"/>
                    </a:lnTo>
                    <a:lnTo>
                      <a:pt x="0" y="50"/>
                    </a:lnTo>
                    <a:lnTo>
                      <a:pt x="0" y="51"/>
                    </a:lnTo>
                    <a:lnTo>
                      <a:pt x="1" y="51"/>
                    </a:lnTo>
                    <a:lnTo>
                      <a:pt x="2" y="50"/>
                    </a:lnTo>
                    <a:lnTo>
                      <a:pt x="4" y="50"/>
                    </a:lnTo>
                    <a:lnTo>
                      <a:pt x="6" y="49"/>
                    </a:lnTo>
                    <a:lnTo>
                      <a:pt x="8" y="48"/>
                    </a:lnTo>
                    <a:lnTo>
                      <a:pt x="10" y="46"/>
                    </a:lnTo>
                    <a:lnTo>
                      <a:pt x="11" y="45"/>
                    </a:lnTo>
                    <a:lnTo>
                      <a:pt x="13" y="43"/>
                    </a:lnTo>
                    <a:lnTo>
                      <a:pt x="14" y="41"/>
                    </a:lnTo>
                    <a:lnTo>
                      <a:pt x="14" y="39"/>
                    </a:lnTo>
                    <a:lnTo>
                      <a:pt x="16" y="37"/>
                    </a:lnTo>
                    <a:lnTo>
                      <a:pt x="16" y="35"/>
                    </a:lnTo>
                    <a:lnTo>
                      <a:pt x="16" y="34"/>
                    </a:lnTo>
                    <a:lnTo>
                      <a:pt x="16" y="32"/>
                    </a:lnTo>
                    <a:lnTo>
                      <a:pt x="18" y="30"/>
                    </a:lnTo>
                    <a:lnTo>
                      <a:pt x="18" y="28"/>
                    </a:lnTo>
                    <a:lnTo>
                      <a:pt x="18" y="27"/>
                    </a:lnTo>
                    <a:lnTo>
                      <a:pt x="18" y="25"/>
                    </a:lnTo>
                    <a:lnTo>
                      <a:pt x="18" y="23"/>
                    </a:lnTo>
                    <a:lnTo>
                      <a:pt x="19" y="21"/>
                    </a:lnTo>
                    <a:lnTo>
                      <a:pt x="18" y="21"/>
                    </a:lnTo>
                    <a:lnTo>
                      <a:pt x="18" y="19"/>
                    </a:lnTo>
                    <a:lnTo>
                      <a:pt x="17" y="17"/>
                    </a:lnTo>
                    <a:lnTo>
                      <a:pt x="17" y="15"/>
                    </a:lnTo>
                    <a:lnTo>
                      <a:pt x="15" y="14"/>
                    </a:lnTo>
                    <a:lnTo>
                      <a:pt x="15" y="12"/>
                    </a:lnTo>
                    <a:lnTo>
                      <a:pt x="15" y="10"/>
                    </a:lnTo>
                    <a:lnTo>
                      <a:pt x="15" y="8"/>
                    </a:lnTo>
                    <a:lnTo>
                      <a:pt x="13" y="8"/>
                    </a:lnTo>
                    <a:lnTo>
                      <a:pt x="13" y="6"/>
                    </a:lnTo>
                    <a:lnTo>
                      <a:pt x="12" y="5"/>
                    </a:lnTo>
                    <a:lnTo>
                      <a:pt x="12" y="3"/>
                    </a:lnTo>
                    <a:lnTo>
                      <a:pt x="11" y="3"/>
                    </a:lnTo>
                    <a:lnTo>
                      <a:pt x="11" y="2"/>
                    </a:lnTo>
                    <a:lnTo>
                      <a:pt x="11" y="0"/>
                    </a:lnTo>
                  </a:path>
                </a:pathLst>
              </a:custGeom>
              <a:solidFill>
                <a:srgbClr val="BF41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1" name="Freeform 816"/>
              <p:cNvSpPr>
                <a:spLocks/>
              </p:cNvSpPr>
              <p:nvPr/>
            </p:nvSpPr>
            <p:spPr bwMode="auto">
              <a:xfrm>
                <a:off x="4721" y="2219"/>
                <a:ext cx="42" cy="29"/>
              </a:xfrm>
              <a:custGeom>
                <a:avLst/>
                <a:gdLst>
                  <a:gd name="T0" fmla="*/ 3 w 42"/>
                  <a:gd name="T1" fmla="*/ 16 h 29"/>
                  <a:gd name="T2" fmla="*/ 7 w 42"/>
                  <a:gd name="T3" fmla="*/ 16 h 29"/>
                  <a:gd name="T4" fmla="*/ 11 w 42"/>
                  <a:gd name="T5" fmla="*/ 16 h 29"/>
                  <a:gd name="T6" fmla="*/ 14 w 42"/>
                  <a:gd name="T7" fmla="*/ 16 h 29"/>
                  <a:gd name="T8" fmla="*/ 18 w 42"/>
                  <a:gd name="T9" fmla="*/ 15 h 29"/>
                  <a:gd name="T10" fmla="*/ 21 w 42"/>
                  <a:gd name="T11" fmla="*/ 13 h 29"/>
                  <a:gd name="T12" fmla="*/ 23 w 42"/>
                  <a:gd name="T13" fmla="*/ 9 h 29"/>
                  <a:gd name="T14" fmla="*/ 25 w 42"/>
                  <a:gd name="T15" fmla="*/ 6 h 29"/>
                  <a:gd name="T16" fmla="*/ 27 w 42"/>
                  <a:gd name="T17" fmla="*/ 2 h 29"/>
                  <a:gd name="T18" fmla="*/ 31 w 42"/>
                  <a:gd name="T19" fmla="*/ 0 h 29"/>
                  <a:gd name="T20" fmla="*/ 31 w 42"/>
                  <a:gd name="T21" fmla="*/ 2 h 29"/>
                  <a:gd name="T22" fmla="*/ 31 w 42"/>
                  <a:gd name="T23" fmla="*/ 6 h 29"/>
                  <a:gd name="T24" fmla="*/ 33 w 42"/>
                  <a:gd name="T25" fmla="*/ 7 h 29"/>
                  <a:gd name="T26" fmla="*/ 37 w 42"/>
                  <a:gd name="T27" fmla="*/ 7 h 29"/>
                  <a:gd name="T28" fmla="*/ 39 w 42"/>
                  <a:gd name="T29" fmla="*/ 9 h 29"/>
                  <a:gd name="T30" fmla="*/ 41 w 42"/>
                  <a:gd name="T31" fmla="*/ 9 h 29"/>
                  <a:gd name="T32" fmla="*/ 40 w 42"/>
                  <a:gd name="T33" fmla="*/ 13 h 29"/>
                  <a:gd name="T34" fmla="*/ 37 w 42"/>
                  <a:gd name="T35" fmla="*/ 16 h 29"/>
                  <a:gd name="T36" fmla="*/ 33 w 42"/>
                  <a:gd name="T37" fmla="*/ 21 h 29"/>
                  <a:gd name="T38" fmla="*/ 31 w 42"/>
                  <a:gd name="T39" fmla="*/ 24 h 29"/>
                  <a:gd name="T40" fmla="*/ 29 w 42"/>
                  <a:gd name="T41" fmla="*/ 28 h 29"/>
                  <a:gd name="T42" fmla="*/ 26 w 42"/>
                  <a:gd name="T43" fmla="*/ 28 h 29"/>
                  <a:gd name="T44" fmla="*/ 23 w 42"/>
                  <a:gd name="T45" fmla="*/ 28 h 29"/>
                  <a:gd name="T46" fmla="*/ 19 w 42"/>
                  <a:gd name="T47" fmla="*/ 28 h 29"/>
                  <a:gd name="T48" fmla="*/ 17 w 42"/>
                  <a:gd name="T49" fmla="*/ 25 h 29"/>
                  <a:gd name="T50" fmla="*/ 15 w 42"/>
                  <a:gd name="T51" fmla="*/ 23 h 29"/>
                  <a:gd name="T52" fmla="*/ 13 w 42"/>
                  <a:gd name="T53" fmla="*/ 22 h 29"/>
                  <a:gd name="T54" fmla="*/ 9 w 42"/>
                  <a:gd name="T55" fmla="*/ 22 h 29"/>
                  <a:gd name="T56" fmla="*/ 8 w 42"/>
                  <a:gd name="T57" fmla="*/ 21 h 29"/>
                  <a:gd name="T58" fmla="*/ 5 w 42"/>
                  <a:gd name="T59" fmla="*/ 21 h 29"/>
                  <a:gd name="T60" fmla="*/ 4 w 42"/>
                  <a:gd name="T61" fmla="*/ 19 h 29"/>
                  <a:gd name="T62" fmla="*/ 2 w 42"/>
                  <a:gd name="T63" fmla="*/ 18 h 29"/>
                  <a:gd name="T64" fmla="*/ 0 w 42"/>
                  <a:gd name="T65"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 h="29">
                    <a:moveTo>
                      <a:pt x="1" y="16"/>
                    </a:moveTo>
                    <a:lnTo>
                      <a:pt x="3" y="16"/>
                    </a:lnTo>
                    <a:lnTo>
                      <a:pt x="5" y="16"/>
                    </a:lnTo>
                    <a:lnTo>
                      <a:pt x="7" y="16"/>
                    </a:lnTo>
                    <a:lnTo>
                      <a:pt x="9" y="16"/>
                    </a:lnTo>
                    <a:lnTo>
                      <a:pt x="11" y="16"/>
                    </a:lnTo>
                    <a:lnTo>
                      <a:pt x="13" y="16"/>
                    </a:lnTo>
                    <a:lnTo>
                      <a:pt x="14" y="16"/>
                    </a:lnTo>
                    <a:lnTo>
                      <a:pt x="16" y="16"/>
                    </a:lnTo>
                    <a:lnTo>
                      <a:pt x="18" y="15"/>
                    </a:lnTo>
                    <a:lnTo>
                      <a:pt x="19" y="15"/>
                    </a:lnTo>
                    <a:lnTo>
                      <a:pt x="21" y="13"/>
                    </a:lnTo>
                    <a:lnTo>
                      <a:pt x="23" y="11"/>
                    </a:lnTo>
                    <a:lnTo>
                      <a:pt x="23" y="9"/>
                    </a:lnTo>
                    <a:lnTo>
                      <a:pt x="23" y="8"/>
                    </a:lnTo>
                    <a:lnTo>
                      <a:pt x="25" y="6"/>
                    </a:lnTo>
                    <a:lnTo>
                      <a:pt x="25" y="4"/>
                    </a:lnTo>
                    <a:lnTo>
                      <a:pt x="27" y="2"/>
                    </a:lnTo>
                    <a:lnTo>
                      <a:pt x="29" y="1"/>
                    </a:lnTo>
                    <a:lnTo>
                      <a:pt x="31" y="0"/>
                    </a:lnTo>
                    <a:lnTo>
                      <a:pt x="31" y="1"/>
                    </a:lnTo>
                    <a:lnTo>
                      <a:pt x="31" y="2"/>
                    </a:lnTo>
                    <a:lnTo>
                      <a:pt x="31" y="4"/>
                    </a:lnTo>
                    <a:lnTo>
                      <a:pt x="31" y="6"/>
                    </a:lnTo>
                    <a:lnTo>
                      <a:pt x="33" y="6"/>
                    </a:lnTo>
                    <a:lnTo>
                      <a:pt x="33" y="7"/>
                    </a:lnTo>
                    <a:lnTo>
                      <a:pt x="35" y="7"/>
                    </a:lnTo>
                    <a:lnTo>
                      <a:pt x="37" y="7"/>
                    </a:lnTo>
                    <a:lnTo>
                      <a:pt x="37" y="9"/>
                    </a:lnTo>
                    <a:lnTo>
                      <a:pt x="39" y="9"/>
                    </a:lnTo>
                    <a:lnTo>
                      <a:pt x="40" y="9"/>
                    </a:lnTo>
                    <a:lnTo>
                      <a:pt x="41" y="9"/>
                    </a:lnTo>
                    <a:lnTo>
                      <a:pt x="40" y="11"/>
                    </a:lnTo>
                    <a:lnTo>
                      <a:pt x="40" y="13"/>
                    </a:lnTo>
                    <a:lnTo>
                      <a:pt x="39" y="15"/>
                    </a:lnTo>
                    <a:lnTo>
                      <a:pt x="37" y="16"/>
                    </a:lnTo>
                    <a:lnTo>
                      <a:pt x="35" y="18"/>
                    </a:lnTo>
                    <a:lnTo>
                      <a:pt x="33" y="21"/>
                    </a:lnTo>
                    <a:lnTo>
                      <a:pt x="33" y="22"/>
                    </a:lnTo>
                    <a:lnTo>
                      <a:pt x="31" y="24"/>
                    </a:lnTo>
                    <a:lnTo>
                      <a:pt x="31" y="25"/>
                    </a:lnTo>
                    <a:lnTo>
                      <a:pt x="29" y="28"/>
                    </a:lnTo>
                    <a:lnTo>
                      <a:pt x="28" y="28"/>
                    </a:lnTo>
                    <a:lnTo>
                      <a:pt x="26" y="28"/>
                    </a:lnTo>
                    <a:lnTo>
                      <a:pt x="24" y="28"/>
                    </a:lnTo>
                    <a:lnTo>
                      <a:pt x="23" y="28"/>
                    </a:lnTo>
                    <a:lnTo>
                      <a:pt x="20" y="28"/>
                    </a:lnTo>
                    <a:lnTo>
                      <a:pt x="19" y="28"/>
                    </a:lnTo>
                    <a:lnTo>
                      <a:pt x="19" y="25"/>
                    </a:lnTo>
                    <a:lnTo>
                      <a:pt x="17" y="25"/>
                    </a:lnTo>
                    <a:lnTo>
                      <a:pt x="15" y="25"/>
                    </a:lnTo>
                    <a:lnTo>
                      <a:pt x="15" y="23"/>
                    </a:lnTo>
                    <a:lnTo>
                      <a:pt x="13" y="23"/>
                    </a:lnTo>
                    <a:lnTo>
                      <a:pt x="13" y="22"/>
                    </a:lnTo>
                    <a:lnTo>
                      <a:pt x="11" y="22"/>
                    </a:lnTo>
                    <a:lnTo>
                      <a:pt x="9" y="22"/>
                    </a:lnTo>
                    <a:lnTo>
                      <a:pt x="8" y="22"/>
                    </a:lnTo>
                    <a:lnTo>
                      <a:pt x="8" y="21"/>
                    </a:lnTo>
                    <a:lnTo>
                      <a:pt x="6" y="21"/>
                    </a:lnTo>
                    <a:lnTo>
                      <a:pt x="5" y="21"/>
                    </a:lnTo>
                    <a:lnTo>
                      <a:pt x="5" y="19"/>
                    </a:lnTo>
                    <a:lnTo>
                      <a:pt x="4" y="19"/>
                    </a:lnTo>
                    <a:lnTo>
                      <a:pt x="4" y="18"/>
                    </a:lnTo>
                    <a:lnTo>
                      <a:pt x="2" y="18"/>
                    </a:lnTo>
                    <a:lnTo>
                      <a:pt x="1" y="18"/>
                    </a:lnTo>
                    <a:lnTo>
                      <a:pt x="0" y="18"/>
                    </a:lnTo>
                    <a:lnTo>
                      <a:pt x="1" y="16"/>
                    </a:lnTo>
                  </a:path>
                </a:pathLst>
              </a:custGeom>
              <a:solidFill>
                <a:srgbClr val="BF41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2" name="Freeform 817"/>
              <p:cNvSpPr>
                <a:spLocks/>
              </p:cNvSpPr>
              <p:nvPr/>
            </p:nvSpPr>
            <p:spPr bwMode="auto">
              <a:xfrm>
                <a:off x="4721" y="2209"/>
                <a:ext cx="22" cy="22"/>
              </a:xfrm>
              <a:custGeom>
                <a:avLst/>
                <a:gdLst>
                  <a:gd name="T0" fmla="*/ 0 w 22"/>
                  <a:gd name="T1" fmla="*/ 10 h 22"/>
                  <a:gd name="T2" fmla="*/ 1 w 22"/>
                  <a:gd name="T3" fmla="*/ 9 h 22"/>
                  <a:gd name="T4" fmla="*/ 1 w 22"/>
                  <a:gd name="T5" fmla="*/ 10 h 22"/>
                  <a:gd name="T6" fmla="*/ 3 w 22"/>
                  <a:gd name="T7" fmla="*/ 10 h 22"/>
                  <a:gd name="T8" fmla="*/ 3 w 22"/>
                  <a:gd name="T9" fmla="*/ 11 h 22"/>
                  <a:gd name="T10" fmla="*/ 5 w 22"/>
                  <a:gd name="T11" fmla="*/ 11 h 22"/>
                  <a:gd name="T12" fmla="*/ 6 w 22"/>
                  <a:gd name="T13" fmla="*/ 11 h 22"/>
                  <a:gd name="T14" fmla="*/ 8 w 22"/>
                  <a:gd name="T15" fmla="*/ 11 h 22"/>
                  <a:gd name="T16" fmla="*/ 9 w 22"/>
                  <a:gd name="T17" fmla="*/ 11 h 22"/>
                  <a:gd name="T18" fmla="*/ 11 w 22"/>
                  <a:gd name="T19" fmla="*/ 11 h 22"/>
                  <a:gd name="T20" fmla="*/ 13 w 22"/>
                  <a:gd name="T21" fmla="*/ 10 h 22"/>
                  <a:gd name="T22" fmla="*/ 15 w 22"/>
                  <a:gd name="T23" fmla="*/ 9 h 22"/>
                  <a:gd name="T24" fmla="*/ 17 w 22"/>
                  <a:gd name="T25" fmla="*/ 7 h 22"/>
                  <a:gd name="T26" fmla="*/ 18 w 22"/>
                  <a:gd name="T27" fmla="*/ 4 h 22"/>
                  <a:gd name="T28" fmla="*/ 21 w 22"/>
                  <a:gd name="T29" fmla="*/ 0 h 22"/>
                  <a:gd name="T30" fmla="*/ 21 w 22"/>
                  <a:gd name="T31" fmla="*/ 2 h 22"/>
                  <a:gd name="T32" fmla="*/ 21 w 22"/>
                  <a:gd name="T33" fmla="*/ 4 h 22"/>
                  <a:gd name="T34" fmla="*/ 20 w 22"/>
                  <a:gd name="T35" fmla="*/ 6 h 22"/>
                  <a:gd name="T36" fmla="*/ 20 w 22"/>
                  <a:gd name="T37" fmla="*/ 7 h 22"/>
                  <a:gd name="T38" fmla="*/ 20 w 22"/>
                  <a:gd name="T39" fmla="*/ 9 h 22"/>
                  <a:gd name="T40" fmla="*/ 18 w 22"/>
                  <a:gd name="T41" fmla="*/ 10 h 22"/>
                  <a:gd name="T42" fmla="*/ 18 w 22"/>
                  <a:gd name="T43" fmla="*/ 12 h 22"/>
                  <a:gd name="T44" fmla="*/ 17 w 22"/>
                  <a:gd name="T45" fmla="*/ 14 h 22"/>
                  <a:gd name="T46" fmla="*/ 15 w 22"/>
                  <a:gd name="T47" fmla="*/ 16 h 22"/>
                  <a:gd name="T48" fmla="*/ 15 w 22"/>
                  <a:gd name="T49" fmla="*/ 17 h 22"/>
                  <a:gd name="T50" fmla="*/ 13 w 22"/>
                  <a:gd name="T51" fmla="*/ 19 h 22"/>
                  <a:gd name="T52" fmla="*/ 12 w 22"/>
                  <a:gd name="T53" fmla="*/ 19 h 22"/>
                  <a:gd name="T54" fmla="*/ 10 w 22"/>
                  <a:gd name="T55" fmla="*/ 20 h 22"/>
                  <a:gd name="T56" fmla="*/ 9 w 22"/>
                  <a:gd name="T57" fmla="*/ 20 h 22"/>
                  <a:gd name="T58" fmla="*/ 7 w 22"/>
                  <a:gd name="T59" fmla="*/ 21 h 22"/>
                  <a:gd name="T60" fmla="*/ 5 w 22"/>
                  <a:gd name="T61" fmla="*/ 21 h 22"/>
                  <a:gd name="T62" fmla="*/ 4 w 22"/>
                  <a:gd name="T63" fmla="*/ 21 h 22"/>
                  <a:gd name="T64" fmla="*/ 2 w 22"/>
                  <a:gd name="T65" fmla="*/ 21 h 22"/>
                  <a:gd name="T66" fmla="*/ 2 w 22"/>
                  <a:gd name="T67" fmla="*/ 19 h 22"/>
                  <a:gd name="T68" fmla="*/ 1 w 22"/>
                  <a:gd name="T69" fmla="*/ 19 h 22"/>
                  <a:gd name="T70" fmla="*/ 1 w 22"/>
                  <a:gd name="T71" fmla="*/ 17 h 22"/>
                  <a:gd name="T72" fmla="*/ 1 w 22"/>
                  <a:gd name="T73" fmla="*/ 15 h 22"/>
                  <a:gd name="T74" fmla="*/ 0 w 22"/>
                  <a:gd name="T75" fmla="*/ 15 h 22"/>
                  <a:gd name="T76" fmla="*/ 0 w 22"/>
                  <a:gd name="T77" fmla="*/ 14 h 22"/>
                  <a:gd name="T78" fmla="*/ 0 w 22"/>
                  <a:gd name="T79" fmla="*/ 12 h 22"/>
                  <a:gd name="T80" fmla="*/ 0 w 22"/>
                  <a:gd name="T81" fmla="*/ 11 h 22"/>
                  <a:gd name="T82" fmla="*/ 0 w 22"/>
                  <a:gd name="T83"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 h="22">
                    <a:moveTo>
                      <a:pt x="0" y="10"/>
                    </a:moveTo>
                    <a:lnTo>
                      <a:pt x="1" y="9"/>
                    </a:lnTo>
                    <a:lnTo>
                      <a:pt x="1" y="10"/>
                    </a:lnTo>
                    <a:lnTo>
                      <a:pt x="3" y="10"/>
                    </a:lnTo>
                    <a:lnTo>
                      <a:pt x="3" y="11"/>
                    </a:lnTo>
                    <a:lnTo>
                      <a:pt x="5" y="11"/>
                    </a:lnTo>
                    <a:lnTo>
                      <a:pt x="6" y="11"/>
                    </a:lnTo>
                    <a:lnTo>
                      <a:pt x="8" y="11"/>
                    </a:lnTo>
                    <a:lnTo>
                      <a:pt x="9" y="11"/>
                    </a:lnTo>
                    <a:lnTo>
                      <a:pt x="11" y="11"/>
                    </a:lnTo>
                    <a:lnTo>
                      <a:pt x="13" y="10"/>
                    </a:lnTo>
                    <a:lnTo>
                      <a:pt x="15" y="9"/>
                    </a:lnTo>
                    <a:lnTo>
                      <a:pt x="17" y="7"/>
                    </a:lnTo>
                    <a:lnTo>
                      <a:pt x="18" y="4"/>
                    </a:lnTo>
                    <a:lnTo>
                      <a:pt x="21" y="0"/>
                    </a:lnTo>
                    <a:lnTo>
                      <a:pt x="21" y="2"/>
                    </a:lnTo>
                    <a:lnTo>
                      <a:pt x="21" y="4"/>
                    </a:lnTo>
                    <a:lnTo>
                      <a:pt x="20" y="6"/>
                    </a:lnTo>
                    <a:lnTo>
                      <a:pt x="20" y="7"/>
                    </a:lnTo>
                    <a:lnTo>
                      <a:pt x="20" y="9"/>
                    </a:lnTo>
                    <a:lnTo>
                      <a:pt x="18" y="10"/>
                    </a:lnTo>
                    <a:lnTo>
                      <a:pt x="18" y="12"/>
                    </a:lnTo>
                    <a:lnTo>
                      <a:pt x="17" y="14"/>
                    </a:lnTo>
                    <a:lnTo>
                      <a:pt x="15" y="16"/>
                    </a:lnTo>
                    <a:lnTo>
                      <a:pt x="15" y="17"/>
                    </a:lnTo>
                    <a:lnTo>
                      <a:pt x="13" y="19"/>
                    </a:lnTo>
                    <a:lnTo>
                      <a:pt x="12" y="19"/>
                    </a:lnTo>
                    <a:lnTo>
                      <a:pt x="10" y="20"/>
                    </a:lnTo>
                    <a:lnTo>
                      <a:pt x="9" y="20"/>
                    </a:lnTo>
                    <a:lnTo>
                      <a:pt x="7" y="21"/>
                    </a:lnTo>
                    <a:lnTo>
                      <a:pt x="5" y="21"/>
                    </a:lnTo>
                    <a:lnTo>
                      <a:pt x="4" y="21"/>
                    </a:lnTo>
                    <a:lnTo>
                      <a:pt x="2" y="21"/>
                    </a:lnTo>
                    <a:lnTo>
                      <a:pt x="2" y="19"/>
                    </a:lnTo>
                    <a:lnTo>
                      <a:pt x="1" y="19"/>
                    </a:lnTo>
                    <a:lnTo>
                      <a:pt x="1" y="17"/>
                    </a:lnTo>
                    <a:lnTo>
                      <a:pt x="1" y="15"/>
                    </a:lnTo>
                    <a:lnTo>
                      <a:pt x="0" y="15"/>
                    </a:lnTo>
                    <a:lnTo>
                      <a:pt x="0" y="14"/>
                    </a:lnTo>
                    <a:lnTo>
                      <a:pt x="0" y="12"/>
                    </a:lnTo>
                    <a:lnTo>
                      <a:pt x="0" y="11"/>
                    </a:lnTo>
                    <a:lnTo>
                      <a:pt x="0" y="1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3" name="Freeform 818"/>
              <p:cNvSpPr>
                <a:spLocks/>
              </p:cNvSpPr>
              <p:nvPr/>
            </p:nvSpPr>
            <p:spPr bwMode="auto">
              <a:xfrm>
                <a:off x="4710" y="2121"/>
                <a:ext cx="16" cy="52"/>
              </a:xfrm>
              <a:custGeom>
                <a:avLst/>
                <a:gdLst>
                  <a:gd name="T0" fmla="*/ 15 w 16"/>
                  <a:gd name="T1" fmla="*/ 0 h 52"/>
                  <a:gd name="T2" fmla="*/ 14 w 16"/>
                  <a:gd name="T3" fmla="*/ 2 h 52"/>
                  <a:gd name="T4" fmla="*/ 13 w 16"/>
                  <a:gd name="T5" fmla="*/ 2 h 52"/>
                  <a:gd name="T6" fmla="*/ 12 w 16"/>
                  <a:gd name="T7" fmla="*/ 4 h 52"/>
                  <a:gd name="T8" fmla="*/ 12 w 16"/>
                  <a:gd name="T9" fmla="*/ 5 h 52"/>
                  <a:gd name="T10" fmla="*/ 12 w 16"/>
                  <a:gd name="T11" fmla="*/ 7 h 52"/>
                  <a:gd name="T12" fmla="*/ 10 w 16"/>
                  <a:gd name="T13" fmla="*/ 9 h 52"/>
                  <a:gd name="T14" fmla="*/ 10 w 16"/>
                  <a:gd name="T15" fmla="*/ 12 h 52"/>
                  <a:gd name="T16" fmla="*/ 10 w 16"/>
                  <a:gd name="T17" fmla="*/ 13 h 52"/>
                  <a:gd name="T18" fmla="*/ 7 w 16"/>
                  <a:gd name="T19" fmla="*/ 15 h 52"/>
                  <a:gd name="T20" fmla="*/ 7 w 16"/>
                  <a:gd name="T21" fmla="*/ 17 h 52"/>
                  <a:gd name="T22" fmla="*/ 7 w 16"/>
                  <a:gd name="T23" fmla="*/ 19 h 52"/>
                  <a:gd name="T24" fmla="*/ 7 w 16"/>
                  <a:gd name="T25" fmla="*/ 20 h 52"/>
                  <a:gd name="T26" fmla="*/ 7 w 16"/>
                  <a:gd name="T27" fmla="*/ 22 h 52"/>
                  <a:gd name="T28" fmla="*/ 7 w 16"/>
                  <a:gd name="T29" fmla="*/ 23 h 52"/>
                  <a:gd name="T30" fmla="*/ 7 w 16"/>
                  <a:gd name="T31" fmla="*/ 25 h 52"/>
                  <a:gd name="T32" fmla="*/ 7 w 16"/>
                  <a:gd name="T33" fmla="*/ 27 h 52"/>
                  <a:gd name="T34" fmla="*/ 7 w 16"/>
                  <a:gd name="T35" fmla="*/ 29 h 52"/>
                  <a:gd name="T36" fmla="*/ 7 w 16"/>
                  <a:gd name="T37" fmla="*/ 31 h 52"/>
                  <a:gd name="T38" fmla="*/ 7 w 16"/>
                  <a:gd name="T39" fmla="*/ 33 h 52"/>
                  <a:gd name="T40" fmla="*/ 7 w 16"/>
                  <a:gd name="T41" fmla="*/ 35 h 52"/>
                  <a:gd name="T42" fmla="*/ 7 w 16"/>
                  <a:gd name="T43" fmla="*/ 37 h 52"/>
                  <a:gd name="T44" fmla="*/ 7 w 16"/>
                  <a:gd name="T45" fmla="*/ 39 h 52"/>
                  <a:gd name="T46" fmla="*/ 7 w 16"/>
                  <a:gd name="T47" fmla="*/ 41 h 52"/>
                  <a:gd name="T48" fmla="*/ 7 w 16"/>
                  <a:gd name="T49" fmla="*/ 44 h 52"/>
                  <a:gd name="T50" fmla="*/ 7 w 16"/>
                  <a:gd name="T51" fmla="*/ 45 h 52"/>
                  <a:gd name="T52" fmla="*/ 7 w 16"/>
                  <a:gd name="T53" fmla="*/ 47 h 52"/>
                  <a:gd name="T54" fmla="*/ 7 w 16"/>
                  <a:gd name="T55" fmla="*/ 49 h 52"/>
                  <a:gd name="T56" fmla="*/ 7 w 16"/>
                  <a:gd name="T57" fmla="*/ 51 h 52"/>
                  <a:gd name="T58" fmla="*/ 5 w 16"/>
                  <a:gd name="T59" fmla="*/ 51 h 52"/>
                  <a:gd name="T60" fmla="*/ 5 w 16"/>
                  <a:gd name="T61" fmla="*/ 50 h 52"/>
                  <a:gd name="T62" fmla="*/ 3 w 16"/>
                  <a:gd name="T63" fmla="*/ 49 h 52"/>
                  <a:gd name="T64" fmla="*/ 3 w 16"/>
                  <a:gd name="T65" fmla="*/ 47 h 52"/>
                  <a:gd name="T66" fmla="*/ 3 w 16"/>
                  <a:gd name="T67" fmla="*/ 45 h 52"/>
                  <a:gd name="T68" fmla="*/ 3 w 16"/>
                  <a:gd name="T69" fmla="*/ 43 h 52"/>
                  <a:gd name="T70" fmla="*/ 1 w 16"/>
                  <a:gd name="T71" fmla="*/ 42 h 52"/>
                  <a:gd name="T72" fmla="*/ 1 w 16"/>
                  <a:gd name="T73" fmla="*/ 40 h 52"/>
                  <a:gd name="T74" fmla="*/ 1 w 16"/>
                  <a:gd name="T75" fmla="*/ 38 h 52"/>
                  <a:gd name="T76" fmla="*/ 1 w 16"/>
                  <a:gd name="T77" fmla="*/ 36 h 52"/>
                  <a:gd name="T78" fmla="*/ 1 w 16"/>
                  <a:gd name="T79" fmla="*/ 35 h 52"/>
                  <a:gd name="T80" fmla="*/ 1 w 16"/>
                  <a:gd name="T81" fmla="*/ 33 h 52"/>
                  <a:gd name="T82" fmla="*/ 1 w 16"/>
                  <a:gd name="T83" fmla="*/ 31 h 52"/>
                  <a:gd name="T84" fmla="*/ 1 w 16"/>
                  <a:gd name="T85" fmla="*/ 29 h 52"/>
                  <a:gd name="T86" fmla="*/ 0 w 16"/>
                  <a:gd name="T87" fmla="*/ 29 h 52"/>
                  <a:gd name="T88" fmla="*/ 0 w 16"/>
                  <a:gd name="T89" fmla="*/ 28 h 52"/>
                  <a:gd name="T90" fmla="*/ 0 w 16"/>
                  <a:gd name="T91" fmla="*/ 26 h 52"/>
                  <a:gd name="T92" fmla="*/ 0 w 16"/>
                  <a:gd name="T93" fmla="*/ 24 h 52"/>
                  <a:gd name="T94" fmla="*/ 0 w 16"/>
                  <a:gd name="T95" fmla="*/ 22 h 52"/>
                  <a:gd name="T96" fmla="*/ 2 w 16"/>
                  <a:gd name="T97" fmla="*/ 20 h 52"/>
                  <a:gd name="T98" fmla="*/ 2 w 16"/>
                  <a:gd name="T99" fmla="*/ 19 h 52"/>
                  <a:gd name="T100" fmla="*/ 2 w 16"/>
                  <a:gd name="T101" fmla="*/ 16 h 52"/>
                  <a:gd name="T102" fmla="*/ 2 w 16"/>
                  <a:gd name="T103" fmla="*/ 15 h 52"/>
                  <a:gd name="T104" fmla="*/ 3 w 16"/>
                  <a:gd name="T105" fmla="*/ 14 h 52"/>
                  <a:gd name="T106" fmla="*/ 3 w 16"/>
                  <a:gd name="T107" fmla="*/ 13 h 52"/>
                  <a:gd name="T108" fmla="*/ 5 w 16"/>
                  <a:gd name="T109" fmla="*/ 11 h 52"/>
                  <a:gd name="T110" fmla="*/ 7 w 16"/>
                  <a:gd name="T111" fmla="*/ 9 h 52"/>
                  <a:gd name="T112" fmla="*/ 7 w 16"/>
                  <a:gd name="T113" fmla="*/ 8 h 52"/>
                  <a:gd name="T114" fmla="*/ 10 w 16"/>
                  <a:gd name="T115" fmla="*/ 6 h 52"/>
                  <a:gd name="T116" fmla="*/ 12 w 16"/>
                  <a:gd name="T117" fmla="*/ 4 h 52"/>
                  <a:gd name="T118" fmla="*/ 13 w 16"/>
                  <a:gd name="T119" fmla="*/ 2 h 52"/>
                  <a:gd name="T120" fmla="*/ 14 w 16"/>
                  <a:gd name="T121" fmla="*/ 2 h 52"/>
                  <a:gd name="T122" fmla="*/ 15 w 16"/>
                  <a:gd name="T12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 h="52">
                    <a:moveTo>
                      <a:pt x="15" y="0"/>
                    </a:moveTo>
                    <a:lnTo>
                      <a:pt x="14" y="2"/>
                    </a:lnTo>
                    <a:lnTo>
                      <a:pt x="13" y="2"/>
                    </a:lnTo>
                    <a:lnTo>
                      <a:pt x="12" y="4"/>
                    </a:lnTo>
                    <a:lnTo>
                      <a:pt x="12" y="5"/>
                    </a:lnTo>
                    <a:lnTo>
                      <a:pt x="12" y="7"/>
                    </a:lnTo>
                    <a:lnTo>
                      <a:pt x="10" y="9"/>
                    </a:lnTo>
                    <a:lnTo>
                      <a:pt x="10" y="12"/>
                    </a:lnTo>
                    <a:lnTo>
                      <a:pt x="10" y="13"/>
                    </a:lnTo>
                    <a:lnTo>
                      <a:pt x="7" y="15"/>
                    </a:lnTo>
                    <a:lnTo>
                      <a:pt x="7" y="17"/>
                    </a:lnTo>
                    <a:lnTo>
                      <a:pt x="7" y="19"/>
                    </a:lnTo>
                    <a:lnTo>
                      <a:pt x="7" y="20"/>
                    </a:lnTo>
                    <a:lnTo>
                      <a:pt x="7" y="22"/>
                    </a:lnTo>
                    <a:lnTo>
                      <a:pt x="7" y="23"/>
                    </a:lnTo>
                    <a:lnTo>
                      <a:pt x="7" y="25"/>
                    </a:lnTo>
                    <a:lnTo>
                      <a:pt x="7" y="27"/>
                    </a:lnTo>
                    <a:lnTo>
                      <a:pt x="7" y="29"/>
                    </a:lnTo>
                    <a:lnTo>
                      <a:pt x="7" y="31"/>
                    </a:lnTo>
                    <a:lnTo>
                      <a:pt x="7" y="33"/>
                    </a:lnTo>
                    <a:lnTo>
                      <a:pt x="7" y="35"/>
                    </a:lnTo>
                    <a:lnTo>
                      <a:pt x="7" y="37"/>
                    </a:lnTo>
                    <a:lnTo>
                      <a:pt x="7" y="39"/>
                    </a:lnTo>
                    <a:lnTo>
                      <a:pt x="7" y="41"/>
                    </a:lnTo>
                    <a:lnTo>
                      <a:pt x="7" y="44"/>
                    </a:lnTo>
                    <a:lnTo>
                      <a:pt x="7" y="45"/>
                    </a:lnTo>
                    <a:lnTo>
                      <a:pt x="7" y="47"/>
                    </a:lnTo>
                    <a:lnTo>
                      <a:pt x="7" y="49"/>
                    </a:lnTo>
                    <a:lnTo>
                      <a:pt x="7" y="51"/>
                    </a:lnTo>
                    <a:lnTo>
                      <a:pt x="5" y="51"/>
                    </a:lnTo>
                    <a:lnTo>
                      <a:pt x="5" y="50"/>
                    </a:lnTo>
                    <a:lnTo>
                      <a:pt x="3" y="49"/>
                    </a:lnTo>
                    <a:lnTo>
                      <a:pt x="3" y="47"/>
                    </a:lnTo>
                    <a:lnTo>
                      <a:pt x="3" y="45"/>
                    </a:lnTo>
                    <a:lnTo>
                      <a:pt x="3" y="43"/>
                    </a:lnTo>
                    <a:lnTo>
                      <a:pt x="1" y="42"/>
                    </a:lnTo>
                    <a:lnTo>
                      <a:pt x="1" y="40"/>
                    </a:lnTo>
                    <a:lnTo>
                      <a:pt x="1" y="38"/>
                    </a:lnTo>
                    <a:lnTo>
                      <a:pt x="1" y="36"/>
                    </a:lnTo>
                    <a:lnTo>
                      <a:pt x="1" y="35"/>
                    </a:lnTo>
                    <a:lnTo>
                      <a:pt x="1" y="33"/>
                    </a:lnTo>
                    <a:lnTo>
                      <a:pt x="1" y="31"/>
                    </a:lnTo>
                    <a:lnTo>
                      <a:pt x="1" y="29"/>
                    </a:lnTo>
                    <a:lnTo>
                      <a:pt x="0" y="29"/>
                    </a:lnTo>
                    <a:lnTo>
                      <a:pt x="0" y="28"/>
                    </a:lnTo>
                    <a:lnTo>
                      <a:pt x="0" y="26"/>
                    </a:lnTo>
                    <a:lnTo>
                      <a:pt x="0" y="24"/>
                    </a:lnTo>
                    <a:lnTo>
                      <a:pt x="0" y="22"/>
                    </a:lnTo>
                    <a:lnTo>
                      <a:pt x="2" y="20"/>
                    </a:lnTo>
                    <a:lnTo>
                      <a:pt x="2" y="19"/>
                    </a:lnTo>
                    <a:lnTo>
                      <a:pt x="2" y="16"/>
                    </a:lnTo>
                    <a:lnTo>
                      <a:pt x="2" y="15"/>
                    </a:lnTo>
                    <a:lnTo>
                      <a:pt x="3" y="14"/>
                    </a:lnTo>
                    <a:lnTo>
                      <a:pt x="3" y="13"/>
                    </a:lnTo>
                    <a:lnTo>
                      <a:pt x="5" y="11"/>
                    </a:lnTo>
                    <a:lnTo>
                      <a:pt x="7" y="9"/>
                    </a:lnTo>
                    <a:lnTo>
                      <a:pt x="7" y="8"/>
                    </a:lnTo>
                    <a:lnTo>
                      <a:pt x="10" y="6"/>
                    </a:lnTo>
                    <a:lnTo>
                      <a:pt x="12" y="4"/>
                    </a:lnTo>
                    <a:lnTo>
                      <a:pt x="13" y="2"/>
                    </a:lnTo>
                    <a:lnTo>
                      <a:pt x="14" y="2"/>
                    </a:lnTo>
                    <a:lnTo>
                      <a:pt x="15"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4" name="Freeform 819"/>
              <p:cNvSpPr>
                <a:spLocks/>
              </p:cNvSpPr>
              <p:nvPr/>
            </p:nvSpPr>
            <p:spPr bwMode="auto">
              <a:xfrm>
                <a:off x="4707" y="2196"/>
                <a:ext cx="16" cy="21"/>
              </a:xfrm>
              <a:custGeom>
                <a:avLst/>
                <a:gdLst>
                  <a:gd name="T0" fmla="*/ 1 w 16"/>
                  <a:gd name="T1" fmla="*/ 0 h 21"/>
                  <a:gd name="T2" fmla="*/ 1 w 16"/>
                  <a:gd name="T3" fmla="*/ 1 h 21"/>
                  <a:gd name="T4" fmla="*/ 1 w 16"/>
                  <a:gd name="T5" fmla="*/ 3 h 21"/>
                  <a:gd name="T6" fmla="*/ 2 w 16"/>
                  <a:gd name="T7" fmla="*/ 3 h 21"/>
                  <a:gd name="T8" fmla="*/ 2 w 16"/>
                  <a:gd name="T9" fmla="*/ 5 h 21"/>
                  <a:gd name="T10" fmla="*/ 3 w 16"/>
                  <a:gd name="T11" fmla="*/ 6 h 21"/>
                  <a:gd name="T12" fmla="*/ 3 w 16"/>
                  <a:gd name="T13" fmla="*/ 8 h 21"/>
                  <a:gd name="T14" fmla="*/ 5 w 16"/>
                  <a:gd name="T15" fmla="*/ 8 h 21"/>
                  <a:gd name="T16" fmla="*/ 5 w 16"/>
                  <a:gd name="T17" fmla="*/ 10 h 21"/>
                  <a:gd name="T18" fmla="*/ 7 w 16"/>
                  <a:gd name="T19" fmla="*/ 12 h 21"/>
                  <a:gd name="T20" fmla="*/ 7 w 16"/>
                  <a:gd name="T21" fmla="*/ 14 h 21"/>
                  <a:gd name="T22" fmla="*/ 9 w 16"/>
                  <a:gd name="T23" fmla="*/ 14 h 21"/>
                  <a:gd name="T24" fmla="*/ 9 w 16"/>
                  <a:gd name="T25" fmla="*/ 16 h 21"/>
                  <a:gd name="T26" fmla="*/ 10 w 16"/>
                  <a:gd name="T27" fmla="*/ 18 h 21"/>
                  <a:gd name="T28" fmla="*/ 13 w 16"/>
                  <a:gd name="T29" fmla="*/ 20 h 21"/>
                  <a:gd name="T30" fmla="*/ 15 w 16"/>
                  <a:gd name="T31" fmla="*/ 20 h 21"/>
                  <a:gd name="T32" fmla="*/ 13 w 16"/>
                  <a:gd name="T33" fmla="*/ 20 h 21"/>
                  <a:gd name="T34" fmla="*/ 11 w 16"/>
                  <a:gd name="T35" fmla="*/ 20 h 21"/>
                  <a:gd name="T36" fmla="*/ 9 w 16"/>
                  <a:gd name="T37" fmla="*/ 20 h 21"/>
                  <a:gd name="T38" fmla="*/ 8 w 16"/>
                  <a:gd name="T39" fmla="*/ 20 h 21"/>
                  <a:gd name="T40" fmla="*/ 8 w 16"/>
                  <a:gd name="T41" fmla="*/ 18 h 21"/>
                  <a:gd name="T42" fmla="*/ 6 w 16"/>
                  <a:gd name="T43" fmla="*/ 18 h 21"/>
                  <a:gd name="T44" fmla="*/ 4 w 16"/>
                  <a:gd name="T45" fmla="*/ 18 h 21"/>
                  <a:gd name="T46" fmla="*/ 4 w 16"/>
                  <a:gd name="T47" fmla="*/ 15 h 21"/>
                  <a:gd name="T48" fmla="*/ 3 w 16"/>
                  <a:gd name="T49" fmla="*/ 15 h 21"/>
                  <a:gd name="T50" fmla="*/ 3 w 16"/>
                  <a:gd name="T51" fmla="*/ 14 h 21"/>
                  <a:gd name="T52" fmla="*/ 1 w 16"/>
                  <a:gd name="T53" fmla="*/ 14 h 21"/>
                  <a:gd name="T54" fmla="*/ 1 w 16"/>
                  <a:gd name="T55" fmla="*/ 12 h 21"/>
                  <a:gd name="T56" fmla="*/ 0 w 16"/>
                  <a:gd name="T57" fmla="*/ 12 h 21"/>
                  <a:gd name="T58" fmla="*/ 0 w 16"/>
                  <a:gd name="T59" fmla="*/ 10 h 21"/>
                  <a:gd name="T60" fmla="*/ 0 w 16"/>
                  <a:gd name="T61" fmla="*/ 8 h 21"/>
                  <a:gd name="T62" fmla="*/ 0 w 16"/>
                  <a:gd name="T63" fmla="*/ 7 h 21"/>
                  <a:gd name="T64" fmla="*/ 0 w 16"/>
                  <a:gd name="T65" fmla="*/ 5 h 21"/>
                  <a:gd name="T66" fmla="*/ 0 w 16"/>
                  <a:gd name="T67" fmla="*/ 3 h 21"/>
                  <a:gd name="T68" fmla="*/ 0 w 16"/>
                  <a:gd name="T69" fmla="*/ 1 h 21"/>
                  <a:gd name="T70" fmla="*/ 1 w 16"/>
                  <a:gd name="T7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 h="21">
                    <a:moveTo>
                      <a:pt x="1" y="0"/>
                    </a:moveTo>
                    <a:lnTo>
                      <a:pt x="1" y="1"/>
                    </a:lnTo>
                    <a:lnTo>
                      <a:pt x="1" y="3"/>
                    </a:lnTo>
                    <a:lnTo>
                      <a:pt x="2" y="3"/>
                    </a:lnTo>
                    <a:lnTo>
                      <a:pt x="2" y="5"/>
                    </a:lnTo>
                    <a:lnTo>
                      <a:pt x="3" y="6"/>
                    </a:lnTo>
                    <a:lnTo>
                      <a:pt x="3" y="8"/>
                    </a:lnTo>
                    <a:lnTo>
                      <a:pt x="5" y="8"/>
                    </a:lnTo>
                    <a:lnTo>
                      <a:pt x="5" y="10"/>
                    </a:lnTo>
                    <a:lnTo>
                      <a:pt x="7" y="12"/>
                    </a:lnTo>
                    <a:lnTo>
                      <a:pt x="7" y="14"/>
                    </a:lnTo>
                    <a:lnTo>
                      <a:pt x="9" y="14"/>
                    </a:lnTo>
                    <a:lnTo>
                      <a:pt x="9" y="16"/>
                    </a:lnTo>
                    <a:lnTo>
                      <a:pt x="10" y="18"/>
                    </a:lnTo>
                    <a:lnTo>
                      <a:pt x="13" y="20"/>
                    </a:lnTo>
                    <a:lnTo>
                      <a:pt x="15" y="20"/>
                    </a:lnTo>
                    <a:lnTo>
                      <a:pt x="13" y="20"/>
                    </a:lnTo>
                    <a:lnTo>
                      <a:pt x="11" y="20"/>
                    </a:lnTo>
                    <a:lnTo>
                      <a:pt x="9" y="20"/>
                    </a:lnTo>
                    <a:lnTo>
                      <a:pt x="8" y="20"/>
                    </a:lnTo>
                    <a:lnTo>
                      <a:pt x="8" y="18"/>
                    </a:lnTo>
                    <a:lnTo>
                      <a:pt x="6" y="18"/>
                    </a:lnTo>
                    <a:lnTo>
                      <a:pt x="4" y="18"/>
                    </a:lnTo>
                    <a:lnTo>
                      <a:pt x="4" y="15"/>
                    </a:lnTo>
                    <a:lnTo>
                      <a:pt x="3" y="15"/>
                    </a:lnTo>
                    <a:lnTo>
                      <a:pt x="3" y="14"/>
                    </a:lnTo>
                    <a:lnTo>
                      <a:pt x="1" y="14"/>
                    </a:lnTo>
                    <a:lnTo>
                      <a:pt x="1" y="12"/>
                    </a:lnTo>
                    <a:lnTo>
                      <a:pt x="0" y="12"/>
                    </a:lnTo>
                    <a:lnTo>
                      <a:pt x="0" y="10"/>
                    </a:lnTo>
                    <a:lnTo>
                      <a:pt x="0" y="8"/>
                    </a:lnTo>
                    <a:lnTo>
                      <a:pt x="0" y="7"/>
                    </a:lnTo>
                    <a:lnTo>
                      <a:pt x="0" y="5"/>
                    </a:lnTo>
                    <a:lnTo>
                      <a:pt x="0" y="3"/>
                    </a:lnTo>
                    <a:lnTo>
                      <a:pt x="0" y="1"/>
                    </a:lnTo>
                    <a:lnTo>
                      <a:pt x="1"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5" name="Freeform 820"/>
              <p:cNvSpPr>
                <a:spLocks/>
              </p:cNvSpPr>
              <p:nvPr/>
            </p:nvSpPr>
            <p:spPr bwMode="auto">
              <a:xfrm>
                <a:off x="4814" y="2468"/>
                <a:ext cx="39" cy="84"/>
              </a:xfrm>
              <a:custGeom>
                <a:avLst/>
                <a:gdLst>
                  <a:gd name="T0" fmla="*/ 1 w 39"/>
                  <a:gd name="T1" fmla="*/ 13 h 84"/>
                  <a:gd name="T2" fmla="*/ 3 w 39"/>
                  <a:gd name="T3" fmla="*/ 9 h 84"/>
                  <a:gd name="T4" fmla="*/ 3 w 39"/>
                  <a:gd name="T5" fmla="*/ 5 h 84"/>
                  <a:gd name="T6" fmla="*/ 6 w 39"/>
                  <a:gd name="T7" fmla="*/ 0 h 84"/>
                  <a:gd name="T8" fmla="*/ 6 w 39"/>
                  <a:gd name="T9" fmla="*/ 4 h 84"/>
                  <a:gd name="T10" fmla="*/ 9 w 39"/>
                  <a:gd name="T11" fmla="*/ 6 h 84"/>
                  <a:gd name="T12" fmla="*/ 13 w 39"/>
                  <a:gd name="T13" fmla="*/ 8 h 84"/>
                  <a:gd name="T14" fmla="*/ 17 w 39"/>
                  <a:gd name="T15" fmla="*/ 10 h 84"/>
                  <a:gd name="T16" fmla="*/ 21 w 39"/>
                  <a:gd name="T17" fmla="*/ 10 h 84"/>
                  <a:gd name="T18" fmla="*/ 26 w 39"/>
                  <a:gd name="T19" fmla="*/ 9 h 84"/>
                  <a:gd name="T20" fmla="*/ 32 w 39"/>
                  <a:gd name="T21" fmla="*/ 5 h 84"/>
                  <a:gd name="T22" fmla="*/ 36 w 39"/>
                  <a:gd name="T23" fmla="*/ 3 h 84"/>
                  <a:gd name="T24" fmla="*/ 37 w 39"/>
                  <a:gd name="T25" fmla="*/ 5 h 84"/>
                  <a:gd name="T26" fmla="*/ 37 w 39"/>
                  <a:gd name="T27" fmla="*/ 7 h 84"/>
                  <a:gd name="T28" fmla="*/ 37 w 39"/>
                  <a:gd name="T29" fmla="*/ 10 h 84"/>
                  <a:gd name="T30" fmla="*/ 37 w 39"/>
                  <a:gd name="T31" fmla="*/ 14 h 84"/>
                  <a:gd name="T32" fmla="*/ 37 w 39"/>
                  <a:gd name="T33" fmla="*/ 17 h 84"/>
                  <a:gd name="T34" fmla="*/ 36 w 39"/>
                  <a:gd name="T35" fmla="*/ 20 h 84"/>
                  <a:gd name="T36" fmla="*/ 35 w 39"/>
                  <a:gd name="T37" fmla="*/ 24 h 84"/>
                  <a:gd name="T38" fmla="*/ 35 w 39"/>
                  <a:gd name="T39" fmla="*/ 28 h 84"/>
                  <a:gd name="T40" fmla="*/ 35 w 39"/>
                  <a:gd name="T41" fmla="*/ 32 h 84"/>
                  <a:gd name="T42" fmla="*/ 36 w 39"/>
                  <a:gd name="T43" fmla="*/ 37 h 84"/>
                  <a:gd name="T44" fmla="*/ 36 w 39"/>
                  <a:gd name="T45" fmla="*/ 41 h 84"/>
                  <a:gd name="T46" fmla="*/ 37 w 39"/>
                  <a:gd name="T47" fmla="*/ 47 h 84"/>
                  <a:gd name="T48" fmla="*/ 37 w 39"/>
                  <a:gd name="T49" fmla="*/ 50 h 84"/>
                  <a:gd name="T50" fmla="*/ 37 w 39"/>
                  <a:gd name="T51" fmla="*/ 54 h 84"/>
                  <a:gd name="T52" fmla="*/ 37 w 39"/>
                  <a:gd name="T53" fmla="*/ 58 h 84"/>
                  <a:gd name="T54" fmla="*/ 37 w 39"/>
                  <a:gd name="T55" fmla="*/ 62 h 84"/>
                  <a:gd name="T56" fmla="*/ 37 w 39"/>
                  <a:gd name="T57" fmla="*/ 64 h 84"/>
                  <a:gd name="T58" fmla="*/ 37 w 39"/>
                  <a:gd name="T59" fmla="*/ 67 h 84"/>
                  <a:gd name="T60" fmla="*/ 37 w 39"/>
                  <a:gd name="T61" fmla="*/ 71 h 84"/>
                  <a:gd name="T62" fmla="*/ 35 w 39"/>
                  <a:gd name="T63" fmla="*/ 75 h 84"/>
                  <a:gd name="T64" fmla="*/ 34 w 39"/>
                  <a:gd name="T65" fmla="*/ 79 h 84"/>
                  <a:gd name="T66" fmla="*/ 31 w 39"/>
                  <a:gd name="T67" fmla="*/ 81 h 84"/>
                  <a:gd name="T68" fmla="*/ 27 w 39"/>
                  <a:gd name="T69" fmla="*/ 83 h 84"/>
                  <a:gd name="T70" fmla="*/ 23 w 39"/>
                  <a:gd name="T71" fmla="*/ 83 h 84"/>
                  <a:gd name="T72" fmla="*/ 20 w 39"/>
                  <a:gd name="T73" fmla="*/ 83 h 84"/>
                  <a:gd name="T74" fmla="*/ 15 w 39"/>
                  <a:gd name="T75" fmla="*/ 83 h 84"/>
                  <a:gd name="T76" fmla="*/ 11 w 39"/>
                  <a:gd name="T77" fmla="*/ 81 h 84"/>
                  <a:gd name="T78" fmla="*/ 8 w 39"/>
                  <a:gd name="T79" fmla="*/ 80 h 84"/>
                  <a:gd name="T80" fmla="*/ 6 w 39"/>
                  <a:gd name="T81" fmla="*/ 78 h 84"/>
                  <a:gd name="T82" fmla="*/ 4 w 39"/>
                  <a:gd name="T83" fmla="*/ 77 h 84"/>
                  <a:gd name="T84" fmla="*/ 4 w 39"/>
                  <a:gd name="T85" fmla="*/ 73 h 84"/>
                  <a:gd name="T86" fmla="*/ 4 w 39"/>
                  <a:gd name="T87" fmla="*/ 69 h 84"/>
                  <a:gd name="T88" fmla="*/ 4 w 39"/>
                  <a:gd name="T89" fmla="*/ 65 h 84"/>
                  <a:gd name="T90" fmla="*/ 4 w 39"/>
                  <a:gd name="T91" fmla="*/ 61 h 84"/>
                  <a:gd name="T92" fmla="*/ 4 w 39"/>
                  <a:gd name="T93" fmla="*/ 57 h 84"/>
                  <a:gd name="T94" fmla="*/ 2 w 39"/>
                  <a:gd name="T95" fmla="*/ 56 h 84"/>
                  <a:gd name="T96" fmla="*/ 1 w 39"/>
                  <a:gd name="T97" fmla="*/ 54 h 84"/>
                  <a:gd name="T98" fmla="*/ 1 w 39"/>
                  <a:gd name="T99" fmla="*/ 50 h 84"/>
                  <a:gd name="T100" fmla="*/ 0 w 39"/>
                  <a:gd name="T101" fmla="*/ 47 h 84"/>
                  <a:gd name="T102" fmla="*/ 0 w 39"/>
                  <a:gd name="T103" fmla="*/ 43 h 84"/>
                  <a:gd name="T104" fmla="*/ 1 w 39"/>
                  <a:gd name="T105" fmla="*/ 38 h 84"/>
                  <a:gd name="T106" fmla="*/ 4 w 39"/>
                  <a:gd name="T107" fmla="*/ 32 h 84"/>
                  <a:gd name="T108" fmla="*/ 3 w 39"/>
                  <a:gd name="T109" fmla="*/ 30 h 84"/>
                  <a:gd name="T110" fmla="*/ 3 w 39"/>
                  <a:gd name="T111" fmla="*/ 27 h 84"/>
                  <a:gd name="T112" fmla="*/ 2 w 39"/>
                  <a:gd name="T113" fmla="*/ 25 h 84"/>
                  <a:gd name="T114" fmla="*/ 1 w 39"/>
                  <a:gd name="T115" fmla="*/ 23 h 84"/>
                  <a:gd name="T116" fmla="*/ 1 w 39"/>
                  <a:gd name="T117" fmla="*/ 19 h 84"/>
                  <a:gd name="T118" fmla="*/ 1 w 39"/>
                  <a:gd name="T119" fmla="*/ 1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 h="84">
                    <a:moveTo>
                      <a:pt x="1" y="15"/>
                    </a:moveTo>
                    <a:lnTo>
                      <a:pt x="1" y="13"/>
                    </a:lnTo>
                    <a:lnTo>
                      <a:pt x="1" y="11"/>
                    </a:lnTo>
                    <a:lnTo>
                      <a:pt x="3" y="9"/>
                    </a:lnTo>
                    <a:lnTo>
                      <a:pt x="3" y="7"/>
                    </a:lnTo>
                    <a:lnTo>
                      <a:pt x="3" y="5"/>
                    </a:lnTo>
                    <a:lnTo>
                      <a:pt x="3" y="3"/>
                    </a:lnTo>
                    <a:lnTo>
                      <a:pt x="6" y="0"/>
                    </a:lnTo>
                    <a:lnTo>
                      <a:pt x="6" y="2"/>
                    </a:lnTo>
                    <a:lnTo>
                      <a:pt x="6" y="4"/>
                    </a:lnTo>
                    <a:lnTo>
                      <a:pt x="8" y="4"/>
                    </a:lnTo>
                    <a:lnTo>
                      <a:pt x="9" y="6"/>
                    </a:lnTo>
                    <a:lnTo>
                      <a:pt x="11" y="6"/>
                    </a:lnTo>
                    <a:lnTo>
                      <a:pt x="13" y="8"/>
                    </a:lnTo>
                    <a:lnTo>
                      <a:pt x="15" y="8"/>
                    </a:lnTo>
                    <a:lnTo>
                      <a:pt x="17" y="10"/>
                    </a:lnTo>
                    <a:lnTo>
                      <a:pt x="19" y="10"/>
                    </a:lnTo>
                    <a:lnTo>
                      <a:pt x="21" y="10"/>
                    </a:lnTo>
                    <a:lnTo>
                      <a:pt x="24" y="9"/>
                    </a:lnTo>
                    <a:lnTo>
                      <a:pt x="26" y="9"/>
                    </a:lnTo>
                    <a:lnTo>
                      <a:pt x="30" y="7"/>
                    </a:lnTo>
                    <a:lnTo>
                      <a:pt x="32" y="5"/>
                    </a:lnTo>
                    <a:lnTo>
                      <a:pt x="36" y="1"/>
                    </a:lnTo>
                    <a:lnTo>
                      <a:pt x="36" y="3"/>
                    </a:lnTo>
                    <a:lnTo>
                      <a:pt x="37" y="3"/>
                    </a:lnTo>
                    <a:lnTo>
                      <a:pt x="37" y="5"/>
                    </a:lnTo>
                    <a:lnTo>
                      <a:pt x="38" y="5"/>
                    </a:lnTo>
                    <a:lnTo>
                      <a:pt x="37" y="7"/>
                    </a:lnTo>
                    <a:lnTo>
                      <a:pt x="37" y="8"/>
                    </a:lnTo>
                    <a:lnTo>
                      <a:pt x="37" y="10"/>
                    </a:lnTo>
                    <a:lnTo>
                      <a:pt x="37" y="12"/>
                    </a:lnTo>
                    <a:lnTo>
                      <a:pt x="37" y="14"/>
                    </a:lnTo>
                    <a:lnTo>
                      <a:pt x="37" y="16"/>
                    </a:lnTo>
                    <a:lnTo>
                      <a:pt x="37" y="17"/>
                    </a:lnTo>
                    <a:lnTo>
                      <a:pt x="37" y="18"/>
                    </a:lnTo>
                    <a:lnTo>
                      <a:pt x="36" y="20"/>
                    </a:lnTo>
                    <a:lnTo>
                      <a:pt x="36" y="22"/>
                    </a:lnTo>
                    <a:lnTo>
                      <a:pt x="35" y="24"/>
                    </a:lnTo>
                    <a:lnTo>
                      <a:pt x="35" y="25"/>
                    </a:lnTo>
                    <a:lnTo>
                      <a:pt x="35" y="28"/>
                    </a:lnTo>
                    <a:lnTo>
                      <a:pt x="35" y="30"/>
                    </a:lnTo>
                    <a:lnTo>
                      <a:pt x="35" y="32"/>
                    </a:lnTo>
                    <a:lnTo>
                      <a:pt x="36" y="34"/>
                    </a:lnTo>
                    <a:lnTo>
                      <a:pt x="36" y="37"/>
                    </a:lnTo>
                    <a:lnTo>
                      <a:pt x="36" y="39"/>
                    </a:lnTo>
                    <a:lnTo>
                      <a:pt x="36" y="41"/>
                    </a:lnTo>
                    <a:lnTo>
                      <a:pt x="37" y="43"/>
                    </a:lnTo>
                    <a:lnTo>
                      <a:pt x="37" y="47"/>
                    </a:lnTo>
                    <a:lnTo>
                      <a:pt x="37" y="48"/>
                    </a:lnTo>
                    <a:lnTo>
                      <a:pt x="37" y="50"/>
                    </a:lnTo>
                    <a:lnTo>
                      <a:pt x="37" y="53"/>
                    </a:lnTo>
                    <a:lnTo>
                      <a:pt x="37" y="54"/>
                    </a:lnTo>
                    <a:lnTo>
                      <a:pt x="37" y="56"/>
                    </a:lnTo>
                    <a:lnTo>
                      <a:pt x="37" y="58"/>
                    </a:lnTo>
                    <a:lnTo>
                      <a:pt x="37" y="60"/>
                    </a:lnTo>
                    <a:lnTo>
                      <a:pt x="37" y="62"/>
                    </a:lnTo>
                    <a:lnTo>
                      <a:pt x="37" y="63"/>
                    </a:lnTo>
                    <a:lnTo>
                      <a:pt x="37" y="64"/>
                    </a:lnTo>
                    <a:lnTo>
                      <a:pt x="37" y="65"/>
                    </a:lnTo>
                    <a:lnTo>
                      <a:pt x="37" y="67"/>
                    </a:lnTo>
                    <a:lnTo>
                      <a:pt x="37" y="69"/>
                    </a:lnTo>
                    <a:lnTo>
                      <a:pt x="37" y="71"/>
                    </a:lnTo>
                    <a:lnTo>
                      <a:pt x="35" y="73"/>
                    </a:lnTo>
                    <a:lnTo>
                      <a:pt x="35" y="75"/>
                    </a:lnTo>
                    <a:lnTo>
                      <a:pt x="35" y="77"/>
                    </a:lnTo>
                    <a:lnTo>
                      <a:pt x="34" y="79"/>
                    </a:lnTo>
                    <a:lnTo>
                      <a:pt x="32" y="81"/>
                    </a:lnTo>
                    <a:lnTo>
                      <a:pt x="31" y="81"/>
                    </a:lnTo>
                    <a:lnTo>
                      <a:pt x="29" y="83"/>
                    </a:lnTo>
                    <a:lnTo>
                      <a:pt x="27" y="83"/>
                    </a:lnTo>
                    <a:lnTo>
                      <a:pt x="25" y="83"/>
                    </a:lnTo>
                    <a:lnTo>
                      <a:pt x="23" y="83"/>
                    </a:lnTo>
                    <a:lnTo>
                      <a:pt x="22" y="83"/>
                    </a:lnTo>
                    <a:lnTo>
                      <a:pt x="20" y="83"/>
                    </a:lnTo>
                    <a:lnTo>
                      <a:pt x="17" y="83"/>
                    </a:lnTo>
                    <a:lnTo>
                      <a:pt x="15" y="83"/>
                    </a:lnTo>
                    <a:lnTo>
                      <a:pt x="13" y="83"/>
                    </a:lnTo>
                    <a:lnTo>
                      <a:pt x="11" y="81"/>
                    </a:lnTo>
                    <a:lnTo>
                      <a:pt x="9" y="81"/>
                    </a:lnTo>
                    <a:lnTo>
                      <a:pt x="8" y="80"/>
                    </a:lnTo>
                    <a:lnTo>
                      <a:pt x="6" y="80"/>
                    </a:lnTo>
                    <a:lnTo>
                      <a:pt x="6" y="78"/>
                    </a:lnTo>
                    <a:lnTo>
                      <a:pt x="4" y="78"/>
                    </a:lnTo>
                    <a:lnTo>
                      <a:pt x="4" y="77"/>
                    </a:lnTo>
                    <a:lnTo>
                      <a:pt x="4" y="75"/>
                    </a:lnTo>
                    <a:lnTo>
                      <a:pt x="4" y="73"/>
                    </a:lnTo>
                    <a:lnTo>
                      <a:pt x="4" y="71"/>
                    </a:lnTo>
                    <a:lnTo>
                      <a:pt x="4" y="69"/>
                    </a:lnTo>
                    <a:lnTo>
                      <a:pt x="4" y="67"/>
                    </a:lnTo>
                    <a:lnTo>
                      <a:pt x="4" y="65"/>
                    </a:lnTo>
                    <a:lnTo>
                      <a:pt x="4" y="63"/>
                    </a:lnTo>
                    <a:lnTo>
                      <a:pt x="4" y="61"/>
                    </a:lnTo>
                    <a:lnTo>
                      <a:pt x="4" y="60"/>
                    </a:lnTo>
                    <a:lnTo>
                      <a:pt x="4" y="57"/>
                    </a:lnTo>
                    <a:lnTo>
                      <a:pt x="2" y="57"/>
                    </a:lnTo>
                    <a:lnTo>
                      <a:pt x="2" y="56"/>
                    </a:lnTo>
                    <a:lnTo>
                      <a:pt x="1" y="56"/>
                    </a:lnTo>
                    <a:lnTo>
                      <a:pt x="1" y="54"/>
                    </a:lnTo>
                    <a:lnTo>
                      <a:pt x="1" y="53"/>
                    </a:lnTo>
                    <a:lnTo>
                      <a:pt x="1" y="50"/>
                    </a:lnTo>
                    <a:lnTo>
                      <a:pt x="0" y="49"/>
                    </a:lnTo>
                    <a:lnTo>
                      <a:pt x="0" y="47"/>
                    </a:lnTo>
                    <a:lnTo>
                      <a:pt x="0" y="45"/>
                    </a:lnTo>
                    <a:lnTo>
                      <a:pt x="0" y="43"/>
                    </a:lnTo>
                    <a:lnTo>
                      <a:pt x="0" y="41"/>
                    </a:lnTo>
                    <a:lnTo>
                      <a:pt x="1" y="38"/>
                    </a:lnTo>
                    <a:lnTo>
                      <a:pt x="2" y="36"/>
                    </a:lnTo>
                    <a:lnTo>
                      <a:pt x="4" y="32"/>
                    </a:lnTo>
                    <a:lnTo>
                      <a:pt x="3" y="32"/>
                    </a:lnTo>
                    <a:lnTo>
                      <a:pt x="3" y="30"/>
                    </a:lnTo>
                    <a:lnTo>
                      <a:pt x="3" y="29"/>
                    </a:lnTo>
                    <a:lnTo>
                      <a:pt x="3" y="27"/>
                    </a:lnTo>
                    <a:lnTo>
                      <a:pt x="2" y="27"/>
                    </a:lnTo>
                    <a:lnTo>
                      <a:pt x="2" y="25"/>
                    </a:lnTo>
                    <a:lnTo>
                      <a:pt x="2" y="23"/>
                    </a:lnTo>
                    <a:lnTo>
                      <a:pt x="1" y="23"/>
                    </a:lnTo>
                    <a:lnTo>
                      <a:pt x="1" y="21"/>
                    </a:lnTo>
                    <a:lnTo>
                      <a:pt x="1" y="19"/>
                    </a:lnTo>
                    <a:lnTo>
                      <a:pt x="1" y="17"/>
                    </a:lnTo>
                    <a:lnTo>
                      <a:pt x="1" y="16"/>
                    </a:lnTo>
                    <a:lnTo>
                      <a:pt x="1" y="15"/>
                    </a:lnTo>
                  </a:path>
                </a:pathLst>
              </a:custGeom>
              <a:solidFill>
                <a:srgbClr val="FFFFFF"/>
              </a:solidFill>
              <a:ln w="12700" cap="rnd" cmpd="sng">
                <a:solidFill>
                  <a:srgbClr val="C0C0C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6" name="Freeform 821"/>
              <p:cNvSpPr>
                <a:spLocks/>
              </p:cNvSpPr>
              <p:nvPr/>
            </p:nvSpPr>
            <p:spPr bwMode="auto">
              <a:xfrm>
                <a:off x="4813" y="2515"/>
                <a:ext cx="47" cy="86"/>
              </a:xfrm>
              <a:custGeom>
                <a:avLst/>
                <a:gdLst>
                  <a:gd name="T0" fmla="*/ 3 w 47"/>
                  <a:gd name="T1" fmla="*/ 12 h 86"/>
                  <a:gd name="T2" fmla="*/ 2 w 47"/>
                  <a:gd name="T3" fmla="*/ 9 h 86"/>
                  <a:gd name="T4" fmla="*/ 1 w 47"/>
                  <a:gd name="T5" fmla="*/ 5 h 86"/>
                  <a:gd name="T6" fmla="*/ 1 w 47"/>
                  <a:gd name="T7" fmla="*/ 1 h 86"/>
                  <a:gd name="T8" fmla="*/ 0 w 47"/>
                  <a:gd name="T9" fmla="*/ 4 h 86"/>
                  <a:gd name="T10" fmla="*/ 0 w 47"/>
                  <a:gd name="T11" fmla="*/ 10 h 86"/>
                  <a:gd name="T12" fmla="*/ 0 w 47"/>
                  <a:gd name="T13" fmla="*/ 16 h 86"/>
                  <a:gd name="T14" fmla="*/ 0 w 47"/>
                  <a:gd name="T15" fmla="*/ 22 h 86"/>
                  <a:gd name="T16" fmla="*/ 0 w 47"/>
                  <a:gd name="T17" fmla="*/ 27 h 86"/>
                  <a:gd name="T18" fmla="*/ 2 w 47"/>
                  <a:gd name="T19" fmla="*/ 31 h 86"/>
                  <a:gd name="T20" fmla="*/ 2 w 47"/>
                  <a:gd name="T21" fmla="*/ 36 h 86"/>
                  <a:gd name="T22" fmla="*/ 2 w 47"/>
                  <a:gd name="T23" fmla="*/ 40 h 86"/>
                  <a:gd name="T24" fmla="*/ 2 w 47"/>
                  <a:gd name="T25" fmla="*/ 45 h 86"/>
                  <a:gd name="T26" fmla="*/ 2 w 47"/>
                  <a:gd name="T27" fmla="*/ 51 h 86"/>
                  <a:gd name="T28" fmla="*/ 2 w 47"/>
                  <a:gd name="T29" fmla="*/ 56 h 86"/>
                  <a:gd name="T30" fmla="*/ 2 w 47"/>
                  <a:gd name="T31" fmla="*/ 61 h 86"/>
                  <a:gd name="T32" fmla="*/ 2 w 47"/>
                  <a:gd name="T33" fmla="*/ 67 h 86"/>
                  <a:gd name="T34" fmla="*/ 2 w 47"/>
                  <a:gd name="T35" fmla="*/ 72 h 86"/>
                  <a:gd name="T36" fmla="*/ 4 w 47"/>
                  <a:gd name="T37" fmla="*/ 76 h 86"/>
                  <a:gd name="T38" fmla="*/ 7 w 47"/>
                  <a:gd name="T39" fmla="*/ 79 h 86"/>
                  <a:gd name="T40" fmla="*/ 10 w 47"/>
                  <a:gd name="T41" fmla="*/ 82 h 86"/>
                  <a:gd name="T42" fmla="*/ 13 w 47"/>
                  <a:gd name="T43" fmla="*/ 85 h 86"/>
                  <a:gd name="T44" fmla="*/ 19 w 47"/>
                  <a:gd name="T45" fmla="*/ 85 h 86"/>
                  <a:gd name="T46" fmla="*/ 25 w 47"/>
                  <a:gd name="T47" fmla="*/ 85 h 86"/>
                  <a:gd name="T48" fmla="*/ 31 w 47"/>
                  <a:gd name="T49" fmla="*/ 84 h 86"/>
                  <a:gd name="T50" fmla="*/ 36 w 47"/>
                  <a:gd name="T51" fmla="*/ 84 h 86"/>
                  <a:gd name="T52" fmla="*/ 41 w 47"/>
                  <a:gd name="T53" fmla="*/ 79 h 86"/>
                  <a:gd name="T54" fmla="*/ 46 w 47"/>
                  <a:gd name="T55" fmla="*/ 72 h 86"/>
                  <a:gd name="T56" fmla="*/ 46 w 47"/>
                  <a:gd name="T57" fmla="*/ 66 h 86"/>
                  <a:gd name="T58" fmla="*/ 46 w 47"/>
                  <a:gd name="T59" fmla="*/ 60 h 86"/>
                  <a:gd name="T60" fmla="*/ 46 w 47"/>
                  <a:gd name="T61" fmla="*/ 55 h 86"/>
                  <a:gd name="T62" fmla="*/ 45 w 47"/>
                  <a:gd name="T63" fmla="*/ 51 h 86"/>
                  <a:gd name="T64" fmla="*/ 43 w 47"/>
                  <a:gd name="T65" fmla="*/ 45 h 86"/>
                  <a:gd name="T66" fmla="*/ 43 w 47"/>
                  <a:gd name="T67" fmla="*/ 39 h 86"/>
                  <a:gd name="T68" fmla="*/ 42 w 47"/>
                  <a:gd name="T69" fmla="*/ 34 h 86"/>
                  <a:gd name="T70" fmla="*/ 42 w 47"/>
                  <a:gd name="T71" fmla="*/ 28 h 86"/>
                  <a:gd name="T72" fmla="*/ 40 w 47"/>
                  <a:gd name="T73" fmla="*/ 24 h 86"/>
                  <a:gd name="T74" fmla="*/ 40 w 47"/>
                  <a:gd name="T75" fmla="*/ 20 h 86"/>
                  <a:gd name="T76" fmla="*/ 40 w 47"/>
                  <a:gd name="T77" fmla="*/ 15 h 86"/>
                  <a:gd name="T78" fmla="*/ 38 w 47"/>
                  <a:gd name="T79" fmla="*/ 9 h 86"/>
                  <a:gd name="T80" fmla="*/ 38 w 47"/>
                  <a:gd name="T81" fmla="*/ 5 h 86"/>
                  <a:gd name="T82" fmla="*/ 38 w 47"/>
                  <a:gd name="T83" fmla="*/ 0 h 86"/>
                  <a:gd name="T84" fmla="*/ 38 w 47"/>
                  <a:gd name="T85" fmla="*/ 4 h 86"/>
                  <a:gd name="T86" fmla="*/ 37 w 47"/>
                  <a:gd name="T87" fmla="*/ 9 h 86"/>
                  <a:gd name="T88" fmla="*/ 35 w 47"/>
                  <a:gd name="T89" fmla="*/ 13 h 86"/>
                  <a:gd name="T90" fmla="*/ 32 w 47"/>
                  <a:gd name="T91" fmla="*/ 15 h 86"/>
                  <a:gd name="T92" fmla="*/ 30 w 47"/>
                  <a:gd name="T93" fmla="*/ 12 h 86"/>
                  <a:gd name="T94" fmla="*/ 27 w 47"/>
                  <a:gd name="T95" fmla="*/ 10 h 86"/>
                  <a:gd name="T96" fmla="*/ 25 w 47"/>
                  <a:gd name="T97" fmla="*/ 6 h 86"/>
                  <a:gd name="T98" fmla="*/ 22 w 47"/>
                  <a:gd name="T99" fmla="*/ 5 h 86"/>
                  <a:gd name="T100" fmla="*/ 18 w 47"/>
                  <a:gd name="T101" fmla="*/ 6 h 86"/>
                  <a:gd name="T102" fmla="*/ 13 w 47"/>
                  <a:gd name="T103" fmla="*/ 9 h 86"/>
                  <a:gd name="T104" fmla="*/ 9 w 47"/>
                  <a:gd name="T105" fmla="*/ 13 h 86"/>
                  <a:gd name="T106" fmla="*/ 7 w 47"/>
                  <a:gd name="T107" fmla="*/ 16 h 86"/>
                  <a:gd name="T108" fmla="*/ 5 w 47"/>
                  <a:gd name="T109" fmla="*/ 1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7" h="86">
                    <a:moveTo>
                      <a:pt x="5" y="13"/>
                    </a:moveTo>
                    <a:lnTo>
                      <a:pt x="3" y="13"/>
                    </a:lnTo>
                    <a:lnTo>
                      <a:pt x="3" y="12"/>
                    </a:lnTo>
                    <a:lnTo>
                      <a:pt x="2" y="12"/>
                    </a:lnTo>
                    <a:lnTo>
                      <a:pt x="2" y="10"/>
                    </a:lnTo>
                    <a:lnTo>
                      <a:pt x="2" y="9"/>
                    </a:lnTo>
                    <a:lnTo>
                      <a:pt x="2" y="7"/>
                    </a:lnTo>
                    <a:lnTo>
                      <a:pt x="1" y="7"/>
                    </a:lnTo>
                    <a:lnTo>
                      <a:pt x="1" y="5"/>
                    </a:lnTo>
                    <a:lnTo>
                      <a:pt x="1" y="4"/>
                    </a:lnTo>
                    <a:lnTo>
                      <a:pt x="1" y="2"/>
                    </a:lnTo>
                    <a:lnTo>
                      <a:pt x="1" y="1"/>
                    </a:lnTo>
                    <a:lnTo>
                      <a:pt x="1" y="0"/>
                    </a:lnTo>
                    <a:lnTo>
                      <a:pt x="0" y="2"/>
                    </a:lnTo>
                    <a:lnTo>
                      <a:pt x="0" y="4"/>
                    </a:lnTo>
                    <a:lnTo>
                      <a:pt x="0" y="6"/>
                    </a:lnTo>
                    <a:lnTo>
                      <a:pt x="0" y="8"/>
                    </a:lnTo>
                    <a:lnTo>
                      <a:pt x="0" y="10"/>
                    </a:lnTo>
                    <a:lnTo>
                      <a:pt x="0" y="13"/>
                    </a:lnTo>
                    <a:lnTo>
                      <a:pt x="0" y="15"/>
                    </a:lnTo>
                    <a:lnTo>
                      <a:pt x="0" y="16"/>
                    </a:lnTo>
                    <a:lnTo>
                      <a:pt x="0" y="18"/>
                    </a:lnTo>
                    <a:lnTo>
                      <a:pt x="0" y="20"/>
                    </a:lnTo>
                    <a:lnTo>
                      <a:pt x="0" y="22"/>
                    </a:lnTo>
                    <a:lnTo>
                      <a:pt x="0" y="23"/>
                    </a:lnTo>
                    <a:lnTo>
                      <a:pt x="0" y="25"/>
                    </a:lnTo>
                    <a:lnTo>
                      <a:pt x="0" y="27"/>
                    </a:lnTo>
                    <a:lnTo>
                      <a:pt x="0" y="29"/>
                    </a:lnTo>
                    <a:lnTo>
                      <a:pt x="0" y="31"/>
                    </a:lnTo>
                    <a:lnTo>
                      <a:pt x="2" y="31"/>
                    </a:lnTo>
                    <a:lnTo>
                      <a:pt x="2" y="32"/>
                    </a:lnTo>
                    <a:lnTo>
                      <a:pt x="2" y="34"/>
                    </a:lnTo>
                    <a:lnTo>
                      <a:pt x="2" y="36"/>
                    </a:lnTo>
                    <a:lnTo>
                      <a:pt x="2" y="38"/>
                    </a:lnTo>
                    <a:lnTo>
                      <a:pt x="4" y="38"/>
                    </a:lnTo>
                    <a:lnTo>
                      <a:pt x="2" y="40"/>
                    </a:lnTo>
                    <a:lnTo>
                      <a:pt x="2" y="42"/>
                    </a:lnTo>
                    <a:lnTo>
                      <a:pt x="2" y="44"/>
                    </a:lnTo>
                    <a:lnTo>
                      <a:pt x="2" y="45"/>
                    </a:lnTo>
                    <a:lnTo>
                      <a:pt x="2" y="47"/>
                    </a:lnTo>
                    <a:lnTo>
                      <a:pt x="2" y="48"/>
                    </a:lnTo>
                    <a:lnTo>
                      <a:pt x="2" y="51"/>
                    </a:lnTo>
                    <a:lnTo>
                      <a:pt x="2" y="52"/>
                    </a:lnTo>
                    <a:lnTo>
                      <a:pt x="2" y="54"/>
                    </a:lnTo>
                    <a:lnTo>
                      <a:pt x="2" y="56"/>
                    </a:lnTo>
                    <a:lnTo>
                      <a:pt x="2" y="58"/>
                    </a:lnTo>
                    <a:lnTo>
                      <a:pt x="2" y="59"/>
                    </a:lnTo>
                    <a:lnTo>
                      <a:pt x="2" y="61"/>
                    </a:lnTo>
                    <a:lnTo>
                      <a:pt x="2" y="63"/>
                    </a:lnTo>
                    <a:lnTo>
                      <a:pt x="2" y="65"/>
                    </a:lnTo>
                    <a:lnTo>
                      <a:pt x="2" y="67"/>
                    </a:lnTo>
                    <a:lnTo>
                      <a:pt x="2" y="69"/>
                    </a:lnTo>
                    <a:lnTo>
                      <a:pt x="2" y="70"/>
                    </a:lnTo>
                    <a:lnTo>
                      <a:pt x="2" y="72"/>
                    </a:lnTo>
                    <a:lnTo>
                      <a:pt x="2" y="74"/>
                    </a:lnTo>
                    <a:lnTo>
                      <a:pt x="4" y="74"/>
                    </a:lnTo>
                    <a:lnTo>
                      <a:pt x="4" y="76"/>
                    </a:lnTo>
                    <a:lnTo>
                      <a:pt x="4" y="77"/>
                    </a:lnTo>
                    <a:lnTo>
                      <a:pt x="4" y="79"/>
                    </a:lnTo>
                    <a:lnTo>
                      <a:pt x="7" y="79"/>
                    </a:lnTo>
                    <a:lnTo>
                      <a:pt x="7" y="82"/>
                    </a:lnTo>
                    <a:lnTo>
                      <a:pt x="8" y="82"/>
                    </a:lnTo>
                    <a:lnTo>
                      <a:pt x="10" y="82"/>
                    </a:lnTo>
                    <a:lnTo>
                      <a:pt x="10" y="84"/>
                    </a:lnTo>
                    <a:lnTo>
                      <a:pt x="12" y="84"/>
                    </a:lnTo>
                    <a:lnTo>
                      <a:pt x="13" y="85"/>
                    </a:lnTo>
                    <a:lnTo>
                      <a:pt x="15" y="85"/>
                    </a:lnTo>
                    <a:lnTo>
                      <a:pt x="17" y="85"/>
                    </a:lnTo>
                    <a:lnTo>
                      <a:pt x="19" y="85"/>
                    </a:lnTo>
                    <a:lnTo>
                      <a:pt x="21" y="85"/>
                    </a:lnTo>
                    <a:lnTo>
                      <a:pt x="23" y="85"/>
                    </a:lnTo>
                    <a:lnTo>
                      <a:pt x="25" y="85"/>
                    </a:lnTo>
                    <a:lnTo>
                      <a:pt x="27" y="85"/>
                    </a:lnTo>
                    <a:lnTo>
                      <a:pt x="29" y="85"/>
                    </a:lnTo>
                    <a:lnTo>
                      <a:pt x="31" y="84"/>
                    </a:lnTo>
                    <a:lnTo>
                      <a:pt x="32" y="84"/>
                    </a:lnTo>
                    <a:lnTo>
                      <a:pt x="34" y="84"/>
                    </a:lnTo>
                    <a:lnTo>
                      <a:pt x="36" y="84"/>
                    </a:lnTo>
                    <a:lnTo>
                      <a:pt x="38" y="82"/>
                    </a:lnTo>
                    <a:lnTo>
                      <a:pt x="40" y="81"/>
                    </a:lnTo>
                    <a:lnTo>
                      <a:pt x="41" y="79"/>
                    </a:lnTo>
                    <a:lnTo>
                      <a:pt x="43" y="77"/>
                    </a:lnTo>
                    <a:lnTo>
                      <a:pt x="45" y="75"/>
                    </a:lnTo>
                    <a:lnTo>
                      <a:pt x="46" y="72"/>
                    </a:lnTo>
                    <a:lnTo>
                      <a:pt x="46" y="70"/>
                    </a:lnTo>
                    <a:lnTo>
                      <a:pt x="46" y="68"/>
                    </a:lnTo>
                    <a:lnTo>
                      <a:pt x="46" y="66"/>
                    </a:lnTo>
                    <a:lnTo>
                      <a:pt x="46" y="64"/>
                    </a:lnTo>
                    <a:lnTo>
                      <a:pt x="46" y="62"/>
                    </a:lnTo>
                    <a:lnTo>
                      <a:pt x="46" y="60"/>
                    </a:lnTo>
                    <a:lnTo>
                      <a:pt x="46" y="58"/>
                    </a:lnTo>
                    <a:lnTo>
                      <a:pt x="46" y="56"/>
                    </a:lnTo>
                    <a:lnTo>
                      <a:pt x="46" y="55"/>
                    </a:lnTo>
                    <a:lnTo>
                      <a:pt x="46" y="53"/>
                    </a:lnTo>
                    <a:lnTo>
                      <a:pt x="45" y="53"/>
                    </a:lnTo>
                    <a:lnTo>
                      <a:pt x="45" y="51"/>
                    </a:lnTo>
                    <a:lnTo>
                      <a:pt x="45" y="49"/>
                    </a:lnTo>
                    <a:lnTo>
                      <a:pt x="45" y="47"/>
                    </a:lnTo>
                    <a:lnTo>
                      <a:pt x="43" y="45"/>
                    </a:lnTo>
                    <a:lnTo>
                      <a:pt x="43" y="44"/>
                    </a:lnTo>
                    <a:lnTo>
                      <a:pt x="43" y="41"/>
                    </a:lnTo>
                    <a:lnTo>
                      <a:pt x="43" y="39"/>
                    </a:lnTo>
                    <a:lnTo>
                      <a:pt x="42" y="38"/>
                    </a:lnTo>
                    <a:lnTo>
                      <a:pt x="42" y="36"/>
                    </a:lnTo>
                    <a:lnTo>
                      <a:pt x="42" y="34"/>
                    </a:lnTo>
                    <a:lnTo>
                      <a:pt x="42" y="32"/>
                    </a:lnTo>
                    <a:lnTo>
                      <a:pt x="42" y="30"/>
                    </a:lnTo>
                    <a:lnTo>
                      <a:pt x="42" y="28"/>
                    </a:lnTo>
                    <a:lnTo>
                      <a:pt x="42" y="26"/>
                    </a:lnTo>
                    <a:lnTo>
                      <a:pt x="42" y="24"/>
                    </a:lnTo>
                    <a:lnTo>
                      <a:pt x="40" y="24"/>
                    </a:lnTo>
                    <a:lnTo>
                      <a:pt x="40" y="23"/>
                    </a:lnTo>
                    <a:lnTo>
                      <a:pt x="40" y="22"/>
                    </a:lnTo>
                    <a:lnTo>
                      <a:pt x="40" y="20"/>
                    </a:lnTo>
                    <a:lnTo>
                      <a:pt x="40" y="18"/>
                    </a:lnTo>
                    <a:lnTo>
                      <a:pt x="40" y="16"/>
                    </a:lnTo>
                    <a:lnTo>
                      <a:pt x="40" y="15"/>
                    </a:lnTo>
                    <a:lnTo>
                      <a:pt x="40" y="13"/>
                    </a:lnTo>
                    <a:lnTo>
                      <a:pt x="38" y="11"/>
                    </a:lnTo>
                    <a:lnTo>
                      <a:pt x="38" y="9"/>
                    </a:lnTo>
                    <a:lnTo>
                      <a:pt x="38" y="7"/>
                    </a:lnTo>
                    <a:lnTo>
                      <a:pt x="38" y="6"/>
                    </a:lnTo>
                    <a:lnTo>
                      <a:pt x="38" y="5"/>
                    </a:lnTo>
                    <a:lnTo>
                      <a:pt x="38" y="3"/>
                    </a:lnTo>
                    <a:lnTo>
                      <a:pt x="38" y="2"/>
                    </a:lnTo>
                    <a:lnTo>
                      <a:pt x="38" y="0"/>
                    </a:lnTo>
                    <a:lnTo>
                      <a:pt x="38" y="1"/>
                    </a:lnTo>
                    <a:lnTo>
                      <a:pt x="38" y="2"/>
                    </a:lnTo>
                    <a:lnTo>
                      <a:pt x="38" y="4"/>
                    </a:lnTo>
                    <a:lnTo>
                      <a:pt x="38" y="6"/>
                    </a:lnTo>
                    <a:lnTo>
                      <a:pt x="37" y="7"/>
                    </a:lnTo>
                    <a:lnTo>
                      <a:pt x="37" y="9"/>
                    </a:lnTo>
                    <a:lnTo>
                      <a:pt x="37" y="10"/>
                    </a:lnTo>
                    <a:lnTo>
                      <a:pt x="35" y="12"/>
                    </a:lnTo>
                    <a:lnTo>
                      <a:pt x="35" y="13"/>
                    </a:lnTo>
                    <a:lnTo>
                      <a:pt x="35" y="15"/>
                    </a:lnTo>
                    <a:lnTo>
                      <a:pt x="33" y="15"/>
                    </a:lnTo>
                    <a:lnTo>
                      <a:pt x="32" y="15"/>
                    </a:lnTo>
                    <a:lnTo>
                      <a:pt x="32" y="14"/>
                    </a:lnTo>
                    <a:lnTo>
                      <a:pt x="30" y="14"/>
                    </a:lnTo>
                    <a:lnTo>
                      <a:pt x="30" y="12"/>
                    </a:lnTo>
                    <a:lnTo>
                      <a:pt x="29" y="12"/>
                    </a:lnTo>
                    <a:lnTo>
                      <a:pt x="29" y="10"/>
                    </a:lnTo>
                    <a:lnTo>
                      <a:pt x="27" y="10"/>
                    </a:lnTo>
                    <a:lnTo>
                      <a:pt x="27" y="8"/>
                    </a:lnTo>
                    <a:lnTo>
                      <a:pt x="25" y="8"/>
                    </a:lnTo>
                    <a:lnTo>
                      <a:pt x="25" y="6"/>
                    </a:lnTo>
                    <a:lnTo>
                      <a:pt x="23" y="6"/>
                    </a:lnTo>
                    <a:lnTo>
                      <a:pt x="23" y="5"/>
                    </a:lnTo>
                    <a:lnTo>
                      <a:pt x="22" y="5"/>
                    </a:lnTo>
                    <a:lnTo>
                      <a:pt x="22" y="3"/>
                    </a:lnTo>
                    <a:lnTo>
                      <a:pt x="20" y="6"/>
                    </a:lnTo>
                    <a:lnTo>
                      <a:pt x="18" y="6"/>
                    </a:lnTo>
                    <a:lnTo>
                      <a:pt x="16" y="7"/>
                    </a:lnTo>
                    <a:lnTo>
                      <a:pt x="15" y="7"/>
                    </a:lnTo>
                    <a:lnTo>
                      <a:pt x="13" y="9"/>
                    </a:lnTo>
                    <a:lnTo>
                      <a:pt x="12" y="9"/>
                    </a:lnTo>
                    <a:lnTo>
                      <a:pt x="11" y="10"/>
                    </a:lnTo>
                    <a:lnTo>
                      <a:pt x="9" y="13"/>
                    </a:lnTo>
                    <a:lnTo>
                      <a:pt x="8" y="15"/>
                    </a:lnTo>
                    <a:lnTo>
                      <a:pt x="8" y="16"/>
                    </a:lnTo>
                    <a:lnTo>
                      <a:pt x="7" y="16"/>
                    </a:lnTo>
                    <a:lnTo>
                      <a:pt x="7" y="15"/>
                    </a:lnTo>
                    <a:lnTo>
                      <a:pt x="5" y="15"/>
                    </a:lnTo>
                    <a:lnTo>
                      <a:pt x="5" y="14"/>
                    </a:lnTo>
                    <a:lnTo>
                      <a:pt x="5" y="13"/>
                    </a:lnTo>
                  </a:path>
                </a:pathLst>
              </a:custGeom>
              <a:solidFill>
                <a:srgbClr val="FFFFFF"/>
              </a:solidFill>
              <a:ln w="12700" cap="rnd" cmpd="sng">
                <a:solidFill>
                  <a:srgbClr val="80808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7" name="Freeform 822"/>
              <p:cNvSpPr>
                <a:spLocks/>
              </p:cNvSpPr>
              <p:nvPr/>
            </p:nvSpPr>
            <p:spPr bwMode="auto">
              <a:xfrm>
                <a:off x="4728" y="2227"/>
                <a:ext cx="47" cy="107"/>
              </a:xfrm>
              <a:custGeom>
                <a:avLst/>
                <a:gdLst>
                  <a:gd name="T0" fmla="*/ 43 w 47"/>
                  <a:gd name="T1" fmla="*/ 3 h 107"/>
                  <a:gd name="T2" fmla="*/ 44 w 47"/>
                  <a:gd name="T3" fmla="*/ 6 h 107"/>
                  <a:gd name="T4" fmla="*/ 45 w 47"/>
                  <a:gd name="T5" fmla="*/ 8 h 107"/>
                  <a:gd name="T6" fmla="*/ 45 w 47"/>
                  <a:gd name="T7" fmla="*/ 14 h 107"/>
                  <a:gd name="T8" fmla="*/ 46 w 47"/>
                  <a:gd name="T9" fmla="*/ 17 h 107"/>
                  <a:gd name="T10" fmla="*/ 45 w 47"/>
                  <a:gd name="T11" fmla="*/ 23 h 107"/>
                  <a:gd name="T12" fmla="*/ 44 w 47"/>
                  <a:gd name="T13" fmla="*/ 28 h 107"/>
                  <a:gd name="T14" fmla="*/ 42 w 47"/>
                  <a:gd name="T15" fmla="*/ 34 h 107"/>
                  <a:gd name="T16" fmla="*/ 42 w 47"/>
                  <a:gd name="T17" fmla="*/ 39 h 107"/>
                  <a:gd name="T18" fmla="*/ 41 w 47"/>
                  <a:gd name="T19" fmla="*/ 45 h 107"/>
                  <a:gd name="T20" fmla="*/ 41 w 47"/>
                  <a:gd name="T21" fmla="*/ 52 h 107"/>
                  <a:gd name="T22" fmla="*/ 41 w 47"/>
                  <a:gd name="T23" fmla="*/ 60 h 107"/>
                  <a:gd name="T24" fmla="*/ 42 w 47"/>
                  <a:gd name="T25" fmla="*/ 68 h 107"/>
                  <a:gd name="T26" fmla="*/ 42 w 47"/>
                  <a:gd name="T27" fmla="*/ 74 h 107"/>
                  <a:gd name="T28" fmla="*/ 42 w 47"/>
                  <a:gd name="T29" fmla="*/ 79 h 107"/>
                  <a:gd name="T30" fmla="*/ 41 w 47"/>
                  <a:gd name="T31" fmla="*/ 84 h 107"/>
                  <a:gd name="T32" fmla="*/ 40 w 47"/>
                  <a:gd name="T33" fmla="*/ 91 h 107"/>
                  <a:gd name="T34" fmla="*/ 38 w 47"/>
                  <a:gd name="T35" fmla="*/ 97 h 107"/>
                  <a:gd name="T36" fmla="*/ 35 w 47"/>
                  <a:gd name="T37" fmla="*/ 103 h 107"/>
                  <a:gd name="T38" fmla="*/ 29 w 47"/>
                  <a:gd name="T39" fmla="*/ 106 h 107"/>
                  <a:gd name="T40" fmla="*/ 23 w 47"/>
                  <a:gd name="T41" fmla="*/ 106 h 107"/>
                  <a:gd name="T42" fmla="*/ 18 w 47"/>
                  <a:gd name="T43" fmla="*/ 106 h 107"/>
                  <a:gd name="T44" fmla="*/ 14 w 47"/>
                  <a:gd name="T45" fmla="*/ 105 h 107"/>
                  <a:gd name="T46" fmla="*/ 10 w 47"/>
                  <a:gd name="T47" fmla="*/ 102 h 107"/>
                  <a:gd name="T48" fmla="*/ 7 w 47"/>
                  <a:gd name="T49" fmla="*/ 98 h 107"/>
                  <a:gd name="T50" fmla="*/ 3 w 47"/>
                  <a:gd name="T51" fmla="*/ 94 h 107"/>
                  <a:gd name="T52" fmla="*/ 1 w 47"/>
                  <a:gd name="T53" fmla="*/ 89 h 107"/>
                  <a:gd name="T54" fmla="*/ 0 w 47"/>
                  <a:gd name="T55" fmla="*/ 86 h 107"/>
                  <a:gd name="T56" fmla="*/ 0 w 47"/>
                  <a:gd name="T57" fmla="*/ 80 h 107"/>
                  <a:gd name="T58" fmla="*/ 0 w 47"/>
                  <a:gd name="T59" fmla="*/ 75 h 107"/>
                  <a:gd name="T60" fmla="*/ 1 w 47"/>
                  <a:gd name="T61" fmla="*/ 69 h 107"/>
                  <a:gd name="T62" fmla="*/ 1 w 47"/>
                  <a:gd name="T63" fmla="*/ 64 h 107"/>
                  <a:gd name="T64" fmla="*/ 1 w 47"/>
                  <a:gd name="T65" fmla="*/ 59 h 107"/>
                  <a:gd name="T66" fmla="*/ 1 w 47"/>
                  <a:gd name="T67" fmla="*/ 51 h 107"/>
                  <a:gd name="T68" fmla="*/ 1 w 47"/>
                  <a:gd name="T69" fmla="*/ 39 h 107"/>
                  <a:gd name="T70" fmla="*/ 1 w 47"/>
                  <a:gd name="T71" fmla="*/ 30 h 107"/>
                  <a:gd name="T72" fmla="*/ 1 w 47"/>
                  <a:gd name="T73" fmla="*/ 21 h 107"/>
                  <a:gd name="T74" fmla="*/ 2 w 47"/>
                  <a:gd name="T75" fmla="*/ 17 h 107"/>
                  <a:gd name="T76" fmla="*/ 2 w 47"/>
                  <a:gd name="T77" fmla="*/ 22 h 107"/>
                  <a:gd name="T78" fmla="*/ 3 w 47"/>
                  <a:gd name="T79" fmla="*/ 26 h 107"/>
                  <a:gd name="T80" fmla="*/ 4 w 47"/>
                  <a:gd name="T81" fmla="*/ 30 h 107"/>
                  <a:gd name="T82" fmla="*/ 8 w 47"/>
                  <a:gd name="T83" fmla="*/ 32 h 107"/>
                  <a:gd name="T84" fmla="*/ 10 w 47"/>
                  <a:gd name="T85" fmla="*/ 30 h 107"/>
                  <a:gd name="T86" fmla="*/ 16 w 47"/>
                  <a:gd name="T87" fmla="*/ 27 h 107"/>
                  <a:gd name="T88" fmla="*/ 21 w 47"/>
                  <a:gd name="T89" fmla="*/ 27 h 107"/>
                  <a:gd name="T90" fmla="*/ 26 w 47"/>
                  <a:gd name="T91" fmla="*/ 27 h 107"/>
                  <a:gd name="T92" fmla="*/ 29 w 47"/>
                  <a:gd name="T93" fmla="*/ 29 h 107"/>
                  <a:gd name="T94" fmla="*/ 30 w 47"/>
                  <a:gd name="T95" fmla="*/ 32 h 107"/>
                  <a:gd name="T96" fmla="*/ 33 w 47"/>
                  <a:gd name="T97" fmla="*/ 32 h 107"/>
                  <a:gd name="T98" fmla="*/ 37 w 47"/>
                  <a:gd name="T99" fmla="*/ 29 h 107"/>
                  <a:gd name="T100" fmla="*/ 39 w 47"/>
                  <a:gd name="T101" fmla="*/ 23 h 107"/>
                  <a:gd name="T102" fmla="*/ 39 w 47"/>
                  <a:gd name="T103" fmla="*/ 20 h 107"/>
                  <a:gd name="T104" fmla="*/ 39 w 47"/>
                  <a:gd name="T105" fmla="*/ 14 h 107"/>
                  <a:gd name="T106" fmla="*/ 40 w 47"/>
                  <a:gd name="T107" fmla="*/ 8 h 107"/>
                  <a:gd name="T108" fmla="*/ 41 w 47"/>
                  <a:gd name="T109" fmla="*/ 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7" h="107">
                    <a:moveTo>
                      <a:pt x="43" y="0"/>
                    </a:moveTo>
                    <a:lnTo>
                      <a:pt x="43" y="1"/>
                    </a:lnTo>
                    <a:lnTo>
                      <a:pt x="43" y="3"/>
                    </a:lnTo>
                    <a:lnTo>
                      <a:pt x="44" y="3"/>
                    </a:lnTo>
                    <a:lnTo>
                      <a:pt x="44" y="5"/>
                    </a:lnTo>
                    <a:lnTo>
                      <a:pt x="44" y="6"/>
                    </a:lnTo>
                    <a:lnTo>
                      <a:pt x="45" y="6"/>
                    </a:lnTo>
                    <a:lnTo>
                      <a:pt x="45" y="7"/>
                    </a:lnTo>
                    <a:lnTo>
                      <a:pt x="45" y="8"/>
                    </a:lnTo>
                    <a:lnTo>
                      <a:pt x="45" y="10"/>
                    </a:lnTo>
                    <a:lnTo>
                      <a:pt x="45" y="13"/>
                    </a:lnTo>
                    <a:lnTo>
                      <a:pt x="45" y="14"/>
                    </a:lnTo>
                    <a:lnTo>
                      <a:pt x="45" y="16"/>
                    </a:lnTo>
                    <a:lnTo>
                      <a:pt x="45" y="17"/>
                    </a:lnTo>
                    <a:lnTo>
                      <a:pt x="46" y="17"/>
                    </a:lnTo>
                    <a:lnTo>
                      <a:pt x="45" y="20"/>
                    </a:lnTo>
                    <a:lnTo>
                      <a:pt x="45" y="21"/>
                    </a:lnTo>
                    <a:lnTo>
                      <a:pt x="45" y="23"/>
                    </a:lnTo>
                    <a:lnTo>
                      <a:pt x="45" y="24"/>
                    </a:lnTo>
                    <a:lnTo>
                      <a:pt x="44" y="26"/>
                    </a:lnTo>
                    <a:lnTo>
                      <a:pt x="44" y="28"/>
                    </a:lnTo>
                    <a:lnTo>
                      <a:pt x="44" y="30"/>
                    </a:lnTo>
                    <a:lnTo>
                      <a:pt x="44" y="32"/>
                    </a:lnTo>
                    <a:lnTo>
                      <a:pt x="42" y="34"/>
                    </a:lnTo>
                    <a:lnTo>
                      <a:pt x="42" y="36"/>
                    </a:lnTo>
                    <a:lnTo>
                      <a:pt x="42" y="37"/>
                    </a:lnTo>
                    <a:lnTo>
                      <a:pt x="42" y="39"/>
                    </a:lnTo>
                    <a:lnTo>
                      <a:pt x="41" y="41"/>
                    </a:lnTo>
                    <a:lnTo>
                      <a:pt x="41" y="43"/>
                    </a:lnTo>
                    <a:lnTo>
                      <a:pt x="41" y="45"/>
                    </a:lnTo>
                    <a:lnTo>
                      <a:pt x="41" y="48"/>
                    </a:lnTo>
                    <a:lnTo>
                      <a:pt x="41" y="51"/>
                    </a:lnTo>
                    <a:lnTo>
                      <a:pt x="41" y="52"/>
                    </a:lnTo>
                    <a:lnTo>
                      <a:pt x="41" y="54"/>
                    </a:lnTo>
                    <a:lnTo>
                      <a:pt x="41" y="58"/>
                    </a:lnTo>
                    <a:lnTo>
                      <a:pt x="41" y="60"/>
                    </a:lnTo>
                    <a:lnTo>
                      <a:pt x="41" y="62"/>
                    </a:lnTo>
                    <a:lnTo>
                      <a:pt x="42" y="64"/>
                    </a:lnTo>
                    <a:lnTo>
                      <a:pt x="42" y="68"/>
                    </a:lnTo>
                    <a:lnTo>
                      <a:pt x="42" y="70"/>
                    </a:lnTo>
                    <a:lnTo>
                      <a:pt x="42" y="72"/>
                    </a:lnTo>
                    <a:lnTo>
                      <a:pt x="42" y="74"/>
                    </a:lnTo>
                    <a:lnTo>
                      <a:pt x="42" y="75"/>
                    </a:lnTo>
                    <a:lnTo>
                      <a:pt x="42" y="77"/>
                    </a:lnTo>
                    <a:lnTo>
                      <a:pt x="42" y="79"/>
                    </a:lnTo>
                    <a:lnTo>
                      <a:pt x="43" y="81"/>
                    </a:lnTo>
                    <a:lnTo>
                      <a:pt x="41" y="83"/>
                    </a:lnTo>
                    <a:lnTo>
                      <a:pt x="41" y="84"/>
                    </a:lnTo>
                    <a:lnTo>
                      <a:pt x="41" y="87"/>
                    </a:lnTo>
                    <a:lnTo>
                      <a:pt x="40" y="89"/>
                    </a:lnTo>
                    <a:lnTo>
                      <a:pt x="40" y="91"/>
                    </a:lnTo>
                    <a:lnTo>
                      <a:pt x="40" y="93"/>
                    </a:lnTo>
                    <a:lnTo>
                      <a:pt x="38" y="95"/>
                    </a:lnTo>
                    <a:lnTo>
                      <a:pt x="38" y="97"/>
                    </a:lnTo>
                    <a:lnTo>
                      <a:pt x="37" y="99"/>
                    </a:lnTo>
                    <a:lnTo>
                      <a:pt x="35" y="101"/>
                    </a:lnTo>
                    <a:lnTo>
                      <a:pt x="35" y="103"/>
                    </a:lnTo>
                    <a:lnTo>
                      <a:pt x="33" y="105"/>
                    </a:lnTo>
                    <a:lnTo>
                      <a:pt x="31" y="105"/>
                    </a:lnTo>
                    <a:lnTo>
                      <a:pt x="29" y="106"/>
                    </a:lnTo>
                    <a:lnTo>
                      <a:pt x="27" y="106"/>
                    </a:lnTo>
                    <a:lnTo>
                      <a:pt x="25" y="106"/>
                    </a:lnTo>
                    <a:lnTo>
                      <a:pt x="23" y="106"/>
                    </a:lnTo>
                    <a:lnTo>
                      <a:pt x="21" y="106"/>
                    </a:lnTo>
                    <a:lnTo>
                      <a:pt x="20" y="106"/>
                    </a:lnTo>
                    <a:lnTo>
                      <a:pt x="18" y="106"/>
                    </a:lnTo>
                    <a:lnTo>
                      <a:pt x="16" y="106"/>
                    </a:lnTo>
                    <a:lnTo>
                      <a:pt x="14" y="106"/>
                    </a:lnTo>
                    <a:lnTo>
                      <a:pt x="14" y="105"/>
                    </a:lnTo>
                    <a:lnTo>
                      <a:pt x="12" y="105"/>
                    </a:lnTo>
                    <a:lnTo>
                      <a:pt x="12" y="103"/>
                    </a:lnTo>
                    <a:lnTo>
                      <a:pt x="10" y="102"/>
                    </a:lnTo>
                    <a:lnTo>
                      <a:pt x="10" y="100"/>
                    </a:lnTo>
                    <a:lnTo>
                      <a:pt x="8" y="100"/>
                    </a:lnTo>
                    <a:lnTo>
                      <a:pt x="7" y="98"/>
                    </a:lnTo>
                    <a:lnTo>
                      <a:pt x="5" y="97"/>
                    </a:lnTo>
                    <a:lnTo>
                      <a:pt x="5" y="95"/>
                    </a:lnTo>
                    <a:lnTo>
                      <a:pt x="3" y="94"/>
                    </a:lnTo>
                    <a:lnTo>
                      <a:pt x="3" y="92"/>
                    </a:lnTo>
                    <a:lnTo>
                      <a:pt x="1" y="90"/>
                    </a:lnTo>
                    <a:lnTo>
                      <a:pt x="1" y="89"/>
                    </a:lnTo>
                    <a:lnTo>
                      <a:pt x="0" y="89"/>
                    </a:lnTo>
                    <a:lnTo>
                      <a:pt x="0" y="87"/>
                    </a:lnTo>
                    <a:lnTo>
                      <a:pt x="0" y="86"/>
                    </a:lnTo>
                    <a:lnTo>
                      <a:pt x="0" y="84"/>
                    </a:lnTo>
                    <a:lnTo>
                      <a:pt x="0" y="82"/>
                    </a:lnTo>
                    <a:lnTo>
                      <a:pt x="0" y="80"/>
                    </a:lnTo>
                    <a:lnTo>
                      <a:pt x="0" y="78"/>
                    </a:lnTo>
                    <a:lnTo>
                      <a:pt x="0" y="76"/>
                    </a:lnTo>
                    <a:lnTo>
                      <a:pt x="0" y="75"/>
                    </a:lnTo>
                    <a:lnTo>
                      <a:pt x="0" y="73"/>
                    </a:lnTo>
                    <a:lnTo>
                      <a:pt x="0" y="71"/>
                    </a:lnTo>
                    <a:lnTo>
                      <a:pt x="1" y="69"/>
                    </a:lnTo>
                    <a:lnTo>
                      <a:pt x="1" y="68"/>
                    </a:lnTo>
                    <a:lnTo>
                      <a:pt x="1" y="66"/>
                    </a:lnTo>
                    <a:lnTo>
                      <a:pt x="1" y="64"/>
                    </a:lnTo>
                    <a:lnTo>
                      <a:pt x="2" y="62"/>
                    </a:lnTo>
                    <a:lnTo>
                      <a:pt x="1" y="61"/>
                    </a:lnTo>
                    <a:lnTo>
                      <a:pt x="1" y="59"/>
                    </a:lnTo>
                    <a:lnTo>
                      <a:pt x="1" y="57"/>
                    </a:lnTo>
                    <a:lnTo>
                      <a:pt x="1" y="53"/>
                    </a:lnTo>
                    <a:lnTo>
                      <a:pt x="1" y="51"/>
                    </a:lnTo>
                    <a:lnTo>
                      <a:pt x="1" y="47"/>
                    </a:lnTo>
                    <a:lnTo>
                      <a:pt x="1" y="43"/>
                    </a:lnTo>
                    <a:lnTo>
                      <a:pt x="1" y="39"/>
                    </a:lnTo>
                    <a:lnTo>
                      <a:pt x="1" y="37"/>
                    </a:lnTo>
                    <a:lnTo>
                      <a:pt x="1" y="34"/>
                    </a:lnTo>
                    <a:lnTo>
                      <a:pt x="1" y="30"/>
                    </a:lnTo>
                    <a:lnTo>
                      <a:pt x="1" y="27"/>
                    </a:lnTo>
                    <a:lnTo>
                      <a:pt x="1" y="25"/>
                    </a:lnTo>
                    <a:lnTo>
                      <a:pt x="1" y="21"/>
                    </a:lnTo>
                    <a:lnTo>
                      <a:pt x="1" y="20"/>
                    </a:lnTo>
                    <a:lnTo>
                      <a:pt x="2" y="16"/>
                    </a:lnTo>
                    <a:lnTo>
                      <a:pt x="2" y="17"/>
                    </a:lnTo>
                    <a:lnTo>
                      <a:pt x="2" y="19"/>
                    </a:lnTo>
                    <a:lnTo>
                      <a:pt x="2" y="21"/>
                    </a:lnTo>
                    <a:lnTo>
                      <a:pt x="2" y="22"/>
                    </a:lnTo>
                    <a:lnTo>
                      <a:pt x="2" y="24"/>
                    </a:lnTo>
                    <a:lnTo>
                      <a:pt x="3" y="24"/>
                    </a:lnTo>
                    <a:lnTo>
                      <a:pt x="3" y="26"/>
                    </a:lnTo>
                    <a:lnTo>
                      <a:pt x="3" y="28"/>
                    </a:lnTo>
                    <a:lnTo>
                      <a:pt x="3" y="30"/>
                    </a:lnTo>
                    <a:lnTo>
                      <a:pt x="4" y="30"/>
                    </a:lnTo>
                    <a:lnTo>
                      <a:pt x="4" y="32"/>
                    </a:lnTo>
                    <a:lnTo>
                      <a:pt x="6" y="32"/>
                    </a:lnTo>
                    <a:lnTo>
                      <a:pt x="8" y="32"/>
                    </a:lnTo>
                    <a:lnTo>
                      <a:pt x="8" y="33"/>
                    </a:lnTo>
                    <a:lnTo>
                      <a:pt x="8" y="32"/>
                    </a:lnTo>
                    <a:lnTo>
                      <a:pt x="10" y="30"/>
                    </a:lnTo>
                    <a:lnTo>
                      <a:pt x="12" y="28"/>
                    </a:lnTo>
                    <a:lnTo>
                      <a:pt x="13" y="28"/>
                    </a:lnTo>
                    <a:lnTo>
                      <a:pt x="16" y="27"/>
                    </a:lnTo>
                    <a:lnTo>
                      <a:pt x="17" y="27"/>
                    </a:lnTo>
                    <a:lnTo>
                      <a:pt x="20" y="25"/>
                    </a:lnTo>
                    <a:lnTo>
                      <a:pt x="21" y="27"/>
                    </a:lnTo>
                    <a:lnTo>
                      <a:pt x="23" y="27"/>
                    </a:lnTo>
                    <a:lnTo>
                      <a:pt x="24" y="27"/>
                    </a:lnTo>
                    <a:lnTo>
                      <a:pt x="26" y="27"/>
                    </a:lnTo>
                    <a:lnTo>
                      <a:pt x="26" y="29"/>
                    </a:lnTo>
                    <a:lnTo>
                      <a:pt x="27" y="29"/>
                    </a:lnTo>
                    <a:lnTo>
                      <a:pt x="29" y="29"/>
                    </a:lnTo>
                    <a:lnTo>
                      <a:pt x="29" y="31"/>
                    </a:lnTo>
                    <a:lnTo>
                      <a:pt x="29" y="32"/>
                    </a:lnTo>
                    <a:lnTo>
                      <a:pt x="30" y="32"/>
                    </a:lnTo>
                    <a:lnTo>
                      <a:pt x="30" y="33"/>
                    </a:lnTo>
                    <a:lnTo>
                      <a:pt x="31" y="33"/>
                    </a:lnTo>
                    <a:lnTo>
                      <a:pt x="33" y="32"/>
                    </a:lnTo>
                    <a:lnTo>
                      <a:pt x="35" y="32"/>
                    </a:lnTo>
                    <a:lnTo>
                      <a:pt x="35" y="30"/>
                    </a:lnTo>
                    <a:lnTo>
                      <a:pt x="37" y="29"/>
                    </a:lnTo>
                    <a:lnTo>
                      <a:pt x="37" y="27"/>
                    </a:lnTo>
                    <a:lnTo>
                      <a:pt x="37" y="25"/>
                    </a:lnTo>
                    <a:lnTo>
                      <a:pt x="39" y="23"/>
                    </a:lnTo>
                    <a:lnTo>
                      <a:pt x="39" y="22"/>
                    </a:lnTo>
                    <a:lnTo>
                      <a:pt x="39" y="21"/>
                    </a:lnTo>
                    <a:lnTo>
                      <a:pt x="39" y="20"/>
                    </a:lnTo>
                    <a:lnTo>
                      <a:pt x="39" y="17"/>
                    </a:lnTo>
                    <a:lnTo>
                      <a:pt x="39" y="15"/>
                    </a:lnTo>
                    <a:lnTo>
                      <a:pt x="39" y="14"/>
                    </a:lnTo>
                    <a:lnTo>
                      <a:pt x="40" y="11"/>
                    </a:lnTo>
                    <a:lnTo>
                      <a:pt x="40" y="10"/>
                    </a:lnTo>
                    <a:lnTo>
                      <a:pt x="40" y="8"/>
                    </a:lnTo>
                    <a:lnTo>
                      <a:pt x="40" y="6"/>
                    </a:lnTo>
                    <a:lnTo>
                      <a:pt x="41" y="4"/>
                    </a:lnTo>
                    <a:lnTo>
                      <a:pt x="41" y="3"/>
                    </a:lnTo>
                    <a:lnTo>
                      <a:pt x="41" y="1"/>
                    </a:lnTo>
                    <a:lnTo>
                      <a:pt x="43" y="0"/>
                    </a:lnTo>
                  </a:path>
                </a:pathLst>
              </a:custGeom>
              <a:solidFill>
                <a:srgbClr val="FFFFFF"/>
              </a:solidFill>
              <a:ln w="12700" cap="rnd" cmpd="sng">
                <a:solidFill>
                  <a:srgbClr val="80808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8" name="Freeform 823"/>
              <p:cNvSpPr>
                <a:spLocks/>
              </p:cNvSpPr>
              <p:nvPr/>
            </p:nvSpPr>
            <p:spPr bwMode="auto">
              <a:xfrm>
                <a:off x="4778" y="1804"/>
                <a:ext cx="53" cy="33"/>
              </a:xfrm>
              <a:custGeom>
                <a:avLst/>
                <a:gdLst>
                  <a:gd name="T0" fmla="*/ 1 w 53"/>
                  <a:gd name="T1" fmla="*/ 9 h 33"/>
                  <a:gd name="T2" fmla="*/ 1 w 53"/>
                  <a:gd name="T3" fmla="*/ 6 h 33"/>
                  <a:gd name="T4" fmla="*/ 0 w 53"/>
                  <a:gd name="T5" fmla="*/ 5 h 33"/>
                  <a:gd name="T6" fmla="*/ 1 w 53"/>
                  <a:gd name="T7" fmla="*/ 5 h 33"/>
                  <a:gd name="T8" fmla="*/ 3 w 53"/>
                  <a:gd name="T9" fmla="*/ 6 h 33"/>
                  <a:gd name="T10" fmla="*/ 4 w 53"/>
                  <a:gd name="T11" fmla="*/ 8 h 33"/>
                  <a:gd name="T12" fmla="*/ 6 w 53"/>
                  <a:gd name="T13" fmla="*/ 9 h 33"/>
                  <a:gd name="T14" fmla="*/ 6 w 53"/>
                  <a:gd name="T15" fmla="*/ 13 h 33"/>
                  <a:gd name="T16" fmla="*/ 9 w 53"/>
                  <a:gd name="T17" fmla="*/ 14 h 33"/>
                  <a:gd name="T18" fmla="*/ 11 w 53"/>
                  <a:gd name="T19" fmla="*/ 16 h 33"/>
                  <a:gd name="T20" fmla="*/ 14 w 53"/>
                  <a:gd name="T21" fmla="*/ 16 h 33"/>
                  <a:gd name="T22" fmla="*/ 16 w 53"/>
                  <a:gd name="T23" fmla="*/ 17 h 33"/>
                  <a:gd name="T24" fmla="*/ 18 w 53"/>
                  <a:gd name="T25" fmla="*/ 18 h 33"/>
                  <a:gd name="T26" fmla="*/ 22 w 53"/>
                  <a:gd name="T27" fmla="*/ 18 h 33"/>
                  <a:gd name="T28" fmla="*/ 25 w 53"/>
                  <a:gd name="T29" fmla="*/ 18 h 33"/>
                  <a:gd name="T30" fmla="*/ 29 w 53"/>
                  <a:gd name="T31" fmla="*/ 17 h 33"/>
                  <a:gd name="T32" fmla="*/ 33 w 53"/>
                  <a:gd name="T33" fmla="*/ 16 h 33"/>
                  <a:gd name="T34" fmla="*/ 37 w 53"/>
                  <a:gd name="T35" fmla="*/ 13 h 33"/>
                  <a:gd name="T36" fmla="*/ 41 w 53"/>
                  <a:gd name="T37" fmla="*/ 11 h 33"/>
                  <a:gd name="T38" fmla="*/ 45 w 53"/>
                  <a:gd name="T39" fmla="*/ 9 h 33"/>
                  <a:gd name="T40" fmla="*/ 47 w 53"/>
                  <a:gd name="T41" fmla="*/ 6 h 33"/>
                  <a:gd name="T42" fmla="*/ 49 w 53"/>
                  <a:gd name="T43" fmla="*/ 2 h 33"/>
                  <a:gd name="T44" fmla="*/ 52 w 53"/>
                  <a:gd name="T45" fmla="*/ 0 h 33"/>
                  <a:gd name="T46" fmla="*/ 50 w 53"/>
                  <a:gd name="T47" fmla="*/ 4 h 33"/>
                  <a:gd name="T48" fmla="*/ 50 w 53"/>
                  <a:gd name="T49" fmla="*/ 8 h 33"/>
                  <a:gd name="T50" fmla="*/ 49 w 53"/>
                  <a:gd name="T51" fmla="*/ 13 h 33"/>
                  <a:gd name="T52" fmla="*/ 49 w 53"/>
                  <a:gd name="T53" fmla="*/ 17 h 33"/>
                  <a:gd name="T54" fmla="*/ 48 w 53"/>
                  <a:gd name="T55" fmla="*/ 22 h 33"/>
                  <a:gd name="T56" fmla="*/ 48 w 53"/>
                  <a:gd name="T57" fmla="*/ 26 h 33"/>
                  <a:gd name="T58" fmla="*/ 48 w 53"/>
                  <a:gd name="T59" fmla="*/ 30 h 33"/>
                  <a:gd name="T60" fmla="*/ 50 w 53"/>
                  <a:gd name="T61" fmla="*/ 32 h 33"/>
                  <a:gd name="T62" fmla="*/ 49 w 53"/>
                  <a:gd name="T63" fmla="*/ 31 h 33"/>
                  <a:gd name="T64" fmla="*/ 47 w 53"/>
                  <a:gd name="T65" fmla="*/ 29 h 33"/>
                  <a:gd name="T66" fmla="*/ 45 w 53"/>
                  <a:gd name="T67" fmla="*/ 27 h 33"/>
                  <a:gd name="T68" fmla="*/ 44 w 53"/>
                  <a:gd name="T69" fmla="*/ 25 h 33"/>
                  <a:gd name="T70" fmla="*/ 40 w 53"/>
                  <a:gd name="T71" fmla="*/ 27 h 33"/>
                  <a:gd name="T72" fmla="*/ 36 w 53"/>
                  <a:gd name="T73" fmla="*/ 29 h 33"/>
                  <a:gd name="T74" fmla="*/ 33 w 53"/>
                  <a:gd name="T75" fmla="*/ 31 h 33"/>
                  <a:gd name="T76" fmla="*/ 29 w 53"/>
                  <a:gd name="T77" fmla="*/ 31 h 33"/>
                  <a:gd name="T78" fmla="*/ 26 w 53"/>
                  <a:gd name="T79" fmla="*/ 31 h 33"/>
                  <a:gd name="T80" fmla="*/ 22 w 53"/>
                  <a:gd name="T81" fmla="*/ 31 h 33"/>
                  <a:gd name="T82" fmla="*/ 21 w 53"/>
                  <a:gd name="T83" fmla="*/ 29 h 33"/>
                  <a:gd name="T84" fmla="*/ 17 w 53"/>
                  <a:gd name="T85" fmla="*/ 29 h 33"/>
                  <a:gd name="T86" fmla="*/ 15 w 53"/>
                  <a:gd name="T87" fmla="*/ 27 h 33"/>
                  <a:gd name="T88" fmla="*/ 13 w 53"/>
                  <a:gd name="T89" fmla="*/ 25 h 33"/>
                  <a:gd name="T90" fmla="*/ 11 w 53"/>
                  <a:gd name="T91" fmla="*/ 24 h 33"/>
                  <a:gd name="T92" fmla="*/ 9 w 53"/>
                  <a:gd name="T93" fmla="*/ 22 h 33"/>
                  <a:gd name="T94" fmla="*/ 7 w 53"/>
                  <a:gd name="T95" fmla="*/ 20 h 33"/>
                  <a:gd name="T96" fmla="*/ 5 w 53"/>
                  <a:gd name="T97" fmla="*/ 17 h 33"/>
                  <a:gd name="T98" fmla="*/ 4 w 53"/>
                  <a:gd name="T99" fmla="*/ 14 h 33"/>
                  <a:gd name="T100" fmla="*/ 2 w 53"/>
                  <a:gd name="T101"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 h="33">
                    <a:moveTo>
                      <a:pt x="2" y="9"/>
                    </a:moveTo>
                    <a:lnTo>
                      <a:pt x="1" y="9"/>
                    </a:lnTo>
                    <a:lnTo>
                      <a:pt x="1" y="8"/>
                    </a:lnTo>
                    <a:lnTo>
                      <a:pt x="1" y="6"/>
                    </a:lnTo>
                    <a:lnTo>
                      <a:pt x="0" y="6"/>
                    </a:lnTo>
                    <a:lnTo>
                      <a:pt x="0" y="5"/>
                    </a:lnTo>
                    <a:lnTo>
                      <a:pt x="1" y="3"/>
                    </a:lnTo>
                    <a:lnTo>
                      <a:pt x="1" y="5"/>
                    </a:lnTo>
                    <a:lnTo>
                      <a:pt x="1" y="6"/>
                    </a:lnTo>
                    <a:lnTo>
                      <a:pt x="3" y="6"/>
                    </a:lnTo>
                    <a:lnTo>
                      <a:pt x="3" y="8"/>
                    </a:lnTo>
                    <a:lnTo>
                      <a:pt x="4" y="8"/>
                    </a:lnTo>
                    <a:lnTo>
                      <a:pt x="4" y="9"/>
                    </a:lnTo>
                    <a:lnTo>
                      <a:pt x="6" y="9"/>
                    </a:lnTo>
                    <a:lnTo>
                      <a:pt x="6" y="11"/>
                    </a:lnTo>
                    <a:lnTo>
                      <a:pt x="6" y="13"/>
                    </a:lnTo>
                    <a:lnTo>
                      <a:pt x="9" y="13"/>
                    </a:lnTo>
                    <a:lnTo>
                      <a:pt x="9" y="14"/>
                    </a:lnTo>
                    <a:lnTo>
                      <a:pt x="11" y="14"/>
                    </a:lnTo>
                    <a:lnTo>
                      <a:pt x="11" y="16"/>
                    </a:lnTo>
                    <a:lnTo>
                      <a:pt x="13" y="16"/>
                    </a:lnTo>
                    <a:lnTo>
                      <a:pt x="14" y="16"/>
                    </a:lnTo>
                    <a:lnTo>
                      <a:pt x="14" y="17"/>
                    </a:lnTo>
                    <a:lnTo>
                      <a:pt x="16" y="17"/>
                    </a:lnTo>
                    <a:lnTo>
                      <a:pt x="18" y="17"/>
                    </a:lnTo>
                    <a:lnTo>
                      <a:pt x="18" y="18"/>
                    </a:lnTo>
                    <a:lnTo>
                      <a:pt x="20" y="18"/>
                    </a:lnTo>
                    <a:lnTo>
                      <a:pt x="22" y="18"/>
                    </a:lnTo>
                    <a:lnTo>
                      <a:pt x="24" y="18"/>
                    </a:lnTo>
                    <a:lnTo>
                      <a:pt x="25" y="18"/>
                    </a:lnTo>
                    <a:lnTo>
                      <a:pt x="27" y="18"/>
                    </a:lnTo>
                    <a:lnTo>
                      <a:pt x="29" y="17"/>
                    </a:lnTo>
                    <a:lnTo>
                      <a:pt x="31" y="16"/>
                    </a:lnTo>
                    <a:lnTo>
                      <a:pt x="33" y="16"/>
                    </a:lnTo>
                    <a:lnTo>
                      <a:pt x="35" y="14"/>
                    </a:lnTo>
                    <a:lnTo>
                      <a:pt x="37" y="13"/>
                    </a:lnTo>
                    <a:lnTo>
                      <a:pt x="39" y="13"/>
                    </a:lnTo>
                    <a:lnTo>
                      <a:pt x="41" y="11"/>
                    </a:lnTo>
                    <a:lnTo>
                      <a:pt x="43" y="11"/>
                    </a:lnTo>
                    <a:lnTo>
                      <a:pt x="45" y="9"/>
                    </a:lnTo>
                    <a:lnTo>
                      <a:pt x="45" y="8"/>
                    </a:lnTo>
                    <a:lnTo>
                      <a:pt x="47" y="6"/>
                    </a:lnTo>
                    <a:lnTo>
                      <a:pt x="47" y="4"/>
                    </a:lnTo>
                    <a:lnTo>
                      <a:pt x="49" y="2"/>
                    </a:lnTo>
                    <a:lnTo>
                      <a:pt x="50" y="0"/>
                    </a:lnTo>
                    <a:lnTo>
                      <a:pt x="52" y="0"/>
                    </a:lnTo>
                    <a:lnTo>
                      <a:pt x="50" y="2"/>
                    </a:lnTo>
                    <a:lnTo>
                      <a:pt x="50" y="4"/>
                    </a:lnTo>
                    <a:lnTo>
                      <a:pt x="50" y="6"/>
                    </a:lnTo>
                    <a:lnTo>
                      <a:pt x="50" y="8"/>
                    </a:lnTo>
                    <a:lnTo>
                      <a:pt x="49" y="11"/>
                    </a:lnTo>
                    <a:lnTo>
                      <a:pt x="49" y="13"/>
                    </a:lnTo>
                    <a:lnTo>
                      <a:pt x="49" y="15"/>
                    </a:lnTo>
                    <a:lnTo>
                      <a:pt x="49" y="17"/>
                    </a:lnTo>
                    <a:lnTo>
                      <a:pt x="48" y="20"/>
                    </a:lnTo>
                    <a:lnTo>
                      <a:pt x="48" y="22"/>
                    </a:lnTo>
                    <a:lnTo>
                      <a:pt x="48" y="24"/>
                    </a:lnTo>
                    <a:lnTo>
                      <a:pt x="48" y="26"/>
                    </a:lnTo>
                    <a:lnTo>
                      <a:pt x="48" y="28"/>
                    </a:lnTo>
                    <a:lnTo>
                      <a:pt x="48" y="30"/>
                    </a:lnTo>
                    <a:lnTo>
                      <a:pt x="48" y="32"/>
                    </a:lnTo>
                    <a:lnTo>
                      <a:pt x="50" y="32"/>
                    </a:lnTo>
                    <a:lnTo>
                      <a:pt x="49" y="32"/>
                    </a:lnTo>
                    <a:lnTo>
                      <a:pt x="49" y="31"/>
                    </a:lnTo>
                    <a:lnTo>
                      <a:pt x="47" y="31"/>
                    </a:lnTo>
                    <a:lnTo>
                      <a:pt x="47" y="29"/>
                    </a:lnTo>
                    <a:lnTo>
                      <a:pt x="45" y="29"/>
                    </a:lnTo>
                    <a:lnTo>
                      <a:pt x="45" y="27"/>
                    </a:lnTo>
                    <a:lnTo>
                      <a:pt x="44" y="27"/>
                    </a:lnTo>
                    <a:lnTo>
                      <a:pt x="44" y="25"/>
                    </a:lnTo>
                    <a:lnTo>
                      <a:pt x="42" y="27"/>
                    </a:lnTo>
                    <a:lnTo>
                      <a:pt x="40" y="27"/>
                    </a:lnTo>
                    <a:lnTo>
                      <a:pt x="38" y="27"/>
                    </a:lnTo>
                    <a:lnTo>
                      <a:pt x="36" y="29"/>
                    </a:lnTo>
                    <a:lnTo>
                      <a:pt x="35" y="29"/>
                    </a:lnTo>
                    <a:lnTo>
                      <a:pt x="33" y="31"/>
                    </a:lnTo>
                    <a:lnTo>
                      <a:pt x="31" y="31"/>
                    </a:lnTo>
                    <a:lnTo>
                      <a:pt x="29" y="31"/>
                    </a:lnTo>
                    <a:lnTo>
                      <a:pt x="28" y="31"/>
                    </a:lnTo>
                    <a:lnTo>
                      <a:pt x="26" y="31"/>
                    </a:lnTo>
                    <a:lnTo>
                      <a:pt x="24" y="31"/>
                    </a:lnTo>
                    <a:lnTo>
                      <a:pt x="22" y="31"/>
                    </a:lnTo>
                    <a:lnTo>
                      <a:pt x="21" y="31"/>
                    </a:lnTo>
                    <a:lnTo>
                      <a:pt x="21" y="29"/>
                    </a:lnTo>
                    <a:lnTo>
                      <a:pt x="19" y="29"/>
                    </a:lnTo>
                    <a:lnTo>
                      <a:pt x="17" y="29"/>
                    </a:lnTo>
                    <a:lnTo>
                      <a:pt x="17" y="27"/>
                    </a:lnTo>
                    <a:lnTo>
                      <a:pt x="15" y="27"/>
                    </a:lnTo>
                    <a:lnTo>
                      <a:pt x="15" y="25"/>
                    </a:lnTo>
                    <a:lnTo>
                      <a:pt x="13" y="25"/>
                    </a:lnTo>
                    <a:lnTo>
                      <a:pt x="11" y="25"/>
                    </a:lnTo>
                    <a:lnTo>
                      <a:pt x="11" y="24"/>
                    </a:lnTo>
                    <a:lnTo>
                      <a:pt x="9" y="24"/>
                    </a:lnTo>
                    <a:lnTo>
                      <a:pt x="9" y="22"/>
                    </a:lnTo>
                    <a:lnTo>
                      <a:pt x="9" y="20"/>
                    </a:lnTo>
                    <a:lnTo>
                      <a:pt x="7" y="20"/>
                    </a:lnTo>
                    <a:lnTo>
                      <a:pt x="7" y="18"/>
                    </a:lnTo>
                    <a:lnTo>
                      <a:pt x="5" y="17"/>
                    </a:lnTo>
                    <a:lnTo>
                      <a:pt x="5" y="15"/>
                    </a:lnTo>
                    <a:lnTo>
                      <a:pt x="4" y="14"/>
                    </a:lnTo>
                    <a:lnTo>
                      <a:pt x="4" y="12"/>
                    </a:lnTo>
                    <a:lnTo>
                      <a:pt x="2" y="11"/>
                    </a:lnTo>
                    <a:lnTo>
                      <a:pt x="2" y="9"/>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39" name="Freeform 824"/>
              <p:cNvSpPr>
                <a:spLocks/>
              </p:cNvSpPr>
              <p:nvPr/>
            </p:nvSpPr>
            <p:spPr bwMode="auto">
              <a:xfrm>
                <a:off x="4784" y="1758"/>
                <a:ext cx="4" cy="3"/>
              </a:xfrm>
              <a:custGeom>
                <a:avLst/>
                <a:gdLst>
                  <a:gd name="T0" fmla="*/ 2 w 4"/>
                  <a:gd name="T1" fmla="*/ 0 h 3"/>
                  <a:gd name="T2" fmla="*/ 0 w 4"/>
                  <a:gd name="T3" fmla="*/ 1 h 3"/>
                  <a:gd name="T4" fmla="*/ 0 w 4"/>
                  <a:gd name="T5" fmla="*/ 2 h 3"/>
                  <a:gd name="T6" fmla="*/ 1 w 4"/>
                  <a:gd name="T7" fmla="*/ 2 h 3"/>
                  <a:gd name="T8" fmla="*/ 3 w 4"/>
                  <a:gd name="T9" fmla="*/ 2 h 3"/>
                  <a:gd name="T10" fmla="*/ 3 w 4"/>
                  <a:gd name="T11" fmla="*/ 1 h 3"/>
                  <a:gd name="T12" fmla="*/ 2 w 4"/>
                  <a:gd name="T13" fmla="*/ 1 h 3"/>
                  <a:gd name="T14" fmla="*/ 2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0"/>
                    </a:moveTo>
                    <a:lnTo>
                      <a:pt x="0" y="1"/>
                    </a:lnTo>
                    <a:lnTo>
                      <a:pt x="0" y="2"/>
                    </a:lnTo>
                    <a:lnTo>
                      <a:pt x="1" y="2"/>
                    </a:lnTo>
                    <a:lnTo>
                      <a:pt x="3" y="2"/>
                    </a:lnTo>
                    <a:lnTo>
                      <a:pt x="3" y="1"/>
                    </a:lnTo>
                    <a:lnTo>
                      <a:pt x="2" y="1"/>
                    </a:lnTo>
                    <a:lnTo>
                      <a:pt x="2" y="0"/>
                    </a:lnTo>
                  </a:path>
                </a:pathLst>
              </a:custGeom>
              <a:solidFill>
                <a:srgbClr val="3FC0F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0" name="Freeform 825"/>
              <p:cNvSpPr>
                <a:spLocks/>
              </p:cNvSpPr>
              <p:nvPr/>
            </p:nvSpPr>
            <p:spPr bwMode="auto">
              <a:xfrm>
                <a:off x="4817" y="1759"/>
                <a:ext cx="3" cy="3"/>
              </a:xfrm>
              <a:custGeom>
                <a:avLst/>
                <a:gdLst>
                  <a:gd name="T0" fmla="*/ 1 w 3"/>
                  <a:gd name="T1" fmla="*/ 0 h 3"/>
                  <a:gd name="T2" fmla="*/ 0 w 3"/>
                  <a:gd name="T3" fmla="*/ 1 h 3"/>
                  <a:gd name="T4" fmla="*/ 0 w 3"/>
                  <a:gd name="T5" fmla="*/ 2 h 3"/>
                  <a:gd name="T6" fmla="*/ 2 w 3"/>
                  <a:gd name="T7" fmla="*/ 2 h 3"/>
                  <a:gd name="T8" fmla="*/ 2 w 3"/>
                  <a:gd name="T9" fmla="*/ 1 h 3"/>
                  <a:gd name="T10" fmla="*/ 1 w 3"/>
                  <a:gd name="T11" fmla="*/ 1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lnTo>
                      <a:pt x="0" y="1"/>
                    </a:lnTo>
                    <a:lnTo>
                      <a:pt x="0" y="2"/>
                    </a:lnTo>
                    <a:lnTo>
                      <a:pt x="2" y="2"/>
                    </a:lnTo>
                    <a:lnTo>
                      <a:pt x="2" y="1"/>
                    </a:lnTo>
                    <a:lnTo>
                      <a:pt x="1" y="1"/>
                    </a:lnTo>
                    <a:lnTo>
                      <a:pt x="1" y="0"/>
                    </a:lnTo>
                  </a:path>
                </a:pathLst>
              </a:custGeom>
              <a:solidFill>
                <a:srgbClr val="3FC0F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1" name="Freeform 826"/>
              <p:cNvSpPr>
                <a:spLocks/>
              </p:cNvSpPr>
              <p:nvPr/>
            </p:nvSpPr>
            <p:spPr bwMode="auto">
              <a:xfrm>
                <a:off x="4773" y="1749"/>
                <a:ext cx="26" cy="6"/>
              </a:xfrm>
              <a:custGeom>
                <a:avLst/>
                <a:gdLst>
                  <a:gd name="T0" fmla="*/ 0 w 26"/>
                  <a:gd name="T1" fmla="*/ 4 h 6"/>
                  <a:gd name="T2" fmla="*/ 1 w 26"/>
                  <a:gd name="T3" fmla="*/ 4 h 6"/>
                  <a:gd name="T4" fmla="*/ 2 w 26"/>
                  <a:gd name="T5" fmla="*/ 4 h 6"/>
                  <a:gd name="T6" fmla="*/ 3 w 26"/>
                  <a:gd name="T7" fmla="*/ 3 h 6"/>
                  <a:gd name="T8" fmla="*/ 4 w 26"/>
                  <a:gd name="T9" fmla="*/ 3 h 6"/>
                  <a:gd name="T10" fmla="*/ 6 w 26"/>
                  <a:gd name="T11" fmla="*/ 1 h 6"/>
                  <a:gd name="T12" fmla="*/ 8 w 26"/>
                  <a:gd name="T13" fmla="*/ 1 h 6"/>
                  <a:gd name="T14" fmla="*/ 10 w 26"/>
                  <a:gd name="T15" fmla="*/ 0 h 6"/>
                  <a:gd name="T16" fmla="*/ 10 w 26"/>
                  <a:gd name="T17" fmla="*/ 1 h 6"/>
                  <a:gd name="T18" fmla="*/ 11 w 26"/>
                  <a:gd name="T19" fmla="*/ 1 h 6"/>
                  <a:gd name="T20" fmla="*/ 12 w 26"/>
                  <a:gd name="T21" fmla="*/ 1 h 6"/>
                  <a:gd name="T22" fmla="*/ 14 w 26"/>
                  <a:gd name="T23" fmla="*/ 1 h 6"/>
                  <a:gd name="T24" fmla="*/ 14 w 26"/>
                  <a:gd name="T25" fmla="*/ 2 h 6"/>
                  <a:gd name="T26" fmla="*/ 15 w 26"/>
                  <a:gd name="T27" fmla="*/ 2 h 6"/>
                  <a:gd name="T28" fmla="*/ 17 w 26"/>
                  <a:gd name="T29" fmla="*/ 2 h 6"/>
                  <a:gd name="T30" fmla="*/ 18 w 26"/>
                  <a:gd name="T31" fmla="*/ 2 h 6"/>
                  <a:gd name="T32" fmla="*/ 19 w 26"/>
                  <a:gd name="T33" fmla="*/ 2 h 6"/>
                  <a:gd name="T34" fmla="*/ 19 w 26"/>
                  <a:gd name="T35" fmla="*/ 4 h 6"/>
                  <a:gd name="T36" fmla="*/ 20 w 26"/>
                  <a:gd name="T37" fmla="*/ 4 h 6"/>
                  <a:gd name="T38" fmla="*/ 22 w 26"/>
                  <a:gd name="T39" fmla="*/ 4 h 6"/>
                  <a:gd name="T40" fmla="*/ 22 w 26"/>
                  <a:gd name="T41" fmla="*/ 5 h 6"/>
                  <a:gd name="T42" fmla="*/ 23 w 26"/>
                  <a:gd name="T43" fmla="*/ 5 h 6"/>
                  <a:gd name="T44" fmla="*/ 25 w 26"/>
                  <a:gd name="T45" fmla="*/ 5 h 6"/>
                  <a:gd name="T46" fmla="*/ 23 w 26"/>
                  <a:gd name="T47" fmla="*/ 5 h 6"/>
                  <a:gd name="T48" fmla="*/ 21 w 26"/>
                  <a:gd name="T49" fmla="*/ 5 h 6"/>
                  <a:gd name="T50" fmla="*/ 20 w 26"/>
                  <a:gd name="T51" fmla="*/ 5 h 6"/>
                  <a:gd name="T52" fmla="*/ 19 w 26"/>
                  <a:gd name="T53" fmla="*/ 5 h 6"/>
                  <a:gd name="T54" fmla="*/ 18 w 26"/>
                  <a:gd name="T55" fmla="*/ 5 h 6"/>
                  <a:gd name="T56" fmla="*/ 17 w 26"/>
                  <a:gd name="T57" fmla="*/ 5 h 6"/>
                  <a:gd name="T58" fmla="*/ 17 w 26"/>
                  <a:gd name="T59" fmla="*/ 4 h 6"/>
                  <a:gd name="T60" fmla="*/ 15 w 26"/>
                  <a:gd name="T61" fmla="*/ 4 h 6"/>
                  <a:gd name="T62" fmla="*/ 14 w 26"/>
                  <a:gd name="T63" fmla="*/ 4 h 6"/>
                  <a:gd name="T64" fmla="*/ 11 w 26"/>
                  <a:gd name="T65" fmla="*/ 4 h 6"/>
                  <a:gd name="T66" fmla="*/ 11 w 26"/>
                  <a:gd name="T67" fmla="*/ 3 h 6"/>
                  <a:gd name="T68" fmla="*/ 10 w 26"/>
                  <a:gd name="T69" fmla="*/ 3 h 6"/>
                  <a:gd name="T70" fmla="*/ 9 w 26"/>
                  <a:gd name="T71" fmla="*/ 3 h 6"/>
                  <a:gd name="T72" fmla="*/ 6 w 26"/>
                  <a:gd name="T73" fmla="*/ 3 h 6"/>
                  <a:gd name="T74" fmla="*/ 4 w 26"/>
                  <a:gd name="T75" fmla="*/ 4 h 6"/>
                  <a:gd name="T76" fmla="*/ 3 w 26"/>
                  <a:gd name="T77" fmla="*/ 4 h 6"/>
                  <a:gd name="T78" fmla="*/ 1 w 26"/>
                  <a:gd name="T79" fmla="*/ 4 h 6"/>
                  <a:gd name="T80" fmla="*/ 0 w 26"/>
                  <a:gd name="T8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 h="6">
                    <a:moveTo>
                      <a:pt x="0" y="4"/>
                    </a:moveTo>
                    <a:lnTo>
                      <a:pt x="1" y="4"/>
                    </a:lnTo>
                    <a:lnTo>
                      <a:pt x="2" y="4"/>
                    </a:lnTo>
                    <a:lnTo>
                      <a:pt x="3" y="3"/>
                    </a:lnTo>
                    <a:lnTo>
                      <a:pt x="4" y="3"/>
                    </a:lnTo>
                    <a:lnTo>
                      <a:pt x="6" y="1"/>
                    </a:lnTo>
                    <a:lnTo>
                      <a:pt x="8" y="1"/>
                    </a:lnTo>
                    <a:lnTo>
                      <a:pt x="10" y="0"/>
                    </a:lnTo>
                    <a:lnTo>
                      <a:pt x="10" y="1"/>
                    </a:lnTo>
                    <a:lnTo>
                      <a:pt x="11" y="1"/>
                    </a:lnTo>
                    <a:lnTo>
                      <a:pt x="12" y="1"/>
                    </a:lnTo>
                    <a:lnTo>
                      <a:pt x="14" y="1"/>
                    </a:lnTo>
                    <a:lnTo>
                      <a:pt x="14" y="2"/>
                    </a:lnTo>
                    <a:lnTo>
                      <a:pt x="15" y="2"/>
                    </a:lnTo>
                    <a:lnTo>
                      <a:pt x="17" y="2"/>
                    </a:lnTo>
                    <a:lnTo>
                      <a:pt x="18" y="2"/>
                    </a:lnTo>
                    <a:lnTo>
                      <a:pt x="19" y="2"/>
                    </a:lnTo>
                    <a:lnTo>
                      <a:pt x="19" y="4"/>
                    </a:lnTo>
                    <a:lnTo>
                      <a:pt x="20" y="4"/>
                    </a:lnTo>
                    <a:lnTo>
                      <a:pt x="22" y="4"/>
                    </a:lnTo>
                    <a:lnTo>
                      <a:pt x="22" y="5"/>
                    </a:lnTo>
                    <a:lnTo>
                      <a:pt x="23" y="5"/>
                    </a:lnTo>
                    <a:lnTo>
                      <a:pt x="25" y="5"/>
                    </a:lnTo>
                    <a:lnTo>
                      <a:pt x="23" y="5"/>
                    </a:lnTo>
                    <a:lnTo>
                      <a:pt x="21" y="5"/>
                    </a:lnTo>
                    <a:lnTo>
                      <a:pt x="20" y="5"/>
                    </a:lnTo>
                    <a:lnTo>
                      <a:pt x="19" y="5"/>
                    </a:lnTo>
                    <a:lnTo>
                      <a:pt x="18" y="5"/>
                    </a:lnTo>
                    <a:lnTo>
                      <a:pt x="17" y="5"/>
                    </a:lnTo>
                    <a:lnTo>
                      <a:pt x="17" y="4"/>
                    </a:lnTo>
                    <a:lnTo>
                      <a:pt x="15" y="4"/>
                    </a:lnTo>
                    <a:lnTo>
                      <a:pt x="14" y="4"/>
                    </a:lnTo>
                    <a:lnTo>
                      <a:pt x="11" y="4"/>
                    </a:lnTo>
                    <a:lnTo>
                      <a:pt x="11" y="3"/>
                    </a:lnTo>
                    <a:lnTo>
                      <a:pt x="10" y="3"/>
                    </a:lnTo>
                    <a:lnTo>
                      <a:pt x="9" y="3"/>
                    </a:lnTo>
                    <a:lnTo>
                      <a:pt x="6" y="3"/>
                    </a:lnTo>
                    <a:lnTo>
                      <a:pt x="4" y="4"/>
                    </a:lnTo>
                    <a:lnTo>
                      <a:pt x="3" y="4"/>
                    </a:lnTo>
                    <a:lnTo>
                      <a:pt x="1" y="4"/>
                    </a:lnTo>
                    <a:lnTo>
                      <a:pt x="0" y="4"/>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2" name="Freeform 827"/>
              <p:cNvSpPr>
                <a:spLocks/>
              </p:cNvSpPr>
              <p:nvPr/>
            </p:nvSpPr>
            <p:spPr bwMode="auto">
              <a:xfrm>
                <a:off x="4807" y="1749"/>
                <a:ext cx="24" cy="7"/>
              </a:xfrm>
              <a:custGeom>
                <a:avLst/>
                <a:gdLst>
                  <a:gd name="T0" fmla="*/ 8 w 24"/>
                  <a:gd name="T1" fmla="*/ 0 h 7"/>
                  <a:gd name="T2" fmla="*/ 10 w 24"/>
                  <a:gd name="T3" fmla="*/ 0 h 7"/>
                  <a:gd name="T4" fmla="*/ 12 w 24"/>
                  <a:gd name="T5" fmla="*/ 0 h 7"/>
                  <a:gd name="T6" fmla="*/ 14 w 24"/>
                  <a:gd name="T7" fmla="*/ 0 h 7"/>
                  <a:gd name="T8" fmla="*/ 16 w 24"/>
                  <a:gd name="T9" fmla="*/ 0 h 7"/>
                  <a:gd name="T10" fmla="*/ 16 w 24"/>
                  <a:gd name="T11" fmla="*/ 1 h 7"/>
                  <a:gd name="T12" fmla="*/ 18 w 24"/>
                  <a:gd name="T13" fmla="*/ 1 h 7"/>
                  <a:gd name="T14" fmla="*/ 19 w 24"/>
                  <a:gd name="T15" fmla="*/ 1 h 7"/>
                  <a:gd name="T16" fmla="*/ 21 w 24"/>
                  <a:gd name="T17" fmla="*/ 1 h 7"/>
                  <a:gd name="T18" fmla="*/ 21 w 24"/>
                  <a:gd name="T19" fmla="*/ 3 h 7"/>
                  <a:gd name="T20" fmla="*/ 22 w 24"/>
                  <a:gd name="T21" fmla="*/ 3 h 7"/>
                  <a:gd name="T22" fmla="*/ 23 w 24"/>
                  <a:gd name="T23" fmla="*/ 3 h 7"/>
                  <a:gd name="T24" fmla="*/ 21 w 24"/>
                  <a:gd name="T25" fmla="*/ 4 h 7"/>
                  <a:gd name="T26" fmla="*/ 19 w 24"/>
                  <a:gd name="T27" fmla="*/ 4 h 7"/>
                  <a:gd name="T28" fmla="*/ 17 w 24"/>
                  <a:gd name="T29" fmla="*/ 4 h 7"/>
                  <a:gd name="T30" fmla="*/ 16 w 24"/>
                  <a:gd name="T31" fmla="*/ 4 h 7"/>
                  <a:gd name="T32" fmla="*/ 14 w 24"/>
                  <a:gd name="T33" fmla="*/ 4 h 7"/>
                  <a:gd name="T34" fmla="*/ 13 w 24"/>
                  <a:gd name="T35" fmla="*/ 4 h 7"/>
                  <a:gd name="T36" fmla="*/ 13 w 24"/>
                  <a:gd name="T37" fmla="*/ 3 h 7"/>
                  <a:gd name="T38" fmla="*/ 11 w 24"/>
                  <a:gd name="T39" fmla="*/ 4 h 7"/>
                  <a:gd name="T40" fmla="*/ 10 w 24"/>
                  <a:gd name="T41" fmla="*/ 4 h 7"/>
                  <a:gd name="T42" fmla="*/ 8 w 24"/>
                  <a:gd name="T43" fmla="*/ 4 h 7"/>
                  <a:gd name="T44" fmla="*/ 7 w 24"/>
                  <a:gd name="T45" fmla="*/ 4 h 7"/>
                  <a:gd name="T46" fmla="*/ 5 w 24"/>
                  <a:gd name="T47" fmla="*/ 5 h 7"/>
                  <a:gd name="T48" fmla="*/ 3 w 24"/>
                  <a:gd name="T49" fmla="*/ 5 h 7"/>
                  <a:gd name="T50" fmla="*/ 1 w 24"/>
                  <a:gd name="T51" fmla="*/ 6 h 7"/>
                  <a:gd name="T52" fmla="*/ 0 w 24"/>
                  <a:gd name="T53" fmla="*/ 6 h 7"/>
                  <a:gd name="T54" fmla="*/ 0 w 24"/>
                  <a:gd name="T55" fmla="*/ 5 h 7"/>
                  <a:gd name="T56" fmla="*/ 0 w 24"/>
                  <a:gd name="T57" fmla="*/ 4 h 7"/>
                  <a:gd name="T58" fmla="*/ 1 w 24"/>
                  <a:gd name="T59" fmla="*/ 3 h 7"/>
                  <a:gd name="T60" fmla="*/ 3 w 24"/>
                  <a:gd name="T61" fmla="*/ 3 h 7"/>
                  <a:gd name="T62" fmla="*/ 6 w 24"/>
                  <a:gd name="T63" fmla="*/ 3 h 7"/>
                  <a:gd name="T64" fmla="*/ 7 w 24"/>
                  <a:gd name="T65" fmla="*/ 3 h 7"/>
                  <a:gd name="T66" fmla="*/ 8 w 24"/>
                  <a:gd name="T6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 h="7">
                    <a:moveTo>
                      <a:pt x="8" y="0"/>
                    </a:moveTo>
                    <a:lnTo>
                      <a:pt x="10" y="0"/>
                    </a:lnTo>
                    <a:lnTo>
                      <a:pt x="12" y="0"/>
                    </a:lnTo>
                    <a:lnTo>
                      <a:pt x="14" y="0"/>
                    </a:lnTo>
                    <a:lnTo>
                      <a:pt x="16" y="0"/>
                    </a:lnTo>
                    <a:lnTo>
                      <a:pt x="16" y="1"/>
                    </a:lnTo>
                    <a:lnTo>
                      <a:pt x="18" y="1"/>
                    </a:lnTo>
                    <a:lnTo>
                      <a:pt x="19" y="1"/>
                    </a:lnTo>
                    <a:lnTo>
                      <a:pt x="21" y="1"/>
                    </a:lnTo>
                    <a:lnTo>
                      <a:pt x="21" y="3"/>
                    </a:lnTo>
                    <a:lnTo>
                      <a:pt x="22" y="3"/>
                    </a:lnTo>
                    <a:lnTo>
                      <a:pt x="23" y="3"/>
                    </a:lnTo>
                    <a:lnTo>
                      <a:pt x="21" y="4"/>
                    </a:lnTo>
                    <a:lnTo>
                      <a:pt x="19" y="4"/>
                    </a:lnTo>
                    <a:lnTo>
                      <a:pt x="17" y="4"/>
                    </a:lnTo>
                    <a:lnTo>
                      <a:pt x="16" y="4"/>
                    </a:lnTo>
                    <a:lnTo>
                      <a:pt x="14" y="4"/>
                    </a:lnTo>
                    <a:lnTo>
                      <a:pt x="13" y="4"/>
                    </a:lnTo>
                    <a:lnTo>
                      <a:pt x="13" y="3"/>
                    </a:lnTo>
                    <a:lnTo>
                      <a:pt x="11" y="4"/>
                    </a:lnTo>
                    <a:lnTo>
                      <a:pt x="10" y="4"/>
                    </a:lnTo>
                    <a:lnTo>
                      <a:pt x="8" y="4"/>
                    </a:lnTo>
                    <a:lnTo>
                      <a:pt x="7" y="4"/>
                    </a:lnTo>
                    <a:lnTo>
                      <a:pt x="5" y="5"/>
                    </a:lnTo>
                    <a:lnTo>
                      <a:pt x="3" y="5"/>
                    </a:lnTo>
                    <a:lnTo>
                      <a:pt x="1" y="6"/>
                    </a:lnTo>
                    <a:lnTo>
                      <a:pt x="0" y="6"/>
                    </a:lnTo>
                    <a:lnTo>
                      <a:pt x="0" y="5"/>
                    </a:lnTo>
                    <a:lnTo>
                      <a:pt x="0" y="4"/>
                    </a:lnTo>
                    <a:lnTo>
                      <a:pt x="1" y="3"/>
                    </a:lnTo>
                    <a:lnTo>
                      <a:pt x="3" y="3"/>
                    </a:lnTo>
                    <a:lnTo>
                      <a:pt x="6" y="3"/>
                    </a:lnTo>
                    <a:lnTo>
                      <a:pt x="7" y="3"/>
                    </a:lnTo>
                    <a:lnTo>
                      <a:pt x="8" y="0"/>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3" name="Freeform 828"/>
              <p:cNvSpPr>
                <a:spLocks/>
              </p:cNvSpPr>
              <p:nvPr/>
            </p:nvSpPr>
            <p:spPr bwMode="auto">
              <a:xfrm>
                <a:off x="4823" y="1828"/>
                <a:ext cx="19" cy="24"/>
              </a:xfrm>
              <a:custGeom>
                <a:avLst/>
                <a:gdLst>
                  <a:gd name="T0" fmla="*/ 0 w 19"/>
                  <a:gd name="T1" fmla="*/ 0 h 24"/>
                  <a:gd name="T2" fmla="*/ 0 w 19"/>
                  <a:gd name="T3" fmla="*/ 1 h 24"/>
                  <a:gd name="T4" fmla="*/ 0 w 19"/>
                  <a:gd name="T5" fmla="*/ 3 h 24"/>
                  <a:gd name="T6" fmla="*/ 0 w 19"/>
                  <a:gd name="T7" fmla="*/ 5 h 24"/>
                  <a:gd name="T8" fmla="*/ 0 w 19"/>
                  <a:gd name="T9" fmla="*/ 7 h 24"/>
                  <a:gd name="T10" fmla="*/ 0 w 19"/>
                  <a:gd name="T11" fmla="*/ 9 h 24"/>
                  <a:gd name="T12" fmla="*/ 1 w 19"/>
                  <a:gd name="T13" fmla="*/ 9 h 24"/>
                  <a:gd name="T14" fmla="*/ 1 w 19"/>
                  <a:gd name="T15" fmla="*/ 12 h 24"/>
                  <a:gd name="T16" fmla="*/ 1 w 19"/>
                  <a:gd name="T17" fmla="*/ 14 h 24"/>
                  <a:gd name="T18" fmla="*/ 1 w 19"/>
                  <a:gd name="T19" fmla="*/ 16 h 24"/>
                  <a:gd name="T20" fmla="*/ 1 w 19"/>
                  <a:gd name="T21" fmla="*/ 17 h 24"/>
                  <a:gd name="T22" fmla="*/ 1 w 19"/>
                  <a:gd name="T23" fmla="*/ 19 h 24"/>
                  <a:gd name="T24" fmla="*/ 1 w 19"/>
                  <a:gd name="T25" fmla="*/ 21 h 24"/>
                  <a:gd name="T26" fmla="*/ 1 w 19"/>
                  <a:gd name="T27" fmla="*/ 23 h 24"/>
                  <a:gd name="T28" fmla="*/ 2 w 19"/>
                  <a:gd name="T29" fmla="*/ 23 h 24"/>
                  <a:gd name="T30" fmla="*/ 4 w 19"/>
                  <a:gd name="T31" fmla="*/ 23 h 24"/>
                  <a:gd name="T32" fmla="*/ 6 w 19"/>
                  <a:gd name="T33" fmla="*/ 21 h 24"/>
                  <a:gd name="T34" fmla="*/ 8 w 19"/>
                  <a:gd name="T35" fmla="*/ 19 h 24"/>
                  <a:gd name="T36" fmla="*/ 10 w 19"/>
                  <a:gd name="T37" fmla="*/ 17 h 24"/>
                  <a:gd name="T38" fmla="*/ 12 w 19"/>
                  <a:gd name="T39" fmla="*/ 15 h 24"/>
                  <a:gd name="T40" fmla="*/ 14 w 19"/>
                  <a:gd name="T41" fmla="*/ 14 h 24"/>
                  <a:gd name="T42" fmla="*/ 16 w 19"/>
                  <a:gd name="T43" fmla="*/ 12 h 24"/>
                  <a:gd name="T44" fmla="*/ 16 w 19"/>
                  <a:gd name="T45" fmla="*/ 10 h 24"/>
                  <a:gd name="T46" fmla="*/ 17 w 19"/>
                  <a:gd name="T47" fmla="*/ 8 h 24"/>
                  <a:gd name="T48" fmla="*/ 17 w 19"/>
                  <a:gd name="T49" fmla="*/ 6 h 24"/>
                  <a:gd name="T50" fmla="*/ 17 w 19"/>
                  <a:gd name="T51" fmla="*/ 5 h 24"/>
                  <a:gd name="T52" fmla="*/ 18 w 19"/>
                  <a:gd name="T53" fmla="*/ 3 h 24"/>
                  <a:gd name="T54" fmla="*/ 16 w 19"/>
                  <a:gd name="T55" fmla="*/ 3 h 24"/>
                  <a:gd name="T56" fmla="*/ 14 w 19"/>
                  <a:gd name="T57" fmla="*/ 3 h 24"/>
                  <a:gd name="T58" fmla="*/ 13 w 19"/>
                  <a:gd name="T59" fmla="*/ 3 h 24"/>
                  <a:gd name="T60" fmla="*/ 11 w 19"/>
                  <a:gd name="T61" fmla="*/ 3 h 24"/>
                  <a:gd name="T62" fmla="*/ 9 w 19"/>
                  <a:gd name="T63" fmla="*/ 3 h 24"/>
                  <a:gd name="T64" fmla="*/ 7 w 19"/>
                  <a:gd name="T65" fmla="*/ 3 h 24"/>
                  <a:gd name="T66" fmla="*/ 6 w 19"/>
                  <a:gd name="T67" fmla="*/ 3 h 24"/>
                  <a:gd name="T68" fmla="*/ 5 w 19"/>
                  <a:gd name="T69" fmla="*/ 3 h 24"/>
                  <a:gd name="T70" fmla="*/ 3 w 19"/>
                  <a:gd name="T71" fmla="*/ 3 h 24"/>
                  <a:gd name="T72" fmla="*/ 3 w 19"/>
                  <a:gd name="T73" fmla="*/ 2 h 24"/>
                  <a:gd name="T74" fmla="*/ 1 w 19"/>
                  <a:gd name="T75" fmla="*/ 2 h 24"/>
                  <a:gd name="T76" fmla="*/ 1 w 19"/>
                  <a:gd name="T77" fmla="*/ 1 h 24"/>
                  <a:gd name="T78" fmla="*/ 0 w 19"/>
                  <a:gd name="T79" fmla="*/ 1 h 24"/>
                  <a:gd name="T80" fmla="*/ 0 w 19"/>
                  <a:gd name="T8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24">
                    <a:moveTo>
                      <a:pt x="0" y="0"/>
                    </a:moveTo>
                    <a:lnTo>
                      <a:pt x="0" y="1"/>
                    </a:lnTo>
                    <a:lnTo>
                      <a:pt x="0" y="3"/>
                    </a:lnTo>
                    <a:lnTo>
                      <a:pt x="0" y="5"/>
                    </a:lnTo>
                    <a:lnTo>
                      <a:pt x="0" y="7"/>
                    </a:lnTo>
                    <a:lnTo>
                      <a:pt x="0" y="9"/>
                    </a:lnTo>
                    <a:lnTo>
                      <a:pt x="1" y="9"/>
                    </a:lnTo>
                    <a:lnTo>
                      <a:pt x="1" y="12"/>
                    </a:lnTo>
                    <a:lnTo>
                      <a:pt x="1" y="14"/>
                    </a:lnTo>
                    <a:lnTo>
                      <a:pt x="1" y="16"/>
                    </a:lnTo>
                    <a:lnTo>
                      <a:pt x="1" y="17"/>
                    </a:lnTo>
                    <a:lnTo>
                      <a:pt x="1" y="19"/>
                    </a:lnTo>
                    <a:lnTo>
                      <a:pt x="1" y="21"/>
                    </a:lnTo>
                    <a:lnTo>
                      <a:pt x="1" y="23"/>
                    </a:lnTo>
                    <a:lnTo>
                      <a:pt x="2" y="23"/>
                    </a:lnTo>
                    <a:lnTo>
                      <a:pt x="4" y="23"/>
                    </a:lnTo>
                    <a:lnTo>
                      <a:pt x="6" y="21"/>
                    </a:lnTo>
                    <a:lnTo>
                      <a:pt x="8" y="19"/>
                    </a:lnTo>
                    <a:lnTo>
                      <a:pt x="10" y="17"/>
                    </a:lnTo>
                    <a:lnTo>
                      <a:pt x="12" y="15"/>
                    </a:lnTo>
                    <a:lnTo>
                      <a:pt x="14" y="14"/>
                    </a:lnTo>
                    <a:lnTo>
                      <a:pt x="16" y="12"/>
                    </a:lnTo>
                    <a:lnTo>
                      <a:pt x="16" y="10"/>
                    </a:lnTo>
                    <a:lnTo>
                      <a:pt x="17" y="8"/>
                    </a:lnTo>
                    <a:lnTo>
                      <a:pt x="17" y="6"/>
                    </a:lnTo>
                    <a:lnTo>
                      <a:pt x="17" y="5"/>
                    </a:lnTo>
                    <a:lnTo>
                      <a:pt x="18" y="3"/>
                    </a:lnTo>
                    <a:lnTo>
                      <a:pt x="16" y="3"/>
                    </a:lnTo>
                    <a:lnTo>
                      <a:pt x="14" y="3"/>
                    </a:lnTo>
                    <a:lnTo>
                      <a:pt x="13" y="3"/>
                    </a:lnTo>
                    <a:lnTo>
                      <a:pt x="11" y="3"/>
                    </a:lnTo>
                    <a:lnTo>
                      <a:pt x="9" y="3"/>
                    </a:lnTo>
                    <a:lnTo>
                      <a:pt x="7" y="3"/>
                    </a:lnTo>
                    <a:lnTo>
                      <a:pt x="6" y="3"/>
                    </a:lnTo>
                    <a:lnTo>
                      <a:pt x="5" y="3"/>
                    </a:lnTo>
                    <a:lnTo>
                      <a:pt x="3" y="3"/>
                    </a:lnTo>
                    <a:lnTo>
                      <a:pt x="3" y="2"/>
                    </a:lnTo>
                    <a:lnTo>
                      <a:pt x="1" y="2"/>
                    </a:lnTo>
                    <a:lnTo>
                      <a:pt x="1" y="1"/>
                    </a:lnTo>
                    <a:lnTo>
                      <a:pt x="0" y="1"/>
                    </a:lnTo>
                    <a:lnTo>
                      <a:pt x="0"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4" name="Freeform 829"/>
              <p:cNvSpPr>
                <a:spLocks/>
              </p:cNvSpPr>
              <p:nvPr/>
            </p:nvSpPr>
            <p:spPr bwMode="auto">
              <a:xfrm>
                <a:off x="4778" y="1804"/>
                <a:ext cx="53" cy="22"/>
              </a:xfrm>
              <a:custGeom>
                <a:avLst/>
                <a:gdLst>
                  <a:gd name="T0" fmla="*/ 1 w 53"/>
                  <a:gd name="T1" fmla="*/ 9 h 22"/>
                  <a:gd name="T2" fmla="*/ 1 w 53"/>
                  <a:gd name="T3" fmla="*/ 6 h 22"/>
                  <a:gd name="T4" fmla="*/ 0 w 53"/>
                  <a:gd name="T5" fmla="*/ 5 h 22"/>
                  <a:gd name="T6" fmla="*/ 1 w 53"/>
                  <a:gd name="T7" fmla="*/ 5 h 22"/>
                  <a:gd name="T8" fmla="*/ 3 w 53"/>
                  <a:gd name="T9" fmla="*/ 6 h 22"/>
                  <a:gd name="T10" fmla="*/ 4 w 53"/>
                  <a:gd name="T11" fmla="*/ 8 h 22"/>
                  <a:gd name="T12" fmla="*/ 6 w 53"/>
                  <a:gd name="T13" fmla="*/ 9 h 22"/>
                  <a:gd name="T14" fmla="*/ 6 w 53"/>
                  <a:gd name="T15" fmla="*/ 13 h 22"/>
                  <a:gd name="T16" fmla="*/ 9 w 53"/>
                  <a:gd name="T17" fmla="*/ 14 h 22"/>
                  <a:gd name="T18" fmla="*/ 11 w 53"/>
                  <a:gd name="T19" fmla="*/ 16 h 22"/>
                  <a:gd name="T20" fmla="*/ 14 w 53"/>
                  <a:gd name="T21" fmla="*/ 16 h 22"/>
                  <a:gd name="T22" fmla="*/ 16 w 53"/>
                  <a:gd name="T23" fmla="*/ 17 h 22"/>
                  <a:gd name="T24" fmla="*/ 18 w 53"/>
                  <a:gd name="T25" fmla="*/ 18 h 22"/>
                  <a:gd name="T26" fmla="*/ 22 w 53"/>
                  <a:gd name="T27" fmla="*/ 18 h 22"/>
                  <a:gd name="T28" fmla="*/ 26 w 53"/>
                  <a:gd name="T29" fmla="*/ 18 h 22"/>
                  <a:gd name="T30" fmla="*/ 30 w 53"/>
                  <a:gd name="T31" fmla="*/ 17 h 22"/>
                  <a:gd name="T32" fmla="*/ 34 w 53"/>
                  <a:gd name="T33" fmla="*/ 15 h 22"/>
                  <a:gd name="T34" fmla="*/ 37 w 53"/>
                  <a:gd name="T35" fmla="*/ 13 h 22"/>
                  <a:gd name="T36" fmla="*/ 41 w 53"/>
                  <a:gd name="T37" fmla="*/ 11 h 22"/>
                  <a:gd name="T38" fmla="*/ 44 w 53"/>
                  <a:gd name="T39" fmla="*/ 8 h 22"/>
                  <a:gd name="T40" fmla="*/ 47 w 53"/>
                  <a:gd name="T41" fmla="*/ 4 h 22"/>
                  <a:gd name="T42" fmla="*/ 50 w 53"/>
                  <a:gd name="T43" fmla="*/ 0 h 22"/>
                  <a:gd name="T44" fmla="*/ 50 w 53"/>
                  <a:gd name="T45" fmla="*/ 2 h 22"/>
                  <a:gd name="T46" fmla="*/ 50 w 53"/>
                  <a:gd name="T47" fmla="*/ 5 h 22"/>
                  <a:gd name="T48" fmla="*/ 47 w 53"/>
                  <a:gd name="T49" fmla="*/ 9 h 22"/>
                  <a:gd name="T50" fmla="*/ 45 w 53"/>
                  <a:gd name="T51" fmla="*/ 11 h 22"/>
                  <a:gd name="T52" fmla="*/ 43 w 53"/>
                  <a:gd name="T53" fmla="*/ 14 h 22"/>
                  <a:gd name="T54" fmla="*/ 40 w 53"/>
                  <a:gd name="T55" fmla="*/ 17 h 22"/>
                  <a:gd name="T56" fmla="*/ 36 w 53"/>
                  <a:gd name="T57" fmla="*/ 19 h 22"/>
                  <a:gd name="T58" fmla="*/ 33 w 53"/>
                  <a:gd name="T59" fmla="*/ 20 h 22"/>
                  <a:gd name="T60" fmla="*/ 29 w 53"/>
                  <a:gd name="T61" fmla="*/ 21 h 22"/>
                  <a:gd name="T62" fmla="*/ 25 w 53"/>
                  <a:gd name="T63" fmla="*/ 21 h 22"/>
                  <a:gd name="T64" fmla="*/ 22 w 53"/>
                  <a:gd name="T65" fmla="*/ 21 h 22"/>
                  <a:gd name="T66" fmla="*/ 20 w 53"/>
                  <a:gd name="T67" fmla="*/ 20 h 22"/>
                  <a:gd name="T68" fmla="*/ 16 w 53"/>
                  <a:gd name="T69" fmla="*/ 20 h 22"/>
                  <a:gd name="T70" fmla="*/ 14 w 53"/>
                  <a:gd name="T71" fmla="*/ 18 h 22"/>
                  <a:gd name="T72" fmla="*/ 11 w 53"/>
                  <a:gd name="T73" fmla="*/ 18 h 22"/>
                  <a:gd name="T74" fmla="*/ 10 w 53"/>
                  <a:gd name="T75" fmla="*/ 17 h 22"/>
                  <a:gd name="T76" fmla="*/ 6 w 53"/>
                  <a:gd name="T77" fmla="*/ 17 h 22"/>
                  <a:gd name="T78" fmla="*/ 4 w 53"/>
                  <a:gd name="T79" fmla="*/ 14 h 22"/>
                  <a:gd name="T80" fmla="*/ 2 w 53"/>
                  <a:gd name="T8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3" h="22">
                    <a:moveTo>
                      <a:pt x="2" y="9"/>
                    </a:moveTo>
                    <a:lnTo>
                      <a:pt x="1" y="9"/>
                    </a:lnTo>
                    <a:lnTo>
                      <a:pt x="1" y="8"/>
                    </a:lnTo>
                    <a:lnTo>
                      <a:pt x="1" y="6"/>
                    </a:lnTo>
                    <a:lnTo>
                      <a:pt x="0" y="6"/>
                    </a:lnTo>
                    <a:lnTo>
                      <a:pt x="0" y="5"/>
                    </a:lnTo>
                    <a:lnTo>
                      <a:pt x="1" y="3"/>
                    </a:lnTo>
                    <a:lnTo>
                      <a:pt x="1" y="5"/>
                    </a:lnTo>
                    <a:lnTo>
                      <a:pt x="1" y="6"/>
                    </a:lnTo>
                    <a:lnTo>
                      <a:pt x="3" y="6"/>
                    </a:lnTo>
                    <a:lnTo>
                      <a:pt x="3" y="8"/>
                    </a:lnTo>
                    <a:lnTo>
                      <a:pt x="4" y="8"/>
                    </a:lnTo>
                    <a:lnTo>
                      <a:pt x="4" y="9"/>
                    </a:lnTo>
                    <a:lnTo>
                      <a:pt x="6" y="9"/>
                    </a:lnTo>
                    <a:lnTo>
                      <a:pt x="6" y="11"/>
                    </a:lnTo>
                    <a:lnTo>
                      <a:pt x="6" y="13"/>
                    </a:lnTo>
                    <a:lnTo>
                      <a:pt x="9" y="13"/>
                    </a:lnTo>
                    <a:lnTo>
                      <a:pt x="9" y="14"/>
                    </a:lnTo>
                    <a:lnTo>
                      <a:pt x="11" y="14"/>
                    </a:lnTo>
                    <a:lnTo>
                      <a:pt x="11" y="16"/>
                    </a:lnTo>
                    <a:lnTo>
                      <a:pt x="13" y="16"/>
                    </a:lnTo>
                    <a:lnTo>
                      <a:pt x="14" y="16"/>
                    </a:lnTo>
                    <a:lnTo>
                      <a:pt x="14" y="17"/>
                    </a:lnTo>
                    <a:lnTo>
                      <a:pt x="16" y="17"/>
                    </a:lnTo>
                    <a:lnTo>
                      <a:pt x="18" y="17"/>
                    </a:lnTo>
                    <a:lnTo>
                      <a:pt x="18" y="18"/>
                    </a:lnTo>
                    <a:lnTo>
                      <a:pt x="20" y="18"/>
                    </a:lnTo>
                    <a:lnTo>
                      <a:pt x="22" y="18"/>
                    </a:lnTo>
                    <a:lnTo>
                      <a:pt x="24" y="18"/>
                    </a:lnTo>
                    <a:lnTo>
                      <a:pt x="26" y="18"/>
                    </a:lnTo>
                    <a:lnTo>
                      <a:pt x="28" y="17"/>
                    </a:lnTo>
                    <a:lnTo>
                      <a:pt x="30" y="17"/>
                    </a:lnTo>
                    <a:lnTo>
                      <a:pt x="32" y="17"/>
                    </a:lnTo>
                    <a:lnTo>
                      <a:pt x="34" y="15"/>
                    </a:lnTo>
                    <a:lnTo>
                      <a:pt x="35" y="15"/>
                    </a:lnTo>
                    <a:lnTo>
                      <a:pt x="37" y="13"/>
                    </a:lnTo>
                    <a:lnTo>
                      <a:pt x="39" y="13"/>
                    </a:lnTo>
                    <a:lnTo>
                      <a:pt x="41" y="11"/>
                    </a:lnTo>
                    <a:lnTo>
                      <a:pt x="42" y="10"/>
                    </a:lnTo>
                    <a:lnTo>
                      <a:pt x="44" y="8"/>
                    </a:lnTo>
                    <a:lnTo>
                      <a:pt x="46" y="6"/>
                    </a:lnTo>
                    <a:lnTo>
                      <a:pt x="47" y="4"/>
                    </a:lnTo>
                    <a:lnTo>
                      <a:pt x="49" y="2"/>
                    </a:lnTo>
                    <a:lnTo>
                      <a:pt x="50" y="0"/>
                    </a:lnTo>
                    <a:lnTo>
                      <a:pt x="52" y="0"/>
                    </a:lnTo>
                    <a:lnTo>
                      <a:pt x="50" y="2"/>
                    </a:lnTo>
                    <a:lnTo>
                      <a:pt x="50" y="3"/>
                    </a:lnTo>
                    <a:lnTo>
                      <a:pt x="50" y="5"/>
                    </a:lnTo>
                    <a:lnTo>
                      <a:pt x="49" y="7"/>
                    </a:lnTo>
                    <a:lnTo>
                      <a:pt x="47" y="9"/>
                    </a:lnTo>
                    <a:lnTo>
                      <a:pt x="45" y="10"/>
                    </a:lnTo>
                    <a:lnTo>
                      <a:pt x="45" y="11"/>
                    </a:lnTo>
                    <a:lnTo>
                      <a:pt x="45" y="12"/>
                    </a:lnTo>
                    <a:lnTo>
                      <a:pt x="43" y="14"/>
                    </a:lnTo>
                    <a:lnTo>
                      <a:pt x="42" y="15"/>
                    </a:lnTo>
                    <a:lnTo>
                      <a:pt x="40" y="17"/>
                    </a:lnTo>
                    <a:lnTo>
                      <a:pt x="38" y="18"/>
                    </a:lnTo>
                    <a:lnTo>
                      <a:pt x="36" y="19"/>
                    </a:lnTo>
                    <a:lnTo>
                      <a:pt x="35" y="19"/>
                    </a:lnTo>
                    <a:lnTo>
                      <a:pt x="33" y="20"/>
                    </a:lnTo>
                    <a:lnTo>
                      <a:pt x="31" y="21"/>
                    </a:lnTo>
                    <a:lnTo>
                      <a:pt x="29" y="21"/>
                    </a:lnTo>
                    <a:lnTo>
                      <a:pt x="27" y="21"/>
                    </a:lnTo>
                    <a:lnTo>
                      <a:pt x="25" y="21"/>
                    </a:lnTo>
                    <a:lnTo>
                      <a:pt x="23" y="21"/>
                    </a:lnTo>
                    <a:lnTo>
                      <a:pt x="22" y="21"/>
                    </a:lnTo>
                    <a:lnTo>
                      <a:pt x="22" y="20"/>
                    </a:lnTo>
                    <a:lnTo>
                      <a:pt x="20" y="20"/>
                    </a:lnTo>
                    <a:lnTo>
                      <a:pt x="18" y="20"/>
                    </a:lnTo>
                    <a:lnTo>
                      <a:pt x="16" y="20"/>
                    </a:lnTo>
                    <a:lnTo>
                      <a:pt x="16" y="18"/>
                    </a:lnTo>
                    <a:lnTo>
                      <a:pt x="14" y="18"/>
                    </a:lnTo>
                    <a:lnTo>
                      <a:pt x="13" y="18"/>
                    </a:lnTo>
                    <a:lnTo>
                      <a:pt x="11" y="18"/>
                    </a:lnTo>
                    <a:lnTo>
                      <a:pt x="10" y="18"/>
                    </a:lnTo>
                    <a:lnTo>
                      <a:pt x="10" y="17"/>
                    </a:lnTo>
                    <a:lnTo>
                      <a:pt x="8" y="17"/>
                    </a:lnTo>
                    <a:lnTo>
                      <a:pt x="6" y="17"/>
                    </a:lnTo>
                    <a:lnTo>
                      <a:pt x="6" y="14"/>
                    </a:lnTo>
                    <a:lnTo>
                      <a:pt x="4" y="14"/>
                    </a:lnTo>
                    <a:lnTo>
                      <a:pt x="4" y="12"/>
                    </a:lnTo>
                    <a:lnTo>
                      <a:pt x="2" y="11"/>
                    </a:lnTo>
                    <a:lnTo>
                      <a:pt x="2" y="9"/>
                    </a:lnTo>
                  </a:path>
                </a:pathLst>
              </a:custGeom>
              <a:solidFill>
                <a:srgbClr val="BF41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5" name="Freeform 830"/>
              <p:cNvSpPr>
                <a:spLocks/>
              </p:cNvSpPr>
              <p:nvPr/>
            </p:nvSpPr>
            <p:spPr bwMode="auto">
              <a:xfrm>
                <a:off x="4762" y="1754"/>
                <a:ext cx="55" cy="69"/>
              </a:xfrm>
              <a:custGeom>
                <a:avLst/>
                <a:gdLst>
                  <a:gd name="T0" fmla="*/ 4 w 55"/>
                  <a:gd name="T1" fmla="*/ 4 h 69"/>
                  <a:gd name="T2" fmla="*/ 4 w 55"/>
                  <a:gd name="T3" fmla="*/ 12 h 69"/>
                  <a:gd name="T4" fmla="*/ 5 w 55"/>
                  <a:gd name="T5" fmla="*/ 17 h 69"/>
                  <a:gd name="T6" fmla="*/ 5 w 55"/>
                  <a:gd name="T7" fmla="*/ 24 h 69"/>
                  <a:gd name="T8" fmla="*/ 7 w 55"/>
                  <a:gd name="T9" fmla="*/ 30 h 69"/>
                  <a:gd name="T10" fmla="*/ 9 w 55"/>
                  <a:gd name="T11" fmla="*/ 36 h 69"/>
                  <a:gd name="T12" fmla="*/ 11 w 55"/>
                  <a:gd name="T13" fmla="*/ 41 h 69"/>
                  <a:gd name="T14" fmla="*/ 13 w 55"/>
                  <a:gd name="T15" fmla="*/ 44 h 69"/>
                  <a:gd name="T16" fmla="*/ 14 w 55"/>
                  <a:gd name="T17" fmla="*/ 46 h 69"/>
                  <a:gd name="T18" fmla="*/ 15 w 55"/>
                  <a:gd name="T19" fmla="*/ 48 h 69"/>
                  <a:gd name="T20" fmla="*/ 17 w 55"/>
                  <a:gd name="T21" fmla="*/ 50 h 69"/>
                  <a:gd name="T22" fmla="*/ 19 w 55"/>
                  <a:gd name="T23" fmla="*/ 52 h 69"/>
                  <a:gd name="T24" fmla="*/ 20 w 55"/>
                  <a:gd name="T25" fmla="*/ 53 h 69"/>
                  <a:gd name="T26" fmla="*/ 21 w 55"/>
                  <a:gd name="T27" fmla="*/ 55 h 69"/>
                  <a:gd name="T28" fmla="*/ 22 w 55"/>
                  <a:gd name="T29" fmla="*/ 57 h 69"/>
                  <a:gd name="T30" fmla="*/ 25 w 55"/>
                  <a:gd name="T31" fmla="*/ 58 h 69"/>
                  <a:gd name="T32" fmla="*/ 25 w 55"/>
                  <a:gd name="T33" fmla="*/ 61 h 69"/>
                  <a:gd name="T34" fmla="*/ 27 w 55"/>
                  <a:gd name="T35" fmla="*/ 62 h 69"/>
                  <a:gd name="T36" fmla="*/ 30 w 55"/>
                  <a:gd name="T37" fmla="*/ 62 h 69"/>
                  <a:gd name="T38" fmla="*/ 33 w 55"/>
                  <a:gd name="T39" fmla="*/ 64 h 69"/>
                  <a:gd name="T40" fmla="*/ 37 w 55"/>
                  <a:gd name="T41" fmla="*/ 64 h 69"/>
                  <a:gd name="T42" fmla="*/ 41 w 55"/>
                  <a:gd name="T43" fmla="*/ 64 h 69"/>
                  <a:gd name="T44" fmla="*/ 45 w 55"/>
                  <a:gd name="T45" fmla="*/ 64 h 69"/>
                  <a:gd name="T46" fmla="*/ 48 w 55"/>
                  <a:gd name="T47" fmla="*/ 64 h 69"/>
                  <a:gd name="T48" fmla="*/ 51 w 55"/>
                  <a:gd name="T49" fmla="*/ 64 h 69"/>
                  <a:gd name="T50" fmla="*/ 54 w 55"/>
                  <a:gd name="T51" fmla="*/ 64 h 69"/>
                  <a:gd name="T52" fmla="*/ 50 w 55"/>
                  <a:gd name="T53" fmla="*/ 67 h 69"/>
                  <a:gd name="T54" fmla="*/ 46 w 55"/>
                  <a:gd name="T55" fmla="*/ 68 h 69"/>
                  <a:gd name="T56" fmla="*/ 42 w 55"/>
                  <a:gd name="T57" fmla="*/ 68 h 69"/>
                  <a:gd name="T58" fmla="*/ 39 w 55"/>
                  <a:gd name="T59" fmla="*/ 68 h 69"/>
                  <a:gd name="T60" fmla="*/ 36 w 55"/>
                  <a:gd name="T61" fmla="*/ 68 h 69"/>
                  <a:gd name="T62" fmla="*/ 32 w 55"/>
                  <a:gd name="T63" fmla="*/ 68 h 69"/>
                  <a:gd name="T64" fmla="*/ 30 w 55"/>
                  <a:gd name="T65" fmla="*/ 67 h 69"/>
                  <a:gd name="T66" fmla="*/ 29 w 55"/>
                  <a:gd name="T67" fmla="*/ 64 h 69"/>
                  <a:gd name="T68" fmla="*/ 25 w 55"/>
                  <a:gd name="T69" fmla="*/ 64 h 69"/>
                  <a:gd name="T70" fmla="*/ 22 w 55"/>
                  <a:gd name="T71" fmla="*/ 63 h 69"/>
                  <a:gd name="T72" fmla="*/ 21 w 55"/>
                  <a:gd name="T73" fmla="*/ 61 h 69"/>
                  <a:gd name="T74" fmla="*/ 20 w 55"/>
                  <a:gd name="T75" fmla="*/ 60 h 69"/>
                  <a:gd name="T76" fmla="*/ 17 w 55"/>
                  <a:gd name="T77" fmla="*/ 58 h 69"/>
                  <a:gd name="T78" fmla="*/ 17 w 55"/>
                  <a:gd name="T79" fmla="*/ 54 h 69"/>
                  <a:gd name="T80" fmla="*/ 15 w 55"/>
                  <a:gd name="T81" fmla="*/ 53 h 69"/>
                  <a:gd name="T82" fmla="*/ 14 w 55"/>
                  <a:gd name="T83" fmla="*/ 52 h 69"/>
                  <a:gd name="T84" fmla="*/ 13 w 55"/>
                  <a:gd name="T85" fmla="*/ 48 h 69"/>
                  <a:gd name="T86" fmla="*/ 10 w 55"/>
                  <a:gd name="T87" fmla="*/ 45 h 69"/>
                  <a:gd name="T88" fmla="*/ 8 w 55"/>
                  <a:gd name="T89" fmla="*/ 41 h 69"/>
                  <a:gd name="T90" fmla="*/ 6 w 55"/>
                  <a:gd name="T91" fmla="*/ 37 h 69"/>
                  <a:gd name="T92" fmla="*/ 5 w 55"/>
                  <a:gd name="T93" fmla="*/ 36 h 69"/>
                  <a:gd name="T94" fmla="*/ 5 w 55"/>
                  <a:gd name="T95" fmla="*/ 33 h 69"/>
                  <a:gd name="T96" fmla="*/ 4 w 55"/>
                  <a:gd name="T97" fmla="*/ 31 h 69"/>
                  <a:gd name="T98" fmla="*/ 3 w 55"/>
                  <a:gd name="T99" fmla="*/ 28 h 69"/>
                  <a:gd name="T100" fmla="*/ 3 w 55"/>
                  <a:gd name="T101" fmla="*/ 24 h 69"/>
                  <a:gd name="T102" fmla="*/ 1 w 55"/>
                  <a:gd name="T103" fmla="*/ 21 h 69"/>
                  <a:gd name="T104" fmla="*/ 1 w 55"/>
                  <a:gd name="T105" fmla="*/ 17 h 69"/>
                  <a:gd name="T106" fmla="*/ 0 w 55"/>
                  <a:gd name="T107" fmla="*/ 15 h 69"/>
                  <a:gd name="T108" fmla="*/ 0 w 55"/>
                  <a:gd name="T109" fmla="*/ 12 h 69"/>
                  <a:gd name="T110" fmla="*/ 0 w 55"/>
                  <a:gd name="T111" fmla="*/ 8 h 69"/>
                  <a:gd name="T112" fmla="*/ 1 w 55"/>
                  <a:gd name="T113" fmla="*/ 5 h 69"/>
                  <a:gd name="T114" fmla="*/ 3 w 55"/>
                  <a:gd name="T115" fmla="*/ 2 h 69"/>
                  <a:gd name="T116" fmla="*/ 5 w 55"/>
                  <a:gd name="T1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5" h="69">
                    <a:moveTo>
                      <a:pt x="5" y="0"/>
                    </a:moveTo>
                    <a:lnTo>
                      <a:pt x="4" y="4"/>
                    </a:lnTo>
                    <a:lnTo>
                      <a:pt x="4" y="8"/>
                    </a:lnTo>
                    <a:lnTo>
                      <a:pt x="4" y="12"/>
                    </a:lnTo>
                    <a:lnTo>
                      <a:pt x="5" y="14"/>
                    </a:lnTo>
                    <a:lnTo>
                      <a:pt x="5" y="17"/>
                    </a:lnTo>
                    <a:lnTo>
                      <a:pt x="5" y="21"/>
                    </a:lnTo>
                    <a:lnTo>
                      <a:pt x="5" y="24"/>
                    </a:lnTo>
                    <a:lnTo>
                      <a:pt x="7" y="26"/>
                    </a:lnTo>
                    <a:lnTo>
                      <a:pt x="7" y="30"/>
                    </a:lnTo>
                    <a:lnTo>
                      <a:pt x="9" y="33"/>
                    </a:lnTo>
                    <a:lnTo>
                      <a:pt x="9" y="36"/>
                    </a:lnTo>
                    <a:lnTo>
                      <a:pt x="11" y="38"/>
                    </a:lnTo>
                    <a:lnTo>
                      <a:pt x="11" y="41"/>
                    </a:lnTo>
                    <a:lnTo>
                      <a:pt x="13" y="43"/>
                    </a:lnTo>
                    <a:lnTo>
                      <a:pt x="13" y="44"/>
                    </a:lnTo>
                    <a:lnTo>
                      <a:pt x="14" y="44"/>
                    </a:lnTo>
                    <a:lnTo>
                      <a:pt x="14" y="46"/>
                    </a:lnTo>
                    <a:lnTo>
                      <a:pt x="14" y="48"/>
                    </a:lnTo>
                    <a:lnTo>
                      <a:pt x="15" y="48"/>
                    </a:lnTo>
                    <a:lnTo>
                      <a:pt x="15" y="50"/>
                    </a:lnTo>
                    <a:lnTo>
                      <a:pt x="17" y="50"/>
                    </a:lnTo>
                    <a:lnTo>
                      <a:pt x="17" y="52"/>
                    </a:lnTo>
                    <a:lnTo>
                      <a:pt x="19" y="52"/>
                    </a:lnTo>
                    <a:lnTo>
                      <a:pt x="19" y="53"/>
                    </a:lnTo>
                    <a:lnTo>
                      <a:pt x="20" y="53"/>
                    </a:lnTo>
                    <a:lnTo>
                      <a:pt x="20" y="55"/>
                    </a:lnTo>
                    <a:lnTo>
                      <a:pt x="21" y="55"/>
                    </a:lnTo>
                    <a:lnTo>
                      <a:pt x="21" y="57"/>
                    </a:lnTo>
                    <a:lnTo>
                      <a:pt x="22" y="57"/>
                    </a:lnTo>
                    <a:lnTo>
                      <a:pt x="22" y="58"/>
                    </a:lnTo>
                    <a:lnTo>
                      <a:pt x="25" y="58"/>
                    </a:lnTo>
                    <a:lnTo>
                      <a:pt x="25" y="59"/>
                    </a:lnTo>
                    <a:lnTo>
                      <a:pt x="25" y="61"/>
                    </a:lnTo>
                    <a:lnTo>
                      <a:pt x="27" y="61"/>
                    </a:lnTo>
                    <a:lnTo>
                      <a:pt x="27" y="62"/>
                    </a:lnTo>
                    <a:lnTo>
                      <a:pt x="29" y="62"/>
                    </a:lnTo>
                    <a:lnTo>
                      <a:pt x="30" y="62"/>
                    </a:lnTo>
                    <a:lnTo>
                      <a:pt x="32" y="62"/>
                    </a:lnTo>
                    <a:lnTo>
                      <a:pt x="33" y="64"/>
                    </a:lnTo>
                    <a:lnTo>
                      <a:pt x="35" y="64"/>
                    </a:lnTo>
                    <a:lnTo>
                      <a:pt x="37" y="64"/>
                    </a:lnTo>
                    <a:lnTo>
                      <a:pt x="39" y="64"/>
                    </a:lnTo>
                    <a:lnTo>
                      <a:pt x="41" y="64"/>
                    </a:lnTo>
                    <a:lnTo>
                      <a:pt x="43" y="64"/>
                    </a:lnTo>
                    <a:lnTo>
                      <a:pt x="45" y="64"/>
                    </a:lnTo>
                    <a:lnTo>
                      <a:pt x="46" y="64"/>
                    </a:lnTo>
                    <a:lnTo>
                      <a:pt x="48" y="64"/>
                    </a:lnTo>
                    <a:lnTo>
                      <a:pt x="50" y="64"/>
                    </a:lnTo>
                    <a:lnTo>
                      <a:pt x="51" y="64"/>
                    </a:lnTo>
                    <a:lnTo>
                      <a:pt x="53" y="64"/>
                    </a:lnTo>
                    <a:lnTo>
                      <a:pt x="54" y="64"/>
                    </a:lnTo>
                    <a:lnTo>
                      <a:pt x="52" y="66"/>
                    </a:lnTo>
                    <a:lnTo>
                      <a:pt x="50" y="67"/>
                    </a:lnTo>
                    <a:lnTo>
                      <a:pt x="48" y="67"/>
                    </a:lnTo>
                    <a:lnTo>
                      <a:pt x="46" y="68"/>
                    </a:lnTo>
                    <a:lnTo>
                      <a:pt x="44" y="68"/>
                    </a:lnTo>
                    <a:lnTo>
                      <a:pt x="42" y="68"/>
                    </a:lnTo>
                    <a:lnTo>
                      <a:pt x="41" y="68"/>
                    </a:lnTo>
                    <a:lnTo>
                      <a:pt x="39" y="68"/>
                    </a:lnTo>
                    <a:lnTo>
                      <a:pt x="37" y="68"/>
                    </a:lnTo>
                    <a:lnTo>
                      <a:pt x="36" y="68"/>
                    </a:lnTo>
                    <a:lnTo>
                      <a:pt x="34" y="68"/>
                    </a:lnTo>
                    <a:lnTo>
                      <a:pt x="32" y="68"/>
                    </a:lnTo>
                    <a:lnTo>
                      <a:pt x="32" y="67"/>
                    </a:lnTo>
                    <a:lnTo>
                      <a:pt x="30" y="67"/>
                    </a:lnTo>
                    <a:lnTo>
                      <a:pt x="29" y="67"/>
                    </a:lnTo>
                    <a:lnTo>
                      <a:pt x="29" y="64"/>
                    </a:lnTo>
                    <a:lnTo>
                      <a:pt x="27" y="64"/>
                    </a:lnTo>
                    <a:lnTo>
                      <a:pt x="25" y="64"/>
                    </a:lnTo>
                    <a:lnTo>
                      <a:pt x="25" y="63"/>
                    </a:lnTo>
                    <a:lnTo>
                      <a:pt x="22" y="63"/>
                    </a:lnTo>
                    <a:lnTo>
                      <a:pt x="22" y="61"/>
                    </a:lnTo>
                    <a:lnTo>
                      <a:pt x="21" y="61"/>
                    </a:lnTo>
                    <a:lnTo>
                      <a:pt x="21" y="60"/>
                    </a:lnTo>
                    <a:lnTo>
                      <a:pt x="20" y="60"/>
                    </a:lnTo>
                    <a:lnTo>
                      <a:pt x="20" y="58"/>
                    </a:lnTo>
                    <a:lnTo>
                      <a:pt x="17" y="58"/>
                    </a:lnTo>
                    <a:lnTo>
                      <a:pt x="17" y="56"/>
                    </a:lnTo>
                    <a:lnTo>
                      <a:pt x="17" y="54"/>
                    </a:lnTo>
                    <a:lnTo>
                      <a:pt x="15" y="54"/>
                    </a:lnTo>
                    <a:lnTo>
                      <a:pt x="15" y="53"/>
                    </a:lnTo>
                    <a:lnTo>
                      <a:pt x="14" y="53"/>
                    </a:lnTo>
                    <a:lnTo>
                      <a:pt x="14" y="52"/>
                    </a:lnTo>
                    <a:lnTo>
                      <a:pt x="13" y="50"/>
                    </a:lnTo>
                    <a:lnTo>
                      <a:pt x="13" y="48"/>
                    </a:lnTo>
                    <a:lnTo>
                      <a:pt x="10" y="46"/>
                    </a:lnTo>
                    <a:lnTo>
                      <a:pt x="10" y="45"/>
                    </a:lnTo>
                    <a:lnTo>
                      <a:pt x="8" y="43"/>
                    </a:lnTo>
                    <a:lnTo>
                      <a:pt x="8" y="41"/>
                    </a:lnTo>
                    <a:lnTo>
                      <a:pt x="6" y="39"/>
                    </a:lnTo>
                    <a:lnTo>
                      <a:pt x="6" y="37"/>
                    </a:lnTo>
                    <a:lnTo>
                      <a:pt x="5" y="37"/>
                    </a:lnTo>
                    <a:lnTo>
                      <a:pt x="5" y="36"/>
                    </a:lnTo>
                    <a:lnTo>
                      <a:pt x="5" y="35"/>
                    </a:lnTo>
                    <a:lnTo>
                      <a:pt x="5" y="33"/>
                    </a:lnTo>
                    <a:lnTo>
                      <a:pt x="4" y="33"/>
                    </a:lnTo>
                    <a:lnTo>
                      <a:pt x="4" y="31"/>
                    </a:lnTo>
                    <a:lnTo>
                      <a:pt x="3" y="30"/>
                    </a:lnTo>
                    <a:lnTo>
                      <a:pt x="3" y="28"/>
                    </a:lnTo>
                    <a:lnTo>
                      <a:pt x="3" y="26"/>
                    </a:lnTo>
                    <a:lnTo>
                      <a:pt x="3" y="24"/>
                    </a:lnTo>
                    <a:lnTo>
                      <a:pt x="1" y="22"/>
                    </a:lnTo>
                    <a:lnTo>
                      <a:pt x="1" y="21"/>
                    </a:lnTo>
                    <a:lnTo>
                      <a:pt x="1" y="19"/>
                    </a:lnTo>
                    <a:lnTo>
                      <a:pt x="1" y="17"/>
                    </a:lnTo>
                    <a:lnTo>
                      <a:pt x="0" y="17"/>
                    </a:lnTo>
                    <a:lnTo>
                      <a:pt x="0" y="15"/>
                    </a:lnTo>
                    <a:lnTo>
                      <a:pt x="0" y="14"/>
                    </a:lnTo>
                    <a:lnTo>
                      <a:pt x="0" y="12"/>
                    </a:lnTo>
                    <a:lnTo>
                      <a:pt x="0" y="10"/>
                    </a:lnTo>
                    <a:lnTo>
                      <a:pt x="0" y="8"/>
                    </a:lnTo>
                    <a:lnTo>
                      <a:pt x="1" y="6"/>
                    </a:lnTo>
                    <a:lnTo>
                      <a:pt x="1" y="5"/>
                    </a:lnTo>
                    <a:lnTo>
                      <a:pt x="1" y="4"/>
                    </a:lnTo>
                    <a:lnTo>
                      <a:pt x="3" y="2"/>
                    </a:lnTo>
                    <a:lnTo>
                      <a:pt x="3" y="1"/>
                    </a:lnTo>
                    <a:lnTo>
                      <a:pt x="5"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6" name="Freeform 831"/>
              <p:cNvSpPr>
                <a:spLocks/>
              </p:cNvSpPr>
              <p:nvPr/>
            </p:nvSpPr>
            <p:spPr bwMode="auto">
              <a:xfrm>
                <a:off x="4760" y="1724"/>
                <a:ext cx="42" cy="79"/>
              </a:xfrm>
              <a:custGeom>
                <a:avLst/>
                <a:gdLst>
                  <a:gd name="T0" fmla="*/ 0 w 42"/>
                  <a:gd name="T1" fmla="*/ 44 h 79"/>
                  <a:gd name="T2" fmla="*/ 0 w 42"/>
                  <a:gd name="T3" fmla="*/ 48 h 79"/>
                  <a:gd name="T4" fmla="*/ 0 w 42"/>
                  <a:gd name="T5" fmla="*/ 51 h 79"/>
                  <a:gd name="T6" fmla="*/ 0 w 42"/>
                  <a:gd name="T7" fmla="*/ 54 h 79"/>
                  <a:gd name="T8" fmla="*/ 1 w 42"/>
                  <a:gd name="T9" fmla="*/ 56 h 79"/>
                  <a:gd name="T10" fmla="*/ 3 w 42"/>
                  <a:gd name="T11" fmla="*/ 59 h 79"/>
                  <a:gd name="T12" fmla="*/ 5 w 42"/>
                  <a:gd name="T13" fmla="*/ 64 h 79"/>
                  <a:gd name="T14" fmla="*/ 8 w 42"/>
                  <a:gd name="T15" fmla="*/ 67 h 79"/>
                  <a:gd name="T16" fmla="*/ 10 w 42"/>
                  <a:gd name="T17" fmla="*/ 72 h 79"/>
                  <a:gd name="T18" fmla="*/ 13 w 42"/>
                  <a:gd name="T19" fmla="*/ 75 h 79"/>
                  <a:gd name="T20" fmla="*/ 15 w 42"/>
                  <a:gd name="T21" fmla="*/ 78 h 79"/>
                  <a:gd name="T22" fmla="*/ 15 w 42"/>
                  <a:gd name="T23" fmla="*/ 78 h 79"/>
                  <a:gd name="T24" fmla="*/ 14 w 42"/>
                  <a:gd name="T25" fmla="*/ 75 h 79"/>
                  <a:gd name="T26" fmla="*/ 12 w 42"/>
                  <a:gd name="T27" fmla="*/ 71 h 79"/>
                  <a:gd name="T28" fmla="*/ 10 w 42"/>
                  <a:gd name="T29" fmla="*/ 66 h 79"/>
                  <a:gd name="T30" fmla="*/ 7 w 42"/>
                  <a:gd name="T31" fmla="*/ 61 h 79"/>
                  <a:gd name="T32" fmla="*/ 5 w 42"/>
                  <a:gd name="T33" fmla="*/ 55 h 79"/>
                  <a:gd name="T34" fmla="*/ 4 w 42"/>
                  <a:gd name="T35" fmla="*/ 51 h 79"/>
                  <a:gd name="T36" fmla="*/ 5 w 42"/>
                  <a:gd name="T37" fmla="*/ 45 h 79"/>
                  <a:gd name="T38" fmla="*/ 6 w 42"/>
                  <a:gd name="T39" fmla="*/ 42 h 79"/>
                  <a:gd name="T40" fmla="*/ 6 w 42"/>
                  <a:gd name="T41" fmla="*/ 38 h 79"/>
                  <a:gd name="T42" fmla="*/ 8 w 42"/>
                  <a:gd name="T43" fmla="*/ 34 h 79"/>
                  <a:gd name="T44" fmla="*/ 8 w 42"/>
                  <a:gd name="T45" fmla="*/ 30 h 79"/>
                  <a:gd name="T46" fmla="*/ 10 w 42"/>
                  <a:gd name="T47" fmla="*/ 26 h 79"/>
                  <a:gd name="T48" fmla="*/ 10 w 42"/>
                  <a:gd name="T49" fmla="*/ 23 h 79"/>
                  <a:gd name="T50" fmla="*/ 12 w 42"/>
                  <a:gd name="T51" fmla="*/ 19 h 79"/>
                  <a:gd name="T52" fmla="*/ 15 w 42"/>
                  <a:gd name="T53" fmla="*/ 15 h 79"/>
                  <a:gd name="T54" fmla="*/ 17 w 42"/>
                  <a:gd name="T55" fmla="*/ 11 h 79"/>
                  <a:gd name="T56" fmla="*/ 21 w 42"/>
                  <a:gd name="T57" fmla="*/ 8 h 79"/>
                  <a:gd name="T58" fmla="*/ 25 w 42"/>
                  <a:gd name="T59" fmla="*/ 5 h 79"/>
                  <a:gd name="T60" fmla="*/ 29 w 42"/>
                  <a:gd name="T61" fmla="*/ 5 h 79"/>
                  <a:gd name="T62" fmla="*/ 32 w 42"/>
                  <a:gd name="T63" fmla="*/ 5 h 79"/>
                  <a:gd name="T64" fmla="*/ 36 w 42"/>
                  <a:gd name="T65" fmla="*/ 3 h 79"/>
                  <a:gd name="T66" fmla="*/ 39 w 42"/>
                  <a:gd name="T67" fmla="*/ 2 h 79"/>
                  <a:gd name="T68" fmla="*/ 39 w 42"/>
                  <a:gd name="T69" fmla="*/ 0 h 79"/>
                  <a:gd name="T70" fmla="*/ 36 w 42"/>
                  <a:gd name="T71" fmla="*/ 0 h 79"/>
                  <a:gd name="T72" fmla="*/ 32 w 42"/>
                  <a:gd name="T73" fmla="*/ 0 h 79"/>
                  <a:gd name="T74" fmla="*/ 28 w 42"/>
                  <a:gd name="T75" fmla="*/ 2 h 79"/>
                  <a:gd name="T76" fmla="*/ 24 w 42"/>
                  <a:gd name="T77" fmla="*/ 2 h 79"/>
                  <a:gd name="T78" fmla="*/ 22 w 42"/>
                  <a:gd name="T79" fmla="*/ 2 h 79"/>
                  <a:gd name="T80" fmla="*/ 18 w 42"/>
                  <a:gd name="T81" fmla="*/ 4 h 79"/>
                  <a:gd name="T82" fmla="*/ 15 w 42"/>
                  <a:gd name="T83" fmla="*/ 7 h 79"/>
                  <a:gd name="T84" fmla="*/ 11 w 42"/>
                  <a:gd name="T85" fmla="*/ 11 h 79"/>
                  <a:gd name="T86" fmla="*/ 8 w 42"/>
                  <a:gd name="T87" fmla="*/ 14 h 79"/>
                  <a:gd name="T88" fmla="*/ 5 w 42"/>
                  <a:gd name="T89" fmla="*/ 18 h 79"/>
                  <a:gd name="T90" fmla="*/ 3 w 42"/>
                  <a:gd name="T91" fmla="*/ 22 h 79"/>
                  <a:gd name="T92" fmla="*/ 2 w 42"/>
                  <a:gd name="T93" fmla="*/ 25 h 79"/>
                  <a:gd name="T94" fmla="*/ 2 w 42"/>
                  <a:gd name="T95" fmla="*/ 29 h 79"/>
                  <a:gd name="T96" fmla="*/ 0 w 42"/>
                  <a:gd name="T97" fmla="*/ 33 h 79"/>
                  <a:gd name="T98" fmla="*/ 0 w 42"/>
                  <a:gd name="T99" fmla="*/ 37 h 79"/>
                  <a:gd name="T100" fmla="*/ 0 w 42"/>
                  <a:gd name="T101"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 h="79">
                    <a:moveTo>
                      <a:pt x="0" y="42"/>
                    </a:moveTo>
                    <a:lnTo>
                      <a:pt x="0" y="44"/>
                    </a:lnTo>
                    <a:lnTo>
                      <a:pt x="0" y="46"/>
                    </a:lnTo>
                    <a:lnTo>
                      <a:pt x="0" y="48"/>
                    </a:lnTo>
                    <a:lnTo>
                      <a:pt x="0" y="49"/>
                    </a:lnTo>
                    <a:lnTo>
                      <a:pt x="0" y="51"/>
                    </a:lnTo>
                    <a:lnTo>
                      <a:pt x="0" y="52"/>
                    </a:lnTo>
                    <a:lnTo>
                      <a:pt x="0" y="54"/>
                    </a:lnTo>
                    <a:lnTo>
                      <a:pt x="1" y="54"/>
                    </a:lnTo>
                    <a:lnTo>
                      <a:pt x="1" y="56"/>
                    </a:lnTo>
                    <a:lnTo>
                      <a:pt x="1" y="59"/>
                    </a:lnTo>
                    <a:lnTo>
                      <a:pt x="3" y="59"/>
                    </a:lnTo>
                    <a:lnTo>
                      <a:pt x="3" y="61"/>
                    </a:lnTo>
                    <a:lnTo>
                      <a:pt x="5" y="64"/>
                    </a:lnTo>
                    <a:lnTo>
                      <a:pt x="6" y="66"/>
                    </a:lnTo>
                    <a:lnTo>
                      <a:pt x="8" y="67"/>
                    </a:lnTo>
                    <a:lnTo>
                      <a:pt x="8" y="70"/>
                    </a:lnTo>
                    <a:lnTo>
                      <a:pt x="10" y="72"/>
                    </a:lnTo>
                    <a:lnTo>
                      <a:pt x="11" y="74"/>
                    </a:lnTo>
                    <a:lnTo>
                      <a:pt x="13" y="75"/>
                    </a:lnTo>
                    <a:lnTo>
                      <a:pt x="13" y="77"/>
                    </a:lnTo>
                    <a:lnTo>
                      <a:pt x="15" y="78"/>
                    </a:lnTo>
                    <a:lnTo>
                      <a:pt x="16" y="78"/>
                    </a:lnTo>
                    <a:lnTo>
                      <a:pt x="15" y="78"/>
                    </a:lnTo>
                    <a:lnTo>
                      <a:pt x="14" y="77"/>
                    </a:lnTo>
                    <a:lnTo>
                      <a:pt x="14" y="75"/>
                    </a:lnTo>
                    <a:lnTo>
                      <a:pt x="12" y="73"/>
                    </a:lnTo>
                    <a:lnTo>
                      <a:pt x="12" y="71"/>
                    </a:lnTo>
                    <a:lnTo>
                      <a:pt x="10" y="69"/>
                    </a:lnTo>
                    <a:lnTo>
                      <a:pt x="10" y="66"/>
                    </a:lnTo>
                    <a:lnTo>
                      <a:pt x="8" y="64"/>
                    </a:lnTo>
                    <a:lnTo>
                      <a:pt x="7" y="61"/>
                    </a:lnTo>
                    <a:lnTo>
                      <a:pt x="5" y="59"/>
                    </a:lnTo>
                    <a:lnTo>
                      <a:pt x="5" y="55"/>
                    </a:lnTo>
                    <a:lnTo>
                      <a:pt x="4" y="53"/>
                    </a:lnTo>
                    <a:lnTo>
                      <a:pt x="4" y="51"/>
                    </a:lnTo>
                    <a:lnTo>
                      <a:pt x="4" y="49"/>
                    </a:lnTo>
                    <a:lnTo>
                      <a:pt x="5" y="45"/>
                    </a:lnTo>
                    <a:lnTo>
                      <a:pt x="5" y="44"/>
                    </a:lnTo>
                    <a:lnTo>
                      <a:pt x="6" y="42"/>
                    </a:lnTo>
                    <a:lnTo>
                      <a:pt x="6" y="40"/>
                    </a:lnTo>
                    <a:lnTo>
                      <a:pt x="6" y="38"/>
                    </a:lnTo>
                    <a:lnTo>
                      <a:pt x="6" y="36"/>
                    </a:lnTo>
                    <a:lnTo>
                      <a:pt x="8" y="34"/>
                    </a:lnTo>
                    <a:lnTo>
                      <a:pt x="8" y="32"/>
                    </a:lnTo>
                    <a:lnTo>
                      <a:pt x="8" y="30"/>
                    </a:lnTo>
                    <a:lnTo>
                      <a:pt x="8" y="28"/>
                    </a:lnTo>
                    <a:lnTo>
                      <a:pt x="10" y="26"/>
                    </a:lnTo>
                    <a:lnTo>
                      <a:pt x="10" y="25"/>
                    </a:lnTo>
                    <a:lnTo>
                      <a:pt x="10" y="23"/>
                    </a:lnTo>
                    <a:lnTo>
                      <a:pt x="10" y="21"/>
                    </a:lnTo>
                    <a:lnTo>
                      <a:pt x="12" y="19"/>
                    </a:lnTo>
                    <a:lnTo>
                      <a:pt x="12" y="17"/>
                    </a:lnTo>
                    <a:lnTo>
                      <a:pt x="15" y="15"/>
                    </a:lnTo>
                    <a:lnTo>
                      <a:pt x="16" y="13"/>
                    </a:lnTo>
                    <a:lnTo>
                      <a:pt x="17" y="11"/>
                    </a:lnTo>
                    <a:lnTo>
                      <a:pt x="19" y="10"/>
                    </a:lnTo>
                    <a:lnTo>
                      <a:pt x="21" y="8"/>
                    </a:lnTo>
                    <a:lnTo>
                      <a:pt x="23" y="7"/>
                    </a:lnTo>
                    <a:lnTo>
                      <a:pt x="25" y="5"/>
                    </a:lnTo>
                    <a:lnTo>
                      <a:pt x="27" y="5"/>
                    </a:lnTo>
                    <a:lnTo>
                      <a:pt x="29" y="5"/>
                    </a:lnTo>
                    <a:lnTo>
                      <a:pt x="31" y="5"/>
                    </a:lnTo>
                    <a:lnTo>
                      <a:pt x="32" y="5"/>
                    </a:lnTo>
                    <a:lnTo>
                      <a:pt x="34" y="3"/>
                    </a:lnTo>
                    <a:lnTo>
                      <a:pt x="36" y="3"/>
                    </a:lnTo>
                    <a:lnTo>
                      <a:pt x="38" y="2"/>
                    </a:lnTo>
                    <a:lnTo>
                      <a:pt x="39" y="2"/>
                    </a:lnTo>
                    <a:lnTo>
                      <a:pt x="41" y="0"/>
                    </a:lnTo>
                    <a:lnTo>
                      <a:pt x="39" y="0"/>
                    </a:lnTo>
                    <a:lnTo>
                      <a:pt x="38" y="0"/>
                    </a:lnTo>
                    <a:lnTo>
                      <a:pt x="36" y="0"/>
                    </a:lnTo>
                    <a:lnTo>
                      <a:pt x="34" y="0"/>
                    </a:lnTo>
                    <a:lnTo>
                      <a:pt x="32" y="0"/>
                    </a:lnTo>
                    <a:lnTo>
                      <a:pt x="30" y="2"/>
                    </a:lnTo>
                    <a:lnTo>
                      <a:pt x="28" y="2"/>
                    </a:lnTo>
                    <a:lnTo>
                      <a:pt x="26" y="2"/>
                    </a:lnTo>
                    <a:lnTo>
                      <a:pt x="24" y="2"/>
                    </a:lnTo>
                    <a:lnTo>
                      <a:pt x="23" y="2"/>
                    </a:lnTo>
                    <a:lnTo>
                      <a:pt x="22" y="2"/>
                    </a:lnTo>
                    <a:lnTo>
                      <a:pt x="20" y="2"/>
                    </a:lnTo>
                    <a:lnTo>
                      <a:pt x="18" y="4"/>
                    </a:lnTo>
                    <a:lnTo>
                      <a:pt x="16" y="6"/>
                    </a:lnTo>
                    <a:lnTo>
                      <a:pt x="15" y="7"/>
                    </a:lnTo>
                    <a:lnTo>
                      <a:pt x="13" y="9"/>
                    </a:lnTo>
                    <a:lnTo>
                      <a:pt x="11" y="11"/>
                    </a:lnTo>
                    <a:lnTo>
                      <a:pt x="9" y="13"/>
                    </a:lnTo>
                    <a:lnTo>
                      <a:pt x="8" y="14"/>
                    </a:lnTo>
                    <a:lnTo>
                      <a:pt x="6" y="16"/>
                    </a:lnTo>
                    <a:lnTo>
                      <a:pt x="5" y="18"/>
                    </a:lnTo>
                    <a:lnTo>
                      <a:pt x="3" y="20"/>
                    </a:lnTo>
                    <a:lnTo>
                      <a:pt x="3" y="22"/>
                    </a:lnTo>
                    <a:lnTo>
                      <a:pt x="3" y="23"/>
                    </a:lnTo>
                    <a:lnTo>
                      <a:pt x="2" y="25"/>
                    </a:lnTo>
                    <a:lnTo>
                      <a:pt x="2" y="27"/>
                    </a:lnTo>
                    <a:lnTo>
                      <a:pt x="2" y="29"/>
                    </a:lnTo>
                    <a:lnTo>
                      <a:pt x="2" y="30"/>
                    </a:lnTo>
                    <a:lnTo>
                      <a:pt x="0" y="33"/>
                    </a:lnTo>
                    <a:lnTo>
                      <a:pt x="0" y="35"/>
                    </a:lnTo>
                    <a:lnTo>
                      <a:pt x="0" y="37"/>
                    </a:lnTo>
                    <a:lnTo>
                      <a:pt x="0" y="39"/>
                    </a:lnTo>
                    <a:lnTo>
                      <a:pt x="0" y="41"/>
                    </a:lnTo>
                    <a:lnTo>
                      <a:pt x="0" y="42"/>
                    </a:lnTo>
                  </a:path>
                </a:pathLst>
              </a:custGeom>
              <a:solidFill>
                <a:srgbClr val="BF41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7" name="Freeform 832"/>
              <p:cNvSpPr>
                <a:spLocks/>
              </p:cNvSpPr>
              <p:nvPr/>
            </p:nvSpPr>
            <p:spPr bwMode="auto">
              <a:xfrm>
                <a:off x="4806" y="1722"/>
                <a:ext cx="43" cy="101"/>
              </a:xfrm>
              <a:custGeom>
                <a:avLst/>
                <a:gdLst>
                  <a:gd name="T0" fmla="*/ 12 w 43"/>
                  <a:gd name="T1" fmla="*/ 2 h 101"/>
                  <a:gd name="T2" fmla="*/ 12 w 43"/>
                  <a:gd name="T3" fmla="*/ 6 h 101"/>
                  <a:gd name="T4" fmla="*/ 15 w 43"/>
                  <a:gd name="T5" fmla="*/ 11 h 101"/>
                  <a:gd name="T6" fmla="*/ 19 w 43"/>
                  <a:gd name="T7" fmla="*/ 15 h 101"/>
                  <a:gd name="T8" fmla="*/ 21 w 43"/>
                  <a:gd name="T9" fmla="*/ 20 h 101"/>
                  <a:gd name="T10" fmla="*/ 24 w 43"/>
                  <a:gd name="T11" fmla="*/ 24 h 101"/>
                  <a:gd name="T12" fmla="*/ 26 w 43"/>
                  <a:gd name="T13" fmla="*/ 27 h 101"/>
                  <a:gd name="T14" fmla="*/ 28 w 43"/>
                  <a:gd name="T15" fmla="*/ 31 h 101"/>
                  <a:gd name="T16" fmla="*/ 30 w 43"/>
                  <a:gd name="T17" fmla="*/ 32 h 101"/>
                  <a:gd name="T18" fmla="*/ 30 w 43"/>
                  <a:gd name="T19" fmla="*/ 37 h 101"/>
                  <a:gd name="T20" fmla="*/ 31 w 43"/>
                  <a:gd name="T21" fmla="*/ 38 h 101"/>
                  <a:gd name="T22" fmla="*/ 31 w 43"/>
                  <a:gd name="T23" fmla="*/ 41 h 101"/>
                  <a:gd name="T24" fmla="*/ 31 w 43"/>
                  <a:gd name="T25" fmla="*/ 44 h 101"/>
                  <a:gd name="T26" fmla="*/ 31 w 43"/>
                  <a:gd name="T27" fmla="*/ 48 h 101"/>
                  <a:gd name="T28" fmla="*/ 31 w 43"/>
                  <a:gd name="T29" fmla="*/ 52 h 101"/>
                  <a:gd name="T30" fmla="*/ 29 w 43"/>
                  <a:gd name="T31" fmla="*/ 56 h 101"/>
                  <a:gd name="T32" fmla="*/ 29 w 43"/>
                  <a:gd name="T33" fmla="*/ 59 h 101"/>
                  <a:gd name="T34" fmla="*/ 28 w 43"/>
                  <a:gd name="T35" fmla="*/ 62 h 101"/>
                  <a:gd name="T36" fmla="*/ 26 w 43"/>
                  <a:gd name="T37" fmla="*/ 66 h 101"/>
                  <a:gd name="T38" fmla="*/ 26 w 43"/>
                  <a:gd name="T39" fmla="*/ 69 h 101"/>
                  <a:gd name="T40" fmla="*/ 24 w 43"/>
                  <a:gd name="T41" fmla="*/ 73 h 101"/>
                  <a:gd name="T42" fmla="*/ 23 w 43"/>
                  <a:gd name="T43" fmla="*/ 76 h 101"/>
                  <a:gd name="T44" fmla="*/ 20 w 43"/>
                  <a:gd name="T45" fmla="*/ 80 h 101"/>
                  <a:gd name="T46" fmla="*/ 18 w 43"/>
                  <a:gd name="T47" fmla="*/ 84 h 101"/>
                  <a:gd name="T48" fmla="*/ 16 w 43"/>
                  <a:gd name="T49" fmla="*/ 87 h 101"/>
                  <a:gd name="T50" fmla="*/ 12 w 43"/>
                  <a:gd name="T51" fmla="*/ 91 h 101"/>
                  <a:gd name="T52" fmla="*/ 9 w 43"/>
                  <a:gd name="T53" fmla="*/ 93 h 101"/>
                  <a:gd name="T54" fmla="*/ 6 w 43"/>
                  <a:gd name="T55" fmla="*/ 95 h 101"/>
                  <a:gd name="T56" fmla="*/ 3 w 43"/>
                  <a:gd name="T57" fmla="*/ 97 h 101"/>
                  <a:gd name="T58" fmla="*/ 1 w 43"/>
                  <a:gd name="T59" fmla="*/ 98 h 101"/>
                  <a:gd name="T60" fmla="*/ 1 w 43"/>
                  <a:gd name="T61" fmla="*/ 100 h 101"/>
                  <a:gd name="T62" fmla="*/ 4 w 43"/>
                  <a:gd name="T63" fmla="*/ 100 h 101"/>
                  <a:gd name="T64" fmla="*/ 8 w 43"/>
                  <a:gd name="T65" fmla="*/ 99 h 101"/>
                  <a:gd name="T66" fmla="*/ 11 w 43"/>
                  <a:gd name="T67" fmla="*/ 97 h 101"/>
                  <a:gd name="T68" fmla="*/ 13 w 43"/>
                  <a:gd name="T69" fmla="*/ 94 h 101"/>
                  <a:gd name="T70" fmla="*/ 17 w 43"/>
                  <a:gd name="T71" fmla="*/ 91 h 101"/>
                  <a:gd name="T72" fmla="*/ 19 w 43"/>
                  <a:gd name="T73" fmla="*/ 88 h 101"/>
                  <a:gd name="T74" fmla="*/ 23 w 43"/>
                  <a:gd name="T75" fmla="*/ 84 h 101"/>
                  <a:gd name="T76" fmla="*/ 26 w 43"/>
                  <a:gd name="T77" fmla="*/ 80 h 101"/>
                  <a:gd name="T78" fmla="*/ 26 w 43"/>
                  <a:gd name="T79" fmla="*/ 77 h 101"/>
                  <a:gd name="T80" fmla="*/ 28 w 43"/>
                  <a:gd name="T81" fmla="*/ 73 h 101"/>
                  <a:gd name="T82" fmla="*/ 31 w 43"/>
                  <a:gd name="T83" fmla="*/ 68 h 101"/>
                  <a:gd name="T84" fmla="*/ 33 w 43"/>
                  <a:gd name="T85" fmla="*/ 62 h 101"/>
                  <a:gd name="T86" fmla="*/ 37 w 43"/>
                  <a:gd name="T87" fmla="*/ 58 h 101"/>
                  <a:gd name="T88" fmla="*/ 39 w 43"/>
                  <a:gd name="T89" fmla="*/ 52 h 101"/>
                  <a:gd name="T90" fmla="*/ 40 w 43"/>
                  <a:gd name="T91" fmla="*/ 48 h 101"/>
                  <a:gd name="T92" fmla="*/ 40 w 43"/>
                  <a:gd name="T93" fmla="*/ 45 h 101"/>
                  <a:gd name="T94" fmla="*/ 40 w 43"/>
                  <a:gd name="T95" fmla="*/ 41 h 101"/>
                  <a:gd name="T96" fmla="*/ 40 w 43"/>
                  <a:gd name="T97" fmla="*/ 38 h 101"/>
                  <a:gd name="T98" fmla="*/ 38 w 43"/>
                  <a:gd name="T99" fmla="*/ 36 h 101"/>
                  <a:gd name="T100" fmla="*/ 38 w 43"/>
                  <a:gd name="T101" fmla="*/ 33 h 101"/>
                  <a:gd name="T102" fmla="*/ 36 w 43"/>
                  <a:gd name="T103" fmla="*/ 31 h 101"/>
                  <a:gd name="T104" fmla="*/ 35 w 43"/>
                  <a:gd name="T105" fmla="*/ 30 h 101"/>
                  <a:gd name="T106" fmla="*/ 35 w 43"/>
                  <a:gd name="T107" fmla="*/ 25 h 101"/>
                  <a:gd name="T108" fmla="*/ 35 w 43"/>
                  <a:gd name="T109" fmla="*/ 22 h 101"/>
                  <a:gd name="T110" fmla="*/ 35 w 43"/>
                  <a:gd name="T111" fmla="*/ 18 h 101"/>
                  <a:gd name="T112" fmla="*/ 31 w 43"/>
                  <a:gd name="T113" fmla="*/ 17 h 101"/>
                  <a:gd name="T114" fmla="*/ 28 w 43"/>
                  <a:gd name="T115" fmla="*/ 14 h 101"/>
                  <a:gd name="T116" fmla="*/ 24 w 43"/>
                  <a:gd name="T117" fmla="*/ 10 h 101"/>
                  <a:gd name="T118" fmla="*/ 20 w 43"/>
                  <a:gd name="T119" fmla="*/ 8 h 101"/>
                  <a:gd name="T120" fmla="*/ 16 w 43"/>
                  <a:gd name="T121" fmla="*/ 5 h 101"/>
                  <a:gd name="T122" fmla="*/ 13 w 43"/>
                  <a:gd name="T123" fmla="*/ 3 h 101"/>
                  <a:gd name="T124" fmla="*/ 11 w 43"/>
                  <a:gd name="T125" fmla="*/ 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3" h="101">
                    <a:moveTo>
                      <a:pt x="12" y="0"/>
                    </a:moveTo>
                    <a:lnTo>
                      <a:pt x="12" y="2"/>
                    </a:lnTo>
                    <a:lnTo>
                      <a:pt x="12" y="4"/>
                    </a:lnTo>
                    <a:lnTo>
                      <a:pt x="12" y="6"/>
                    </a:lnTo>
                    <a:lnTo>
                      <a:pt x="14" y="8"/>
                    </a:lnTo>
                    <a:lnTo>
                      <a:pt x="15" y="11"/>
                    </a:lnTo>
                    <a:lnTo>
                      <a:pt x="17" y="13"/>
                    </a:lnTo>
                    <a:lnTo>
                      <a:pt x="19" y="15"/>
                    </a:lnTo>
                    <a:lnTo>
                      <a:pt x="21" y="16"/>
                    </a:lnTo>
                    <a:lnTo>
                      <a:pt x="21" y="20"/>
                    </a:lnTo>
                    <a:lnTo>
                      <a:pt x="23" y="22"/>
                    </a:lnTo>
                    <a:lnTo>
                      <a:pt x="24" y="24"/>
                    </a:lnTo>
                    <a:lnTo>
                      <a:pt x="26" y="25"/>
                    </a:lnTo>
                    <a:lnTo>
                      <a:pt x="26" y="27"/>
                    </a:lnTo>
                    <a:lnTo>
                      <a:pt x="28" y="30"/>
                    </a:lnTo>
                    <a:lnTo>
                      <a:pt x="28" y="31"/>
                    </a:lnTo>
                    <a:lnTo>
                      <a:pt x="30" y="31"/>
                    </a:lnTo>
                    <a:lnTo>
                      <a:pt x="30" y="32"/>
                    </a:lnTo>
                    <a:lnTo>
                      <a:pt x="30" y="35"/>
                    </a:lnTo>
                    <a:lnTo>
                      <a:pt x="30" y="37"/>
                    </a:lnTo>
                    <a:lnTo>
                      <a:pt x="31" y="37"/>
                    </a:lnTo>
                    <a:lnTo>
                      <a:pt x="31" y="38"/>
                    </a:lnTo>
                    <a:lnTo>
                      <a:pt x="31" y="40"/>
                    </a:lnTo>
                    <a:lnTo>
                      <a:pt x="31" y="41"/>
                    </a:lnTo>
                    <a:lnTo>
                      <a:pt x="31" y="43"/>
                    </a:lnTo>
                    <a:lnTo>
                      <a:pt x="31" y="44"/>
                    </a:lnTo>
                    <a:lnTo>
                      <a:pt x="31" y="46"/>
                    </a:lnTo>
                    <a:lnTo>
                      <a:pt x="31" y="48"/>
                    </a:lnTo>
                    <a:lnTo>
                      <a:pt x="31" y="50"/>
                    </a:lnTo>
                    <a:lnTo>
                      <a:pt x="31" y="52"/>
                    </a:lnTo>
                    <a:lnTo>
                      <a:pt x="29" y="54"/>
                    </a:lnTo>
                    <a:lnTo>
                      <a:pt x="29" y="56"/>
                    </a:lnTo>
                    <a:lnTo>
                      <a:pt x="29" y="58"/>
                    </a:lnTo>
                    <a:lnTo>
                      <a:pt x="29" y="59"/>
                    </a:lnTo>
                    <a:lnTo>
                      <a:pt x="28" y="61"/>
                    </a:lnTo>
                    <a:lnTo>
                      <a:pt x="28" y="62"/>
                    </a:lnTo>
                    <a:lnTo>
                      <a:pt x="28" y="63"/>
                    </a:lnTo>
                    <a:lnTo>
                      <a:pt x="26" y="66"/>
                    </a:lnTo>
                    <a:lnTo>
                      <a:pt x="26" y="67"/>
                    </a:lnTo>
                    <a:lnTo>
                      <a:pt x="26" y="69"/>
                    </a:lnTo>
                    <a:lnTo>
                      <a:pt x="24" y="71"/>
                    </a:lnTo>
                    <a:lnTo>
                      <a:pt x="24" y="73"/>
                    </a:lnTo>
                    <a:lnTo>
                      <a:pt x="23" y="75"/>
                    </a:lnTo>
                    <a:lnTo>
                      <a:pt x="23" y="76"/>
                    </a:lnTo>
                    <a:lnTo>
                      <a:pt x="21" y="78"/>
                    </a:lnTo>
                    <a:lnTo>
                      <a:pt x="20" y="80"/>
                    </a:lnTo>
                    <a:lnTo>
                      <a:pt x="18" y="82"/>
                    </a:lnTo>
                    <a:lnTo>
                      <a:pt x="18" y="84"/>
                    </a:lnTo>
                    <a:lnTo>
                      <a:pt x="16" y="85"/>
                    </a:lnTo>
                    <a:lnTo>
                      <a:pt x="16" y="87"/>
                    </a:lnTo>
                    <a:lnTo>
                      <a:pt x="14" y="89"/>
                    </a:lnTo>
                    <a:lnTo>
                      <a:pt x="12" y="91"/>
                    </a:lnTo>
                    <a:lnTo>
                      <a:pt x="11" y="91"/>
                    </a:lnTo>
                    <a:lnTo>
                      <a:pt x="9" y="93"/>
                    </a:lnTo>
                    <a:lnTo>
                      <a:pt x="7" y="95"/>
                    </a:lnTo>
                    <a:lnTo>
                      <a:pt x="6" y="95"/>
                    </a:lnTo>
                    <a:lnTo>
                      <a:pt x="5" y="95"/>
                    </a:lnTo>
                    <a:lnTo>
                      <a:pt x="3" y="97"/>
                    </a:lnTo>
                    <a:lnTo>
                      <a:pt x="2" y="97"/>
                    </a:lnTo>
                    <a:lnTo>
                      <a:pt x="1" y="98"/>
                    </a:lnTo>
                    <a:lnTo>
                      <a:pt x="0" y="100"/>
                    </a:lnTo>
                    <a:lnTo>
                      <a:pt x="1" y="100"/>
                    </a:lnTo>
                    <a:lnTo>
                      <a:pt x="2" y="100"/>
                    </a:lnTo>
                    <a:lnTo>
                      <a:pt x="4" y="100"/>
                    </a:lnTo>
                    <a:lnTo>
                      <a:pt x="7" y="99"/>
                    </a:lnTo>
                    <a:lnTo>
                      <a:pt x="8" y="99"/>
                    </a:lnTo>
                    <a:lnTo>
                      <a:pt x="9" y="97"/>
                    </a:lnTo>
                    <a:lnTo>
                      <a:pt x="11" y="97"/>
                    </a:lnTo>
                    <a:lnTo>
                      <a:pt x="13" y="95"/>
                    </a:lnTo>
                    <a:lnTo>
                      <a:pt x="13" y="94"/>
                    </a:lnTo>
                    <a:lnTo>
                      <a:pt x="15" y="93"/>
                    </a:lnTo>
                    <a:lnTo>
                      <a:pt x="17" y="91"/>
                    </a:lnTo>
                    <a:lnTo>
                      <a:pt x="17" y="90"/>
                    </a:lnTo>
                    <a:lnTo>
                      <a:pt x="19" y="88"/>
                    </a:lnTo>
                    <a:lnTo>
                      <a:pt x="21" y="86"/>
                    </a:lnTo>
                    <a:lnTo>
                      <a:pt x="23" y="84"/>
                    </a:lnTo>
                    <a:lnTo>
                      <a:pt x="24" y="82"/>
                    </a:lnTo>
                    <a:lnTo>
                      <a:pt x="26" y="80"/>
                    </a:lnTo>
                    <a:lnTo>
                      <a:pt x="26" y="78"/>
                    </a:lnTo>
                    <a:lnTo>
                      <a:pt x="26" y="77"/>
                    </a:lnTo>
                    <a:lnTo>
                      <a:pt x="28" y="75"/>
                    </a:lnTo>
                    <a:lnTo>
                      <a:pt x="28" y="73"/>
                    </a:lnTo>
                    <a:lnTo>
                      <a:pt x="30" y="70"/>
                    </a:lnTo>
                    <a:lnTo>
                      <a:pt x="31" y="68"/>
                    </a:lnTo>
                    <a:lnTo>
                      <a:pt x="33" y="64"/>
                    </a:lnTo>
                    <a:lnTo>
                      <a:pt x="33" y="62"/>
                    </a:lnTo>
                    <a:lnTo>
                      <a:pt x="35" y="60"/>
                    </a:lnTo>
                    <a:lnTo>
                      <a:pt x="37" y="58"/>
                    </a:lnTo>
                    <a:lnTo>
                      <a:pt x="39" y="54"/>
                    </a:lnTo>
                    <a:lnTo>
                      <a:pt x="39" y="52"/>
                    </a:lnTo>
                    <a:lnTo>
                      <a:pt x="40" y="50"/>
                    </a:lnTo>
                    <a:lnTo>
                      <a:pt x="40" y="48"/>
                    </a:lnTo>
                    <a:lnTo>
                      <a:pt x="42" y="45"/>
                    </a:lnTo>
                    <a:lnTo>
                      <a:pt x="40" y="45"/>
                    </a:lnTo>
                    <a:lnTo>
                      <a:pt x="40" y="43"/>
                    </a:lnTo>
                    <a:lnTo>
                      <a:pt x="40" y="41"/>
                    </a:lnTo>
                    <a:lnTo>
                      <a:pt x="40" y="40"/>
                    </a:lnTo>
                    <a:lnTo>
                      <a:pt x="40" y="38"/>
                    </a:lnTo>
                    <a:lnTo>
                      <a:pt x="38" y="38"/>
                    </a:lnTo>
                    <a:lnTo>
                      <a:pt x="38" y="36"/>
                    </a:lnTo>
                    <a:lnTo>
                      <a:pt x="38" y="35"/>
                    </a:lnTo>
                    <a:lnTo>
                      <a:pt x="38" y="33"/>
                    </a:lnTo>
                    <a:lnTo>
                      <a:pt x="36" y="33"/>
                    </a:lnTo>
                    <a:lnTo>
                      <a:pt x="36" y="31"/>
                    </a:lnTo>
                    <a:lnTo>
                      <a:pt x="36" y="30"/>
                    </a:lnTo>
                    <a:lnTo>
                      <a:pt x="35" y="30"/>
                    </a:lnTo>
                    <a:lnTo>
                      <a:pt x="35" y="27"/>
                    </a:lnTo>
                    <a:lnTo>
                      <a:pt x="35" y="25"/>
                    </a:lnTo>
                    <a:lnTo>
                      <a:pt x="35" y="24"/>
                    </a:lnTo>
                    <a:lnTo>
                      <a:pt x="35" y="22"/>
                    </a:lnTo>
                    <a:lnTo>
                      <a:pt x="35" y="20"/>
                    </a:lnTo>
                    <a:lnTo>
                      <a:pt x="35" y="18"/>
                    </a:lnTo>
                    <a:lnTo>
                      <a:pt x="33" y="18"/>
                    </a:lnTo>
                    <a:lnTo>
                      <a:pt x="31" y="17"/>
                    </a:lnTo>
                    <a:lnTo>
                      <a:pt x="30" y="15"/>
                    </a:lnTo>
                    <a:lnTo>
                      <a:pt x="28" y="14"/>
                    </a:lnTo>
                    <a:lnTo>
                      <a:pt x="26" y="12"/>
                    </a:lnTo>
                    <a:lnTo>
                      <a:pt x="24" y="10"/>
                    </a:lnTo>
                    <a:lnTo>
                      <a:pt x="23" y="8"/>
                    </a:lnTo>
                    <a:lnTo>
                      <a:pt x="20" y="8"/>
                    </a:lnTo>
                    <a:lnTo>
                      <a:pt x="18" y="6"/>
                    </a:lnTo>
                    <a:lnTo>
                      <a:pt x="16" y="5"/>
                    </a:lnTo>
                    <a:lnTo>
                      <a:pt x="15" y="3"/>
                    </a:lnTo>
                    <a:lnTo>
                      <a:pt x="13" y="3"/>
                    </a:lnTo>
                    <a:lnTo>
                      <a:pt x="12" y="2"/>
                    </a:lnTo>
                    <a:lnTo>
                      <a:pt x="11" y="2"/>
                    </a:lnTo>
                    <a:lnTo>
                      <a:pt x="12"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8" name="Freeform 833"/>
              <p:cNvSpPr>
                <a:spLocks/>
              </p:cNvSpPr>
              <p:nvPr/>
            </p:nvSpPr>
            <p:spPr bwMode="auto">
              <a:xfrm>
                <a:off x="4827" y="1754"/>
                <a:ext cx="17" cy="55"/>
              </a:xfrm>
              <a:custGeom>
                <a:avLst/>
                <a:gdLst>
                  <a:gd name="T0" fmla="*/ 14 w 17"/>
                  <a:gd name="T1" fmla="*/ 0 h 55"/>
                  <a:gd name="T2" fmla="*/ 13 w 17"/>
                  <a:gd name="T3" fmla="*/ 3 h 55"/>
                  <a:gd name="T4" fmla="*/ 13 w 17"/>
                  <a:gd name="T5" fmla="*/ 5 h 55"/>
                  <a:gd name="T6" fmla="*/ 13 w 17"/>
                  <a:gd name="T7" fmla="*/ 6 h 55"/>
                  <a:gd name="T8" fmla="*/ 13 w 17"/>
                  <a:gd name="T9" fmla="*/ 7 h 55"/>
                  <a:gd name="T10" fmla="*/ 13 w 17"/>
                  <a:gd name="T11" fmla="*/ 9 h 55"/>
                  <a:gd name="T12" fmla="*/ 13 w 17"/>
                  <a:gd name="T13" fmla="*/ 11 h 55"/>
                  <a:gd name="T14" fmla="*/ 13 w 17"/>
                  <a:gd name="T15" fmla="*/ 13 h 55"/>
                  <a:gd name="T16" fmla="*/ 13 w 17"/>
                  <a:gd name="T17" fmla="*/ 14 h 55"/>
                  <a:gd name="T18" fmla="*/ 11 w 17"/>
                  <a:gd name="T19" fmla="*/ 16 h 55"/>
                  <a:gd name="T20" fmla="*/ 11 w 17"/>
                  <a:gd name="T21" fmla="*/ 18 h 55"/>
                  <a:gd name="T22" fmla="*/ 11 w 17"/>
                  <a:gd name="T23" fmla="*/ 20 h 55"/>
                  <a:gd name="T24" fmla="*/ 11 w 17"/>
                  <a:gd name="T25" fmla="*/ 21 h 55"/>
                  <a:gd name="T26" fmla="*/ 10 w 17"/>
                  <a:gd name="T27" fmla="*/ 23 h 55"/>
                  <a:gd name="T28" fmla="*/ 10 w 17"/>
                  <a:gd name="T29" fmla="*/ 24 h 55"/>
                  <a:gd name="T30" fmla="*/ 10 w 17"/>
                  <a:gd name="T31" fmla="*/ 26 h 55"/>
                  <a:gd name="T32" fmla="*/ 9 w 17"/>
                  <a:gd name="T33" fmla="*/ 29 h 55"/>
                  <a:gd name="T34" fmla="*/ 9 w 17"/>
                  <a:gd name="T35" fmla="*/ 31 h 55"/>
                  <a:gd name="T36" fmla="*/ 7 w 17"/>
                  <a:gd name="T37" fmla="*/ 33 h 55"/>
                  <a:gd name="T38" fmla="*/ 7 w 17"/>
                  <a:gd name="T39" fmla="*/ 35 h 55"/>
                  <a:gd name="T40" fmla="*/ 5 w 17"/>
                  <a:gd name="T41" fmla="*/ 37 h 55"/>
                  <a:gd name="T42" fmla="*/ 5 w 17"/>
                  <a:gd name="T43" fmla="*/ 38 h 55"/>
                  <a:gd name="T44" fmla="*/ 5 w 17"/>
                  <a:gd name="T45" fmla="*/ 41 h 55"/>
                  <a:gd name="T46" fmla="*/ 5 w 17"/>
                  <a:gd name="T47" fmla="*/ 42 h 55"/>
                  <a:gd name="T48" fmla="*/ 3 w 17"/>
                  <a:gd name="T49" fmla="*/ 44 h 55"/>
                  <a:gd name="T50" fmla="*/ 3 w 17"/>
                  <a:gd name="T51" fmla="*/ 46 h 55"/>
                  <a:gd name="T52" fmla="*/ 2 w 17"/>
                  <a:gd name="T53" fmla="*/ 48 h 55"/>
                  <a:gd name="T54" fmla="*/ 2 w 17"/>
                  <a:gd name="T55" fmla="*/ 50 h 55"/>
                  <a:gd name="T56" fmla="*/ 0 w 17"/>
                  <a:gd name="T57" fmla="*/ 52 h 55"/>
                  <a:gd name="T58" fmla="*/ 0 w 17"/>
                  <a:gd name="T59" fmla="*/ 53 h 55"/>
                  <a:gd name="T60" fmla="*/ 0 w 17"/>
                  <a:gd name="T61" fmla="*/ 54 h 55"/>
                  <a:gd name="T62" fmla="*/ 0 w 17"/>
                  <a:gd name="T63" fmla="*/ 53 h 55"/>
                  <a:gd name="T64" fmla="*/ 2 w 17"/>
                  <a:gd name="T65" fmla="*/ 52 h 55"/>
                  <a:gd name="T66" fmla="*/ 2 w 17"/>
                  <a:gd name="T67" fmla="*/ 50 h 55"/>
                  <a:gd name="T68" fmla="*/ 4 w 17"/>
                  <a:gd name="T69" fmla="*/ 48 h 55"/>
                  <a:gd name="T70" fmla="*/ 4 w 17"/>
                  <a:gd name="T71" fmla="*/ 47 h 55"/>
                  <a:gd name="T72" fmla="*/ 6 w 17"/>
                  <a:gd name="T73" fmla="*/ 45 h 55"/>
                  <a:gd name="T74" fmla="*/ 7 w 17"/>
                  <a:gd name="T75" fmla="*/ 43 h 55"/>
                  <a:gd name="T76" fmla="*/ 9 w 17"/>
                  <a:gd name="T77" fmla="*/ 41 h 55"/>
                  <a:gd name="T78" fmla="*/ 9 w 17"/>
                  <a:gd name="T79" fmla="*/ 39 h 55"/>
                  <a:gd name="T80" fmla="*/ 10 w 17"/>
                  <a:gd name="T81" fmla="*/ 36 h 55"/>
                  <a:gd name="T82" fmla="*/ 12 w 17"/>
                  <a:gd name="T83" fmla="*/ 34 h 55"/>
                  <a:gd name="T84" fmla="*/ 14 w 17"/>
                  <a:gd name="T85" fmla="*/ 30 h 55"/>
                  <a:gd name="T86" fmla="*/ 14 w 17"/>
                  <a:gd name="T87" fmla="*/ 29 h 55"/>
                  <a:gd name="T88" fmla="*/ 14 w 17"/>
                  <a:gd name="T89" fmla="*/ 27 h 55"/>
                  <a:gd name="T90" fmla="*/ 14 w 17"/>
                  <a:gd name="T91" fmla="*/ 25 h 55"/>
                  <a:gd name="T92" fmla="*/ 14 w 17"/>
                  <a:gd name="T93" fmla="*/ 24 h 55"/>
                  <a:gd name="T94" fmla="*/ 14 w 17"/>
                  <a:gd name="T95" fmla="*/ 22 h 55"/>
                  <a:gd name="T96" fmla="*/ 14 w 17"/>
                  <a:gd name="T97" fmla="*/ 21 h 55"/>
                  <a:gd name="T98" fmla="*/ 14 w 17"/>
                  <a:gd name="T99" fmla="*/ 19 h 55"/>
                  <a:gd name="T100" fmla="*/ 14 w 17"/>
                  <a:gd name="T101" fmla="*/ 17 h 55"/>
                  <a:gd name="T102" fmla="*/ 14 w 17"/>
                  <a:gd name="T103" fmla="*/ 15 h 55"/>
                  <a:gd name="T104" fmla="*/ 14 w 17"/>
                  <a:gd name="T105" fmla="*/ 14 h 55"/>
                  <a:gd name="T106" fmla="*/ 14 w 17"/>
                  <a:gd name="T107" fmla="*/ 12 h 55"/>
                  <a:gd name="T108" fmla="*/ 14 w 17"/>
                  <a:gd name="T109" fmla="*/ 10 h 55"/>
                  <a:gd name="T110" fmla="*/ 16 w 17"/>
                  <a:gd name="T111" fmla="*/ 7 h 55"/>
                  <a:gd name="T112" fmla="*/ 15 w 17"/>
                  <a:gd name="T113" fmla="*/ 7 h 55"/>
                  <a:gd name="T114" fmla="*/ 15 w 17"/>
                  <a:gd name="T115" fmla="*/ 6 h 55"/>
                  <a:gd name="T116" fmla="*/ 15 w 17"/>
                  <a:gd name="T117" fmla="*/ 5 h 55"/>
                  <a:gd name="T118" fmla="*/ 14 w 17"/>
                  <a:gd name="T119" fmla="*/ 5 h 55"/>
                  <a:gd name="T120" fmla="*/ 14 w 17"/>
                  <a:gd name="T121" fmla="*/ 3 h 55"/>
                  <a:gd name="T122" fmla="*/ 14 w 17"/>
                  <a:gd name="T123" fmla="*/ 2 h 55"/>
                  <a:gd name="T124" fmla="*/ 14 w 17"/>
                  <a:gd name="T12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 h="55">
                    <a:moveTo>
                      <a:pt x="14" y="0"/>
                    </a:moveTo>
                    <a:lnTo>
                      <a:pt x="13" y="3"/>
                    </a:lnTo>
                    <a:lnTo>
                      <a:pt x="13" y="5"/>
                    </a:lnTo>
                    <a:lnTo>
                      <a:pt x="13" y="6"/>
                    </a:lnTo>
                    <a:lnTo>
                      <a:pt x="13" y="7"/>
                    </a:lnTo>
                    <a:lnTo>
                      <a:pt x="13" y="9"/>
                    </a:lnTo>
                    <a:lnTo>
                      <a:pt x="13" y="11"/>
                    </a:lnTo>
                    <a:lnTo>
                      <a:pt x="13" y="13"/>
                    </a:lnTo>
                    <a:lnTo>
                      <a:pt x="13" y="14"/>
                    </a:lnTo>
                    <a:lnTo>
                      <a:pt x="11" y="16"/>
                    </a:lnTo>
                    <a:lnTo>
                      <a:pt x="11" y="18"/>
                    </a:lnTo>
                    <a:lnTo>
                      <a:pt x="11" y="20"/>
                    </a:lnTo>
                    <a:lnTo>
                      <a:pt x="11" y="21"/>
                    </a:lnTo>
                    <a:lnTo>
                      <a:pt x="10" y="23"/>
                    </a:lnTo>
                    <a:lnTo>
                      <a:pt x="10" y="24"/>
                    </a:lnTo>
                    <a:lnTo>
                      <a:pt x="10" y="26"/>
                    </a:lnTo>
                    <a:lnTo>
                      <a:pt x="9" y="29"/>
                    </a:lnTo>
                    <a:lnTo>
                      <a:pt x="9" y="31"/>
                    </a:lnTo>
                    <a:lnTo>
                      <a:pt x="7" y="33"/>
                    </a:lnTo>
                    <a:lnTo>
                      <a:pt x="7" y="35"/>
                    </a:lnTo>
                    <a:lnTo>
                      <a:pt x="5" y="37"/>
                    </a:lnTo>
                    <a:lnTo>
                      <a:pt x="5" y="38"/>
                    </a:lnTo>
                    <a:lnTo>
                      <a:pt x="5" y="41"/>
                    </a:lnTo>
                    <a:lnTo>
                      <a:pt x="5" y="42"/>
                    </a:lnTo>
                    <a:lnTo>
                      <a:pt x="3" y="44"/>
                    </a:lnTo>
                    <a:lnTo>
                      <a:pt x="3" y="46"/>
                    </a:lnTo>
                    <a:lnTo>
                      <a:pt x="2" y="48"/>
                    </a:lnTo>
                    <a:lnTo>
                      <a:pt x="2" y="50"/>
                    </a:lnTo>
                    <a:lnTo>
                      <a:pt x="0" y="52"/>
                    </a:lnTo>
                    <a:lnTo>
                      <a:pt x="0" y="53"/>
                    </a:lnTo>
                    <a:lnTo>
                      <a:pt x="0" y="54"/>
                    </a:lnTo>
                    <a:lnTo>
                      <a:pt x="0" y="53"/>
                    </a:lnTo>
                    <a:lnTo>
                      <a:pt x="2" y="52"/>
                    </a:lnTo>
                    <a:lnTo>
                      <a:pt x="2" y="50"/>
                    </a:lnTo>
                    <a:lnTo>
                      <a:pt x="4" y="48"/>
                    </a:lnTo>
                    <a:lnTo>
                      <a:pt x="4" y="47"/>
                    </a:lnTo>
                    <a:lnTo>
                      <a:pt x="6" y="45"/>
                    </a:lnTo>
                    <a:lnTo>
                      <a:pt x="7" y="43"/>
                    </a:lnTo>
                    <a:lnTo>
                      <a:pt x="9" y="41"/>
                    </a:lnTo>
                    <a:lnTo>
                      <a:pt x="9" y="39"/>
                    </a:lnTo>
                    <a:lnTo>
                      <a:pt x="10" y="36"/>
                    </a:lnTo>
                    <a:lnTo>
                      <a:pt x="12" y="34"/>
                    </a:lnTo>
                    <a:lnTo>
                      <a:pt x="14" y="30"/>
                    </a:lnTo>
                    <a:lnTo>
                      <a:pt x="14" y="29"/>
                    </a:lnTo>
                    <a:lnTo>
                      <a:pt x="14" y="27"/>
                    </a:lnTo>
                    <a:lnTo>
                      <a:pt x="14" y="25"/>
                    </a:lnTo>
                    <a:lnTo>
                      <a:pt x="14" y="24"/>
                    </a:lnTo>
                    <a:lnTo>
                      <a:pt x="14" y="22"/>
                    </a:lnTo>
                    <a:lnTo>
                      <a:pt x="14" y="21"/>
                    </a:lnTo>
                    <a:lnTo>
                      <a:pt x="14" y="19"/>
                    </a:lnTo>
                    <a:lnTo>
                      <a:pt x="14" y="17"/>
                    </a:lnTo>
                    <a:lnTo>
                      <a:pt x="14" y="15"/>
                    </a:lnTo>
                    <a:lnTo>
                      <a:pt x="14" y="14"/>
                    </a:lnTo>
                    <a:lnTo>
                      <a:pt x="14" y="12"/>
                    </a:lnTo>
                    <a:lnTo>
                      <a:pt x="14" y="10"/>
                    </a:lnTo>
                    <a:lnTo>
                      <a:pt x="16" y="7"/>
                    </a:lnTo>
                    <a:lnTo>
                      <a:pt x="15" y="7"/>
                    </a:lnTo>
                    <a:lnTo>
                      <a:pt x="15" y="6"/>
                    </a:lnTo>
                    <a:lnTo>
                      <a:pt x="15" y="5"/>
                    </a:lnTo>
                    <a:lnTo>
                      <a:pt x="14" y="5"/>
                    </a:lnTo>
                    <a:lnTo>
                      <a:pt x="14" y="3"/>
                    </a:lnTo>
                    <a:lnTo>
                      <a:pt x="14" y="2"/>
                    </a:lnTo>
                    <a:lnTo>
                      <a:pt x="14" y="0"/>
                    </a:lnTo>
                  </a:path>
                </a:pathLst>
              </a:custGeom>
              <a:solidFill>
                <a:srgbClr val="BF41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 name="Freeform 834"/>
              <p:cNvSpPr>
                <a:spLocks/>
              </p:cNvSpPr>
              <p:nvPr/>
            </p:nvSpPr>
            <p:spPr bwMode="auto">
              <a:xfrm>
                <a:off x="4813" y="1776"/>
                <a:ext cx="13" cy="20"/>
              </a:xfrm>
              <a:custGeom>
                <a:avLst/>
                <a:gdLst>
                  <a:gd name="T0" fmla="*/ 1 w 13"/>
                  <a:gd name="T1" fmla="*/ 0 h 20"/>
                  <a:gd name="T2" fmla="*/ 1 w 13"/>
                  <a:gd name="T3" fmla="*/ 2 h 20"/>
                  <a:gd name="T4" fmla="*/ 2 w 13"/>
                  <a:gd name="T5" fmla="*/ 2 h 20"/>
                  <a:gd name="T6" fmla="*/ 2 w 13"/>
                  <a:gd name="T7" fmla="*/ 4 h 20"/>
                  <a:gd name="T8" fmla="*/ 4 w 13"/>
                  <a:gd name="T9" fmla="*/ 4 h 20"/>
                  <a:gd name="T10" fmla="*/ 4 w 13"/>
                  <a:gd name="T11" fmla="*/ 7 h 20"/>
                  <a:gd name="T12" fmla="*/ 4 w 13"/>
                  <a:gd name="T13" fmla="*/ 8 h 20"/>
                  <a:gd name="T14" fmla="*/ 6 w 13"/>
                  <a:gd name="T15" fmla="*/ 8 h 20"/>
                  <a:gd name="T16" fmla="*/ 6 w 13"/>
                  <a:gd name="T17" fmla="*/ 9 h 20"/>
                  <a:gd name="T18" fmla="*/ 8 w 13"/>
                  <a:gd name="T19" fmla="*/ 9 h 20"/>
                  <a:gd name="T20" fmla="*/ 7 w 13"/>
                  <a:gd name="T21" fmla="*/ 11 h 20"/>
                  <a:gd name="T22" fmla="*/ 7 w 13"/>
                  <a:gd name="T23" fmla="*/ 12 h 20"/>
                  <a:gd name="T24" fmla="*/ 7 w 13"/>
                  <a:gd name="T25" fmla="*/ 14 h 20"/>
                  <a:gd name="T26" fmla="*/ 7 w 13"/>
                  <a:gd name="T27" fmla="*/ 15 h 20"/>
                  <a:gd name="T28" fmla="*/ 7 w 13"/>
                  <a:gd name="T29" fmla="*/ 16 h 20"/>
                  <a:gd name="T30" fmla="*/ 7 w 13"/>
                  <a:gd name="T31" fmla="*/ 19 h 20"/>
                  <a:gd name="T32" fmla="*/ 7 w 13"/>
                  <a:gd name="T33" fmla="*/ 16 h 20"/>
                  <a:gd name="T34" fmla="*/ 9 w 13"/>
                  <a:gd name="T35" fmla="*/ 15 h 20"/>
                  <a:gd name="T36" fmla="*/ 9 w 13"/>
                  <a:gd name="T37" fmla="*/ 14 h 20"/>
                  <a:gd name="T38" fmla="*/ 10 w 13"/>
                  <a:gd name="T39" fmla="*/ 12 h 20"/>
                  <a:gd name="T40" fmla="*/ 10 w 13"/>
                  <a:gd name="T41" fmla="*/ 10 h 20"/>
                  <a:gd name="T42" fmla="*/ 12 w 13"/>
                  <a:gd name="T43" fmla="*/ 8 h 20"/>
                  <a:gd name="T44" fmla="*/ 10 w 13"/>
                  <a:gd name="T45" fmla="*/ 8 h 20"/>
                  <a:gd name="T46" fmla="*/ 10 w 13"/>
                  <a:gd name="T47" fmla="*/ 7 h 20"/>
                  <a:gd name="T48" fmla="*/ 8 w 13"/>
                  <a:gd name="T49" fmla="*/ 7 h 20"/>
                  <a:gd name="T50" fmla="*/ 8 w 13"/>
                  <a:gd name="T51" fmla="*/ 5 h 20"/>
                  <a:gd name="T52" fmla="*/ 7 w 13"/>
                  <a:gd name="T53" fmla="*/ 5 h 20"/>
                  <a:gd name="T54" fmla="*/ 7 w 13"/>
                  <a:gd name="T55" fmla="*/ 3 h 20"/>
                  <a:gd name="T56" fmla="*/ 7 w 13"/>
                  <a:gd name="T57" fmla="*/ 1 h 20"/>
                  <a:gd name="T58" fmla="*/ 5 w 13"/>
                  <a:gd name="T59" fmla="*/ 1 h 20"/>
                  <a:gd name="T60" fmla="*/ 4 w 13"/>
                  <a:gd name="T61" fmla="*/ 1 h 20"/>
                  <a:gd name="T62" fmla="*/ 2 w 13"/>
                  <a:gd name="T63" fmla="*/ 1 h 20"/>
                  <a:gd name="T64" fmla="*/ 1 w 13"/>
                  <a:gd name="T65" fmla="*/ 1 h 20"/>
                  <a:gd name="T66" fmla="*/ 0 w 13"/>
                  <a:gd name="T67" fmla="*/ 1 h 20"/>
                  <a:gd name="T68" fmla="*/ 1 w 13"/>
                  <a:gd name="T6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 h="20">
                    <a:moveTo>
                      <a:pt x="1" y="0"/>
                    </a:moveTo>
                    <a:lnTo>
                      <a:pt x="1" y="2"/>
                    </a:lnTo>
                    <a:lnTo>
                      <a:pt x="2" y="2"/>
                    </a:lnTo>
                    <a:lnTo>
                      <a:pt x="2" y="4"/>
                    </a:lnTo>
                    <a:lnTo>
                      <a:pt x="4" y="4"/>
                    </a:lnTo>
                    <a:lnTo>
                      <a:pt x="4" y="7"/>
                    </a:lnTo>
                    <a:lnTo>
                      <a:pt x="4" y="8"/>
                    </a:lnTo>
                    <a:lnTo>
                      <a:pt x="6" y="8"/>
                    </a:lnTo>
                    <a:lnTo>
                      <a:pt x="6" y="9"/>
                    </a:lnTo>
                    <a:lnTo>
                      <a:pt x="8" y="9"/>
                    </a:lnTo>
                    <a:lnTo>
                      <a:pt x="7" y="11"/>
                    </a:lnTo>
                    <a:lnTo>
                      <a:pt x="7" y="12"/>
                    </a:lnTo>
                    <a:lnTo>
                      <a:pt x="7" y="14"/>
                    </a:lnTo>
                    <a:lnTo>
                      <a:pt x="7" y="15"/>
                    </a:lnTo>
                    <a:lnTo>
                      <a:pt x="7" y="16"/>
                    </a:lnTo>
                    <a:lnTo>
                      <a:pt x="7" y="19"/>
                    </a:lnTo>
                    <a:lnTo>
                      <a:pt x="7" y="16"/>
                    </a:lnTo>
                    <a:lnTo>
                      <a:pt x="9" y="15"/>
                    </a:lnTo>
                    <a:lnTo>
                      <a:pt x="9" y="14"/>
                    </a:lnTo>
                    <a:lnTo>
                      <a:pt x="10" y="12"/>
                    </a:lnTo>
                    <a:lnTo>
                      <a:pt x="10" y="10"/>
                    </a:lnTo>
                    <a:lnTo>
                      <a:pt x="12" y="8"/>
                    </a:lnTo>
                    <a:lnTo>
                      <a:pt x="10" y="8"/>
                    </a:lnTo>
                    <a:lnTo>
                      <a:pt x="10" y="7"/>
                    </a:lnTo>
                    <a:lnTo>
                      <a:pt x="8" y="7"/>
                    </a:lnTo>
                    <a:lnTo>
                      <a:pt x="8" y="5"/>
                    </a:lnTo>
                    <a:lnTo>
                      <a:pt x="7" y="5"/>
                    </a:lnTo>
                    <a:lnTo>
                      <a:pt x="7" y="3"/>
                    </a:lnTo>
                    <a:lnTo>
                      <a:pt x="7" y="1"/>
                    </a:lnTo>
                    <a:lnTo>
                      <a:pt x="5" y="1"/>
                    </a:lnTo>
                    <a:lnTo>
                      <a:pt x="4" y="1"/>
                    </a:lnTo>
                    <a:lnTo>
                      <a:pt x="2" y="1"/>
                    </a:lnTo>
                    <a:lnTo>
                      <a:pt x="1" y="1"/>
                    </a:lnTo>
                    <a:lnTo>
                      <a:pt x="0" y="1"/>
                    </a:lnTo>
                    <a:lnTo>
                      <a:pt x="1"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0" name="Freeform 835"/>
              <p:cNvSpPr>
                <a:spLocks/>
              </p:cNvSpPr>
              <p:nvPr/>
            </p:nvSpPr>
            <p:spPr bwMode="auto">
              <a:xfrm>
                <a:off x="4781" y="1775"/>
                <a:ext cx="9" cy="21"/>
              </a:xfrm>
              <a:custGeom>
                <a:avLst/>
                <a:gdLst>
                  <a:gd name="T0" fmla="*/ 5 w 9"/>
                  <a:gd name="T1" fmla="*/ 5 h 21"/>
                  <a:gd name="T2" fmla="*/ 3 w 9"/>
                  <a:gd name="T3" fmla="*/ 7 h 21"/>
                  <a:gd name="T4" fmla="*/ 3 w 9"/>
                  <a:gd name="T5" fmla="*/ 8 h 21"/>
                  <a:gd name="T6" fmla="*/ 3 w 9"/>
                  <a:gd name="T7" fmla="*/ 10 h 21"/>
                  <a:gd name="T8" fmla="*/ 2 w 9"/>
                  <a:gd name="T9" fmla="*/ 13 h 21"/>
                  <a:gd name="T10" fmla="*/ 2 w 9"/>
                  <a:gd name="T11" fmla="*/ 15 h 21"/>
                  <a:gd name="T12" fmla="*/ 2 w 9"/>
                  <a:gd name="T13" fmla="*/ 16 h 21"/>
                  <a:gd name="T14" fmla="*/ 2 w 9"/>
                  <a:gd name="T15" fmla="*/ 17 h 21"/>
                  <a:gd name="T16" fmla="*/ 2 w 9"/>
                  <a:gd name="T17" fmla="*/ 19 h 21"/>
                  <a:gd name="T18" fmla="*/ 2 w 9"/>
                  <a:gd name="T19" fmla="*/ 20 h 21"/>
                  <a:gd name="T20" fmla="*/ 3 w 9"/>
                  <a:gd name="T21" fmla="*/ 20 h 21"/>
                  <a:gd name="T22" fmla="*/ 2 w 9"/>
                  <a:gd name="T23" fmla="*/ 20 h 21"/>
                  <a:gd name="T24" fmla="*/ 2 w 9"/>
                  <a:gd name="T25" fmla="*/ 19 h 21"/>
                  <a:gd name="T26" fmla="*/ 1 w 9"/>
                  <a:gd name="T27" fmla="*/ 19 h 21"/>
                  <a:gd name="T28" fmla="*/ 1 w 9"/>
                  <a:gd name="T29" fmla="*/ 17 h 21"/>
                  <a:gd name="T30" fmla="*/ 1 w 9"/>
                  <a:gd name="T31" fmla="*/ 16 h 21"/>
                  <a:gd name="T32" fmla="*/ 0 w 9"/>
                  <a:gd name="T33" fmla="*/ 16 h 21"/>
                  <a:gd name="T34" fmla="*/ 0 w 9"/>
                  <a:gd name="T35" fmla="*/ 15 h 21"/>
                  <a:gd name="T36" fmla="*/ 0 w 9"/>
                  <a:gd name="T37" fmla="*/ 13 h 21"/>
                  <a:gd name="T38" fmla="*/ 0 w 9"/>
                  <a:gd name="T39" fmla="*/ 12 h 21"/>
                  <a:gd name="T40" fmla="*/ 1 w 9"/>
                  <a:gd name="T41" fmla="*/ 10 h 21"/>
                  <a:gd name="T42" fmla="*/ 1 w 9"/>
                  <a:gd name="T43" fmla="*/ 8 h 21"/>
                  <a:gd name="T44" fmla="*/ 1 w 9"/>
                  <a:gd name="T45" fmla="*/ 5 h 21"/>
                  <a:gd name="T46" fmla="*/ 3 w 9"/>
                  <a:gd name="T47" fmla="*/ 3 h 21"/>
                  <a:gd name="T48" fmla="*/ 5 w 9"/>
                  <a:gd name="T49" fmla="*/ 1 h 21"/>
                  <a:gd name="T50" fmla="*/ 6 w 9"/>
                  <a:gd name="T51" fmla="*/ 1 h 21"/>
                  <a:gd name="T52" fmla="*/ 8 w 9"/>
                  <a:gd name="T53" fmla="*/ 0 h 21"/>
                  <a:gd name="T54" fmla="*/ 6 w 9"/>
                  <a:gd name="T55" fmla="*/ 1 h 21"/>
                  <a:gd name="T56" fmla="*/ 6 w 9"/>
                  <a:gd name="T57" fmla="*/ 2 h 21"/>
                  <a:gd name="T58" fmla="*/ 5 w 9"/>
                  <a:gd name="T59" fmla="*/ 4 h 21"/>
                  <a:gd name="T60" fmla="*/ 5 w 9"/>
                  <a:gd name="T6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 h="21">
                    <a:moveTo>
                      <a:pt x="5" y="5"/>
                    </a:moveTo>
                    <a:lnTo>
                      <a:pt x="3" y="7"/>
                    </a:lnTo>
                    <a:lnTo>
                      <a:pt x="3" y="8"/>
                    </a:lnTo>
                    <a:lnTo>
                      <a:pt x="3" y="10"/>
                    </a:lnTo>
                    <a:lnTo>
                      <a:pt x="2" y="13"/>
                    </a:lnTo>
                    <a:lnTo>
                      <a:pt x="2" y="15"/>
                    </a:lnTo>
                    <a:lnTo>
                      <a:pt x="2" y="16"/>
                    </a:lnTo>
                    <a:lnTo>
                      <a:pt x="2" y="17"/>
                    </a:lnTo>
                    <a:lnTo>
                      <a:pt x="2" y="19"/>
                    </a:lnTo>
                    <a:lnTo>
                      <a:pt x="2" y="20"/>
                    </a:lnTo>
                    <a:lnTo>
                      <a:pt x="3" y="20"/>
                    </a:lnTo>
                    <a:lnTo>
                      <a:pt x="2" y="20"/>
                    </a:lnTo>
                    <a:lnTo>
                      <a:pt x="2" y="19"/>
                    </a:lnTo>
                    <a:lnTo>
                      <a:pt x="1" y="19"/>
                    </a:lnTo>
                    <a:lnTo>
                      <a:pt x="1" y="17"/>
                    </a:lnTo>
                    <a:lnTo>
                      <a:pt x="1" y="16"/>
                    </a:lnTo>
                    <a:lnTo>
                      <a:pt x="0" y="16"/>
                    </a:lnTo>
                    <a:lnTo>
                      <a:pt x="0" y="15"/>
                    </a:lnTo>
                    <a:lnTo>
                      <a:pt x="0" y="13"/>
                    </a:lnTo>
                    <a:lnTo>
                      <a:pt x="0" y="12"/>
                    </a:lnTo>
                    <a:lnTo>
                      <a:pt x="1" y="10"/>
                    </a:lnTo>
                    <a:lnTo>
                      <a:pt x="1" y="8"/>
                    </a:lnTo>
                    <a:lnTo>
                      <a:pt x="1" y="5"/>
                    </a:lnTo>
                    <a:lnTo>
                      <a:pt x="3" y="3"/>
                    </a:lnTo>
                    <a:lnTo>
                      <a:pt x="5" y="1"/>
                    </a:lnTo>
                    <a:lnTo>
                      <a:pt x="6" y="1"/>
                    </a:lnTo>
                    <a:lnTo>
                      <a:pt x="8" y="0"/>
                    </a:lnTo>
                    <a:lnTo>
                      <a:pt x="6" y="1"/>
                    </a:lnTo>
                    <a:lnTo>
                      <a:pt x="6" y="2"/>
                    </a:lnTo>
                    <a:lnTo>
                      <a:pt x="5" y="4"/>
                    </a:lnTo>
                    <a:lnTo>
                      <a:pt x="5" y="5"/>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1" name="Freeform 836"/>
              <p:cNvSpPr>
                <a:spLocks/>
              </p:cNvSpPr>
              <p:nvPr/>
            </p:nvSpPr>
            <p:spPr bwMode="auto">
              <a:xfrm>
                <a:off x="4766" y="1721"/>
                <a:ext cx="64" cy="39"/>
              </a:xfrm>
              <a:custGeom>
                <a:avLst/>
                <a:gdLst>
                  <a:gd name="T0" fmla="*/ 58 w 64"/>
                  <a:gd name="T1" fmla="*/ 12 h 39"/>
                  <a:gd name="T2" fmla="*/ 56 w 64"/>
                  <a:gd name="T3" fmla="*/ 14 h 39"/>
                  <a:gd name="T4" fmla="*/ 52 w 64"/>
                  <a:gd name="T5" fmla="*/ 18 h 39"/>
                  <a:gd name="T6" fmla="*/ 49 w 64"/>
                  <a:gd name="T7" fmla="*/ 21 h 39"/>
                  <a:gd name="T8" fmla="*/ 46 w 64"/>
                  <a:gd name="T9" fmla="*/ 23 h 39"/>
                  <a:gd name="T10" fmla="*/ 42 w 64"/>
                  <a:gd name="T11" fmla="*/ 23 h 39"/>
                  <a:gd name="T12" fmla="*/ 39 w 64"/>
                  <a:gd name="T13" fmla="*/ 23 h 39"/>
                  <a:gd name="T14" fmla="*/ 35 w 64"/>
                  <a:gd name="T15" fmla="*/ 25 h 39"/>
                  <a:gd name="T16" fmla="*/ 32 w 64"/>
                  <a:gd name="T17" fmla="*/ 27 h 39"/>
                  <a:gd name="T18" fmla="*/ 30 w 64"/>
                  <a:gd name="T19" fmla="*/ 27 h 39"/>
                  <a:gd name="T20" fmla="*/ 29 w 64"/>
                  <a:gd name="T21" fmla="*/ 26 h 39"/>
                  <a:gd name="T22" fmla="*/ 29 w 64"/>
                  <a:gd name="T23" fmla="*/ 24 h 39"/>
                  <a:gd name="T24" fmla="*/ 31 w 64"/>
                  <a:gd name="T25" fmla="*/ 21 h 39"/>
                  <a:gd name="T26" fmla="*/ 33 w 64"/>
                  <a:gd name="T27" fmla="*/ 17 h 39"/>
                  <a:gd name="T28" fmla="*/ 30 w 64"/>
                  <a:gd name="T29" fmla="*/ 20 h 39"/>
                  <a:gd name="T30" fmla="*/ 28 w 64"/>
                  <a:gd name="T31" fmla="*/ 23 h 39"/>
                  <a:gd name="T32" fmla="*/ 25 w 64"/>
                  <a:gd name="T33" fmla="*/ 25 h 39"/>
                  <a:gd name="T34" fmla="*/ 21 w 64"/>
                  <a:gd name="T35" fmla="*/ 26 h 39"/>
                  <a:gd name="T36" fmla="*/ 19 w 64"/>
                  <a:gd name="T37" fmla="*/ 25 h 39"/>
                  <a:gd name="T38" fmla="*/ 18 w 64"/>
                  <a:gd name="T39" fmla="*/ 24 h 39"/>
                  <a:gd name="T40" fmla="*/ 20 w 64"/>
                  <a:gd name="T41" fmla="*/ 21 h 39"/>
                  <a:gd name="T42" fmla="*/ 20 w 64"/>
                  <a:gd name="T43" fmla="*/ 18 h 39"/>
                  <a:gd name="T44" fmla="*/ 18 w 64"/>
                  <a:gd name="T45" fmla="*/ 17 h 39"/>
                  <a:gd name="T46" fmla="*/ 16 w 64"/>
                  <a:gd name="T47" fmla="*/ 19 h 39"/>
                  <a:gd name="T48" fmla="*/ 12 w 64"/>
                  <a:gd name="T49" fmla="*/ 23 h 39"/>
                  <a:gd name="T50" fmla="*/ 9 w 64"/>
                  <a:gd name="T51" fmla="*/ 25 h 39"/>
                  <a:gd name="T52" fmla="*/ 6 w 64"/>
                  <a:gd name="T53" fmla="*/ 26 h 39"/>
                  <a:gd name="T54" fmla="*/ 4 w 64"/>
                  <a:gd name="T55" fmla="*/ 30 h 39"/>
                  <a:gd name="T56" fmla="*/ 2 w 64"/>
                  <a:gd name="T57" fmla="*/ 32 h 39"/>
                  <a:gd name="T58" fmla="*/ 2 w 64"/>
                  <a:gd name="T59" fmla="*/ 35 h 39"/>
                  <a:gd name="T60" fmla="*/ 1 w 64"/>
                  <a:gd name="T61" fmla="*/ 38 h 39"/>
                  <a:gd name="T62" fmla="*/ 0 w 64"/>
                  <a:gd name="T63" fmla="*/ 36 h 39"/>
                  <a:gd name="T64" fmla="*/ 0 w 64"/>
                  <a:gd name="T65" fmla="*/ 32 h 39"/>
                  <a:gd name="T66" fmla="*/ 1 w 64"/>
                  <a:gd name="T67" fmla="*/ 28 h 39"/>
                  <a:gd name="T68" fmla="*/ 3 w 64"/>
                  <a:gd name="T69" fmla="*/ 25 h 39"/>
                  <a:gd name="T70" fmla="*/ 3 w 64"/>
                  <a:gd name="T71" fmla="*/ 21 h 39"/>
                  <a:gd name="T72" fmla="*/ 6 w 64"/>
                  <a:gd name="T73" fmla="*/ 17 h 39"/>
                  <a:gd name="T74" fmla="*/ 9 w 64"/>
                  <a:gd name="T75" fmla="*/ 14 h 39"/>
                  <a:gd name="T76" fmla="*/ 12 w 64"/>
                  <a:gd name="T77" fmla="*/ 10 h 39"/>
                  <a:gd name="T78" fmla="*/ 16 w 64"/>
                  <a:gd name="T79" fmla="*/ 7 h 39"/>
                  <a:gd name="T80" fmla="*/ 20 w 64"/>
                  <a:gd name="T81" fmla="*/ 4 h 39"/>
                  <a:gd name="T82" fmla="*/ 23 w 64"/>
                  <a:gd name="T83" fmla="*/ 2 h 39"/>
                  <a:gd name="T84" fmla="*/ 26 w 64"/>
                  <a:gd name="T85" fmla="*/ 0 h 39"/>
                  <a:gd name="T86" fmla="*/ 30 w 64"/>
                  <a:gd name="T87" fmla="*/ 0 h 39"/>
                  <a:gd name="T88" fmla="*/ 33 w 64"/>
                  <a:gd name="T89" fmla="*/ 0 h 39"/>
                  <a:gd name="T90" fmla="*/ 35 w 64"/>
                  <a:gd name="T91" fmla="*/ 2 h 39"/>
                  <a:gd name="T92" fmla="*/ 39 w 64"/>
                  <a:gd name="T93" fmla="*/ 2 h 39"/>
                  <a:gd name="T94" fmla="*/ 42 w 64"/>
                  <a:gd name="T95" fmla="*/ 2 h 39"/>
                  <a:gd name="T96" fmla="*/ 45 w 64"/>
                  <a:gd name="T97" fmla="*/ 2 h 39"/>
                  <a:gd name="T98" fmla="*/ 47 w 64"/>
                  <a:gd name="T99" fmla="*/ 4 h 39"/>
                  <a:gd name="T100" fmla="*/ 48 w 64"/>
                  <a:gd name="T101" fmla="*/ 5 h 39"/>
                  <a:gd name="T102" fmla="*/ 52 w 64"/>
                  <a:gd name="T103" fmla="*/ 5 h 39"/>
                  <a:gd name="T104" fmla="*/ 54 w 64"/>
                  <a:gd name="T105" fmla="*/ 7 h 39"/>
                  <a:gd name="T106" fmla="*/ 57 w 64"/>
                  <a:gd name="T107" fmla="*/ 7 h 39"/>
                  <a:gd name="T108" fmla="*/ 61 w 64"/>
                  <a:gd name="T109" fmla="*/ 7 h 39"/>
                  <a:gd name="T110" fmla="*/ 61 w 64"/>
                  <a:gd name="T111" fmla="*/ 8 h 39"/>
                  <a:gd name="T112" fmla="*/ 58 w 64"/>
                  <a:gd name="T11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4" h="39">
                    <a:moveTo>
                      <a:pt x="58" y="11"/>
                    </a:moveTo>
                    <a:lnTo>
                      <a:pt x="58" y="12"/>
                    </a:lnTo>
                    <a:lnTo>
                      <a:pt x="57" y="14"/>
                    </a:lnTo>
                    <a:lnTo>
                      <a:pt x="56" y="14"/>
                    </a:lnTo>
                    <a:lnTo>
                      <a:pt x="54" y="16"/>
                    </a:lnTo>
                    <a:lnTo>
                      <a:pt x="52" y="18"/>
                    </a:lnTo>
                    <a:lnTo>
                      <a:pt x="51" y="19"/>
                    </a:lnTo>
                    <a:lnTo>
                      <a:pt x="49" y="21"/>
                    </a:lnTo>
                    <a:lnTo>
                      <a:pt x="47" y="23"/>
                    </a:lnTo>
                    <a:lnTo>
                      <a:pt x="46" y="23"/>
                    </a:lnTo>
                    <a:lnTo>
                      <a:pt x="44" y="23"/>
                    </a:lnTo>
                    <a:lnTo>
                      <a:pt x="42" y="23"/>
                    </a:lnTo>
                    <a:lnTo>
                      <a:pt x="41" y="23"/>
                    </a:lnTo>
                    <a:lnTo>
                      <a:pt x="39" y="23"/>
                    </a:lnTo>
                    <a:lnTo>
                      <a:pt x="37" y="25"/>
                    </a:lnTo>
                    <a:lnTo>
                      <a:pt x="35" y="25"/>
                    </a:lnTo>
                    <a:lnTo>
                      <a:pt x="33" y="26"/>
                    </a:lnTo>
                    <a:lnTo>
                      <a:pt x="32" y="27"/>
                    </a:lnTo>
                    <a:lnTo>
                      <a:pt x="31" y="27"/>
                    </a:lnTo>
                    <a:lnTo>
                      <a:pt x="30" y="27"/>
                    </a:lnTo>
                    <a:lnTo>
                      <a:pt x="30" y="26"/>
                    </a:lnTo>
                    <a:lnTo>
                      <a:pt x="29" y="26"/>
                    </a:lnTo>
                    <a:lnTo>
                      <a:pt x="29" y="25"/>
                    </a:lnTo>
                    <a:lnTo>
                      <a:pt x="29" y="24"/>
                    </a:lnTo>
                    <a:lnTo>
                      <a:pt x="31" y="22"/>
                    </a:lnTo>
                    <a:lnTo>
                      <a:pt x="31" y="21"/>
                    </a:lnTo>
                    <a:lnTo>
                      <a:pt x="32" y="19"/>
                    </a:lnTo>
                    <a:lnTo>
                      <a:pt x="33" y="17"/>
                    </a:lnTo>
                    <a:lnTo>
                      <a:pt x="32" y="19"/>
                    </a:lnTo>
                    <a:lnTo>
                      <a:pt x="30" y="20"/>
                    </a:lnTo>
                    <a:lnTo>
                      <a:pt x="28" y="22"/>
                    </a:lnTo>
                    <a:lnTo>
                      <a:pt x="28" y="23"/>
                    </a:lnTo>
                    <a:lnTo>
                      <a:pt x="26" y="25"/>
                    </a:lnTo>
                    <a:lnTo>
                      <a:pt x="25" y="25"/>
                    </a:lnTo>
                    <a:lnTo>
                      <a:pt x="23" y="25"/>
                    </a:lnTo>
                    <a:lnTo>
                      <a:pt x="21" y="26"/>
                    </a:lnTo>
                    <a:lnTo>
                      <a:pt x="19" y="26"/>
                    </a:lnTo>
                    <a:lnTo>
                      <a:pt x="19" y="25"/>
                    </a:lnTo>
                    <a:lnTo>
                      <a:pt x="18" y="25"/>
                    </a:lnTo>
                    <a:lnTo>
                      <a:pt x="18" y="24"/>
                    </a:lnTo>
                    <a:lnTo>
                      <a:pt x="18" y="23"/>
                    </a:lnTo>
                    <a:lnTo>
                      <a:pt x="20" y="21"/>
                    </a:lnTo>
                    <a:lnTo>
                      <a:pt x="20" y="19"/>
                    </a:lnTo>
                    <a:lnTo>
                      <a:pt x="20" y="18"/>
                    </a:lnTo>
                    <a:lnTo>
                      <a:pt x="21" y="16"/>
                    </a:lnTo>
                    <a:lnTo>
                      <a:pt x="18" y="17"/>
                    </a:lnTo>
                    <a:lnTo>
                      <a:pt x="17" y="17"/>
                    </a:lnTo>
                    <a:lnTo>
                      <a:pt x="16" y="19"/>
                    </a:lnTo>
                    <a:lnTo>
                      <a:pt x="14" y="21"/>
                    </a:lnTo>
                    <a:lnTo>
                      <a:pt x="12" y="23"/>
                    </a:lnTo>
                    <a:lnTo>
                      <a:pt x="11" y="23"/>
                    </a:lnTo>
                    <a:lnTo>
                      <a:pt x="9" y="25"/>
                    </a:lnTo>
                    <a:lnTo>
                      <a:pt x="8" y="25"/>
                    </a:lnTo>
                    <a:lnTo>
                      <a:pt x="6" y="26"/>
                    </a:lnTo>
                    <a:lnTo>
                      <a:pt x="5" y="28"/>
                    </a:lnTo>
                    <a:lnTo>
                      <a:pt x="4" y="30"/>
                    </a:lnTo>
                    <a:lnTo>
                      <a:pt x="4" y="31"/>
                    </a:lnTo>
                    <a:lnTo>
                      <a:pt x="2" y="32"/>
                    </a:lnTo>
                    <a:lnTo>
                      <a:pt x="2" y="33"/>
                    </a:lnTo>
                    <a:lnTo>
                      <a:pt x="2" y="35"/>
                    </a:lnTo>
                    <a:lnTo>
                      <a:pt x="1" y="37"/>
                    </a:lnTo>
                    <a:lnTo>
                      <a:pt x="1" y="38"/>
                    </a:lnTo>
                    <a:lnTo>
                      <a:pt x="0" y="38"/>
                    </a:lnTo>
                    <a:lnTo>
                      <a:pt x="0" y="36"/>
                    </a:lnTo>
                    <a:lnTo>
                      <a:pt x="0" y="33"/>
                    </a:lnTo>
                    <a:lnTo>
                      <a:pt x="0" y="32"/>
                    </a:lnTo>
                    <a:lnTo>
                      <a:pt x="1" y="31"/>
                    </a:lnTo>
                    <a:lnTo>
                      <a:pt x="1" y="28"/>
                    </a:lnTo>
                    <a:lnTo>
                      <a:pt x="1" y="26"/>
                    </a:lnTo>
                    <a:lnTo>
                      <a:pt x="3" y="25"/>
                    </a:lnTo>
                    <a:lnTo>
                      <a:pt x="3" y="23"/>
                    </a:lnTo>
                    <a:lnTo>
                      <a:pt x="3" y="21"/>
                    </a:lnTo>
                    <a:lnTo>
                      <a:pt x="5" y="19"/>
                    </a:lnTo>
                    <a:lnTo>
                      <a:pt x="6" y="17"/>
                    </a:lnTo>
                    <a:lnTo>
                      <a:pt x="6" y="16"/>
                    </a:lnTo>
                    <a:lnTo>
                      <a:pt x="9" y="14"/>
                    </a:lnTo>
                    <a:lnTo>
                      <a:pt x="10" y="12"/>
                    </a:lnTo>
                    <a:lnTo>
                      <a:pt x="12" y="10"/>
                    </a:lnTo>
                    <a:lnTo>
                      <a:pt x="14" y="9"/>
                    </a:lnTo>
                    <a:lnTo>
                      <a:pt x="16" y="7"/>
                    </a:lnTo>
                    <a:lnTo>
                      <a:pt x="18" y="6"/>
                    </a:lnTo>
                    <a:lnTo>
                      <a:pt x="20" y="4"/>
                    </a:lnTo>
                    <a:lnTo>
                      <a:pt x="21" y="4"/>
                    </a:lnTo>
                    <a:lnTo>
                      <a:pt x="23" y="2"/>
                    </a:lnTo>
                    <a:lnTo>
                      <a:pt x="25" y="2"/>
                    </a:lnTo>
                    <a:lnTo>
                      <a:pt x="26" y="0"/>
                    </a:lnTo>
                    <a:lnTo>
                      <a:pt x="28" y="0"/>
                    </a:lnTo>
                    <a:lnTo>
                      <a:pt x="30" y="0"/>
                    </a:lnTo>
                    <a:lnTo>
                      <a:pt x="32" y="0"/>
                    </a:lnTo>
                    <a:lnTo>
                      <a:pt x="33" y="0"/>
                    </a:lnTo>
                    <a:lnTo>
                      <a:pt x="35" y="0"/>
                    </a:lnTo>
                    <a:lnTo>
                      <a:pt x="35" y="2"/>
                    </a:lnTo>
                    <a:lnTo>
                      <a:pt x="37" y="2"/>
                    </a:lnTo>
                    <a:lnTo>
                      <a:pt x="39" y="2"/>
                    </a:lnTo>
                    <a:lnTo>
                      <a:pt x="41" y="2"/>
                    </a:lnTo>
                    <a:lnTo>
                      <a:pt x="42" y="2"/>
                    </a:lnTo>
                    <a:lnTo>
                      <a:pt x="43" y="2"/>
                    </a:lnTo>
                    <a:lnTo>
                      <a:pt x="45" y="2"/>
                    </a:lnTo>
                    <a:lnTo>
                      <a:pt x="45" y="4"/>
                    </a:lnTo>
                    <a:lnTo>
                      <a:pt x="47" y="4"/>
                    </a:lnTo>
                    <a:lnTo>
                      <a:pt x="48" y="4"/>
                    </a:lnTo>
                    <a:lnTo>
                      <a:pt x="48" y="5"/>
                    </a:lnTo>
                    <a:lnTo>
                      <a:pt x="50" y="5"/>
                    </a:lnTo>
                    <a:lnTo>
                      <a:pt x="52" y="5"/>
                    </a:lnTo>
                    <a:lnTo>
                      <a:pt x="52" y="7"/>
                    </a:lnTo>
                    <a:lnTo>
                      <a:pt x="54" y="7"/>
                    </a:lnTo>
                    <a:lnTo>
                      <a:pt x="55" y="7"/>
                    </a:lnTo>
                    <a:lnTo>
                      <a:pt x="57" y="7"/>
                    </a:lnTo>
                    <a:lnTo>
                      <a:pt x="59" y="7"/>
                    </a:lnTo>
                    <a:lnTo>
                      <a:pt x="61" y="7"/>
                    </a:lnTo>
                    <a:lnTo>
                      <a:pt x="63" y="6"/>
                    </a:lnTo>
                    <a:lnTo>
                      <a:pt x="61" y="8"/>
                    </a:lnTo>
                    <a:lnTo>
                      <a:pt x="60" y="9"/>
                    </a:lnTo>
                    <a:lnTo>
                      <a:pt x="58" y="11"/>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2" name="Freeform 837"/>
              <p:cNvSpPr>
                <a:spLocks/>
              </p:cNvSpPr>
              <p:nvPr/>
            </p:nvSpPr>
            <p:spPr bwMode="auto">
              <a:xfrm>
                <a:off x="4885" y="1626"/>
                <a:ext cx="24" cy="137"/>
              </a:xfrm>
              <a:custGeom>
                <a:avLst/>
                <a:gdLst>
                  <a:gd name="T0" fmla="*/ 5 w 24"/>
                  <a:gd name="T1" fmla="*/ 21 h 137"/>
                  <a:gd name="T2" fmla="*/ 5 w 24"/>
                  <a:gd name="T3" fmla="*/ 26 h 137"/>
                  <a:gd name="T4" fmla="*/ 5 w 24"/>
                  <a:gd name="T5" fmla="*/ 31 h 137"/>
                  <a:gd name="T6" fmla="*/ 5 w 24"/>
                  <a:gd name="T7" fmla="*/ 36 h 137"/>
                  <a:gd name="T8" fmla="*/ 4 w 24"/>
                  <a:gd name="T9" fmla="*/ 46 h 137"/>
                  <a:gd name="T10" fmla="*/ 4 w 24"/>
                  <a:gd name="T11" fmla="*/ 55 h 137"/>
                  <a:gd name="T12" fmla="*/ 3 w 24"/>
                  <a:gd name="T13" fmla="*/ 67 h 137"/>
                  <a:gd name="T14" fmla="*/ 3 w 24"/>
                  <a:gd name="T15" fmla="*/ 74 h 137"/>
                  <a:gd name="T16" fmla="*/ 3 w 24"/>
                  <a:gd name="T17" fmla="*/ 83 h 137"/>
                  <a:gd name="T18" fmla="*/ 3 w 24"/>
                  <a:gd name="T19" fmla="*/ 89 h 137"/>
                  <a:gd name="T20" fmla="*/ 3 w 24"/>
                  <a:gd name="T21" fmla="*/ 98 h 137"/>
                  <a:gd name="T22" fmla="*/ 4 w 24"/>
                  <a:gd name="T23" fmla="*/ 105 h 137"/>
                  <a:gd name="T24" fmla="*/ 4 w 24"/>
                  <a:gd name="T25" fmla="*/ 114 h 137"/>
                  <a:gd name="T26" fmla="*/ 6 w 24"/>
                  <a:gd name="T27" fmla="*/ 119 h 137"/>
                  <a:gd name="T28" fmla="*/ 6 w 24"/>
                  <a:gd name="T29" fmla="*/ 124 h 137"/>
                  <a:gd name="T30" fmla="*/ 8 w 24"/>
                  <a:gd name="T31" fmla="*/ 129 h 137"/>
                  <a:gd name="T32" fmla="*/ 11 w 24"/>
                  <a:gd name="T33" fmla="*/ 133 h 137"/>
                  <a:gd name="T34" fmla="*/ 13 w 24"/>
                  <a:gd name="T35" fmla="*/ 136 h 137"/>
                  <a:gd name="T36" fmla="*/ 17 w 24"/>
                  <a:gd name="T37" fmla="*/ 134 h 137"/>
                  <a:gd name="T38" fmla="*/ 20 w 24"/>
                  <a:gd name="T39" fmla="*/ 130 h 137"/>
                  <a:gd name="T40" fmla="*/ 20 w 24"/>
                  <a:gd name="T41" fmla="*/ 126 h 137"/>
                  <a:gd name="T42" fmla="*/ 18 w 24"/>
                  <a:gd name="T43" fmla="*/ 115 h 137"/>
                  <a:gd name="T44" fmla="*/ 16 w 24"/>
                  <a:gd name="T45" fmla="*/ 105 h 137"/>
                  <a:gd name="T46" fmla="*/ 14 w 24"/>
                  <a:gd name="T47" fmla="*/ 96 h 137"/>
                  <a:gd name="T48" fmla="*/ 14 w 24"/>
                  <a:gd name="T49" fmla="*/ 88 h 137"/>
                  <a:gd name="T50" fmla="*/ 14 w 24"/>
                  <a:gd name="T51" fmla="*/ 78 h 137"/>
                  <a:gd name="T52" fmla="*/ 14 w 24"/>
                  <a:gd name="T53" fmla="*/ 73 h 137"/>
                  <a:gd name="T54" fmla="*/ 14 w 24"/>
                  <a:gd name="T55" fmla="*/ 66 h 137"/>
                  <a:gd name="T56" fmla="*/ 15 w 24"/>
                  <a:gd name="T57" fmla="*/ 58 h 137"/>
                  <a:gd name="T58" fmla="*/ 15 w 24"/>
                  <a:gd name="T59" fmla="*/ 51 h 137"/>
                  <a:gd name="T60" fmla="*/ 15 w 24"/>
                  <a:gd name="T61" fmla="*/ 45 h 137"/>
                  <a:gd name="T62" fmla="*/ 15 w 24"/>
                  <a:gd name="T63" fmla="*/ 38 h 137"/>
                  <a:gd name="T64" fmla="*/ 14 w 24"/>
                  <a:gd name="T65" fmla="*/ 32 h 137"/>
                  <a:gd name="T66" fmla="*/ 14 w 24"/>
                  <a:gd name="T67" fmla="*/ 23 h 137"/>
                  <a:gd name="T68" fmla="*/ 14 w 24"/>
                  <a:gd name="T69" fmla="*/ 16 h 137"/>
                  <a:gd name="T70" fmla="*/ 18 w 24"/>
                  <a:gd name="T71" fmla="*/ 6 h 137"/>
                  <a:gd name="T72" fmla="*/ 20 w 24"/>
                  <a:gd name="T73" fmla="*/ 2 h 137"/>
                  <a:gd name="T74" fmla="*/ 14 w 24"/>
                  <a:gd name="T75" fmla="*/ 4 h 137"/>
                  <a:gd name="T76" fmla="*/ 9 w 24"/>
                  <a:gd name="T77" fmla="*/ 4 h 137"/>
                  <a:gd name="T78" fmla="*/ 5 w 24"/>
                  <a:gd name="T79" fmla="*/ 4 h 137"/>
                  <a:gd name="T80" fmla="*/ 1 w 24"/>
                  <a:gd name="T81" fmla="*/ 3 h 137"/>
                  <a:gd name="T82" fmla="*/ 0 w 24"/>
                  <a:gd name="T83" fmla="*/ 5 h 137"/>
                  <a:gd name="T84" fmla="*/ 1 w 24"/>
                  <a:gd name="T85" fmla="*/ 9 h 137"/>
                  <a:gd name="T86" fmla="*/ 3 w 24"/>
                  <a:gd name="T87" fmla="*/ 14 h 137"/>
                  <a:gd name="T88" fmla="*/ 4 w 24"/>
                  <a:gd name="T89" fmla="*/ 1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 h="137">
                    <a:moveTo>
                      <a:pt x="5" y="19"/>
                    </a:moveTo>
                    <a:lnTo>
                      <a:pt x="5" y="20"/>
                    </a:lnTo>
                    <a:lnTo>
                      <a:pt x="5" y="21"/>
                    </a:lnTo>
                    <a:lnTo>
                      <a:pt x="5" y="23"/>
                    </a:lnTo>
                    <a:lnTo>
                      <a:pt x="5" y="24"/>
                    </a:lnTo>
                    <a:lnTo>
                      <a:pt x="5" y="26"/>
                    </a:lnTo>
                    <a:lnTo>
                      <a:pt x="5" y="28"/>
                    </a:lnTo>
                    <a:lnTo>
                      <a:pt x="5" y="30"/>
                    </a:lnTo>
                    <a:lnTo>
                      <a:pt x="5" y="31"/>
                    </a:lnTo>
                    <a:lnTo>
                      <a:pt x="6" y="31"/>
                    </a:lnTo>
                    <a:lnTo>
                      <a:pt x="5" y="35"/>
                    </a:lnTo>
                    <a:lnTo>
                      <a:pt x="5" y="36"/>
                    </a:lnTo>
                    <a:lnTo>
                      <a:pt x="5" y="40"/>
                    </a:lnTo>
                    <a:lnTo>
                      <a:pt x="5" y="42"/>
                    </a:lnTo>
                    <a:lnTo>
                      <a:pt x="4" y="46"/>
                    </a:lnTo>
                    <a:lnTo>
                      <a:pt x="4" y="50"/>
                    </a:lnTo>
                    <a:lnTo>
                      <a:pt x="4" y="53"/>
                    </a:lnTo>
                    <a:lnTo>
                      <a:pt x="4" y="55"/>
                    </a:lnTo>
                    <a:lnTo>
                      <a:pt x="3" y="59"/>
                    </a:lnTo>
                    <a:lnTo>
                      <a:pt x="3" y="63"/>
                    </a:lnTo>
                    <a:lnTo>
                      <a:pt x="3" y="67"/>
                    </a:lnTo>
                    <a:lnTo>
                      <a:pt x="3" y="69"/>
                    </a:lnTo>
                    <a:lnTo>
                      <a:pt x="3" y="73"/>
                    </a:lnTo>
                    <a:lnTo>
                      <a:pt x="3" y="74"/>
                    </a:lnTo>
                    <a:lnTo>
                      <a:pt x="3" y="78"/>
                    </a:lnTo>
                    <a:lnTo>
                      <a:pt x="3" y="80"/>
                    </a:lnTo>
                    <a:lnTo>
                      <a:pt x="3" y="83"/>
                    </a:lnTo>
                    <a:lnTo>
                      <a:pt x="3" y="85"/>
                    </a:lnTo>
                    <a:lnTo>
                      <a:pt x="3" y="87"/>
                    </a:lnTo>
                    <a:lnTo>
                      <a:pt x="3" y="89"/>
                    </a:lnTo>
                    <a:lnTo>
                      <a:pt x="3" y="92"/>
                    </a:lnTo>
                    <a:lnTo>
                      <a:pt x="3" y="95"/>
                    </a:lnTo>
                    <a:lnTo>
                      <a:pt x="3" y="98"/>
                    </a:lnTo>
                    <a:lnTo>
                      <a:pt x="4" y="100"/>
                    </a:lnTo>
                    <a:lnTo>
                      <a:pt x="4" y="104"/>
                    </a:lnTo>
                    <a:lnTo>
                      <a:pt x="4" y="105"/>
                    </a:lnTo>
                    <a:lnTo>
                      <a:pt x="4" y="109"/>
                    </a:lnTo>
                    <a:lnTo>
                      <a:pt x="4" y="111"/>
                    </a:lnTo>
                    <a:lnTo>
                      <a:pt x="4" y="114"/>
                    </a:lnTo>
                    <a:lnTo>
                      <a:pt x="4" y="116"/>
                    </a:lnTo>
                    <a:lnTo>
                      <a:pt x="4" y="118"/>
                    </a:lnTo>
                    <a:lnTo>
                      <a:pt x="6" y="119"/>
                    </a:lnTo>
                    <a:lnTo>
                      <a:pt x="6" y="121"/>
                    </a:lnTo>
                    <a:lnTo>
                      <a:pt x="6" y="122"/>
                    </a:lnTo>
                    <a:lnTo>
                      <a:pt x="6" y="124"/>
                    </a:lnTo>
                    <a:lnTo>
                      <a:pt x="6" y="126"/>
                    </a:lnTo>
                    <a:lnTo>
                      <a:pt x="8" y="127"/>
                    </a:lnTo>
                    <a:lnTo>
                      <a:pt x="8" y="129"/>
                    </a:lnTo>
                    <a:lnTo>
                      <a:pt x="10" y="129"/>
                    </a:lnTo>
                    <a:lnTo>
                      <a:pt x="10" y="131"/>
                    </a:lnTo>
                    <a:lnTo>
                      <a:pt x="11" y="133"/>
                    </a:lnTo>
                    <a:lnTo>
                      <a:pt x="11" y="134"/>
                    </a:lnTo>
                    <a:lnTo>
                      <a:pt x="13" y="134"/>
                    </a:lnTo>
                    <a:lnTo>
                      <a:pt x="13" y="136"/>
                    </a:lnTo>
                    <a:lnTo>
                      <a:pt x="15" y="136"/>
                    </a:lnTo>
                    <a:lnTo>
                      <a:pt x="17" y="136"/>
                    </a:lnTo>
                    <a:lnTo>
                      <a:pt x="17" y="134"/>
                    </a:lnTo>
                    <a:lnTo>
                      <a:pt x="19" y="133"/>
                    </a:lnTo>
                    <a:lnTo>
                      <a:pt x="19" y="132"/>
                    </a:lnTo>
                    <a:lnTo>
                      <a:pt x="20" y="130"/>
                    </a:lnTo>
                    <a:lnTo>
                      <a:pt x="20" y="129"/>
                    </a:lnTo>
                    <a:lnTo>
                      <a:pt x="21" y="127"/>
                    </a:lnTo>
                    <a:lnTo>
                      <a:pt x="20" y="126"/>
                    </a:lnTo>
                    <a:lnTo>
                      <a:pt x="20" y="121"/>
                    </a:lnTo>
                    <a:lnTo>
                      <a:pt x="18" y="119"/>
                    </a:lnTo>
                    <a:lnTo>
                      <a:pt x="18" y="115"/>
                    </a:lnTo>
                    <a:lnTo>
                      <a:pt x="16" y="113"/>
                    </a:lnTo>
                    <a:lnTo>
                      <a:pt x="16" y="109"/>
                    </a:lnTo>
                    <a:lnTo>
                      <a:pt x="16" y="105"/>
                    </a:lnTo>
                    <a:lnTo>
                      <a:pt x="16" y="102"/>
                    </a:lnTo>
                    <a:lnTo>
                      <a:pt x="14" y="100"/>
                    </a:lnTo>
                    <a:lnTo>
                      <a:pt x="14" y="96"/>
                    </a:lnTo>
                    <a:lnTo>
                      <a:pt x="14" y="94"/>
                    </a:lnTo>
                    <a:lnTo>
                      <a:pt x="14" y="90"/>
                    </a:lnTo>
                    <a:lnTo>
                      <a:pt x="14" y="88"/>
                    </a:lnTo>
                    <a:lnTo>
                      <a:pt x="14" y="84"/>
                    </a:lnTo>
                    <a:lnTo>
                      <a:pt x="14" y="82"/>
                    </a:lnTo>
                    <a:lnTo>
                      <a:pt x="14" y="78"/>
                    </a:lnTo>
                    <a:lnTo>
                      <a:pt x="14" y="76"/>
                    </a:lnTo>
                    <a:lnTo>
                      <a:pt x="14" y="74"/>
                    </a:lnTo>
                    <a:lnTo>
                      <a:pt x="14" y="73"/>
                    </a:lnTo>
                    <a:lnTo>
                      <a:pt x="14" y="71"/>
                    </a:lnTo>
                    <a:lnTo>
                      <a:pt x="14" y="69"/>
                    </a:lnTo>
                    <a:lnTo>
                      <a:pt x="14" y="66"/>
                    </a:lnTo>
                    <a:lnTo>
                      <a:pt x="14" y="64"/>
                    </a:lnTo>
                    <a:lnTo>
                      <a:pt x="15" y="60"/>
                    </a:lnTo>
                    <a:lnTo>
                      <a:pt x="15" y="58"/>
                    </a:lnTo>
                    <a:lnTo>
                      <a:pt x="15" y="57"/>
                    </a:lnTo>
                    <a:lnTo>
                      <a:pt x="15" y="54"/>
                    </a:lnTo>
                    <a:lnTo>
                      <a:pt x="15" y="51"/>
                    </a:lnTo>
                    <a:lnTo>
                      <a:pt x="15" y="49"/>
                    </a:lnTo>
                    <a:lnTo>
                      <a:pt x="15" y="47"/>
                    </a:lnTo>
                    <a:lnTo>
                      <a:pt x="15" y="45"/>
                    </a:lnTo>
                    <a:lnTo>
                      <a:pt x="16" y="42"/>
                    </a:lnTo>
                    <a:lnTo>
                      <a:pt x="15" y="40"/>
                    </a:lnTo>
                    <a:lnTo>
                      <a:pt x="15" y="38"/>
                    </a:lnTo>
                    <a:lnTo>
                      <a:pt x="15" y="36"/>
                    </a:lnTo>
                    <a:lnTo>
                      <a:pt x="15" y="34"/>
                    </a:lnTo>
                    <a:lnTo>
                      <a:pt x="14" y="32"/>
                    </a:lnTo>
                    <a:lnTo>
                      <a:pt x="14" y="29"/>
                    </a:lnTo>
                    <a:lnTo>
                      <a:pt x="14" y="28"/>
                    </a:lnTo>
                    <a:lnTo>
                      <a:pt x="14" y="23"/>
                    </a:lnTo>
                    <a:lnTo>
                      <a:pt x="14" y="21"/>
                    </a:lnTo>
                    <a:lnTo>
                      <a:pt x="14" y="18"/>
                    </a:lnTo>
                    <a:lnTo>
                      <a:pt x="14" y="16"/>
                    </a:lnTo>
                    <a:lnTo>
                      <a:pt x="15" y="12"/>
                    </a:lnTo>
                    <a:lnTo>
                      <a:pt x="16" y="10"/>
                    </a:lnTo>
                    <a:lnTo>
                      <a:pt x="18" y="6"/>
                    </a:lnTo>
                    <a:lnTo>
                      <a:pt x="20" y="4"/>
                    </a:lnTo>
                    <a:lnTo>
                      <a:pt x="23" y="0"/>
                    </a:lnTo>
                    <a:lnTo>
                      <a:pt x="20" y="2"/>
                    </a:lnTo>
                    <a:lnTo>
                      <a:pt x="18" y="3"/>
                    </a:lnTo>
                    <a:lnTo>
                      <a:pt x="16" y="4"/>
                    </a:lnTo>
                    <a:lnTo>
                      <a:pt x="14" y="4"/>
                    </a:lnTo>
                    <a:lnTo>
                      <a:pt x="12" y="4"/>
                    </a:lnTo>
                    <a:lnTo>
                      <a:pt x="11" y="4"/>
                    </a:lnTo>
                    <a:lnTo>
                      <a:pt x="9" y="4"/>
                    </a:lnTo>
                    <a:lnTo>
                      <a:pt x="8" y="4"/>
                    </a:lnTo>
                    <a:lnTo>
                      <a:pt x="6" y="4"/>
                    </a:lnTo>
                    <a:lnTo>
                      <a:pt x="5" y="4"/>
                    </a:lnTo>
                    <a:lnTo>
                      <a:pt x="3" y="4"/>
                    </a:lnTo>
                    <a:lnTo>
                      <a:pt x="3" y="3"/>
                    </a:lnTo>
                    <a:lnTo>
                      <a:pt x="1" y="3"/>
                    </a:lnTo>
                    <a:lnTo>
                      <a:pt x="1" y="2"/>
                    </a:lnTo>
                    <a:lnTo>
                      <a:pt x="0" y="4"/>
                    </a:lnTo>
                    <a:lnTo>
                      <a:pt x="0" y="5"/>
                    </a:lnTo>
                    <a:lnTo>
                      <a:pt x="0" y="7"/>
                    </a:lnTo>
                    <a:lnTo>
                      <a:pt x="1" y="7"/>
                    </a:lnTo>
                    <a:lnTo>
                      <a:pt x="1" y="9"/>
                    </a:lnTo>
                    <a:lnTo>
                      <a:pt x="3" y="9"/>
                    </a:lnTo>
                    <a:lnTo>
                      <a:pt x="3" y="12"/>
                    </a:lnTo>
                    <a:lnTo>
                      <a:pt x="3" y="14"/>
                    </a:lnTo>
                    <a:lnTo>
                      <a:pt x="4" y="14"/>
                    </a:lnTo>
                    <a:lnTo>
                      <a:pt x="4" y="16"/>
                    </a:lnTo>
                    <a:lnTo>
                      <a:pt x="4" y="17"/>
                    </a:lnTo>
                    <a:lnTo>
                      <a:pt x="4" y="19"/>
                    </a:lnTo>
                    <a:lnTo>
                      <a:pt x="5" y="19"/>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3" name="Freeform 838"/>
              <p:cNvSpPr>
                <a:spLocks/>
              </p:cNvSpPr>
              <p:nvPr/>
            </p:nvSpPr>
            <p:spPr bwMode="auto">
              <a:xfrm>
                <a:off x="4872" y="1770"/>
                <a:ext cx="42" cy="128"/>
              </a:xfrm>
              <a:custGeom>
                <a:avLst/>
                <a:gdLst>
                  <a:gd name="T0" fmla="*/ 38 w 42"/>
                  <a:gd name="T1" fmla="*/ 3 h 128"/>
                  <a:gd name="T2" fmla="*/ 36 w 42"/>
                  <a:gd name="T3" fmla="*/ 11 h 128"/>
                  <a:gd name="T4" fmla="*/ 35 w 42"/>
                  <a:gd name="T5" fmla="*/ 19 h 128"/>
                  <a:gd name="T6" fmla="*/ 34 w 42"/>
                  <a:gd name="T7" fmla="*/ 28 h 128"/>
                  <a:gd name="T8" fmla="*/ 34 w 42"/>
                  <a:gd name="T9" fmla="*/ 36 h 128"/>
                  <a:gd name="T10" fmla="*/ 33 w 42"/>
                  <a:gd name="T11" fmla="*/ 43 h 128"/>
                  <a:gd name="T12" fmla="*/ 31 w 42"/>
                  <a:gd name="T13" fmla="*/ 47 h 128"/>
                  <a:gd name="T14" fmla="*/ 27 w 42"/>
                  <a:gd name="T15" fmla="*/ 52 h 128"/>
                  <a:gd name="T16" fmla="*/ 22 w 42"/>
                  <a:gd name="T17" fmla="*/ 58 h 128"/>
                  <a:gd name="T18" fmla="*/ 16 w 42"/>
                  <a:gd name="T19" fmla="*/ 59 h 128"/>
                  <a:gd name="T20" fmla="*/ 13 w 42"/>
                  <a:gd name="T21" fmla="*/ 56 h 128"/>
                  <a:gd name="T22" fmla="*/ 10 w 42"/>
                  <a:gd name="T23" fmla="*/ 51 h 128"/>
                  <a:gd name="T24" fmla="*/ 8 w 42"/>
                  <a:gd name="T25" fmla="*/ 45 h 128"/>
                  <a:gd name="T26" fmla="*/ 5 w 42"/>
                  <a:gd name="T27" fmla="*/ 42 h 128"/>
                  <a:gd name="T28" fmla="*/ 3 w 42"/>
                  <a:gd name="T29" fmla="*/ 41 h 128"/>
                  <a:gd name="T30" fmla="*/ 0 w 42"/>
                  <a:gd name="T31" fmla="*/ 48 h 128"/>
                  <a:gd name="T32" fmla="*/ 0 w 42"/>
                  <a:gd name="T33" fmla="*/ 53 h 128"/>
                  <a:gd name="T34" fmla="*/ 0 w 42"/>
                  <a:gd name="T35" fmla="*/ 63 h 128"/>
                  <a:gd name="T36" fmla="*/ 0 w 42"/>
                  <a:gd name="T37" fmla="*/ 69 h 128"/>
                  <a:gd name="T38" fmla="*/ 1 w 42"/>
                  <a:gd name="T39" fmla="*/ 74 h 128"/>
                  <a:gd name="T40" fmla="*/ 3 w 42"/>
                  <a:gd name="T41" fmla="*/ 77 h 128"/>
                  <a:gd name="T42" fmla="*/ 7 w 42"/>
                  <a:gd name="T43" fmla="*/ 79 h 128"/>
                  <a:gd name="T44" fmla="*/ 9 w 42"/>
                  <a:gd name="T45" fmla="*/ 83 h 128"/>
                  <a:gd name="T46" fmla="*/ 13 w 42"/>
                  <a:gd name="T47" fmla="*/ 84 h 128"/>
                  <a:gd name="T48" fmla="*/ 12 w 42"/>
                  <a:gd name="T49" fmla="*/ 90 h 128"/>
                  <a:gd name="T50" fmla="*/ 9 w 42"/>
                  <a:gd name="T51" fmla="*/ 96 h 128"/>
                  <a:gd name="T52" fmla="*/ 6 w 42"/>
                  <a:gd name="T53" fmla="*/ 102 h 128"/>
                  <a:gd name="T54" fmla="*/ 5 w 42"/>
                  <a:gd name="T55" fmla="*/ 106 h 128"/>
                  <a:gd name="T56" fmla="*/ 5 w 42"/>
                  <a:gd name="T57" fmla="*/ 112 h 128"/>
                  <a:gd name="T58" fmla="*/ 5 w 42"/>
                  <a:gd name="T59" fmla="*/ 118 h 128"/>
                  <a:gd name="T60" fmla="*/ 7 w 42"/>
                  <a:gd name="T61" fmla="*/ 122 h 128"/>
                  <a:gd name="T62" fmla="*/ 9 w 42"/>
                  <a:gd name="T63" fmla="*/ 127 h 128"/>
                  <a:gd name="T64" fmla="*/ 14 w 42"/>
                  <a:gd name="T65" fmla="*/ 126 h 128"/>
                  <a:gd name="T66" fmla="*/ 16 w 42"/>
                  <a:gd name="T67" fmla="*/ 122 h 128"/>
                  <a:gd name="T68" fmla="*/ 19 w 42"/>
                  <a:gd name="T69" fmla="*/ 115 h 128"/>
                  <a:gd name="T70" fmla="*/ 19 w 42"/>
                  <a:gd name="T71" fmla="*/ 110 h 128"/>
                  <a:gd name="T72" fmla="*/ 22 w 42"/>
                  <a:gd name="T73" fmla="*/ 104 h 128"/>
                  <a:gd name="T74" fmla="*/ 24 w 42"/>
                  <a:gd name="T75" fmla="*/ 98 h 128"/>
                  <a:gd name="T76" fmla="*/ 24 w 42"/>
                  <a:gd name="T77" fmla="*/ 92 h 128"/>
                  <a:gd name="T78" fmla="*/ 26 w 42"/>
                  <a:gd name="T79" fmla="*/ 87 h 128"/>
                  <a:gd name="T80" fmla="*/ 26 w 42"/>
                  <a:gd name="T81" fmla="*/ 81 h 128"/>
                  <a:gd name="T82" fmla="*/ 27 w 42"/>
                  <a:gd name="T83" fmla="*/ 75 h 128"/>
                  <a:gd name="T84" fmla="*/ 29 w 42"/>
                  <a:gd name="T85" fmla="*/ 70 h 128"/>
                  <a:gd name="T86" fmla="*/ 31 w 42"/>
                  <a:gd name="T87" fmla="*/ 65 h 128"/>
                  <a:gd name="T88" fmla="*/ 33 w 42"/>
                  <a:gd name="T89" fmla="*/ 59 h 128"/>
                  <a:gd name="T90" fmla="*/ 36 w 42"/>
                  <a:gd name="T91" fmla="*/ 54 h 128"/>
                  <a:gd name="T92" fmla="*/ 38 w 42"/>
                  <a:gd name="T93" fmla="*/ 49 h 128"/>
                  <a:gd name="T94" fmla="*/ 39 w 42"/>
                  <a:gd name="T95" fmla="*/ 43 h 128"/>
                  <a:gd name="T96" fmla="*/ 41 w 42"/>
                  <a:gd name="T97" fmla="*/ 37 h 128"/>
                  <a:gd name="T98" fmla="*/ 41 w 42"/>
                  <a:gd name="T99" fmla="*/ 31 h 128"/>
                  <a:gd name="T100" fmla="*/ 41 w 42"/>
                  <a:gd name="T101" fmla="*/ 25 h 128"/>
                  <a:gd name="T102" fmla="*/ 40 w 42"/>
                  <a:gd name="T103" fmla="*/ 21 h 128"/>
                  <a:gd name="T104" fmla="*/ 40 w 42"/>
                  <a:gd name="T105" fmla="*/ 16 h 128"/>
                  <a:gd name="T106" fmla="*/ 40 w 42"/>
                  <a:gd name="T107" fmla="*/ 11 h 128"/>
                  <a:gd name="T108" fmla="*/ 39 w 42"/>
                  <a:gd name="T109" fmla="*/ 7 h 128"/>
                  <a:gd name="T110" fmla="*/ 39 w 42"/>
                  <a:gd name="T111"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 h="128">
                    <a:moveTo>
                      <a:pt x="39" y="0"/>
                    </a:moveTo>
                    <a:lnTo>
                      <a:pt x="38" y="1"/>
                    </a:lnTo>
                    <a:lnTo>
                      <a:pt x="38" y="3"/>
                    </a:lnTo>
                    <a:lnTo>
                      <a:pt x="36" y="6"/>
                    </a:lnTo>
                    <a:lnTo>
                      <a:pt x="36" y="8"/>
                    </a:lnTo>
                    <a:lnTo>
                      <a:pt x="36" y="11"/>
                    </a:lnTo>
                    <a:lnTo>
                      <a:pt x="36" y="13"/>
                    </a:lnTo>
                    <a:lnTo>
                      <a:pt x="35" y="17"/>
                    </a:lnTo>
                    <a:lnTo>
                      <a:pt x="35" y="19"/>
                    </a:lnTo>
                    <a:lnTo>
                      <a:pt x="35" y="22"/>
                    </a:lnTo>
                    <a:lnTo>
                      <a:pt x="35" y="24"/>
                    </a:lnTo>
                    <a:lnTo>
                      <a:pt x="34" y="28"/>
                    </a:lnTo>
                    <a:lnTo>
                      <a:pt x="34" y="30"/>
                    </a:lnTo>
                    <a:lnTo>
                      <a:pt x="34" y="34"/>
                    </a:lnTo>
                    <a:lnTo>
                      <a:pt x="34" y="36"/>
                    </a:lnTo>
                    <a:lnTo>
                      <a:pt x="33" y="39"/>
                    </a:lnTo>
                    <a:lnTo>
                      <a:pt x="33" y="41"/>
                    </a:lnTo>
                    <a:lnTo>
                      <a:pt x="33" y="43"/>
                    </a:lnTo>
                    <a:lnTo>
                      <a:pt x="33" y="44"/>
                    </a:lnTo>
                    <a:lnTo>
                      <a:pt x="31" y="46"/>
                    </a:lnTo>
                    <a:lnTo>
                      <a:pt x="31" y="47"/>
                    </a:lnTo>
                    <a:lnTo>
                      <a:pt x="29" y="49"/>
                    </a:lnTo>
                    <a:lnTo>
                      <a:pt x="27" y="51"/>
                    </a:lnTo>
                    <a:lnTo>
                      <a:pt x="27" y="52"/>
                    </a:lnTo>
                    <a:lnTo>
                      <a:pt x="26" y="53"/>
                    </a:lnTo>
                    <a:lnTo>
                      <a:pt x="24" y="56"/>
                    </a:lnTo>
                    <a:lnTo>
                      <a:pt x="22" y="58"/>
                    </a:lnTo>
                    <a:lnTo>
                      <a:pt x="19" y="59"/>
                    </a:lnTo>
                    <a:lnTo>
                      <a:pt x="18" y="59"/>
                    </a:lnTo>
                    <a:lnTo>
                      <a:pt x="16" y="59"/>
                    </a:lnTo>
                    <a:lnTo>
                      <a:pt x="15" y="58"/>
                    </a:lnTo>
                    <a:lnTo>
                      <a:pt x="13" y="58"/>
                    </a:lnTo>
                    <a:lnTo>
                      <a:pt x="13" y="56"/>
                    </a:lnTo>
                    <a:lnTo>
                      <a:pt x="11" y="54"/>
                    </a:lnTo>
                    <a:lnTo>
                      <a:pt x="11" y="52"/>
                    </a:lnTo>
                    <a:lnTo>
                      <a:pt x="10" y="51"/>
                    </a:lnTo>
                    <a:lnTo>
                      <a:pt x="10" y="48"/>
                    </a:lnTo>
                    <a:lnTo>
                      <a:pt x="8" y="47"/>
                    </a:lnTo>
                    <a:lnTo>
                      <a:pt x="8" y="45"/>
                    </a:lnTo>
                    <a:lnTo>
                      <a:pt x="7" y="44"/>
                    </a:lnTo>
                    <a:lnTo>
                      <a:pt x="7" y="42"/>
                    </a:lnTo>
                    <a:lnTo>
                      <a:pt x="5" y="42"/>
                    </a:lnTo>
                    <a:lnTo>
                      <a:pt x="5" y="40"/>
                    </a:lnTo>
                    <a:lnTo>
                      <a:pt x="5" y="39"/>
                    </a:lnTo>
                    <a:lnTo>
                      <a:pt x="3" y="41"/>
                    </a:lnTo>
                    <a:lnTo>
                      <a:pt x="2" y="43"/>
                    </a:lnTo>
                    <a:lnTo>
                      <a:pt x="2" y="45"/>
                    </a:lnTo>
                    <a:lnTo>
                      <a:pt x="0" y="48"/>
                    </a:lnTo>
                    <a:lnTo>
                      <a:pt x="0" y="50"/>
                    </a:lnTo>
                    <a:lnTo>
                      <a:pt x="0" y="52"/>
                    </a:lnTo>
                    <a:lnTo>
                      <a:pt x="0" y="53"/>
                    </a:lnTo>
                    <a:lnTo>
                      <a:pt x="0" y="58"/>
                    </a:lnTo>
                    <a:lnTo>
                      <a:pt x="0" y="59"/>
                    </a:lnTo>
                    <a:lnTo>
                      <a:pt x="0" y="63"/>
                    </a:lnTo>
                    <a:lnTo>
                      <a:pt x="0" y="65"/>
                    </a:lnTo>
                    <a:lnTo>
                      <a:pt x="0" y="67"/>
                    </a:lnTo>
                    <a:lnTo>
                      <a:pt x="0" y="69"/>
                    </a:lnTo>
                    <a:lnTo>
                      <a:pt x="0" y="71"/>
                    </a:lnTo>
                    <a:lnTo>
                      <a:pt x="1" y="72"/>
                    </a:lnTo>
                    <a:lnTo>
                      <a:pt x="1" y="74"/>
                    </a:lnTo>
                    <a:lnTo>
                      <a:pt x="1" y="75"/>
                    </a:lnTo>
                    <a:lnTo>
                      <a:pt x="3" y="75"/>
                    </a:lnTo>
                    <a:lnTo>
                      <a:pt x="3" y="77"/>
                    </a:lnTo>
                    <a:lnTo>
                      <a:pt x="5" y="77"/>
                    </a:lnTo>
                    <a:lnTo>
                      <a:pt x="5" y="79"/>
                    </a:lnTo>
                    <a:lnTo>
                      <a:pt x="7" y="79"/>
                    </a:lnTo>
                    <a:lnTo>
                      <a:pt x="7" y="81"/>
                    </a:lnTo>
                    <a:lnTo>
                      <a:pt x="9" y="81"/>
                    </a:lnTo>
                    <a:lnTo>
                      <a:pt x="9" y="83"/>
                    </a:lnTo>
                    <a:lnTo>
                      <a:pt x="11" y="83"/>
                    </a:lnTo>
                    <a:lnTo>
                      <a:pt x="11" y="84"/>
                    </a:lnTo>
                    <a:lnTo>
                      <a:pt x="13" y="84"/>
                    </a:lnTo>
                    <a:lnTo>
                      <a:pt x="12" y="87"/>
                    </a:lnTo>
                    <a:lnTo>
                      <a:pt x="12" y="88"/>
                    </a:lnTo>
                    <a:lnTo>
                      <a:pt x="12" y="90"/>
                    </a:lnTo>
                    <a:lnTo>
                      <a:pt x="10" y="92"/>
                    </a:lnTo>
                    <a:lnTo>
                      <a:pt x="10" y="94"/>
                    </a:lnTo>
                    <a:lnTo>
                      <a:pt x="9" y="96"/>
                    </a:lnTo>
                    <a:lnTo>
                      <a:pt x="7" y="98"/>
                    </a:lnTo>
                    <a:lnTo>
                      <a:pt x="7" y="100"/>
                    </a:lnTo>
                    <a:lnTo>
                      <a:pt x="6" y="102"/>
                    </a:lnTo>
                    <a:lnTo>
                      <a:pt x="5" y="104"/>
                    </a:lnTo>
                    <a:lnTo>
                      <a:pt x="5" y="105"/>
                    </a:lnTo>
                    <a:lnTo>
                      <a:pt x="5" y="106"/>
                    </a:lnTo>
                    <a:lnTo>
                      <a:pt x="5" y="108"/>
                    </a:lnTo>
                    <a:lnTo>
                      <a:pt x="5" y="110"/>
                    </a:lnTo>
                    <a:lnTo>
                      <a:pt x="5" y="112"/>
                    </a:lnTo>
                    <a:lnTo>
                      <a:pt x="5" y="114"/>
                    </a:lnTo>
                    <a:lnTo>
                      <a:pt x="5" y="116"/>
                    </a:lnTo>
                    <a:lnTo>
                      <a:pt x="5" y="118"/>
                    </a:lnTo>
                    <a:lnTo>
                      <a:pt x="7" y="119"/>
                    </a:lnTo>
                    <a:lnTo>
                      <a:pt x="7" y="121"/>
                    </a:lnTo>
                    <a:lnTo>
                      <a:pt x="7" y="122"/>
                    </a:lnTo>
                    <a:lnTo>
                      <a:pt x="7" y="125"/>
                    </a:lnTo>
                    <a:lnTo>
                      <a:pt x="9" y="125"/>
                    </a:lnTo>
                    <a:lnTo>
                      <a:pt x="9" y="127"/>
                    </a:lnTo>
                    <a:lnTo>
                      <a:pt x="11" y="127"/>
                    </a:lnTo>
                    <a:lnTo>
                      <a:pt x="13" y="127"/>
                    </a:lnTo>
                    <a:lnTo>
                      <a:pt x="14" y="126"/>
                    </a:lnTo>
                    <a:lnTo>
                      <a:pt x="14" y="125"/>
                    </a:lnTo>
                    <a:lnTo>
                      <a:pt x="16" y="123"/>
                    </a:lnTo>
                    <a:lnTo>
                      <a:pt x="16" y="122"/>
                    </a:lnTo>
                    <a:lnTo>
                      <a:pt x="18" y="120"/>
                    </a:lnTo>
                    <a:lnTo>
                      <a:pt x="18" y="118"/>
                    </a:lnTo>
                    <a:lnTo>
                      <a:pt x="19" y="115"/>
                    </a:lnTo>
                    <a:lnTo>
                      <a:pt x="19" y="113"/>
                    </a:lnTo>
                    <a:lnTo>
                      <a:pt x="19" y="112"/>
                    </a:lnTo>
                    <a:lnTo>
                      <a:pt x="19" y="110"/>
                    </a:lnTo>
                    <a:lnTo>
                      <a:pt x="22" y="107"/>
                    </a:lnTo>
                    <a:lnTo>
                      <a:pt x="22" y="106"/>
                    </a:lnTo>
                    <a:lnTo>
                      <a:pt x="22" y="104"/>
                    </a:lnTo>
                    <a:lnTo>
                      <a:pt x="22" y="102"/>
                    </a:lnTo>
                    <a:lnTo>
                      <a:pt x="24" y="100"/>
                    </a:lnTo>
                    <a:lnTo>
                      <a:pt x="24" y="98"/>
                    </a:lnTo>
                    <a:lnTo>
                      <a:pt x="24" y="96"/>
                    </a:lnTo>
                    <a:lnTo>
                      <a:pt x="24" y="94"/>
                    </a:lnTo>
                    <a:lnTo>
                      <a:pt x="24" y="92"/>
                    </a:lnTo>
                    <a:lnTo>
                      <a:pt x="24" y="90"/>
                    </a:lnTo>
                    <a:lnTo>
                      <a:pt x="24" y="89"/>
                    </a:lnTo>
                    <a:lnTo>
                      <a:pt x="26" y="87"/>
                    </a:lnTo>
                    <a:lnTo>
                      <a:pt x="26" y="85"/>
                    </a:lnTo>
                    <a:lnTo>
                      <a:pt x="26" y="83"/>
                    </a:lnTo>
                    <a:lnTo>
                      <a:pt x="26" y="81"/>
                    </a:lnTo>
                    <a:lnTo>
                      <a:pt x="27" y="79"/>
                    </a:lnTo>
                    <a:lnTo>
                      <a:pt x="27" y="77"/>
                    </a:lnTo>
                    <a:lnTo>
                      <a:pt x="27" y="75"/>
                    </a:lnTo>
                    <a:lnTo>
                      <a:pt x="29" y="73"/>
                    </a:lnTo>
                    <a:lnTo>
                      <a:pt x="29" y="71"/>
                    </a:lnTo>
                    <a:lnTo>
                      <a:pt x="29" y="70"/>
                    </a:lnTo>
                    <a:lnTo>
                      <a:pt x="31" y="68"/>
                    </a:lnTo>
                    <a:lnTo>
                      <a:pt x="31" y="67"/>
                    </a:lnTo>
                    <a:lnTo>
                      <a:pt x="31" y="65"/>
                    </a:lnTo>
                    <a:lnTo>
                      <a:pt x="33" y="63"/>
                    </a:lnTo>
                    <a:lnTo>
                      <a:pt x="33" y="61"/>
                    </a:lnTo>
                    <a:lnTo>
                      <a:pt x="33" y="59"/>
                    </a:lnTo>
                    <a:lnTo>
                      <a:pt x="35" y="57"/>
                    </a:lnTo>
                    <a:lnTo>
                      <a:pt x="35" y="56"/>
                    </a:lnTo>
                    <a:lnTo>
                      <a:pt x="36" y="54"/>
                    </a:lnTo>
                    <a:lnTo>
                      <a:pt x="36" y="53"/>
                    </a:lnTo>
                    <a:lnTo>
                      <a:pt x="38" y="51"/>
                    </a:lnTo>
                    <a:lnTo>
                      <a:pt x="38" y="49"/>
                    </a:lnTo>
                    <a:lnTo>
                      <a:pt x="38" y="47"/>
                    </a:lnTo>
                    <a:lnTo>
                      <a:pt x="39" y="45"/>
                    </a:lnTo>
                    <a:lnTo>
                      <a:pt x="39" y="43"/>
                    </a:lnTo>
                    <a:lnTo>
                      <a:pt x="39" y="41"/>
                    </a:lnTo>
                    <a:lnTo>
                      <a:pt x="39" y="39"/>
                    </a:lnTo>
                    <a:lnTo>
                      <a:pt x="41" y="37"/>
                    </a:lnTo>
                    <a:lnTo>
                      <a:pt x="41" y="35"/>
                    </a:lnTo>
                    <a:lnTo>
                      <a:pt x="41" y="33"/>
                    </a:lnTo>
                    <a:lnTo>
                      <a:pt x="41" y="31"/>
                    </a:lnTo>
                    <a:lnTo>
                      <a:pt x="41" y="29"/>
                    </a:lnTo>
                    <a:lnTo>
                      <a:pt x="41" y="27"/>
                    </a:lnTo>
                    <a:lnTo>
                      <a:pt x="41" y="25"/>
                    </a:lnTo>
                    <a:lnTo>
                      <a:pt x="41" y="23"/>
                    </a:lnTo>
                    <a:lnTo>
                      <a:pt x="41" y="21"/>
                    </a:lnTo>
                    <a:lnTo>
                      <a:pt x="40" y="21"/>
                    </a:lnTo>
                    <a:lnTo>
                      <a:pt x="40" y="20"/>
                    </a:lnTo>
                    <a:lnTo>
                      <a:pt x="40" y="18"/>
                    </a:lnTo>
                    <a:lnTo>
                      <a:pt x="40" y="16"/>
                    </a:lnTo>
                    <a:lnTo>
                      <a:pt x="40" y="15"/>
                    </a:lnTo>
                    <a:lnTo>
                      <a:pt x="40" y="13"/>
                    </a:lnTo>
                    <a:lnTo>
                      <a:pt x="40" y="11"/>
                    </a:lnTo>
                    <a:lnTo>
                      <a:pt x="40" y="9"/>
                    </a:lnTo>
                    <a:lnTo>
                      <a:pt x="39" y="9"/>
                    </a:lnTo>
                    <a:lnTo>
                      <a:pt x="39" y="7"/>
                    </a:lnTo>
                    <a:lnTo>
                      <a:pt x="39" y="5"/>
                    </a:lnTo>
                    <a:lnTo>
                      <a:pt x="39" y="3"/>
                    </a:lnTo>
                    <a:lnTo>
                      <a:pt x="39" y="1"/>
                    </a:lnTo>
                    <a:lnTo>
                      <a:pt x="39"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4" name="Freeform 839"/>
              <p:cNvSpPr>
                <a:spLocks/>
              </p:cNvSpPr>
              <p:nvPr/>
            </p:nvSpPr>
            <p:spPr bwMode="auto">
              <a:xfrm>
                <a:off x="4679" y="1635"/>
                <a:ext cx="23" cy="113"/>
              </a:xfrm>
              <a:custGeom>
                <a:avLst/>
                <a:gdLst>
                  <a:gd name="T0" fmla="*/ 17 w 23"/>
                  <a:gd name="T1" fmla="*/ 1 h 113"/>
                  <a:gd name="T2" fmla="*/ 17 w 23"/>
                  <a:gd name="T3" fmla="*/ 4 h 113"/>
                  <a:gd name="T4" fmla="*/ 16 w 23"/>
                  <a:gd name="T5" fmla="*/ 11 h 113"/>
                  <a:gd name="T6" fmla="*/ 15 w 23"/>
                  <a:gd name="T7" fmla="*/ 18 h 113"/>
                  <a:gd name="T8" fmla="*/ 13 w 23"/>
                  <a:gd name="T9" fmla="*/ 26 h 113"/>
                  <a:gd name="T10" fmla="*/ 11 w 23"/>
                  <a:gd name="T11" fmla="*/ 33 h 113"/>
                  <a:gd name="T12" fmla="*/ 8 w 23"/>
                  <a:gd name="T13" fmla="*/ 41 h 113"/>
                  <a:gd name="T14" fmla="*/ 6 w 23"/>
                  <a:gd name="T15" fmla="*/ 49 h 113"/>
                  <a:gd name="T16" fmla="*/ 4 w 23"/>
                  <a:gd name="T17" fmla="*/ 56 h 113"/>
                  <a:gd name="T18" fmla="*/ 3 w 23"/>
                  <a:gd name="T19" fmla="*/ 61 h 113"/>
                  <a:gd name="T20" fmla="*/ 1 w 23"/>
                  <a:gd name="T21" fmla="*/ 65 h 113"/>
                  <a:gd name="T22" fmla="*/ 1 w 23"/>
                  <a:gd name="T23" fmla="*/ 69 h 113"/>
                  <a:gd name="T24" fmla="*/ 1 w 23"/>
                  <a:gd name="T25" fmla="*/ 73 h 113"/>
                  <a:gd name="T26" fmla="*/ 0 w 23"/>
                  <a:gd name="T27" fmla="*/ 78 h 113"/>
                  <a:gd name="T28" fmla="*/ 0 w 23"/>
                  <a:gd name="T29" fmla="*/ 81 h 113"/>
                  <a:gd name="T30" fmla="*/ 0 w 23"/>
                  <a:gd name="T31" fmla="*/ 87 h 113"/>
                  <a:gd name="T32" fmla="*/ 2 w 23"/>
                  <a:gd name="T33" fmla="*/ 92 h 113"/>
                  <a:gd name="T34" fmla="*/ 1 w 23"/>
                  <a:gd name="T35" fmla="*/ 95 h 113"/>
                  <a:gd name="T36" fmla="*/ 1 w 23"/>
                  <a:gd name="T37" fmla="*/ 99 h 113"/>
                  <a:gd name="T38" fmla="*/ 1 w 23"/>
                  <a:gd name="T39" fmla="*/ 102 h 113"/>
                  <a:gd name="T40" fmla="*/ 2 w 23"/>
                  <a:gd name="T41" fmla="*/ 104 h 113"/>
                  <a:gd name="T42" fmla="*/ 2 w 23"/>
                  <a:gd name="T43" fmla="*/ 107 h 113"/>
                  <a:gd name="T44" fmla="*/ 3 w 23"/>
                  <a:gd name="T45" fmla="*/ 109 h 113"/>
                  <a:gd name="T46" fmla="*/ 5 w 23"/>
                  <a:gd name="T47" fmla="*/ 111 h 113"/>
                  <a:gd name="T48" fmla="*/ 7 w 23"/>
                  <a:gd name="T49" fmla="*/ 112 h 113"/>
                  <a:gd name="T50" fmla="*/ 10 w 23"/>
                  <a:gd name="T51" fmla="*/ 112 h 113"/>
                  <a:gd name="T52" fmla="*/ 13 w 23"/>
                  <a:gd name="T53" fmla="*/ 111 h 113"/>
                  <a:gd name="T54" fmla="*/ 17 w 23"/>
                  <a:gd name="T55" fmla="*/ 111 h 113"/>
                  <a:gd name="T56" fmla="*/ 20 w 23"/>
                  <a:gd name="T57" fmla="*/ 111 h 113"/>
                  <a:gd name="T58" fmla="*/ 19 w 23"/>
                  <a:gd name="T59" fmla="*/ 108 h 113"/>
                  <a:gd name="T60" fmla="*/ 15 w 23"/>
                  <a:gd name="T61" fmla="*/ 104 h 113"/>
                  <a:gd name="T62" fmla="*/ 12 w 23"/>
                  <a:gd name="T63" fmla="*/ 100 h 113"/>
                  <a:gd name="T64" fmla="*/ 12 w 23"/>
                  <a:gd name="T65" fmla="*/ 95 h 113"/>
                  <a:gd name="T66" fmla="*/ 11 w 23"/>
                  <a:gd name="T67" fmla="*/ 89 h 113"/>
                  <a:gd name="T68" fmla="*/ 11 w 23"/>
                  <a:gd name="T69" fmla="*/ 85 h 113"/>
                  <a:gd name="T70" fmla="*/ 11 w 23"/>
                  <a:gd name="T71" fmla="*/ 79 h 113"/>
                  <a:gd name="T72" fmla="*/ 11 w 23"/>
                  <a:gd name="T73" fmla="*/ 75 h 113"/>
                  <a:gd name="T74" fmla="*/ 12 w 23"/>
                  <a:gd name="T75" fmla="*/ 70 h 113"/>
                  <a:gd name="T76" fmla="*/ 12 w 23"/>
                  <a:gd name="T77" fmla="*/ 66 h 113"/>
                  <a:gd name="T78" fmla="*/ 12 w 23"/>
                  <a:gd name="T79" fmla="*/ 62 h 113"/>
                  <a:gd name="T80" fmla="*/ 12 w 23"/>
                  <a:gd name="T81" fmla="*/ 58 h 113"/>
                  <a:gd name="T82" fmla="*/ 12 w 23"/>
                  <a:gd name="T83" fmla="*/ 53 h 113"/>
                  <a:gd name="T84" fmla="*/ 12 w 23"/>
                  <a:gd name="T85" fmla="*/ 49 h 113"/>
                  <a:gd name="T86" fmla="*/ 13 w 23"/>
                  <a:gd name="T87" fmla="*/ 45 h 113"/>
                  <a:gd name="T88" fmla="*/ 13 w 23"/>
                  <a:gd name="T89" fmla="*/ 41 h 113"/>
                  <a:gd name="T90" fmla="*/ 15 w 23"/>
                  <a:gd name="T91" fmla="*/ 36 h 113"/>
                  <a:gd name="T92" fmla="*/ 17 w 23"/>
                  <a:gd name="T93" fmla="*/ 33 h 113"/>
                  <a:gd name="T94" fmla="*/ 18 w 23"/>
                  <a:gd name="T95" fmla="*/ 29 h 113"/>
                  <a:gd name="T96" fmla="*/ 20 w 23"/>
                  <a:gd name="T97" fmla="*/ 25 h 113"/>
                  <a:gd name="T98" fmla="*/ 20 w 23"/>
                  <a:gd name="T99" fmla="*/ 22 h 113"/>
                  <a:gd name="T100" fmla="*/ 22 w 23"/>
                  <a:gd name="T101" fmla="*/ 18 h 113"/>
                  <a:gd name="T102" fmla="*/ 22 w 23"/>
                  <a:gd name="T103" fmla="*/ 15 h 113"/>
                  <a:gd name="T104" fmla="*/ 22 w 23"/>
                  <a:gd name="T105" fmla="*/ 11 h 113"/>
                  <a:gd name="T106" fmla="*/ 21 w 23"/>
                  <a:gd name="T107" fmla="*/ 9 h 113"/>
                  <a:gd name="T108" fmla="*/ 19 w 23"/>
                  <a:gd name="T109" fmla="*/ 7 h 113"/>
                  <a:gd name="T110" fmla="*/ 18 w 23"/>
                  <a:gd name="T111" fmla="*/ 5 h 113"/>
                  <a:gd name="T112" fmla="*/ 18 w 23"/>
                  <a:gd name="T113" fmla="*/ 2 h 113"/>
                  <a:gd name="T114" fmla="*/ 18 w 23"/>
                  <a:gd name="T115"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 h="113">
                    <a:moveTo>
                      <a:pt x="18" y="0"/>
                    </a:moveTo>
                    <a:lnTo>
                      <a:pt x="17" y="1"/>
                    </a:lnTo>
                    <a:lnTo>
                      <a:pt x="17" y="3"/>
                    </a:lnTo>
                    <a:lnTo>
                      <a:pt x="17" y="4"/>
                    </a:lnTo>
                    <a:lnTo>
                      <a:pt x="16" y="8"/>
                    </a:lnTo>
                    <a:lnTo>
                      <a:pt x="16" y="11"/>
                    </a:lnTo>
                    <a:lnTo>
                      <a:pt x="15" y="15"/>
                    </a:lnTo>
                    <a:lnTo>
                      <a:pt x="15" y="18"/>
                    </a:lnTo>
                    <a:lnTo>
                      <a:pt x="13" y="22"/>
                    </a:lnTo>
                    <a:lnTo>
                      <a:pt x="13" y="26"/>
                    </a:lnTo>
                    <a:lnTo>
                      <a:pt x="11" y="29"/>
                    </a:lnTo>
                    <a:lnTo>
                      <a:pt x="11" y="33"/>
                    </a:lnTo>
                    <a:lnTo>
                      <a:pt x="9" y="37"/>
                    </a:lnTo>
                    <a:lnTo>
                      <a:pt x="8" y="41"/>
                    </a:lnTo>
                    <a:lnTo>
                      <a:pt x="6" y="45"/>
                    </a:lnTo>
                    <a:lnTo>
                      <a:pt x="6" y="49"/>
                    </a:lnTo>
                    <a:lnTo>
                      <a:pt x="4" y="53"/>
                    </a:lnTo>
                    <a:lnTo>
                      <a:pt x="4" y="56"/>
                    </a:lnTo>
                    <a:lnTo>
                      <a:pt x="3" y="59"/>
                    </a:lnTo>
                    <a:lnTo>
                      <a:pt x="3" y="61"/>
                    </a:lnTo>
                    <a:lnTo>
                      <a:pt x="1" y="63"/>
                    </a:lnTo>
                    <a:lnTo>
                      <a:pt x="1" y="65"/>
                    </a:lnTo>
                    <a:lnTo>
                      <a:pt x="1" y="67"/>
                    </a:lnTo>
                    <a:lnTo>
                      <a:pt x="1" y="69"/>
                    </a:lnTo>
                    <a:lnTo>
                      <a:pt x="1" y="71"/>
                    </a:lnTo>
                    <a:lnTo>
                      <a:pt x="1" y="73"/>
                    </a:lnTo>
                    <a:lnTo>
                      <a:pt x="0" y="76"/>
                    </a:lnTo>
                    <a:lnTo>
                      <a:pt x="0" y="78"/>
                    </a:lnTo>
                    <a:lnTo>
                      <a:pt x="0" y="80"/>
                    </a:lnTo>
                    <a:lnTo>
                      <a:pt x="0" y="81"/>
                    </a:lnTo>
                    <a:lnTo>
                      <a:pt x="0" y="86"/>
                    </a:lnTo>
                    <a:lnTo>
                      <a:pt x="0" y="87"/>
                    </a:lnTo>
                    <a:lnTo>
                      <a:pt x="0" y="90"/>
                    </a:lnTo>
                    <a:lnTo>
                      <a:pt x="2" y="92"/>
                    </a:lnTo>
                    <a:lnTo>
                      <a:pt x="1" y="94"/>
                    </a:lnTo>
                    <a:lnTo>
                      <a:pt x="1" y="95"/>
                    </a:lnTo>
                    <a:lnTo>
                      <a:pt x="1" y="97"/>
                    </a:lnTo>
                    <a:lnTo>
                      <a:pt x="1" y="99"/>
                    </a:lnTo>
                    <a:lnTo>
                      <a:pt x="1" y="100"/>
                    </a:lnTo>
                    <a:lnTo>
                      <a:pt x="1" y="102"/>
                    </a:lnTo>
                    <a:lnTo>
                      <a:pt x="2" y="102"/>
                    </a:lnTo>
                    <a:lnTo>
                      <a:pt x="2" y="104"/>
                    </a:lnTo>
                    <a:lnTo>
                      <a:pt x="2" y="105"/>
                    </a:lnTo>
                    <a:lnTo>
                      <a:pt x="2" y="107"/>
                    </a:lnTo>
                    <a:lnTo>
                      <a:pt x="3" y="107"/>
                    </a:lnTo>
                    <a:lnTo>
                      <a:pt x="3" y="109"/>
                    </a:lnTo>
                    <a:lnTo>
                      <a:pt x="5" y="109"/>
                    </a:lnTo>
                    <a:lnTo>
                      <a:pt x="5" y="111"/>
                    </a:lnTo>
                    <a:lnTo>
                      <a:pt x="7" y="111"/>
                    </a:lnTo>
                    <a:lnTo>
                      <a:pt x="7" y="112"/>
                    </a:lnTo>
                    <a:lnTo>
                      <a:pt x="8" y="112"/>
                    </a:lnTo>
                    <a:lnTo>
                      <a:pt x="10" y="112"/>
                    </a:lnTo>
                    <a:lnTo>
                      <a:pt x="12" y="112"/>
                    </a:lnTo>
                    <a:lnTo>
                      <a:pt x="13" y="111"/>
                    </a:lnTo>
                    <a:lnTo>
                      <a:pt x="15" y="111"/>
                    </a:lnTo>
                    <a:lnTo>
                      <a:pt x="17" y="111"/>
                    </a:lnTo>
                    <a:lnTo>
                      <a:pt x="19" y="111"/>
                    </a:lnTo>
                    <a:lnTo>
                      <a:pt x="20" y="111"/>
                    </a:lnTo>
                    <a:lnTo>
                      <a:pt x="22" y="109"/>
                    </a:lnTo>
                    <a:lnTo>
                      <a:pt x="19" y="108"/>
                    </a:lnTo>
                    <a:lnTo>
                      <a:pt x="17" y="106"/>
                    </a:lnTo>
                    <a:lnTo>
                      <a:pt x="15" y="104"/>
                    </a:lnTo>
                    <a:lnTo>
                      <a:pt x="14" y="102"/>
                    </a:lnTo>
                    <a:lnTo>
                      <a:pt x="12" y="100"/>
                    </a:lnTo>
                    <a:lnTo>
                      <a:pt x="12" y="96"/>
                    </a:lnTo>
                    <a:lnTo>
                      <a:pt x="12" y="95"/>
                    </a:lnTo>
                    <a:lnTo>
                      <a:pt x="12" y="91"/>
                    </a:lnTo>
                    <a:lnTo>
                      <a:pt x="11" y="89"/>
                    </a:lnTo>
                    <a:lnTo>
                      <a:pt x="11" y="87"/>
                    </a:lnTo>
                    <a:lnTo>
                      <a:pt x="11" y="85"/>
                    </a:lnTo>
                    <a:lnTo>
                      <a:pt x="11" y="81"/>
                    </a:lnTo>
                    <a:lnTo>
                      <a:pt x="11" y="79"/>
                    </a:lnTo>
                    <a:lnTo>
                      <a:pt x="11" y="77"/>
                    </a:lnTo>
                    <a:lnTo>
                      <a:pt x="11" y="75"/>
                    </a:lnTo>
                    <a:lnTo>
                      <a:pt x="12" y="72"/>
                    </a:lnTo>
                    <a:lnTo>
                      <a:pt x="12" y="70"/>
                    </a:lnTo>
                    <a:lnTo>
                      <a:pt x="12" y="68"/>
                    </a:lnTo>
                    <a:lnTo>
                      <a:pt x="12" y="66"/>
                    </a:lnTo>
                    <a:lnTo>
                      <a:pt x="12" y="64"/>
                    </a:lnTo>
                    <a:lnTo>
                      <a:pt x="12" y="62"/>
                    </a:lnTo>
                    <a:lnTo>
                      <a:pt x="12" y="60"/>
                    </a:lnTo>
                    <a:lnTo>
                      <a:pt x="12" y="58"/>
                    </a:lnTo>
                    <a:lnTo>
                      <a:pt x="12" y="55"/>
                    </a:lnTo>
                    <a:lnTo>
                      <a:pt x="12" y="53"/>
                    </a:lnTo>
                    <a:lnTo>
                      <a:pt x="12" y="51"/>
                    </a:lnTo>
                    <a:lnTo>
                      <a:pt x="12" y="49"/>
                    </a:lnTo>
                    <a:lnTo>
                      <a:pt x="13" y="47"/>
                    </a:lnTo>
                    <a:lnTo>
                      <a:pt x="13" y="45"/>
                    </a:lnTo>
                    <a:lnTo>
                      <a:pt x="13" y="43"/>
                    </a:lnTo>
                    <a:lnTo>
                      <a:pt x="13" y="41"/>
                    </a:lnTo>
                    <a:lnTo>
                      <a:pt x="15" y="38"/>
                    </a:lnTo>
                    <a:lnTo>
                      <a:pt x="15" y="36"/>
                    </a:lnTo>
                    <a:lnTo>
                      <a:pt x="15" y="35"/>
                    </a:lnTo>
                    <a:lnTo>
                      <a:pt x="17" y="33"/>
                    </a:lnTo>
                    <a:lnTo>
                      <a:pt x="17" y="31"/>
                    </a:lnTo>
                    <a:lnTo>
                      <a:pt x="18" y="29"/>
                    </a:lnTo>
                    <a:lnTo>
                      <a:pt x="18" y="27"/>
                    </a:lnTo>
                    <a:lnTo>
                      <a:pt x="20" y="25"/>
                    </a:lnTo>
                    <a:lnTo>
                      <a:pt x="20" y="24"/>
                    </a:lnTo>
                    <a:lnTo>
                      <a:pt x="20" y="22"/>
                    </a:lnTo>
                    <a:lnTo>
                      <a:pt x="20" y="20"/>
                    </a:lnTo>
                    <a:lnTo>
                      <a:pt x="22" y="18"/>
                    </a:lnTo>
                    <a:lnTo>
                      <a:pt x="22" y="17"/>
                    </a:lnTo>
                    <a:lnTo>
                      <a:pt x="22" y="15"/>
                    </a:lnTo>
                    <a:lnTo>
                      <a:pt x="22" y="13"/>
                    </a:lnTo>
                    <a:lnTo>
                      <a:pt x="22" y="11"/>
                    </a:lnTo>
                    <a:lnTo>
                      <a:pt x="21" y="11"/>
                    </a:lnTo>
                    <a:lnTo>
                      <a:pt x="21" y="9"/>
                    </a:lnTo>
                    <a:lnTo>
                      <a:pt x="19" y="9"/>
                    </a:lnTo>
                    <a:lnTo>
                      <a:pt x="19" y="7"/>
                    </a:lnTo>
                    <a:lnTo>
                      <a:pt x="19" y="5"/>
                    </a:lnTo>
                    <a:lnTo>
                      <a:pt x="18" y="5"/>
                    </a:lnTo>
                    <a:lnTo>
                      <a:pt x="18" y="4"/>
                    </a:lnTo>
                    <a:lnTo>
                      <a:pt x="18" y="2"/>
                    </a:lnTo>
                    <a:lnTo>
                      <a:pt x="18" y="1"/>
                    </a:lnTo>
                    <a:lnTo>
                      <a:pt x="18"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5" name="Freeform 840"/>
              <p:cNvSpPr>
                <a:spLocks/>
              </p:cNvSpPr>
              <p:nvPr/>
            </p:nvSpPr>
            <p:spPr bwMode="auto">
              <a:xfrm>
                <a:off x="4777" y="1824"/>
                <a:ext cx="16" cy="31"/>
              </a:xfrm>
              <a:custGeom>
                <a:avLst/>
                <a:gdLst>
                  <a:gd name="T0" fmla="*/ 5 w 16"/>
                  <a:gd name="T1" fmla="*/ 0 h 31"/>
                  <a:gd name="T2" fmla="*/ 5 w 16"/>
                  <a:gd name="T3" fmla="*/ 2 h 31"/>
                  <a:gd name="T4" fmla="*/ 5 w 16"/>
                  <a:gd name="T5" fmla="*/ 3 h 31"/>
                  <a:gd name="T6" fmla="*/ 5 w 16"/>
                  <a:gd name="T7" fmla="*/ 5 h 31"/>
                  <a:gd name="T8" fmla="*/ 3 w 16"/>
                  <a:gd name="T9" fmla="*/ 7 h 31"/>
                  <a:gd name="T10" fmla="*/ 3 w 16"/>
                  <a:gd name="T11" fmla="*/ 9 h 31"/>
                  <a:gd name="T12" fmla="*/ 3 w 16"/>
                  <a:gd name="T13" fmla="*/ 11 h 31"/>
                  <a:gd name="T14" fmla="*/ 1 w 16"/>
                  <a:gd name="T15" fmla="*/ 13 h 31"/>
                  <a:gd name="T16" fmla="*/ 1 w 16"/>
                  <a:gd name="T17" fmla="*/ 14 h 31"/>
                  <a:gd name="T18" fmla="*/ 1 w 16"/>
                  <a:gd name="T19" fmla="*/ 16 h 31"/>
                  <a:gd name="T20" fmla="*/ 1 w 16"/>
                  <a:gd name="T21" fmla="*/ 18 h 31"/>
                  <a:gd name="T22" fmla="*/ 0 w 16"/>
                  <a:gd name="T23" fmla="*/ 20 h 31"/>
                  <a:gd name="T24" fmla="*/ 0 w 16"/>
                  <a:gd name="T25" fmla="*/ 21 h 31"/>
                  <a:gd name="T26" fmla="*/ 1 w 16"/>
                  <a:gd name="T27" fmla="*/ 21 h 31"/>
                  <a:gd name="T28" fmla="*/ 1 w 16"/>
                  <a:gd name="T29" fmla="*/ 23 h 31"/>
                  <a:gd name="T30" fmla="*/ 1 w 16"/>
                  <a:gd name="T31" fmla="*/ 25 h 31"/>
                  <a:gd name="T32" fmla="*/ 3 w 16"/>
                  <a:gd name="T33" fmla="*/ 25 h 31"/>
                  <a:gd name="T34" fmla="*/ 3 w 16"/>
                  <a:gd name="T35" fmla="*/ 27 h 31"/>
                  <a:gd name="T36" fmla="*/ 5 w 16"/>
                  <a:gd name="T37" fmla="*/ 27 h 31"/>
                  <a:gd name="T38" fmla="*/ 6 w 16"/>
                  <a:gd name="T39" fmla="*/ 27 h 31"/>
                  <a:gd name="T40" fmla="*/ 8 w 16"/>
                  <a:gd name="T41" fmla="*/ 27 h 31"/>
                  <a:gd name="T42" fmla="*/ 8 w 16"/>
                  <a:gd name="T43" fmla="*/ 29 h 31"/>
                  <a:gd name="T44" fmla="*/ 10 w 16"/>
                  <a:gd name="T45" fmla="*/ 29 h 31"/>
                  <a:gd name="T46" fmla="*/ 10 w 16"/>
                  <a:gd name="T47" fmla="*/ 30 h 31"/>
                  <a:gd name="T48" fmla="*/ 12 w 16"/>
                  <a:gd name="T49" fmla="*/ 30 h 31"/>
                  <a:gd name="T50" fmla="*/ 14 w 16"/>
                  <a:gd name="T51" fmla="*/ 30 h 31"/>
                  <a:gd name="T52" fmla="*/ 15 w 16"/>
                  <a:gd name="T53" fmla="*/ 30 h 31"/>
                  <a:gd name="T54" fmla="*/ 14 w 16"/>
                  <a:gd name="T55" fmla="*/ 30 h 31"/>
                  <a:gd name="T56" fmla="*/ 14 w 16"/>
                  <a:gd name="T57" fmla="*/ 29 h 31"/>
                  <a:gd name="T58" fmla="*/ 12 w 16"/>
                  <a:gd name="T59" fmla="*/ 29 h 31"/>
                  <a:gd name="T60" fmla="*/ 12 w 16"/>
                  <a:gd name="T61" fmla="*/ 27 h 31"/>
                  <a:gd name="T62" fmla="*/ 12 w 16"/>
                  <a:gd name="T63" fmla="*/ 25 h 31"/>
                  <a:gd name="T64" fmla="*/ 10 w 16"/>
                  <a:gd name="T65" fmla="*/ 25 h 31"/>
                  <a:gd name="T66" fmla="*/ 10 w 16"/>
                  <a:gd name="T67" fmla="*/ 23 h 31"/>
                  <a:gd name="T68" fmla="*/ 10 w 16"/>
                  <a:gd name="T69" fmla="*/ 21 h 31"/>
                  <a:gd name="T70" fmla="*/ 9 w 16"/>
                  <a:gd name="T71" fmla="*/ 21 h 31"/>
                  <a:gd name="T72" fmla="*/ 9 w 16"/>
                  <a:gd name="T73" fmla="*/ 20 h 31"/>
                  <a:gd name="T74" fmla="*/ 9 w 16"/>
                  <a:gd name="T75" fmla="*/ 19 h 31"/>
                  <a:gd name="T76" fmla="*/ 8 w 16"/>
                  <a:gd name="T77" fmla="*/ 19 h 31"/>
                  <a:gd name="T78" fmla="*/ 8 w 16"/>
                  <a:gd name="T79" fmla="*/ 18 h 31"/>
                  <a:gd name="T80" fmla="*/ 8 w 16"/>
                  <a:gd name="T81" fmla="*/ 16 h 31"/>
                  <a:gd name="T82" fmla="*/ 7 w 16"/>
                  <a:gd name="T83" fmla="*/ 14 h 31"/>
                  <a:gd name="T84" fmla="*/ 7 w 16"/>
                  <a:gd name="T85" fmla="*/ 13 h 31"/>
                  <a:gd name="T86" fmla="*/ 7 w 16"/>
                  <a:gd name="T87" fmla="*/ 11 h 31"/>
                  <a:gd name="T88" fmla="*/ 7 w 16"/>
                  <a:gd name="T89" fmla="*/ 9 h 31"/>
                  <a:gd name="T90" fmla="*/ 5 w 16"/>
                  <a:gd name="T91" fmla="*/ 9 h 31"/>
                  <a:gd name="T92" fmla="*/ 5 w 16"/>
                  <a:gd name="T93" fmla="*/ 7 h 31"/>
                  <a:gd name="T94" fmla="*/ 5 w 16"/>
                  <a:gd name="T95" fmla="*/ 5 h 31"/>
                  <a:gd name="T96" fmla="*/ 5 w 16"/>
                  <a:gd name="T97" fmla="*/ 4 h 31"/>
                  <a:gd name="T98" fmla="*/ 5 w 16"/>
                  <a:gd name="T99" fmla="*/ 2 h 31"/>
                  <a:gd name="T100" fmla="*/ 5 w 16"/>
                  <a:gd name="T10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 h="31">
                    <a:moveTo>
                      <a:pt x="5" y="0"/>
                    </a:moveTo>
                    <a:lnTo>
                      <a:pt x="5" y="2"/>
                    </a:lnTo>
                    <a:lnTo>
                      <a:pt x="5" y="3"/>
                    </a:lnTo>
                    <a:lnTo>
                      <a:pt x="5" y="5"/>
                    </a:lnTo>
                    <a:lnTo>
                      <a:pt x="3" y="7"/>
                    </a:lnTo>
                    <a:lnTo>
                      <a:pt x="3" y="9"/>
                    </a:lnTo>
                    <a:lnTo>
                      <a:pt x="3" y="11"/>
                    </a:lnTo>
                    <a:lnTo>
                      <a:pt x="1" y="13"/>
                    </a:lnTo>
                    <a:lnTo>
                      <a:pt x="1" y="14"/>
                    </a:lnTo>
                    <a:lnTo>
                      <a:pt x="1" y="16"/>
                    </a:lnTo>
                    <a:lnTo>
                      <a:pt x="1" y="18"/>
                    </a:lnTo>
                    <a:lnTo>
                      <a:pt x="0" y="20"/>
                    </a:lnTo>
                    <a:lnTo>
                      <a:pt x="0" y="21"/>
                    </a:lnTo>
                    <a:lnTo>
                      <a:pt x="1" y="21"/>
                    </a:lnTo>
                    <a:lnTo>
                      <a:pt x="1" y="23"/>
                    </a:lnTo>
                    <a:lnTo>
                      <a:pt x="1" y="25"/>
                    </a:lnTo>
                    <a:lnTo>
                      <a:pt x="3" y="25"/>
                    </a:lnTo>
                    <a:lnTo>
                      <a:pt x="3" y="27"/>
                    </a:lnTo>
                    <a:lnTo>
                      <a:pt x="5" y="27"/>
                    </a:lnTo>
                    <a:lnTo>
                      <a:pt x="6" y="27"/>
                    </a:lnTo>
                    <a:lnTo>
                      <a:pt x="8" y="27"/>
                    </a:lnTo>
                    <a:lnTo>
                      <a:pt x="8" y="29"/>
                    </a:lnTo>
                    <a:lnTo>
                      <a:pt x="10" y="29"/>
                    </a:lnTo>
                    <a:lnTo>
                      <a:pt x="10" y="30"/>
                    </a:lnTo>
                    <a:lnTo>
                      <a:pt x="12" y="30"/>
                    </a:lnTo>
                    <a:lnTo>
                      <a:pt x="14" y="30"/>
                    </a:lnTo>
                    <a:lnTo>
                      <a:pt x="15" y="30"/>
                    </a:lnTo>
                    <a:lnTo>
                      <a:pt x="14" y="30"/>
                    </a:lnTo>
                    <a:lnTo>
                      <a:pt x="14" y="29"/>
                    </a:lnTo>
                    <a:lnTo>
                      <a:pt x="12" y="29"/>
                    </a:lnTo>
                    <a:lnTo>
                      <a:pt x="12" y="27"/>
                    </a:lnTo>
                    <a:lnTo>
                      <a:pt x="12" y="25"/>
                    </a:lnTo>
                    <a:lnTo>
                      <a:pt x="10" y="25"/>
                    </a:lnTo>
                    <a:lnTo>
                      <a:pt x="10" y="23"/>
                    </a:lnTo>
                    <a:lnTo>
                      <a:pt x="10" y="21"/>
                    </a:lnTo>
                    <a:lnTo>
                      <a:pt x="9" y="21"/>
                    </a:lnTo>
                    <a:lnTo>
                      <a:pt x="9" y="20"/>
                    </a:lnTo>
                    <a:lnTo>
                      <a:pt x="9" y="19"/>
                    </a:lnTo>
                    <a:lnTo>
                      <a:pt x="8" y="19"/>
                    </a:lnTo>
                    <a:lnTo>
                      <a:pt x="8" y="18"/>
                    </a:lnTo>
                    <a:lnTo>
                      <a:pt x="8" y="16"/>
                    </a:lnTo>
                    <a:lnTo>
                      <a:pt x="7" y="14"/>
                    </a:lnTo>
                    <a:lnTo>
                      <a:pt x="7" y="13"/>
                    </a:lnTo>
                    <a:lnTo>
                      <a:pt x="7" y="11"/>
                    </a:lnTo>
                    <a:lnTo>
                      <a:pt x="7" y="9"/>
                    </a:lnTo>
                    <a:lnTo>
                      <a:pt x="5" y="9"/>
                    </a:lnTo>
                    <a:lnTo>
                      <a:pt x="5" y="7"/>
                    </a:lnTo>
                    <a:lnTo>
                      <a:pt x="5" y="5"/>
                    </a:lnTo>
                    <a:lnTo>
                      <a:pt x="5" y="4"/>
                    </a:lnTo>
                    <a:lnTo>
                      <a:pt x="5" y="2"/>
                    </a:lnTo>
                    <a:lnTo>
                      <a:pt x="5"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6" name="Freeform 841"/>
              <p:cNvSpPr>
                <a:spLocks/>
              </p:cNvSpPr>
              <p:nvPr/>
            </p:nvSpPr>
            <p:spPr bwMode="auto">
              <a:xfrm>
                <a:off x="4696" y="1600"/>
                <a:ext cx="41" cy="27"/>
              </a:xfrm>
              <a:custGeom>
                <a:avLst/>
                <a:gdLst>
                  <a:gd name="T0" fmla="*/ 33 w 41"/>
                  <a:gd name="T1" fmla="*/ 1 h 27"/>
                  <a:gd name="T2" fmla="*/ 34 w 41"/>
                  <a:gd name="T3" fmla="*/ 2 h 27"/>
                  <a:gd name="T4" fmla="*/ 35 w 41"/>
                  <a:gd name="T5" fmla="*/ 3 h 27"/>
                  <a:gd name="T6" fmla="*/ 37 w 41"/>
                  <a:gd name="T7" fmla="*/ 5 h 27"/>
                  <a:gd name="T8" fmla="*/ 38 w 41"/>
                  <a:gd name="T9" fmla="*/ 7 h 27"/>
                  <a:gd name="T10" fmla="*/ 40 w 41"/>
                  <a:gd name="T11" fmla="*/ 8 h 27"/>
                  <a:gd name="T12" fmla="*/ 38 w 41"/>
                  <a:gd name="T13" fmla="*/ 11 h 27"/>
                  <a:gd name="T14" fmla="*/ 35 w 41"/>
                  <a:gd name="T15" fmla="*/ 15 h 27"/>
                  <a:gd name="T16" fmla="*/ 34 w 41"/>
                  <a:gd name="T17" fmla="*/ 19 h 27"/>
                  <a:gd name="T18" fmla="*/ 33 w 41"/>
                  <a:gd name="T19" fmla="*/ 21 h 27"/>
                  <a:gd name="T20" fmla="*/ 29 w 41"/>
                  <a:gd name="T21" fmla="*/ 22 h 27"/>
                  <a:gd name="T22" fmla="*/ 26 w 41"/>
                  <a:gd name="T23" fmla="*/ 23 h 27"/>
                  <a:gd name="T24" fmla="*/ 22 w 41"/>
                  <a:gd name="T25" fmla="*/ 24 h 27"/>
                  <a:gd name="T26" fmla="*/ 19 w 41"/>
                  <a:gd name="T27" fmla="*/ 26 h 27"/>
                  <a:gd name="T28" fmla="*/ 16 w 41"/>
                  <a:gd name="T29" fmla="*/ 26 h 27"/>
                  <a:gd name="T30" fmla="*/ 12 w 41"/>
                  <a:gd name="T31" fmla="*/ 26 h 27"/>
                  <a:gd name="T32" fmla="*/ 11 w 41"/>
                  <a:gd name="T33" fmla="*/ 25 h 27"/>
                  <a:gd name="T34" fmla="*/ 7 w 41"/>
                  <a:gd name="T35" fmla="*/ 25 h 27"/>
                  <a:gd name="T36" fmla="*/ 5 w 41"/>
                  <a:gd name="T37" fmla="*/ 23 h 27"/>
                  <a:gd name="T38" fmla="*/ 3 w 41"/>
                  <a:gd name="T39" fmla="*/ 23 h 27"/>
                  <a:gd name="T40" fmla="*/ 2 w 41"/>
                  <a:gd name="T41" fmla="*/ 21 h 27"/>
                  <a:gd name="T42" fmla="*/ 0 w 41"/>
                  <a:gd name="T43" fmla="*/ 19 h 27"/>
                  <a:gd name="T44" fmla="*/ 0 w 41"/>
                  <a:gd name="T45" fmla="*/ 16 h 27"/>
                  <a:gd name="T46" fmla="*/ 1 w 41"/>
                  <a:gd name="T47" fmla="*/ 13 h 27"/>
                  <a:gd name="T48" fmla="*/ 2 w 41"/>
                  <a:gd name="T49" fmla="*/ 14 h 27"/>
                  <a:gd name="T50" fmla="*/ 6 w 41"/>
                  <a:gd name="T51" fmla="*/ 14 h 27"/>
                  <a:gd name="T52" fmla="*/ 10 w 41"/>
                  <a:gd name="T53" fmla="*/ 14 h 27"/>
                  <a:gd name="T54" fmla="*/ 14 w 41"/>
                  <a:gd name="T55" fmla="*/ 14 h 27"/>
                  <a:gd name="T56" fmla="*/ 17 w 41"/>
                  <a:gd name="T57" fmla="*/ 12 h 27"/>
                  <a:gd name="T58" fmla="*/ 21 w 41"/>
                  <a:gd name="T59" fmla="*/ 12 h 27"/>
                  <a:gd name="T60" fmla="*/ 25 w 41"/>
                  <a:gd name="T61" fmla="*/ 11 h 27"/>
                  <a:gd name="T62" fmla="*/ 29 w 41"/>
                  <a:gd name="T63" fmla="*/ 11 h 27"/>
                  <a:gd name="T64" fmla="*/ 33 w 41"/>
                  <a:gd name="T65" fmla="*/ 9 h 27"/>
                  <a:gd name="T66" fmla="*/ 34 w 41"/>
                  <a:gd name="T67" fmla="*/ 7 h 27"/>
                  <a:gd name="T68" fmla="*/ 33 w 41"/>
                  <a:gd name="T69" fmla="*/ 5 h 27"/>
                  <a:gd name="T70" fmla="*/ 33 w 41"/>
                  <a:gd name="T71" fmla="*/ 2 h 27"/>
                  <a:gd name="T72" fmla="*/ 33 w 41"/>
                  <a:gd name="T7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27">
                    <a:moveTo>
                      <a:pt x="33" y="0"/>
                    </a:moveTo>
                    <a:lnTo>
                      <a:pt x="33" y="1"/>
                    </a:lnTo>
                    <a:lnTo>
                      <a:pt x="34" y="1"/>
                    </a:lnTo>
                    <a:lnTo>
                      <a:pt x="34" y="2"/>
                    </a:lnTo>
                    <a:lnTo>
                      <a:pt x="34" y="3"/>
                    </a:lnTo>
                    <a:lnTo>
                      <a:pt x="35" y="3"/>
                    </a:lnTo>
                    <a:lnTo>
                      <a:pt x="35" y="5"/>
                    </a:lnTo>
                    <a:lnTo>
                      <a:pt x="37" y="5"/>
                    </a:lnTo>
                    <a:lnTo>
                      <a:pt x="37" y="7"/>
                    </a:lnTo>
                    <a:lnTo>
                      <a:pt x="38" y="7"/>
                    </a:lnTo>
                    <a:lnTo>
                      <a:pt x="38" y="8"/>
                    </a:lnTo>
                    <a:lnTo>
                      <a:pt x="40" y="8"/>
                    </a:lnTo>
                    <a:lnTo>
                      <a:pt x="38" y="10"/>
                    </a:lnTo>
                    <a:lnTo>
                      <a:pt x="38" y="11"/>
                    </a:lnTo>
                    <a:lnTo>
                      <a:pt x="37" y="13"/>
                    </a:lnTo>
                    <a:lnTo>
                      <a:pt x="35" y="15"/>
                    </a:lnTo>
                    <a:lnTo>
                      <a:pt x="35" y="17"/>
                    </a:lnTo>
                    <a:lnTo>
                      <a:pt x="34" y="19"/>
                    </a:lnTo>
                    <a:lnTo>
                      <a:pt x="35" y="19"/>
                    </a:lnTo>
                    <a:lnTo>
                      <a:pt x="33" y="21"/>
                    </a:lnTo>
                    <a:lnTo>
                      <a:pt x="31" y="21"/>
                    </a:lnTo>
                    <a:lnTo>
                      <a:pt x="29" y="22"/>
                    </a:lnTo>
                    <a:lnTo>
                      <a:pt x="27" y="22"/>
                    </a:lnTo>
                    <a:lnTo>
                      <a:pt x="26" y="23"/>
                    </a:lnTo>
                    <a:lnTo>
                      <a:pt x="24" y="24"/>
                    </a:lnTo>
                    <a:lnTo>
                      <a:pt x="22" y="24"/>
                    </a:lnTo>
                    <a:lnTo>
                      <a:pt x="20" y="26"/>
                    </a:lnTo>
                    <a:lnTo>
                      <a:pt x="19" y="26"/>
                    </a:lnTo>
                    <a:lnTo>
                      <a:pt x="17" y="26"/>
                    </a:lnTo>
                    <a:lnTo>
                      <a:pt x="16" y="26"/>
                    </a:lnTo>
                    <a:lnTo>
                      <a:pt x="14" y="26"/>
                    </a:lnTo>
                    <a:lnTo>
                      <a:pt x="12" y="26"/>
                    </a:lnTo>
                    <a:lnTo>
                      <a:pt x="11" y="26"/>
                    </a:lnTo>
                    <a:lnTo>
                      <a:pt x="11" y="25"/>
                    </a:lnTo>
                    <a:lnTo>
                      <a:pt x="9" y="25"/>
                    </a:lnTo>
                    <a:lnTo>
                      <a:pt x="7" y="25"/>
                    </a:lnTo>
                    <a:lnTo>
                      <a:pt x="5" y="25"/>
                    </a:lnTo>
                    <a:lnTo>
                      <a:pt x="5" y="23"/>
                    </a:lnTo>
                    <a:lnTo>
                      <a:pt x="4" y="23"/>
                    </a:lnTo>
                    <a:lnTo>
                      <a:pt x="3" y="23"/>
                    </a:lnTo>
                    <a:lnTo>
                      <a:pt x="3" y="21"/>
                    </a:lnTo>
                    <a:lnTo>
                      <a:pt x="2" y="21"/>
                    </a:lnTo>
                    <a:lnTo>
                      <a:pt x="2" y="19"/>
                    </a:lnTo>
                    <a:lnTo>
                      <a:pt x="0" y="19"/>
                    </a:lnTo>
                    <a:lnTo>
                      <a:pt x="0" y="18"/>
                    </a:lnTo>
                    <a:lnTo>
                      <a:pt x="0" y="16"/>
                    </a:lnTo>
                    <a:lnTo>
                      <a:pt x="0" y="15"/>
                    </a:lnTo>
                    <a:lnTo>
                      <a:pt x="1" y="13"/>
                    </a:lnTo>
                    <a:lnTo>
                      <a:pt x="1" y="14"/>
                    </a:lnTo>
                    <a:lnTo>
                      <a:pt x="2" y="14"/>
                    </a:lnTo>
                    <a:lnTo>
                      <a:pt x="4" y="14"/>
                    </a:lnTo>
                    <a:lnTo>
                      <a:pt x="6" y="14"/>
                    </a:lnTo>
                    <a:lnTo>
                      <a:pt x="8" y="14"/>
                    </a:lnTo>
                    <a:lnTo>
                      <a:pt x="10" y="14"/>
                    </a:lnTo>
                    <a:lnTo>
                      <a:pt x="12" y="14"/>
                    </a:lnTo>
                    <a:lnTo>
                      <a:pt x="14" y="14"/>
                    </a:lnTo>
                    <a:lnTo>
                      <a:pt x="16" y="12"/>
                    </a:lnTo>
                    <a:lnTo>
                      <a:pt x="17" y="12"/>
                    </a:lnTo>
                    <a:lnTo>
                      <a:pt x="19" y="12"/>
                    </a:lnTo>
                    <a:lnTo>
                      <a:pt x="21" y="12"/>
                    </a:lnTo>
                    <a:lnTo>
                      <a:pt x="23" y="11"/>
                    </a:lnTo>
                    <a:lnTo>
                      <a:pt x="25" y="11"/>
                    </a:lnTo>
                    <a:lnTo>
                      <a:pt x="27" y="11"/>
                    </a:lnTo>
                    <a:lnTo>
                      <a:pt x="29" y="11"/>
                    </a:lnTo>
                    <a:lnTo>
                      <a:pt x="31" y="9"/>
                    </a:lnTo>
                    <a:lnTo>
                      <a:pt x="33" y="9"/>
                    </a:lnTo>
                    <a:lnTo>
                      <a:pt x="34" y="8"/>
                    </a:lnTo>
                    <a:lnTo>
                      <a:pt x="34" y="7"/>
                    </a:lnTo>
                    <a:lnTo>
                      <a:pt x="34" y="5"/>
                    </a:lnTo>
                    <a:lnTo>
                      <a:pt x="33" y="5"/>
                    </a:lnTo>
                    <a:lnTo>
                      <a:pt x="33" y="4"/>
                    </a:lnTo>
                    <a:lnTo>
                      <a:pt x="33" y="2"/>
                    </a:lnTo>
                    <a:lnTo>
                      <a:pt x="33" y="1"/>
                    </a:lnTo>
                    <a:lnTo>
                      <a:pt x="33"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7" name="Freeform 842"/>
              <p:cNvSpPr>
                <a:spLocks/>
              </p:cNvSpPr>
              <p:nvPr/>
            </p:nvSpPr>
            <p:spPr bwMode="auto">
              <a:xfrm>
                <a:off x="4698" y="1594"/>
                <a:ext cx="10" cy="19"/>
              </a:xfrm>
              <a:custGeom>
                <a:avLst/>
                <a:gdLst>
                  <a:gd name="T0" fmla="*/ 1 w 10"/>
                  <a:gd name="T1" fmla="*/ 3 h 19"/>
                  <a:gd name="T2" fmla="*/ 1 w 10"/>
                  <a:gd name="T3" fmla="*/ 4 h 19"/>
                  <a:gd name="T4" fmla="*/ 2 w 10"/>
                  <a:gd name="T5" fmla="*/ 4 h 19"/>
                  <a:gd name="T6" fmla="*/ 2 w 10"/>
                  <a:gd name="T7" fmla="*/ 5 h 19"/>
                  <a:gd name="T8" fmla="*/ 3 w 10"/>
                  <a:gd name="T9" fmla="*/ 5 h 19"/>
                  <a:gd name="T10" fmla="*/ 3 w 10"/>
                  <a:gd name="T11" fmla="*/ 7 h 19"/>
                  <a:gd name="T12" fmla="*/ 3 w 10"/>
                  <a:gd name="T13" fmla="*/ 8 h 19"/>
                  <a:gd name="T14" fmla="*/ 5 w 10"/>
                  <a:gd name="T15" fmla="*/ 8 h 19"/>
                  <a:gd name="T16" fmla="*/ 5 w 10"/>
                  <a:gd name="T17" fmla="*/ 10 h 19"/>
                  <a:gd name="T18" fmla="*/ 5 w 10"/>
                  <a:gd name="T19" fmla="*/ 11 h 19"/>
                  <a:gd name="T20" fmla="*/ 7 w 10"/>
                  <a:gd name="T21" fmla="*/ 11 h 19"/>
                  <a:gd name="T22" fmla="*/ 6 w 10"/>
                  <a:gd name="T23" fmla="*/ 13 h 19"/>
                  <a:gd name="T24" fmla="*/ 6 w 10"/>
                  <a:gd name="T25" fmla="*/ 15 h 19"/>
                  <a:gd name="T26" fmla="*/ 6 w 10"/>
                  <a:gd name="T27" fmla="*/ 17 h 19"/>
                  <a:gd name="T28" fmla="*/ 8 w 10"/>
                  <a:gd name="T29" fmla="*/ 17 h 19"/>
                  <a:gd name="T30" fmla="*/ 8 w 10"/>
                  <a:gd name="T31" fmla="*/ 18 h 19"/>
                  <a:gd name="T32" fmla="*/ 9 w 10"/>
                  <a:gd name="T33" fmla="*/ 17 h 19"/>
                  <a:gd name="T34" fmla="*/ 9 w 10"/>
                  <a:gd name="T35" fmla="*/ 15 h 19"/>
                  <a:gd name="T36" fmla="*/ 9 w 10"/>
                  <a:gd name="T37" fmla="*/ 14 h 19"/>
                  <a:gd name="T38" fmla="*/ 8 w 10"/>
                  <a:gd name="T39" fmla="*/ 14 h 19"/>
                  <a:gd name="T40" fmla="*/ 8 w 10"/>
                  <a:gd name="T41" fmla="*/ 13 h 19"/>
                  <a:gd name="T42" fmla="*/ 8 w 10"/>
                  <a:gd name="T43" fmla="*/ 10 h 19"/>
                  <a:gd name="T44" fmla="*/ 8 w 10"/>
                  <a:gd name="T45" fmla="*/ 8 h 19"/>
                  <a:gd name="T46" fmla="*/ 6 w 10"/>
                  <a:gd name="T47" fmla="*/ 8 h 19"/>
                  <a:gd name="T48" fmla="*/ 5 w 10"/>
                  <a:gd name="T49" fmla="*/ 8 h 19"/>
                  <a:gd name="T50" fmla="*/ 5 w 10"/>
                  <a:gd name="T51" fmla="*/ 7 h 19"/>
                  <a:gd name="T52" fmla="*/ 3 w 10"/>
                  <a:gd name="T53" fmla="*/ 7 h 19"/>
                  <a:gd name="T54" fmla="*/ 3 w 10"/>
                  <a:gd name="T55" fmla="*/ 6 h 19"/>
                  <a:gd name="T56" fmla="*/ 3 w 10"/>
                  <a:gd name="T57" fmla="*/ 4 h 19"/>
                  <a:gd name="T58" fmla="*/ 2 w 10"/>
                  <a:gd name="T59" fmla="*/ 4 h 19"/>
                  <a:gd name="T60" fmla="*/ 2 w 10"/>
                  <a:gd name="T61" fmla="*/ 2 h 19"/>
                  <a:gd name="T62" fmla="*/ 1 w 10"/>
                  <a:gd name="T63" fmla="*/ 2 h 19"/>
                  <a:gd name="T64" fmla="*/ 1 w 10"/>
                  <a:gd name="T65" fmla="*/ 1 h 19"/>
                  <a:gd name="T66" fmla="*/ 1 w 10"/>
                  <a:gd name="T67" fmla="*/ 0 h 19"/>
                  <a:gd name="T68" fmla="*/ 0 w 10"/>
                  <a:gd name="T69" fmla="*/ 1 h 19"/>
                  <a:gd name="T70" fmla="*/ 0 w 10"/>
                  <a:gd name="T71" fmla="*/ 3 h 19"/>
                  <a:gd name="T72" fmla="*/ 1 w 10"/>
                  <a:gd name="T73"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19">
                    <a:moveTo>
                      <a:pt x="1" y="3"/>
                    </a:moveTo>
                    <a:lnTo>
                      <a:pt x="1" y="4"/>
                    </a:lnTo>
                    <a:lnTo>
                      <a:pt x="2" y="4"/>
                    </a:lnTo>
                    <a:lnTo>
                      <a:pt x="2" y="5"/>
                    </a:lnTo>
                    <a:lnTo>
                      <a:pt x="3" y="5"/>
                    </a:lnTo>
                    <a:lnTo>
                      <a:pt x="3" y="7"/>
                    </a:lnTo>
                    <a:lnTo>
                      <a:pt x="3" y="8"/>
                    </a:lnTo>
                    <a:lnTo>
                      <a:pt x="5" y="8"/>
                    </a:lnTo>
                    <a:lnTo>
                      <a:pt x="5" y="10"/>
                    </a:lnTo>
                    <a:lnTo>
                      <a:pt x="5" y="11"/>
                    </a:lnTo>
                    <a:lnTo>
                      <a:pt x="7" y="11"/>
                    </a:lnTo>
                    <a:lnTo>
                      <a:pt x="6" y="13"/>
                    </a:lnTo>
                    <a:lnTo>
                      <a:pt x="6" y="15"/>
                    </a:lnTo>
                    <a:lnTo>
                      <a:pt x="6" y="17"/>
                    </a:lnTo>
                    <a:lnTo>
                      <a:pt x="8" y="17"/>
                    </a:lnTo>
                    <a:lnTo>
                      <a:pt x="8" y="18"/>
                    </a:lnTo>
                    <a:lnTo>
                      <a:pt x="9" y="17"/>
                    </a:lnTo>
                    <a:lnTo>
                      <a:pt x="9" y="15"/>
                    </a:lnTo>
                    <a:lnTo>
                      <a:pt x="9" y="14"/>
                    </a:lnTo>
                    <a:lnTo>
                      <a:pt x="8" y="14"/>
                    </a:lnTo>
                    <a:lnTo>
                      <a:pt x="8" y="13"/>
                    </a:lnTo>
                    <a:lnTo>
                      <a:pt x="8" y="10"/>
                    </a:lnTo>
                    <a:lnTo>
                      <a:pt x="8" y="8"/>
                    </a:lnTo>
                    <a:lnTo>
                      <a:pt x="6" y="8"/>
                    </a:lnTo>
                    <a:lnTo>
                      <a:pt x="5" y="8"/>
                    </a:lnTo>
                    <a:lnTo>
                      <a:pt x="5" y="7"/>
                    </a:lnTo>
                    <a:lnTo>
                      <a:pt x="3" y="7"/>
                    </a:lnTo>
                    <a:lnTo>
                      <a:pt x="3" y="6"/>
                    </a:lnTo>
                    <a:lnTo>
                      <a:pt x="3" y="4"/>
                    </a:lnTo>
                    <a:lnTo>
                      <a:pt x="2" y="4"/>
                    </a:lnTo>
                    <a:lnTo>
                      <a:pt x="2" y="2"/>
                    </a:lnTo>
                    <a:lnTo>
                      <a:pt x="1" y="2"/>
                    </a:lnTo>
                    <a:lnTo>
                      <a:pt x="1" y="1"/>
                    </a:lnTo>
                    <a:lnTo>
                      <a:pt x="1" y="0"/>
                    </a:lnTo>
                    <a:lnTo>
                      <a:pt x="0" y="1"/>
                    </a:lnTo>
                    <a:lnTo>
                      <a:pt x="0" y="3"/>
                    </a:lnTo>
                    <a:lnTo>
                      <a:pt x="1" y="3"/>
                    </a:lnTo>
                  </a:path>
                </a:pathLst>
              </a:custGeom>
              <a:solidFill>
                <a:srgbClr val="8242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8" name="Freeform 843"/>
              <p:cNvSpPr>
                <a:spLocks/>
              </p:cNvSpPr>
              <p:nvPr/>
            </p:nvSpPr>
            <p:spPr bwMode="auto">
              <a:xfrm>
                <a:off x="4709" y="1593"/>
                <a:ext cx="8" cy="19"/>
              </a:xfrm>
              <a:custGeom>
                <a:avLst/>
                <a:gdLst>
                  <a:gd name="T0" fmla="*/ 0 w 8"/>
                  <a:gd name="T1" fmla="*/ 0 h 19"/>
                  <a:gd name="T2" fmla="*/ 0 w 8"/>
                  <a:gd name="T3" fmla="*/ 2 h 19"/>
                  <a:gd name="T4" fmla="*/ 0 w 8"/>
                  <a:gd name="T5" fmla="*/ 4 h 19"/>
                  <a:gd name="T6" fmla="*/ 1 w 8"/>
                  <a:gd name="T7" fmla="*/ 4 h 19"/>
                  <a:gd name="T8" fmla="*/ 1 w 8"/>
                  <a:gd name="T9" fmla="*/ 6 h 19"/>
                  <a:gd name="T10" fmla="*/ 1 w 8"/>
                  <a:gd name="T11" fmla="*/ 7 h 19"/>
                  <a:gd name="T12" fmla="*/ 2 w 8"/>
                  <a:gd name="T13" fmla="*/ 7 h 19"/>
                  <a:gd name="T14" fmla="*/ 2 w 8"/>
                  <a:gd name="T15" fmla="*/ 9 h 19"/>
                  <a:gd name="T16" fmla="*/ 4 w 8"/>
                  <a:gd name="T17" fmla="*/ 9 h 19"/>
                  <a:gd name="T18" fmla="*/ 4 w 8"/>
                  <a:gd name="T19" fmla="*/ 11 h 19"/>
                  <a:gd name="T20" fmla="*/ 4 w 8"/>
                  <a:gd name="T21" fmla="*/ 14 h 19"/>
                  <a:gd name="T22" fmla="*/ 4 w 8"/>
                  <a:gd name="T23" fmla="*/ 16 h 19"/>
                  <a:gd name="T24" fmla="*/ 4 w 8"/>
                  <a:gd name="T25" fmla="*/ 17 h 19"/>
                  <a:gd name="T26" fmla="*/ 6 w 8"/>
                  <a:gd name="T27" fmla="*/ 17 h 19"/>
                  <a:gd name="T28" fmla="*/ 6 w 8"/>
                  <a:gd name="T29" fmla="*/ 18 h 19"/>
                  <a:gd name="T30" fmla="*/ 7 w 8"/>
                  <a:gd name="T31" fmla="*/ 17 h 19"/>
                  <a:gd name="T32" fmla="*/ 7 w 8"/>
                  <a:gd name="T33" fmla="*/ 15 h 19"/>
                  <a:gd name="T34" fmla="*/ 7 w 8"/>
                  <a:gd name="T35" fmla="*/ 14 h 19"/>
                  <a:gd name="T36" fmla="*/ 6 w 8"/>
                  <a:gd name="T37" fmla="*/ 14 h 19"/>
                  <a:gd name="T38" fmla="*/ 6 w 8"/>
                  <a:gd name="T39" fmla="*/ 12 h 19"/>
                  <a:gd name="T40" fmla="*/ 6 w 8"/>
                  <a:gd name="T41" fmla="*/ 10 h 19"/>
                  <a:gd name="T42" fmla="*/ 6 w 8"/>
                  <a:gd name="T43" fmla="*/ 9 h 19"/>
                  <a:gd name="T44" fmla="*/ 6 w 8"/>
                  <a:gd name="T45" fmla="*/ 7 h 19"/>
                  <a:gd name="T46" fmla="*/ 5 w 8"/>
                  <a:gd name="T47" fmla="*/ 7 h 19"/>
                  <a:gd name="T48" fmla="*/ 5 w 8"/>
                  <a:gd name="T49" fmla="*/ 6 h 19"/>
                  <a:gd name="T50" fmla="*/ 3 w 8"/>
                  <a:gd name="T51" fmla="*/ 6 h 19"/>
                  <a:gd name="T52" fmla="*/ 3 w 8"/>
                  <a:gd name="T53" fmla="*/ 5 h 19"/>
                  <a:gd name="T54" fmla="*/ 3 w 8"/>
                  <a:gd name="T55" fmla="*/ 3 h 19"/>
                  <a:gd name="T56" fmla="*/ 1 w 8"/>
                  <a:gd name="T57" fmla="*/ 3 h 19"/>
                  <a:gd name="T58" fmla="*/ 1 w 8"/>
                  <a:gd name="T59" fmla="*/ 2 h 19"/>
                  <a:gd name="T60" fmla="*/ 0 w 8"/>
                  <a:gd name="T61" fmla="*/ 2 h 19"/>
                  <a:gd name="T62" fmla="*/ 0 w 8"/>
                  <a:gd name="T63"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 h="19">
                    <a:moveTo>
                      <a:pt x="0" y="0"/>
                    </a:moveTo>
                    <a:lnTo>
                      <a:pt x="0" y="2"/>
                    </a:lnTo>
                    <a:lnTo>
                      <a:pt x="0" y="4"/>
                    </a:lnTo>
                    <a:lnTo>
                      <a:pt x="1" y="4"/>
                    </a:lnTo>
                    <a:lnTo>
                      <a:pt x="1" y="6"/>
                    </a:lnTo>
                    <a:lnTo>
                      <a:pt x="1" y="7"/>
                    </a:lnTo>
                    <a:lnTo>
                      <a:pt x="2" y="7"/>
                    </a:lnTo>
                    <a:lnTo>
                      <a:pt x="2" y="9"/>
                    </a:lnTo>
                    <a:lnTo>
                      <a:pt x="4" y="9"/>
                    </a:lnTo>
                    <a:lnTo>
                      <a:pt x="4" y="11"/>
                    </a:lnTo>
                    <a:lnTo>
                      <a:pt x="4" y="14"/>
                    </a:lnTo>
                    <a:lnTo>
                      <a:pt x="4" y="16"/>
                    </a:lnTo>
                    <a:lnTo>
                      <a:pt x="4" y="17"/>
                    </a:lnTo>
                    <a:lnTo>
                      <a:pt x="6" y="17"/>
                    </a:lnTo>
                    <a:lnTo>
                      <a:pt x="6" y="18"/>
                    </a:lnTo>
                    <a:lnTo>
                      <a:pt x="7" y="17"/>
                    </a:lnTo>
                    <a:lnTo>
                      <a:pt x="7" y="15"/>
                    </a:lnTo>
                    <a:lnTo>
                      <a:pt x="7" y="14"/>
                    </a:lnTo>
                    <a:lnTo>
                      <a:pt x="6" y="14"/>
                    </a:lnTo>
                    <a:lnTo>
                      <a:pt x="6" y="12"/>
                    </a:lnTo>
                    <a:lnTo>
                      <a:pt x="6" y="10"/>
                    </a:lnTo>
                    <a:lnTo>
                      <a:pt x="6" y="9"/>
                    </a:lnTo>
                    <a:lnTo>
                      <a:pt x="6" y="7"/>
                    </a:lnTo>
                    <a:lnTo>
                      <a:pt x="5" y="7"/>
                    </a:lnTo>
                    <a:lnTo>
                      <a:pt x="5" y="6"/>
                    </a:lnTo>
                    <a:lnTo>
                      <a:pt x="3" y="6"/>
                    </a:lnTo>
                    <a:lnTo>
                      <a:pt x="3" y="5"/>
                    </a:lnTo>
                    <a:lnTo>
                      <a:pt x="3" y="3"/>
                    </a:lnTo>
                    <a:lnTo>
                      <a:pt x="1" y="3"/>
                    </a:lnTo>
                    <a:lnTo>
                      <a:pt x="1" y="2"/>
                    </a:lnTo>
                    <a:lnTo>
                      <a:pt x="0" y="2"/>
                    </a:lnTo>
                    <a:lnTo>
                      <a:pt x="0" y="0"/>
                    </a:lnTo>
                  </a:path>
                </a:pathLst>
              </a:custGeom>
              <a:solidFill>
                <a:srgbClr val="8242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59" name="Freeform 844"/>
              <p:cNvSpPr>
                <a:spLocks/>
              </p:cNvSpPr>
              <p:nvPr/>
            </p:nvSpPr>
            <p:spPr bwMode="auto">
              <a:xfrm>
                <a:off x="4718" y="1593"/>
                <a:ext cx="8" cy="17"/>
              </a:xfrm>
              <a:custGeom>
                <a:avLst/>
                <a:gdLst>
                  <a:gd name="T0" fmla="*/ 0 w 8"/>
                  <a:gd name="T1" fmla="*/ 0 h 17"/>
                  <a:gd name="T2" fmla="*/ 0 w 8"/>
                  <a:gd name="T3" fmla="*/ 2 h 17"/>
                  <a:gd name="T4" fmla="*/ 0 w 8"/>
                  <a:gd name="T5" fmla="*/ 4 h 17"/>
                  <a:gd name="T6" fmla="*/ 1 w 8"/>
                  <a:gd name="T7" fmla="*/ 4 h 17"/>
                  <a:gd name="T8" fmla="*/ 1 w 8"/>
                  <a:gd name="T9" fmla="*/ 6 h 17"/>
                  <a:gd name="T10" fmla="*/ 2 w 8"/>
                  <a:gd name="T11" fmla="*/ 6 h 17"/>
                  <a:gd name="T12" fmla="*/ 2 w 8"/>
                  <a:gd name="T13" fmla="*/ 8 h 17"/>
                  <a:gd name="T14" fmla="*/ 4 w 8"/>
                  <a:gd name="T15" fmla="*/ 8 h 17"/>
                  <a:gd name="T16" fmla="*/ 4 w 8"/>
                  <a:gd name="T17" fmla="*/ 10 h 17"/>
                  <a:gd name="T18" fmla="*/ 4 w 8"/>
                  <a:gd name="T19" fmla="*/ 11 h 17"/>
                  <a:gd name="T20" fmla="*/ 4 w 8"/>
                  <a:gd name="T21" fmla="*/ 13 h 17"/>
                  <a:gd name="T22" fmla="*/ 4 w 8"/>
                  <a:gd name="T23" fmla="*/ 15 h 17"/>
                  <a:gd name="T24" fmla="*/ 4 w 8"/>
                  <a:gd name="T25" fmla="*/ 16 h 17"/>
                  <a:gd name="T26" fmla="*/ 6 w 8"/>
                  <a:gd name="T27" fmla="*/ 16 h 17"/>
                  <a:gd name="T28" fmla="*/ 7 w 8"/>
                  <a:gd name="T29" fmla="*/ 16 h 17"/>
                  <a:gd name="T30" fmla="*/ 7 w 8"/>
                  <a:gd name="T31" fmla="*/ 15 h 17"/>
                  <a:gd name="T32" fmla="*/ 7 w 8"/>
                  <a:gd name="T33" fmla="*/ 13 h 17"/>
                  <a:gd name="T34" fmla="*/ 6 w 8"/>
                  <a:gd name="T35" fmla="*/ 13 h 17"/>
                  <a:gd name="T36" fmla="*/ 6 w 8"/>
                  <a:gd name="T37" fmla="*/ 11 h 17"/>
                  <a:gd name="T38" fmla="*/ 6 w 8"/>
                  <a:gd name="T39" fmla="*/ 9 h 17"/>
                  <a:gd name="T40" fmla="*/ 6 w 8"/>
                  <a:gd name="T41" fmla="*/ 8 h 17"/>
                  <a:gd name="T42" fmla="*/ 6 w 8"/>
                  <a:gd name="T43" fmla="*/ 6 h 17"/>
                  <a:gd name="T44" fmla="*/ 4 w 8"/>
                  <a:gd name="T45" fmla="*/ 6 h 17"/>
                  <a:gd name="T46" fmla="*/ 4 w 8"/>
                  <a:gd name="T47" fmla="*/ 5 h 17"/>
                  <a:gd name="T48" fmla="*/ 3 w 8"/>
                  <a:gd name="T49" fmla="*/ 5 h 17"/>
                  <a:gd name="T50" fmla="*/ 3 w 8"/>
                  <a:gd name="T51" fmla="*/ 3 h 17"/>
                  <a:gd name="T52" fmla="*/ 1 w 8"/>
                  <a:gd name="T53" fmla="*/ 3 h 17"/>
                  <a:gd name="T54" fmla="*/ 1 w 8"/>
                  <a:gd name="T55" fmla="*/ 1 h 17"/>
                  <a:gd name="T56" fmla="*/ 0 w 8"/>
                  <a:gd name="T57" fmla="*/ 1 h 17"/>
                  <a:gd name="T58" fmla="*/ 0 w 8"/>
                  <a:gd name="T5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 h="17">
                    <a:moveTo>
                      <a:pt x="0" y="0"/>
                    </a:moveTo>
                    <a:lnTo>
                      <a:pt x="0" y="2"/>
                    </a:lnTo>
                    <a:lnTo>
                      <a:pt x="0" y="4"/>
                    </a:lnTo>
                    <a:lnTo>
                      <a:pt x="1" y="4"/>
                    </a:lnTo>
                    <a:lnTo>
                      <a:pt x="1" y="6"/>
                    </a:lnTo>
                    <a:lnTo>
                      <a:pt x="2" y="6"/>
                    </a:lnTo>
                    <a:lnTo>
                      <a:pt x="2" y="8"/>
                    </a:lnTo>
                    <a:lnTo>
                      <a:pt x="4" y="8"/>
                    </a:lnTo>
                    <a:lnTo>
                      <a:pt x="4" y="10"/>
                    </a:lnTo>
                    <a:lnTo>
                      <a:pt x="4" y="11"/>
                    </a:lnTo>
                    <a:lnTo>
                      <a:pt x="4" y="13"/>
                    </a:lnTo>
                    <a:lnTo>
                      <a:pt x="4" y="15"/>
                    </a:lnTo>
                    <a:lnTo>
                      <a:pt x="4" y="16"/>
                    </a:lnTo>
                    <a:lnTo>
                      <a:pt x="6" y="16"/>
                    </a:lnTo>
                    <a:lnTo>
                      <a:pt x="7" y="16"/>
                    </a:lnTo>
                    <a:lnTo>
                      <a:pt x="7" y="15"/>
                    </a:lnTo>
                    <a:lnTo>
                      <a:pt x="7" y="13"/>
                    </a:lnTo>
                    <a:lnTo>
                      <a:pt x="6" y="13"/>
                    </a:lnTo>
                    <a:lnTo>
                      <a:pt x="6" y="11"/>
                    </a:lnTo>
                    <a:lnTo>
                      <a:pt x="6" y="9"/>
                    </a:lnTo>
                    <a:lnTo>
                      <a:pt x="6" y="8"/>
                    </a:lnTo>
                    <a:lnTo>
                      <a:pt x="6" y="6"/>
                    </a:lnTo>
                    <a:lnTo>
                      <a:pt x="4" y="6"/>
                    </a:lnTo>
                    <a:lnTo>
                      <a:pt x="4" y="5"/>
                    </a:lnTo>
                    <a:lnTo>
                      <a:pt x="3" y="5"/>
                    </a:lnTo>
                    <a:lnTo>
                      <a:pt x="3" y="3"/>
                    </a:lnTo>
                    <a:lnTo>
                      <a:pt x="1" y="3"/>
                    </a:lnTo>
                    <a:lnTo>
                      <a:pt x="1" y="1"/>
                    </a:lnTo>
                    <a:lnTo>
                      <a:pt x="0" y="1"/>
                    </a:lnTo>
                    <a:lnTo>
                      <a:pt x="0" y="0"/>
                    </a:lnTo>
                  </a:path>
                </a:pathLst>
              </a:custGeom>
              <a:solidFill>
                <a:srgbClr val="8242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0" name="Freeform 845"/>
              <p:cNvSpPr>
                <a:spLocks/>
              </p:cNvSpPr>
              <p:nvPr/>
            </p:nvSpPr>
            <p:spPr bwMode="auto">
              <a:xfrm>
                <a:off x="4861" y="1593"/>
                <a:ext cx="31" cy="37"/>
              </a:xfrm>
              <a:custGeom>
                <a:avLst/>
                <a:gdLst>
                  <a:gd name="T0" fmla="*/ 2 w 31"/>
                  <a:gd name="T1" fmla="*/ 16 h 37"/>
                  <a:gd name="T2" fmla="*/ 3 w 31"/>
                  <a:gd name="T3" fmla="*/ 18 h 37"/>
                  <a:gd name="T4" fmla="*/ 4 w 31"/>
                  <a:gd name="T5" fmla="*/ 21 h 37"/>
                  <a:gd name="T6" fmla="*/ 6 w 31"/>
                  <a:gd name="T7" fmla="*/ 22 h 37"/>
                  <a:gd name="T8" fmla="*/ 7 w 31"/>
                  <a:gd name="T9" fmla="*/ 24 h 37"/>
                  <a:gd name="T10" fmla="*/ 9 w 31"/>
                  <a:gd name="T11" fmla="*/ 26 h 37"/>
                  <a:gd name="T12" fmla="*/ 12 w 31"/>
                  <a:gd name="T13" fmla="*/ 26 h 37"/>
                  <a:gd name="T14" fmla="*/ 13 w 31"/>
                  <a:gd name="T15" fmla="*/ 28 h 37"/>
                  <a:gd name="T16" fmla="*/ 14 w 31"/>
                  <a:gd name="T17" fmla="*/ 29 h 37"/>
                  <a:gd name="T18" fmla="*/ 16 w 31"/>
                  <a:gd name="T19" fmla="*/ 31 h 37"/>
                  <a:gd name="T20" fmla="*/ 20 w 31"/>
                  <a:gd name="T21" fmla="*/ 33 h 37"/>
                  <a:gd name="T22" fmla="*/ 22 w 31"/>
                  <a:gd name="T23" fmla="*/ 35 h 37"/>
                  <a:gd name="T24" fmla="*/ 25 w 31"/>
                  <a:gd name="T25" fmla="*/ 36 h 37"/>
                  <a:gd name="T26" fmla="*/ 30 w 31"/>
                  <a:gd name="T27" fmla="*/ 35 h 37"/>
                  <a:gd name="T28" fmla="*/ 28 w 31"/>
                  <a:gd name="T29" fmla="*/ 35 h 37"/>
                  <a:gd name="T30" fmla="*/ 27 w 31"/>
                  <a:gd name="T31" fmla="*/ 34 h 37"/>
                  <a:gd name="T32" fmla="*/ 27 w 31"/>
                  <a:gd name="T33" fmla="*/ 31 h 37"/>
                  <a:gd name="T34" fmla="*/ 25 w 31"/>
                  <a:gd name="T35" fmla="*/ 30 h 37"/>
                  <a:gd name="T36" fmla="*/ 23 w 31"/>
                  <a:gd name="T37" fmla="*/ 28 h 37"/>
                  <a:gd name="T38" fmla="*/ 20 w 31"/>
                  <a:gd name="T39" fmla="*/ 28 h 37"/>
                  <a:gd name="T40" fmla="*/ 18 w 31"/>
                  <a:gd name="T41" fmla="*/ 26 h 37"/>
                  <a:gd name="T42" fmla="*/ 16 w 31"/>
                  <a:gd name="T43" fmla="*/ 24 h 37"/>
                  <a:gd name="T44" fmla="*/ 14 w 31"/>
                  <a:gd name="T45" fmla="*/ 22 h 37"/>
                  <a:gd name="T46" fmla="*/ 12 w 31"/>
                  <a:gd name="T47" fmla="*/ 22 h 37"/>
                  <a:gd name="T48" fmla="*/ 10 w 31"/>
                  <a:gd name="T49" fmla="*/ 21 h 37"/>
                  <a:gd name="T50" fmla="*/ 8 w 31"/>
                  <a:gd name="T51" fmla="*/ 19 h 37"/>
                  <a:gd name="T52" fmla="*/ 6 w 31"/>
                  <a:gd name="T53" fmla="*/ 18 h 37"/>
                  <a:gd name="T54" fmla="*/ 4 w 31"/>
                  <a:gd name="T55" fmla="*/ 16 h 37"/>
                  <a:gd name="T56" fmla="*/ 4 w 31"/>
                  <a:gd name="T57" fmla="*/ 14 h 37"/>
                  <a:gd name="T58" fmla="*/ 3 w 31"/>
                  <a:gd name="T59" fmla="*/ 12 h 37"/>
                  <a:gd name="T60" fmla="*/ 3 w 31"/>
                  <a:gd name="T61" fmla="*/ 8 h 37"/>
                  <a:gd name="T62" fmla="*/ 1 w 31"/>
                  <a:gd name="T63" fmla="*/ 6 h 37"/>
                  <a:gd name="T64" fmla="*/ 1 w 31"/>
                  <a:gd name="T65" fmla="*/ 2 h 37"/>
                  <a:gd name="T66" fmla="*/ 0 w 31"/>
                  <a:gd name="T67" fmla="*/ 2 h 37"/>
                  <a:gd name="T68" fmla="*/ 0 w 31"/>
                  <a:gd name="T69" fmla="*/ 5 h 37"/>
                  <a:gd name="T70" fmla="*/ 0 w 31"/>
                  <a:gd name="T71" fmla="*/ 8 h 37"/>
                  <a:gd name="T72" fmla="*/ 0 w 31"/>
                  <a:gd name="T73" fmla="*/ 11 h 37"/>
                  <a:gd name="T74" fmla="*/ 2 w 31"/>
                  <a:gd name="T75"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 h="37">
                    <a:moveTo>
                      <a:pt x="2" y="15"/>
                    </a:moveTo>
                    <a:lnTo>
                      <a:pt x="2" y="16"/>
                    </a:lnTo>
                    <a:lnTo>
                      <a:pt x="2" y="18"/>
                    </a:lnTo>
                    <a:lnTo>
                      <a:pt x="3" y="18"/>
                    </a:lnTo>
                    <a:lnTo>
                      <a:pt x="3" y="21"/>
                    </a:lnTo>
                    <a:lnTo>
                      <a:pt x="4" y="21"/>
                    </a:lnTo>
                    <a:lnTo>
                      <a:pt x="6" y="21"/>
                    </a:lnTo>
                    <a:lnTo>
                      <a:pt x="6" y="22"/>
                    </a:lnTo>
                    <a:lnTo>
                      <a:pt x="7" y="22"/>
                    </a:lnTo>
                    <a:lnTo>
                      <a:pt x="7" y="24"/>
                    </a:lnTo>
                    <a:lnTo>
                      <a:pt x="9" y="24"/>
                    </a:lnTo>
                    <a:lnTo>
                      <a:pt x="9" y="26"/>
                    </a:lnTo>
                    <a:lnTo>
                      <a:pt x="10" y="26"/>
                    </a:lnTo>
                    <a:lnTo>
                      <a:pt x="12" y="26"/>
                    </a:lnTo>
                    <a:lnTo>
                      <a:pt x="12" y="28"/>
                    </a:lnTo>
                    <a:lnTo>
                      <a:pt x="13" y="28"/>
                    </a:lnTo>
                    <a:lnTo>
                      <a:pt x="13" y="29"/>
                    </a:lnTo>
                    <a:lnTo>
                      <a:pt x="14" y="29"/>
                    </a:lnTo>
                    <a:lnTo>
                      <a:pt x="14" y="31"/>
                    </a:lnTo>
                    <a:lnTo>
                      <a:pt x="16" y="31"/>
                    </a:lnTo>
                    <a:lnTo>
                      <a:pt x="18" y="33"/>
                    </a:lnTo>
                    <a:lnTo>
                      <a:pt x="20" y="33"/>
                    </a:lnTo>
                    <a:lnTo>
                      <a:pt x="20" y="35"/>
                    </a:lnTo>
                    <a:lnTo>
                      <a:pt x="22" y="35"/>
                    </a:lnTo>
                    <a:lnTo>
                      <a:pt x="23" y="36"/>
                    </a:lnTo>
                    <a:lnTo>
                      <a:pt x="25" y="36"/>
                    </a:lnTo>
                    <a:lnTo>
                      <a:pt x="28" y="36"/>
                    </a:lnTo>
                    <a:lnTo>
                      <a:pt x="30" y="35"/>
                    </a:lnTo>
                    <a:lnTo>
                      <a:pt x="29" y="35"/>
                    </a:lnTo>
                    <a:lnTo>
                      <a:pt x="28" y="35"/>
                    </a:lnTo>
                    <a:lnTo>
                      <a:pt x="28" y="34"/>
                    </a:lnTo>
                    <a:lnTo>
                      <a:pt x="27" y="34"/>
                    </a:lnTo>
                    <a:lnTo>
                      <a:pt x="27" y="33"/>
                    </a:lnTo>
                    <a:lnTo>
                      <a:pt x="27" y="31"/>
                    </a:lnTo>
                    <a:lnTo>
                      <a:pt x="25" y="31"/>
                    </a:lnTo>
                    <a:lnTo>
                      <a:pt x="25" y="30"/>
                    </a:lnTo>
                    <a:lnTo>
                      <a:pt x="23" y="30"/>
                    </a:lnTo>
                    <a:lnTo>
                      <a:pt x="23" y="28"/>
                    </a:lnTo>
                    <a:lnTo>
                      <a:pt x="22" y="28"/>
                    </a:lnTo>
                    <a:lnTo>
                      <a:pt x="20" y="28"/>
                    </a:lnTo>
                    <a:lnTo>
                      <a:pt x="20" y="26"/>
                    </a:lnTo>
                    <a:lnTo>
                      <a:pt x="18" y="26"/>
                    </a:lnTo>
                    <a:lnTo>
                      <a:pt x="16" y="26"/>
                    </a:lnTo>
                    <a:lnTo>
                      <a:pt x="16" y="24"/>
                    </a:lnTo>
                    <a:lnTo>
                      <a:pt x="14" y="24"/>
                    </a:lnTo>
                    <a:lnTo>
                      <a:pt x="14" y="22"/>
                    </a:lnTo>
                    <a:lnTo>
                      <a:pt x="13" y="22"/>
                    </a:lnTo>
                    <a:lnTo>
                      <a:pt x="12" y="22"/>
                    </a:lnTo>
                    <a:lnTo>
                      <a:pt x="12" y="21"/>
                    </a:lnTo>
                    <a:lnTo>
                      <a:pt x="10" y="21"/>
                    </a:lnTo>
                    <a:lnTo>
                      <a:pt x="10" y="19"/>
                    </a:lnTo>
                    <a:lnTo>
                      <a:pt x="8" y="19"/>
                    </a:lnTo>
                    <a:lnTo>
                      <a:pt x="8" y="18"/>
                    </a:lnTo>
                    <a:lnTo>
                      <a:pt x="6" y="18"/>
                    </a:lnTo>
                    <a:lnTo>
                      <a:pt x="6" y="16"/>
                    </a:lnTo>
                    <a:lnTo>
                      <a:pt x="4" y="16"/>
                    </a:lnTo>
                    <a:lnTo>
                      <a:pt x="4" y="15"/>
                    </a:lnTo>
                    <a:lnTo>
                      <a:pt x="4" y="14"/>
                    </a:lnTo>
                    <a:lnTo>
                      <a:pt x="3" y="14"/>
                    </a:lnTo>
                    <a:lnTo>
                      <a:pt x="3" y="12"/>
                    </a:lnTo>
                    <a:lnTo>
                      <a:pt x="3" y="10"/>
                    </a:lnTo>
                    <a:lnTo>
                      <a:pt x="3" y="8"/>
                    </a:lnTo>
                    <a:lnTo>
                      <a:pt x="3" y="6"/>
                    </a:lnTo>
                    <a:lnTo>
                      <a:pt x="1" y="6"/>
                    </a:lnTo>
                    <a:lnTo>
                      <a:pt x="1" y="4"/>
                    </a:lnTo>
                    <a:lnTo>
                      <a:pt x="1" y="2"/>
                    </a:lnTo>
                    <a:lnTo>
                      <a:pt x="1" y="0"/>
                    </a:lnTo>
                    <a:lnTo>
                      <a:pt x="0" y="2"/>
                    </a:lnTo>
                    <a:lnTo>
                      <a:pt x="0" y="3"/>
                    </a:lnTo>
                    <a:lnTo>
                      <a:pt x="0" y="5"/>
                    </a:lnTo>
                    <a:lnTo>
                      <a:pt x="0" y="6"/>
                    </a:lnTo>
                    <a:lnTo>
                      <a:pt x="0" y="8"/>
                    </a:lnTo>
                    <a:lnTo>
                      <a:pt x="0" y="9"/>
                    </a:lnTo>
                    <a:lnTo>
                      <a:pt x="0" y="11"/>
                    </a:lnTo>
                    <a:lnTo>
                      <a:pt x="0" y="14"/>
                    </a:lnTo>
                    <a:lnTo>
                      <a:pt x="2" y="15"/>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1" name="Freeform 846"/>
              <p:cNvSpPr>
                <a:spLocks/>
              </p:cNvSpPr>
              <p:nvPr/>
            </p:nvSpPr>
            <p:spPr bwMode="auto">
              <a:xfrm>
                <a:off x="4863" y="1597"/>
                <a:ext cx="47" cy="17"/>
              </a:xfrm>
              <a:custGeom>
                <a:avLst/>
                <a:gdLst>
                  <a:gd name="T0" fmla="*/ 0 w 47"/>
                  <a:gd name="T1" fmla="*/ 1 h 17"/>
                  <a:gd name="T2" fmla="*/ 0 w 47"/>
                  <a:gd name="T3" fmla="*/ 4 h 17"/>
                  <a:gd name="T4" fmla="*/ 1 w 47"/>
                  <a:gd name="T5" fmla="*/ 5 h 17"/>
                  <a:gd name="T6" fmla="*/ 3 w 47"/>
                  <a:gd name="T7" fmla="*/ 7 h 17"/>
                  <a:gd name="T8" fmla="*/ 5 w 47"/>
                  <a:gd name="T9" fmla="*/ 9 h 17"/>
                  <a:gd name="T10" fmla="*/ 7 w 47"/>
                  <a:gd name="T11" fmla="*/ 10 h 17"/>
                  <a:gd name="T12" fmla="*/ 9 w 47"/>
                  <a:gd name="T13" fmla="*/ 11 h 17"/>
                  <a:gd name="T14" fmla="*/ 11 w 47"/>
                  <a:gd name="T15" fmla="*/ 12 h 17"/>
                  <a:gd name="T16" fmla="*/ 13 w 47"/>
                  <a:gd name="T17" fmla="*/ 14 h 17"/>
                  <a:gd name="T18" fmla="*/ 17 w 47"/>
                  <a:gd name="T19" fmla="*/ 14 h 17"/>
                  <a:gd name="T20" fmla="*/ 21 w 47"/>
                  <a:gd name="T21" fmla="*/ 14 h 17"/>
                  <a:gd name="T22" fmla="*/ 23 w 47"/>
                  <a:gd name="T23" fmla="*/ 16 h 17"/>
                  <a:gd name="T24" fmla="*/ 27 w 47"/>
                  <a:gd name="T25" fmla="*/ 16 h 17"/>
                  <a:gd name="T26" fmla="*/ 31 w 47"/>
                  <a:gd name="T27" fmla="*/ 16 h 17"/>
                  <a:gd name="T28" fmla="*/ 34 w 47"/>
                  <a:gd name="T29" fmla="*/ 16 h 17"/>
                  <a:gd name="T30" fmla="*/ 37 w 47"/>
                  <a:gd name="T31" fmla="*/ 16 h 17"/>
                  <a:gd name="T32" fmla="*/ 41 w 47"/>
                  <a:gd name="T33" fmla="*/ 14 h 17"/>
                  <a:gd name="T34" fmla="*/ 43 w 47"/>
                  <a:gd name="T35" fmla="*/ 12 h 17"/>
                  <a:gd name="T36" fmla="*/ 43 w 47"/>
                  <a:gd name="T37" fmla="*/ 10 h 17"/>
                  <a:gd name="T38" fmla="*/ 45 w 47"/>
                  <a:gd name="T39" fmla="*/ 6 h 17"/>
                  <a:gd name="T40" fmla="*/ 46 w 47"/>
                  <a:gd name="T41" fmla="*/ 2 h 17"/>
                  <a:gd name="T42" fmla="*/ 42 w 47"/>
                  <a:gd name="T43" fmla="*/ 4 h 17"/>
                  <a:gd name="T44" fmla="*/ 39 w 47"/>
                  <a:gd name="T45" fmla="*/ 5 h 17"/>
                  <a:gd name="T46" fmla="*/ 35 w 47"/>
                  <a:gd name="T47" fmla="*/ 5 h 17"/>
                  <a:gd name="T48" fmla="*/ 32 w 47"/>
                  <a:gd name="T49" fmla="*/ 5 h 17"/>
                  <a:gd name="T50" fmla="*/ 29 w 47"/>
                  <a:gd name="T51" fmla="*/ 6 h 17"/>
                  <a:gd name="T52" fmla="*/ 26 w 47"/>
                  <a:gd name="T53" fmla="*/ 6 h 17"/>
                  <a:gd name="T54" fmla="*/ 21 w 47"/>
                  <a:gd name="T55" fmla="*/ 6 h 17"/>
                  <a:gd name="T56" fmla="*/ 18 w 47"/>
                  <a:gd name="T57" fmla="*/ 7 h 17"/>
                  <a:gd name="T58" fmla="*/ 14 w 47"/>
                  <a:gd name="T59" fmla="*/ 7 h 17"/>
                  <a:gd name="T60" fmla="*/ 11 w 47"/>
                  <a:gd name="T61" fmla="*/ 7 h 17"/>
                  <a:gd name="T62" fmla="*/ 10 w 47"/>
                  <a:gd name="T63" fmla="*/ 6 h 17"/>
                  <a:gd name="T64" fmla="*/ 8 w 47"/>
                  <a:gd name="T65" fmla="*/ 5 h 17"/>
                  <a:gd name="T66" fmla="*/ 6 w 47"/>
                  <a:gd name="T67" fmla="*/ 3 h 17"/>
                  <a:gd name="T68" fmla="*/ 2 w 47"/>
                  <a:gd name="T69" fmla="*/ 3 h 17"/>
                  <a:gd name="T70" fmla="*/ 0 w 47"/>
                  <a:gd name="T7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 h="17">
                    <a:moveTo>
                      <a:pt x="0" y="0"/>
                    </a:moveTo>
                    <a:lnTo>
                      <a:pt x="0" y="1"/>
                    </a:lnTo>
                    <a:lnTo>
                      <a:pt x="0" y="2"/>
                    </a:lnTo>
                    <a:lnTo>
                      <a:pt x="0" y="4"/>
                    </a:lnTo>
                    <a:lnTo>
                      <a:pt x="1" y="4"/>
                    </a:lnTo>
                    <a:lnTo>
                      <a:pt x="1" y="5"/>
                    </a:lnTo>
                    <a:lnTo>
                      <a:pt x="3" y="5"/>
                    </a:lnTo>
                    <a:lnTo>
                      <a:pt x="3" y="7"/>
                    </a:lnTo>
                    <a:lnTo>
                      <a:pt x="3" y="9"/>
                    </a:lnTo>
                    <a:lnTo>
                      <a:pt x="5" y="9"/>
                    </a:lnTo>
                    <a:lnTo>
                      <a:pt x="5" y="10"/>
                    </a:lnTo>
                    <a:lnTo>
                      <a:pt x="7" y="10"/>
                    </a:lnTo>
                    <a:lnTo>
                      <a:pt x="7" y="11"/>
                    </a:lnTo>
                    <a:lnTo>
                      <a:pt x="9" y="11"/>
                    </a:lnTo>
                    <a:lnTo>
                      <a:pt x="9" y="12"/>
                    </a:lnTo>
                    <a:lnTo>
                      <a:pt x="11" y="12"/>
                    </a:lnTo>
                    <a:lnTo>
                      <a:pt x="13" y="12"/>
                    </a:lnTo>
                    <a:lnTo>
                      <a:pt x="13" y="14"/>
                    </a:lnTo>
                    <a:lnTo>
                      <a:pt x="15" y="14"/>
                    </a:lnTo>
                    <a:lnTo>
                      <a:pt x="17" y="14"/>
                    </a:lnTo>
                    <a:lnTo>
                      <a:pt x="19" y="14"/>
                    </a:lnTo>
                    <a:lnTo>
                      <a:pt x="21" y="14"/>
                    </a:lnTo>
                    <a:lnTo>
                      <a:pt x="21" y="16"/>
                    </a:lnTo>
                    <a:lnTo>
                      <a:pt x="23" y="16"/>
                    </a:lnTo>
                    <a:lnTo>
                      <a:pt x="26" y="16"/>
                    </a:lnTo>
                    <a:lnTo>
                      <a:pt x="27" y="16"/>
                    </a:lnTo>
                    <a:lnTo>
                      <a:pt x="29" y="16"/>
                    </a:lnTo>
                    <a:lnTo>
                      <a:pt x="31" y="16"/>
                    </a:lnTo>
                    <a:lnTo>
                      <a:pt x="33" y="16"/>
                    </a:lnTo>
                    <a:lnTo>
                      <a:pt x="34" y="16"/>
                    </a:lnTo>
                    <a:lnTo>
                      <a:pt x="36" y="16"/>
                    </a:lnTo>
                    <a:lnTo>
                      <a:pt x="37" y="16"/>
                    </a:lnTo>
                    <a:lnTo>
                      <a:pt x="39" y="15"/>
                    </a:lnTo>
                    <a:lnTo>
                      <a:pt x="41" y="14"/>
                    </a:lnTo>
                    <a:lnTo>
                      <a:pt x="42" y="14"/>
                    </a:lnTo>
                    <a:lnTo>
                      <a:pt x="43" y="12"/>
                    </a:lnTo>
                    <a:lnTo>
                      <a:pt x="43" y="11"/>
                    </a:lnTo>
                    <a:lnTo>
                      <a:pt x="43" y="10"/>
                    </a:lnTo>
                    <a:lnTo>
                      <a:pt x="45" y="7"/>
                    </a:lnTo>
                    <a:lnTo>
                      <a:pt x="45" y="6"/>
                    </a:lnTo>
                    <a:lnTo>
                      <a:pt x="45" y="4"/>
                    </a:lnTo>
                    <a:lnTo>
                      <a:pt x="46" y="2"/>
                    </a:lnTo>
                    <a:lnTo>
                      <a:pt x="44" y="4"/>
                    </a:lnTo>
                    <a:lnTo>
                      <a:pt x="42" y="4"/>
                    </a:lnTo>
                    <a:lnTo>
                      <a:pt x="40" y="5"/>
                    </a:lnTo>
                    <a:lnTo>
                      <a:pt x="39" y="5"/>
                    </a:lnTo>
                    <a:lnTo>
                      <a:pt x="37" y="5"/>
                    </a:lnTo>
                    <a:lnTo>
                      <a:pt x="35" y="5"/>
                    </a:lnTo>
                    <a:lnTo>
                      <a:pt x="33" y="5"/>
                    </a:lnTo>
                    <a:lnTo>
                      <a:pt x="32" y="5"/>
                    </a:lnTo>
                    <a:lnTo>
                      <a:pt x="30" y="6"/>
                    </a:lnTo>
                    <a:lnTo>
                      <a:pt x="29" y="6"/>
                    </a:lnTo>
                    <a:lnTo>
                      <a:pt x="27" y="6"/>
                    </a:lnTo>
                    <a:lnTo>
                      <a:pt x="26" y="6"/>
                    </a:lnTo>
                    <a:lnTo>
                      <a:pt x="23" y="6"/>
                    </a:lnTo>
                    <a:lnTo>
                      <a:pt x="21" y="6"/>
                    </a:lnTo>
                    <a:lnTo>
                      <a:pt x="20" y="7"/>
                    </a:lnTo>
                    <a:lnTo>
                      <a:pt x="18" y="7"/>
                    </a:lnTo>
                    <a:lnTo>
                      <a:pt x="16" y="7"/>
                    </a:lnTo>
                    <a:lnTo>
                      <a:pt x="14" y="7"/>
                    </a:lnTo>
                    <a:lnTo>
                      <a:pt x="12" y="7"/>
                    </a:lnTo>
                    <a:lnTo>
                      <a:pt x="11" y="7"/>
                    </a:lnTo>
                    <a:lnTo>
                      <a:pt x="10" y="7"/>
                    </a:lnTo>
                    <a:lnTo>
                      <a:pt x="10" y="6"/>
                    </a:lnTo>
                    <a:lnTo>
                      <a:pt x="8" y="6"/>
                    </a:lnTo>
                    <a:lnTo>
                      <a:pt x="8" y="5"/>
                    </a:lnTo>
                    <a:lnTo>
                      <a:pt x="6" y="5"/>
                    </a:lnTo>
                    <a:lnTo>
                      <a:pt x="6" y="3"/>
                    </a:lnTo>
                    <a:lnTo>
                      <a:pt x="4" y="3"/>
                    </a:lnTo>
                    <a:lnTo>
                      <a:pt x="2" y="3"/>
                    </a:lnTo>
                    <a:lnTo>
                      <a:pt x="2" y="1"/>
                    </a:lnTo>
                    <a:lnTo>
                      <a:pt x="0" y="1"/>
                    </a:lnTo>
                    <a:lnTo>
                      <a:pt x="0"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2" name="Freeform 847"/>
              <p:cNvSpPr>
                <a:spLocks/>
              </p:cNvSpPr>
              <p:nvPr/>
            </p:nvSpPr>
            <p:spPr bwMode="auto">
              <a:xfrm>
                <a:off x="4872" y="1581"/>
                <a:ext cx="9" cy="19"/>
              </a:xfrm>
              <a:custGeom>
                <a:avLst/>
                <a:gdLst>
                  <a:gd name="T0" fmla="*/ 0 w 9"/>
                  <a:gd name="T1" fmla="*/ 0 h 19"/>
                  <a:gd name="T2" fmla="*/ 0 w 9"/>
                  <a:gd name="T3" fmla="*/ 2 h 19"/>
                  <a:gd name="T4" fmla="*/ 0 w 9"/>
                  <a:gd name="T5" fmla="*/ 4 h 19"/>
                  <a:gd name="T6" fmla="*/ 0 w 9"/>
                  <a:gd name="T7" fmla="*/ 5 h 19"/>
                  <a:gd name="T8" fmla="*/ 2 w 9"/>
                  <a:gd name="T9" fmla="*/ 5 h 19"/>
                  <a:gd name="T10" fmla="*/ 2 w 9"/>
                  <a:gd name="T11" fmla="*/ 7 h 19"/>
                  <a:gd name="T12" fmla="*/ 2 w 9"/>
                  <a:gd name="T13" fmla="*/ 9 h 19"/>
                  <a:gd name="T14" fmla="*/ 3 w 9"/>
                  <a:gd name="T15" fmla="*/ 9 h 19"/>
                  <a:gd name="T16" fmla="*/ 4 w 9"/>
                  <a:gd name="T17" fmla="*/ 9 h 19"/>
                  <a:gd name="T18" fmla="*/ 4 w 9"/>
                  <a:gd name="T19" fmla="*/ 11 h 19"/>
                  <a:gd name="T20" fmla="*/ 4 w 9"/>
                  <a:gd name="T21" fmla="*/ 12 h 19"/>
                  <a:gd name="T22" fmla="*/ 4 w 9"/>
                  <a:gd name="T23" fmla="*/ 14 h 19"/>
                  <a:gd name="T24" fmla="*/ 4 w 9"/>
                  <a:gd name="T25" fmla="*/ 15 h 19"/>
                  <a:gd name="T26" fmla="*/ 5 w 9"/>
                  <a:gd name="T27" fmla="*/ 15 h 19"/>
                  <a:gd name="T28" fmla="*/ 5 w 9"/>
                  <a:gd name="T29" fmla="*/ 17 h 19"/>
                  <a:gd name="T30" fmla="*/ 5 w 9"/>
                  <a:gd name="T31" fmla="*/ 18 h 19"/>
                  <a:gd name="T32" fmla="*/ 7 w 9"/>
                  <a:gd name="T33" fmla="*/ 18 h 19"/>
                  <a:gd name="T34" fmla="*/ 7 w 9"/>
                  <a:gd name="T35" fmla="*/ 16 h 19"/>
                  <a:gd name="T36" fmla="*/ 7 w 9"/>
                  <a:gd name="T37" fmla="*/ 14 h 19"/>
                  <a:gd name="T38" fmla="*/ 8 w 9"/>
                  <a:gd name="T39" fmla="*/ 12 h 19"/>
                  <a:gd name="T40" fmla="*/ 7 w 9"/>
                  <a:gd name="T41" fmla="*/ 12 h 19"/>
                  <a:gd name="T42" fmla="*/ 6 w 9"/>
                  <a:gd name="T43" fmla="*/ 12 h 19"/>
                  <a:gd name="T44" fmla="*/ 6 w 9"/>
                  <a:gd name="T45" fmla="*/ 10 h 19"/>
                  <a:gd name="T46" fmla="*/ 5 w 9"/>
                  <a:gd name="T47" fmla="*/ 10 h 19"/>
                  <a:gd name="T48" fmla="*/ 5 w 9"/>
                  <a:gd name="T49" fmla="*/ 8 h 19"/>
                  <a:gd name="T50" fmla="*/ 5 w 9"/>
                  <a:gd name="T51" fmla="*/ 6 h 19"/>
                  <a:gd name="T52" fmla="*/ 5 w 9"/>
                  <a:gd name="T53" fmla="*/ 4 h 19"/>
                  <a:gd name="T54" fmla="*/ 3 w 9"/>
                  <a:gd name="T55" fmla="*/ 4 h 19"/>
                  <a:gd name="T56" fmla="*/ 2 w 9"/>
                  <a:gd name="T57" fmla="*/ 4 h 19"/>
                  <a:gd name="T58" fmla="*/ 2 w 9"/>
                  <a:gd name="T59" fmla="*/ 2 h 19"/>
                  <a:gd name="T60" fmla="*/ 3 w 9"/>
                  <a:gd name="T61" fmla="*/ 2 h 19"/>
                  <a:gd name="T62" fmla="*/ 2 w 9"/>
                  <a:gd name="T63" fmla="*/ 2 h 19"/>
                  <a:gd name="T64" fmla="*/ 1 w 9"/>
                  <a:gd name="T65" fmla="*/ 2 h 19"/>
                  <a:gd name="T66" fmla="*/ 0 w 9"/>
                  <a:gd name="T67" fmla="*/ 2 h 19"/>
                  <a:gd name="T68" fmla="*/ 0 w 9"/>
                  <a:gd name="T6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 h="19">
                    <a:moveTo>
                      <a:pt x="0" y="0"/>
                    </a:moveTo>
                    <a:lnTo>
                      <a:pt x="0" y="2"/>
                    </a:lnTo>
                    <a:lnTo>
                      <a:pt x="0" y="4"/>
                    </a:lnTo>
                    <a:lnTo>
                      <a:pt x="0" y="5"/>
                    </a:lnTo>
                    <a:lnTo>
                      <a:pt x="2" y="5"/>
                    </a:lnTo>
                    <a:lnTo>
                      <a:pt x="2" y="7"/>
                    </a:lnTo>
                    <a:lnTo>
                      <a:pt x="2" y="9"/>
                    </a:lnTo>
                    <a:lnTo>
                      <a:pt x="3" y="9"/>
                    </a:lnTo>
                    <a:lnTo>
                      <a:pt x="4" y="9"/>
                    </a:lnTo>
                    <a:lnTo>
                      <a:pt x="4" y="11"/>
                    </a:lnTo>
                    <a:lnTo>
                      <a:pt x="4" y="12"/>
                    </a:lnTo>
                    <a:lnTo>
                      <a:pt x="4" y="14"/>
                    </a:lnTo>
                    <a:lnTo>
                      <a:pt x="4" y="15"/>
                    </a:lnTo>
                    <a:lnTo>
                      <a:pt x="5" y="15"/>
                    </a:lnTo>
                    <a:lnTo>
                      <a:pt x="5" y="17"/>
                    </a:lnTo>
                    <a:lnTo>
                      <a:pt x="5" y="18"/>
                    </a:lnTo>
                    <a:lnTo>
                      <a:pt x="7" y="18"/>
                    </a:lnTo>
                    <a:lnTo>
                      <a:pt x="7" y="16"/>
                    </a:lnTo>
                    <a:lnTo>
                      <a:pt x="7" y="14"/>
                    </a:lnTo>
                    <a:lnTo>
                      <a:pt x="8" y="12"/>
                    </a:lnTo>
                    <a:lnTo>
                      <a:pt x="7" y="12"/>
                    </a:lnTo>
                    <a:lnTo>
                      <a:pt x="6" y="12"/>
                    </a:lnTo>
                    <a:lnTo>
                      <a:pt x="6" y="10"/>
                    </a:lnTo>
                    <a:lnTo>
                      <a:pt x="5" y="10"/>
                    </a:lnTo>
                    <a:lnTo>
                      <a:pt x="5" y="8"/>
                    </a:lnTo>
                    <a:lnTo>
                      <a:pt x="5" y="6"/>
                    </a:lnTo>
                    <a:lnTo>
                      <a:pt x="5" y="4"/>
                    </a:lnTo>
                    <a:lnTo>
                      <a:pt x="3" y="4"/>
                    </a:lnTo>
                    <a:lnTo>
                      <a:pt x="2" y="4"/>
                    </a:lnTo>
                    <a:lnTo>
                      <a:pt x="2" y="2"/>
                    </a:lnTo>
                    <a:lnTo>
                      <a:pt x="3" y="2"/>
                    </a:lnTo>
                    <a:lnTo>
                      <a:pt x="2" y="2"/>
                    </a:lnTo>
                    <a:lnTo>
                      <a:pt x="1" y="2"/>
                    </a:lnTo>
                    <a:lnTo>
                      <a:pt x="0" y="2"/>
                    </a:lnTo>
                    <a:lnTo>
                      <a:pt x="0" y="0"/>
                    </a:lnTo>
                  </a:path>
                </a:pathLst>
              </a:custGeom>
              <a:solidFill>
                <a:srgbClr val="8242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3" name="Freeform 848"/>
              <p:cNvSpPr>
                <a:spLocks/>
              </p:cNvSpPr>
              <p:nvPr/>
            </p:nvSpPr>
            <p:spPr bwMode="auto">
              <a:xfrm>
                <a:off x="4881" y="1581"/>
                <a:ext cx="9" cy="19"/>
              </a:xfrm>
              <a:custGeom>
                <a:avLst/>
                <a:gdLst>
                  <a:gd name="T0" fmla="*/ 0 w 9"/>
                  <a:gd name="T1" fmla="*/ 0 h 19"/>
                  <a:gd name="T2" fmla="*/ 0 w 9"/>
                  <a:gd name="T3" fmla="*/ 2 h 19"/>
                  <a:gd name="T4" fmla="*/ 0 w 9"/>
                  <a:gd name="T5" fmla="*/ 4 h 19"/>
                  <a:gd name="T6" fmla="*/ 0 w 9"/>
                  <a:gd name="T7" fmla="*/ 5 h 19"/>
                  <a:gd name="T8" fmla="*/ 2 w 9"/>
                  <a:gd name="T9" fmla="*/ 5 h 19"/>
                  <a:gd name="T10" fmla="*/ 2 w 9"/>
                  <a:gd name="T11" fmla="*/ 7 h 19"/>
                  <a:gd name="T12" fmla="*/ 2 w 9"/>
                  <a:gd name="T13" fmla="*/ 9 h 19"/>
                  <a:gd name="T14" fmla="*/ 3 w 9"/>
                  <a:gd name="T15" fmla="*/ 9 h 19"/>
                  <a:gd name="T16" fmla="*/ 4 w 9"/>
                  <a:gd name="T17" fmla="*/ 9 h 19"/>
                  <a:gd name="T18" fmla="*/ 4 w 9"/>
                  <a:gd name="T19" fmla="*/ 11 h 19"/>
                  <a:gd name="T20" fmla="*/ 4 w 9"/>
                  <a:gd name="T21" fmla="*/ 12 h 19"/>
                  <a:gd name="T22" fmla="*/ 4 w 9"/>
                  <a:gd name="T23" fmla="*/ 14 h 19"/>
                  <a:gd name="T24" fmla="*/ 4 w 9"/>
                  <a:gd name="T25" fmla="*/ 15 h 19"/>
                  <a:gd name="T26" fmla="*/ 5 w 9"/>
                  <a:gd name="T27" fmla="*/ 15 h 19"/>
                  <a:gd name="T28" fmla="*/ 5 w 9"/>
                  <a:gd name="T29" fmla="*/ 17 h 19"/>
                  <a:gd name="T30" fmla="*/ 5 w 9"/>
                  <a:gd name="T31" fmla="*/ 18 h 19"/>
                  <a:gd name="T32" fmla="*/ 8 w 9"/>
                  <a:gd name="T33" fmla="*/ 18 h 19"/>
                  <a:gd name="T34" fmla="*/ 8 w 9"/>
                  <a:gd name="T35" fmla="*/ 16 h 19"/>
                  <a:gd name="T36" fmla="*/ 8 w 9"/>
                  <a:gd name="T37" fmla="*/ 14 h 19"/>
                  <a:gd name="T38" fmla="*/ 8 w 9"/>
                  <a:gd name="T39" fmla="*/ 12 h 19"/>
                  <a:gd name="T40" fmla="*/ 7 w 9"/>
                  <a:gd name="T41" fmla="*/ 12 h 19"/>
                  <a:gd name="T42" fmla="*/ 7 w 9"/>
                  <a:gd name="T43" fmla="*/ 10 h 19"/>
                  <a:gd name="T44" fmla="*/ 5 w 9"/>
                  <a:gd name="T45" fmla="*/ 10 h 19"/>
                  <a:gd name="T46" fmla="*/ 5 w 9"/>
                  <a:gd name="T47" fmla="*/ 8 h 19"/>
                  <a:gd name="T48" fmla="*/ 5 w 9"/>
                  <a:gd name="T49" fmla="*/ 6 h 19"/>
                  <a:gd name="T50" fmla="*/ 5 w 9"/>
                  <a:gd name="T51" fmla="*/ 4 h 19"/>
                  <a:gd name="T52" fmla="*/ 3 w 9"/>
                  <a:gd name="T53" fmla="*/ 4 h 19"/>
                  <a:gd name="T54" fmla="*/ 3 w 9"/>
                  <a:gd name="T55" fmla="*/ 2 h 19"/>
                  <a:gd name="T56" fmla="*/ 2 w 9"/>
                  <a:gd name="T57" fmla="*/ 2 h 19"/>
                  <a:gd name="T58" fmla="*/ 1 w 9"/>
                  <a:gd name="T59" fmla="*/ 2 h 19"/>
                  <a:gd name="T60" fmla="*/ 0 w 9"/>
                  <a:gd name="T61" fmla="*/ 2 h 19"/>
                  <a:gd name="T62" fmla="*/ 0 w 9"/>
                  <a:gd name="T63"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 h="19">
                    <a:moveTo>
                      <a:pt x="0" y="0"/>
                    </a:moveTo>
                    <a:lnTo>
                      <a:pt x="0" y="2"/>
                    </a:lnTo>
                    <a:lnTo>
                      <a:pt x="0" y="4"/>
                    </a:lnTo>
                    <a:lnTo>
                      <a:pt x="0" y="5"/>
                    </a:lnTo>
                    <a:lnTo>
                      <a:pt x="2" y="5"/>
                    </a:lnTo>
                    <a:lnTo>
                      <a:pt x="2" y="7"/>
                    </a:lnTo>
                    <a:lnTo>
                      <a:pt x="2" y="9"/>
                    </a:lnTo>
                    <a:lnTo>
                      <a:pt x="3" y="9"/>
                    </a:lnTo>
                    <a:lnTo>
                      <a:pt x="4" y="9"/>
                    </a:lnTo>
                    <a:lnTo>
                      <a:pt x="4" y="11"/>
                    </a:lnTo>
                    <a:lnTo>
                      <a:pt x="4" y="12"/>
                    </a:lnTo>
                    <a:lnTo>
                      <a:pt x="4" y="14"/>
                    </a:lnTo>
                    <a:lnTo>
                      <a:pt x="4" y="15"/>
                    </a:lnTo>
                    <a:lnTo>
                      <a:pt x="5" y="15"/>
                    </a:lnTo>
                    <a:lnTo>
                      <a:pt x="5" y="17"/>
                    </a:lnTo>
                    <a:lnTo>
                      <a:pt x="5" y="18"/>
                    </a:lnTo>
                    <a:lnTo>
                      <a:pt x="8" y="18"/>
                    </a:lnTo>
                    <a:lnTo>
                      <a:pt x="8" y="16"/>
                    </a:lnTo>
                    <a:lnTo>
                      <a:pt x="8" y="14"/>
                    </a:lnTo>
                    <a:lnTo>
                      <a:pt x="8" y="12"/>
                    </a:lnTo>
                    <a:lnTo>
                      <a:pt x="7" y="12"/>
                    </a:lnTo>
                    <a:lnTo>
                      <a:pt x="7" y="10"/>
                    </a:lnTo>
                    <a:lnTo>
                      <a:pt x="5" y="10"/>
                    </a:lnTo>
                    <a:lnTo>
                      <a:pt x="5" y="8"/>
                    </a:lnTo>
                    <a:lnTo>
                      <a:pt x="5" y="6"/>
                    </a:lnTo>
                    <a:lnTo>
                      <a:pt x="5" y="4"/>
                    </a:lnTo>
                    <a:lnTo>
                      <a:pt x="3" y="4"/>
                    </a:lnTo>
                    <a:lnTo>
                      <a:pt x="3" y="2"/>
                    </a:lnTo>
                    <a:lnTo>
                      <a:pt x="2" y="2"/>
                    </a:lnTo>
                    <a:lnTo>
                      <a:pt x="1" y="2"/>
                    </a:lnTo>
                    <a:lnTo>
                      <a:pt x="0" y="2"/>
                    </a:lnTo>
                    <a:lnTo>
                      <a:pt x="0" y="0"/>
                    </a:lnTo>
                  </a:path>
                </a:pathLst>
              </a:custGeom>
              <a:solidFill>
                <a:srgbClr val="8242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4" name="Freeform 849"/>
              <p:cNvSpPr>
                <a:spLocks/>
              </p:cNvSpPr>
              <p:nvPr/>
            </p:nvSpPr>
            <p:spPr bwMode="auto">
              <a:xfrm>
                <a:off x="4891" y="1581"/>
                <a:ext cx="10" cy="19"/>
              </a:xfrm>
              <a:custGeom>
                <a:avLst/>
                <a:gdLst>
                  <a:gd name="T0" fmla="*/ 0 w 10"/>
                  <a:gd name="T1" fmla="*/ 0 h 19"/>
                  <a:gd name="T2" fmla="*/ 0 w 10"/>
                  <a:gd name="T3" fmla="*/ 2 h 19"/>
                  <a:gd name="T4" fmla="*/ 0 w 10"/>
                  <a:gd name="T5" fmla="*/ 4 h 19"/>
                  <a:gd name="T6" fmla="*/ 0 w 10"/>
                  <a:gd name="T7" fmla="*/ 5 h 19"/>
                  <a:gd name="T8" fmla="*/ 3 w 10"/>
                  <a:gd name="T9" fmla="*/ 5 h 19"/>
                  <a:gd name="T10" fmla="*/ 3 w 10"/>
                  <a:gd name="T11" fmla="*/ 7 h 19"/>
                  <a:gd name="T12" fmla="*/ 3 w 10"/>
                  <a:gd name="T13" fmla="*/ 9 h 19"/>
                  <a:gd name="T14" fmla="*/ 4 w 10"/>
                  <a:gd name="T15" fmla="*/ 9 h 19"/>
                  <a:gd name="T16" fmla="*/ 5 w 10"/>
                  <a:gd name="T17" fmla="*/ 9 h 19"/>
                  <a:gd name="T18" fmla="*/ 5 w 10"/>
                  <a:gd name="T19" fmla="*/ 11 h 19"/>
                  <a:gd name="T20" fmla="*/ 5 w 10"/>
                  <a:gd name="T21" fmla="*/ 12 h 19"/>
                  <a:gd name="T22" fmla="*/ 5 w 10"/>
                  <a:gd name="T23" fmla="*/ 14 h 19"/>
                  <a:gd name="T24" fmla="*/ 5 w 10"/>
                  <a:gd name="T25" fmla="*/ 15 h 19"/>
                  <a:gd name="T26" fmla="*/ 6 w 10"/>
                  <a:gd name="T27" fmla="*/ 15 h 19"/>
                  <a:gd name="T28" fmla="*/ 6 w 10"/>
                  <a:gd name="T29" fmla="*/ 17 h 19"/>
                  <a:gd name="T30" fmla="*/ 6 w 10"/>
                  <a:gd name="T31" fmla="*/ 18 h 19"/>
                  <a:gd name="T32" fmla="*/ 8 w 10"/>
                  <a:gd name="T33" fmla="*/ 18 h 19"/>
                  <a:gd name="T34" fmla="*/ 9 w 10"/>
                  <a:gd name="T35" fmla="*/ 16 h 19"/>
                  <a:gd name="T36" fmla="*/ 9 w 10"/>
                  <a:gd name="T37" fmla="*/ 14 h 19"/>
                  <a:gd name="T38" fmla="*/ 9 w 10"/>
                  <a:gd name="T39" fmla="*/ 12 h 19"/>
                  <a:gd name="T40" fmla="*/ 8 w 10"/>
                  <a:gd name="T41" fmla="*/ 12 h 19"/>
                  <a:gd name="T42" fmla="*/ 8 w 10"/>
                  <a:gd name="T43" fmla="*/ 10 h 19"/>
                  <a:gd name="T44" fmla="*/ 6 w 10"/>
                  <a:gd name="T45" fmla="*/ 10 h 19"/>
                  <a:gd name="T46" fmla="*/ 6 w 10"/>
                  <a:gd name="T47" fmla="*/ 8 h 19"/>
                  <a:gd name="T48" fmla="*/ 6 w 10"/>
                  <a:gd name="T49" fmla="*/ 6 h 19"/>
                  <a:gd name="T50" fmla="*/ 6 w 10"/>
                  <a:gd name="T51" fmla="*/ 4 h 19"/>
                  <a:gd name="T52" fmla="*/ 5 w 10"/>
                  <a:gd name="T53" fmla="*/ 4 h 19"/>
                  <a:gd name="T54" fmla="*/ 4 w 10"/>
                  <a:gd name="T55" fmla="*/ 4 h 19"/>
                  <a:gd name="T56" fmla="*/ 4 w 10"/>
                  <a:gd name="T57" fmla="*/ 2 h 19"/>
                  <a:gd name="T58" fmla="*/ 3 w 10"/>
                  <a:gd name="T59" fmla="*/ 2 h 19"/>
                  <a:gd name="T60" fmla="*/ 2 w 10"/>
                  <a:gd name="T61" fmla="*/ 2 h 19"/>
                  <a:gd name="T62" fmla="*/ 0 w 10"/>
                  <a:gd name="T63" fmla="*/ 2 h 19"/>
                  <a:gd name="T64" fmla="*/ 0 w 10"/>
                  <a:gd name="T6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 h="19">
                    <a:moveTo>
                      <a:pt x="0" y="0"/>
                    </a:moveTo>
                    <a:lnTo>
                      <a:pt x="0" y="2"/>
                    </a:lnTo>
                    <a:lnTo>
                      <a:pt x="0" y="4"/>
                    </a:lnTo>
                    <a:lnTo>
                      <a:pt x="0" y="5"/>
                    </a:lnTo>
                    <a:lnTo>
                      <a:pt x="3" y="5"/>
                    </a:lnTo>
                    <a:lnTo>
                      <a:pt x="3" y="7"/>
                    </a:lnTo>
                    <a:lnTo>
                      <a:pt x="3" y="9"/>
                    </a:lnTo>
                    <a:lnTo>
                      <a:pt x="4" y="9"/>
                    </a:lnTo>
                    <a:lnTo>
                      <a:pt x="5" y="9"/>
                    </a:lnTo>
                    <a:lnTo>
                      <a:pt x="5" y="11"/>
                    </a:lnTo>
                    <a:lnTo>
                      <a:pt x="5" y="12"/>
                    </a:lnTo>
                    <a:lnTo>
                      <a:pt x="5" y="14"/>
                    </a:lnTo>
                    <a:lnTo>
                      <a:pt x="5" y="15"/>
                    </a:lnTo>
                    <a:lnTo>
                      <a:pt x="6" y="15"/>
                    </a:lnTo>
                    <a:lnTo>
                      <a:pt x="6" y="17"/>
                    </a:lnTo>
                    <a:lnTo>
                      <a:pt x="6" y="18"/>
                    </a:lnTo>
                    <a:lnTo>
                      <a:pt x="8" y="18"/>
                    </a:lnTo>
                    <a:lnTo>
                      <a:pt x="9" y="16"/>
                    </a:lnTo>
                    <a:lnTo>
                      <a:pt x="9" y="14"/>
                    </a:lnTo>
                    <a:lnTo>
                      <a:pt x="9" y="12"/>
                    </a:lnTo>
                    <a:lnTo>
                      <a:pt x="8" y="12"/>
                    </a:lnTo>
                    <a:lnTo>
                      <a:pt x="8" y="10"/>
                    </a:lnTo>
                    <a:lnTo>
                      <a:pt x="6" y="10"/>
                    </a:lnTo>
                    <a:lnTo>
                      <a:pt x="6" y="8"/>
                    </a:lnTo>
                    <a:lnTo>
                      <a:pt x="6" y="6"/>
                    </a:lnTo>
                    <a:lnTo>
                      <a:pt x="6" y="4"/>
                    </a:lnTo>
                    <a:lnTo>
                      <a:pt x="5" y="4"/>
                    </a:lnTo>
                    <a:lnTo>
                      <a:pt x="4" y="4"/>
                    </a:lnTo>
                    <a:lnTo>
                      <a:pt x="4" y="2"/>
                    </a:lnTo>
                    <a:lnTo>
                      <a:pt x="3" y="2"/>
                    </a:lnTo>
                    <a:lnTo>
                      <a:pt x="2" y="2"/>
                    </a:lnTo>
                    <a:lnTo>
                      <a:pt x="0" y="2"/>
                    </a:lnTo>
                    <a:lnTo>
                      <a:pt x="0" y="0"/>
                    </a:lnTo>
                  </a:path>
                </a:pathLst>
              </a:custGeom>
              <a:solidFill>
                <a:srgbClr val="8242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5" name="Freeform 850"/>
              <p:cNvSpPr>
                <a:spLocks/>
              </p:cNvSpPr>
              <p:nvPr/>
            </p:nvSpPr>
            <p:spPr bwMode="auto">
              <a:xfrm>
                <a:off x="4864" y="1589"/>
                <a:ext cx="47" cy="16"/>
              </a:xfrm>
              <a:custGeom>
                <a:avLst/>
                <a:gdLst>
                  <a:gd name="T0" fmla="*/ 42 w 47"/>
                  <a:gd name="T1" fmla="*/ 8 h 16"/>
                  <a:gd name="T2" fmla="*/ 39 w 47"/>
                  <a:gd name="T3" fmla="*/ 10 h 16"/>
                  <a:gd name="T4" fmla="*/ 37 w 47"/>
                  <a:gd name="T5" fmla="*/ 8 h 16"/>
                  <a:gd name="T6" fmla="*/ 35 w 47"/>
                  <a:gd name="T7" fmla="*/ 6 h 16"/>
                  <a:gd name="T8" fmla="*/ 33 w 47"/>
                  <a:gd name="T9" fmla="*/ 9 h 16"/>
                  <a:gd name="T10" fmla="*/ 31 w 47"/>
                  <a:gd name="T11" fmla="*/ 11 h 16"/>
                  <a:gd name="T12" fmla="*/ 27 w 47"/>
                  <a:gd name="T13" fmla="*/ 11 h 16"/>
                  <a:gd name="T14" fmla="*/ 25 w 47"/>
                  <a:gd name="T15" fmla="*/ 9 h 16"/>
                  <a:gd name="T16" fmla="*/ 25 w 47"/>
                  <a:gd name="T17" fmla="*/ 6 h 16"/>
                  <a:gd name="T18" fmla="*/ 21 w 47"/>
                  <a:gd name="T19" fmla="*/ 9 h 16"/>
                  <a:gd name="T20" fmla="*/ 17 w 47"/>
                  <a:gd name="T21" fmla="*/ 10 h 16"/>
                  <a:gd name="T22" fmla="*/ 15 w 47"/>
                  <a:gd name="T23" fmla="*/ 9 h 16"/>
                  <a:gd name="T24" fmla="*/ 14 w 47"/>
                  <a:gd name="T25" fmla="*/ 8 h 16"/>
                  <a:gd name="T26" fmla="*/ 13 w 47"/>
                  <a:gd name="T27" fmla="*/ 8 h 16"/>
                  <a:gd name="T28" fmla="*/ 11 w 47"/>
                  <a:gd name="T29" fmla="*/ 12 h 16"/>
                  <a:gd name="T30" fmla="*/ 10 w 47"/>
                  <a:gd name="T31" fmla="*/ 11 h 16"/>
                  <a:gd name="T32" fmla="*/ 6 w 47"/>
                  <a:gd name="T33" fmla="*/ 11 h 16"/>
                  <a:gd name="T34" fmla="*/ 5 w 47"/>
                  <a:gd name="T35" fmla="*/ 10 h 16"/>
                  <a:gd name="T36" fmla="*/ 5 w 47"/>
                  <a:gd name="T37" fmla="*/ 7 h 16"/>
                  <a:gd name="T38" fmla="*/ 3 w 47"/>
                  <a:gd name="T39" fmla="*/ 6 h 16"/>
                  <a:gd name="T40" fmla="*/ 1 w 47"/>
                  <a:gd name="T41" fmla="*/ 4 h 16"/>
                  <a:gd name="T42" fmla="*/ 1 w 47"/>
                  <a:gd name="T43" fmla="*/ 1 h 16"/>
                  <a:gd name="T44" fmla="*/ 0 w 47"/>
                  <a:gd name="T45" fmla="*/ 1 h 16"/>
                  <a:gd name="T46" fmla="*/ 0 w 47"/>
                  <a:gd name="T47" fmla="*/ 4 h 16"/>
                  <a:gd name="T48" fmla="*/ 0 w 47"/>
                  <a:gd name="T49" fmla="*/ 8 h 16"/>
                  <a:gd name="T50" fmla="*/ 1 w 47"/>
                  <a:gd name="T51" fmla="*/ 10 h 16"/>
                  <a:gd name="T52" fmla="*/ 3 w 47"/>
                  <a:gd name="T53" fmla="*/ 12 h 16"/>
                  <a:gd name="T54" fmla="*/ 5 w 47"/>
                  <a:gd name="T55" fmla="*/ 13 h 16"/>
                  <a:gd name="T56" fmla="*/ 7 w 47"/>
                  <a:gd name="T57" fmla="*/ 15 h 16"/>
                  <a:gd name="T58" fmla="*/ 10 w 47"/>
                  <a:gd name="T59" fmla="*/ 15 h 16"/>
                  <a:gd name="T60" fmla="*/ 12 w 47"/>
                  <a:gd name="T61" fmla="*/ 15 h 16"/>
                  <a:gd name="T62" fmla="*/ 16 w 47"/>
                  <a:gd name="T63" fmla="*/ 15 h 16"/>
                  <a:gd name="T64" fmla="*/ 19 w 47"/>
                  <a:gd name="T65" fmla="*/ 13 h 16"/>
                  <a:gd name="T66" fmla="*/ 20 w 47"/>
                  <a:gd name="T67" fmla="*/ 14 h 16"/>
                  <a:gd name="T68" fmla="*/ 25 w 47"/>
                  <a:gd name="T69" fmla="*/ 14 h 16"/>
                  <a:gd name="T70" fmla="*/ 29 w 47"/>
                  <a:gd name="T71" fmla="*/ 14 h 16"/>
                  <a:gd name="T72" fmla="*/ 32 w 47"/>
                  <a:gd name="T73" fmla="*/ 14 h 16"/>
                  <a:gd name="T74" fmla="*/ 35 w 47"/>
                  <a:gd name="T75" fmla="*/ 14 h 16"/>
                  <a:gd name="T76" fmla="*/ 39 w 47"/>
                  <a:gd name="T77" fmla="*/ 13 h 16"/>
                  <a:gd name="T78" fmla="*/ 42 w 47"/>
                  <a:gd name="T79" fmla="*/ 12 h 16"/>
                  <a:gd name="T80" fmla="*/ 46 w 47"/>
                  <a:gd name="T81" fmla="*/ 10 h 16"/>
                  <a:gd name="T82" fmla="*/ 45 w 47"/>
                  <a:gd name="T83" fmla="*/ 9 h 16"/>
                  <a:gd name="T84" fmla="*/ 44 w 47"/>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7" h="16">
                    <a:moveTo>
                      <a:pt x="44" y="6"/>
                    </a:moveTo>
                    <a:lnTo>
                      <a:pt x="42" y="8"/>
                    </a:lnTo>
                    <a:lnTo>
                      <a:pt x="41" y="10"/>
                    </a:lnTo>
                    <a:lnTo>
                      <a:pt x="39" y="10"/>
                    </a:lnTo>
                    <a:lnTo>
                      <a:pt x="37" y="10"/>
                    </a:lnTo>
                    <a:lnTo>
                      <a:pt x="37" y="8"/>
                    </a:lnTo>
                    <a:lnTo>
                      <a:pt x="35" y="8"/>
                    </a:lnTo>
                    <a:lnTo>
                      <a:pt x="35" y="6"/>
                    </a:lnTo>
                    <a:lnTo>
                      <a:pt x="33" y="8"/>
                    </a:lnTo>
                    <a:lnTo>
                      <a:pt x="33" y="9"/>
                    </a:lnTo>
                    <a:lnTo>
                      <a:pt x="32" y="11"/>
                    </a:lnTo>
                    <a:lnTo>
                      <a:pt x="31" y="11"/>
                    </a:lnTo>
                    <a:lnTo>
                      <a:pt x="29" y="11"/>
                    </a:lnTo>
                    <a:lnTo>
                      <a:pt x="27" y="11"/>
                    </a:lnTo>
                    <a:lnTo>
                      <a:pt x="27" y="9"/>
                    </a:lnTo>
                    <a:lnTo>
                      <a:pt x="25" y="9"/>
                    </a:lnTo>
                    <a:lnTo>
                      <a:pt x="25" y="8"/>
                    </a:lnTo>
                    <a:lnTo>
                      <a:pt x="25" y="6"/>
                    </a:lnTo>
                    <a:lnTo>
                      <a:pt x="22" y="8"/>
                    </a:lnTo>
                    <a:lnTo>
                      <a:pt x="21" y="9"/>
                    </a:lnTo>
                    <a:lnTo>
                      <a:pt x="19" y="10"/>
                    </a:lnTo>
                    <a:lnTo>
                      <a:pt x="17" y="10"/>
                    </a:lnTo>
                    <a:lnTo>
                      <a:pt x="17" y="9"/>
                    </a:lnTo>
                    <a:lnTo>
                      <a:pt x="15" y="9"/>
                    </a:lnTo>
                    <a:lnTo>
                      <a:pt x="15" y="8"/>
                    </a:lnTo>
                    <a:lnTo>
                      <a:pt x="14" y="8"/>
                    </a:lnTo>
                    <a:lnTo>
                      <a:pt x="14" y="7"/>
                    </a:lnTo>
                    <a:lnTo>
                      <a:pt x="13" y="8"/>
                    </a:lnTo>
                    <a:lnTo>
                      <a:pt x="13" y="10"/>
                    </a:lnTo>
                    <a:lnTo>
                      <a:pt x="11" y="12"/>
                    </a:lnTo>
                    <a:lnTo>
                      <a:pt x="10" y="12"/>
                    </a:lnTo>
                    <a:lnTo>
                      <a:pt x="10" y="11"/>
                    </a:lnTo>
                    <a:lnTo>
                      <a:pt x="8" y="11"/>
                    </a:lnTo>
                    <a:lnTo>
                      <a:pt x="6" y="11"/>
                    </a:lnTo>
                    <a:lnTo>
                      <a:pt x="6" y="10"/>
                    </a:lnTo>
                    <a:lnTo>
                      <a:pt x="5" y="10"/>
                    </a:lnTo>
                    <a:lnTo>
                      <a:pt x="5" y="9"/>
                    </a:lnTo>
                    <a:lnTo>
                      <a:pt x="5" y="7"/>
                    </a:lnTo>
                    <a:lnTo>
                      <a:pt x="3" y="7"/>
                    </a:lnTo>
                    <a:lnTo>
                      <a:pt x="3" y="6"/>
                    </a:lnTo>
                    <a:lnTo>
                      <a:pt x="3" y="4"/>
                    </a:lnTo>
                    <a:lnTo>
                      <a:pt x="1" y="4"/>
                    </a:lnTo>
                    <a:lnTo>
                      <a:pt x="1" y="2"/>
                    </a:lnTo>
                    <a:lnTo>
                      <a:pt x="1" y="1"/>
                    </a:lnTo>
                    <a:lnTo>
                      <a:pt x="1" y="0"/>
                    </a:lnTo>
                    <a:lnTo>
                      <a:pt x="0" y="1"/>
                    </a:lnTo>
                    <a:lnTo>
                      <a:pt x="0" y="2"/>
                    </a:lnTo>
                    <a:lnTo>
                      <a:pt x="0" y="4"/>
                    </a:lnTo>
                    <a:lnTo>
                      <a:pt x="0" y="6"/>
                    </a:lnTo>
                    <a:lnTo>
                      <a:pt x="0" y="8"/>
                    </a:lnTo>
                    <a:lnTo>
                      <a:pt x="1" y="8"/>
                    </a:lnTo>
                    <a:lnTo>
                      <a:pt x="1" y="10"/>
                    </a:lnTo>
                    <a:lnTo>
                      <a:pt x="1" y="12"/>
                    </a:lnTo>
                    <a:lnTo>
                      <a:pt x="3" y="12"/>
                    </a:lnTo>
                    <a:lnTo>
                      <a:pt x="3" y="13"/>
                    </a:lnTo>
                    <a:lnTo>
                      <a:pt x="5" y="13"/>
                    </a:lnTo>
                    <a:lnTo>
                      <a:pt x="5" y="15"/>
                    </a:lnTo>
                    <a:lnTo>
                      <a:pt x="7" y="15"/>
                    </a:lnTo>
                    <a:lnTo>
                      <a:pt x="8" y="15"/>
                    </a:lnTo>
                    <a:lnTo>
                      <a:pt x="10" y="15"/>
                    </a:lnTo>
                    <a:lnTo>
                      <a:pt x="11" y="15"/>
                    </a:lnTo>
                    <a:lnTo>
                      <a:pt x="12" y="15"/>
                    </a:lnTo>
                    <a:lnTo>
                      <a:pt x="14" y="15"/>
                    </a:lnTo>
                    <a:lnTo>
                      <a:pt x="16" y="15"/>
                    </a:lnTo>
                    <a:lnTo>
                      <a:pt x="17" y="15"/>
                    </a:lnTo>
                    <a:lnTo>
                      <a:pt x="19" y="13"/>
                    </a:lnTo>
                    <a:lnTo>
                      <a:pt x="19" y="14"/>
                    </a:lnTo>
                    <a:lnTo>
                      <a:pt x="20" y="14"/>
                    </a:lnTo>
                    <a:lnTo>
                      <a:pt x="22" y="14"/>
                    </a:lnTo>
                    <a:lnTo>
                      <a:pt x="25" y="14"/>
                    </a:lnTo>
                    <a:lnTo>
                      <a:pt x="27" y="14"/>
                    </a:lnTo>
                    <a:lnTo>
                      <a:pt x="29" y="14"/>
                    </a:lnTo>
                    <a:lnTo>
                      <a:pt x="31" y="14"/>
                    </a:lnTo>
                    <a:lnTo>
                      <a:pt x="32" y="14"/>
                    </a:lnTo>
                    <a:lnTo>
                      <a:pt x="34" y="14"/>
                    </a:lnTo>
                    <a:lnTo>
                      <a:pt x="35" y="14"/>
                    </a:lnTo>
                    <a:lnTo>
                      <a:pt x="37" y="13"/>
                    </a:lnTo>
                    <a:lnTo>
                      <a:pt x="39" y="13"/>
                    </a:lnTo>
                    <a:lnTo>
                      <a:pt x="41" y="13"/>
                    </a:lnTo>
                    <a:lnTo>
                      <a:pt x="42" y="12"/>
                    </a:lnTo>
                    <a:lnTo>
                      <a:pt x="44" y="12"/>
                    </a:lnTo>
                    <a:lnTo>
                      <a:pt x="46" y="10"/>
                    </a:lnTo>
                    <a:lnTo>
                      <a:pt x="45" y="10"/>
                    </a:lnTo>
                    <a:lnTo>
                      <a:pt x="45" y="9"/>
                    </a:lnTo>
                    <a:lnTo>
                      <a:pt x="45" y="8"/>
                    </a:lnTo>
                    <a:lnTo>
                      <a:pt x="44" y="8"/>
                    </a:lnTo>
                    <a:lnTo>
                      <a:pt x="44" y="6"/>
                    </a:lnTo>
                  </a:path>
                </a:pathLst>
              </a:custGeom>
              <a:solidFill>
                <a:srgbClr val="6221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6" name="Freeform 851"/>
              <p:cNvSpPr>
                <a:spLocks/>
              </p:cNvSpPr>
              <p:nvPr/>
            </p:nvSpPr>
            <p:spPr bwMode="auto">
              <a:xfrm>
                <a:off x="4794" y="1759"/>
                <a:ext cx="7" cy="22"/>
              </a:xfrm>
              <a:custGeom>
                <a:avLst/>
                <a:gdLst>
                  <a:gd name="T0" fmla="*/ 4 w 7"/>
                  <a:gd name="T1" fmla="*/ 7 h 22"/>
                  <a:gd name="T2" fmla="*/ 2 w 7"/>
                  <a:gd name="T3" fmla="*/ 9 h 22"/>
                  <a:gd name="T4" fmla="*/ 2 w 7"/>
                  <a:gd name="T5" fmla="*/ 10 h 22"/>
                  <a:gd name="T6" fmla="*/ 2 w 7"/>
                  <a:gd name="T7" fmla="*/ 12 h 22"/>
                  <a:gd name="T8" fmla="*/ 2 w 7"/>
                  <a:gd name="T9" fmla="*/ 13 h 22"/>
                  <a:gd name="T10" fmla="*/ 1 w 7"/>
                  <a:gd name="T11" fmla="*/ 15 h 22"/>
                  <a:gd name="T12" fmla="*/ 1 w 7"/>
                  <a:gd name="T13" fmla="*/ 16 h 22"/>
                  <a:gd name="T14" fmla="*/ 0 w 7"/>
                  <a:gd name="T15" fmla="*/ 17 h 22"/>
                  <a:gd name="T16" fmla="*/ 0 w 7"/>
                  <a:gd name="T17" fmla="*/ 19 h 22"/>
                  <a:gd name="T18" fmla="*/ 0 w 7"/>
                  <a:gd name="T19" fmla="*/ 21 h 22"/>
                  <a:gd name="T20" fmla="*/ 2 w 7"/>
                  <a:gd name="T21" fmla="*/ 21 h 22"/>
                  <a:gd name="T22" fmla="*/ 4 w 7"/>
                  <a:gd name="T23" fmla="*/ 21 h 22"/>
                  <a:gd name="T24" fmla="*/ 5 w 7"/>
                  <a:gd name="T25" fmla="*/ 21 h 22"/>
                  <a:gd name="T26" fmla="*/ 5 w 7"/>
                  <a:gd name="T27" fmla="*/ 19 h 22"/>
                  <a:gd name="T28" fmla="*/ 5 w 7"/>
                  <a:gd name="T29" fmla="*/ 17 h 22"/>
                  <a:gd name="T30" fmla="*/ 5 w 7"/>
                  <a:gd name="T31" fmla="*/ 16 h 22"/>
                  <a:gd name="T32" fmla="*/ 5 w 7"/>
                  <a:gd name="T33" fmla="*/ 14 h 22"/>
                  <a:gd name="T34" fmla="*/ 5 w 7"/>
                  <a:gd name="T35" fmla="*/ 12 h 22"/>
                  <a:gd name="T36" fmla="*/ 5 w 7"/>
                  <a:gd name="T37" fmla="*/ 11 h 22"/>
                  <a:gd name="T38" fmla="*/ 6 w 7"/>
                  <a:gd name="T39" fmla="*/ 9 h 22"/>
                  <a:gd name="T40" fmla="*/ 5 w 7"/>
                  <a:gd name="T41" fmla="*/ 9 h 22"/>
                  <a:gd name="T42" fmla="*/ 5 w 7"/>
                  <a:gd name="T43" fmla="*/ 8 h 22"/>
                  <a:gd name="T44" fmla="*/ 5 w 7"/>
                  <a:gd name="T45" fmla="*/ 6 h 22"/>
                  <a:gd name="T46" fmla="*/ 5 w 7"/>
                  <a:gd name="T47" fmla="*/ 4 h 22"/>
                  <a:gd name="T48" fmla="*/ 5 w 7"/>
                  <a:gd name="T49" fmla="*/ 2 h 22"/>
                  <a:gd name="T50" fmla="*/ 4 w 7"/>
                  <a:gd name="T51" fmla="*/ 2 h 22"/>
                  <a:gd name="T52" fmla="*/ 4 w 7"/>
                  <a:gd name="T53" fmla="*/ 1 h 22"/>
                  <a:gd name="T54" fmla="*/ 3 w 7"/>
                  <a:gd name="T55" fmla="*/ 1 h 22"/>
                  <a:gd name="T56" fmla="*/ 3 w 7"/>
                  <a:gd name="T57" fmla="*/ 0 h 22"/>
                  <a:gd name="T58" fmla="*/ 3 w 7"/>
                  <a:gd name="T59" fmla="*/ 1 h 22"/>
                  <a:gd name="T60" fmla="*/ 3 w 7"/>
                  <a:gd name="T61" fmla="*/ 2 h 22"/>
                  <a:gd name="T62" fmla="*/ 3 w 7"/>
                  <a:gd name="T63" fmla="*/ 4 h 22"/>
                  <a:gd name="T64" fmla="*/ 3 w 7"/>
                  <a:gd name="T65" fmla="*/ 6 h 22"/>
                  <a:gd name="T66" fmla="*/ 3 w 7"/>
                  <a:gd name="T67" fmla="*/ 7 h 22"/>
                  <a:gd name="T68" fmla="*/ 4 w 7"/>
                  <a:gd name="T69"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22">
                    <a:moveTo>
                      <a:pt x="4" y="7"/>
                    </a:moveTo>
                    <a:lnTo>
                      <a:pt x="2" y="9"/>
                    </a:lnTo>
                    <a:lnTo>
                      <a:pt x="2" y="10"/>
                    </a:lnTo>
                    <a:lnTo>
                      <a:pt x="2" y="12"/>
                    </a:lnTo>
                    <a:lnTo>
                      <a:pt x="2" y="13"/>
                    </a:lnTo>
                    <a:lnTo>
                      <a:pt x="1" y="15"/>
                    </a:lnTo>
                    <a:lnTo>
                      <a:pt x="1" y="16"/>
                    </a:lnTo>
                    <a:lnTo>
                      <a:pt x="0" y="17"/>
                    </a:lnTo>
                    <a:lnTo>
                      <a:pt x="0" y="19"/>
                    </a:lnTo>
                    <a:lnTo>
                      <a:pt x="0" y="21"/>
                    </a:lnTo>
                    <a:lnTo>
                      <a:pt x="2" y="21"/>
                    </a:lnTo>
                    <a:lnTo>
                      <a:pt x="4" y="21"/>
                    </a:lnTo>
                    <a:lnTo>
                      <a:pt x="5" y="21"/>
                    </a:lnTo>
                    <a:lnTo>
                      <a:pt x="5" y="19"/>
                    </a:lnTo>
                    <a:lnTo>
                      <a:pt x="5" y="17"/>
                    </a:lnTo>
                    <a:lnTo>
                      <a:pt x="5" y="16"/>
                    </a:lnTo>
                    <a:lnTo>
                      <a:pt x="5" y="14"/>
                    </a:lnTo>
                    <a:lnTo>
                      <a:pt x="5" y="12"/>
                    </a:lnTo>
                    <a:lnTo>
                      <a:pt x="5" y="11"/>
                    </a:lnTo>
                    <a:lnTo>
                      <a:pt x="6" y="9"/>
                    </a:lnTo>
                    <a:lnTo>
                      <a:pt x="5" y="9"/>
                    </a:lnTo>
                    <a:lnTo>
                      <a:pt x="5" y="8"/>
                    </a:lnTo>
                    <a:lnTo>
                      <a:pt x="5" y="6"/>
                    </a:lnTo>
                    <a:lnTo>
                      <a:pt x="5" y="4"/>
                    </a:lnTo>
                    <a:lnTo>
                      <a:pt x="5" y="2"/>
                    </a:lnTo>
                    <a:lnTo>
                      <a:pt x="4" y="2"/>
                    </a:lnTo>
                    <a:lnTo>
                      <a:pt x="4" y="1"/>
                    </a:lnTo>
                    <a:lnTo>
                      <a:pt x="3" y="1"/>
                    </a:lnTo>
                    <a:lnTo>
                      <a:pt x="3" y="0"/>
                    </a:lnTo>
                    <a:lnTo>
                      <a:pt x="3" y="1"/>
                    </a:lnTo>
                    <a:lnTo>
                      <a:pt x="3" y="2"/>
                    </a:lnTo>
                    <a:lnTo>
                      <a:pt x="3" y="4"/>
                    </a:lnTo>
                    <a:lnTo>
                      <a:pt x="3" y="6"/>
                    </a:lnTo>
                    <a:lnTo>
                      <a:pt x="3" y="7"/>
                    </a:lnTo>
                    <a:lnTo>
                      <a:pt x="4" y="7"/>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7" name="Freeform 852"/>
              <p:cNvSpPr>
                <a:spLocks/>
              </p:cNvSpPr>
              <p:nvPr/>
            </p:nvSpPr>
            <p:spPr bwMode="auto">
              <a:xfrm>
                <a:off x="4793" y="1776"/>
                <a:ext cx="20" cy="10"/>
              </a:xfrm>
              <a:custGeom>
                <a:avLst/>
                <a:gdLst>
                  <a:gd name="T0" fmla="*/ 1 w 20"/>
                  <a:gd name="T1" fmla="*/ 0 h 10"/>
                  <a:gd name="T2" fmla="*/ 1 w 20"/>
                  <a:gd name="T3" fmla="*/ 2 h 10"/>
                  <a:gd name="T4" fmla="*/ 1 w 20"/>
                  <a:gd name="T5" fmla="*/ 3 h 10"/>
                  <a:gd name="T6" fmla="*/ 1 w 20"/>
                  <a:gd name="T7" fmla="*/ 4 h 10"/>
                  <a:gd name="T8" fmla="*/ 3 w 20"/>
                  <a:gd name="T9" fmla="*/ 4 h 10"/>
                  <a:gd name="T10" fmla="*/ 4 w 20"/>
                  <a:gd name="T11" fmla="*/ 4 h 10"/>
                  <a:gd name="T12" fmla="*/ 6 w 20"/>
                  <a:gd name="T13" fmla="*/ 4 h 10"/>
                  <a:gd name="T14" fmla="*/ 6 w 20"/>
                  <a:gd name="T15" fmla="*/ 5 h 10"/>
                  <a:gd name="T16" fmla="*/ 7 w 20"/>
                  <a:gd name="T17" fmla="*/ 5 h 10"/>
                  <a:gd name="T18" fmla="*/ 7 w 20"/>
                  <a:gd name="T19" fmla="*/ 6 h 10"/>
                  <a:gd name="T20" fmla="*/ 8 w 20"/>
                  <a:gd name="T21" fmla="*/ 6 h 10"/>
                  <a:gd name="T22" fmla="*/ 10 w 20"/>
                  <a:gd name="T23" fmla="*/ 6 h 10"/>
                  <a:gd name="T24" fmla="*/ 11 w 20"/>
                  <a:gd name="T25" fmla="*/ 6 h 10"/>
                  <a:gd name="T26" fmla="*/ 12 w 20"/>
                  <a:gd name="T27" fmla="*/ 6 h 10"/>
                  <a:gd name="T28" fmla="*/ 14 w 20"/>
                  <a:gd name="T29" fmla="*/ 4 h 10"/>
                  <a:gd name="T30" fmla="*/ 16 w 20"/>
                  <a:gd name="T31" fmla="*/ 4 h 10"/>
                  <a:gd name="T32" fmla="*/ 17 w 20"/>
                  <a:gd name="T33" fmla="*/ 4 h 10"/>
                  <a:gd name="T34" fmla="*/ 19 w 20"/>
                  <a:gd name="T35" fmla="*/ 3 h 10"/>
                  <a:gd name="T36" fmla="*/ 18 w 20"/>
                  <a:gd name="T37" fmla="*/ 4 h 10"/>
                  <a:gd name="T38" fmla="*/ 16 w 20"/>
                  <a:gd name="T39" fmla="*/ 7 h 10"/>
                  <a:gd name="T40" fmla="*/ 15 w 20"/>
                  <a:gd name="T41" fmla="*/ 7 h 10"/>
                  <a:gd name="T42" fmla="*/ 14 w 20"/>
                  <a:gd name="T43" fmla="*/ 8 h 10"/>
                  <a:gd name="T44" fmla="*/ 12 w 20"/>
                  <a:gd name="T45" fmla="*/ 9 h 10"/>
                  <a:gd name="T46" fmla="*/ 10 w 20"/>
                  <a:gd name="T47" fmla="*/ 9 h 10"/>
                  <a:gd name="T48" fmla="*/ 8 w 20"/>
                  <a:gd name="T49" fmla="*/ 9 h 10"/>
                  <a:gd name="T50" fmla="*/ 6 w 20"/>
                  <a:gd name="T51" fmla="*/ 9 h 10"/>
                  <a:gd name="T52" fmla="*/ 6 w 20"/>
                  <a:gd name="T53" fmla="*/ 8 h 10"/>
                  <a:gd name="T54" fmla="*/ 4 w 20"/>
                  <a:gd name="T55" fmla="*/ 8 h 10"/>
                  <a:gd name="T56" fmla="*/ 3 w 20"/>
                  <a:gd name="T57" fmla="*/ 8 h 10"/>
                  <a:gd name="T58" fmla="*/ 3 w 20"/>
                  <a:gd name="T59" fmla="*/ 7 h 10"/>
                  <a:gd name="T60" fmla="*/ 1 w 20"/>
                  <a:gd name="T61" fmla="*/ 7 h 10"/>
                  <a:gd name="T62" fmla="*/ 1 w 20"/>
                  <a:gd name="T63" fmla="*/ 6 h 10"/>
                  <a:gd name="T64" fmla="*/ 1 w 20"/>
                  <a:gd name="T65" fmla="*/ 4 h 10"/>
                  <a:gd name="T66" fmla="*/ 0 w 20"/>
                  <a:gd name="T67" fmla="*/ 4 h 10"/>
                  <a:gd name="T68" fmla="*/ 0 w 20"/>
                  <a:gd name="T69" fmla="*/ 2 h 10"/>
                  <a:gd name="T70" fmla="*/ 1 w 20"/>
                  <a:gd name="T7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10">
                    <a:moveTo>
                      <a:pt x="1" y="0"/>
                    </a:moveTo>
                    <a:lnTo>
                      <a:pt x="1" y="2"/>
                    </a:lnTo>
                    <a:lnTo>
                      <a:pt x="1" y="3"/>
                    </a:lnTo>
                    <a:lnTo>
                      <a:pt x="1" y="4"/>
                    </a:lnTo>
                    <a:lnTo>
                      <a:pt x="3" y="4"/>
                    </a:lnTo>
                    <a:lnTo>
                      <a:pt x="4" y="4"/>
                    </a:lnTo>
                    <a:lnTo>
                      <a:pt x="6" y="4"/>
                    </a:lnTo>
                    <a:lnTo>
                      <a:pt x="6" y="5"/>
                    </a:lnTo>
                    <a:lnTo>
                      <a:pt x="7" y="5"/>
                    </a:lnTo>
                    <a:lnTo>
                      <a:pt x="7" y="6"/>
                    </a:lnTo>
                    <a:lnTo>
                      <a:pt x="8" y="6"/>
                    </a:lnTo>
                    <a:lnTo>
                      <a:pt x="10" y="6"/>
                    </a:lnTo>
                    <a:lnTo>
                      <a:pt x="11" y="6"/>
                    </a:lnTo>
                    <a:lnTo>
                      <a:pt x="12" y="6"/>
                    </a:lnTo>
                    <a:lnTo>
                      <a:pt x="14" y="4"/>
                    </a:lnTo>
                    <a:lnTo>
                      <a:pt x="16" y="4"/>
                    </a:lnTo>
                    <a:lnTo>
                      <a:pt x="17" y="4"/>
                    </a:lnTo>
                    <a:lnTo>
                      <a:pt x="19" y="3"/>
                    </a:lnTo>
                    <a:lnTo>
                      <a:pt x="18" y="4"/>
                    </a:lnTo>
                    <a:lnTo>
                      <a:pt x="16" y="7"/>
                    </a:lnTo>
                    <a:lnTo>
                      <a:pt x="15" y="7"/>
                    </a:lnTo>
                    <a:lnTo>
                      <a:pt x="14" y="8"/>
                    </a:lnTo>
                    <a:lnTo>
                      <a:pt x="12" y="9"/>
                    </a:lnTo>
                    <a:lnTo>
                      <a:pt x="10" y="9"/>
                    </a:lnTo>
                    <a:lnTo>
                      <a:pt x="8" y="9"/>
                    </a:lnTo>
                    <a:lnTo>
                      <a:pt x="6" y="9"/>
                    </a:lnTo>
                    <a:lnTo>
                      <a:pt x="6" y="8"/>
                    </a:lnTo>
                    <a:lnTo>
                      <a:pt x="4" y="8"/>
                    </a:lnTo>
                    <a:lnTo>
                      <a:pt x="3" y="8"/>
                    </a:lnTo>
                    <a:lnTo>
                      <a:pt x="3" y="7"/>
                    </a:lnTo>
                    <a:lnTo>
                      <a:pt x="1" y="7"/>
                    </a:lnTo>
                    <a:lnTo>
                      <a:pt x="1" y="6"/>
                    </a:lnTo>
                    <a:lnTo>
                      <a:pt x="1" y="4"/>
                    </a:lnTo>
                    <a:lnTo>
                      <a:pt x="0" y="4"/>
                    </a:lnTo>
                    <a:lnTo>
                      <a:pt x="0" y="2"/>
                    </a:lnTo>
                    <a:lnTo>
                      <a:pt x="1" y="0"/>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8" name="Freeform 853"/>
              <p:cNvSpPr>
                <a:spLocks/>
              </p:cNvSpPr>
              <p:nvPr/>
            </p:nvSpPr>
            <p:spPr bwMode="auto">
              <a:xfrm>
                <a:off x="4691" y="1599"/>
                <a:ext cx="42" cy="18"/>
              </a:xfrm>
              <a:custGeom>
                <a:avLst/>
                <a:gdLst>
                  <a:gd name="T0" fmla="*/ 0 w 42"/>
                  <a:gd name="T1" fmla="*/ 5 h 18"/>
                  <a:gd name="T2" fmla="*/ 0 w 42"/>
                  <a:gd name="T3" fmla="*/ 9 h 18"/>
                  <a:gd name="T4" fmla="*/ 2 w 42"/>
                  <a:gd name="T5" fmla="*/ 10 h 18"/>
                  <a:gd name="T6" fmla="*/ 3 w 42"/>
                  <a:gd name="T7" fmla="*/ 12 h 18"/>
                  <a:gd name="T8" fmla="*/ 5 w 42"/>
                  <a:gd name="T9" fmla="*/ 14 h 18"/>
                  <a:gd name="T10" fmla="*/ 7 w 42"/>
                  <a:gd name="T11" fmla="*/ 16 h 18"/>
                  <a:gd name="T12" fmla="*/ 10 w 42"/>
                  <a:gd name="T13" fmla="*/ 16 h 18"/>
                  <a:gd name="T14" fmla="*/ 12 w 42"/>
                  <a:gd name="T15" fmla="*/ 17 h 18"/>
                  <a:gd name="T16" fmla="*/ 15 w 42"/>
                  <a:gd name="T17" fmla="*/ 17 h 18"/>
                  <a:gd name="T18" fmla="*/ 19 w 42"/>
                  <a:gd name="T19" fmla="*/ 17 h 18"/>
                  <a:gd name="T20" fmla="*/ 23 w 42"/>
                  <a:gd name="T21" fmla="*/ 16 h 18"/>
                  <a:gd name="T22" fmla="*/ 26 w 42"/>
                  <a:gd name="T23" fmla="*/ 15 h 18"/>
                  <a:gd name="T24" fmla="*/ 29 w 42"/>
                  <a:gd name="T25" fmla="*/ 14 h 18"/>
                  <a:gd name="T26" fmla="*/ 32 w 42"/>
                  <a:gd name="T27" fmla="*/ 14 h 18"/>
                  <a:gd name="T28" fmla="*/ 36 w 42"/>
                  <a:gd name="T29" fmla="*/ 14 h 18"/>
                  <a:gd name="T30" fmla="*/ 39 w 42"/>
                  <a:gd name="T31" fmla="*/ 12 h 18"/>
                  <a:gd name="T32" fmla="*/ 39 w 42"/>
                  <a:gd name="T33" fmla="*/ 10 h 18"/>
                  <a:gd name="T34" fmla="*/ 39 w 42"/>
                  <a:gd name="T35" fmla="*/ 8 h 18"/>
                  <a:gd name="T36" fmla="*/ 39 w 42"/>
                  <a:gd name="T37" fmla="*/ 4 h 18"/>
                  <a:gd name="T38" fmla="*/ 38 w 42"/>
                  <a:gd name="T39" fmla="*/ 3 h 18"/>
                  <a:gd name="T40" fmla="*/ 37 w 42"/>
                  <a:gd name="T41" fmla="*/ 2 h 18"/>
                  <a:gd name="T42" fmla="*/ 37 w 42"/>
                  <a:gd name="T43" fmla="*/ 0 h 18"/>
                  <a:gd name="T44" fmla="*/ 36 w 42"/>
                  <a:gd name="T45" fmla="*/ 2 h 18"/>
                  <a:gd name="T46" fmla="*/ 36 w 42"/>
                  <a:gd name="T47" fmla="*/ 5 h 18"/>
                  <a:gd name="T48" fmla="*/ 36 w 42"/>
                  <a:gd name="T49" fmla="*/ 8 h 18"/>
                  <a:gd name="T50" fmla="*/ 36 w 42"/>
                  <a:gd name="T51" fmla="*/ 9 h 18"/>
                  <a:gd name="T52" fmla="*/ 32 w 42"/>
                  <a:gd name="T53" fmla="*/ 9 h 18"/>
                  <a:gd name="T54" fmla="*/ 29 w 42"/>
                  <a:gd name="T55" fmla="*/ 12 h 18"/>
                  <a:gd name="T56" fmla="*/ 25 w 42"/>
                  <a:gd name="T57" fmla="*/ 12 h 18"/>
                  <a:gd name="T58" fmla="*/ 23 w 42"/>
                  <a:gd name="T59" fmla="*/ 11 h 18"/>
                  <a:gd name="T60" fmla="*/ 22 w 42"/>
                  <a:gd name="T61" fmla="*/ 11 h 18"/>
                  <a:gd name="T62" fmla="*/ 20 w 42"/>
                  <a:gd name="T63" fmla="*/ 13 h 18"/>
                  <a:gd name="T64" fmla="*/ 17 w 42"/>
                  <a:gd name="T65" fmla="*/ 13 h 18"/>
                  <a:gd name="T66" fmla="*/ 15 w 42"/>
                  <a:gd name="T67" fmla="*/ 13 h 18"/>
                  <a:gd name="T68" fmla="*/ 13 w 42"/>
                  <a:gd name="T69" fmla="*/ 12 h 18"/>
                  <a:gd name="T70" fmla="*/ 10 w 42"/>
                  <a:gd name="T71" fmla="*/ 12 h 18"/>
                  <a:gd name="T72" fmla="*/ 8 w 42"/>
                  <a:gd name="T73" fmla="*/ 10 h 18"/>
                  <a:gd name="T74" fmla="*/ 7 w 42"/>
                  <a:gd name="T75" fmla="*/ 9 h 18"/>
                  <a:gd name="T76" fmla="*/ 5 w 42"/>
                  <a:gd name="T77" fmla="*/ 8 h 18"/>
                  <a:gd name="T78" fmla="*/ 3 w 42"/>
                  <a:gd name="T79" fmla="*/ 6 h 18"/>
                  <a:gd name="T80" fmla="*/ 3 w 42"/>
                  <a:gd name="T81" fmla="*/ 3 h 18"/>
                  <a:gd name="T82" fmla="*/ 1 w 42"/>
                  <a:gd name="T83"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 h="18">
                    <a:moveTo>
                      <a:pt x="0" y="3"/>
                    </a:moveTo>
                    <a:lnTo>
                      <a:pt x="0" y="5"/>
                    </a:lnTo>
                    <a:lnTo>
                      <a:pt x="0" y="8"/>
                    </a:lnTo>
                    <a:lnTo>
                      <a:pt x="0" y="9"/>
                    </a:lnTo>
                    <a:lnTo>
                      <a:pt x="2" y="9"/>
                    </a:lnTo>
                    <a:lnTo>
                      <a:pt x="2" y="10"/>
                    </a:lnTo>
                    <a:lnTo>
                      <a:pt x="2" y="12"/>
                    </a:lnTo>
                    <a:lnTo>
                      <a:pt x="3" y="12"/>
                    </a:lnTo>
                    <a:lnTo>
                      <a:pt x="3" y="14"/>
                    </a:lnTo>
                    <a:lnTo>
                      <a:pt x="5" y="14"/>
                    </a:lnTo>
                    <a:lnTo>
                      <a:pt x="5" y="16"/>
                    </a:lnTo>
                    <a:lnTo>
                      <a:pt x="7" y="16"/>
                    </a:lnTo>
                    <a:lnTo>
                      <a:pt x="9" y="16"/>
                    </a:lnTo>
                    <a:lnTo>
                      <a:pt x="10" y="16"/>
                    </a:lnTo>
                    <a:lnTo>
                      <a:pt x="10" y="17"/>
                    </a:lnTo>
                    <a:lnTo>
                      <a:pt x="12" y="17"/>
                    </a:lnTo>
                    <a:lnTo>
                      <a:pt x="14" y="17"/>
                    </a:lnTo>
                    <a:lnTo>
                      <a:pt x="15" y="17"/>
                    </a:lnTo>
                    <a:lnTo>
                      <a:pt x="17" y="17"/>
                    </a:lnTo>
                    <a:lnTo>
                      <a:pt x="19" y="17"/>
                    </a:lnTo>
                    <a:lnTo>
                      <a:pt x="21" y="17"/>
                    </a:lnTo>
                    <a:lnTo>
                      <a:pt x="23" y="16"/>
                    </a:lnTo>
                    <a:lnTo>
                      <a:pt x="24" y="16"/>
                    </a:lnTo>
                    <a:lnTo>
                      <a:pt x="26" y="15"/>
                    </a:lnTo>
                    <a:lnTo>
                      <a:pt x="27" y="15"/>
                    </a:lnTo>
                    <a:lnTo>
                      <a:pt x="29" y="14"/>
                    </a:lnTo>
                    <a:lnTo>
                      <a:pt x="31" y="14"/>
                    </a:lnTo>
                    <a:lnTo>
                      <a:pt x="32" y="14"/>
                    </a:lnTo>
                    <a:lnTo>
                      <a:pt x="34" y="14"/>
                    </a:lnTo>
                    <a:lnTo>
                      <a:pt x="36" y="14"/>
                    </a:lnTo>
                    <a:lnTo>
                      <a:pt x="38" y="12"/>
                    </a:lnTo>
                    <a:lnTo>
                      <a:pt x="39" y="12"/>
                    </a:lnTo>
                    <a:lnTo>
                      <a:pt x="41" y="10"/>
                    </a:lnTo>
                    <a:lnTo>
                      <a:pt x="39" y="10"/>
                    </a:lnTo>
                    <a:lnTo>
                      <a:pt x="39" y="9"/>
                    </a:lnTo>
                    <a:lnTo>
                      <a:pt x="39" y="8"/>
                    </a:lnTo>
                    <a:lnTo>
                      <a:pt x="39" y="6"/>
                    </a:lnTo>
                    <a:lnTo>
                      <a:pt x="39" y="4"/>
                    </a:lnTo>
                    <a:lnTo>
                      <a:pt x="38" y="4"/>
                    </a:lnTo>
                    <a:lnTo>
                      <a:pt x="38" y="3"/>
                    </a:lnTo>
                    <a:lnTo>
                      <a:pt x="38" y="2"/>
                    </a:lnTo>
                    <a:lnTo>
                      <a:pt x="37" y="2"/>
                    </a:lnTo>
                    <a:lnTo>
                      <a:pt x="37" y="1"/>
                    </a:lnTo>
                    <a:lnTo>
                      <a:pt x="37" y="0"/>
                    </a:lnTo>
                    <a:lnTo>
                      <a:pt x="36" y="1"/>
                    </a:lnTo>
                    <a:lnTo>
                      <a:pt x="36" y="2"/>
                    </a:lnTo>
                    <a:lnTo>
                      <a:pt x="36" y="3"/>
                    </a:lnTo>
                    <a:lnTo>
                      <a:pt x="36" y="5"/>
                    </a:lnTo>
                    <a:lnTo>
                      <a:pt x="36" y="7"/>
                    </a:lnTo>
                    <a:lnTo>
                      <a:pt x="36" y="8"/>
                    </a:lnTo>
                    <a:lnTo>
                      <a:pt x="38" y="8"/>
                    </a:lnTo>
                    <a:lnTo>
                      <a:pt x="36" y="9"/>
                    </a:lnTo>
                    <a:lnTo>
                      <a:pt x="34" y="9"/>
                    </a:lnTo>
                    <a:lnTo>
                      <a:pt x="32" y="9"/>
                    </a:lnTo>
                    <a:lnTo>
                      <a:pt x="30" y="11"/>
                    </a:lnTo>
                    <a:lnTo>
                      <a:pt x="29" y="12"/>
                    </a:lnTo>
                    <a:lnTo>
                      <a:pt x="26" y="12"/>
                    </a:lnTo>
                    <a:lnTo>
                      <a:pt x="25" y="12"/>
                    </a:lnTo>
                    <a:lnTo>
                      <a:pt x="25" y="11"/>
                    </a:lnTo>
                    <a:lnTo>
                      <a:pt x="23" y="11"/>
                    </a:lnTo>
                    <a:lnTo>
                      <a:pt x="23" y="9"/>
                    </a:lnTo>
                    <a:lnTo>
                      <a:pt x="22" y="11"/>
                    </a:lnTo>
                    <a:lnTo>
                      <a:pt x="22" y="12"/>
                    </a:lnTo>
                    <a:lnTo>
                      <a:pt x="20" y="13"/>
                    </a:lnTo>
                    <a:lnTo>
                      <a:pt x="18" y="13"/>
                    </a:lnTo>
                    <a:lnTo>
                      <a:pt x="17" y="13"/>
                    </a:lnTo>
                    <a:lnTo>
                      <a:pt x="16" y="13"/>
                    </a:lnTo>
                    <a:lnTo>
                      <a:pt x="15" y="13"/>
                    </a:lnTo>
                    <a:lnTo>
                      <a:pt x="15" y="11"/>
                    </a:lnTo>
                    <a:lnTo>
                      <a:pt x="13" y="12"/>
                    </a:lnTo>
                    <a:lnTo>
                      <a:pt x="12" y="12"/>
                    </a:lnTo>
                    <a:lnTo>
                      <a:pt x="10" y="12"/>
                    </a:lnTo>
                    <a:lnTo>
                      <a:pt x="8" y="12"/>
                    </a:lnTo>
                    <a:lnTo>
                      <a:pt x="8" y="10"/>
                    </a:lnTo>
                    <a:lnTo>
                      <a:pt x="7" y="10"/>
                    </a:lnTo>
                    <a:lnTo>
                      <a:pt x="7" y="9"/>
                    </a:lnTo>
                    <a:lnTo>
                      <a:pt x="5" y="9"/>
                    </a:lnTo>
                    <a:lnTo>
                      <a:pt x="5" y="8"/>
                    </a:lnTo>
                    <a:lnTo>
                      <a:pt x="5" y="6"/>
                    </a:lnTo>
                    <a:lnTo>
                      <a:pt x="3" y="6"/>
                    </a:lnTo>
                    <a:lnTo>
                      <a:pt x="3" y="5"/>
                    </a:lnTo>
                    <a:lnTo>
                      <a:pt x="3" y="3"/>
                    </a:lnTo>
                    <a:lnTo>
                      <a:pt x="2" y="3"/>
                    </a:lnTo>
                    <a:lnTo>
                      <a:pt x="1" y="3"/>
                    </a:lnTo>
                    <a:lnTo>
                      <a:pt x="0" y="3"/>
                    </a:lnTo>
                  </a:path>
                </a:pathLst>
              </a:custGeom>
              <a:solidFill>
                <a:srgbClr val="6221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9" name="Freeform 854"/>
              <p:cNvSpPr>
                <a:spLocks/>
              </p:cNvSpPr>
              <p:nvPr/>
            </p:nvSpPr>
            <p:spPr bwMode="auto">
              <a:xfrm>
                <a:off x="4800" y="1896"/>
                <a:ext cx="97" cy="154"/>
              </a:xfrm>
              <a:custGeom>
                <a:avLst/>
                <a:gdLst>
                  <a:gd name="T0" fmla="*/ 90 w 97"/>
                  <a:gd name="T1" fmla="*/ 4 h 154"/>
                  <a:gd name="T2" fmla="*/ 82 w 97"/>
                  <a:gd name="T3" fmla="*/ 4 h 154"/>
                  <a:gd name="T4" fmla="*/ 75 w 97"/>
                  <a:gd name="T5" fmla="*/ 2 h 154"/>
                  <a:gd name="T6" fmla="*/ 74 w 97"/>
                  <a:gd name="T7" fmla="*/ 6 h 154"/>
                  <a:gd name="T8" fmla="*/ 76 w 97"/>
                  <a:gd name="T9" fmla="*/ 15 h 154"/>
                  <a:gd name="T10" fmla="*/ 78 w 97"/>
                  <a:gd name="T11" fmla="*/ 23 h 154"/>
                  <a:gd name="T12" fmla="*/ 81 w 97"/>
                  <a:gd name="T13" fmla="*/ 29 h 154"/>
                  <a:gd name="T14" fmla="*/ 80 w 97"/>
                  <a:gd name="T15" fmla="*/ 34 h 154"/>
                  <a:gd name="T16" fmla="*/ 78 w 97"/>
                  <a:gd name="T17" fmla="*/ 42 h 154"/>
                  <a:gd name="T18" fmla="*/ 75 w 97"/>
                  <a:gd name="T19" fmla="*/ 49 h 154"/>
                  <a:gd name="T20" fmla="*/ 67 w 97"/>
                  <a:gd name="T21" fmla="*/ 56 h 154"/>
                  <a:gd name="T22" fmla="*/ 51 w 97"/>
                  <a:gd name="T23" fmla="*/ 58 h 154"/>
                  <a:gd name="T24" fmla="*/ 30 w 97"/>
                  <a:gd name="T25" fmla="*/ 60 h 154"/>
                  <a:gd name="T26" fmla="*/ 13 w 97"/>
                  <a:gd name="T27" fmla="*/ 61 h 154"/>
                  <a:gd name="T28" fmla="*/ 10 w 97"/>
                  <a:gd name="T29" fmla="*/ 63 h 154"/>
                  <a:gd name="T30" fmla="*/ 21 w 97"/>
                  <a:gd name="T31" fmla="*/ 67 h 154"/>
                  <a:gd name="T32" fmla="*/ 39 w 97"/>
                  <a:gd name="T33" fmla="*/ 69 h 154"/>
                  <a:gd name="T34" fmla="*/ 56 w 97"/>
                  <a:gd name="T35" fmla="*/ 70 h 154"/>
                  <a:gd name="T36" fmla="*/ 63 w 97"/>
                  <a:gd name="T37" fmla="*/ 72 h 154"/>
                  <a:gd name="T38" fmla="*/ 64 w 97"/>
                  <a:gd name="T39" fmla="*/ 77 h 154"/>
                  <a:gd name="T40" fmla="*/ 66 w 97"/>
                  <a:gd name="T41" fmla="*/ 83 h 154"/>
                  <a:gd name="T42" fmla="*/ 65 w 97"/>
                  <a:gd name="T43" fmla="*/ 91 h 154"/>
                  <a:gd name="T44" fmla="*/ 58 w 97"/>
                  <a:gd name="T45" fmla="*/ 97 h 154"/>
                  <a:gd name="T46" fmla="*/ 56 w 97"/>
                  <a:gd name="T47" fmla="*/ 103 h 154"/>
                  <a:gd name="T48" fmla="*/ 58 w 97"/>
                  <a:gd name="T49" fmla="*/ 109 h 154"/>
                  <a:gd name="T50" fmla="*/ 59 w 97"/>
                  <a:gd name="T51" fmla="*/ 114 h 154"/>
                  <a:gd name="T52" fmla="*/ 58 w 97"/>
                  <a:gd name="T53" fmla="*/ 122 h 154"/>
                  <a:gd name="T54" fmla="*/ 51 w 97"/>
                  <a:gd name="T55" fmla="*/ 127 h 154"/>
                  <a:gd name="T56" fmla="*/ 45 w 97"/>
                  <a:gd name="T57" fmla="*/ 134 h 154"/>
                  <a:gd name="T58" fmla="*/ 39 w 97"/>
                  <a:gd name="T59" fmla="*/ 140 h 154"/>
                  <a:gd name="T60" fmla="*/ 32 w 97"/>
                  <a:gd name="T61" fmla="*/ 144 h 154"/>
                  <a:gd name="T62" fmla="*/ 23 w 97"/>
                  <a:gd name="T63" fmla="*/ 147 h 154"/>
                  <a:gd name="T64" fmla="*/ 14 w 97"/>
                  <a:gd name="T65" fmla="*/ 150 h 154"/>
                  <a:gd name="T66" fmla="*/ 6 w 97"/>
                  <a:gd name="T67" fmla="*/ 152 h 154"/>
                  <a:gd name="T68" fmla="*/ 0 w 97"/>
                  <a:gd name="T69" fmla="*/ 153 h 154"/>
                  <a:gd name="T70" fmla="*/ 10 w 97"/>
                  <a:gd name="T71" fmla="*/ 153 h 154"/>
                  <a:gd name="T72" fmla="*/ 29 w 97"/>
                  <a:gd name="T73" fmla="*/ 152 h 154"/>
                  <a:gd name="T74" fmla="*/ 44 w 97"/>
                  <a:gd name="T75" fmla="*/ 152 h 154"/>
                  <a:gd name="T76" fmla="*/ 53 w 97"/>
                  <a:gd name="T77" fmla="*/ 151 h 154"/>
                  <a:gd name="T78" fmla="*/ 61 w 97"/>
                  <a:gd name="T79" fmla="*/ 149 h 154"/>
                  <a:gd name="T80" fmla="*/ 68 w 97"/>
                  <a:gd name="T81" fmla="*/ 146 h 154"/>
                  <a:gd name="T82" fmla="*/ 70 w 97"/>
                  <a:gd name="T83" fmla="*/ 135 h 154"/>
                  <a:gd name="T84" fmla="*/ 72 w 97"/>
                  <a:gd name="T85" fmla="*/ 122 h 154"/>
                  <a:gd name="T86" fmla="*/ 74 w 97"/>
                  <a:gd name="T87" fmla="*/ 109 h 154"/>
                  <a:gd name="T88" fmla="*/ 76 w 97"/>
                  <a:gd name="T89" fmla="*/ 99 h 154"/>
                  <a:gd name="T90" fmla="*/ 76 w 97"/>
                  <a:gd name="T91" fmla="*/ 89 h 154"/>
                  <a:gd name="T92" fmla="*/ 77 w 97"/>
                  <a:gd name="T93" fmla="*/ 79 h 154"/>
                  <a:gd name="T94" fmla="*/ 77 w 97"/>
                  <a:gd name="T95" fmla="*/ 71 h 154"/>
                  <a:gd name="T96" fmla="*/ 79 w 97"/>
                  <a:gd name="T97" fmla="*/ 63 h 154"/>
                  <a:gd name="T98" fmla="*/ 82 w 97"/>
                  <a:gd name="T99" fmla="*/ 56 h 154"/>
                  <a:gd name="T100" fmla="*/ 85 w 97"/>
                  <a:gd name="T101" fmla="*/ 49 h 154"/>
                  <a:gd name="T102" fmla="*/ 90 w 97"/>
                  <a:gd name="T103" fmla="*/ 41 h 154"/>
                  <a:gd name="T104" fmla="*/ 91 w 97"/>
                  <a:gd name="T105" fmla="*/ 34 h 154"/>
                  <a:gd name="T106" fmla="*/ 93 w 97"/>
                  <a:gd name="T107" fmla="*/ 26 h 154"/>
                  <a:gd name="T108" fmla="*/ 96 w 97"/>
                  <a:gd name="T109" fmla="*/ 19 h 154"/>
                  <a:gd name="T110" fmla="*/ 95 w 97"/>
                  <a:gd name="T111" fmla="*/ 13 h 154"/>
                  <a:gd name="T112" fmla="*/ 94 w 97"/>
                  <a:gd name="T113" fmla="*/ 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7" h="154">
                    <a:moveTo>
                      <a:pt x="94" y="3"/>
                    </a:moveTo>
                    <a:lnTo>
                      <a:pt x="92" y="4"/>
                    </a:lnTo>
                    <a:lnTo>
                      <a:pt x="91" y="4"/>
                    </a:lnTo>
                    <a:lnTo>
                      <a:pt x="90" y="4"/>
                    </a:lnTo>
                    <a:lnTo>
                      <a:pt x="88" y="4"/>
                    </a:lnTo>
                    <a:lnTo>
                      <a:pt x="86" y="4"/>
                    </a:lnTo>
                    <a:lnTo>
                      <a:pt x="84" y="4"/>
                    </a:lnTo>
                    <a:lnTo>
                      <a:pt x="82" y="4"/>
                    </a:lnTo>
                    <a:lnTo>
                      <a:pt x="81" y="3"/>
                    </a:lnTo>
                    <a:lnTo>
                      <a:pt x="79" y="3"/>
                    </a:lnTo>
                    <a:lnTo>
                      <a:pt x="77" y="2"/>
                    </a:lnTo>
                    <a:lnTo>
                      <a:pt x="75" y="2"/>
                    </a:lnTo>
                    <a:lnTo>
                      <a:pt x="74" y="0"/>
                    </a:lnTo>
                    <a:lnTo>
                      <a:pt x="74" y="2"/>
                    </a:lnTo>
                    <a:lnTo>
                      <a:pt x="74" y="3"/>
                    </a:lnTo>
                    <a:lnTo>
                      <a:pt x="74" y="6"/>
                    </a:lnTo>
                    <a:lnTo>
                      <a:pt x="75" y="8"/>
                    </a:lnTo>
                    <a:lnTo>
                      <a:pt x="75" y="11"/>
                    </a:lnTo>
                    <a:lnTo>
                      <a:pt x="76" y="13"/>
                    </a:lnTo>
                    <a:lnTo>
                      <a:pt x="76" y="15"/>
                    </a:lnTo>
                    <a:lnTo>
                      <a:pt x="78" y="17"/>
                    </a:lnTo>
                    <a:lnTo>
                      <a:pt x="78" y="19"/>
                    </a:lnTo>
                    <a:lnTo>
                      <a:pt x="78" y="21"/>
                    </a:lnTo>
                    <a:lnTo>
                      <a:pt x="78" y="23"/>
                    </a:lnTo>
                    <a:lnTo>
                      <a:pt x="80" y="25"/>
                    </a:lnTo>
                    <a:lnTo>
                      <a:pt x="80" y="27"/>
                    </a:lnTo>
                    <a:lnTo>
                      <a:pt x="81" y="27"/>
                    </a:lnTo>
                    <a:lnTo>
                      <a:pt x="81" y="29"/>
                    </a:lnTo>
                    <a:lnTo>
                      <a:pt x="82" y="29"/>
                    </a:lnTo>
                    <a:lnTo>
                      <a:pt x="80" y="31"/>
                    </a:lnTo>
                    <a:lnTo>
                      <a:pt x="80" y="33"/>
                    </a:lnTo>
                    <a:lnTo>
                      <a:pt x="80" y="34"/>
                    </a:lnTo>
                    <a:lnTo>
                      <a:pt x="80" y="37"/>
                    </a:lnTo>
                    <a:lnTo>
                      <a:pt x="78" y="39"/>
                    </a:lnTo>
                    <a:lnTo>
                      <a:pt x="78" y="40"/>
                    </a:lnTo>
                    <a:lnTo>
                      <a:pt x="78" y="42"/>
                    </a:lnTo>
                    <a:lnTo>
                      <a:pt x="78" y="43"/>
                    </a:lnTo>
                    <a:lnTo>
                      <a:pt x="76" y="45"/>
                    </a:lnTo>
                    <a:lnTo>
                      <a:pt x="76" y="47"/>
                    </a:lnTo>
                    <a:lnTo>
                      <a:pt x="75" y="49"/>
                    </a:lnTo>
                    <a:lnTo>
                      <a:pt x="73" y="51"/>
                    </a:lnTo>
                    <a:lnTo>
                      <a:pt x="72" y="53"/>
                    </a:lnTo>
                    <a:lnTo>
                      <a:pt x="70" y="55"/>
                    </a:lnTo>
                    <a:lnTo>
                      <a:pt x="67" y="56"/>
                    </a:lnTo>
                    <a:lnTo>
                      <a:pt x="64" y="56"/>
                    </a:lnTo>
                    <a:lnTo>
                      <a:pt x="60" y="57"/>
                    </a:lnTo>
                    <a:lnTo>
                      <a:pt x="56" y="57"/>
                    </a:lnTo>
                    <a:lnTo>
                      <a:pt x="51" y="58"/>
                    </a:lnTo>
                    <a:lnTo>
                      <a:pt x="46" y="58"/>
                    </a:lnTo>
                    <a:lnTo>
                      <a:pt x="40" y="58"/>
                    </a:lnTo>
                    <a:lnTo>
                      <a:pt x="36" y="58"/>
                    </a:lnTo>
                    <a:lnTo>
                      <a:pt x="30" y="60"/>
                    </a:lnTo>
                    <a:lnTo>
                      <a:pt x="25" y="60"/>
                    </a:lnTo>
                    <a:lnTo>
                      <a:pt x="20" y="60"/>
                    </a:lnTo>
                    <a:lnTo>
                      <a:pt x="16" y="60"/>
                    </a:lnTo>
                    <a:lnTo>
                      <a:pt x="13" y="61"/>
                    </a:lnTo>
                    <a:lnTo>
                      <a:pt x="10" y="61"/>
                    </a:lnTo>
                    <a:lnTo>
                      <a:pt x="9" y="61"/>
                    </a:lnTo>
                    <a:lnTo>
                      <a:pt x="10" y="61"/>
                    </a:lnTo>
                    <a:lnTo>
                      <a:pt x="10" y="63"/>
                    </a:lnTo>
                    <a:lnTo>
                      <a:pt x="12" y="63"/>
                    </a:lnTo>
                    <a:lnTo>
                      <a:pt x="14" y="65"/>
                    </a:lnTo>
                    <a:lnTo>
                      <a:pt x="18" y="65"/>
                    </a:lnTo>
                    <a:lnTo>
                      <a:pt x="21" y="67"/>
                    </a:lnTo>
                    <a:lnTo>
                      <a:pt x="26" y="67"/>
                    </a:lnTo>
                    <a:lnTo>
                      <a:pt x="30" y="67"/>
                    </a:lnTo>
                    <a:lnTo>
                      <a:pt x="36" y="67"/>
                    </a:lnTo>
                    <a:lnTo>
                      <a:pt x="39" y="69"/>
                    </a:lnTo>
                    <a:lnTo>
                      <a:pt x="45" y="69"/>
                    </a:lnTo>
                    <a:lnTo>
                      <a:pt x="48" y="69"/>
                    </a:lnTo>
                    <a:lnTo>
                      <a:pt x="53" y="69"/>
                    </a:lnTo>
                    <a:lnTo>
                      <a:pt x="56" y="70"/>
                    </a:lnTo>
                    <a:lnTo>
                      <a:pt x="59" y="70"/>
                    </a:lnTo>
                    <a:lnTo>
                      <a:pt x="61" y="70"/>
                    </a:lnTo>
                    <a:lnTo>
                      <a:pt x="63" y="70"/>
                    </a:lnTo>
                    <a:lnTo>
                      <a:pt x="63" y="72"/>
                    </a:lnTo>
                    <a:lnTo>
                      <a:pt x="63" y="73"/>
                    </a:lnTo>
                    <a:lnTo>
                      <a:pt x="63" y="75"/>
                    </a:lnTo>
                    <a:lnTo>
                      <a:pt x="64" y="75"/>
                    </a:lnTo>
                    <a:lnTo>
                      <a:pt x="64" y="77"/>
                    </a:lnTo>
                    <a:lnTo>
                      <a:pt x="64" y="79"/>
                    </a:lnTo>
                    <a:lnTo>
                      <a:pt x="64" y="81"/>
                    </a:lnTo>
                    <a:lnTo>
                      <a:pt x="66" y="81"/>
                    </a:lnTo>
                    <a:lnTo>
                      <a:pt x="66" y="83"/>
                    </a:lnTo>
                    <a:lnTo>
                      <a:pt x="66" y="85"/>
                    </a:lnTo>
                    <a:lnTo>
                      <a:pt x="66" y="87"/>
                    </a:lnTo>
                    <a:lnTo>
                      <a:pt x="65" y="89"/>
                    </a:lnTo>
                    <a:lnTo>
                      <a:pt x="65" y="91"/>
                    </a:lnTo>
                    <a:lnTo>
                      <a:pt x="63" y="93"/>
                    </a:lnTo>
                    <a:lnTo>
                      <a:pt x="62" y="94"/>
                    </a:lnTo>
                    <a:lnTo>
                      <a:pt x="60" y="96"/>
                    </a:lnTo>
                    <a:lnTo>
                      <a:pt x="58" y="97"/>
                    </a:lnTo>
                    <a:lnTo>
                      <a:pt x="56" y="99"/>
                    </a:lnTo>
                    <a:lnTo>
                      <a:pt x="55" y="101"/>
                    </a:lnTo>
                    <a:lnTo>
                      <a:pt x="54" y="103"/>
                    </a:lnTo>
                    <a:lnTo>
                      <a:pt x="56" y="103"/>
                    </a:lnTo>
                    <a:lnTo>
                      <a:pt x="56" y="106"/>
                    </a:lnTo>
                    <a:lnTo>
                      <a:pt x="56" y="107"/>
                    </a:lnTo>
                    <a:lnTo>
                      <a:pt x="56" y="109"/>
                    </a:lnTo>
                    <a:lnTo>
                      <a:pt x="58" y="109"/>
                    </a:lnTo>
                    <a:lnTo>
                      <a:pt x="58" y="110"/>
                    </a:lnTo>
                    <a:lnTo>
                      <a:pt x="58" y="112"/>
                    </a:lnTo>
                    <a:lnTo>
                      <a:pt x="58" y="114"/>
                    </a:lnTo>
                    <a:lnTo>
                      <a:pt x="59" y="114"/>
                    </a:lnTo>
                    <a:lnTo>
                      <a:pt x="59" y="116"/>
                    </a:lnTo>
                    <a:lnTo>
                      <a:pt x="59" y="118"/>
                    </a:lnTo>
                    <a:lnTo>
                      <a:pt x="59" y="120"/>
                    </a:lnTo>
                    <a:lnTo>
                      <a:pt x="58" y="122"/>
                    </a:lnTo>
                    <a:lnTo>
                      <a:pt x="56" y="124"/>
                    </a:lnTo>
                    <a:lnTo>
                      <a:pt x="53" y="125"/>
                    </a:lnTo>
                    <a:lnTo>
                      <a:pt x="52" y="127"/>
                    </a:lnTo>
                    <a:lnTo>
                      <a:pt x="51" y="127"/>
                    </a:lnTo>
                    <a:lnTo>
                      <a:pt x="49" y="129"/>
                    </a:lnTo>
                    <a:lnTo>
                      <a:pt x="49" y="131"/>
                    </a:lnTo>
                    <a:lnTo>
                      <a:pt x="47" y="132"/>
                    </a:lnTo>
                    <a:lnTo>
                      <a:pt x="45" y="134"/>
                    </a:lnTo>
                    <a:lnTo>
                      <a:pt x="45" y="136"/>
                    </a:lnTo>
                    <a:lnTo>
                      <a:pt x="43" y="138"/>
                    </a:lnTo>
                    <a:lnTo>
                      <a:pt x="41" y="138"/>
                    </a:lnTo>
                    <a:lnTo>
                      <a:pt x="39" y="140"/>
                    </a:lnTo>
                    <a:lnTo>
                      <a:pt x="38" y="140"/>
                    </a:lnTo>
                    <a:lnTo>
                      <a:pt x="36" y="142"/>
                    </a:lnTo>
                    <a:lnTo>
                      <a:pt x="34" y="144"/>
                    </a:lnTo>
                    <a:lnTo>
                      <a:pt x="32" y="144"/>
                    </a:lnTo>
                    <a:lnTo>
                      <a:pt x="30" y="145"/>
                    </a:lnTo>
                    <a:lnTo>
                      <a:pt x="28" y="145"/>
                    </a:lnTo>
                    <a:lnTo>
                      <a:pt x="25" y="147"/>
                    </a:lnTo>
                    <a:lnTo>
                      <a:pt x="23" y="147"/>
                    </a:lnTo>
                    <a:lnTo>
                      <a:pt x="21" y="148"/>
                    </a:lnTo>
                    <a:lnTo>
                      <a:pt x="19" y="148"/>
                    </a:lnTo>
                    <a:lnTo>
                      <a:pt x="15" y="150"/>
                    </a:lnTo>
                    <a:lnTo>
                      <a:pt x="14" y="150"/>
                    </a:lnTo>
                    <a:lnTo>
                      <a:pt x="12" y="150"/>
                    </a:lnTo>
                    <a:lnTo>
                      <a:pt x="10" y="150"/>
                    </a:lnTo>
                    <a:lnTo>
                      <a:pt x="8" y="152"/>
                    </a:lnTo>
                    <a:lnTo>
                      <a:pt x="6" y="152"/>
                    </a:lnTo>
                    <a:lnTo>
                      <a:pt x="4" y="152"/>
                    </a:lnTo>
                    <a:lnTo>
                      <a:pt x="3" y="152"/>
                    </a:lnTo>
                    <a:lnTo>
                      <a:pt x="1" y="153"/>
                    </a:lnTo>
                    <a:lnTo>
                      <a:pt x="0" y="153"/>
                    </a:lnTo>
                    <a:lnTo>
                      <a:pt x="1" y="153"/>
                    </a:lnTo>
                    <a:lnTo>
                      <a:pt x="3" y="153"/>
                    </a:lnTo>
                    <a:lnTo>
                      <a:pt x="7" y="153"/>
                    </a:lnTo>
                    <a:lnTo>
                      <a:pt x="10" y="153"/>
                    </a:lnTo>
                    <a:lnTo>
                      <a:pt x="15" y="153"/>
                    </a:lnTo>
                    <a:lnTo>
                      <a:pt x="19" y="153"/>
                    </a:lnTo>
                    <a:lnTo>
                      <a:pt x="25" y="152"/>
                    </a:lnTo>
                    <a:lnTo>
                      <a:pt x="29" y="152"/>
                    </a:lnTo>
                    <a:lnTo>
                      <a:pt x="33" y="152"/>
                    </a:lnTo>
                    <a:lnTo>
                      <a:pt x="37" y="152"/>
                    </a:lnTo>
                    <a:lnTo>
                      <a:pt x="41" y="152"/>
                    </a:lnTo>
                    <a:lnTo>
                      <a:pt x="44" y="152"/>
                    </a:lnTo>
                    <a:lnTo>
                      <a:pt x="47" y="152"/>
                    </a:lnTo>
                    <a:lnTo>
                      <a:pt x="48" y="152"/>
                    </a:lnTo>
                    <a:lnTo>
                      <a:pt x="51" y="151"/>
                    </a:lnTo>
                    <a:lnTo>
                      <a:pt x="53" y="151"/>
                    </a:lnTo>
                    <a:lnTo>
                      <a:pt x="55" y="151"/>
                    </a:lnTo>
                    <a:lnTo>
                      <a:pt x="57" y="151"/>
                    </a:lnTo>
                    <a:lnTo>
                      <a:pt x="59" y="149"/>
                    </a:lnTo>
                    <a:lnTo>
                      <a:pt x="61" y="149"/>
                    </a:lnTo>
                    <a:lnTo>
                      <a:pt x="62" y="149"/>
                    </a:lnTo>
                    <a:lnTo>
                      <a:pt x="64" y="147"/>
                    </a:lnTo>
                    <a:lnTo>
                      <a:pt x="66" y="147"/>
                    </a:lnTo>
                    <a:lnTo>
                      <a:pt x="68" y="146"/>
                    </a:lnTo>
                    <a:lnTo>
                      <a:pt x="68" y="144"/>
                    </a:lnTo>
                    <a:lnTo>
                      <a:pt x="68" y="141"/>
                    </a:lnTo>
                    <a:lnTo>
                      <a:pt x="68" y="139"/>
                    </a:lnTo>
                    <a:lnTo>
                      <a:pt x="70" y="135"/>
                    </a:lnTo>
                    <a:lnTo>
                      <a:pt x="70" y="133"/>
                    </a:lnTo>
                    <a:lnTo>
                      <a:pt x="70" y="130"/>
                    </a:lnTo>
                    <a:lnTo>
                      <a:pt x="70" y="125"/>
                    </a:lnTo>
                    <a:lnTo>
                      <a:pt x="72" y="122"/>
                    </a:lnTo>
                    <a:lnTo>
                      <a:pt x="72" y="120"/>
                    </a:lnTo>
                    <a:lnTo>
                      <a:pt x="72" y="116"/>
                    </a:lnTo>
                    <a:lnTo>
                      <a:pt x="72" y="113"/>
                    </a:lnTo>
                    <a:lnTo>
                      <a:pt x="74" y="109"/>
                    </a:lnTo>
                    <a:lnTo>
                      <a:pt x="74" y="107"/>
                    </a:lnTo>
                    <a:lnTo>
                      <a:pt x="74" y="104"/>
                    </a:lnTo>
                    <a:lnTo>
                      <a:pt x="74" y="102"/>
                    </a:lnTo>
                    <a:lnTo>
                      <a:pt x="76" y="99"/>
                    </a:lnTo>
                    <a:lnTo>
                      <a:pt x="76" y="97"/>
                    </a:lnTo>
                    <a:lnTo>
                      <a:pt x="76" y="95"/>
                    </a:lnTo>
                    <a:lnTo>
                      <a:pt x="76" y="93"/>
                    </a:lnTo>
                    <a:lnTo>
                      <a:pt x="76" y="89"/>
                    </a:lnTo>
                    <a:lnTo>
                      <a:pt x="76" y="87"/>
                    </a:lnTo>
                    <a:lnTo>
                      <a:pt x="76" y="85"/>
                    </a:lnTo>
                    <a:lnTo>
                      <a:pt x="76" y="83"/>
                    </a:lnTo>
                    <a:lnTo>
                      <a:pt x="77" y="79"/>
                    </a:lnTo>
                    <a:lnTo>
                      <a:pt x="77" y="77"/>
                    </a:lnTo>
                    <a:lnTo>
                      <a:pt x="77" y="75"/>
                    </a:lnTo>
                    <a:lnTo>
                      <a:pt x="77" y="73"/>
                    </a:lnTo>
                    <a:lnTo>
                      <a:pt x="77" y="71"/>
                    </a:lnTo>
                    <a:lnTo>
                      <a:pt x="77" y="69"/>
                    </a:lnTo>
                    <a:lnTo>
                      <a:pt x="77" y="67"/>
                    </a:lnTo>
                    <a:lnTo>
                      <a:pt x="77" y="65"/>
                    </a:lnTo>
                    <a:lnTo>
                      <a:pt x="79" y="63"/>
                    </a:lnTo>
                    <a:lnTo>
                      <a:pt x="79" y="61"/>
                    </a:lnTo>
                    <a:lnTo>
                      <a:pt x="79" y="60"/>
                    </a:lnTo>
                    <a:lnTo>
                      <a:pt x="80" y="58"/>
                    </a:lnTo>
                    <a:lnTo>
                      <a:pt x="82" y="56"/>
                    </a:lnTo>
                    <a:lnTo>
                      <a:pt x="82" y="55"/>
                    </a:lnTo>
                    <a:lnTo>
                      <a:pt x="84" y="53"/>
                    </a:lnTo>
                    <a:lnTo>
                      <a:pt x="85" y="51"/>
                    </a:lnTo>
                    <a:lnTo>
                      <a:pt x="85" y="49"/>
                    </a:lnTo>
                    <a:lnTo>
                      <a:pt x="87" y="48"/>
                    </a:lnTo>
                    <a:lnTo>
                      <a:pt x="88" y="46"/>
                    </a:lnTo>
                    <a:lnTo>
                      <a:pt x="88" y="44"/>
                    </a:lnTo>
                    <a:lnTo>
                      <a:pt x="90" y="41"/>
                    </a:lnTo>
                    <a:lnTo>
                      <a:pt x="90" y="40"/>
                    </a:lnTo>
                    <a:lnTo>
                      <a:pt x="91" y="38"/>
                    </a:lnTo>
                    <a:lnTo>
                      <a:pt x="91" y="36"/>
                    </a:lnTo>
                    <a:lnTo>
                      <a:pt x="91" y="34"/>
                    </a:lnTo>
                    <a:lnTo>
                      <a:pt x="91" y="32"/>
                    </a:lnTo>
                    <a:lnTo>
                      <a:pt x="93" y="30"/>
                    </a:lnTo>
                    <a:lnTo>
                      <a:pt x="93" y="28"/>
                    </a:lnTo>
                    <a:lnTo>
                      <a:pt x="93" y="26"/>
                    </a:lnTo>
                    <a:lnTo>
                      <a:pt x="93" y="24"/>
                    </a:lnTo>
                    <a:lnTo>
                      <a:pt x="94" y="22"/>
                    </a:lnTo>
                    <a:lnTo>
                      <a:pt x="94" y="20"/>
                    </a:lnTo>
                    <a:lnTo>
                      <a:pt x="96" y="19"/>
                    </a:lnTo>
                    <a:lnTo>
                      <a:pt x="95" y="19"/>
                    </a:lnTo>
                    <a:lnTo>
                      <a:pt x="95" y="17"/>
                    </a:lnTo>
                    <a:lnTo>
                      <a:pt x="95" y="15"/>
                    </a:lnTo>
                    <a:lnTo>
                      <a:pt x="95" y="13"/>
                    </a:lnTo>
                    <a:lnTo>
                      <a:pt x="95" y="11"/>
                    </a:lnTo>
                    <a:lnTo>
                      <a:pt x="94" y="11"/>
                    </a:lnTo>
                    <a:lnTo>
                      <a:pt x="94" y="9"/>
                    </a:lnTo>
                    <a:lnTo>
                      <a:pt x="94" y="8"/>
                    </a:lnTo>
                    <a:lnTo>
                      <a:pt x="94" y="6"/>
                    </a:lnTo>
                    <a:lnTo>
                      <a:pt x="94" y="5"/>
                    </a:lnTo>
                    <a:lnTo>
                      <a:pt x="94" y="3"/>
                    </a:lnTo>
                  </a:path>
                </a:pathLst>
              </a:custGeom>
              <a:solidFill>
                <a:srgbClr val="00C1C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0" name="Freeform 855"/>
              <p:cNvSpPr>
                <a:spLocks/>
              </p:cNvSpPr>
              <p:nvPr/>
            </p:nvSpPr>
            <p:spPr bwMode="auto">
              <a:xfrm>
                <a:off x="4720" y="1890"/>
                <a:ext cx="102" cy="165"/>
              </a:xfrm>
              <a:custGeom>
                <a:avLst/>
                <a:gdLst>
                  <a:gd name="T0" fmla="*/ 2 w 102"/>
                  <a:gd name="T1" fmla="*/ 1 h 165"/>
                  <a:gd name="T2" fmla="*/ 8 w 102"/>
                  <a:gd name="T3" fmla="*/ 1 h 165"/>
                  <a:gd name="T4" fmla="*/ 12 w 102"/>
                  <a:gd name="T5" fmla="*/ 3 h 165"/>
                  <a:gd name="T6" fmla="*/ 18 w 102"/>
                  <a:gd name="T7" fmla="*/ 3 h 165"/>
                  <a:gd name="T8" fmla="*/ 18 w 102"/>
                  <a:gd name="T9" fmla="*/ 10 h 165"/>
                  <a:gd name="T10" fmla="*/ 19 w 102"/>
                  <a:gd name="T11" fmla="*/ 18 h 165"/>
                  <a:gd name="T12" fmla="*/ 19 w 102"/>
                  <a:gd name="T13" fmla="*/ 28 h 165"/>
                  <a:gd name="T14" fmla="*/ 19 w 102"/>
                  <a:gd name="T15" fmla="*/ 35 h 165"/>
                  <a:gd name="T16" fmla="*/ 20 w 102"/>
                  <a:gd name="T17" fmla="*/ 41 h 165"/>
                  <a:gd name="T18" fmla="*/ 24 w 102"/>
                  <a:gd name="T19" fmla="*/ 49 h 165"/>
                  <a:gd name="T20" fmla="*/ 31 w 102"/>
                  <a:gd name="T21" fmla="*/ 57 h 165"/>
                  <a:gd name="T22" fmla="*/ 41 w 102"/>
                  <a:gd name="T23" fmla="*/ 61 h 165"/>
                  <a:gd name="T24" fmla="*/ 51 w 102"/>
                  <a:gd name="T25" fmla="*/ 64 h 165"/>
                  <a:gd name="T26" fmla="*/ 63 w 102"/>
                  <a:gd name="T27" fmla="*/ 64 h 165"/>
                  <a:gd name="T28" fmla="*/ 71 w 102"/>
                  <a:gd name="T29" fmla="*/ 67 h 165"/>
                  <a:gd name="T30" fmla="*/ 67 w 102"/>
                  <a:gd name="T31" fmla="*/ 74 h 165"/>
                  <a:gd name="T32" fmla="*/ 57 w 102"/>
                  <a:gd name="T33" fmla="*/ 83 h 165"/>
                  <a:gd name="T34" fmla="*/ 47 w 102"/>
                  <a:gd name="T35" fmla="*/ 92 h 165"/>
                  <a:gd name="T36" fmla="*/ 38 w 102"/>
                  <a:gd name="T37" fmla="*/ 100 h 165"/>
                  <a:gd name="T38" fmla="*/ 36 w 102"/>
                  <a:gd name="T39" fmla="*/ 106 h 165"/>
                  <a:gd name="T40" fmla="*/ 36 w 102"/>
                  <a:gd name="T41" fmla="*/ 112 h 165"/>
                  <a:gd name="T42" fmla="*/ 38 w 102"/>
                  <a:gd name="T43" fmla="*/ 115 h 165"/>
                  <a:gd name="T44" fmla="*/ 39 w 102"/>
                  <a:gd name="T45" fmla="*/ 119 h 165"/>
                  <a:gd name="T46" fmla="*/ 40 w 102"/>
                  <a:gd name="T47" fmla="*/ 123 h 165"/>
                  <a:gd name="T48" fmla="*/ 37 w 102"/>
                  <a:gd name="T49" fmla="*/ 128 h 165"/>
                  <a:gd name="T50" fmla="*/ 37 w 102"/>
                  <a:gd name="T51" fmla="*/ 133 h 165"/>
                  <a:gd name="T52" fmla="*/ 39 w 102"/>
                  <a:gd name="T53" fmla="*/ 135 h 165"/>
                  <a:gd name="T54" fmla="*/ 42 w 102"/>
                  <a:gd name="T55" fmla="*/ 137 h 165"/>
                  <a:gd name="T56" fmla="*/ 45 w 102"/>
                  <a:gd name="T57" fmla="*/ 138 h 165"/>
                  <a:gd name="T58" fmla="*/ 48 w 102"/>
                  <a:gd name="T59" fmla="*/ 140 h 165"/>
                  <a:gd name="T60" fmla="*/ 52 w 102"/>
                  <a:gd name="T61" fmla="*/ 145 h 165"/>
                  <a:gd name="T62" fmla="*/ 64 w 102"/>
                  <a:gd name="T63" fmla="*/ 149 h 165"/>
                  <a:gd name="T64" fmla="*/ 78 w 102"/>
                  <a:gd name="T65" fmla="*/ 153 h 165"/>
                  <a:gd name="T66" fmla="*/ 92 w 102"/>
                  <a:gd name="T67" fmla="*/ 157 h 165"/>
                  <a:gd name="T68" fmla="*/ 99 w 102"/>
                  <a:gd name="T69" fmla="*/ 163 h 165"/>
                  <a:gd name="T70" fmla="*/ 96 w 102"/>
                  <a:gd name="T71" fmla="*/ 164 h 165"/>
                  <a:gd name="T72" fmla="*/ 82 w 102"/>
                  <a:gd name="T73" fmla="*/ 162 h 165"/>
                  <a:gd name="T74" fmla="*/ 64 w 102"/>
                  <a:gd name="T75" fmla="*/ 156 h 165"/>
                  <a:gd name="T76" fmla="*/ 44 w 102"/>
                  <a:gd name="T77" fmla="*/ 151 h 165"/>
                  <a:gd name="T78" fmla="*/ 28 w 102"/>
                  <a:gd name="T79" fmla="*/ 146 h 165"/>
                  <a:gd name="T80" fmla="*/ 24 w 102"/>
                  <a:gd name="T81" fmla="*/ 144 h 165"/>
                  <a:gd name="T82" fmla="*/ 25 w 102"/>
                  <a:gd name="T83" fmla="*/ 139 h 165"/>
                  <a:gd name="T84" fmla="*/ 24 w 102"/>
                  <a:gd name="T85" fmla="*/ 135 h 165"/>
                  <a:gd name="T86" fmla="*/ 24 w 102"/>
                  <a:gd name="T87" fmla="*/ 129 h 165"/>
                  <a:gd name="T88" fmla="*/ 24 w 102"/>
                  <a:gd name="T89" fmla="*/ 123 h 165"/>
                  <a:gd name="T90" fmla="*/ 24 w 102"/>
                  <a:gd name="T91" fmla="*/ 117 h 165"/>
                  <a:gd name="T92" fmla="*/ 24 w 102"/>
                  <a:gd name="T93" fmla="*/ 113 h 165"/>
                  <a:gd name="T94" fmla="*/ 22 w 102"/>
                  <a:gd name="T95" fmla="*/ 108 h 165"/>
                  <a:gd name="T96" fmla="*/ 21 w 102"/>
                  <a:gd name="T97" fmla="*/ 100 h 165"/>
                  <a:gd name="T98" fmla="*/ 21 w 102"/>
                  <a:gd name="T99" fmla="*/ 89 h 165"/>
                  <a:gd name="T100" fmla="*/ 19 w 102"/>
                  <a:gd name="T101" fmla="*/ 78 h 165"/>
                  <a:gd name="T102" fmla="*/ 19 w 102"/>
                  <a:gd name="T103" fmla="*/ 68 h 165"/>
                  <a:gd name="T104" fmla="*/ 18 w 102"/>
                  <a:gd name="T105" fmla="*/ 59 h 165"/>
                  <a:gd name="T106" fmla="*/ 14 w 102"/>
                  <a:gd name="T107" fmla="*/ 54 h 165"/>
                  <a:gd name="T108" fmla="*/ 10 w 102"/>
                  <a:gd name="T109" fmla="*/ 47 h 165"/>
                  <a:gd name="T110" fmla="*/ 9 w 102"/>
                  <a:gd name="T111" fmla="*/ 40 h 165"/>
                  <a:gd name="T112" fmla="*/ 6 w 102"/>
                  <a:gd name="T113" fmla="*/ 33 h 165"/>
                  <a:gd name="T114" fmla="*/ 6 w 102"/>
                  <a:gd name="T115" fmla="*/ 28 h 165"/>
                  <a:gd name="T116" fmla="*/ 3 w 102"/>
                  <a:gd name="T117" fmla="*/ 24 h 165"/>
                  <a:gd name="T118" fmla="*/ 2 w 102"/>
                  <a:gd name="T119" fmla="*/ 18 h 165"/>
                  <a:gd name="T120" fmla="*/ 0 w 102"/>
                  <a:gd name="T121" fmla="*/ 13 h 165"/>
                  <a:gd name="T122" fmla="*/ 0 w 102"/>
                  <a:gd name="T123" fmla="*/ 7 h 165"/>
                  <a:gd name="T124" fmla="*/ 0 w 102"/>
                  <a:gd name="T125" fmla="*/ 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2" h="165">
                    <a:moveTo>
                      <a:pt x="0" y="0"/>
                    </a:moveTo>
                    <a:lnTo>
                      <a:pt x="0" y="1"/>
                    </a:lnTo>
                    <a:lnTo>
                      <a:pt x="2" y="1"/>
                    </a:lnTo>
                    <a:lnTo>
                      <a:pt x="4" y="1"/>
                    </a:lnTo>
                    <a:lnTo>
                      <a:pt x="6" y="1"/>
                    </a:lnTo>
                    <a:lnTo>
                      <a:pt x="8" y="1"/>
                    </a:lnTo>
                    <a:lnTo>
                      <a:pt x="8" y="3"/>
                    </a:lnTo>
                    <a:lnTo>
                      <a:pt x="10" y="3"/>
                    </a:lnTo>
                    <a:lnTo>
                      <a:pt x="12" y="3"/>
                    </a:lnTo>
                    <a:lnTo>
                      <a:pt x="14" y="3"/>
                    </a:lnTo>
                    <a:lnTo>
                      <a:pt x="16" y="3"/>
                    </a:lnTo>
                    <a:lnTo>
                      <a:pt x="18" y="3"/>
                    </a:lnTo>
                    <a:lnTo>
                      <a:pt x="18" y="6"/>
                    </a:lnTo>
                    <a:lnTo>
                      <a:pt x="18" y="8"/>
                    </a:lnTo>
                    <a:lnTo>
                      <a:pt x="18" y="10"/>
                    </a:lnTo>
                    <a:lnTo>
                      <a:pt x="19" y="12"/>
                    </a:lnTo>
                    <a:lnTo>
                      <a:pt x="19" y="16"/>
                    </a:lnTo>
                    <a:lnTo>
                      <a:pt x="19" y="18"/>
                    </a:lnTo>
                    <a:lnTo>
                      <a:pt x="19" y="22"/>
                    </a:lnTo>
                    <a:lnTo>
                      <a:pt x="19" y="24"/>
                    </a:lnTo>
                    <a:lnTo>
                      <a:pt x="19" y="28"/>
                    </a:lnTo>
                    <a:lnTo>
                      <a:pt x="19" y="30"/>
                    </a:lnTo>
                    <a:lnTo>
                      <a:pt x="19" y="33"/>
                    </a:lnTo>
                    <a:lnTo>
                      <a:pt x="19" y="35"/>
                    </a:lnTo>
                    <a:lnTo>
                      <a:pt x="19" y="38"/>
                    </a:lnTo>
                    <a:lnTo>
                      <a:pt x="20" y="39"/>
                    </a:lnTo>
                    <a:lnTo>
                      <a:pt x="20" y="41"/>
                    </a:lnTo>
                    <a:lnTo>
                      <a:pt x="22" y="41"/>
                    </a:lnTo>
                    <a:lnTo>
                      <a:pt x="22" y="45"/>
                    </a:lnTo>
                    <a:lnTo>
                      <a:pt x="24" y="49"/>
                    </a:lnTo>
                    <a:lnTo>
                      <a:pt x="26" y="52"/>
                    </a:lnTo>
                    <a:lnTo>
                      <a:pt x="28" y="54"/>
                    </a:lnTo>
                    <a:lnTo>
                      <a:pt x="31" y="57"/>
                    </a:lnTo>
                    <a:lnTo>
                      <a:pt x="34" y="59"/>
                    </a:lnTo>
                    <a:lnTo>
                      <a:pt x="37" y="61"/>
                    </a:lnTo>
                    <a:lnTo>
                      <a:pt x="41" y="61"/>
                    </a:lnTo>
                    <a:lnTo>
                      <a:pt x="43" y="62"/>
                    </a:lnTo>
                    <a:lnTo>
                      <a:pt x="47" y="63"/>
                    </a:lnTo>
                    <a:lnTo>
                      <a:pt x="51" y="64"/>
                    </a:lnTo>
                    <a:lnTo>
                      <a:pt x="55" y="64"/>
                    </a:lnTo>
                    <a:lnTo>
                      <a:pt x="59" y="64"/>
                    </a:lnTo>
                    <a:lnTo>
                      <a:pt x="63" y="64"/>
                    </a:lnTo>
                    <a:lnTo>
                      <a:pt x="67" y="64"/>
                    </a:lnTo>
                    <a:lnTo>
                      <a:pt x="72" y="64"/>
                    </a:lnTo>
                    <a:lnTo>
                      <a:pt x="71" y="67"/>
                    </a:lnTo>
                    <a:lnTo>
                      <a:pt x="71" y="69"/>
                    </a:lnTo>
                    <a:lnTo>
                      <a:pt x="69" y="71"/>
                    </a:lnTo>
                    <a:lnTo>
                      <a:pt x="67" y="74"/>
                    </a:lnTo>
                    <a:lnTo>
                      <a:pt x="63" y="77"/>
                    </a:lnTo>
                    <a:lnTo>
                      <a:pt x="61" y="79"/>
                    </a:lnTo>
                    <a:lnTo>
                      <a:pt x="57" y="83"/>
                    </a:lnTo>
                    <a:lnTo>
                      <a:pt x="55" y="85"/>
                    </a:lnTo>
                    <a:lnTo>
                      <a:pt x="51" y="89"/>
                    </a:lnTo>
                    <a:lnTo>
                      <a:pt x="47" y="92"/>
                    </a:lnTo>
                    <a:lnTo>
                      <a:pt x="43" y="95"/>
                    </a:lnTo>
                    <a:lnTo>
                      <a:pt x="41" y="97"/>
                    </a:lnTo>
                    <a:lnTo>
                      <a:pt x="38" y="100"/>
                    </a:lnTo>
                    <a:lnTo>
                      <a:pt x="36" y="102"/>
                    </a:lnTo>
                    <a:lnTo>
                      <a:pt x="36" y="105"/>
                    </a:lnTo>
                    <a:lnTo>
                      <a:pt x="36" y="106"/>
                    </a:lnTo>
                    <a:lnTo>
                      <a:pt x="36" y="108"/>
                    </a:lnTo>
                    <a:lnTo>
                      <a:pt x="36" y="109"/>
                    </a:lnTo>
                    <a:lnTo>
                      <a:pt x="36" y="112"/>
                    </a:lnTo>
                    <a:lnTo>
                      <a:pt x="36" y="113"/>
                    </a:lnTo>
                    <a:lnTo>
                      <a:pt x="38" y="113"/>
                    </a:lnTo>
                    <a:lnTo>
                      <a:pt x="38" y="115"/>
                    </a:lnTo>
                    <a:lnTo>
                      <a:pt x="38" y="117"/>
                    </a:lnTo>
                    <a:lnTo>
                      <a:pt x="39" y="117"/>
                    </a:lnTo>
                    <a:lnTo>
                      <a:pt x="39" y="119"/>
                    </a:lnTo>
                    <a:lnTo>
                      <a:pt x="39" y="121"/>
                    </a:lnTo>
                    <a:lnTo>
                      <a:pt x="41" y="121"/>
                    </a:lnTo>
                    <a:lnTo>
                      <a:pt x="40" y="123"/>
                    </a:lnTo>
                    <a:lnTo>
                      <a:pt x="40" y="124"/>
                    </a:lnTo>
                    <a:lnTo>
                      <a:pt x="38" y="126"/>
                    </a:lnTo>
                    <a:lnTo>
                      <a:pt x="37" y="128"/>
                    </a:lnTo>
                    <a:lnTo>
                      <a:pt x="37" y="130"/>
                    </a:lnTo>
                    <a:lnTo>
                      <a:pt x="37" y="132"/>
                    </a:lnTo>
                    <a:lnTo>
                      <a:pt x="37" y="133"/>
                    </a:lnTo>
                    <a:lnTo>
                      <a:pt x="38" y="133"/>
                    </a:lnTo>
                    <a:lnTo>
                      <a:pt x="38" y="135"/>
                    </a:lnTo>
                    <a:lnTo>
                      <a:pt x="39" y="135"/>
                    </a:lnTo>
                    <a:lnTo>
                      <a:pt x="39" y="137"/>
                    </a:lnTo>
                    <a:lnTo>
                      <a:pt x="40" y="137"/>
                    </a:lnTo>
                    <a:lnTo>
                      <a:pt x="42" y="137"/>
                    </a:lnTo>
                    <a:lnTo>
                      <a:pt x="42" y="138"/>
                    </a:lnTo>
                    <a:lnTo>
                      <a:pt x="43" y="138"/>
                    </a:lnTo>
                    <a:lnTo>
                      <a:pt x="45" y="138"/>
                    </a:lnTo>
                    <a:lnTo>
                      <a:pt x="45" y="140"/>
                    </a:lnTo>
                    <a:lnTo>
                      <a:pt x="46" y="140"/>
                    </a:lnTo>
                    <a:lnTo>
                      <a:pt x="48" y="140"/>
                    </a:lnTo>
                    <a:lnTo>
                      <a:pt x="48" y="142"/>
                    </a:lnTo>
                    <a:lnTo>
                      <a:pt x="50" y="143"/>
                    </a:lnTo>
                    <a:lnTo>
                      <a:pt x="52" y="145"/>
                    </a:lnTo>
                    <a:lnTo>
                      <a:pt x="56" y="145"/>
                    </a:lnTo>
                    <a:lnTo>
                      <a:pt x="60" y="147"/>
                    </a:lnTo>
                    <a:lnTo>
                      <a:pt x="64" y="149"/>
                    </a:lnTo>
                    <a:lnTo>
                      <a:pt x="69" y="151"/>
                    </a:lnTo>
                    <a:lnTo>
                      <a:pt x="74" y="151"/>
                    </a:lnTo>
                    <a:lnTo>
                      <a:pt x="78" y="153"/>
                    </a:lnTo>
                    <a:lnTo>
                      <a:pt x="83" y="155"/>
                    </a:lnTo>
                    <a:lnTo>
                      <a:pt x="87" y="157"/>
                    </a:lnTo>
                    <a:lnTo>
                      <a:pt x="92" y="157"/>
                    </a:lnTo>
                    <a:lnTo>
                      <a:pt x="94" y="159"/>
                    </a:lnTo>
                    <a:lnTo>
                      <a:pt x="97" y="161"/>
                    </a:lnTo>
                    <a:lnTo>
                      <a:pt x="99" y="163"/>
                    </a:lnTo>
                    <a:lnTo>
                      <a:pt x="101" y="163"/>
                    </a:lnTo>
                    <a:lnTo>
                      <a:pt x="99" y="164"/>
                    </a:lnTo>
                    <a:lnTo>
                      <a:pt x="96" y="164"/>
                    </a:lnTo>
                    <a:lnTo>
                      <a:pt x="92" y="164"/>
                    </a:lnTo>
                    <a:lnTo>
                      <a:pt x="88" y="162"/>
                    </a:lnTo>
                    <a:lnTo>
                      <a:pt x="82" y="162"/>
                    </a:lnTo>
                    <a:lnTo>
                      <a:pt x="76" y="160"/>
                    </a:lnTo>
                    <a:lnTo>
                      <a:pt x="70" y="158"/>
                    </a:lnTo>
                    <a:lnTo>
                      <a:pt x="64" y="156"/>
                    </a:lnTo>
                    <a:lnTo>
                      <a:pt x="56" y="155"/>
                    </a:lnTo>
                    <a:lnTo>
                      <a:pt x="50" y="153"/>
                    </a:lnTo>
                    <a:lnTo>
                      <a:pt x="44" y="151"/>
                    </a:lnTo>
                    <a:lnTo>
                      <a:pt x="38" y="149"/>
                    </a:lnTo>
                    <a:lnTo>
                      <a:pt x="32" y="148"/>
                    </a:lnTo>
                    <a:lnTo>
                      <a:pt x="28" y="146"/>
                    </a:lnTo>
                    <a:lnTo>
                      <a:pt x="26" y="146"/>
                    </a:lnTo>
                    <a:lnTo>
                      <a:pt x="25" y="144"/>
                    </a:lnTo>
                    <a:lnTo>
                      <a:pt x="24" y="144"/>
                    </a:lnTo>
                    <a:lnTo>
                      <a:pt x="24" y="142"/>
                    </a:lnTo>
                    <a:lnTo>
                      <a:pt x="24" y="140"/>
                    </a:lnTo>
                    <a:lnTo>
                      <a:pt x="25" y="139"/>
                    </a:lnTo>
                    <a:lnTo>
                      <a:pt x="24" y="138"/>
                    </a:lnTo>
                    <a:lnTo>
                      <a:pt x="24" y="137"/>
                    </a:lnTo>
                    <a:lnTo>
                      <a:pt x="24" y="135"/>
                    </a:lnTo>
                    <a:lnTo>
                      <a:pt x="24" y="133"/>
                    </a:lnTo>
                    <a:lnTo>
                      <a:pt x="24" y="131"/>
                    </a:lnTo>
                    <a:lnTo>
                      <a:pt x="24" y="129"/>
                    </a:lnTo>
                    <a:lnTo>
                      <a:pt x="24" y="127"/>
                    </a:lnTo>
                    <a:lnTo>
                      <a:pt x="24" y="125"/>
                    </a:lnTo>
                    <a:lnTo>
                      <a:pt x="24" y="123"/>
                    </a:lnTo>
                    <a:lnTo>
                      <a:pt x="24" y="121"/>
                    </a:lnTo>
                    <a:lnTo>
                      <a:pt x="24" y="119"/>
                    </a:lnTo>
                    <a:lnTo>
                      <a:pt x="24" y="117"/>
                    </a:lnTo>
                    <a:lnTo>
                      <a:pt x="24" y="116"/>
                    </a:lnTo>
                    <a:lnTo>
                      <a:pt x="24" y="115"/>
                    </a:lnTo>
                    <a:lnTo>
                      <a:pt x="24" y="113"/>
                    </a:lnTo>
                    <a:lnTo>
                      <a:pt x="24" y="111"/>
                    </a:lnTo>
                    <a:lnTo>
                      <a:pt x="22" y="109"/>
                    </a:lnTo>
                    <a:lnTo>
                      <a:pt x="22" y="108"/>
                    </a:lnTo>
                    <a:lnTo>
                      <a:pt x="22" y="106"/>
                    </a:lnTo>
                    <a:lnTo>
                      <a:pt x="22" y="102"/>
                    </a:lnTo>
                    <a:lnTo>
                      <a:pt x="21" y="100"/>
                    </a:lnTo>
                    <a:lnTo>
                      <a:pt x="21" y="96"/>
                    </a:lnTo>
                    <a:lnTo>
                      <a:pt x="21" y="93"/>
                    </a:lnTo>
                    <a:lnTo>
                      <a:pt x="21" y="89"/>
                    </a:lnTo>
                    <a:lnTo>
                      <a:pt x="19" y="86"/>
                    </a:lnTo>
                    <a:lnTo>
                      <a:pt x="19" y="83"/>
                    </a:lnTo>
                    <a:lnTo>
                      <a:pt x="19" y="78"/>
                    </a:lnTo>
                    <a:lnTo>
                      <a:pt x="19" y="75"/>
                    </a:lnTo>
                    <a:lnTo>
                      <a:pt x="19" y="71"/>
                    </a:lnTo>
                    <a:lnTo>
                      <a:pt x="19" y="68"/>
                    </a:lnTo>
                    <a:lnTo>
                      <a:pt x="19" y="64"/>
                    </a:lnTo>
                    <a:lnTo>
                      <a:pt x="19" y="60"/>
                    </a:lnTo>
                    <a:lnTo>
                      <a:pt x="18" y="59"/>
                    </a:lnTo>
                    <a:lnTo>
                      <a:pt x="16" y="57"/>
                    </a:lnTo>
                    <a:lnTo>
                      <a:pt x="14" y="55"/>
                    </a:lnTo>
                    <a:lnTo>
                      <a:pt x="14" y="54"/>
                    </a:lnTo>
                    <a:lnTo>
                      <a:pt x="12" y="52"/>
                    </a:lnTo>
                    <a:lnTo>
                      <a:pt x="12" y="50"/>
                    </a:lnTo>
                    <a:lnTo>
                      <a:pt x="10" y="47"/>
                    </a:lnTo>
                    <a:lnTo>
                      <a:pt x="10" y="44"/>
                    </a:lnTo>
                    <a:lnTo>
                      <a:pt x="9" y="42"/>
                    </a:lnTo>
                    <a:lnTo>
                      <a:pt x="9" y="40"/>
                    </a:lnTo>
                    <a:lnTo>
                      <a:pt x="7" y="38"/>
                    </a:lnTo>
                    <a:lnTo>
                      <a:pt x="7" y="35"/>
                    </a:lnTo>
                    <a:lnTo>
                      <a:pt x="6" y="33"/>
                    </a:lnTo>
                    <a:lnTo>
                      <a:pt x="6" y="31"/>
                    </a:lnTo>
                    <a:lnTo>
                      <a:pt x="6" y="30"/>
                    </a:lnTo>
                    <a:lnTo>
                      <a:pt x="6" y="28"/>
                    </a:lnTo>
                    <a:lnTo>
                      <a:pt x="4" y="28"/>
                    </a:lnTo>
                    <a:lnTo>
                      <a:pt x="4" y="26"/>
                    </a:lnTo>
                    <a:lnTo>
                      <a:pt x="3" y="24"/>
                    </a:lnTo>
                    <a:lnTo>
                      <a:pt x="3" y="22"/>
                    </a:lnTo>
                    <a:lnTo>
                      <a:pt x="2" y="20"/>
                    </a:lnTo>
                    <a:lnTo>
                      <a:pt x="2" y="18"/>
                    </a:lnTo>
                    <a:lnTo>
                      <a:pt x="2" y="16"/>
                    </a:lnTo>
                    <a:lnTo>
                      <a:pt x="2" y="14"/>
                    </a:lnTo>
                    <a:lnTo>
                      <a:pt x="0" y="13"/>
                    </a:lnTo>
                    <a:lnTo>
                      <a:pt x="0" y="11"/>
                    </a:lnTo>
                    <a:lnTo>
                      <a:pt x="0" y="9"/>
                    </a:lnTo>
                    <a:lnTo>
                      <a:pt x="0" y="7"/>
                    </a:lnTo>
                    <a:lnTo>
                      <a:pt x="0" y="6"/>
                    </a:lnTo>
                    <a:lnTo>
                      <a:pt x="0" y="4"/>
                    </a:lnTo>
                    <a:lnTo>
                      <a:pt x="0" y="2"/>
                    </a:lnTo>
                    <a:lnTo>
                      <a:pt x="0" y="0"/>
                    </a:lnTo>
                  </a:path>
                </a:pathLst>
              </a:custGeom>
              <a:solidFill>
                <a:srgbClr val="00C1C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1" name="Freeform 856"/>
              <p:cNvSpPr>
                <a:spLocks/>
              </p:cNvSpPr>
              <p:nvPr/>
            </p:nvSpPr>
            <p:spPr bwMode="auto">
              <a:xfrm>
                <a:off x="4706" y="2033"/>
                <a:ext cx="185" cy="167"/>
              </a:xfrm>
              <a:custGeom>
                <a:avLst/>
                <a:gdLst>
                  <a:gd name="T0" fmla="*/ 39 w 185"/>
                  <a:gd name="T1" fmla="*/ 1 h 167"/>
                  <a:gd name="T2" fmla="*/ 40 w 185"/>
                  <a:gd name="T3" fmla="*/ 3 h 167"/>
                  <a:gd name="T4" fmla="*/ 55 w 185"/>
                  <a:gd name="T5" fmla="*/ 7 h 167"/>
                  <a:gd name="T6" fmla="*/ 73 w 185"/>
                  <a:gd name="T7" fmla="*/ 11 h 167"/>
                  <a:gd name="T8" fmla="*/ 91 w 185"/>
                  <a:gd name="T9" fmla="*/ 16 h 167"/>
                  <a:gd name="T10" fmla="*/ 104 w 185"/>
                  <a:gd name="T11" fmla="*/ 16 h 167"/>
                  <a:gd name="T12" fmla="*/ 120 w 185"/>
                  <a:gd name="T13" fmla="*/ 15 h 167"/>
                  <a:gd name="T14" fmla="*/ 139 w 185"/>
                  <a:gd name="T15" fmla="*/ 10 h 167"/>
                  <a:gd name="T16" fmla="*/ 156 w 185"/>
                  <a:gd name="T17" fmla="*/ 7 h 167"/>
                  <a:gd name="T18" fmla="*/ 166 w 185"/>
                  <a:gd name="T19" fmla="*/ 12 h 167"/>
                  <a:gd name="T20" fmla="*/ 171 w 185"/>
                  <a:gd name="T21" fmla="*/ 28 h 167"/>
                  <a:gd name="T22" fmla="*/ 177 w 185"/>
                  <a:gd name="T23" fmla="*/ 45 h 167"/>
                  <a:gd name="T24" fmla="*/ 181 w 185"/>
                  <a:gd name="T25" fmla="*/ 63 h 167"/>
                  <a:gd name="T26" fmla="*/ 183 w 185"/>
                  <a:gd name="T27" fmla="*/ 82 h 167"/>
                  <a:gd name="T28" fmla="*/ 180 w 185"/>
                  <a:gd name="T29" fmla="*/ 105 h 167"/>
                  <a:gd name="T30" fmla="*/ 178 w 185"/>
                  <a:gd name="T31" fmla="*/ 128 h 167"/>
                  <a:gd name="T32" fmla="*/ 175 w 185"/>
                  <a:gd name="T33" fmla="*/ 151 h 167"/>
                  <a:gd name="T34" fmla="*/ 169 w 185"/>
                  <a:gd name="T35" fmla="*/ 163 h 167"/>
                  <a:gd name="T36" fmla="*/ 148 w 185"/>
                  <a:gd name="T37" fmla="*/ 163 h 167"/>
                  <a:gd name="T38" fmla="*/ 129 w 185"/>
                  <a:gd name="T39" fmla="*/ 165 h 167"/>
                  <a:gd name="T40" fmla="*/ 110 w 185"/>
                  <a:gd name="T41" fmla="*/ 166 h 167"/>
                  <a:gd name="T42" fmla="*/ 97 w 185"/>
                  <a:gd name="T43" fmla="*/ 166 h 167"/>
                  <a:gd name="T44" fmla="*/ 94 w 185"/>
                  <a:gd name="T45" fmla="*/ 158 h 167"/>
                  <a:gd name="T46" fmla="*/ 95 w 185"/>
                  <a:gd name="T47" fmla="*/ 147 h 167"/>
                  <a:gd name="T48" fmla="*/ 96 w 185"/>
                  <a:gd name="T49" fmla="*/ 136 h 167"/>
                  <a:gd name="T50" fmla="*/ 97 w 185"/>
                  <a:gd name="T51" fmla="*/ 127 h 167"/>
                  <a:gd name="T52" fmla="*/ 97 w 185"/>
                  <a:gd name="T53" fmla="*/ 120 h 167"/>
                  <a:gd name="T54" fmla="*/ 96 w 185"/>
                  <a:gd name="T55" fmla="*/ 114 h 167"/>
                  <a:gd name="T56" fmla="*/ 96 w 185"/>
                  <a:gd name="T57" fmla="*/ 108 h 167"/>
                  <a:gd name="T58" fmla="*/ 91 w 185"/>
                  <a:gd name="T59" fmla="*/ 115 h 167"/>
                  <a:gd name="T60" fmla="*/ 89 w 185"/>
                  <a:gd name="T61" fmla="*/ 122 h 167"/>
                  <a:gd name="T62" fmla="*/ 88 w 185"/>
                  <a:gd name="T63" fmla="*/ 127 h 167"/>
                  <a:gd name="T64" fmla="*/ 86 w 185"/>
                  <a:gd name="T65" fmla="*/ 133 h 167"/>
                  <a:gd name="T66" fmla="*/ 79 w 185"/>
                  <a:gd name="T67" fmla="*/ 123 h 167"/>
                  <a:gd name="T68" fmla="*/ 72 w 185"/>
                  <a:gd name="T69" fmla="*/ 109 h 167"/>
                  <a:gd name="T70" fmla="*/ 65 w 185"/>
                  <a:gd name="T71" fmla="*/ 100 h 167"/>
                  <a:gd name="T72" fmla="*/ 57 w 185"/>
                  <a:gd name="T73" fmla="*/ 92 h 167"/>
                  <a:gd name="T74" fmla="*/ 48 w 185"/>
                  <a:gd name="T75" fmla="*/ 88 h 167"/>
                  <a:gd name="T76" fmla="*/ 38 w 185"/>
                  <a:gd name="T77" fmla="*/ 83 h 167"/>
                  <a:gd name="T78" fmla="*/ 25 w 185"/>
                  <a:gd name="T79" fmla="*/ 80 h 167"/>
                  <a:gd name="T80" fmla="*/ 16 w 185"/>
                  <a:gd name="T81" fmla="*/ 79 h 167"/>
                  <a:gd name="T82" fmla="*/ 10 w 185"/>
                  <a:gd name="T83" fmla="*/ 83 h 167"/>
                  <a:gd name="T84" fmla="*/ 7 w 185"/>
                  <a:gd name="T85" fmla="*/ 90 h 167"/>
                  <a:gd name="T86" fmla="*/ 3 w 185"/>
                  <a:gd name="T87" fmla="*/ 97 h 167"/>
                  <a:gd name="T88" fmla="*/ 0 w 185"/>
                  <a:gd name="T89" fmla="*/ 101 h 167"/>
                  <a:gd name="T90" fmla="*/ 1 w 185"/>
                  <a:gd name="T91" fmla="*/ 90 h 167"/>
                  <a:gd name="T92" fmla="*/ 4 w 185"/>
                  <a:gd name="T93" fmla="*/ 72 h 167"/>
                  <a:gd name="T94" fmla="*/ 10 w 185"/>
                  <a:gd name="T95" fmla="*/ 54 h 167"/>
                  <a:gd name="T96" fmla="*/ 17 w 185"/>
                  <a:gd name="T97" fmla="*/ 40 h 167"/>
                  <a:gd name="T98" fmla="*/ 21 w 185"/>
                  <a:gd name="T99" fmla="*/ 33 h 167"/>
                  <a:gd name="T100" fmla="*/ 24 w 185"/>
                  <a:gd name="T101" fmla="*/ 27 h 167"/>
                  <a:gd name="T102" fmla="*/ 30 w 185"/>
                  <a:gd name="T103" fmla="*/ 19 h 167"/>
                  <a:gd name="T104" fmla="*/ 33 w 185"/>
                  <a:gd name="T105" fmla="*/ 12 h 167"/>
                  <a:gd name="T106" fmla="*/ 38 w 185"/>
                  <a:gd name="T107" fmla="*/ 5 h 167"/>
                  <a:gd name="T108" fmla="*/ 36 w 185"/>
                  <a:gd name="T109" fmla="*/ 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5" h="167">
                    <a:moveTo>
                      <a:pt x="37" y="0"/>
                    </a:moveTo>
                    <a:lnTo>
                      <a:pt x="37" y="1"/>
                    </a:lnTo>
                    <a:lnTo>
                      <a:pt x="38" y="1"/>
                    </a:lnTo>
                    <a:lnTo>
                      <a:pt x="39" y="1"/>
                    </a:lnTo>
                    <a:lnTo>
                      <a:pt x="40" y="1"/>
                    </a:lnTo>
                    <a:lnTo>
                      <a:pt x="39" y="1"/>
                    </a:lnTo>
                    <a:lnTo>
                      <a:pt x="38" y="1"/>
                    </a:lnTo>
                    <a:lnTo>
                      <a:pt x="40" y="3"/>
                    </a:lnTo>
                    <a:lnTo>
                      <a:pt x="44" y="3"/>
                    </a:lnTo>
                    <a:lnTo>
                      <a:pt x="48" y="5"/>
                    </a:lnTo>
                    <a:lnTo>
                      <a:pt x="52" y="5"/>
                    </a:lnTo>
                    <a:lnTo>
                      <a:pt x="55" y="7"/>
                    </a:lnTo>
                    <a:lnTo>
                      <a:pt x="60" y="7"/>
                    </a:lnTo>
                    <a:lnTo>
                      <a:pt x="64" y="9"/>
                    </a:lnTo>
                    <a:lnTo>
                      <a:pt x="70" y="9"/>
                    </a:lnTo>
                    <a:lnTo>
                      <a:pt x="73" y="11"/>
                    </a:lnTo>
                    <a:lnTo>
                      <a:pt x="77" y="12"/>
                    </a:lnTo>
                    <a:lnTo>
                      <a:pt x="81" y="14"/>
                    </a:lnTo>
                    <a:lnTo>
                      <a:pt x="87" y="14"/>
                    </a:lnTo>
                    <a:lnTo>
                      <a:pt x="91" y="16"/>
                    </a:lnTo>
                    <a:lnTo>
                      <a:pt x="95" y="16"/>
                    </a:lnTo>
                    <a:lnTo>
                      <a:pt x="99" y="16"/>
                    </a:lnTo>
                    <a:lnTo>
                      <a:pt x="102" y="16"/>
                    </a:lnTo>
                    <a:lnTo>
                      <a:pt x="104" y="16"/>
                    </a:lnTo>
                    <a:lnTo>
                      <a:pt x="108" y="16"/>
                    </a:lnTo>
                    <a:lnTo>
                      <a:pt x="112" y="16"/>
                    </a:lnTo>
                    <a:lnTo>
                      <a:pt x="116" y="15"/>
                    </a:lnTo>
                    <a:lnTo>
                      <a:pt x="120" y="15"/>
                    </a:lnTo>
                    <a:lnTo>
                      <a:pt x="125" y="13"/>
                    </a:lnTo>
                    <a:lnTo>
                      <a:pt x="129" y="12"/>
                    </a:lnTo>
                    <a:lnTo>
                      <a:pt x="135" y="10"/>
                    </a:lnTo>
                    <a:lnTo>
                      <a:pt x="139" y="10"/>
                    </a:lnTo>
                    <a:lnTo>
                      <a:pt x="143" y="9"/>
                    </a:lnTo>
                    <a:lnTo>
                      <a:pt x="147" y="9"/>
                    </a:lnTo>
                    <a:lnTo>
                      <a:pt x="152" y="7"/>
                    </a:lnTo>
                    <a:lnTo>
                      <a:pt x="156" y="7"/>
                    </a:lnTo>
                    <a:lnTo>
                      <a:pt x="160" y="7"/>
                    </a:lnTo>
                    <a:lnTo>
                      <a:pt x="162" y="9"/>
                    </a:lnTo>
                    <a:lnTo>
                      <a:pt x="166" y="9"/>
                    </a:lnTo>
                    <a:lnTo>
                      <a:pt x="166" y="12"/>
                    </a:lnTo>
                    <a:lnTo>
                      <a:pt x="168" y="16"/>
                    </a:lnTo>
                    <a:lnTo>
                      <a:pt x="169" y="20"/>
                    </a:lnTo>
                    <a:lnTo>
                      <a:pt x="171" y="24"/>
                    </a:lnTo>
                    <a:lnTo>
                      <a:pt x="171" y="28"/>
                    </a:lnTo>
                    <a:lnTo>
                      <a:pt x="173" y="32"/>
                    </a:lnTo>
                    <a:lnTo>
                      <a:pt x="175" y="35"/>
                    </a:lnTo>
                    <a:lnTo>
                      <a:pt x="177" y="40"/>
                    </a:lnTo>
                    <a:lnTo>
                      <a:pt x="177" y="45"/>
                    </a:lnTo>
                    <a:lnTo>
                      <a:pt x="178" y="49"/>
                    </a:lnTo>
                    <a:lnTo>
                      <a:pt x="179" y="53"/>
                    </a:lnTo>
                    <a:lnTo>
                      <a:pt x="181" y="57"/>
                    </a:lnTo>
                    <a:lnTo>
                      <a:pt x="181" y="63"/>
                    </a:lnTo>
                    <a:lnTo>
                      <a:pt x="183" y="66"/>
                    </a:lnTo>
                    <a:lnTo>
                      <a:pt x="183" y="72"/>
                    </a:lnTo>
                    <a:lnTo>
                      <a:pt x="184" y="76"/>
                    </a:lnTo>
                    <a:lnTo>
                      <a:pt x="183" y="82"/>
                    </a:lnTo>
                    <a:lnTo>
                      <a:pt x="183" y="88"/>
                    </a:lnTo>
                    <a:lnTo>
                      <a:pt x="183" y="94"/>
                    </a:lnTo>
                    <a:lnTo>
                      <a:pt x="183" y="100"/>
                    </a:lnTo>
                    <a:lnTo>
                      <a:pt x="180" y="105"/>
                    </a:lnTo>
                    <a:lnTo>
                      <a:pt x="180" y="111"/>
                    </a:lnTo>
                    <a:lnTo>
                      <a:pt x="180" y="117"/>
                    </a:lnTo>
                    <a:lnTo>
                      <a:pt x="180" y="123"/>
                    </a:lnTo>
                    <a:lnTo>
                      <a:pt x="178" y="128"/>
                    </a:lnTo>
                    <a:lnTo>
                      <a:pt x="178" y="134"/>
                    </a:lnTo>
                    <a:lnTo>
                      <a:pt x="177" y="140"/>
                    </a:lnTo>
                    <a:lnTo>
                      <a:pt x="177" y="145"/>
                    </a:lnTo>
                    <a:lnTo>
                      <a:pt x="175" y="151"/>
                    </a:lnTo>
                    <a:lnTo>
                      <a:pt x="175" y="155"/>
                    </a:lnTo>
                    <a:lnTo>
                      <a:pt x="175" y="159"/>
                    </a:lnTo>
                    <a:lnTo>
                      <a:pt x="175" y="163"/>
                    </a:lnTo>
                    <a:lnTo>
                      <a:pt x="169" y="163"/>
                    </a:lnTo>
                    <a:lnTo>
                      <a:pt x="164" y="163"/>
                    </a:lnTo>
                    <a:lnTo>
                      <a:pt x="158" y="163"/>
                    </a:lnTo>
                    <a:lnTo>
                      <a:pt x="154" y="163"/>
                    </a:lnTo>
                    <a:lnTo>
                      <a:pt x="148" y="163"/>
                    </a:lnTo>
                    <a:lnTo>
                      <a:pt x="145" y="163"/>
                    </a:lnTo>
                    <a:lnTo>
                      <a:pt x="139" y="163"/>
                    </a:lnTo>
                    <a:lnTo>
                      <a:pt x="135" y="163"/>
                    </a:lnTo>
                    <a:lnTo>
                      <a:pt x="129" y="165"/>
                    </a:lnTo>
                    <a:lnTo>
                      <a:pt x="125" y="165"/>
                    </a:lnTo>
                    <a:lnTo>
                      <a:pt x="119" y="165"/>
                    </a:lnTo>
                    <a:lnTo>
                      <a:pt x="115" y="165"/>
                    </a:lnTo>
                    <a:lnTo>
                      <a:pt x="110" y="166"/>
                    </a:lnTo>
                    <a:lnTo>
                      <a:pt x="107" y="166"/>
                    </a:lnTo>
                    <a:lnTo>
                      <a:pt x="102" y="166"/>
                    </a:lnTo>
                    <a:lnTo>
                      <a:pt x="99" y="166"/>
                    </a:lnTo>
                    <a:lnTo>
                      <a:pt x="97" y="166"/>
                    </a:lnTo>
                    <a:lnTo>
                      <a:pt x="96" y="164"/>
                    </a:lnTo>
                    <a:lnTo>
                      <a:pt x="95" y="162"/>
                    </a:lnTo>
                    <a:lnTo>
                      <a:pt x="95" y="160"/>
                    </a:lnTo>
                    <a:lnTo>
                      <a:pt x="94" y="158"/>
                    </a:lnTo>
                    <a:lnTo>
                      <a:pt x="94" y="155"/>
                    </a:lnTo>
                    <a:lnTo>
                      <a:pt x="94" y="153"/>
                    </a:lnTo>
                    <a:lnTo>
                      <a:pt x="95" y="149"/>
                    </a:lnTo>
                    <a:lnTo>
                      <a:pt x="95" y="147"/>
                    </a:lnTo>
                    <a:lnTo>
                      <a:pt x="95" y="144"/>
                    </a:lnTo>
                    <a:lnTo>
                      <a:pt x="95" y="142"/>
                    </a:lnTo>
                    <a:lnTo>
                      <a:pt x="96" y="138"/>
                    </a:lnTo>
                    <a:lnTo>
                      <a:pt x="96" y="136"/>
                    </a:lnTo>
                    <a:lnTo>
                      <a:pt x="96" y="134"/>
                    </a:lnTo>
                    <a:lnTo>
                      <a:pt x="96" y="132"/>
                    </a:lnTo>
                    <a:lnTo>
                      <a:pt x="97" y="129"/>
                    </a:lnTo>
                    <a:lnTo>
                      <a:pt x="97" y="127"/>
                    </a:lnTo>
                    <a:lnTo>
                      <a:pt x="97" y="125"/>
                    </a:lnTo>
                    <a:lnTo>
                      <a:pt x="97" y="123"/>
                    </a:lnTo>
                    <a:lnTo>
                      <a:pt x="97" y="122"/>
                    </a:lnTo>
                    <a:lnTo>
                      <a:pt x="97" y="120"/>
                    </a:lnTo>
                    <a:lnTo>
                      <a:pt x="97" y="118"/>
                    </a:lnTo>
                    <a:lnTo>
                      <a:pt x="97" y="116"/>
                    </a:lnTo>
                    <a:lnTo>
                      <a:pt x="96" y="116"/>
                    </a:lnTo>
                    <a:lnTo>
                      <a:pt x="96" y="114"/>
                    </a:lnTo>
                    <a:lnTo>
                      <a:pt x="96" y="113"/>
                    </a:lnTo>
                    <a:lnTo>
                      <a:pt x="96" y="111"/>
                    </a:lnTo>
                    <a:lnTo>
                      <a:pt x="96" y="110"/>
                    </a:lnTo>
                    <a:lnTo>
                      <a:pt x="96" y="108"/>
                    </a:lnTo>
                    <a:lnTo>
                      <a:pt x="94" y="110"/>
                    </a:lnTo>
                    <a:lnTo>
                      <a:pt x="93" y="112"/>
                    </a:lnTo>
                    <a:lnTo>
                      <a:pt x="93" y="113"/>
                    </a:lnTo>
                    <a:lnTo>
                      <a:pt x="91" y="115"/>
                    </a:lnTo>
                    <a:lnTo>
                      <a:pt x="91" y="117"/>
                    </a:lnTo>
                    <a:lnTo>
                      <a:pt x="91" y="119"/>
                    </a:lnTo>
                    <a:lnTo>
                      <a:pt x="91" y="120"/>
                    </a:lnTo>
                    <a:lnTo>
                      <a:pt x="89" y="122"/>
                    </a:lnTo>
                    <a:lnTo>
                      <a:pt x="89" y="123"/>
                    </a:lnTo>
                    <a:lnTo>
                      <a:pt x="89" y="124"/>
                    </a:lnTo>
                    <a:lnTo>
                      <a:pt x="88" y="126"/>
                    </a:lnTo>
                    <a:lnTo>
                      <a:pt x="88" y="127"/>
                    </a:lnTo>
                    <a:lnTo>
                      <a:pt x="88" y="129"/>
                    </a:lnTo>
                    <a:lnTo>
                      <a:pt x="86" y="131"/>
                    </a:lnTo>
                    <a:lnTo>
                      <a:pt x="86" y="132"/>
                    </a:lnTo>
                    <a:lnTo>
                      <a:pt x="86" y="133"/>
                    </a:lnTo>
                    <a:lnTo>
                      <a:pt x="85" y="135"/>
                    </a:lnTo>
                    <a:lnTo>
                      <a:pt x="83" y="131"/>
                    </a:lnTo>
                    <a:lnTo>
                      <a:pt x="81" y="126"/>
                    </a:lnTo>
                    <a:lnTo>
                      <a:pt x="79" y="123"/>
                    </a:lnTo>
                    <a:lnTo>
                      <a:pt x="78" y="118"/>
                    </a:lnTo>
                    <a:lnTo>
                      <a:pt x="76" y="116"/>
                    </a:lnTo>
                    <a:lnTo>
                      <a:pt x="74" y="112"/>
                    </a:lnTo>
                    <a:lnTo>
                      <a:pt x="72" y="109"/>
                    </a:lnTo>
                    <a:lnTo>
                      <a:pt x="71" y="105"/>
                    </a:lnTo>
                    <a:lnTo>
                      <a:pt x="69" y="103"/>
                    </a:lnTo>
                    <a:lnTo>
                      <a:pt x="67" y="101"/>
                    </a:lnTo>
                    <a:lnTo>
                      <a:pt x="65" y="100"/>
                    </a:lnTo>
                    <a:lnTo>
                      <a:pt x="63" y="97"/>
                    </a:lnTo>
                    <a:lnTo>
                      <a:pt x="61" y="95"/>
                    </a:lnTo>
                    <a:lnTo>
                      <a:pt x="59" y="94"/>
                    </a:lnTo>
                    <a:lnTo>
                      <a:pt x="57" y="92"/>
                    </a:lnTo>
                    <a:lnTo>
                      <a:pt x="56" y="90"/>
                    </a:lnTo>
                    <a:lnTo>
                      <a:pt x="53" y="90"/>
                    </a:lnTo>
                    <a:lnTo>
                      <a:pt x="51" y="88"/>
                    </a:lnTo>
                    <a:lnTo>
                      <a:pt x="48" y="88"/>
                    </a:lnTo>
                    <a:lnTo>
                      <a:pt x="46" y="86"/>
                    </a:lnTo>
                    <a:lnTo>
                      <a:pt x="42" y="86"/>
                    </a:lnTo>
                    <a:lnTo>
                      <a:pt x="40" y="84"/>
                    </a:lnTo>
                    <a:lnTo>
                      <a:pt x="38" y="83"/>
                    </a:lnTo>
                    <a:lnTo>
                      <a:pt x="35" y="81"/>
                    </a:lnTo>
                    <a:lnTo>
                      <a:pt x="32" y="81"/>
                    </a:lnTo>
                    <a:lnTo>
                      <a:pt x="29" y="80"/>
                    </a:lnTo>
                    <a:lnTo>
                      <a:pt x="25" y="80"/>
                    </a:lnTo>
                    <a:lnTo>
                      <a:pt x="23" y="79"/>
                    </a:lnTo>
                    <a:lnTo>
                      <a:pt x="20" y="79"/>
                    </a:lnTo>
                    <a:lnTo>
                      <a:pt x="18" y="79"/>
                    </a:lnTo>
                    <a:lnTo>
                      <a:pt x="16" y="79"/>
                    </a:lnTo>
                    <a:lnTo>
                      <a:pt x="15" y="79"/>
                    </a:lnTo>
                    <a:lnTo>
                      <a:pt x="13" y="81"/>
                    </a:lnTo>
                    <a:lnTo>
                      <a:pt x="12" y="81"/>
                    </a:lnTo>
                    <a:lnTo>
                      <a:pt x="10" y="83"/>
                    </a:lnTo>
                    <a:lnTo>
                      <a:pt x="10" y="84"/>
                    </a:lnTo>
                    <a:lnTo>
                      <a:pt x="8" y="86"/>
                    </a:lnTo>
                    <a:lnTo>
                      <a:pt x="8" y="88"/>
                    </a:lnTo>
                    <a:lnTo>
                      <a:pt x="7" y="90"/>
                    </a:lnTo>
                    <a:lnTo>
                      <a:pt x="7" y="91"/>
                    </a:lnTo>
                    <a:lnTo>
                      <a:pt x="4" y="93"/>
                    </a:lnTo>
                    <a:lnTo>
                      <a:pt x="4" y="95"/>
                    </a:lnTo>
                    <a:lnTo>
                      <a:pt x="3" y="97"/>
                    </a:lnTo>
                    <a:lnTo>
                      <a:pt x="3" y="98"/>
                    </a:lnTo>
                    <a:lnTo>
                      <a:pt x="2" y="100"/>
                    </a:lnTo>
                    <a:lnTo>
                      <a:pt x="2" y="101"/>
                    </a:lnTo>
                    <a:lnTo>
                      <a:pt x="0" y="101"/>
                    </a:lnTo>
                    <a:lnTo>
                      <a:pt x="0" y="100"/>
                    </a:lnTo>
                    <a:lnTo>
                      <a:pt x="0" y="97"/>
                    </a:lnTo>
                    <a:lnTo>
                      <a:pt x="1" y="94"/>
                    </a:lnTo>
                    <a:lnTo>
                      <a:pt x="1" y="90"/>
                    </a:lnTo>
                    <a:lnTo>
                      <a:pt x="2" y="86"/>
                    </a:lnTo>
                    <a:lnTo>
                      <a:pt x="2" y="82"/>
                    </a:lnTo>
                    <a:lnTo>
                      <a:pt x="4" y="76"/>
                    </a:lnTo>
                    <a:lnTo>
                      <a:pt x="4" y="72"/>
                    </a:lnTo>
                    <a:lnTo>
                      <a:pt x="7" y="67"/>
                    </a:lnTo>
                    <a:lnTo>
                      <a:pt x="8" y="63"/>
                    </a:lnTo>
                    <a:lnTo>
                      <a:pt x="10" y="57"/>
                    </a:lnTo>
                    <a:lnTo>
                      <a:pt x="10" y="54"/>
                    </a:lnTo>
                    <a:lnTo>
                      <a:pt x="12" y="49"/>
                    </a:lnTo>
                    <a:lnTo>
                      <a:pt x="14" y="46"/>
                    </a:lnTo>
                    <a:lnTo>
                      <a:pt x="16" y="42"/>
                    </a:lnTo>
                    <a:lnTo>
                      <a:pt x="17" y="40"/>
                    </a:lnTo>
                    <a:lnTo>
                      <a:pt x="17" y="39"/>
                    </a:lnTo>
                    <a:lnTo>
                      <a:pt x="19" y="37"/>
                    </a:lnTo>
                    <a:lnTo>
                      <a:pt x="19" y="35"/>
                    </a:lnTo>
                    <a:lnTo>
                      <a:pt x="21" y="33"/>
                    </a:lnTo>
                    <a:lnTo>
                      <a:pt x="21" y="32"/>
                    </a:lnTo>
                    <a:lnTo>
                      <a:pt x="23" y="30"/>
                    </a:lnTo>
                    <a:lnTo>
                      <a:pt x="23" y="29"/>
                    </a:lnTo>
                    <a:lnTo>
                      <a:pt x="24" y="27"/>
                    </a:lnTo>
                    <a:lnTo>
                      <a:pt x="24" y="25"/>
                    </a:lnTo>
                    <a:lnTo>
                      <a:pt x="26" y="23"/>
                    </a:lnTo>
                    <a:lnTo>
                      <a:pt x="28" y="21"/>
                    </a:lnTo>
                    <a:lnTo>
                      <a:pt x="30" y="19"/>
                    </a:lnTo>
                    <a:lnTo>
                      <a:pt x="32" y="17"/>
                    </a:lnTo>
                    <a:lnTo>
                      <a:pt x="32" y="16"/>
                    </a:lnTo>
                    <a:lnTo>
                      <a:pt x="33" y="14"/>
                    </a:lnTo>
                    <a:lnTo>
                      <a:pt x="33" y="12"/>
                    </a:lnTo>
                    <a:lnTo>
                      <a:pt x="35" y="10"/>
                    </a:lnTo>
                    <a:lnTo>
                      <a:pt x="35" y="9"/>
                    </a:lnTo>
                    <a:lnTo>
                      <a:pt x="37" y="7"/>
                    </a:lnTo>
                    <a:lnTo>
                      <a:pt x="38" y="5"/>
                    </a:lnTo>
                    <a:lnTo>
                      <a:pt x="37" y="5"/>
                    </a:lnTo>
                    <a:lnTo>
                      <a:pt x="37" y="3"/>
                    </a:lnTo>
                    <a:lnTo>
                      <a:pt x="36" y="3"/>
                    </a:lnTo>
                    <a:lnTo>
                      <a:pt x="36" y="2"/>
                    </a:lnTo>
                    <a:lnTo>
                      <a:pt x="37" y="0"/>
                    </a:lnTo>
                  </a:path>
                </a:pathLst>
              </a:custGeom>
              <a:solidFill>
                <a:srgbClr val="0000FF"/>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2" name="Freeform 857"/>
              <p:cNvSpPr>
                <a:spLocks/>
              </p:cNvSpPr>
              <p:nvPr/>
            </p:nvSpPr>
            <p:spPr bwMode="auto">
              <a:xfrm>
                <a:off x="4741" y="2077"/>
                <a:ext cx="66" cy="97"/>
              </a:xfrm>
              <a:custGeom>
                <a:avLst/>
                <a:gdLst>
                  <a:gd name="T0" fmla="*/ 31 w 66"/>
                  <a:gd name="T1" fmla="*/ 23 h 97"/>
                  <a:gd name="T2" fmla="*/ 35 w 66"/>
                  <a:gd name="T3" fmla="*/ 22 h 97"/>
                  <a:gd name="T4" fmla="*/ 40 w 66"/>
                  <a:gd name="T5" fmla="*/ 20 h 97"/>
                  <a:gd name="T6" fmla="*/ 45 w 66"/>
                  <a:gd name="T7" fmla="*/ 15 h 97"/>
                  <a:gd name="T8" fmla="*/ 51 w 66"/>
                  <a:gd name="T9" fmla="*/ 10 h 97"/>
                  <a:gd name="T10" fmla="*/ 53 w 66"/>
                  <a:gd name="T11" fmla="*/ 4 h 97"/>
                  <a:gd name="T12" fmla="*/ 58 w 66"/>
                  <a:gd name="T13" fmla="*/ 4 h 97"/>
                  <a:gd name="T14" fmla="*/ 61 w 66"/>
                  <a:gd name="T15" fmla="*/ 10 h 97"/>
                  <a:gd name="T16" fmla="*/ 64 w 66"/>
                  <a:gd name="T17" fmla="*/ 16 h 97"/>
                  <a:gd name="T18" fmla="*/ 64 w 66"/>
                  <a:gd name="T19" fmla="*/ 23 h 97"/>
                  <a:gd name="T20" fmla="*/ 64 w 66"/>
                  <a:gd name="T21" fmla="*/ 28 h 97"/>
                  <a:gd name="T22" fmla="*/ 64 w 66"/>
                  <a:gd name="T23" fmla="*/ 32 h 97"/>
                  <a:gd name="T24" fmla="*/ 64 w 66"/>
                  <a:gd name="T25" fmla="*/ 37 h 97"/>
                  <a:gd name="T26" fmla="*/ 64 w 66"/>
                  <a:gd name="T27" fmla="*/ 42 h 97"/>
                  <a:gd name="T28" fmla="*/ 64 w 66"/>
                  <a:gd name="T29" fmla="*/ 47 h 97"/>
                  <a:gd name="T30" fmla="*/ 64 w 66"/>
                  <a:gd name="T31" fmla="*/ 53 h 97"/>
                  <a:gd name="T32" fmla="*/ 62 w 66"/>
                  <a:gd name="T33" fmla="*/ 58 h 97"/>
                  <a:gd name="T34" fmla="*/ 60 w 66"/>
                  <a:gd name="T35" fmla="*/ 64 h 97"/>
                  <a:gd name="T36" fmla="*/ 56 w 66"/>
                  <a:gd name="T37" fmla="*/ 69 h 97"/>
                  <a:gd name="T38" fmla="*/ 54 w 66"/>
                  <a:gd name="T39" fmla="*/ 75 h 97"/>
                  <a:gd name="T40" fmla="*/ 53 w 66"/>
                  <a:gd name="T41" fmla="*/ 80 h 97"/>
                  <a:gd name="T42" fmla="*/ 53 w 66"/>
                  <a:gd name="T43" fmla="*/ 86 h 97"/>
                  <a:gd name="T44" fmla="*/ 51 w 66"/>
                  <a:gd name="T45" fmla="*/ 92 h 97"/>
                  <a:gd name="T46" fmla="*/ 50 w 66"/>
                  <a:gd name="T47" fmla="*/ 96 h 97"/>
                  <a:gd name="T48" fmla="*/ 48 w 66"/>
                  <a:gd name="T49" fmla="*/ 91 h 97"/>
                  <a:gd name="T50" fmla="*/ 48 w 66"/>
                  <a:gd name="T51" fmla="*/ 82 h 97"/>
                  <a:gd name="T52" fmla="*/ 46 w 66"/>
                  <a:gd name="T53" fmla="*/ 75 h 97"/>
                  <a:gd name="T54" fmla="*/ 46 w 66"/>
                  <a:gd name="T55" fmla="*/ 68 h 97"/>
                  <a:gd name="T56" fmla="*/ 43 w 66"/>
                  <a:gd name="T57" fmla="*/ 63 h 97"/>
                  <a:gd name="T58" fmla="*/ 41 w 66"/>
                  <a:gd name="T59" fmla="*/ 58 h 97"/>
                  <a:gd name="T60" fmla="*/ 36 w 66"/>
                  <a:gd name="T61" fmla="*/ 56 h 97"/>
                  <a:gd name="T62" fmla="*/ 32 w 66"/>
                  <a:gd name="T63" fmla="*/ 50 h 97"/>
                  <a:gd name="T64" fmla="*/ 26 w 66"/>
                  <a:gd name="T65" fmla="*/ 48 h 97"/>
                  <a:gd name="T66" fmla="*/ 20 w 66"/>
                  <a:gd name="T67" fmla="*/ 44 h 97"/>
                  <a:gd name="T68" fmla="*/ 17 w 66"/>
                  <a:gd name="T69" fmla="*/ 41 h 97"/>
                  <a:gd name="T70" fmla="*/ 13 w 66"/>
                  <a:gd name="T71" fmla="*/ 39 h 97"/>
                  <a:gd name="T72" fmla="*/ 7 w 66"/>
                  <a:gd name="T73" fmla="*/ 38 h 97"/>
                  <a:gd name="T74" fmla="*/ 4 w 66"/>
                  <a:gd name="T75" fmla="*/ 36 h 97"/>
                  <a:gd name="T76" fmla="*/ 0 w 66"/>
                  <a:gd name="T77" fmla="*/ 34 h 97"/>
                  <a:gd name="T78" fmla="*/ 1 w 66"/>
                  <a:gd name="T79" fmla="*/ 31 h 97"/>
                  <a:gd name="T80" fmla="*/ 6 w 66"/>
                  <a:gd name="T81" fmla="*/ 31 h 97"/>
                  <a:gd name="T82" fmla="*/ 15 w 66"/>
                  <a:gd name="T83" fmla="*/ 31 h 97"/>
                  <a:gd name="T84" fmla="*/ 20 w 66"/>
                  <a:gd name="T85" fmla="*/ 32 h 97"/>
                  <a:gd name="T86" fmla="*/ 27 w 66"/>
                  <a:gd name="T87" fmla="*/ 32 h 97"/>
                  <a:gd name="T88" fmla="*/ 28 w 66"/>
                  <a:gd name="T89" fmla="*/ 31 h 97"/>
                  <a:gd name="T90" fmla="*/ 27 w 66"/>
                  <a:gd name="T91" fmla="*/ 28 h 97"/>
                  <a:gd name="T92" fmla="*/ 27 w 66"/>
                  <a:gd name="T93" fmla="*/ 2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 h="97">
                    <a:moveTo>
                      <a:pt x="27" y="23"/>
                    </a:moveTo>
                    <a:lnTo>
                      <a:pt x="29" y="23"/>
                    </a:lnTo>
                    <a:lnTo>
                      <a:pt x="31" y="23"/>
                    </a:lnTo>
                    <a:lnTo>
                      <a:pt x="33" y="22"/>
                    </a:lnTo>
                    <a:lnTo>
                      <a:pt x="34" y="22"/>
                    </a:lnTo>
                    <a:lnTo>
                      <a:pt x="35" y="22"/>
                    </a:lnTo>
                    <a:lnTo>
                      <a:pt x="36" y="22"/>
                    </a:lnTo>
                    <a:lnTo>
                      <a:pt x="38" y="22"/>
                    </a:lnTo>
                    <a:lnTo>
                      <a:pt x="40" y="20"/>
                    </a:lnTo>
                    <a:lnTo>
                      <a:pt x="42" y="19"/>
                    </a:lnTo>
                    <a:lnTo>
                      <a:pt x="43" y="17"/>
                    </a:lnTo>
                    <a:lnTo>
                      <a:pt x="45" y="15"/>
                    </a:lnTo>
                    <a:lnTo>
                      <a:pt x="47" y="13"/>
                    </a:lnTo>
                    <a:lnTo>
                      <a:pt x="49" y="12"/>
                    </a:lnTo>
                    <a:lnTo>
                      <a:pt x="51" y="10"/>
                    </a:lnTo>
                    <a:lnTo>
                      <a:pt x="51" y="8"/>
                    </a:lnTo>
                    <a:lnTo>
                      <a:pt x="53" y="6"/>
                    </a:lnTo>
                    <a:lnTo>
                      <a:pt x="53" y="4"/>
                    </a:lnTo>
                    <a:lnTo>
                      <a:pt x="55" y="0"/>
                    </a:lnTo>
                    <a:lnTo>
                      <a:pt x="56" y="2"/>
                    </a:lnTo>
                    <a:lnTo>
                      <a:pt x="58" y="4"/>
                    </a:lnTo>
                    <a:lnTo>
                      <a:pt x="59" y="6"/>
                    </a:lnTo>
                    <a:lnTo>
                      <a:pt x="61" y="8"/>
                    </a:lnTo>
                    <a:lnTo>
                      <a:pt x="61" y="10"/>
                    </a:lnTo>
                    <a:lnTo>
                      <a:pt x="62" y="12"/>
                    </a:lnTo>
                    <a:lnTo>
                      <a:pt x="62" y="14"/>
                    </a:lnTo>
                    <a:lnTo>
                      <a:pt x="64" y="16"/>
                    </a:lnTo>
                    <a:lnTo>
                      <a:pt x="64" y="19"/>
                    </a:lnTo>
                    <a:lnTo>
                      <a:pt x="64" y="21"/>
                    </a:lnTo>
                    <a:lnTo>
                      <a:pt x="64" y="23"/>
                    </a:lnTo>
                    <a:lnTo>
                      <a:pt x="64" y="25"/>
                    </a:lnTo>
                    <a:lnTo>
                      <a:pt x="64" y="27"/>
                    </a:lnTo>
                    <a:lnTo>
                      <a:pt x="64" y="28"/>
                    </a:lnTo>
                    <a:lnTo>
                      <a:pt x="64" y="30"/>
                    </a:lnTo>
                    <a:lnTo>
                      <a:pt x="65" y="30"/>
                    </a:lnTo>
                    <a:lnTo>
                      <a:pt x="64" y="32"/>
                    </a:lnTo>
                    <a:lnTo>
                      <a:pt x="64" y="34"/>
                    </a:lnTo>
                    <a:lnTo>
                      <a:pt x="64" y="35"/>
                    </a:lnTo>
                    <a:lnTo>
                      <a:pt x="64" y="37"/>
                    </a:lnTo>
                    <a:lnTo>
                      <a:pt x="64" y="39"/>
                    </a:lnTo>
                    <a:lnTo>
                      <a:pt x="64" y="41"/>
                    </a:lnTo>
                    <a:lnTo>
                      <a:pt x="64" y="42"/>
                    </a:lnTo>
                    <a:lnTo>
                      <a:pt x="64" y="44"/>
                    </a:lnTo>
                    <a:lnTo>
                      <a:pt x="64" y="46"/>
                    </a:lnTo>
                    <a:lnTo>
                      <a:pt x="64" y="47"/>
                    </a:lnTo>
                    <a:lnTo>
                      <a:pt x="64" y="49"/>
                    </a:lnTo>
                    <a:lnTo>
                      <a:pt x="64" y="51"/>
                    </a:lnTo>
                    <a:lnTo>
                      <a:pt x="64" y="53"/>
                    </a:lnTo>
                    <a:lnTo>
                      <a:pt x="64" y="54"/>
                    </a:lnTo>
                    <a:lnTo>
                      <a:pt x="62" y="56"/>
                    </a:lnTo>
                    <a:lnTo>
                      <a:pt x="62" y="58"/>
                    </a:lnTo>
                    <a:lnTo>
                      <a:pt x="62" y="60"/>
                    </a:lnTo>
                    <a:lnTo>
                      <a:pt x="60" y="62"/>
                    </a:lnTo>
                    <a:lnTo>
                      <a:pt x="60" y="64"/>
                    </a:lnTo>
                    <a:lnTo>
                      <a:pt x="58" y="66"/>
                    </a:lnTo>
                    <a:lnTo>
                      <a:pt x="58" y="67"/>
                    </a:lnTo>
                    <a:lnTo>
                      <a:pt x="56" y="69"/>
                    </a:lnTo>
                    <a:lnTo>
                      <a:pt x="56" y="71"/>
                    </a:lnTo>
                    <a:lnTo>
                      <a:pt x="56" y="73"/>
                    </a:lnTo>
                    <a:lnTo>
                      <a:pt x="54" y="75"/>
                    </a:lnTo>
                    <a:lnTo>
                      <a:pt x="54" y="77"/>
                    </a:lnTo>
                    <a:lnTo>
                      <a:pt x="54" y="78"/>
                    </a:lnTo>
                    <a:lnTo>
                      <a:pt x="53" y="80"/>
                    </a:lnTo>
                    <a:lnTo>
                      <a:pt x="53" y="82"/>
                    </a:lnTo>
                    <a:lnTo>
                      <a:pt x="53" y="84"/>
                    </a:lnTo>
                    <a:lnTo>
                      <a:pt x="53" y="86"/>
                    </a:lnTo>
                    <a:lnTo>
                      <a:pt x="51" y="88"/>
                    </a:lnTo>
                    <a:lnTo>
                      <a:pt x="51" y="90"/>
                    </a:lnTo>
                    <a:lnTo>
                      <a:pt x="51" y="92"/>
                    </a:lnTo>
                    <a:lnTo>
                      <a:pt x="51" y="94"/>
                    </a:lnTo>
                    <a:lnTo>
                      <a:pt x="50" y="95"/>
                    </a:lnTo>
                    <a:lnTo>
                      <a:pt x="50" y="96"/>
                    </a:lnTo>
                    <a:lnTo>
                      <a:pt x="48" y="95"/>
                    </a:lnTo>
                    <a:lnTo>
                      <a:pt x="48" y="93"/>
                    </a:lnTo>
                    <a:lnTo>
                      <a:pt x="48" y="91"/>
                    </a:lnTo>
                    <a:lnTo>
                      <a:pt x="48" y="87"/>
                    </a:lnTo>
                    <a:lnTo>
                      <a:pt x="48" y="85"/>
                    </a:lnTo>
                    <a:lnTo>
                      <a:pt x="48" y="82"/>
                    </a:lnTo>
                    <a:lnTo>
                      <a:pt x="48" y="80"/>
                    </a:lnTo>
                    <a:lnTo>
                      <a:pt x="48" y="77"/>
                    </a:lnTo>
                    <a:lnTo>
                      <a:pt x="46" y="75"/>
                    </a:lnTo>
                    <a:lnTo>
                      <a:pt x="46" y="73"/>
                    </a:lnTo>
                    <a:lnTo>
                      <a:pt x="46" y="71"/>
                    </a:lnTo>
                    <a:lnTo>
                      <a:pt x="46" y="68"/>
                    </a:lnTo>
                    <a:lnTo>
                      <a:pt x="44" y="66"/>
                    </a:lnTo>
                    <a:lnTo>
                      <a:pt x="44" y="64"/>
                    </a:lnTo>
                    <a:lnTo>
                      <a:pt x="43" y="63"/>
                    </a:lnTo>
                    <a:lnTo>
                      <a:pt x="43" y="60"/>
                    </a:lnTo>
                    <a:lnTo>
                      <a:pt x="42" y="60"/>
                    </a:lnTo>
                    <a:lnTo>
                      <a:pt x="41" y="58"/>
                    </a:lnTo>
                    <a:lnTo>
                      <a:pt x="38" y="58"/>
                    </a:lnTo>
                    <a:lnTo>
                      <a:pt x="38" y="56"/>
                    </a:lnTo>
                    <a:lnTo>
                      <a:pt x="36" y="56"/>
                    </a:lnTo>
                    <a:lnTo>
                      <a:pt x="35" y="54"/>
                    </a:lnTo>
                    <a:lnTo>
                      <a:pt x="33" y="52"/>
                    </a:lnTo>
                    <a:lnTo>
                      <a:pt x="32" y="50"/>
                    </a:lnTo>
                    <a:lnTo>
                      <a:pt x="30" y="50"/>
                    </a:lnTo>
                    <a:lnTo>
                      <a:pt x="28" y="48"/>
                    </a:lnTo>
                    <a:lnTo>
                      <a:pt x="26" y="48"/>
                    </a:lnTo>
                    <a:lnTo>
                      <a:pt x="24" y="46"/>
                    </a:lnTo>
                    <a:lnTo>
                      <a:pt x="22" y="46"/>
                    </a:lnTo>
                    <a:lnTo>
                      <a:pt x="20" y="44"/>
                    </a:lnTo>
                    <a:lnTo>
                      <a:pt x="19" y="43"/>
                    </a:lnTo>
                    <a:lnTo>
                      <a:pt x="19" y="41"/>
                    </a:lnTo>
                    <a:lnTo>
                      <a:pt x="17" y="41"/>
                    </a:lnTo>
                    <a:lnTo>
                      <a:pt x="15" y="41"/>
                    </a:lnTo>
                    <a:lnTo>
                      <a:pt x="13" y="41"/>
                    </a:lnTo>
                    <a:lnTo>
                      <a:pt x="13" y="39"/>
                    </a:lnTo>
                    <a:lnTo>
                      <a:pt x="11" y="39"/>
                    </a:lnTo>
                    <a:lnTo>
                      <a:pt x="9" y="38"/>
                    </a:lnTo>
                    <a:lnTo>
                      <a:pt x="7" y="38"/>
                    </a:lnTo>
                    <a:lnTo>
                      <a:pt x="7" y="36"/>
                    </a:lnTo>
                    <a:lnTo>
                      <a:pt x="5" y="36"/>
                    </a:lnTo>
                    <a:lnTo>
                      <a:pt x="4" y="36"/>
                    </a:lnTo>
                    <a:lnTo>
                      <a:pt x="2" y="36"/>
                    </a:lnTo>
                    <a:lnTo>
                      <a:pt x="2" y="34"/>
                    </a:lnTo>
                    <a:lnTo>
                      <a:pt x="0" y="34"/>
                    </a:lnTo>
                    <a:lnTo>
                      <a:pt x="0" y="33"/>
                    </a:lnTo>
                    <a:lnTo>
                      <a:pt x="0" y="31"/>
                    </a:lnTo>
                    <a:lnTo>
                      <a:pt x="1" y="31"/>
                    </a:lnTo>
                    <a:lnTo>
                      <a:pt x="3" y="31"/>
                    </a:lnTo>
                    <a:lnTo>
                      <a:pt x="4" y="31"/>
                    </a:lnTo>
                    <a:lnTo>
                      <a:pt x="6" y="31"/>
                    </a:lnTo>
                    <a:lnTo>
                      <a:pt x="9" y="31"/>
                    </a:lnTo>
                    <a:lnTo>
                      <a:pt x="11" y="31"/>
                    </a:lnTo>
                    <a:lnTo>
                      <a:pt x="15" y="31"/>
                    </a:lnTo>
                    <a:lnTo>
                      <a:pt x="17" y="32"/>
                    </a:lnTo>
                    <a:lnTo>
                      <a:pt x="19" y="32"/>
                    </a:lnTo>
                    <a:lnTo>
                      <a:pt x="20" y="32"/>
                    </a:lnTo>
                    <a:lnTo>
                      <a:pt x="24" y="32"/>
                    </a:lnTo>
                    <a:lnTo>
                      <a:pt x="25" y="32"/>
                    </a:lnTo>
                    <a:lnTo>
                      <a:pt x="27" y="32"/>
                    </a:lnTo>
                    <a:lnTo>
                      <a:pt x="29" y="32"/>
                    </a:lnTo>
                    <a:lnTo>
                      <a:pt x="28" y="32"/>
                    </a:lnTo>
                    <a:lnTo>
                      <a:pt x="28" y="31"/>
                    </a:lnTo>
                    <a:lnTo>
                      <a:pt x="28" y="29"/>
                    </a:lnTo>
                    <a:lnTo>
                      <a:pt x="28" y="28"/>
                    </a:lnTo>
                    <a:lnTo>
                      <a:pt x="27" y="28"/>
                    </a:lnTo>
                    <a:lnTo>
                      <a:pt x="27" y="26"/>
                    </a:lnTo>
                    <a:lnTo>
                      <a:pt x="27" y="25"/>
                    </a:lnTo>
                    <a:lnTo>
                      <a:pt x="27" y="23"/>
                    </a:lnTo>
                  </a:path>
                </a:pathLst>
              </a:custGeom>
              <a:solidFill>
                <a:srgbClr val="4000A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3" name="Freeform 858"/>
              <p:cNvSpPr>
                <a:spLocks/>
              </p:cNvSpPr>
              <p:nvPr/>
            </p:nvSpPr>
            <p:spPr bwMode="auto">
              <a:xfrm>
                <a:off x="4843" y="2042"/>
                <a:ext cx="46" cy="154"/>
              </a:xfrm>
              <a:custGeom>
                <a:avLst/>
                <a:gdLst>
                  <a:gd name="T0" fmla="*/ 31 w 46"/>
                  <a:gd name="T1" fmla="*/ 6 h 154"/>
                  <a:gd name="T2" fmla="*/ 32 w 46"/>
                  <a:gd name="T3" fmla="*/ 16 h 154"/>
                  <a:gd name="T4" fmla="*/ 36 w 46"/>
                  <a:gd name="T5" fmla="*/ 25 h 154"/>
                  <a:gd name="T6" fmla="*/ 38 w 46"/>
                  <a:gd name="T7" fmla="*/ 38 h 154"/>
                  <a:gd name="T8" fmla="*/ 42 w 46"/>
                  <a:gd name="T9" fmla="*/ 50 h 154"/>
                  <a:gd name="T10" fmla="*/ 45 w 46"/>
                  <a:gd name="T11" fmla="*/ 61 h 154"/>
                  <a:gd name="T12" fmla="*/ 45 w 46"/>
                  <a:gd name="T13" fmla="*/ 69 h 154"/>
                  <a:gd name="T14" fmla="*/ 45 w 46"/>
                  <a:gd name="T15" fmla="*/ 79 h 154"/>
                  <a:gd name="T16" fmla="*/ 43 w 46"/>
                  <a:gd name="T17" fmla="*/ 91 h 154"/>
                  <a:gd name="T18" fmla="*/ 43 w 46"/>
                  <a:gd name="T19" fmla="*/ 101 h 154"/>
                  <a:gd name="T20" fmla="*/ 43 w 46"/>
                  <a:gd name="T21" fmla="*/ 108 h 154"/>
                  <a:gd name="T22" fmla="*/ 42 w 46"/>
                  <a:gd name="T23" fmla="*/ 117 h 154"/>
                  <a:gd name="T24" fmla="*/ 41 w 46"/>
                  <a:gd name="T25" fmla="*/ 126 h 154"/>
                  <a:gd name="T26" fmla="*/ 39 w 46"/>
                  <a:gd name="T27" fmla="*/ 136 h 154"/>
                  <a:gd name="T28" fmla="*/ 39 w 46"/>
                  <a:gd name="T29" fmla="*/ 144 h 154"/>
                  <a:gd name="T30" fmla="*/ 39 w 46"/>
                  <a:gd name="T31" fmla="*/ 151 h 154"/>
                  <a:gd name="T32" fmla="*/ 36 w 46"/>
                  <a:gd name="T33" fmla="*/ 153 h 154"/>
                  <a:gd name="T34" fmla="*/ 30 w 46"/>
                  <a:gd name="T35" fmla="*/ 153 h 154"/>
                  <a:gd name="T36" fmla="*/ 25 w 46"/>
                  <a:gd name="T37" fmla="*/ 153 h 154"/>
                  <a:gd name="T38" fmla="*/ 20 w 46"/>
                  <a:gd name="T39" fmla="*/ 153 h 154"/>
                  <a:gd name="T40" fmla="*/ 20 w 46"/>
                  <a:gd name="T41" fmla="*/ 148 h 154"/>
                  <a:gd name="T42" fmla="*/ 22 w 46"/>
                  <a:gd name="T43" fmla="*/ 142 h 154"/>
                  <a:gd name="T44" fmla="*/ 24 w 46"/>
                  <a:gd name="T45" fmla="*/ 134 h 154"/>
                  <a:gd name="T46" fmla="*/ 26 w 46"/>
                  <a:gd name="T47" fmla="*/ 127 h 154"/>
                  <a:gd name="T48" fmla="*/ 27 w 46"/>
                  <a:gd name="T49" fmla="*/ 121 h 154"/>
                  <a:gd name="T50" fmla="*/ 29 w 46"/>
                  <a:gd name="T51" fmla="*/ 115 h 154"/>
                  <a:gd name="T52" fmla="*/ 29 w 46"/>
                  <a:gd name="T53" fmla="*/ 109 h 154"/>
                  <a:gd name="T54" fmla="*/ 29 w 46"/>
                  <a:gd name="T55" fmla="*/ 100 h 154"/>
                  <a:gd name="T56" fmla="*/ 29 w 46"/>
                  <a:gd name="T57" fmla="*/ 94 h 154"/>
                  <a:gd name="T58" fmla="*/ 29 w 46"/>
                  <a:gd name="T59" fmla="*/ 86 h 154"/>
                  <a:gd name="T60" fmla="*/ 29 w 46"/>
                  <a:gd name="T61" fmla="*/ 79 h 154"/>
                  <a:gd name="T62" fmla="*/ 29 w 46"/>
                  <a:gd name="T63" fmla="*/ 70 h 154"/>
                  <a:gd name="T64" fmla="*/ 29 w 46"/>
                  <a:gd name="T65" fmla="*/ 60 h 154"/>
                  <a:gd name="T66" fmla="*/ 28 w 46"/>
                  <a:gd name="T67" fmla="*/ 50 h 154"/>
                  <a:gd name="T68" fmla="*/ 28 w 46"/>
                  <a:gd name="T69" fmla="*/ 41 h 154"/>
                  <a:gd name="T70" fmla="*/ 28 w 46"/>
                  <a:gd name="T71" fmla="*/ 31 h 154"/>
                  <a:gd name="T72" fmla="*/ 26 w 46"/>
                  <a:gd name="T73" fmla="*/ 28 h 154"/>
                  <a:gd name="T74" fmla="*/ 25 w 46"/>
                  <a:gd name="T75" fmla="*/ 23 h 154"/>
                  <a:gd name="T76" fmla="*/ 23 w 46"/>
                  <a:gd name="T77" fmla="*/ 19 h 154"/>
                  <a:gd name="T78" fmla="*/ 22 w 46"/>
                  <a:gd name="T79" fmla="*/ 13 h 154"/>
                  <a:gd name="T80" fmla="*/ 20 w 46"/>
                  <a:gd name="T81" fmla="*/ 10 h 154"/>
                  <a:gd name="T82" fmla="*/ 16 w 46"/>
                  <a:gd name="T83" fmla="*/ 8 h 154"/>
                  <a:gd name="T84" fmla="*/ 13 w 46"/>
                  <a:gd name="T85" fmla="*/ 7 h 154"/>
                  <a:gd name="T86" fmla="*/ 8 w 46"/>
                  <a:gd name="T87" fmla="*/ 7 h 154"/>
                  <a:gd name="T88" fmla="*/ 2 w 46"/>
                  <a:gd name="T89" fmla="*/ 7 h 154"/>
                  <a:gd name="T90" fmla="*/ 2 w 46"/>
                  <a:gd name="T91" fmla="*/ 5 h 154"/>
                  <a:gd name="T92" fmla="*/ 7 w 46"/>
                  <a:gd name="T93" fmla="*/ 5 h 154"/>
                  <a:gd name="T94" fmla="*/ 12 w 46"/>
                  <a:gd name="T95" fmla="*/ 3 h 154"/>
                  <a:gd name="T96" fmla="*/ 18 w 46"/>
                  <a:gd name="T97" fmla="*/ 2 h 154"/>
                  <a:gd name="T98" fmla="*/ 22 w 46"/>
                  <a:gd name="T99" fmla="*/ 1 h 154"/>
                  <a:gd name="T100" fmla="*/ 27 w 46"/>
                  <a:gd name="T101" fmla="*/ 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 h="154">
                    <a:moveTo>
                      <a:pt x="29" y="0"/>
                    </a:moveTo>
                    <a:lnTo>
                      <a:pt x="29" y="4"/>
                    </a:lnTo>
                    <a:lnTo>
                      <a:pt x="31" y="6"/>
                    </a:lnTo>
                    <a:lnTo>
                      <a:pt x="31" y="10"/>
                    </a:lnTo>
                    <a:lnTo>
                      <a:pt x="32" y="12"/>
                    </a:lnTo>
                    <a:lnTo>
                      <a:pt x="32" y="16"/>
                    </a:lnTo>
                    <a:lnTo>
                      <a:pt x="34" y="19"/>
                    </a:lnTo>
                    <a:lnTo>
                      <a:pt x="34" y="23"/>
                    </a:lnTo>
                    <a:lnTo>
                      <a:pt x="36" y="25"/>
                    </a:lnTo>
                    <a:lnTo>
                      <a:pt x="36" y="30"/>
                    </a:lnTo>
                    <a:lnTo>
                      <a:pt x="38" y="34"/>
                    </a:lnTo>
                    <a:lnTo>
                      <a:pt x="38" y="38"/>
                    </a:lnTo>
                    <a:lnTo>
                      <a:pt x="40" y="41"/>
                    </a:lnTo>
                    <a:lnTo>
                      <a:pt x="40" y="46"/>
                    </a:lnTo>
                    <a:lnTo>
                      <a:pt x="42" y="50"/>
                    </a:lnTo>
                    <a:lnTo>
                      <a:pt x="43" y="54"/>
                    </a:lnTo>
                    <a:lnTo>
                      <a:pt x="45" y="57"/>
                    </a:lnTo>
                    <a:lnTo>
                      <a:pt x="45" y="61"/>
                    </a:lnTo>
                    <a:lnTo>
                      <a:pt x="45" y="63"/>
                    </a:lnTo>
                    <a:lnTo>
                      <a:pt x="45" y="67"/>
                    </a:lnTo>
                    <a:lnTo>
                      <a:pt x="45" y="69"/>
                    </a:lnTo>
                    <a:lnTo>
                      <a:pt x="45" y="72"/>
                    </a:lnTo>
                    <a:lnTo>
                      <a:pt x="45" y="76"/>
                    </a:lnTo>
                    <a:lnTo>
                      <a:pt x="45" y="79"/>
                    </a:lnTo>
                    <a:lnTo>
                      <a:pt x="45" y="83"/>
                    </a:lnTo>
                    <a:lnTo>
                      <a:pt x="43" y="86"/>
                    </a:lnTo>
                    <a:lnTo>
                      <a:pt x="43" y="91"/>
                    </a:lnTo>
                    <a:lnTo>
                      <a:pt x="43" y="94"/>
                    </a:lnTo>
                    <a:lnTo>
                      <a:pt x="43" y="98"/>
                    </a:lnTo>
                    <a:lnTo>
                      <a:pt x="43" y="101"/>
                    </a:lnTo>
                    <a:lnTo>
                      <a:pt x="43" y="104"/>
                    </a:lnTo>
                    <a:lnTo>
                      <a:pt x="43" y="107"/>
                    </a:lnTo>
                    <a:lnTo>
                      <a:pt x="43" y="108"/>
                    </a:lnTo>
                    <a:lnTo>
                      <a:pt x="42" y="112"/>
                    </a:lnTo>
                    <a:lnTo>
                      <a:pt x="42" y="114"/>
                    </a:lnTo>
                    <a:lnTo>
                      <a:pt x="42" y="117"/>
                    </a:lnTo>
                    <a:lnTo>
                      <a:pt x="42" y="119"/>
                    </a:lnTo>
                    <a:lnTo>
                      <a:pt x="41" y="123"/>
                    </a:lnTo>
                    <a:lnTo>
                      <a:pt x="41" y="126"/>
                    </a:lnTo>
                    <a:lnTo>
                      <a:pt x="41" y="130"/>
                    </a:lnTo>
                    <a:lnTo>
                      <a:pt x="41" y="131"/>
                    </a:lnTo>
                    <a:lnTo>
                      <a:pt x="39" y="136"/>
                    </a:lnTo>
                    <a:lnTo>
                      <a:pt x="39" y="138"/>
                    </a:lnTo>
                    <a:lnTo>
                      <a:pt x="39" y="142"/>
                    </a:lnTo>
                    <a:lnTo>
                      <a:pt x="39" y="144"/>
                    </a:lnTo>
                    <a:lnTo>
                      <a:pt x="39" y="147"/>
                    </a:lnTo>
                    <a:lnTo>
                      <a:pt x="39" y="149"/>
                    </a:lnTo>
                    <a:lnTo>
                      <a:pt x="39" y="151"/>
                    </a:lnTo>
                    <a:lnTo>
                      <a:pt x="39" y="152"/>
                    </a:lnTo>
                    <a:lnTo>
                      <a:pt x="38" y="153"/>
                    </a:lnTo>
                    <a:lnTo>
                      <a:pt x="36" y="153"/>
                    </a:lnTo>
                    <a:lnTo>
                      <a:pt x="34" y="153"/>
                    </a:lnTo>
                    <a:lnTo>
                      <a:pt x="32" y="153"/>
                    </a:lnTo>
                    <a:lnTo>
                      <a:pt x="30" y="153"/>
                    </a:lnTo>
                    <a:lnTo>
                      <a:pt x="29" y="153"/>
                    </a:lnTo>
                    <a:lnTo>
                      <a:pt x="27" y="153"/>
                    </a:lnTo>
                    <a:lnTo>
                      <a:pt x="25" y="153"/>
                    </a:lnTo>
                    <a:lnTo>
                      <a:pt x="23" y="153"/>
                    </a:lnTo>
                    <a:lnTo>
                      <a:pt x="22" y="153"/>
                    </a:lnTo>
                    <a:lnTo>
                      <a:pt x="20" y="153"/>
                    </a:lnTo>
                    <a:lnTo>
                      <a:pt x="20" y="152"/>
                    </a:lnTo>
                    <a:lnTo>
                      <a:pt x="20" y="150"/>
                    </a:lnTo>
                    <a:lnTo>
                      <a:pt x="20" y="148"/>
                    </a:lnTo>
                    <a:lnTo>
                      <a:pt x="21" y="146"/>
                    </a:lnTo>
                    <a:lnTo>
                      <a:pt x="21" y="144"/>
                    </a:lnTo>
                    <a:lnTo>
                      <a:pt x="22" y="142"/>
                    </a:lnTo>
                    <a:lnTo>
                      <a:pt x="22" y="140"/>
                    </a:lnTo>
                    <a:lnTo>
                      <a:pt x="24" y="136"/>
                    </a:lnTo>
                    <a:lnTo>
                      <a:pt x="24" y="134"/>
                    </a:lnTo>
                    <a:lnTo>
                      <a:pt x="24" y="132"/>
                    </a:lnTo>
                    <a:lnTo>
                      <a:pt x="24" y="130"/>
                    </a:lnTo>
                    <a:lnTo>
                      <a:pt x="26" y="127"/>
                    </a:lnTo>
                    <a:lnTo>
                      <a:pt x="26" y="125"/>
                    </a:lnTo>
                    <a:lnTo>
                      <a:pt x="27" y="123"/>
                    </a:lnTo>
                    <a:lnTo>
                      <a:pt x="27" y="121"/>
                    </a:lnTo>
                    <a:lnTo>
                      <a:pt x="29" y="119"/>
                    </a:lnTo>
                    <a:lnTo>
                      <a:pt x="29" y="117"/>
                    </a:lnTo>
                    <a:lnTo>
                      <a:pt x="29" y="115"/>
                    </a:lnTo>
                    <a:lnTo>
                      <a:pt x="29" y="114"/>
                    </a:lnTo>
                    <a:lnTo>
                      <a:pt x="29" y="111"/>
                    </a:lnTo>
                    <a:lnTo>
                      <a:pt x="29" y="109"/>
                    </a:lnTo>
                    <a:lnTo>
                      <a:pt x="29" y="106"/>
                    </a:lnTo>
                    <a:lnTo>
                      <a:pt x="29" y="104"/>
                    </a:lnTo>
                    <a:lnTo>
                      <a:pt x="29" y="100"/>
                    </a:lnTo>
                    <a:lnTo>
                      <a:pt x="29" y="98"/>
                    </a:lnTo>
                    <a:lnTo>
                      <a:pt x="29" y="96"/>
                    </a:lnTo>
                    <a:lnTo>
                      <a:pt x="29" y="94"/>
                    </a:lnTo>
                    <a:lnTo>
                      <a:pt x="29" y="91"/>
                    </a:lnTo>
                    <a:lnTo>
                      <a:pt x="29" y="88"/>
                    </a:lnTo>
                    <a:lnTo>
                      <a:pt x="29" y="86"/>
                    </a:lnTo>
                    <a:lnTo>
                      <a:pt x="29" y="84"/>
                    </a:lnTo>
                    <a:lnTo>
                      <a:pt x="30" y="81"/>
                    </a:lnTo>
                    <a:lnTo>
                      <a:pt x="29" y="79"/>
                    </a:lnTo>
                    <a:lnTo>
                      <a:pt x="29" y="76"/>
                    </a:lnTo>
                    <a:lnTo>
                      <a:pt x="29" y="74"/>
                    </a:lnTo>
                    <a:lnTo>
                      <a:pt x="29" y="70"/>
                    </a:lnTo>
                    <a:lnTo>
                      <a:pt x="29" y="68"/>
                    </a:lnTo>
                    <a:lnTo>
                      <a:pt x="29" y="64"/>
                    </a:lnTo>
                    <a:lnTo>
                      <a:pt x="29" y="60"/>
                    </a:lnTo>
                    <a:lnTo>
                      <a:pt x="29" y="56"/>
                    </a:lnTo>
                    <a:lnTo>
                      <a:pt x="28" y="54"/>
                    </a:lnTo>
                    <a:lnTo>
                      <a:pt x="28" y="50"/>
                    </a:lnTo>
                    <a:lnTo>
                      <a:pt x="28" y="47"/>
                    </a:lnTo>
                    <a:lnTo>
                      <a:pt x="28" y="43"/>
                    </a:lnTo>
                    <a:lnTo>
                      <a:pt x="28" y="41"/>
                    </a:lnTo>
                    <a:lnTo>
                      <a:pt x="28" y="37"/>
                    </a:lnTo>
                    <a:lnTo>
                      <a:pt x="28" y="34"/>
                    </a:lnTo>
                    <a:lnTo>
                      <a:pt x="28" y="31"/>
                    </a:lnTo>
                    <a:lnTo>
                      <a:pt x="26" y="31"/>
                    </a:lnTo>
                    <a:lnTo>
                      <a:pt x="26" y="29"/>
                    </a:lnTo>
                    <a:lnTo>
                      <a:pt x="26" y="28"/>
                    </a:lnTo>
                    <a:lnTo>
                      <a:pt x="26" y="26"/>
                    </a:lnTo>
                    <a:lnTo>
                      <a:pt x="25" y="24"/>
                    </a:lnTo>
                    <a:lnTo>
                      <a:pt x="25" y="23"/>
                    </a:lnTo>
                    <a:lnTo>
                      <a:pt x="25" y="21"/>
                    </a:lnTo>
                    <a:lnTo>
                      <a:pt x="25" y="19"/>
                    </a:lnTo>
                    <a:lnTo>
                      <a:pt x="23" y="19"/>
                    </a:lnTo>
                    <a:lnTo>
                      <a:pt x="23" y="17"/>
                    </a:lnTo>
                    <a:lnTo>
                      <a:pt x="22" y="15"/>
                    </a:lnTo>
                    <a:lnTo>
                      <a:pt x="22" y="13"/>
                    </a:lnTo>
                    <a:lnTo>
                      <a:pt x="20" y="13"/>
                    </a:lnTo>
                    <a:lnTo>
                      <a:pt x="20" y="11"/>
                    </a:lnTo>
                    <a:lnTo>
                      <a:pt x="20" y="10"/>
                    </a:lnTo>
                    <a:lnTo>
                      <a:pt x="20" y="8"/>
                    </a:lnTo>
                    <a:lnTo>
                      <a:pt x="18" y="8"/>
                    </a:lnTo>
                    <a:lnTo>
                      <a:pt x="16" y="8"/>
                    </a:lnTo>
                    <a:lnTo>
                      <a:pt x="15" y="8"/>
                    </a:lnTo>
                    <a:lnTo>
                      <a:pt x="15" y="7"/>
                    </a:lnTo>
                    <a:lnTo>
                      <a:pt x="13" y="7"/>
                    </a:lnTo>
                    <a:lnTo>
                      <a:pt x="10" y="7"/>
                    </a:lnTo>
                    <a:lnTo>
                      <a:pt x="9" y="7"/>
                    </a:lnTo>
                    <a:lnTo>
                      <a:pt x="8" y="7"/>
                    </a:lnTo>
                    <a:lnTo>
                      <a:pt x="6" y="7"/>
                    </a:lnTo>
                    <a:lnTo>
                      <a:pt x="4" y="7"/>
                    </a:lnTo>
                    <a:lnTo>
                      <a:pt x="2" y="7"/>
                    </a:lnTo>
                    <a:lnTo>
                      <a:pt x="0" y="7"/>
                    </a:lnTo>
                    <a:lnTo>
                      <a:pt x="0" y="6"/>
                    </a:lnTo>
                    <a:lnTo>
                      <a:pt x="2" y="5"/>
                    </a:lnTo>
                    <a:lnTo>
                      <a:pt x="3" y="5"/>
                    </a:lnTo>
                    <a:lnTo>
                      <a:pt x="5" y="5"/>
                    </a:lnTo>
                    <a:lnTo>
                      <a:pt x="7" y="5"/>
                    </a:lnTo>
                    <a:lnTo>
                      <a:pt x="9" y="3"/>
                    </a:lnTo>
                    <a:lnTo>
                      <a:pt x="10" y="3"/>
                    </a:lnTo>
                    <a:lnTo>
                      <a:pt x="12" y="3"/>
                    </a:lnTo>
                    <a:lnTo>
                      <a:pt x="14" y="3"/>
                    </a:lnTo>
                    <a:lnTo>
                      <a:pt x="16" y="2"/>
                    </a:lnTo>
                    <a:lnTo>
                      <a:pt x="18" y="2"/>
                    </a:lnTo>
                    <a:lnTo>
                      <a:pt x="19" y="1"/>
                    </a:lnTo>
                    <a:lnTo>
                      <a:pt x="21" y="1"/>
                    </a:lnTo>
                    <a:lnTo>
                      <a:pt x="22" y="1"/>
                    </a:lnTo>
                    <a:lnTo>
                      <a:pt x="24" y="1"/>
                    </a:lnTo>
                    <a:lnTo>
                      <a:pt x="26" y="1"/>
                    </a:lnTo>
                    <a:lnTo>
                      <a:pt x="27" y="1"/>
                    </a:lnTo>
                    <a:lnTo>
                      <a:pt x="29" y="0"/>
                    </a:lnTo>
                  </a:path>
                </a:pathLst>
              </a:custGeom>
              <a:solidFill>
                <a:srgbClr val="4000A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4" name="Freeform 859"/>
              <p:cNvSpPr>
                <a:spLocks/>
              </p:cNvSpPr>
              <p:nvPr/>
            </p:nvSpPr>
            <p:spPr bwMode="auto">
              <a:xfrm>
                <a:off x="4707" y="2034"/>
                <a:ext cx="42" cy="100"/>
              </a:xfrm>
              <a:custGeom>
                <a:avLst/>
                <a:gdLst>
                  <a:gd name="T0" fmla="*/ 36 w 42"/>
                  <a:gd name="T1" fmla="*/ 0 h 100"/>
                  <a:gd name="T2" fmla="*/ 35 w 42"/>
                  <a:gd name="T3" fmla="*/ 3 h 100"/>
                  <a:gd name="T4" fmla="*/ 34 w 42"/>
                  <a:gd name="T5" fmla="*/ 8 h 100"/>
                  <a:gd name="T6" fmla="*/ 34 w 42"/>
                  <a:gd name="T7" fmla="*/ 10 h 100"/>
                  <a:gd name="T8" fmla="*/ 32 w 42"/>
                  <a:gd name="T9" fmla="*/ 15 h 100"/>
                  <a:gd name="T10" fmla="*/ 30 w 42"/>
                  <a:gd name="T11" fmla="*/ 19 h 100"/>
                  <a:gd name="T12" fmla="*/ 26 w 42"/>
                  <a:gd name="T13" fmla="*/ 24 h 100"/>
                  <a:gd name="T14" fmla="*/ 24 w 42"/>
                  <a:gd name="T15" fmla="*/ 27 h 100"/>
                  <a:gd name="T16" fmla="*/ 20 w 42"/>
                  <a:gd name="T17" fmla="*/ 32 h 100"/>
                  <a:gd name="T18" fmla="*/ 18 w 42"/>
                  <a:gd name="T19" fmla="*/ 37 h 100"/>
                  <a:gd name="T20" fmla="*/ 16 w 42"/>
                  <a:gd name="T21" fmla="*/ 40 h 100"/>
                  <a:gd name="T22" fmla="*/ 15 w 42"/>
                  <a:gd name="T23" fmla="*/ 44 h 100"/>
                  <a:gd name="T24" fmla="*/ 13 w 42"/>
                  <a:gd name="T25" fmla="*/ 48 h 100"/>
                  <a:gd name="T26" fmla="*/ 10 w 42"/>
                  <a:gd name="T27" fmla="*/ 52 h 100"/>
                  <a:gd name="T28" fmla="*/ 9 w 42"/>
                  <a:gd name="T29" fmla="*/ 58 h 100"/>
                  <a:gd name="T30" fmla="*/ 8 w 42"/>
                  <a:gd name="T31" fmla="*/ 62 h 100"/>
                  <a:gd name="T32" fmla="*/ 6 w 42"/>
                  <a:gd name="T33" fmla="*/ 68 h 100"/>
                  <a:gd name="T34" fmla="*/ 5 w 42"/>
                  <a:gd name="T35" fmla="*/ 71 h 100"/>
                  <a:gd name="T36" fmla="*/ 3 w 42"/>
                  <a:gd name="T37" fmla="*/ 76 h 100"/>
                  <a:gd name="T38" fmla="*/ 3 w 42"/>
                  <a:gd name="T39" fmla="*/ 79 h 100"/>
                  <a:gd name="T40" fmla="*/ 2 w 42"/>
                  <a:gd name="T41" fmla="*/ 82 h 100"/>
                  <a:gd name="T42" fmla="*/ 2 w 42"/>
                  <a:gd name="T43" fmla="*/ 85 h 100"/>
                  <a:gd name="T44" fmla="*/ 1 w 42"/>
                  <a:gd name="T45" fmla="*/ 89 h 100"/>
                  <a:gd name="T46" fmla="*/ 0 w 42"/>
                  <a:gd name="T47" fmla="*/ 93 h 100"/>
                  <a:gd name="T48" fmla="*/ 0 w 42"/>
                  <a:gd name="T49" fmla="*/ 96 h 100"/>
                  <a:gd name="T50" fmla="*/ 1 w 42"/>
                  <a:gd name="T51" fmla="*/ 99 h 100"/>
                  <a:gd name="T52" fmla="*/ 3 w 42"/>
                  <a:gd name="T53" fmla="*/ 94 h 100"/>
                  <a:gd name="T54" fmla="*/ 5 w 42"/>
                  <a:gd name="T55" fmla="*/ 91 h 100"/>
                  <a:gd name="T56" fmla="*/ 5 w 42"/>
                  <a:gd name="T57" fmla="*/ 87 h 100"/>
                  <a:gd name="T58" fmla="*/ 8 w 42"/>
                  <a:gd name="T59" fmla="*/ 83 h 100"/>
                  <a:gd name="T60" fmla="*/ 10 w 42"/>
                  <a:gd name="T61" fmla="*/ 80 h 100"/>
                  <a:gd name="T62" fmla="*/ 13 w 42"/>
                  <a:gd name="T63" fmla="*/ 77 h 100"/>
                  <a:gd name="T64" fmla="*/ 16 w 42"/>
                  <a:gd name="T65" fmla="*/ 73 h 100"/>
                  <a:gd name="T66" fmla="*/ 16 w 42"/>
                  <a:gd name="T67" fmla="*/ 70 h 100"/>
                  <a:gd name="T68" fmla="*/ 16 w 42"/>
                  <a:gd name="T69" fmla="*/ 65 h 100"/>
                  <a:gd name="T70" fmla="*/ 16 w 42"/>
                  <a:gd name="T71" fmla="*/ 62 h 100"/>
                  <a:gd name="T72" fmla="*/ 16 w 42"/>
                  <a:gd name="T73" fmla="*/ 59 h 100"/>
                  <a:gd name="T74" fmla="*/ 17 w 42"/>
                  <a:gd name="T75" fmla="*/ 55 h 100"/>
                  <a:gd name="T76" fmla="*/ 18 w 42"/>
                  <a:gd name="T77" fmla="*/ 51 h 100"/>
                  <a:gd name="T78" fmla="*/ 20 w 42"/>
                  <a:gd name="T79" fmla="*/ 47 h 100"/>
                  <a:gd name="T80" fmla="*/ 20 w 42"/>
                  <a:gd name="T81" fmla="*/ 44 h 100"/>
                  <a:gd name="T82" fmla="*/ 23 w 42"/>
                  <a:gd name="T83" fmla="*/ 40 h 100"/>
                  <a:gd name="T84" fmla="*/ 25 w 42"/>
                  <a:gd name="T85" fmla="*/ 37 h 100"/>
                  <a:gd name="T86" fmla="*/ 27 w 42"/>
                  <a:gd name="T87" fmla="*/ 33 h 100"/>
                  <a:gd name="T88" fmla="*/ 29 w 42"/>
                  <a:gd name="T89" fmla="*/ 30 h 100"/>
                  <a:gd name="T90" fmla="*/ 31 w 42"/>
                  <a:gd name="T91" fmla="*/ 26 h 100"/>
                  <a:gd name="T92" fmla="*/ 32 w 42"/>
                  <a:gd name="T93" fmla="*/ 24 h 100"/>
                  <a:gd name="T94" fmla="*/ 34 w 42"/>
                  <a:gd name="T95" fmla="*/ 20 h 100"/>
                  <a:gd name="T96" fmla="*/ 36 w 42"/>
                  <a:gd name="T97" fmla="*/ 17 h 100"/>
                  <a:gd name="T98" fmla="*/ 36 w 42"/>
                  <a:gd name="T99" fmla="*/ 13 h 100"/>
                  <a:gd name="T100" fmla="*/ 38 w 42"/>
                  <a:gd name="T101" fmla="*/ 10 h 100"/>
                  <a:gd name="T102" fmla="*/ 39 w 42"/>
                  <a:gd name="T103" fmla="*/ 6 h 100"/>
                  <a:gd name="T104" fmla="*/ 41 w 42"/>
                  <a:gd name="T105" fmla="*/ 2 h 100"/>
                  <a:gd name="T106" fmla="*/ 38 w 42"/>
                  <a:gd name="T107" fmla="*/ 3 h 100"/>
                  <a:gd name="T108" fmla="*/ 37 w 42"/>
                  <a:gd name="T109" fmla="*/ 2 h 100"/>
                  <a:gd name="T110" fmla="*/ 36 w 42"/>
                  <a:gd name="T111" fmla="*/ 1 h 100"/>
                  <a:gd name="T112" fmla="*/ 34 w 42"/>
                  <a:gd name="T113"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 h="100">
                    <a:moveTo>
                      <a:pt x="34" y="0"/>
                    </a:moveTo>
                    <a:lnTo>
                      <a:pt x="36" y="0"/>
                    </a:lnTo>
                    <a:lnTo>
                      <a:pt x="35" y="2"/>
                    </a:lnTo>
                    <a:lnTo>
                      <a:pt x="35" y="3"/>
                    </a:lnTo>
                    <a:lnTo>
                      <a:pt x="35" y="6"/>
                    </a:lnTo>
                    <a:lnTo>
                      <a:pt x="34" y="8"/>
                    </a:lnTo>
                    <a:lnTo>
                      <a:pt x="34" y="9"/>
                    </a:lnTo>
                    <a:lnTo>
                      <a:pt x="34" y="10"/>
                    </a:lnTo>
                    <a:lnTo>
                      <a:pt x="32" y="13"/>
                    </a:lnTo>
                    <a:lnTo>
                      <a:pt x="32" y="15"/>
                    </a:lnTo>
                    <a:lnTo>
                      <a:pt x="30" y="17"/>
                    </a:lnTo>
                    <a:lnTo>
                      <a:pt x="30" y="19"/>
                    </a:lnTo>
                    <a:lnTo>
                      <a:pt x="28" y="22"/>
                    </a:lnTo>
                    <a:lnTo>
                      <a:pt x="26" y="24"/>
                    </a:lnTo>
                    <a:lnTo>
                      <a:pt x="24" y="25"/>
                    </a:lnTo>
                    <a:lnTo>
                      <a:pt x="24" y="27"/>
                    </a:lnTo>
                    <a:lnTo>
                      <a:pt x="22" y="31"/>
                    </a:lnTo>
                    <a:lnTo>
                      <a:pt x="20" y="32"/>
                    </a:lnTo>
                    <a:lnTo>
                      <a:pt x="18" y="34"/>
                    </a:lnTo>
                    <a:lnTo>
                      <a:pt x="18" y="37"/>
                    </a:lnTo>
                    <a:lnTo>
                      <a:pt x="16" y="39"/>
                    </a:lnTo>
                    <a:lnTo>
                      <a:pt x="16" y="40"/>
                    </a:lnTo>
                    <a:lnTo>
                      <a:pt x="15" y="42"/>
                    </a:lnTo>
                    <a:lnTo>
                      <a:pt x="15" y="44"/>
                    </a:lnTo>
                    <a:lnTo>
                      <a:pt x="13" y="46"/>
                    </a:lnTo>
                    <a:lnTo>
                      <a:pt x="13" y="48"/>
                    </a:lnTo>
                    <a:lnTo>
                      <a:pt x="10" y="50"/>
                    </a:lnTo>
                    <a:lnTo>
                      <a:pt x="10" y="52"/>
                    </a:lnTo>
                    <a:lnTo>
                      <a:pt x="9" y="56"/>
                    </a:lnTo>
                    <a:lnTo>
                      <a:pt x="9" y="58"/>
                    </a:lnTo>
                    <a:lnTo>
                      <a:pt x="8" y="60"/>
                    </a:lnTo>
                    <a:lnTo>
                      <a:pt x="8" y="62"/>
                    </a:lnTo>
                    <a:lnTo>
                      <a:pt x="6" y="65"/>
                    </a:lnTo>
                    <a:lnTo>
                      <a:pt x="6" y="68"/>
                    </a:lnTo>
                    <a:lnTo>
                      <a:pt x="5" y="69"/>
                    </a:lnTo>
                    <a:lnTo>
                      <a:pt x="5" y="71"/>
                    </a:lnTo>
                    <a:lnTo>
                      <a:pt x="3" y="74"/>
                    </a:lnTo>
                    <a:lnTo>
                      <a:pt x="3" y="76"/>
                    </a:lnTo>
                    <a:lnTo>
                      <a:pt x="3" y="78"/>
                    </a:lnTo>
                    <a:lnTo>
                      <a:pt x="3" y="79"/>
                    </a:lnTo>
                    <a:lnTo>
                      <a:pt x="2" y="81"/>
                    </a:lnTo>
                    <a:lnTo>
                      <a:pt x="2" y="82"/>
                    </a:lnTo>
                    <a:lnTo>
                      <a:pt x="2" y="84"/>
                    </a:lnTo>
                    <a:lnTo>
                      <a:pt x="2" y="85"/>
                    </a:lnTo>
                    <a:lnTo>
                      <a:pt x="1" y="87"/>
                    </a:lnTo>
                    <a:lnTo>
                      <a:pt x="1" y="89"/>
                    </a:lnTo>
                    <a:lnTo>
                      <a:pt x="1" y="91"/>
                    </a:lnTo>
                    <a:lnTo>
                      <a:pt x="0" y="93"/>
                    </a:lnTo>
                    <a:lnTo>
                      <a:pt x="0" y="94"/>
                    </a:lnTo>
                    <a:lnTo>
                      <a:pt x="0" y="96"/>
                    </a:lnTo>
                    <a:lnTo>
                      <a:pt x="0" y="99"/>
                    </a:lnTo>
                    <a:lnTo>
                      <a:pt x="1" y="99"/>
                    </a:lnTo>
                    <a:lnTo>
                      <a:pt x="2" y="96"/>
                    </a:lnTo>
                    <a:lnTo>
                      <a:pt x="3" y="94"/>
                    </a:lnTo>
                    <a:lnTo>
                      <a:pt x="3" y="93"/>
                    </a:lnTo>
                    <a:lnTo>
                      <a:pt x="5" y="91"/>
                    </a:lnTo>
                    <a:lnTo>
                      <a:pt x="5" y="89"/>
                    </a:lnTo>
                    <a:lnTo>
                      <a:pt x="5" y="87"/>
                    </a:lnTo>
                    <a:lnTo>
                      <a:pt x="7" y="85"/>
                    </a:lnTo>
                    <a:lnTo>
                      <a:pt x="8" y="83"/>
                    </a:lnTo>
                    <a:lnTo>
                      <a:pt x="8" y="82"/>
                    </a:lnTo>
                    <a:lnTo>
                      <a:pt x="10" y="80"/>
                    </a:lnTo>
                    <a:lnTo>
                      <a:pt x="10" y="78"/>
                    </a:lnTo>
                    <a:lnTo>
                      <a:pt x="13" y="77"/>
                    </a:lnTo>
                    <a:lnTo>
                      <a:pt x="14" y="75"/>
                    </a:lnTo>
                    <a:lnTo>
                      <a:pt x="16" y="73"/>
                    </a:lnTo>
                    <a:lnTo>
                      <a:pt x="16" y="72"/>
                    </a:lnTo>
                    <a:lnTo>
                      <a:pt x="16" y="70"/>
                    </a:lnTo>
                    <a:lnTo>
                      <a:pt x="16" y="68"/>
                    </a:lnTo>
                    <a:lnTo>
                      <a:pt x="16" y="65"/>
                    </a:lnTo>
                    <a:lnTo>
                      <a:pt x="16" y="63"/>
                    </a:lnTo>
                    <a:lnTo>
                      <a:pt x="16" y="62"/>
                    </a:lnTo>
                    <a:lnTo>
                      <a:pt x="16" y="60"/>
                    </a:lnTo>
                    <a:lnTo>
                      <a:pt x="16" y="59"/>
                    </a:lnTo>
                    <a:lnTo>
                      <a:pt x="17" y="57"/>
                    </a:lnTo>
                    <a:lnTo>
                      <a:pt x="17" y="55"/>
                    </a:lnTo>
                    <a:lnTo>
                      <a:pt x="18" y="53"/>
                    </a:lnTo>
                    <a:lnTo>
                      <a:pt x="18" y="51"/>
                    </a:lnTo>
                    <a:lnTo>
                      <a:pt x="18" y="49"/>
                    </a:lnTo>
                    <a:lnTo>
                      <a:pt x="20" y="47"/>
                    </a:lnTo>
                    <a:lnTo>
                      <a:pt x="20" y="46"/>
                    </a:lnTo>
                    <a:lnTo>
                      <a:pt x="20" y="44"/>
                    </a:lnTo>
                    <a:lnTo>
                      <a:pt x="22" y="42"/>
                    </a:lnTo>
                    <a:lnTo>
                      <a:pt x="23" y="40"/>
                    </a:lnTo>
                    <a:lnTo>
                      <a:pt x="23" y="39"/>
                    </a:lnTo>
                    <a:lnTo>
                      <a:pt x="25" y="37"/>
                    </a:lnTo>
                    <a:lnTo>
                      <a:pt x="25" y="35"/>
                    </a:lnTo>
                    <a:lnTo>
                      <a:pt x="27" y="33"/>
                    </a:lnTo>
                    <a:lnTo>
                      <a:pt x="29" y="31"/>
                    </a:lnTo>
                    <a:lnTo>
                      <a:pt x="29" y="30"/>
                    </a:lnTo>
                    <a:lnTo>
                      <a:pt x="31" y="28"/>
                    </a:lnTo>
                    <a:lnTo>
                      <a:pt x="31" y="26"/>
                    </a:lnTo>
                    <a:lnTo>
                      <a:pt x="31" y="25"/>
                    </a:lnTo>
                    <a:lnTo>
                      <a:pt x="32" y="24"/>
                    </a:lnTo>
                    <a:lnTo>
                      <a:pt x="34" y="22"/>
                    </a:lnTo>
                    <a:lnTo>
                      <a:pt x="34" y="20"/>
                    </a:lnTo>
                    <a:lnTo>
                      <a:pt x="36" y="18"/>
                    </a:lnTo>
                    <a:lnTo>
                      <a:pt x="36" y="17"/>
                    </a:lnTo>
                    <a:lnTo>
                      <a:pt x="36" y="15"/>
                    </a:lnTo>
                    <a:lnTo>
                      <a:pt x="36" y="13"/>
                    </a:lnTo>
                    <a:lnTo>
                      <a:pt x="36" y="12"/>
                    </a:lnTo>
                    <a:lnTo>
                      <a:pt x="38" y="10"/>
                    </a:lnTo>
                    <a:lnTo>
                      <a:pt x="38" y="8"/>
                    </a:lnTo>
                    <a:lnTo>
                      <a:pt x="39" y="6"/>
                    </a:lnTo>
                    <a:lnTo>
                      <a:pt x="39" y="4"/>
                    </a:lnTo>
                    <a:lnTo>
                      <a:pt x="41" y="2"/>
                    </a:lnTo>
                    <a:lnTo>
                      <a:pt x="39" y="3"/>
                    </a:lnTo>
                    <a:lnTo>
                      <a:pt x="38" y="3"/>
                    </a:lnTo>
                    <a:lnTo>
                      <a:pt x="38" y="2"/>
                    </a:lnTo>
                    <a:lnTo>
                      <a:pt x="37" y="2"/>
                    </a:lnTo>
                    <a:lnTo>
                      <a:pt x="36" y="2"/>
                    </a:lnTo>
                    <a:lnTo>
                      <a:pt x="36" y="1"/>
                    </a:lnTo>
                    <a:lnTo>
                      <a:pt x="34" y="1"/>
                    </a:lnTo>
                    <a:lnTo>
                      <a:pt x="34" y="0"/>
                    </a:lnTo>
                  </a:path>
                </a:pathLst>
              </a:custGeom>
              <a:solidFill>
                <a:srgbClr val="0000A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5" name="Freeform 860"/>
              <p:cNvSpPr>
                <a:spLocks/>
              </p:cNvSpPr>
              <p:nvPr/>
            </p:nvSpPr>
            <p:spPr bwMode="auto">
              <a:xfrm>
                <a:off x="4801" y="2133"/>
                <a:ext cx="20" cy="66"/>
              </a:xfrm>
              <a:custGeom>
                <a:avLst/>
                <a:gdLst>
                  <a:gd name="T0" fmla="*/ 1 w 20"/>
                  <a:gd name="T1" fmla="*/ 64 h 66"/>
                  <a:gd name="T2" fmla="*/ 1 w 20"/>
                  <a:gd name="T3" fmla="*/ 62 h 66"/>
                  <a:gd name="T4" fmla="*/ 1 w 20"/>
                  <a:gd name="T5" fmla="*/ 59 h 66"/>
                  <a:gd name="T6" fmla="*/ 1 w 20"/>
                  <a:gd name="T7" fmla="*/ 55 h 66"/>
                  <a:gd name="T8" fmla="*/ 0 w 20"/>
                  <a:gd name="T9" fmla="*/ 52 h 66"/>
                  <a:gd name="T10" fmla="*/ 0 w 20"/>
                  <a:gd name="T11" fmla="*/ 46 h 66"/>
                  <a:gd name="T12" fmla="*/ 0 w 20"/>
                  <a:gd name="T13" fmla="*/ 39 h 66"/>
                  <a:gd name="T14" fmla="*/ 0 w 20"/>
                  <a:gd name="T15" fmla="*/ 31 h 66"/>
                  <a:gd name="T16" fmla="*/ 0 w 20"/>
                  <a:gd name="T17" fmla="*/ 23 h 66"/>
                  <a:gd name="T18" fmla="*/ 0 w 20"/>
                  <a:gd name="T19" fmla="*/ 15 h 66"/>
                  <a:gd name="T20" fmla="*/ 0 w 20"/>
                  <a:gd name="T21" fmla="*/ 8 h 66"/>
                  <a:gd name="T22" fmla="*/ 0 w 20"/>
                  <a:gd name="T23" fmla="*/ 2 h 66"/>
                  <a:gd name="T24" fmla="*/ 3 w 20"/>
                  <a:gd name="T25" fmla="*/ 0 h 66"/>
                  <a:gd name="T26" fmla="*/ 5 w 20"/>
                  <a:gd name="T27" fmla="*/ 2 h 66"/>
                  <a:gd name="T28" fmla="*/ 5 w 20"/>
                  <a:gd name="T29" fmla="*/ 7 h 66"/>
                  <a:gd name="T30" fmla="*/ 7 w 20"/>
                  <a:gd name="T31" fmla="*/ 8 h 66"/>
                  <a:gd name="T32" fmla="*/ 9 w 20"/>
                  <a:gd name="T33" fmla="*/ 9 h 66"/>
                  <a:gd name="T34" fmla="*/ 9 w 20"/>
                  <a:gd name="T35" fmla="*/ 13 h 66"/>
                  <a:gd name="T36" fmla="*/ 9 w 20"/>
                  <a:gd name="T37" fmla="*/ 17 h 66"/>
                  <a:gd name="T38" fmla="*/ 9 w 20"/>
                  <a:gd name="T39" fmla="*/ 21 h 66"/>
                  <a:gd name="T40" fmla="*/ 12 w 20"/>
                  <a:gd name="T41" fmla="*/ 24 h 66"/>
                  <a:gd name="T42" fmla="*/ 12 w 20"/>
                  <a:gd name="T43" fmla="*/ 28 h 66"/>
                  <a:gd name="T44" fmla="*/ 13 w 20"/>
                  <a:gd name="T45" fmla="*/ 32 h 66"/>
                  <a:gd name="T46" fmla="*/ 13 w 20"/>
                  <a:gd name="T47" fmla="*/ 36 h 66"/>
                  <a:gd name="T48" fmla="*/ 15 w 20"/>
                  <a:gd name="T49" fmla="*/ 39 h 66"/>
                  <a:gd name="T50" fmla="*/ 15 w 20"/>
                  <a:gd name="T51" fmla="*/ 43 h 66"/>
                  <a:gd name="T52" fmla="*/ 15 w 20"/>
                  <a:gd name="T53" fmla="*/ 46 h 66"/>
                  <a:gd name="T54" fmla="*/ 15 w 20"/>
                  <a:gd name="T55" fmla="*/ 50 h 66"/>
                  <a:gd name="T56" fmla="*/ 16 w 20"/>
                  <a:gd name="T57" fmla="*/ 54 h 66"/>
                  <a:gd name="T58" fmla="*/ 16 w 20"/>
                  <a:gd name="T59" fmla="*/ 57 h 66"/>
                  <a:gd name="T60" fmla="*/ 18 w 20"/>
                  <a:gd name="T61" fmla="*/ 61 h 66"/>
                  <a:gd name="T62" fmla="*/ 19 w 20"/>
                  <a:gd name="T63" fmla="*/ 62 h 66"/>
                  <a:gd name="T64" fmla="*/ 15 w 20"/>
                  <a:gd name="T65" fmla="*/ 64 h 66"/>
                  <a:gd name="T66" fmla="*/ 12 w 20"/>
                  <a:gd name="T67" fmla="*/ 65 h 66"/>
                  <a:gd name="T68" fmla="*/ 7 w 20"/>
                  <a:gd name="T69" fmla="*/ 65 h 66"/>
                  <a:gd name="T70" fmla="*/ 4 w 20"/>
                  <a:gd name="T71" fmla="*/ 65 h 66"/>
                  <a:gd name="T72" fmla="*/ 1 w 20"/>
                  <a:gd name="T73" fmla="*/ 6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 h="66">
                    <a:moveTo>
                      <a:pt x="2" y="64"/>
                    </a:moveTo>
                    <a:lnTo>
                      <a:pt x="1" y="64"/>
                    </a:lnTo>
                    <a:lnTo>
                      <a:pt x="1" y="63"/>
                    </a:lnTo>
                    <a:lnTo>
                      <a:pt x="1" y="62"/>
                    </a:lnTo>
                    <a:lnTo>
                      <a:pt x="1" y="60"/>
                    </a:lnTo>
                    <a:lnTo>
                      <a:pt x="1" y="59"/>
                    </a:lnTo>
                    <a:lnTo>
                      <a:pt x="1" y="57"/>
                    </a:lnTo>
                    <a:lnTo>
                      <a:pt x="1" y="55"/>
                    </a:lnTo>
                    <a:lnTo>
                      <a:pt x="1" y="54"/>
                    </a:lnTo>
                    <a:lnTo>
                      <a:pt x="0" y="52"/>
                    </a:lnTo>
                    <a:lnTo>
                      <a:pt x="0" y="49"/>
                    </a:lnTo>
                    <a:lnTo>
                      <a:pt x="0" y="46"/>
                    </a:lnTo>
                    <a:lnTo>
                      <a:pt x="0" y="42"/>
                    </a:lnTo>
                    <a:lnTo>
                      <a:pt x="0" y="39"/>
                    </a:lnTo>
                    <a:lnTo>
                      <a:pt x="0" y="35"/>
                    </a:lnTo>
                    <a:lnTo>
                      <a:pt x="0" y="31"/>
                    </a:lnTo>
                    <a:lnTo>
                      <a:pt x="0" y="26"/>
                    </a:lnTo>
                    <a:lnTo>
                      <a:pt x="0" y="23"/>
                    </a:lnTo>
                    <a:lnTo>
                      <a:pt x="0" y="19"/>
                    </a:lnTo>
                    <a:lnTo>
                      <a:pt x="0" y="15"/>
                    </a:lnTo>
                    <a:lnTo>
                      <a:pt x="0" y="11"/>
                    </a:lnTo>
                    <a:lnTo>
                      <a:pt x="0" y="8"/>
                    </a:lnTo>
                    <a:lnTo>
                      <a:pt x="0" y="4"/>
                    </a:lnTo>
                    <a:lnTo>
                      <a:pt x="0" y="2"/>
                    </a:lnTo>
                    <a:lnTo>
                      <a:pt x="2" y="0"/>
                    </a:lnTo>
                    <a:lnTo>
                      <a:pt x="3" y="0"/>
                    </a:lnTo>
                    <a:lnTo>
                      <a:pt x="3" y="2"/>
                    </a:lnTo>
                    <a:lnTo>
                      <a:pt x="5" y="2"/>
                    </a:lnTo>
                    <a:lnTo>
                      <a:pt x="5" y="4"/>
                    </a:lnTo>
                    <a:lnTo>
                      <a:pt x="5" y="7"/>
                    </a:lnTo>
                    <a:lnTo>
                      <a:pt x="7" y="7"/>
                    </a:lnTo>
                    <a:lnTo>
                      <a:pt x="7" y="8"/>
                    </a:lnTo>
                    <a:lnTo>
                      <a:pt x="7" y="9"/>
                    </a:lnTo>
                    <a:lnTo>
                      <a:pt x="9" y="9"/>
                    </a:lnTo>
                    <a:lnTo>
                      <a:pt x="9" y="11"/>
                    </a:lnTo>
                    <a:lnTo>
                      <a:pt x="9" y="13"/>
                    </a:lnTo>
                    <a:lnTo>
                      <a:pt x="9" y="15"/>
                    </a:lnTo>
                    <a:lnTo>
                      <a:pt x="9" y="17"/>
                    </a:lnTo>
                    <a:lnTo>
                      <a:pt x="9" y="19"/>
                    </a:lnTo>
                    <a:lnTo>
                      <a:pt x="9" y="21"/>
                    </a:lnTo>
                    <a:lnTo>
                      <a:pt x="9" y="23"/>
                    </a:lnTo>
                    <a:lnTo>
                      <a:pt x="12" y="24"/>
                    </a:lnTo>
                    <a:lnTo>
                      <a:pt x="12" y="26"/>
                    </a:lnTo>
                    <a:lnTo>
                      <a:pt x="12" y="28"/>
                    </a:lnTo>
                    <a:lnTo>
                      <a:pt x="12" y="30"/>
                    </a:lnTo>
                    <a:lnTo>
                      <a:pt x="13" y="32"/>
                    </a:lnTo>
                    <a:lnTo>
                      <a:pt x="13" y="34"/>
                    </a:lnTo>
                    <a:lnTo>
                      <a:pt x="13" y="36"/>
                    </a:lnTo>
                    <a:lnTo>
                      <a:pt x="13" y="38"/>
                    </a:lnTo>
                    <a:lnTo>
                      <a:pt x="15" y="39"/>
                    </a:lnTo>
                    <a:lnTo>
                      <a:pt x="15" y="41"/>
                    </a:lnTo>
                    <a:lnTo>
                      <a:pt x="15" y="43"/>
                    </a:lnTo>
                    <a:lnTo>
                      <a:pt x="15" y="45"/>
                    </a:lnTo>
                    <a:lnTo>
                      <a:pt x="15" y="46"/>
                    </a:lnTo>
                    <a:lnTo>
                      <a:pt x="15" y="48"/>
                    </a:lnTo>
                    <a:lnTo>
                      <a:pt x="15" y="50"/>
                    </a:lnTo>
                    <a:lnTo>
                      <a:pt x="15" y="52"/>
                    </a:lnTo>
                    <a:lnTo>
                      <a:pt x="16" y="54"/>
                    </a:lnTo>
                    <a:lnTo>
                      <a:pt x="16" y="55"/>
                    </a:lnTo>
                    <a:lnTo>
                      <a:pt x="16" y="57"/>
                    </a:lnTo>
                    <a:lnTo>
                      <a:pt x="16" y="59"/>
                    </a:lnTo>
                    <a:lnTo>
                      <a:pt x="18" y="61"/>
                    </a:lnTo>
                    <a:lnTo>
                      <a:pt x="18" y="62"/>
                    </a:lnTo>
                    <a:lnTo>
                      <a:pt x="19" y="62"/>
                    </a:lnTo>
                    <a:lnTo>
                      <a:pt x="17" y="64"/>
                    </a:lnTo>
                    <a:lnTo>
                      <a:pt x="15" y="64"/>
                    </a:lnTo>
                    <a:lnTo>
                      <a:pt x="13" y="65"/>
                    </a:lnTo>
                    <a:lnTo>
                      <a:pt x="12" y="65"/>
                    </a:lnTo>
                    <a:lnTo>
                      <a:pt x="9" y="65"/>
                    </a:lnTo>
                    <a:lnTo>
                      <a:pt x="7" y="65"/>
                    </a:lnTo>
                    <a:lnTo>
                      <a:pt x="6" y="65"/>
                    </a:lnTo>
                    <a:lnTo>
                      <a:pt x="4" y="65"/>
                    </a:lnTo>
                    <a:lnTo>
                      <a:pt x="3" y="65"/>
                    </a:lnTo>
                    <a:lnTo>
                      <a:pt x="1" y="65"/>
                    </a:lnTo>
                    <a:lnTo>
                      <a:pt x="2" y="64"/>
                    </a:lnTo>
                  </a:path>
                </a:pathLst>
              </a:custGeom>
              <a:solidFill>
                <a:srgbClr val="1F007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6" name="Freeform 861"/>
              <p:cNvSpPr>
                <a:spLocks/>
              </p:cNvSpPr>
              <p:nvPr/>
            </p:nvSpPr>
            <p:spPr bwMode="auto">
              <a:xfrm>
                <a:off x="4787" y="2118"/>
                <a:ext cx="20" cy="56"/>
              </a:xfrm>
              <a:custGeom>
                <a:avLst/>
                <a:gdLst>
                  <a:gd name="T0" fmla="*/ 10 w 20"/>
                  <a:gd name="T1" fmla="*/ 9 h 56"/>
                  <a:gd name="T2" fmla="*/ 12 w 20"/>
                  <a:gd name="T3" fmla="*/ 12 h 56"/>
                  <a:gd name="T4" fmla="*/ 14 w 20"/>
                  <a:gd name="T5" fmla="*/ 10 h 56"/>
                  <a:gd name="T6" fmla="*/ 16 w 20"/>
                  <a:gd name="T7" fmla="*/ 6 h 56"/>
                  <a:gd name="T8" fmla="*/ 16 w 20"/>
                  <a:gd name="T9" fmla="*/ 3 h 56"/>
                  <a:gd name="T10" fmla="*/ 16 w 20"/>
                  <a:gd name="T11" fmla="*/ 0 h 56"/>
                  <a:gd name="T12" fmla="*/ 17 w 20"/>
                  <a:gd name="T13" fmla="*/ 1 h 56"/>
                  <a:gd name="T14" fmla="*/ 19 w 20"/>
                  <a:gd name="T15" fmla="*/ 3 h 56"/>
                  <a:gd name="T16" fmla="*/ 19 w 20"/>
                  <a:gd name="T17" fmla="*/ 7 h 56"/>
                  <a:gd name="T18" fmla="*/ 18 w 20"/>
                  <a:gd name="T19" fmla="*/ 10 h 56"/>
                  <a:gd name="T20" fmla="*/ 18 w 20"/>
                  <a:gd name="T21" fmla="*/ 15 h 56"/>
                  <a:gd name="T22" fmla="*/ 16 w 20"/>
                  <a:gd name="T23" fmla="*/ 18 h 56"/>
                  <a:gd name="T24" fmla="*/ 14 w 20"/>
                  <a:gd name="T25" fmla="*/ 22 h 56"/>
                  <a:gd name="T26" fmla="*/ 12 w 20"/>
                  <a:gd name="T27" fmla="*/ 26 h 56"/>
                  <a:gd name="T28" fmla="*/ 11 w 20"/>
                  <a:gd name="T29" fmla="*/ 30 h 56"/>
                  <a:gd name="T30" fmla="*/ 9 w 20"/>
                  <a:gd name="T31" fmla="*/ 34 h 56"/>
                  <a:gd name="T32" fmla="*/ 9 w 20"/>
                  <a:gd name="T33" fmla="*/ 37 h 56"/>
                  <a:gd name="T34" fmla="*/ 7 w 20"/>
                  <a:gd name="T35" fmla="*/ 41 h 56"/>
                  <a:gd name="T36" fmla="*/ 7 w 20"/>
                  <a:gd name="T37" fmla="*/ 45 h 56"/>
                  <a:gd name="T38" fmla="*/ 5 w 20"/>
                  <a:gd name="T39" fmla="*/ 49 h 56"/>
                  <a:gd name="T40" fmla="*/ 5 w 20"/>
                  <a:gd name="T41" fmla="*/ 53 h 56"/>
                  <a:gd name="T42" fmla="*/ 4 w 20"/>
                  <a:gd name="T43" fmla="*/ 55 h 56"/>
                  <a:gd name="T44" fmla="*/ 2 w 20"/>
                  <a:gd name="T45" fmla="*/ 53 h 56"/>
                  <a:gd name="T46" fmla="*/ 2 w 20"/>
                  <a:gd name="T47" fmla="*/ 48 h 56"/>
                  <a:gd name="T48" fmla="*/ 2 w 20"/>
                  <a:gd name="T49" fmla="*/ 45 h 56"/>
                  <a:gd name="T50" fmla="*/ 1 w 20"/>
                  <a:gd name="T51" fmla="*/ 43 h 56"/>
                  <a:gd name="T52" fmla="*/ 1 w 20"/>
                  <a:gd name="T53" fmla="*/ 39 h 56"/>
                  <a:gd name="T54" fmla="*/ 0 w 20"/>
                  <a:gd name="T55" fmla="*/ 36 h 56"/>
                  <a:gd name="T56" fmla="*/ 0 w 20"/>
                  <a:gd name="T57" fmla="*/ 32 h 56"/>
                  <a:gd name="T58" fmla="*/ 3 w 20"/>
                  <a:gd name="T59" fmla="*/ 31 h 56"/>
                  <a:gd name="T60" fmla="*/ 5 w 20"/>
                  <a:gd name="T61" fmla="*/ 28 h 56"/>
                  <a:gd name="T62" fmla="*/ 7 w 20"/>
                  <a:gd name="T63" fmla="*/ 24 h 56"/>
                  <a:gd name="T64" fmla="*/ 7 w 20"/>
                  <a:gd name="T65" fmla="*/ 20 h 56"/>
                  <a:gd name="T66" fmla="*/ 9 w 20"/>
                  <a:gd name="T67" fmla="*/ 16 h 56"/>
                  <a:gd name="T68" fmla="*/ 9 w 20"/>
                  <a:gd name="T69" fmla="*/ 12 h 56"/>
                  <a:gd name="T70" fmla="*/ 10 w 20"/>
                  <a:gd name="T71" fmla="*/ 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56">
                    <a:moveTo>
                      <a:pt x="10" y="7"/>
                    </a:moveTo>
                    <a:lnTo>
                      <a:pt x="10" y="9"/>
                    </a:lnTo>
                    <a:lnTo>
                      <a:pt x="12" y="11"/>
                    </a:lnTo>
                    <a:lnTo>
                      <a:pt x="12" y="12"/>
                    </a:lnTo>
                    <a:lnTo>
                      <a:pt x="14" y="11"/>
                    </a:lnTo>
                    <a:lnTo>
                      <a:pt x="14" y="10"/>
                    </a:lnTo>
                    <a:lnTo>
                      <a:pt x="14" y="8"/>
                    </a:lnTo>
                    <a:lnTo>
                      <a:pt x="16" y="6"/>
                    </a:lnTo>
                    <a:lnTo>
                      <a:pt x="16" y="5"/>
                    </a:lnTo>
                    <a:lnTo>
                      <a:pt x="16" y="3"/>
                    </a:lnTo>
                    <a:lnTo>
                      <a:pt x="16" y="2"/>
                    </a:lnTo>
                    <a:lnTo>
                      <a:pt x="16" y="0"/>
                    </a:lnTo>
                    <a:lnTo>
                      <a:pt x="17" y="0"/>
                    </a:lnTo>
                    <a:lnTo>
                      <a:pt x="17" y="1"/>
                    </a:lnTo>
                    <a:lnTo>
                      <a:pt x="19" y="1"/>
                    </a:lnTo>
                    <a:lnTo>
                      <a:pt x="19" y="3"/>
                    </a:lnTo>
                    <a:lnTo>
                      <a:pt x="19" y="5"/>
                    </a:lnTo>
                    <a:lnTo>
                      <a:pt x="19" y="7"/>
                    </a:lnTo>
                    <a:lnTo>
                      <a:pt x="19" y="9"/>
                    </a:lnTo>
                    <a:lnTo>
                      <a:pt x="18" y="10"/>
                    </a:lnTo>
                    <a:lnTo>
                      <a:pt x="18" y="12"/>
                    </a:lnTo>
                    <a:lnTo>
                      <a:pt x="18" y="15"/>
                    </a:lnTo>
                    <a:lnTo>
                      <a:pt x="18" y="16"/>
                    </a:lnTo>
                    <a:lnTo>
                      <a:pt x="16" y="18"/>
                    </a:lnTo>
                    <a:lnTo>
                      <a:pt x="16" y="20"/>
                    </a:lnTo>
                    <a:lnTo>
                      <a:pt x="14" y="22"/>
                    </a:lnTo>
                    <a:lnTo>
                      <a:pt x="14" y="24"/>
                    </a:lnTo>
                    <a:lnTo>
                      <a:pt x="12" y="26"/>
                    </a:lnTo>
                    <a:lnTo>
                      <a:pt x="12" y="28"/>
                    </a:lnTo>
                    <a:lnTo>
                      <a:pt x="11" y="30"/>
                    </a:lnTo>
                    <a:lnTo>
                      <a:pt x="11" y="32"/>
                    </a:lnTo>
                    <a:lnTo>
                      <a:pt x="9" y="34"/>
                    </a:lnTo>
                    <a:lnTo>
                      <a:pt x="9" y="36"/>
                    </a:lnTo>
                    <a:lnTo>
                      <a:pt x="9" y="37"/>
                    </a:lnTo>
                    <a:lnTo>
                      <a:pt x="7" y="39"/>
                    </a:lnTo>
                    <a:lnTo>
                      <a:pt x="7" y="41"/>
                    </a:lnTo>
                    <a:lnTo>
                      <a:pt x="7" y="43"/>
                    </a:lnTo>
                    <a:lnTo>
                      <a:pt x="7" y="45"/>
                    </a:lnTo>
                    <a:lnTo>
                      <a:pt x="5" y="47"/>
                    </a:lnTo>
                    <a:lnTo>
                      <a:pt x="5" y="49"/>
                    </a:lnTo>
                    <a:lnTo>
                      <a:pt x="5" y="51"/>
                    </a:lnTo>
                    <a:lnTo>
                      <a:pt x="5" y="53"/>
                    </a:lnTo>
                    <a:lnTo>
                      <a:pt x="4" y="54"/>
                    </a:lnTo>
                    <a:lnTo>
                      <a:pt x="4" y="55"/>
                    </a:lnTo>
                    <a:lnTo>
                      <a:pt x="2" y="54"/>
                    </a:lnTo>
                    <a:lnTo>
                      <a:pt x="2" y="53"/>
                    </a:lnTo>
                    <a:lnTo>
                      <a:pt x="2" y="50"/>
                    </a:lnTo>
                    <a:lnTo>
                      <a:pt x="2" y="48"/>
                    </a:lnTo>
                    <a:lnTo>
                      <a:pt x="2" y="47"/>
                    </a:lnTo>
                    <a:lnTo>
                      <a:pt x="2" y="45"/>
                    </a:lnTo>
                    <a:lnTo>
                      <a:pt x="2" y="43"/>
                    </a:lnTo>
                    <a:lnTo>
                      <a:pt x="1" y="43"/>
                    </a:lnTo>
                    <a:lnTo>
                      <a:pt x="1" y="41"/>
                    </a:lnTo>
                    <a:lnTo>
                      <a:pt x="1" y="39"/>
                    </a:lnTo>
                    <a:lnTo>
                      <a:pt x="0" y="38"/>
                    </a:lnTo>
                    <a:lnTo>
                      <a:pt x="0" y="36"/>
                    </a:lnTo>
                    <a:lnTo>
                      <a:pt x="0" y="34"/>
                    </a:lnTo>
                    <a:lnTo>
                      <a:pt x="0" y="32"/>
                    </a:lnTo>
                    <a:lnTo>
                      <a:pt x="1" y="32"/>
                    </a:lnTo>
                    <a:lnTo>
                      <a:pt x="3" y="31"/>
                    </a:lnTo>
                    <a:lnTo>
                      <a:pt x="3" y="30"/>
                    </a:lnTo>
                    <a:lnTo>
                      <a:pt x="5" y="28"/>
                    </a:lnTo>
                    <a:lnTo>
                      <a:pt x="5" y="26"/>
                    </a:lnTo>
                    <a:lnTo>
                      <a:pt x="7" y="24"/>
                    </a:lnTo>
                    <a:lnTo>
                      <a:pt x="7" y="22"/>
                    </a:lnTo>
                    <a:lnTo>
                      <a:pt x="7" y="20"/>
                    </a:lnTo>
                    <a:lnTo>
                      <a:pt x="7" y="18"/>
                    </a:lnTo>
                    <a:lnTo>
                      <a:pt x="9" y="16"/>
                    </a:lnTo>
                    <a:lnTo>
                      <a:pt x="9" y="15"/>
                    </a:lnTo>
                    <a:lnTo>
                      <a:pt x="9" y="12"/>
                    </a:lnTo>
                    <a:lnTo>
                      <a:pt x="9" y="10"/>
                    </a:lnTo>
                    <a:lnTo>
                      <a:pt x="10" y="7"/>
                    </a:lnTo>
                  </a:path>
                </a:pathLst>
              </a:custGeom>
              <a:solidFill>
                <a:srgbClr val="1F007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7" name="Freeform 862"/>
              <p:cNvSpPr>
                <a:spLocks/>
              </p:cNvSpPr>
              <p:nvPr/>
            </p:nvSpPr>
            <p:spPr bwMode="auto">
              <a:xfrm>
                <a:off x="4755" y="2227"/>
                <a:ext cx="20" cy="104"/>
              </a:xfrm>
              <a:custGeom>
                <a:avLst/>
                <a:gdLst>
                  <a:gd name="T0" fmla="*/ 16 w 20"/>
                  <a:gd name="T1" fmla="*/ 1 h 104"/>
                  <a:gd name="T2" fmla="*/ 17 w 20"/>
                  <a:gd name="T3" fmla="*/ 3 h 104"/>
                  <a:gd name="T4" fmla="*/ 17 w 20"/>
                  <a:gd name="T5" fmla="*/ 6 h 104"/>
                  <a:gd name="T6" fmla="*/ 18 w 20"/>
                  <a:gd name="T7" fmla="*/ 7 h 104"/>
                  <a:gd name="T8" fmla="*/ 18 w 20"/>
                  <a:gd name="T9" fmla="*/ 10 h 104"/>
                  <a:gd name="T10" fmla="*/ 18 w 20"/>
                  <a:gd name="T11" fmla="*/ 14 h 104"/>
                  <a:gd name="T12" fmla="*/ 18 w 20"/>
                  <a:gd name="T13" fmla="*/ 17 h 104"/>
                  <a:gd name="T14" fmla="*/ 18 w 20"/>
                  <a:gd name="T15" fmla="*/ 20 h 104"/>
                  <a:gd name="T16" fmla="*/ 18 w 20"/>
                  <a:gd name="T17" fmla="*/ 23 h 104"/>
                  <a:gd name="T18" fmla="*/ 17 w 20"/>
                  <a:gd name="T19" fmla="*/ 26 h 104"/>
                  <a:gd name="T20" fmla="*/ 17 w 20"/>
                  <a:gd name="T21" fmla="*/ 30 h 104"/>
                  <a:gd name="T22" fmla="*/ 15 w 20"/>
                  <a:gd name="T23" fmla="*/ 34 h 104"/>
                  <a:gd name="T24" fmla="*/ 15 w 20"/>
                  <a:gd name="T25" fmla="*/ 37 h 104"/>
                  <a:gd name="T26" fmla="*/ 14 w 20"/>
                  <a:gd name="T27" fmla="*/ 41 h 104"/>
                  <a:gd name="T28" fmla="*/ 14 w 20"/>
                  <a:gd name="T29" fmla="*/ 45 h 104"/>
                  <a:gd name="T30" fmla="*/ 14 w 20"/>
                  <a:gd name="T31" fmla="*/ 51 h 104"/>
                  <a:gd name="T32" fmla="*/ 14 w 20"/>
                  <a:gd name="T33" fmla="*/ 54 h 104"/>
                  <a:gd name="T34" fmla="*/ 14 w 20"/>
                  <a:gd name="T35" fmla="*/ 60 h 104"/>
                  <a:gd name="T36" fmla="*/ 15 w 20"/>
                  <a:gd name="T37" fmla="*/ 64 h 104"/>
                  <a:gd name="T38" fmla="*/ 15 w 20"/>
                  <a:gd name="T39" fmla="*/ 70 h 104"/>
                  <a:gd name="T40" fmla="*/ 15 w 20"/>
                  <a:gd name="T41" fmla="*/ 74 h 104"/>
                  <a:gd name="T42" fmla="*/ 15 w 20"/>
                  <a:gd name="T43" fmla="*/ 77 h 104"/>
                  <a:gd name="T44" fmla="*/ 16 w 20"/>
                  <a:gd name="T45" fmla="*/ 81 h 104"/>
                  <a:gd name="T46" fmla="*/ 14 w 20"/>
                  <a:gd name="T47" fmla="*/ 84 h 104"/>
                  <a:gd name="T48" fmla="*/ 11 w 20"/>
                  <a:gd name="T49" fmla="*/ 89 h 104"/>
                  <a:gd name="T50" fmla="*/ 9 w 20"/>
                  <a:gd name="T51" fmla="*/ 93 h 104"/>
                  <a:gd name="T52" fmla="*/ 5 w 20"/>
                  <a:gd name="T53" fmla="*/ 97 h 104"/>
                  <a:gd name="T54" fmla="*/ 1 w 20"/>
                  <a:gd name="T55" fmla="*/ 101 h 104"/>
                  <a:gd name="T56" fmla="*/ 0 w 20"/>
                  <a:gd name="T57" fmla="*/ 103 h 104"/>
                  <a:gd name="T58" fmla="*/ 3 w 20"/>
                  <a:gd name="T59" fmla="*/ 96 h 104"/>
                  <a:gd name="T60" fmla="*/ 6 w 20"/>
                  <a:gd name="T61" fmla="*/ 86 h 104"/>
                  <a:gd name="T62" fmla="*/ 8 w 20"/>
                  <a:gd name="T63" fmla="*/ 77 h 104"/>
                  <a:gd name="T64" fmla="*/ 10 w 20"/>
                  <a:gd name="T65" fmla="*/ 68 h 104"/>
                  <a:gd name="T66" fmla="*/ 10 w 20"/>
                  <a:gd name="T67" fmla="*/ 60 h 104"/>
                  <a:gd name="T68" fmla="*/ 10 w 20"/>
                  <a:gd name="T69" fmla="*/ 51 h 104"/>
                  <a:gd name="T70" fmla="*/ 9 w 20"/>
                  <a:gd name="T71" fmla="*/ 41 h 104"/>
                  <a:gd name="T72" fmla="*/ 9 w 20"/>
                  <a:gd name="T73" fmla="*/ 31 h 104"/>
                  <a:gd name="T74" fmla="*/ 10 w 20"/>
                  <a:gd name="T75" fmla="*/ 29 h 104"/>
                  <a:gd name="T76" fmla="*/ 11 w 20"/>
                  <a:gd name="T77" fmla="*/ 25 h 104"/>
                  <a:gd name="T78" fmla="*/ 12 w 20"/>
                  <a:gd name="T79" fmla="*/ 22 h 104"/>
                  <a:gd name="T80" fmla="*/ 12 w 20"/>
                  <a:gd name="T81" fmla="*/ 19 h 104"/>
                  <a:gd name="T82" fmla="*/ 12 w 20"/>
                  <a:gd name="T83" fmla="*/ 15 h 104"/>
                  <a:gd name="T84" fmla="*/ 13 w 20"/>
                  <a:gd name="T85" fmla="*/ 10 h 104"/>
                  <a:gd name="T86" fmla="*/ 13 w 20"/>
                  <a:gd name="T87" fmla="*/ 7 h 104"/>
                  <a:gd name="T88" fmla="*/ 15 w 20"/>
                  <a:gd name="T89" fmla="*/ 4 h 104"/>
                  <a:gd name="T90" fmla="*/ 15 w 20"/>
                  <a:gd name="T91" fmla="*/ 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 h="104">
                    <a:moveTo>
                      <a:pt x="16" y="0"/>
                    </a:moveTo>
                    <a:lnTo>
                      <a:pt x="16" y="1"/>
                    </a:lnTo>
                    <a:lnTo>
                      <a:pt x="16" y="3"/>
                    </a:lnTo>
                    <a:lnTo>
                      <a:pt x="17" y="3"/>
                    </a:lnTo>
                    <a:lnTo>
                      <a:pt x="17" y="5"/>
                    </a:lnTo>
                    <a:lnTo>
                      <a:pt x="17" y="6"/>
                    </a:lnTo>
                    <a:lnTo>
                      <a:pt x="18" y="6"/>
                    </a:lnTo>
                    <a:lnTo>
                      <a:pt x="18" y="7"/>
                    </a:lnTo>
                    <a:lnTo>
                      <a:pt x="18" y="8"/>
                    </a:lnTo>
                    <a:lnTo>
                      <a:pt x="18" y="10"/>
                    </a:lnTo>
                    <a:lnTo>
                      <a:pt x="18" y="13"/>
                    </a:lnTo>
                    <a:lnTo>
                      <a:pt x="18" y="14"/>
                    </a:lnTo>
                    <a:lnTo>
                      <a:pt x="18" y="16"/>
                    </a:lnTo>
                    <a:lnTo>
                      <a:pt x="18" y="17"/>
                    </a:lnTo>
                    <a:lnTo>
                      <a:pt x="19" y="17"/>
                    </a:lnTo>
                    <a:lnTo>
                      <a:pt x="18" y="20"/>
                    </a:lnTo>
                    <a:lnTo>
                      <a:pt x="18" y="21"/>
                    </a:lnTo>
                    <a:lnTo>
                      <a:pt x="18" y="23"/>
                    </a:lnTo>
                    <a:lnTo>
                      <a:pt x="18" y="24"/>
                    </a:lnTo>
                    <a:lnTo>
                      <a:pt x="17" y="26"/>
                    </a:lnTo>
                    <a:lnTo>
                      <a:pt x="17" y="28"/>
                    </a:lnTo>
                    <a:lnTo>
                      <a:pt x="17" y="30"/>
                    </a:lnTo>
                    <a:lnTo>
                      <a:pt x="17" y="32"/>
                    </a:lnTo>
                    <a:lnTo>
                      <a:pt x="15" y="34"/>
                    </a:lnTo>
                    <a:lnTo>
                      <a:pt x="15" y="36"/>
                    </a:lnTo>
                    <a:lnTo>
                      <a:pt x="15" y="37"/>
                    </a:lnTo>
                    <a:lnTo>
                      <a:pt x="15" y="39"/>
                    </a:lnTo>
                    <a:lnTo>
                      <a:pt x="14" y="41"/>
                    </a:lnTo>
                    <a:lnTo>
                      <a:pt x="14" y="43"/>
                    </a:lnTo>
                    <a:lnTo>
                      <a:pt x="14" y="45"/>
                    </a:lnTo>
                    <a:lnTo>
                      <a:pt x="14" y="48"/>
                    </a:lnTo>
                    <a:lnTo>
                      <a:pt x="14" y="51"/>
                    </a:lnTo>
                    <a:lnTo>
                      <a:pt x="14" y="52"/>
                    </a:lnTo>
                    <a:lnTo>
                      <a:pt x="14" y="54"/>
                    </a:lnTo>
                    <a:lnTo>
                      <a:pt x="14" y="58"/>
                    </a:lnTo>
                    <a:lnTo>
                      <a:pt x="14" y="60"/>
                    </a:lnTo>
                    <a:lnTo>
                      <a:pt x="14" y="62"/>
                    </a:lnTo>
                    <a:lnTo>
                      <a:pt x="15" y="64"/>
                    </a:lnTo>
                    <a:lnTo>
                      <a:pt x="15" y="68"/>
                    </a:lnTo>
                    <a:lnTo>
                      <a:pt x="15" y="70"/>
                    </a:lnTo>
                    <a:lnTo>
                      <a:pt x="15" y="72"/>
                    </a:lnTo>
                    <a:lnTo>
                      <a:pt x="15" y="74"/>
                    </a:lnTo>
                    <a:lnTo>
                      <a:pt x="15" y="75"/>
                    </a:lnTo>
                    <a:lnTo>
                      <a:pt x="15" y="77"/>
                    </a:lnTo>
                    <a:lnTo>
                      <a:pt x="15" y="79"/>
                    </a:lnTo>
                    <a:lnTo>
                      <a:pt x="16" y="81"/>
                    </a:lnTo>
                    <a:lnTo>
                      <a:pt x="14" y="83"/>
                    </a:lnTo>
                    <a:lnTo>
                      <a:pt x="14" y="84"/>
                    </a:lnTo>
                    <a:lnTo>
                      <a:pt x="13" y="87"/>
                    </a:lnTo>
                    <a:lnTo>
                      <a:pt x="11" y="89"/>
                    </a:lnTo>
                    <a:lnTo>
                      <a:pt x="11" y="91"/>
                    </a:lnTo>
                    <a:lnTo>
                      <a:pt x="9" y="93"/>
                    </a:lnTo>
                    <a:lnTo>
                      <a:pt x="7" y="95"/>
                    </a:lnTo>
                    <a:lnTo>
                      <a:pt x="5" y="97"/>
                    </a:lnTo>
                    <a:lnTo>
                      <a:pt x="3" y="99"/>
                    </a:lnTo>
                    <a:lnTo>
                      <a:pt x="1" y="101"/>
                    </a:lnTo>
                    <a:lnTo>
                      <a:pt x="1" y="102"/>
                    </a:lnTo>
                    <a:lnTo>
                      <a:pt x="0" y="103"/>
                    </a:lnTo>
                    <a:lnTo>
                      <a:pt x="1" y="99"/>
                    </a:lnTo>
                    <a:lnTo>
                      <a:pt x="3" y="96"/>
                    </a:lnTo>
                    <a:lnTo>
                      <a:pt x="5" y="91"/>
                    </a:lnTo>
                    <a:lnTo>
                      <a:pt x="6" y="86"/>
                    </a:lnTo>
                    <a:lnTo>
                      <a:pt x="6" y="82"/>
                    </a:lnTo>
                    <a:lnTo>
                      <a:pt x="8" y="77"/>
                    </a:lnTo>
                    <a:lnTo>
                      <a:pt x="8" y="74"/>
                    </a:lnTo>
                    <a:lnTo>
                      <a:pt x="10" y="68"/>
                    </a:lnTo>
                    <a:lnTo>
                      <a:pt x="10" y="64"/>
                    </a:lnTo>
                    <a:lnTo>
                      <a:pt x="10" y="60"/>
                    </a:lnTo>
                    <a:lnTo>
                      <a:pt x="10" y="56"/>
                    </a:lnTo>
                    <a:lnTo>
                      <a:pt x="10" y="51"/>
                    </a:lnTo>
                    <a:lnTo>
                      <a:pt x="9" y="46"/>
                    </a:lnTo>
                    <a:lnTo>
                      <a:pt x="9" y="41"/>
                    </a:lnTo>
                    <a:lnTo>
                      <a:pt x="9" y="37"/>
                    </a:lnTo>
                    <a:lnTo>
                      <a:pt x="9" y="31"/>
                    </a:lnTo>
                    <a:lnTo>
                      <a:pt x="10" y="30"/>
                    </a:lnTo>
                    <a:lnTo>
                      <a:pt x="10" y="29"/>
                    </a:lnTo>
                    <a:lnTo>
                      <a:pt x="11" y="27"/>
                    </a:lnTo>
                    <a:lnTo>
                      <a:pt x="11" y="25"/>
                    </a:lnTo>
                    <a:lnTo>
                      <a:pt x="12" y="23"/>
                    </a:lnTo>
                    <a:lnTo>
                      <a:pt x="12" y="22"/>
                    </a:lnTo>
                    <a:lnTo>
                      <a:pt x="12" y="20"/>
                    </a:lnTo>
                    <a:lnTo>
                      <a:pt x="12" y="19"/>
                    </a:lnTo>
                    <a:lnTo>
                      <a:pt x="12" y="17"/>
                    </a:lnTo>
                    <a:lnTo>
                      <a:pt x="12" y="15"/>
                    </a:lnTo>
                    <a:lnTo>
                      <a:pt x="13" y="12"/>
                    </a:lnTo>
                    <a:lnTo>
                      <a:pt x="13" y="10"/>
                    </a:lnTo>
                    <a:lnTo>
                      <a:pt x="13" y="8"/>
                    </a:lnTo>
                    <a:lnTo>
                      <a:pt x="13" y="7"/>
                    </a:lnTo>
                    <a:lnTo>
                      <a:pt x="15" y="5"/>
                    </a:lnTo>
                    <a:lnTo>
                      <a:pt x="15" y="4"/>
                    </a:lnTo>
                    <a:lnTo>
                      <a:pt x="15" y="2"/>
                    </a:lnTo>
                    <a:lnTo>
                      <a:pt x="15" y="1"/>
                    </a:lnTo>
                    <a:lnTo>
                      <a:pt x="16" y="0"/>
                    </a:lnTo>
                  </a:path>
                </a:pathLst>
              </a:custGeom>
              <a:solidFill>
                <a:srgbClr val="C0C0C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8" name="Freeform 863"/>
              <p:cNvSpPr>
                <a:spLocks/>
              </p:cNvSpPr>
              <p:nvPr/>
            </p:nvSpPr>
            <p:spPr bwMode="auto">
              <a:xfrm>
                <a:off x="4813" y="2515"/>
                <a:ext cx="25" cy="86"/>
              </a:xfrm>
              <a:custGeom>
                <a:avLst/>
                <a:gdLst>
                  <a:gd name="T0" fmla="*/ 3 w 25"/>
                  <a:gd name="T1" fmla="*/ 13 h 86"/>
                  <a:gd name="T2" fmla="*/ 2 w 25"/>
                  <a:gd name="T3" fmla="*/ 12 h 86"/>
                  <a:gd name="T4" fmla="*/ 2 w 25"/>
                  <a:gd name="T5" fmla="*/ 9 h 86"/>
                  <a:gd name="T6" fmla="*/ 1 w 25"/>
                  <a:gd name="T7" fmla="*/ 7 h 86"/>
                  <a:gd name="T8" fmla="*/ 1 w 25"/>
                  <a:gd name="T9" fmla="*/ 4 h 86"/>
                  <a:gd name="T10" fmla="*/ 1 w 25"/>
                  <a:gd name="T11" fmla="*/ 1 h 86"/>
                  <a:gd name="T12" fmla="*/ 0 w 25"/>
                  <a:gd name="T13" fmla="*/ 2 h 86"/>
                  <a:gd name="T14" fmla="*/ 0 w 25"/>
                  <a:gd name="T15" fmla="*/ 6 h 86"/>
                  <a:gd name="T16" fmla="*/ 0 w 25"/>
                  <a:gd name="T17" fmla="*/ 10 h 86"/>
                  <a:gd name="T18" fmla="*/ 0 w 25"/>
                  <a:gd name="T19" fmla="*/ 15 h 86"/>
                  <a:gd name="T20" fmla="*/ 0 w 25"/>
                  <a:gd name="T21" fmla="*/ 18 h 86"/>
                  <a:gd name="T22" fmla="*/ 0 w 25"/>
                  <a:gd name="T23" fmla="*/ 22 h 86"/>
                  <a:gd name="T24" fmla="*/ 0 w 25"/>
                  <a:gd name="T25" fmla="*/ 25 h 86"/>
                  <a:gd name="T26" fmla="*/ 0 w 25"/>
                  <a:gd name="T27" fmla="*/ 29 h 86"/>
                  <a:gd name="T28" fmla="*/ 2 w 25"/>
                  <a:gd name="T29" fmla="*/ 31 h 86"/>
                  <a:gd name="T30" fmla="*/ 2 w 25"/>
                  <a:gd name="T31" fmla="*/ 34 h 86"/>
                  <a:gd name="T32" fmla="*/ 2 w 25"/>
                  <a:gd name="T33" fmla="*/ 38 h 86"/>
                  <a:gd name="T34" fmla="*/ 2 w 25"/>
                  <a:gd name="T35" fmla="*/ 40 h 86"/>
                  <a:gd name="T36" fmla="*/ 2 w 25"/>
                  <a:gd name="T37" fmla="*/ 44 h 86"/>
                  <a:gd name="T38" fmla="*/ 2 w 25"/>
                  <a:gd name="T39" fmla="*/ 47 h 86"/>
                  <a:gd name="T40" fmla="*/ 2 w 25"/>
                  <a:gd name="T41" fmla="*/ 51 h 86"/>
                  <a:gd name="T42" fmla="*/ 2 w 25"/>
                  <a:gd name="T43" fmla="*/ 54 h 86"/>
                  <a:gd name="T44" fmla="*/ 2 w 25"/>
                  <a:gd name="T45" fmla="*/ 58 h 86"/>
                  <a:gd name="T46" fmla="*/ 2 w 25"/>
                  <a:gd name="T47" fmla="*/ 61 h 86"/>
                  <a:gd name="T48" fmla="*/ 2 w 25"/>
                  <a:gd name="T49" fmla="*/ 65 h 86"/>
                  <a:gd name="T50" fmla="*/ 2 w 25"/>
                  <a:gd name="T51" fmla="*/ 69 h 86"/>
                  <a:gd name="T52" fmla="*/ 2 w 25"/>
                  <a:gd name="T53" fmla="*/ 72 h 86"/>
                  <a:gd name="T54" fmla="*/ 4 w 25"/>
                  <a:gd name="T55" fmla="*/ 74 h 86"/>
                  <a:gd name="T56" fmla="*/ 4 w 25"/>
                  <a:gd name="T57" fmla="*/ 77 h 86"/>
                  <a:gd name="T58" fmla="*/ 7 w 25"/>
                  <a:gd name="T59" fmla="*/ 79 h 86"/>
                  <a:gd name="T60" fmla="*/ 8 w 25"/>
                  <a:gd name="T61" fmla="*/ 82 h 86"/>
                  <a:gd name="T62" fmla="*/ 10 w 25"/>
                  <a:gd name="T63" fmla="*/ 84 h 86"/>
                  <a:gd name="T64" fmla="*/ 12 w 25"/>
                  <a:gd name="T65" fmla="*/ 85 h 86"/>
                  <a:gd name="T66" fmla="*/ 16 w 25"/>
                  <a:gd name="T67" fmla="*/ 85 h 86"/>
                  <a:gd name="T68" fmla="*/ 19 w 25"/>
                  <a:gd name="T69" fmla="*/ 85 h 86"/>
                  <a:gd name="T70" fmla="*/ 22 w 25"/>
                  <a:gd name="T71" fmla="*/ 85 h 86"/>
                  <a:gd name="T72" fmla="*/ 20 w 25"/>
                  <a:gd name="T73" fmla="*/ 82 h 86"/>
                  <a:gd name="T74" fmla="*/ 14 w 25"/>
                  <a:gd name="T75" fmla="*/ 76 h 86"/>
                  <a:gd name="T76" fmla="*/ 10 w 25"/>
                  <a:gd name="T77" fmla="*/ 66 h 86"/>
                  <a:gd name="T78" fmla="*/ 8 w 25"/>
                  <a:gd name="T79" fmla="*/ 54 h 86"/>
                  <a:gd name="T80" fmla="*/ 8 w 25"/>
                  <a:gd name="T81" fmla="*/ 42 h 86"/>
                  <a:gd name="T82" fmla="*/ 8 w 25"/>
                  <a:gd name="T83" fmla="*/ 32 h 86"/>
                  <a:gd name="T84" fmla="*/ 8 w 25"/>
                  <a:gd name="T85" fmla="*/ 22 h 86"/>
                  <a:gd name="T86" fmla="*/ 8 w 25"/>
                  <a:gd name="T87" fmla="*/ 17 h 86"/>
                  <a:gd name="T88" fmla="*/ 7 w 25"/>
                  <a:gd name="T89" fmla="*/ 16 h 86"/>
                  <a:gd name="T90" fmla="*/ 5 w 25"/>
                  <a:gd name="T91" fmla="*/ 15 h 86"/>
                  <a:gd name="T92" fmla="*/ 5 w 25"/>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 h="86">
                    <a:moveTo>
                      <a:pt x="5" y="13"/>
                    </a:moveTo>
                    <a:lnTo>
                      <a:pt x="3" y="13"/>
                    </a:lnTo>
                    <a:lnTo>
                      <a:pt x="3" y="12"/>
                    </a:lnTo>
                    <a:lnTo>
                      <a:pt x="2" y="12"/>
                    </a:lnTo>
                    <a:lnTo>
                      <a:pt x="2" y="10"/>
                    </a:lnTo>
                    <a:lnTo>
                      <a:pt x="2" y="9"/>
                    </a:lnTo>
                    <a:lnTo>
                      <a:pt x="2" y="7"/>
                    </a:lnTo>
                    <a:lnTo>
                      <a:pt x="1" y="7"/>
                    </a:lnTo>
                    <a:lnTo>
                      <a:pt x="1" y="5"/>
                    </a:lnTo>
                    <a:lnTo>
                      <a:pt x="1" y="4"/>
                    </a:lnTo>
                    <a:lnTo>
                      <a:pt x="1" y="2"/>
                    </a:lnTo>
                    <a:lnTo>
                      <a:pt x="1" y="1"/>
                    </a:lnTo>
                    <a:lnTo>
                      <a:pt x="1" y="0"/>
                    </a:lnTo>
                    <a:lnTo>
                      <a:pt x="0" y="2"/>
                    </a:lnTo>
                    <a:lnTo>
                      <a:pt x="0" y="4"/>
                    </a:lnTo>
                    <a:lnTo>
                      <a:pt x="0" y="6"/>
                    </a:lnTo>
                    <a:lnTo>
                      <a:pt x="0" y="8"/>
                    </a:lnTo>
                    <a:lnTo>
                      <a:pt x="0" y="10"/>
                    </a:lnTo>
                    <a:lnTo>
                      <a:pt x="0" y="13"/>
                    </a:lnTo>
                    <a:lnTo>
                      <a:pt x="0" y="15"/>
                    </a:lnTo>
                    <a:lnTo>
                      <a:pt x="0" y="16"/>
                    </a:lnTo>
                    <a:lnTo>
                      <a:pt x="0" y="18"/>
                    </a:lnTo>
                    <a:lnTo>
                      <a:pt x="0" y="20"/>
                    </a:lnTo>
                    <a:lnTo>
                      <a:pt x="0" y="22"/>
                    </a:lnTo>
                    <a:lnTo>
                      <a:pt x="0" y="23"/>
                    </a:lnTo>
                    <a:lnTo>
                      <a:pt x="0" y="25"/>
                    </a:lnTo>
                    <a:lnTo>
                      <a:pt x="0" y="27"/>
                    </a:lnTo>
                    <a:lnTo>
                      <a:pt x="0" y="29"/>
                    </a:lnTo>
                    <a:lnTo>
                      <a:pt x="0" y="31"/>
                    </a:lnTo>
                    <a:lnTo>
                      <a:pt x="2" y="31"/>
                    </a:lnTo>
                    <a:lnTo>
                      <a:pt x="2" y="32"/>
                    </a:lnTo>
                    <a:lnTo>
                      <a:pt x="2" y="34"/>
                    </a:lnTo>
                    <a:lnTo>
                      <a:pt x="2" y="36"/>
                    </a:lnTo>
                    <a:lnTo>
                      <a:pt x="2" y="38"/>
                    </a:lnTo>
                    <a:lnTo>
                      <a:pt x="4" y="38"/>
                    </a:lnTo>
                    <a:lnTo>
                      <a:pt x="2" y="40"/>
                    </a:lnTo>
                    <a:lnTo>
                      <a:pt x="2" y="42"/>
                    </a:lnTo>
                    <a:lnTo>
                      <a:pt x="2" y="44"/>
                    </a:lnTo>
                    <a:lnTo>
                      <a:pt x="2" y="45"/>
                    </a:lnTo>
                    <a:lnTo>
                      <a:pt x="2" y="47"/>
                    </a:lnTo>
                    <a:lnTo>
                      <a:pt x="2" y="48"/>
                    </a:lnTo>
                    <a:lnTo>
                      <a:pt x="2" y="51"/>
                    </a:lnTo>
                    <a:lnTo>
                      <a:pt x="2" y="52"/>
                    </a:lnTo>
                    <a:lnTo>
                      <a:pt x="2" y="54"/>
                    </a:lnTo>
                    <a:lnTo>
                      <a:pt x="2" y="56"/>
                    </a:lnTo>
                    <a:lnTo>
                      <a:pt x="2" y="58"/>
                    </a:lnTo>
                    <a:lnTo>
                      <a:pt x="2" y="59"/>
                    </a:lnTo>
                    <a:lnTo>
                      <a:pt x="2" y="61"/>
                    </a:lnTo>
                    <a:lnTo>
                      <a:pt x="2" y="63"/>
                    </a:lnTo>
                    <a:lnTo>
                      <a:pt x="2" y="65"/>
                    </a:lnTo>
                    <a:lnTo>
                      <a:pt x="2" y="67"/>
                    </a:lnTo>
                    <a:lnTo>
                      <a:pt x="2" y="69"/>
                    </a:lnTo>
                    <a:lnTo>
                      <a:pt x="2" y="70"/>
                    </a:lnTo>
                    <a:lnTo>
                      <a:pt x="2" y="72"/>
                    </a:lnTo>
                    <a:lnTo>
                      <a:pt x="2" y="74"/>
                    </a:lnTo>
                    <a:lnTo>
                      <a:pt x="4" y="74"/>
                    </a:lnTo>
                    <a:lnTo>
                      <a:pt x="4" y="76"/>
                    </a:lnTo>
                    <a:lnTo>
                      <a:pt x="4" y="77"/>
                    </a:lnTo>
                    <a:lnTo>
                      <a:pt x="4" y="79"/>
                    </a:lnTo>
                    <a:lnTo>
                      <a:pt x="7" y="79"/>
                    </a:lnTo>
                    <a:lnTo>
                      <a:pt x="7" y="82"/>
                    </a:lnTo>
                    <a:lnTo>
                      <a:pt x="8" y="82"/>
                    </a:lnTo>
                    <a:lnTo>
                      <a:pt x="10" y="82"/>
                    </a:lnTo>
                    <a:lnTo>
                      <a:pt x="10" y="84"/>
                    </a:lnTo>
                    <a:lnTo>
                      <a:pt x="10" y="85"/>
                    </a:lnTo>
                    <a:lnTo>
                      <a:pt x="12" y="85"/>
                    </a:lnTo>
                    <a:lnTo>
                      <a:pt x="14" y="85"/>
                    </a:lnTo>
                    <a:lnTo>
                      <a:pt x="16" y="85"/>
                    </a:lnTo>
                    <a:lnTo>
                      <a:pt x="17" y="85"/>
                    </a:lnTo>
                    <a:lnTo>
                      <a:pt x="19" y="85"/>
                    </a:lnTo>
                    <a:lnTo>
                      <a:pt x="21" y="85"/>
                    </a:lnTo>
                    <a:lnTo>
                      <a:pt x="22" y="85"/>
                    </a:lnTo>
                    <a:lnTo>
                      <a:pt x="24" y="83"/>
                    </a:lnTo>
                    <a:lnTo>
                      <a:pt x="20" y="82"/>
                    </a:lnTo>
                    <a:lnTo>
                      <a:pt x="17" y="79"/>
                    </a:lnTo>
                    <a:lnTo>
                      <a:pt x="14" y="76"/>
                    </a:lnTo>
                    <a:lnTo>
                      <a:pt x="12" y="70"/>
                    </a:lnTo>
                    <a:lnTo>
                      <a:pt x="10" y="66"/>
                    </a:lnTo>
                    <a:lnTo>
                      <a:pt x="10" y="60"/>
                    </a:lnTo>
                    <a:lnTo>
                      <a:pt x="8" y="54"/>
                    </a:lnTo>
                    <a:lnTo>
                      <a:pt x="8" y="47"/>
                    </a:lnTo>
                    <a:lnTo>
                      <a:pt x="8" y="42"/>
                    </a:lnTo>
                    <a:lnTo>
                      <a:pt x="8" y="37"/>
                    </a:lnTo>
                    <a:lnTo>
                      <a:pt x="8" y="32"/>
                    </a:lnTo>
                    <a:lnTo>
                      <a:pt x="8" y="26"/>
                    </a:lnTo>
                    <a:lnTo>
                      <a:pt x="8" y="22"/>
                    </a:lnTo>
                    <a:lnTo>
                      <a:pt x="8" y="19"/>
                    </a:lnTo>
                    <a:lnTo>
                      <a:pt x="8" y="17"/>
                    </a:lnTo>
                    <a:lnTo>
                      <a:pt x="8" y="16"/>
                    </a:lnTo>
                    <a:lnTo>
                      <a:pt x="7" y="16"/>
                    </a:lnTo>
                    <a:lnTo>
                      <a:pt x="7" y="15"/>
                    </a:lnTo>
                    <a:lnTo>
                      <a:pt x="5" y="15"/>
                    </a:lnTo>
                    <a:lnTo>
                      <a:pt x="5" y="14"/>
                    </a:lnTo>
                    <a:lnTo>
                      <a:pt x="5" y="13"/>
                    </a:lnTo>
                  </a:path>
                </a:pathLst>
              </a:custGeom>
              <a:solidFill>
                <a:srgbClr val="C0C0C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9" name="Freeform 864"/>
              <p:cNvSpPr>
                <a:spLocks/>
              </p:cNvSpPr>
              <p:nvPr/>
            </p:nvSpPr>
            <p:spPr bwMode="auto">
              <a:xfrm>
                <a:off x="4848" y="2515"/>
                <a:ext cx="12" cy="83"/>
              </a:xfrm>
              <a:custGeom>
                <a:avLst/>
                <a:gdLst>
                  <a:gd name="T0" fmla="*/ 5 w 12"/>
                  <a:gd name="T1" fmla="*/ 81 h 83"/>
                  <a:gd name="T2" fmla="*/ 8 w 12"/>
                  <a:gd name="T3" fmla="*/ 77 h 83"/>
                  <a:gd name="T4" fmla="*/ 11 w 12"/>
                  <a:gd name="T5" fmla="*/ 72 h 83"/>
                  <a:gd name="T6" fmla="*/ 11 w 12"/>
                  <a:gd name="T7" fmla="*/ 68 h 83"/>
                  <a:gd name="T8" fmla="*/ 11 w 12"/>
                  <a:gd name="T9" fmla="*/ 64 h 83"/>
                  <a:gd name="T10" fmla="*/ 11 w 12"/>
                  <a:gd name="T11" fmla="*/ 60 h 83"/>
                  <a:gd name="T12" fmla="*/ 11 w 12"/>
                  <a:gd name="T13" fmla="*/ 56 h 83"/>
                  <a:gd name="T14" fmla="*/ 11 w 12"/>
                  <a:gd name="T15" fmla="*/ 53 h 83"/>
                  <a:gd name="T16" fmla="*/ 10 w 12"/>
                  <a:gd name="T17" fmla="*/ 51 h 83"/>
                  <a:gd name="T18" fmla="*/ 10 w 12"/>
                  <a:gd name="T19" fmla="*/ 47 h 83"/>
                  <a:gd name="T20" fmla="*/ 8 w 12"/>
                  <a:gd name="T21" fmla="*/ 44 h 83"/>
                  <a:gd name="T22" fmla="*/ 8 w 12"/>
                  <a:gd name="T23" fmla="*/ 39 h 83"/>
                  <a:gd name="T24" fmla="*/ 7 w 12"/>
                  <a:gd name="T25" fmla="*/ 36 h 83"/>
                  <a:gd name="T26" fmla="*/ 7 w 12"/>
                  <a:gd name="T27" fmla="*/ 32 h 83"/>
                  <a:gd name="T28" fmla="*/ 7 w 12"/>
                  <a:gd name="T29" fmla="*/ 28 h 83"/>
                  <a:gd name="T30" fmla="*/ 7 w 12"/>
                  <a:gd name="T31" fmla="*/ 24 h 83"/>
                  <a:gd name="T32" fmla="*/ 5 w 12"/>
                  <a:gd name="T33" fmla="*/ 23 h 83"/>
                  <a:gd name="T34" fmla="*/ 5 w 12"/>
                  <a:gd name="T35" fmla="*/ 20 h 83"/>
                  <a:gd name="T36" fmla="*/ 5 w 12"/>
                  <a:gd name="T37" fmla="*/ 16 h 83"/>
                  <a:gd name="T38" fmla="*/ 5 w 12"/>
                  <a:gd name="T39" fmla="*/ 13 h 83"/>
                  <a:gd name="T40" fmla="*/ 3 w 12"/>
                  <a:gd name="T41" fmla="*/ 9 h 83"/>
                  <a:gd name="T42" fmla="*/ 3 w 12"/>
                  <a:gd name="T43" fmla="*/ 6 h 83"/>
                  <a:gd name="T44" fmla="*/ 3 w 12"/>
                  <a:gd name="T45" fmla="*/ 3 h 83"/>
                  <a:gd name="T46" fmla="*/ 3 w 12"/>
                  <a:gd name="T47" fmla="*/ 0 h 83"/>
                  <a:gd name="T48" fmla="*/ 3 w 12"/>
                  <a:gd name="T49" fmla="*/ 2 h 83"/>
                  <a:gd name="T50" fmla="*/ 3 w 12"/>
                  <a:gd name="T51" fmla="*/ 6 h 83"/>
                  <a:gd name="T52" fmla="*/ 2 w 12"/>
                  <a:gd name="T53" fmla="*/ 9 h 83"/>
                  <a:gd name="T54" fmla="*/ 1 w 12"/>
                  <a:gd name="T55" fmla="*/ 12 h 83"/>
                  <a:gd name="T56" fmla="*/ 0 w 12"/>
                  <a:gd name="T57" fmla="*/ 15 h 83"/>
                  <a:gd name="T58" fmla="*/ 2 w 12"/>
                  <a:gd name="T59" fmla="*/ 23 h 83"/>
                  <a:gd name="T60" fmla="*/ 4 w 12"/>
                  <a:gd name="T61" fmla="*/ 32 h 83"/>
                  <a:gd name="T62" fmla="*/ 4 w 12"/>
                  <a:gd name="T63" fmla="*/ 41 h 83"/>
                  <a:gd name="T64" fmla="*/ 6 w 12"/>
                  <a:gd name="T65" fmla="*/ 51 h 83"/>
                  <a:gd name="T66" fmla="*/ 5 w 12"/>
                  <a:gd name="T67" fmla="*/ 60 h 83"/>
                  <a:gd name="T68" fmla="*/ 5 w 12"/>
                  <a:gd name="T69" fmla="*/ 69 h 83"/>
                  <a:gd name="T70" fmla="*/ 4 w 12"/>
                  <a:gd name="T71" fmla="*/ 76 h 83"/>
                  <a:gd name="T72" fmla="*/ 3 w 12"/>
                  <a:gd name="T73" fmla="*/ 8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 h="83">
                    <a:moveTo>
                      <a:pt x="3" y="82"/>
                    </a:moveTo>
                    <a:lnTo>
                      <a:pt x="5" y="81"/>
                    </a:lnTo>
                    <a:lnTo>
                      <a:pt x="6" y="79"/>
                    </a:lnTo>
                    <a:lnTo>
                      <a:pt x="8" y="77"/>
                    </a:lnTo>
                    <a:lnTo>
                      <a:pt x="10" y="75"/>
                    </a:lnTo>
                    <a:lnTo>
                      <a:pt x="11" y="72"/>
                    </a:lnTo>
                    <a:lnTo>
                      <a:pt x="11" y="70"/>
                    </a:lnTo>
                    <a:lnTo>
                      <a:pt x="11" y="68"/>
                    </a:lnTo>
                    <a:lnTo>
                      <a:pt x="11" y="66"/>
                    </a:lnTo>
                    <a:lnTo>
                      <a:pt x="11" y="64"/>
                    </a:lnTo>
                    <a:lnTo>
                      <a:pt x="11" y="62"/>
                    </a:lnTo>
                    <a:lnTo>
                      <a:pt x="11" y="60"/>
                    </a:lnTo>
                    <a:lnTo>
                      <a:pt x="11" y="58"/>
                    </a:lnTo>
                    <a:lnTo>
                      <a:pt x="11" y="56"/>
                    </a:lnTo>
                    <a:lnTo>
                      <a:pt x="11" y="55"/>
                    </a:lnTo>
                    <a:lnTo>
                      <a:pt x="11" y="53"/>
                    </a:lnTo>
                    <a:lnTo>
                      <a:pt x="10" y="53"/>
                    </a:lnTo>
                    <a:lnTo>
                      <a:pt x="10" y="51"/>
                    </a:lnTo>
                    <a:lnTo>
                      <a:pt x="10" y="49"/>
                    </a:lnTo>
                    <a:lnTo>
                      <a:pt x="10" y="47"/>
                    </a:lnTo>
                    <a:lnTo>
                      <a:pt x="8" y="45"/>
                    </a:lnTo>
                    <a:lnTo>
                      <a:pt x="8" y="44"/>
                    </a:lnTo>
                    <a:lnTo>
                      <a:pt x="8" y="41"/>
                    </a:lnTo>
                    <a:lnTo>
                      <a:pt x="8" y="39"/>
                    </a:lnTo>
                    <a:lnTo>
                      <a:pt x="7" y="38"/>
                    </a:lnTo>
                    <a:lnTo>
                      <a:pt x="7" y="36"/>
                    </a:lnTo>
                    <a:lnTo>
                      <a:pt x="7" y="34"/>
                    </a:lnTo>
                    <a:lnTo>
                      <a:pt x="7" y="32"/>
                    </a:lnTo>
                    <a:lnTo>
                      <a:pt x="7" y="30"/>
                    </a:lnTo>
                    <a:lnTo>
                      <a:pt x="7" y="28"/>
                    </a:lnTo>
                    <a:lnTo>
                      <a:pt x="7" y="26"/>
                    </a:lnTo>
                    <a:lnTo>
                      <a:pt x="7" y="24"/>
                    </a:lnTo>
                    <a:lnTo>
                      <a:pt x="5" y="24"/>
                    </a:lnTo>
                    <a:lnTo>
                      <a:pt x="5" y="23"/>
                    </a:lnTo>
                    <a:lnTo>
                      <a:pt x="5" y="22"/>
                    </a:lnTo>
                    <a:lnTo>
                      <a:pt x="5" y="20"/>
                    </a:lnTo>
                    <a:lnTo>
                      <a:pt x="5" y="18"/>
                    </a:lnTo>
                    <a:lnTo>
                      <a:pt x="5" y="16"/>
                    </a:lnTo>
                    <a:lnTo>
                      <a:pt x="5" y="15"/>
                    </a:lnTo>
                    <a:lnTo>
                      <a:pt x="5" y="13"/>
                    </a:lnTo>
                    <a:lnTo>
                      <a:pt x="3" y="11"/>
                    </a:lnTo>
                    <a:lnTo>
                      <a:pt x="3" y="9"/>
                    </a:lnTo>
                    <a:lnTo>
                      <a:pt x="3" y="7"/>
                    </a:lnTo>
                    <a:lnTo>
                      <a:pt x="3" y="6"/>
                    </a:lnTo>
                    <a:lnTo>
                      <a:pt x="3" y="5"/>
                    </a:lnTo>
                    <a:lnTo>
                      <a:pt x="3" y="3"/>
                    </a:lnTo>
                    <a:lnTo>
                      <a:pt x="3" y="2"/>
                    </a:lnTo>
                    <a:lnTo>
                      <a:pt x="3" y="0"/>
                    </a:lnTo>
                    <a:lnTo>
                      <a:pt x="3" y="1"/>
                    </a:lnTo>
                    <a:lnTo>
                      <a:pt x="3" y="2"/>
                    </a:lnTo>
                    <a:lnTo>
                      <a:pt x="3" y="4"/>
                    </a:lnTo>
                    <a:lnTo>
                      <a:pt x="3" y="6"/>
                    </a:lnTo>
                    <a:lnTo>
                      <a:pt x="2" y="7"/>
                    </a:lnTo>
                    <a:lnTo>
                      <a:pt x="2" y="9"/>
                    </a:lnTo>
                    <a:lnTo>
                      <a:pt x="2" y="10"/>
                    </a:lnTo>
                    <a:lnTo>
                      <a:pt x="1" y="12"/>
                    </a:lnTo>
                    <a:lnTo>
                      <a:pt x="1" y="13"/>
                    </a:lnTo>
                    <a:lnTo>
                      <a:pt x="0" y="15"/>
                    </a:lnTo>
                    <a:lnTo>
                      <a:pt x="0" y="20"/>
                    </a:lnTo>
                    <a:lnTo>
                      <a:pt x="2" y="23"/>
                    </a:lnTo>
                    <a:lnTo>
                      <a:pt x="2" y="28"/>
                    </a:lnTo>
                    <a:lnTo>
                      <a:pt x="4" y="32"/>
                    </a:lnTo>
                    <a:lnTo>
                      <a:pt x="4" y="38"/>
                    </a:lnTo>
                    <a:lnTo>
                      <a:pt x="4" y="41"/>
                    </a:lnTo>
                    <a:lnTo>
                      <a:pt x="4" y="47"/>
                    </a:lnTo>
                    <a:lnTo>
                      <a:pt x="6" y="51"/>
                    </a:lnTo>
                    <a:lnTo>
                      <a:pt x="5" y="56"/>
                    </a:lnTo>
                    <a:lnTo>
                      <a:pt x="5" y="60"/>
                    </a:lnTo>
                    <a:lnTo>
                      <a:pt x="5" y="65"/>
                    </a:lnTo>
                    <a:lnTo>
                      <a:pt x="5" y="69"/>
                    </a:lnTo>
                    <a:lnTo>
                      <a:pt x="4" y="72"/>
                    </a:lnTo>
                    <a:lnTo>
                      <a:pt x="4" y="76"/>
                    </a:lnTo>
                    <a:lnTo>
                      <a:pt x="3" y="80"/>
                    </a:lnTo>
                    <a:lnTo>
                      <a:pt x="3" y="82"/>
                    </a:lnTo>
                  </a:path>
                </a:pathLst>
              </a:custGeom>
              <a:solidFill>
                <a:srgbClr val="C0C0C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0" name="Freeform 865"/>
              <p:cNvSpPr>
                <a:spLocks/>
              </p:cNvSpPr>
              <p:nvPr/>
            </p:nvSpPr>
            <p:spPr bwMode="auto">
              <a:xfrm>
                <a:off x="4814" y="2571"/>
                <a:ext cx="47" cy="31"/>
              </a:xfrm>
              <a:custGeom>
                <a:avLst/>
                <a:gdLst>
                  <a:gd name="T0" fmla="*/ 1 w 47"/>
                  <a:gd name="T1" fmla="*/ 9 h 31"/>
                  <a:gd name="T2" fmla="*/ 2 w 47"/>
                  <a:gd name="T3" fmla="*/ 10 h 31"/>
                  <a:gd name="T4" fmla="*/ 2 w 47"/>
                  <a:gd name="T5" fmla="*/ 13 h 31"/>
                  <a:gd name="T6" fmla="*/ 3 w 47"/>
                  <a:gd name="T7" fmla="*/ 14 h 31"/>
                  <a:gd name="T8" fmla="*/ 3 w 47"/>
                  <a:gd name="T9" fmla="*/ 19 h 31"/>
                  <a:gd name="T10" fmla="*/ 6 w 47"/>
                  <a:gd name="T11" fmla="*/ 20 h 31"/>
                  <a:gd name="T12" fmla="*/ 8 w 47"/>
                  <a:gd name="T13" fmla="*/ 22 h 31"/>
                  <a:gd name="T14" fmla="*/ 10 w 47"/>
                  <a:gd name="T15" fmla="*/ 24 h 31"/>
                  <a:gd name="T16" fmla="*/ 12 w 47"/>
                  <a:gd name="T17" fmla="*/ 26 h 31"/>
                  <a:gd name="T18" fmla="*/ 15 w 47"/>
                  <a:gd name="T19" fmla="*/ 26 h 31"/>
                  <a:gd name="T20" fmla="*/ 17 w 47"/>
                  <a:gd name="T21" fmla="*/ 26 h 31"/>
                  <a:gd name="T22" fmla="*/ 21 w 47"/>
                  <a:gd name="T23" fmla="*/ 26 h 31"/>
                  <a:gd name="T24" fmla="*/ 25 w 47"/>
                  <a:gd name="T25" fmla="*/ 26 h 31"/>
                  <a:gd name="T26" fmla="*/ 28 w 47"/>
                  <a:gd name="T27" fmla="*/ 25 h 31"/>
                  <a:gd name="T28" fmla="*/ 32 w 47"/>
                  <a:gd name="T29" fmla="*/ 25 h 31"/>
                  <a:gd name="T30" fmla="*/ 35 w 47"/>
                  <a:gd name="T31" fmla="*/ 23 h 31"/>
                  <a:gd name="T32" fmla="*/ 38 w 47"/>
                  <a:gd name="T33" fmla="*/ 22 h 31"/>
                  <a:gd name="T34" fmla="*/ 40 w 47"/>
                  <a:gd name="T35" fmla="*/ 19 h 31"/>
                  <a:gd name="T36" fmla="*/ 42 w 47"/>
                  <a:gd name="T37" fmla="*/ 16 h 31"/>
                  <a:gd name="T38" fmla="*/ 42 w 47"/>
                  <a:gd name="T39" fmla="*/ 13 h 31"/>
                  <a:gd name="T40" fmla="*/ 44 w 47"/>
                  <a:gd name="T41" fmla="*/ 9 h 31"/>
                  <a:gd name="T42" fmla="*/ 45 w 47"/>
                  <a:gd name="T43" fmla="*/ 5 h 31"/>
                  <a:gd name="T44" fmla="*/ 45 w 47"/>
                  <a:gd name="T45" fmla="*/ 2 h 31"/>
                  <a:gd name="T46" fmla="*/ 46 w 47"/>
                  <a:gd name="T47" fmla="*/ 2 h 31"/>
                  <a:gd name="T48" fmla="*/ 46 w 47"/>
                  <a:gd name="T49" fmla="*/ 5 h 31"/>
                  <a:gd name="T50" fmla="*/ 46 w 47"/>
                  <a:gd name="T51" fmla="*/ 9 h 31"/>
                  <a:gd name="T52" fmla="*/ 45 w 47"/>
                  <a:gd name="T53" fmla="*/ 13 h 31"/>
                  <a:gd name="T54" fmla="*/ 45 w 47"/>
                  <a:gd name="T55" fmla="*/ 16 h 31"/>
                  <a:gd name="T56" fmla="*/ 44 w 47"/>
                  <a:gd name="T57" fmla="*/ 19 h 31"/>
                  <a:gd name="T58" fmla="*/ 42 w 47"/>
                  <a:gd name="T59" fmla="*/ 21 h 31"/>
                  <a:gd name="T60" fmla="*/ 41 w 47"/>
                  <a:gd name="T61" fmla="*/ 25 h 31"/>
                  <a:gd name="T62" fmla="*/ 37 w 47"/>
                  <a:gd name="T63" fmla="*/ 27 h 31"/>
                  <a:gd name="T64" fmla="*/ 34 w 47"/>
                  <a:gd name="T65" fmla="*/ 29 h 31"/>
                  <a:gd name="T66" fmla="*/ 30 w 47"/>
                  <a:gd name="T67" fmla="*/ 29 h 31"/>
                  <a:gd name="T68" fmla="*/ 26 w 47"/>
                  <a:gd name="T69" fmla="*/ 29 h 31"/>
                  <a:gd name="T70" fmla="*/ 22 w 47"/>
                  <a:gd name="T71" fmla="*/ 30 h 31"/>
                  <a:gd name="T72" fmla="*/ 18 w 47"/>
                  <a:gd name="T73" fmla="*/ 30 h 31"/>
                  <a:gd name="T74" fmla="*/ 17 w 47"/>
                  <a:gd name="T75" fmla="*/ 29 h 31"/>
                  <a:gd name="T76" fmla="*/ 14 w 47"/>
                  <a:gd name="T77" fmla="*/ 29 h 31"/>
                  <a:gd name="T78" fmla="*/ 11 w 47"/>
                  <a:gd name="T79" fmla="*/ 29 h 31"/>
                  <a:gd name="T80" fmla="*/ 9 w 47"/>
                  <a:gd name="T81" fmla="*/ 28 h 31"/>
                  <a:gd name="T82" fmla="*/ 8 w 47"/>
                  <a:gd name="T83" fmla="*/ 27 h 31"/>
                  <a:gd name="T84" fmla="*/ 7 w 47"/>
                  <a:gd name="T85" fmla="*/ 25 h 31"/>
                  <a:gd name="T86" fmla="*/ 6 w 47"/>
                  <a:gd name="T87" fmla="*/ 24 h 31"/>
                  <a:gd name="T88" fmla="*/ 4 w 47"/>
                  <a:gd name="T89" fmla="*/ 23 h 31"/>
                  <a:gd name="T90" fmla="*/ 2 w 47"/>
                  <a:gd name="T91" fmla="*/ 21 h 31"/>
                  <a:gd name="T92" fmla="*/ 2 w 47"/>
                  <a:gd name="T93" fmla="*/ 18 h 31"/>
                  <a:gd name="T94" fmla="*/ 2 w 47"/>
                  <a:gd name="T95" fmla="*/ 16 h 31"/>
                  <a:gd name="T96" fmla="*/ 0 w 47"/>
                  <a:gd name="T97" fmla="*/ 14 h 31"/>
                  <a:gd name="T98" fmla="*/ 0 w 47"/>
                  <a:gd name="T99" fmla="*/ 11 h 31"/>
                  <a:gd name="T100" fmla="*/ 1 w 47"/>
                  <a:gd name="T101" fmla="*/ 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 h="31">
                    <a:moveTo>
                      <a:pt x="1" y="8"/>
                    </a:moveTo>
                    <a:lnTo>
                      <a:pt x="1" y="9"/>
                    </a:lnTo>
                    <a:lnTo>
                      <a:pt x="1" y="10"/>
                    </a:lnTo>
                    <a:lnTo>
                      <a:pt x="2" y="10"/>
                    </a:lnTo>
                    <a:lnTo>
                      <a:pt x="2" y="12"/>
                    </a:lnTo>
                    <a:lnTo>
                      <a:pt x="2" y="13"/>
                    </a:lnTo>
                    <a:lnTo>
                      <a:pt x="2" y="14"/>
                    </a:lnTo>
                    <a:lnTo>
                      <a:pt x="3" y="14"/>
                    </a:lnTo>
                    <a:lnTo>
                      <a:pt x="3" y="16"/>
                    </a:lnTo>
                    <a:lnTo>
                      <a:pt x="3" y="19"/>
                    </a:lnTo>
                    <a:lnTo>
                      <a:pt x="6" y="19"/>
                    </a:lnTo>
                    <a:lnTo>
                      <a:pt x="6" y="20"/>
                    </a:lnTo>
                    <a:lnTo>
                      <a:pt x="6" y="22"/>
                    </a:lnTo>
                    <a:lnTo>
                      <a:pt x="8" y="22"/>
                    </a:lnTo>
                    <a:lnTo>
                      <a:pt x="8" y="24"/>
                    </a:lnTo>
                    <a:lnTo>
                      <a:pt x="10" y="24"/>
                    </a:lnTo>
                    <a:lnTo>
                      <a:pt x="12" y="24"/>
                    </a:lnTo>
                    <a:lnTo>
                      <a:pt x="12" y="26"/>
                    </a:lnTo>
                    <a:lnTo>
                      <a:pt x="13" y="26"/>
                    </a:lnTo>
                    <a:lnTo>
                      <a:pt x="15" y="26"/>
                    </a:lnTo>
                    <a:lnTo>
                      <a:pt x="16" y="26"/>
                    </a:lnTo>
                    <a:lnTo>
                      <a:pt x="17" y="26"/>
                    </a:lnTo>
                    <a:lnTo>
                      <a:pt x="19" y="26"/>
                    </a:lnTo>
                    <a:lnTo>
                      <a:pt x="21" y="26"/>
                    </a:lnTo>
                    <a:lnTo>
                      <a:pt x="23" y="26"/>
                    </a:lnTo>
                    <a:lnTo>
                      <a:pt x="25" y="26"/>
                    </a:lnTo>
                    <a:lnTo>
                      <a:pt x="27" y="25"/>
                    </a:lnTo>
                    <a:lnTo>
                      <a:pt x="28" y="25"/>
                    </a:lnTo>
                    <a:lnTo>
                      <a:pt x="30" y="25"/>
                    </a:lnTo>
                    <a:lnTo>
                      <a:pt x="32" y="25"/>
                    </a:lnTo>
                    <a:lnTo>
                      <a:pt x="34" y="23"/>
                    </a:lnTo>
                    <a:lnTo>
                      <a:pt x="35" y="23"/>
                    </a:lnTo>
                    <a:lnTo>
                      <a:pt x="37" y="22"/>
                    </a:lnTo>
                    <a:lnTo>
                      <a:pt x="38" y="22"/>
                    </a:lnTo>
                    <a:lnTo>
                      <a:pt x="40" y="20"/>
                    </a:lnTo>
                    <a:lnTo>
                      <a:pt x="40" y="19"/>
                    </a:lnTo>
                    <a:lnTo>
                      <a:pt x="40" y="18"/>
                    </a:lnTo>
                    <a:lnTo>
                      <a:pt x="42" y="16"/>
                    </a:lnTo>
                    <a:lnTo>
                      <a:pt x="42" y="14"/>
                    </a:lnTo>
                    <a:lnTo>
                      <a:pt x="42" y="13"/>
                    </a:lnTo>
                    <a:lnTo>
                      <a:pt x="44" y="11"/>
                    </a:lnTo>
                    <a:lnTo>
                      <a:pt x="44" y="9"/>
                    </a:lnTo>
                    <a:lnTo>
                      <a:pt x="44" y="7"/>
                    </a:lnTo>
                    <a:lnTo>
                      <a:pt x="45" y="5"/>
                    </a:lnTo>
                    <a:lnTo>
                      <a:pt x="45" y="4"/>
                    </a:lnTo>
                    <a:lnTo>
                      <a:pt x="45" y="2"/>
                    </a:lnTo>
                    <a:lnTo>
                      <a:pt x="46" y="0"/>
                    </a:lnTo>
                    <a:lnTo>
                      <a:pt x="46" y="2"/>
                    </a:lnTo>
                    <a:lnTo>
                      <a:pt x="46" y="4"/>
                    </a:lnTo>
                    <a:lnTo>
                      <a:pt x="46" y="5"/>
                    </a:lnTo>
                    <a:lnTo>
                      <a:pt x="46" y="7"/>
                    </a:lnTo>
                    <a:lnTo>
                      <a:pt x="46" y="9"/>
                    </a:lnTo>
                    <a:lnTo>
                      <a:pt x="45" y="11"/>
                    </a:lnTo>
                    <a:lnTo>
                      <a:pt x="45" y="13"/>
                    </a:lnTo>
                    <a:lnTo>
                      <a:pt x="45" y="14"/>
                    </a:lnTo>
                    <a:lnTo>
                      <a:pt x="45" y="16"/>
                    </a:lnTo>
                    <a:lnTo>
                      <a:pt x="44" y="18"/>
                    </a:lnTo>
                    <a:lnTo>
                      <a:pt x="44" y="19"/>
                    </a:lnTo>
                    <a:lnTo>
                      <a:pt x="44" y="20"/>
                    </a:lnTo>
                    <a:lnTo>
                      <a:pt x="42" y="21"/>
                    </a:lnTo>
                    <a:lnTo>
                      <a:pt x="42" y="23"/>
                    </a:lnTo>
                    <a:lnTo>
                      <a:pt x="41" y="25"/>
                    </a:lnTo>
                    <a:lnTo>
                      <a:pt x="39" y="27"/>
                    </a:lnTo>
                    <a:lnTo>
                      <a:pt x="37" y="27"/>
                    </a:lnTo>
                    <a:lnTo>
                      <a:pt x="35" y="29"/>
                    </a:lnTo>
                    <a:lnTo>
                      <a:pt x="34" y="29"/>
                    </a:lnTo>
                    <a:lnTo>
                      <a:pt x="32" y="29"/>
                    </a:lnTo>
                    <a:lnTo>
                      <a:pt x="30" y="29"/>
                    </a:lnTo>
                    <a:lnTo>
                      <a:pt x="28" y="29"/>
                    </a:lnTo>
                    <a:lnTo>
                      <a:pt x="26" y="29"/>
                    </a:lnTo>
                    <a:lnTo>
                      <a:pt x="24" y="30"/>
                    </a:lnTo>
                    <a:lnTo>
                      <a:pt x="22" y="30"/>
                    </a:lnTo>
                    <a:lnTo>
                      <a:pt x="20" y="30"/>
                    </a:lnTo>
                    <a:lnTo>
                      <a:pt x="18" y="30"/>
                    </a:lnTo>
                    <a:lnTo>
                      <a:pt x="17" y="30"/>
                    </a:lnTo>
                    <a:lnTo>
                      <a:pt x="17" y="29"/>
                    </a:lnTo>
                    <a:lnTo>
                      <a:pt x="15" y="29"/>
                    </a:lnTo>
                    <a:lnTo>
                      <a:pt x="14" y="29"/>
                    </a:lnTo>
                    <a:lnTo>
                      <a:pt x="12" y="29"/>
                    </a:lnTo>
                    <a:lnTo>
                      <a:pt x="11" y="29"/>
                    </a:lnTo>
                    <a:lnTo>
                      <a:pt x="11" y="28"/>
                    </a:lnTo>
                    <a:lnTo>
                      <a:pt x="9" y="28"/>
                    </a:lnTo>
                    <a:lnTo>
                      <a:pt x="8" y="28"/>
                    </a:lnTo>
                    <a:lnTo>
                      <a:pt x="8" y="27"/>
                    </a:lnTo>
                    <a:lnTo>
                      <a:pt x="7" y="27"/>
                    </a:lnTo>
                    <a:lnTo>
                      <a:pt x="7" y="25"/>
                    </a:lnTo>
                    <a:lnTo>
                      <a:pt x="6" y="25"/>
                    </a:lnTo>
                    <a:lnTo>
                      <a:pt x="6" y="24"/>
                    </a:lnTo>
                    <a:lnTo>
                      <a:pt x="4" y="24"/>
                    </a:lnTo>
                    <a:lnTo>
                      <a:pt x="4" y="23"/>
                    </a:lnTo>
                    <a:lnTo>
                      <a:pt x="4" y="21"/>
                    </a:lnTo>
                    <a:lnTo>
                      <a:pt x="2" y="21"/>
                    </a:lnTo>
                    <a:lnTo>
                      <a:pt x="2" y="20"/>
                    </a:lnTo>
                    <a:lnTo>
                      <a:pt x="2" y="18"/>
                    </a:lnTo>
                    <a:lnTo>
                      <a:pt x="2" y="17"/>
                    </a:lnTo>
                    <a:lnTo>
                      <a:pt x="2" y="16"/>
                    </a:lnTo>
                    <a:lnTo>
                      <a:pt x="0" y="16"/>
                    </a:lnTo>
                    <a:lnTo>
                      <a:pt x="0" y="14"/>
                    </a:lnTo>
                    <a:lnTo>
                      <a:pt x="0" y="13"/>
                    </a:lnTo>
                    <a:lnTo>
                      <a:pt x="0" y="11"/>
                    </a:lnTo>
                    <a:lnTo>
                      <a:pt x="0" y="9"/>
                    </a:lnTo>
                    <a:lnTo>
                      <a:pt x="1" y="8"/>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1" name="Freeform 866"/>
              <p:cNvSpPr>
                <a:spLocks/>
              </p:cNvSpPr>
              <p:nvPr/>
            </p:nvSpPr>
            <p:spPr bwMode="auto">
              <a:xfrm>
                <a:off x="4830" y="2343"/>
                <a:ext cx="19" cy="12"/>
              </a:xfrm>
              <a:custGeom>
                <a:avLst/>
                <a:gdLst>
                  <a:gd name="T0" fmla="*/ 18 w 19"/>
                  <a:gd name="T1" fmla="*/ 0 h 12"/>
                  <a:gd name="T2" fmla="*/ 17 w 19"/>
                  <a:gd name="T3" fmla="*/ 2 h 12"/>
                  <a:gd name="T4" fmla="*/ 15 w 19"/>
                  <a:gd name="T5" fmla="*/ 4 h 12"/>
                  <a:gd name="T6" fmla="*/ 13 w 19"/>
                  <a:gd name="T7" fmla="*/ 5 h 12"/>
                  <a:gd name="T8" fmla="*/ 11 w 19"/>
                  <a:gd name="T9" fmla="*/ 5 h 12"/>
                  <a:gd name="T10" fmla="*/ 9 w 19"/>
                  <a:gd name="T11" fmla="*/ 6 h 12"/>
                  <a:gd name="T12" fmla="*/ 8 w 19"/>
                  <a:gd name="T13" fmla="*/ 6 h 12"/>
                  <a:gd name="T14" fmla="*/ 6 w 19"/>
                  <a:gd name="T15" fmla="*/ 6 h 12"/>
                  <a:gd name="T16" fmla="*/ 5 w 19"/>
                  <a:gd name="T17" fmla="*/ 6 h 12"/>
                  <a:gd name="T18" fmla="*/ 3 w 19"/>
                  <a:gd name="T19" fmla="*/ 7 h 12"/>
                  <a:gd name="T20" fmla="*/ 1 w 19"/>
                  <a:gd name="T21" fmla="*/ 7 h 12"/>
                  <a:gd name="T22" fmla="*/ 0 w 19"/>
                  <a:gd name="T23" fmla="*/ 7 h 12"/>
                  <a:gd name="T24" fmla="*/ 0 w 19"/>
                  <a:gd name="T25" fmla="*/ 9 h 12"/>
                  <a:gd name="T26" fmla="*/ 1 w 19"/>
                  <a:gd name="T27" fmla="*/ 9 h 12"/>
                  <a:gd name="T28" fmla="*/ 3 w 19"/>
                  <a:gd name="T29" fmla="*/ 9 h 12"/>
                  <a:gd name="T30" fmla="*/ 5 w 19"/>
                  <a:gd name="T31" fmla="*/ 9 h 12"/>
                  <a:gd name="T32" fmla="*/ 5 w 19"/>
                  <a:gd name="T33" fmla="*/ 11 h 12"/>
                  <a:gd name="T34" fmla="*/ 7 w 19"/>
                  <a:gd name="T35" fmla="*/ 11 h 12"/>
                  <a:gd name="T36" fmla="*/ 9 w 19"/>
                  <a:gd name="T37" fmla="*/ 11 h 12"/>
                  <a:gd name="T38" fmla="*/ 10 w 19"/>
                  <a:gd name="T39" fmla="*/ 11 h 12"/>
                  <a:gd name="T40" fmla="*/ 12 w 19"/>
                  <a:gd name="T41" fmla="*/ 10 h 12"/>
                  <a:gd name="T42" fmla="*/ 14 w 19"/>
                  <a:gd name="T43" fmla="*/ 9 h 12"/>
                  <a:gd name="T44" fmla="*/ 15 w 19"/>
                  <a:gd name="T45" fmla="*/ 8 h 12"/>
                  <a:gd name="T46" fmla="*/ 16 w 19"/>
                  <a:gd name="T47" fmla="*/ 6 h 12"/>
                  <a:gd name="T48" fmla="*/ 16 w 19"/>
                  <a:gd name="T49" fmla="*/ 5 h 12"/>
                  <a:gd name="T50" fmla="*/ 17 w 19"/>
                  <a:gd name="T51" fmla="*/ 3 h 12"/>
                  <a:gd name="T52" fmla="*/ 17 w 19"/>
                  <a:gd name="T53" fmla="*/ 1 h 12"/>
                  <a:gd name="T54" fmla="*/ 18 w 19"/>
                  <a:gd name="T5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 h="12">
                    <a:moveTo>
                      <a:pt x="18" y="0"/>
                    </a:moveTo>
                    <a:lnTo>
                      <a:pt x="17" y="2"/>
                    </a:lnTo>
                    <a:lnTo>
                      <a:pt x="15" y="4"/>
                    </a:lnTo>
                    <a:lnTo>
                      <a:pt x="13" y="5"/>
                    </a:lnTo>
                    <a:lnTo>
                      <a:pt x="11" y="5"/>
                    </a:lnTo>
                    <a:lnTo>
                      <a:pt x="9" y="6"/>
                    </a:lnTo>
                    <a:lnTo>
                      <a:pt x="8" y="6"/>
                    </a:lnTo>
                    <a:lnTo>
                      <a:pt x="6" y="6"/>
                    </a:lnTo>
                    <a:lnTo>
                      <a:pt x="5" y="6"/>
                    </a:lnTo>
                    <a:lnTo>
                      <a:pt x="3" y="7"/>
                    </a:lnTo>
                    <a:lnTo>
                      <a:pt x="1" y="7"/>
                    </a:lnTo>
                    <a:lnTo>
                      <a:pt x="0" y="7"/>
                    </a:lnTo>
                    <a:lnTo>
                      <a:pt x="0" y="9"/>
                    </a:lnTo>
                    <a:lnTo>
                      <a:pt x="1" y="9"/>
                    </a:lnTo>
                    <a:lnTo>
                      <a:pt x="3" y="9"/>
                    </a:lnTo>
                    <a:lnTo>
                      <a:pt x="5" y="9"/>
                    </a:lnTo>
                    <a:lnTo>
                      <a:pt x="5" y="11"/>
                    </a:lnTo>
                    <a:lnTo>
                      <a:pt x="7" y="11"/>
                    </a:lnTo>
                    <a:lnTo>
                      <a:pt x="9" y="11"/>
                    </a:lnTo>
                    <a:lnTo>
                      <a:pt x="10" y="11"/>
                    </a:lnTo>
                    <a:lnTo>
                      <a:pt x="12" y="10"/>
                    </a:lnTo>
                    <a:lnTo>
                      <a:pt x="14" y="9"/>
                    </a:lnTo>
                    <a:lnTo>
                      <a:pt x="15" y="8"/>
                    </a:lnTo>
                    <a:lnTo>
                      <a:pt x="16" y="6"/>
                    </a:lnTo>
                    <a:lnTo>
                      <a:pt x="16" y="5"/>
                    </a:lnTo>
                    <a:lnTo>
                      <a:pt x="17" y="3"/>
                    </a:lnTo>
                    <a:lnTo>
                      <a:pt x="17" y="1"/>
                    </a:lnTo>
                    <a:lnTo>
                      <a:pt x="18" y="0"/>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2" name="Freeform 867"/>
              <p:cNvSpPr>
                <a:spLocks/>
              </p:cNvSpPr>
              <p:nvPr/>
            </p:nvSpPr>
            <p:spPr bwMode="auto">
              <a:xfrm>
                <a:off x="4825" y="2478"/>
                <a:ext cx="26" cy="10"/>
              </a:xfrm>
              <a:custGeom>
                <a:avLst/>
                <a:gdLst>
                  <a:gd name="T0" fmla="*/ 25 w 26"/>
                  <a:gd name="T1" fmla="*/ 0 h 10"/>
                  <a:gd name="T2" fmla="*/ 23 w 26"/>
                  <a:gd name="T3" fmla="*/ 2 h 10"/>
                  <a:gd name="T4" fmla="*/ 21 w 26"/>
                  <a:gd name="T5" fmla="*/ 3 h 10"/>
                  <a:gd name="T6" fmla="*/ 19 w 26"/>
                  <a:gd name="T7" fmla="*/ 5 h 10"/>
                  <a:gd name="T8" fmla="*/ 18 w 26"/>
                  <a:gd name="T9" fmla="*/ 5 h 10"/>
                  <a:gd name="T10" fmla="*/ 16 w 26"/>
                  <a:gd name="T11" fmla="*/ 6 h 10"/>
                  <a:gd name="T12" fmla="*/ 14 w 26"/>
                  <a:gd name="T13" fmla="*/ 6 h 10"/>
                  <a:gd name="T14" fmla="*/ 12 w 26"/>
                  <a:gd name="T15" fmla="*/ 6 h 10"/>
                  <a:gd name="T16" fmla="*/ 11 w 26"/>
                  <a:gd name="T17" fmla="*/ 6 h 10"/>
                  <a:gd name="T18" fmla="*/ 9 w 26"/>
                  <a:gd name="T19" fmla="*/ 6 h 10"/>
                  <a:gd name="T20" fmla="*/ 7 w 26"/>
                  <a:gd name="T21" fmla="*/ 6 h 10"/>
                  <a:gd name="T22" fmla="*/ 5 w 26"/>
                  <a:gd name="T23" fmla="*/ 6 h 10"/>
                  <a:gd name="T24" fmla="*/ 3 w 26"/>
                  <a:gd name="T25" fmla="*/ 6 h 10"/>
                  <a:gd name="T26" fmla="*/ 2 w 26"/>
                  <a:gd name="T27" fmla="*/ 6 h 10"/>
                  <a:gd name="T28" fmla="*/ 0 w 26"/>
                  <a:gd name="T29" fmla="*/ 6 h 10"/>
                  <a:gd name="T30" fmla="*/ 0 w 26"/>
                  <a:gd name="T31" fmla="*/ 7 h 10"/>
                  <a:gd name="T32" fmla="*/ 2 w 26"/>
                  <a:gd name="T33" fmla="*/ 7 h 10"/>
                  <a:gd name="T34" fmla="*/ 4 w 26"/>
                  <a:gd name="T35" fmla="*/ 7 h 10"/>
                  <a:gd name="T36" fmla="*/ 6 w 26"/>
                  <a:gd name="T37" fmla="*/ 7 h 10"/>
                  <a:gd name="T38" fmla="*/ 6 w 26"/>
                  <a:gd name="T39" fmla="*/ 9 h 10"/>
                  <a:gd name="T40" fmla="*/ 8 w 26"/>
                  <a:gd name="T41" fmla="*/ 9 h 10"/>
                  <a:gd name="T42" fmla="*/ 10 w 26"/>
                  <a:gd name="T43" fmla="*/ 9 h 10"/>
                  <a:gd name="T44" fmla="*/ 11 w 26"/>
                  <a:gd name="T45" fmla="*/ 9 h 10"/>
                  <a:gd name="T46" fmla="*/ 13 w 26"/>
                  <a:gd name="T47" fmla="*/ 9 h 10"/>
                  <a:gd name="T48" fmla="*/ 15 w 26"/>
                  <a:gd name="T49" fmla="*/ 9 h 10"/>
                  <a:gd name="T50" fmla="*/ 17 w 26"/>
                  <a:gd name="T51" fmla="*/ 9 h 10"/>
                  <a:gd name="T52" fmla="*/ 19 w 26"/>
                  <a:gd name="T53" fmla="*/ 7 h 10"/>
                  <a:gd name="T54" fmla="*/ 20 w 26"/>
                  <a:gd name="T55" fmla="*/ 7 h 10"/>
                  <a:gd name="T56" fmla="*/ 21 w 26"/>
                  <a:gd name="T57" fmla="*/ 6 h 10"/>
                  <a:gd name="T58" fmla="*/ 22 w 26"/>
                  <a:gd name="T59" fmla="*/ 6 h 10"/>
                  <a:gd name="T60" fmla="*/ 23 w 26"/>
                  <a:gd name="T61" fmla="*/ 5 h 10"/>
                  <a:gd name="T62" fmla="*/ 23 w 26"/>
                  <a:gd name="T63" fmla="*/ 3 h 10"/>
                  <a:gd name="T64" fmla="*/ 23 w 26"/>
                  <a:gd name="T65" fmla="*/ 2 h 10"/>
                  <a:gd name="T66" fmla="*/ 25 w 26"/>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10">
                    <a:moveTo>
                      <a:pt x="25" y="0"/>
                    </a:moveTo>
                    <a:lnTo>
                      <a:pt x="23" y="2"/>
                    </a:lnTo>
                    <a:lnTo>
                      <a:pt x="21" y="3"/>
                    </a:lnTo>
                    <a:lnTo>
                      <a:pt x="19" y="5"/>
                    </a:lnTo>
                    <a:lnTo>
                      <a:pt x="18" y="5"/>
                    </a:lnTo>
                    <a:lnTo>
                      <a:pt x="16" y="6"/>
                    </a:lnTo>
                    <a:lnTo>
                      <a:pt x="14" y="6"/>
                    </a:lnTo>
                    <a:lnTo>
                      <a:pt x="12" y="6"/>
                    </a:lnTo>
                    <a:lnTo>
                      <a:pt x="11" y="6"/>
                    </a:lnTo>
                    <a:lnTo>
                      <a:pt x="9" y="6"/>
                    </a:lnTo>
                    <a:lnTo>
                      <a:pt x="7" y="6"/>
                    </a:lnTo>
                    <a:lnTo>
                      <a:pt x="5" y="6"/>
                    </a:lnTo>
                    <a:lnTo>
                      <a:pt x="3" y="6"/>
                    </a:lnTo>
                    <a:lnTo>
                      <a:pt x="2" y="6"/>
                    </a:lnTo>
                    <a:lnTo>
                      <a:pt x="0" y="6"/>
                    </a:lnTo>
                    <a:lnTo>
                      <a:pt x="0" y="7"/>
                    </a:lnTo>
                    <a:lnTo>
                      <a:pt x="2" y="7"/>
                    </a:lnTo>
                    <a:lnTo>
                      <a:pt x="4" y="7"/>
                    </a:lnTo>
                    <a:lnTo>
                      <a:pt x="6" y="7"/>
                    </a:lnTo>
                    <a:lnTo>
                      <a:pt x="6" y="9"/>
                    </a:lnTo>
                    <a:lnTo>
                      <a:pt x="8" y="9"/>
                    </a:lnTo>
                    <a:lnTo>
                      <a:pt x="10" y="9"/>
                    </a:lnTo>
                    <a:lnTo>
                      <a:pt x="11" y="9"/>
                    </a:lnTo>
                    <a:lnTo>
                      <a:pt x="13" y="9"/>
                    </a:lnTo>
                    <a:lnTo>
                      <a:pt x="15" y="9"/>
                    </a:lnTo>
                    <a:lnTo>
                      <a:pt x="17" y="9"/>
                    </a:lnTo>
                    <a:lnTo>
                      <a:pt x="19" y="7"/>
                    </a:lnTo>
                    <a:lnTo>
                      <a:pt x="20" y="7"/>
                    </a:lnTo>
                    <a:lnTo>
                      <a:pt x="21" y="6"/>
                    </a:lnTo>
                    <a:lnTo>
                      <a:pt x="22" y="6"/>
                    </a:lnTo>
                    <a:lnTo>
                      <a:pt x="23" y="5"/>
                    </a:lnTo>
                    <a:lnTo>
                      <a:pt x="23" y="3"/>
                    </a:lnTo>
                    <a:lnTo>
                      <a:pt x="23" y="2"/>
                    </a:lnTo>
                    <a:lnTo>
                      <a:pt x="25" y="0"/>
                    </a:lnTo>
                  </a:path>
                </a:pathLst>
              </a:custGeom>
              <a:solidFill>
                <a:srgbClr val="C0C0C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3" name="Freeform 868"/>
              <p:cNvSpPr>
                <a:spLocks/>
              </p:cNvSpPr>
              <p:nvPr/>
            </p:nvSpPr>
            <p:spPr bwMode="auto">
              <a:xfrm>
                <a:off x="4820" y="2492"/>
                <a:ext cx="30" cy="9"/>
              </a:xfrm>
              <a:custGeom>
                <a:avLst/>
                <a:gdLst>
                  <a:gd name="T0" fmla="*/ 28 w 30"/>
                  <a:gd name="T1" fmla="*/ 0 h 9"/>
                  <a:gd name="T2" fmla="*/ 27 w 30"/>
                  <a:gd name="T3" fmla="*/ 1 h 9"/>
                  <a:gd name="T4" fmla="*/ 25 w 30"/>
                  <a:gd name="T5" fmla="*/ 2 h 9"/>
                  <a:gd name="T6" fmla="*/ 23 w 30"/>
                  <a:gd name="T7" fmla="*/ 4 h 9"/>
                  <a:gd name="T8" fmla="*/ 21 w 30"/>
                  <a:gd name="T9" fmla="*/ 4 h 9"/>
                  <a:gd name="T10" fmla="*/ 19 w 30"/>
                  <a:gd name="T11" fmla="*/ 4 h 9"/>
                  <a:gd name="T12" fmla="*/ 18 w 30"/>
                  <a:gd name="T13" fmla="*/ 4 h 9"/>
                  <a:gd name="T14" fmla="*/ 16 w 30"/>
                  <a:gd name="T15" fmla="*/ 4 h 9"/>
                  <a:gd name="T16" fmla="*/ 14 w 30"/>
                  <a:gd name="T17" fmla="*/ 4 h 9"/>
                  <a:gd name="T18" fmla="*/ 12 w 30"/>
                  <a:gd name="T19" fmla="*/ 4 h 9"/>
                  <a:gd name="T20" fmla="*/ 11 w 30"/>
                  <a:gd name="T21" fmla="*/ 4 h 9"/>
                  <a:gd name="T22" fmla="*/ 9 w 30"/>
                  <a:gd name="T23" fmla="*/ 4 h 9"/>
                  <a:gd name="T24" fmla="*/ 7 w 30"/>
                  <a:gd name="T25" fmla="*/ 4 h 9"/>
                  <a:gd name="T26" fmla="*/ 5 w 30"/>
                  <a:gd name="T27" fmla="*/ 4 h 9"/>
                  <a:gd name="T28" fmla="*/ 3 w 30"/>
                  <a:gd name="T29" fmla="*/ 4 h 9"/>
                  <a:gd name="T30" fmla="*/ 1 w 30"/>
                  <a:gd name="T31" fmla="*/ 4 h 9"/>
                  <a:gd name="T32" fmla="*/ 0 w 30"/>
                  <a:gd name="T33" fmla="*/ 4 h 9"/>
                  <a:gd name="T34" fmla="*/ 0 w 30"/>
                  <a:gd name="T35" fmla="*/ 5 h 9"/>
                  <a:gd name="T36" fmla="*/ 1 w 30"/>
                  <a:gd name="T37" fmla="*/ 5 h 9"/>
                  <a:gd name="T38" fmla="*/ 3 w 30"/>
                  <a:gd name="T39" fmla="*/ 5 h 9"/>
                  <a:gd name="T40" fmla="*/ 4 w 30"/>
                  <a:gd name="T41" fmla="*/ 7 h 9"/>
                  <a:gd name="T42" fmla="*/ 6 w 30"/>
                  <a:gd name="T43" fmla="*/ 7 h 9"/>
                  <a:gd name="T44" fmla="*/ 8 w 30"/>
                  <a:gd name="T45" fmla="*/ 7 h 9"/>
                  <a:gd name="T46" fmla="*/ 10 w 30"/>
                  <a:gd name="T47" fmla="*/ 7 h 9"/>
                  <a:gd name="T48" fmla="*/ 10 w 30"/>
                  <a:gd name="T49" fmla="*/ 8 h 9"/>
                  <a:gd name="T50" fmla="*/ 12 w 30"/>
                  <a:gd name="T51" fmla="*/ 8 h 9"/>
                  <a:gd name="T52" fmla="*/ 14 w 30"/>
                  <a:gd name="T53" fmla="*/ 8 h 9"/>
                  <a:gd name="T54" fmla="*/ 16 w 30"/>
                  <a:gd name="T55" fmla="*/ 8 h 9"/>
                  <a:gd name="T56" fmla="*/ 18 w 30"/>
                  <a:gd name="T57" fmla="*/ 8 h 9"/>
                  <a:gd name="T58" fmla="*/ 19 w 30"/>
                  <a:gd name="T59" fmla="*/ 8 h 9"/>
                  <a:gd name="T60" fmla="*/ 21 w 30"/>
                  <a:gd name="T61" fmla="*/ 8 h 9"/>
                  <a:gd name="T62" fmla="*/ 23 w 30"/>
                  <a:gd name="T63" fmla="*/ 8 h 9"/>
                  <a:gd name="T64" fmla="*/ 25 w 30"/>
                  <a:gd name="T65" fmla="*/ 7 h 9"/>
                  <a:gd name="T66" fmla="*/ 27 w 30"/>
                  <a:gd name="T67" fmla="*/ 7 h 9"/>
                  <a:gd name="T68" fmla="*/ 28 w 30"/>
                  <a:gd name="T69" fmla="*/ 7 h 9"/>
                  <a:gd name="T70" fmla="*/ 29 w 30"/>
                  <a:gd name="T71" fmla="*/ 6 h 9"/>
                  <a:gd name="T72" fmla="*/ 28 w 30"/>
                  <a:gd name="T73" fmla="*/ 6 h 9"/>
                  <a:gd name="T74" fmla="*/ 28 w 30"/>
                  <a:gd name="T75" fmla="*/ 5 h 9"/>
                  <a:gd name="T76" fmla="*/ 28 w 30"/>
                  <a:gd name="T77" fmla="*/ 2 h 9"/>
                  <a:gd name="T78" fmla="*/ 28 w 30"/>
                  <a:gd name="T79" fmla="*/ 1 h 9"/>
                  <a:gd name="T80" fmla="*/ 28 w 30"/>
                  <a:gd name="T8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9">
                    <a:moveTo>
                      <a:pt x="28" y="0"/>
                    </a:moveTo>
                    <a:lnTo>
                      <a:pt x="27" y="1"/>
                    </a:lnTo>
                    <a:lnTo>
                      <a:pt x="25" y="2"/>
                    </a:lnTo>
                    <a:lnTo>
                      <a:pt x="23" y="4"/>
                    </a:lnTo>
                    <a:lnTo>
                      <a:pt x="21" y="4"/>
                    </a:lnTo>
                    <a:lnTo>
                      <a:pt x="19" y="4"/>
                    </a:lnTo>
                    <a:lnTo>
                      <a:pt x="18" y="4"/>
                    </a:lnTo>
                    <a:lnTo>
                      <a:pt x="16" y="4"/>
                    </a:lnTo>
                    <a:lnTo>
                      <a:pt x="14" y="4"/>
                    </a:lnTo>
                    <a:lnTo>
                      <a:pt x="12" y="4"/>
                    </a:lnTo>
                    <a:lnTo>
                      <a:pt x="11" y="4"/>
                    </a:lnTo>
                    <a:lnTo>
                      <a:pt x="9" y="4"/>
                    </a:lnTo>
                    <a:lnTo>
                      <a:pt x="7" y="4"/>
                    </a:lnTo>
                    <a:lnTo>
                      <a:pt x="5" y="4"/>
                    </a:lnTo>
                    <a:lnTo>
                      <a:pt x="3" y="4"/>
                    </a:lnTo>
                    <a:lnTo>
                      <a:pt x="1" y="4"/>
                    </a:lnTo>
                    <a:lnTo>
                      <a:pt x="0" y="4"/>
                    </a:lnTo>
                    <a:lnTo>
                      <a:pt x="0" y="5"/>
                    </a:lnTo>
                    <a:lnTo>
                      <a:pt x="1" y="5"/>
                    </a:lnTo>
                    <a:lnTo>
                      <a:pt x="3" y="5"/>
                    </a:lnTo>
                    <a:lnTo>
                      <a:pt x="4" y="7"/>
                    </a:lnTo>
                    <a:lnTo>
                      <a:pt x="6" y="7"/>
                    </a:lnTo>
                    <a:lnTo>
                      <a:pt x="8" y="7"/>
                    </a:lnTo>
                    <a:lnTo>
                      <a:pt x="10" y="7"/>
                    </a:lnTo>
                    <a:lnTo>
                      <a:pt x="10" y="8"/>
                    </a:lnTo>
                    <a:lnTo>
                      <a:pt x="12" y="8"/>
                    </a:lnTo>
                    <a:lnTo>
                      <a:pt x="14" y="8"/>
                    </a:lnTo>
                    <a:lnTo>
                      <a:pt x="16" y="8"/>
                    </a:lnTo>
                    <a:lnTo>
                      <a:pt x="18" y="8"/>
                    </a:lnTo>
                    <a:lnTo>
                      <a:pt x="19" y="8"/>
                    </a:lnTo>
                    <a:lnTo>
                      <a:pt x="21" y="8"/>
                    </a:lnTo>
                    <a:lnTo>
                      <a:pt x="23" y="8"/>
                    </a:lnTo>
                    <a:lnTo>
                      <a:pt x="25" y="7"/>
                    </a:lnTo>
                    <a:lnTo>
                      <a:pt x="27" y="7"/>
                    </a:lnTo>
                    <a:lnTo>
                      <a:pt x="28" y="7"/>
                    </a:lnTo>
                    <a:lnTo>
                      <a:pt x="29" y="6"/>
                    </a:lnTo>
                    <a:lnTo>
                      <a:pt x="28" y="6"/>
                    </a:lnTo>
                    <a:lnTo>
                      <a:pt x="28" y="5"/>
                    </a:lnTo>
                    <a:lnTo>
                      <a:pt x="28" y="2"/>
                    </a:lnTo>
                    <a:lnTo>
                      <a:pt x="28" y="1"/>
                    </a:lnTo>
                    <a:lnTo>
                      <a:pt x="28" y="0"/>
                    </a:lnTo>
                  </a:path>
                </a:pathLst>
              </a:custGeom>
              <a:solidFill>
                <a:srgbClr val="C0C0C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4" name="Freeform 869"/>
              <p:cNvSpPr>
                <a:spLocks/>
              </p:cNvSpPr>
              <p:nvPr/>
            </p:nvSpPr>
            <p:spPr bwMode="auto">
              <a:xfrm>
                <a:off x="4728" y="2243"/>
                <a:ext cx="31" cy="88"/>
              </a:xfrm>
              <a:custGeom>
                <a:avLst/>
                <a:gdLst>
                  <a:gd name="T0" fmla="*/ 20 w 31"/>
                  <a:gd name="T1" fmla="*/ 87 h 88"/>
                  <a:gd name="T2" fmla="*/ 17 w 31"/>
                  <a:gd name="T3" fmla="*/ 87 h 88"/>
                  <a:gd name="T4" fmla="*/ 16 w 31"/>
                  <a:gd name="T5" fmla="*/ 85 h 88"/>
                  <a:gd name="T6" fmla="*/ 11 w 31"/>
                  <a:gd name="T7" fmla="*/ 83 h 88"/>
                  <a:gd name="T8" fmla="*/ 10 w 31"/>
                  <a:gd name="T9" fmla="*/ 81 h 88"/>
                  <a:gd name="T10" fmla="*/ 6 w 31"/>
                  <a:gd name="T11" fmla="*/ 79 h 88"/>
                  <a:gd name="T12" fmla="*/ 2 w 31"/>
                  <a:gd name="T13" fmla="*/ 77 h 88"/>
                  <a:gd name="T14" fmla="*/ 1 w 31"/>
                  <a:gd name="T15" fmla="*/ 74 h 88"/>
                  <a:gd name="T16" fmla="*/ 0 w 31"/>
                  <a:gd name="T17" fmla="*/ 73 h 88"/>
                  <a:gd name="T18" fmla="*/ 0 w 31"/>
                  <a:gd name="T19" fmla="*/ 70 h 88"/>
                  <a:gd name="T20" fmla="*/ 0 w 31"/>
                  <a:gd name="T21" fmla="*/ 66 h 88"/>
                  <a:gd name="T22" fmla="*/ 0 w 31"/>
                  <a:gd name="T23" fmla="*/ 62 h 88"/>
                  <a:gd name="T24" fmla="*/ 0 w 31"/>
                  <a:gd name="T25" fmla="*/ 59 h 88"/>
                  <a:gd name="T26" fmla="*/ 0 w 31"/>
                  <a:gd name="T27" fmla="*/ 55 h 88"/>
                  <a:gd name="T28" fmla="*/ 1 w 31"/>
                  <a:gd name="T29" fmla="*/ 52 h 88"/>
                  <a:gd name="T30" fmla="*/ 1 w 31"/>
                  <a:gd name="T31" fmla="*/ 48 h 88"/>
                  <a:gd name="T32" fmla="*/ 1 w 31"/>
                  <a:gd name="T33" fmla="*/ 45 h 88"/>
                  <a:gd name="T34" fmla="*/ 1 w 31"/>
                  <a:gd name="T35" fmla="*/ 41 h 88"/>
                  <a:gd name="T36" fmla="*/ 1 w 31"/>
                  <a:gd name="T37" fmla="*/ 35 h 88"/>
                  <a:gd name="T38" fmla="*/ 1 w 31"/>
                  <a:gd name="T39" fmla="*/ 27 h 88"/>
                  <a:gd name="T40" fmla="*/ 1 w 31"/>
                  <a:gd name="T41" fmla="*/ 21 h 88"/>
                  <a:gd name="T42" fmla="*/ 1 w 31"/>
                  <a:gd name="T43" fmla="*/ 14 h 88"/>
                  <a:gd name="T44" fmla="*/ 1 w 31"/>
                  <a:gd name="T45" fmla="*/ 9 h 88"/>
                  <a:gd name="T46" fmla="*/ 1 w 31"/>
                  <a:gd name="T47" fmla="*/ 4 h 88"/>
                  <a:gd name="T48" fmla="*/ 2 w 31"/>
                  <a:gd name="T49" fmla="*/ 1 h 88"/>
                  <a:gd name="T50" fmla="*/ 2 w 31"/>
                  <a:gd name="T51" fmla="*/ 5 h 88"/>
                  <a:gd name="T52" fmla="*/ 2 w 31"/>
                  <a:gd name="T53" fmla="*/ 8 h 88"/>
                  <a:gd name="T54" fmla="*/ 2 w 31"/>
                  <a:gd name="T55" fmla="*/ 12 h 88"/>
                  <a:gd name="T56" fmla="*/ 3 w 31"/>
                  <a:gd name="T57" fmla="*/ 14 h 88"/>
                  <a:gd name="T58" fmla="*/ 4 w 31"/>
                  <a:gd name="T59" fmla="*/ 17 h 88"/>
                  <a:gd name="T60" fmla="*/ 6 w 31"/>
                  <a:gd name="T61" fmla="*/ 18 h 88"/>
                  <a:gd name="T62" fmla="*/ 10 w 31"/>
                  <a:gd name="T63" fmla="*/ 16 h 88"/>
                  <a:gd name="T64" fmla="*/ 13 w 31"/>
                  <a:gd name="T65" fmla="*/ 14 h 88"/>
                  <a:gd name="T66" fmla="*/ 17 w 31"/>
                  <a:gd name="T67" fmla="*/ 13 h 88"/>
                  <a:gd name="T68" fmla="*/ 20 w 31"/>
                  <a:gd name="T69" fmla="*/ 11 h 88"/>
                  <a:gd name="T70" fmla="*/ 24 w 31"/>
                  <a:gd name="T71" fmla="*/ 12 h 88"/>
                  <a:gd name="T72" fmla="*/ 26 w 31"/>
                  <a:gd name="T73" fmla="*/ 14 h 88"/>
                  <a:gd name="T74" fmla="*/ 30 w 31"/>
                  <a:gd name="T75" fmla="*/ 17 h 88"/>
                  <a:gd name="T76" fmla="*/ 28 w 31"/>
                  <a:gd name="T77" fmla="*/ 20 h 88"/>
                  <a:gd name="T78" fmla="*/ 24 w 31"/>
                  <a:gd name="T79" fmla="*/ 25 h 88"/>
                  <a:gd name="T80" fmla="*/ 18 w 31"/>
                  <a:gd name="T81" fmla="*/ 33 h 88"/>
                  <a:gd name="T82" fmla="*/ 15 w 31"/>
                  <a:gd name="T83" fmla="*/ 43 h 88"/>
                  <a:gd name="T84" fmla="*/ 11 w 31"/>
                  <a:gd name="T85" fmla="*/ 54 h 88"/>
                  <a:gd name="T86" fmla="*/ 11 w 31"/>
                  <a:gd name="T87" fmla="*/ 66 h 88"/>
                  <a:gd name="T88" fmla="*/ 13 w 31"/>
                  <a:gd name="T89" fmla="*/ 78 h 88"/>
                  <a:gd name="T90" fmla="*/ 22 w 31"/>
                  <a:gd name="T91"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 h="88">
                    <a:moveTo>
                      <a:pt x="22" y="87"/>
                    </a:moveTo>
                    <a:lnTo>
                      <a:pt x="20" y="87"/>
                    </a:lnTo>
                    <a:lnTo>
                      <a:pt x="19" y="87"/>
                    </a:lnTo>
                    <a:lnTo>
                      <a:pt x="17" y="87"/>
                    </a:lnTo>
                    <a:lnTo>
                      <a:pt x="17" y="85"/>
                    </a:lnTo>
                    <a:lnTo>
                      <a:pt x="16" y="85"/>
                    </a:lnTo>
                    <a:lnTo>
                      <a:pt x="13" y="83"/>
                    </a:lnTo>
                    <a:lnTo>
                      <a:pt x="11" y="83"/>
                    </a:lnTo>
                    <a:lnTo>
                      <a:pt x="11" y="81"/>
                    </a:lnTo>
                    <a:lnTo>
                      <a:pt x="10" y="81"/>
                    </a:lnTo>
                    <a:lnTo>
                      <a:pt x="8" y="79"/>
                    </a:lnTo>
                    <a:lnTo>
                      <a:pt x="6" y="79"/>
                    </a:lnTo>
                    <a:lnTo>
                      <a:pt x="4" y="77"/>
                    </a:lnTo>
                    <a:lnTo>
                      <a:pt x="2" y="77"/>
                    </a:lnTo>
                    <a:lnTo>
                      <a:pt x="2" y="75"/>
                    </a:lnTo>
                    <a:lnTo>
                      <a:pt x="1" y="74"/>
                    </a:lnTo>
                    <a:lnTo>
                      <a:pt x="1" y="73"/>
                    </a:lnTo>
                    <a:lnTo>
                      <a:pt x="0" y="73"/>
                    </a:lnTo>
                    <a:lnTo>
                      <a:pt x="0" y="71"/>
                    </a:lnTo>
                    <a:lnTo>
                      <a:pt x="0" y="70"/>
                    </a:lnTo>
                    <a:lnTo>
                      <a:pt x="0" y="68"/>
                    </a:lnTo>
                    <a:lnTo>
                      <a:pt x="0" y="66"/>
                    </a:lnTo>
                    <a:lnTo>
                      <a:pt x="0" y="64"/>
                    </a:lnTo>
                    <a:lnTo>
                      <a:pt x="0" y="62"/>
                    </a:lnTo>
                    <a:lnTo>
                      <a:pt x="0" y="60"/>
                    </a:lnTo>
                    <a:lnTo>
                      <a:pt x="0" y="59"/>
                    </a:lnTo>
                    <a:lnTo>
                      <a:pt x="0" y="57"/>
                    </a:lnTo>
                    <a:lnTo>
                      <a:pt x="0" y="55"/>
                    </a:lnTo>
                    <a:lnTo>
                      <a:pt x="1" y="53"/>
                    </a:lnTo>
                    <a:lnTo>
                      <a:pt x="1" y="52"/>
                    </a:lnTo>
                    <a:lnTo>
                      <a:pt x="1" y="50"/>
                    </a:lnTo>
                    <a:lnTo>
                      <a:pt x="1" y="48"/>
                    </a:lnTo>
                    <a:lnTo>
                      <a:pt x="2" y="46"/>
                    </a:lnTo>
                    <a:lnTo>
                      <a:pt x="1" y="45"/>
                    </a:lnTo>
                    <a:lnTo>
                      <a:pt x="1" y="43"/>
                    </a:lnTo>
                    <a:lnTo>
                      <a:pt x="1" y="41"/>
                    </a:lnTo>
                    <a:lnTo>
                      <a:pt x="1" y="37"/>
                    </a:lnTo>
                    <a:lnTo>
                      <a:pt x="1" y="35"/>
                    </a:lnTo>
                    <a:lnTo>
                      <a:pt x="1" y="31"/>
                    </a:lnTo>
                    <a:lnTo>
                      <a:pt x="1" y="27"/>
                    </a:lnTo>
                    <a:lnTo>
                      <a:pt x="1" y="23"/>
                    </a:lnTo>
                    <a:lnTo>
                      <a:pt x="1" y="21"/>
                    </a:lnTo>
                    <a:lnTo>
                      <a:pt x="1" y="18"/>
                    </a:lnTo>
                    <a:lnTo>
                      <a:pt x="1" y="14"/>
                    </a:lnTo>
                    <a:lnTo>
                      <a:pt x="1" y="11"/>
                    </a:lnTo>
                    <a:lnTo>
                      <a:pt x="1" y="9"/>
                    </a:lnTo>
                    <a:lnTo>
                      <a:pt x="1" y="5"/>
                    </a:lnTo>
                    <a:lnTo>
                      <a:pt x="1" y="4"/>
                    </a:lnTo>
                    <a:lnTo>
                      <a:pt x="2" y="0"/>
                    </a:lnTo>
                    <a:lnTo>
                      <a:pt x="2" y="1"/>
                    </a:lnTo>
                    <a:lnTo>
                      <a:pt x="2" y="3"/>
                    </a:lnTo>
                    <a:lnTo>
                      <a:pt x="2" y="5"/>
                    </a:lnTo>
                    <a:lnTo>
                      <a:pt x="2" y="6"/>
                    </a:lnTo>
                    <a:lnTo>
                      <a:pt x="2" y="8"/>
                    </a:lnTo>
                    <a:lnTo>
                      <a:pt x="2" y="10"/>
                    </a:lnTo>
                    <a:lnTo>
                      <a:pt x="2" y="12"/>
                    </a:lnTo>
                    <a:lnTo>
                      <a:pt x="2" y="14"/>
                    </a:lnTo>
                    <a:lnTo>
                      <a:pt x="3" y="14"/>
                    </a:lnTo>
                    <a:lnTo>
                      <a:pt x="3" y="16"/>
                    </a:lnTo>
                    <a:lnTo>
                      <a:pt x="4" y="17"/>
                    </a:lnTo>
                    <a:lnTo>
                      <a:pt x="4" y="18"/>
                    </a:lnTo>
                    <a:lnTo>
                      <a:pt x="6" y="18"/>
                    </a:lnTo>
                    <a:lnTo>
                      <a:pt x="8" y="16"/>
                    </a:lnTo>
                    <a:lnTo>
                      <a:pt x="10" y="16"/>
                    </a:lnTo>
                    <a:lnTo>
                      <a:pt x="12" y="14"/>
                    </a:lnTo>
                    <a:lnTo>
                      <a:pt x="13" y="14"/>
                    </a:lnTo>
                    <a:lnTo>
                      <a:pt x="15" y="13"/>
                    </a:lnTo>
                    <a:lnTo>
                      <a:pt x="17" y="13"/>
                    </a:lnTo>
                    <a:lnTo>
                      <a:pt x="18" y="11"/>
                    </a:lnTo>
                    <a:lnTo>
                      <a:pt x="20" y="11"/>
                    </a:lnTo>
                    <a:lnTo>
                      <a:pt x="23" y="12"/>
                    </a:lnTo>
                    <a:lnTo>
                      <a:pt x="24" y="12"/>
                    </a:lnTo>
                    <a:lnTo>
                      <a:pt x="24" y="14"/>
                    </a:lnTo>
                    <a:lnTo>
                      <a:pt x="26" y="14"/>
                    </a:lnTo>
                    <a:lnTo>
                      <a:pt x="28" y="16"/>
                    </a:lnTo>
                    <a:lnTo>
                      <a:pt x="30" y="17"/>
                    </a:lnTo>
                    <a:lnTo>
                      <a:pt x="28" y="18"/>
                    </a:lnTo>
                    <a:lnTo>
                      <a:pt x="28" y="20"/>
                    </a:lnTo>
                    <a:lnTo>
                      <a:pt x="26" y="23"/>
                    </a:lnTo>
                    <a:lnTo>
                      <a:pt x="24" y="25"/>
                    </a:lnTo>
                    <a:lnTo>
                      <a:pt x="20" y="29"/>
                    </a:lnTo>
                    <a:lnTo>
                      <a:pt x="18" y="33"/>
                    </a:lnTo>
                    <a:lnTo>
                      <a:pt x="17" y="39"/>
                    </a:lnTo>
                    <a:lnTo>
                      <a:pt x="15" y="43"/>
                    </a:lnTo>
                    <a:lnTo>
                      <a:pt x="13" y="49"/>
                    </a:lnTo>
                    <a:lnTo>
                      <a:pt x="11" y="54"/>
                    </a:lnTo>
                    <a:lnTo>
                      <a:pt x="10" y="60"/>
                    </a:lnTo>
                    <a:lnTo>
                      <a:pt x="11" y="66"/>
                    </a:lnTo>
                    <a:lnTo>
                      <a:pt x="11" y="72"/>
                    </a:lnTo>
                    <a:lnTo>
                      <a:pt x="13" y="78"/>
                    </a:lnTo>
                    <a:lnTo>
                      <a:pt x="17" y="83"/>
                    </a:lnTo>
                    <a:lnTo>
                      <a:pt x="22" y="87"/>
                    </a:lnTo>
                  </a:path>
                </a:pathLst>
              </a:custGeom>
              <a:solidFill>
                <a:srgbClr val="C0C0C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5" name="Freeform 870"/>
              <p:cNvSpPr>
                <a:spLocks/>
              </p:cNvSpPr>
              <p:nvPr/>
            </p:nvSpPr>
            <p:spPr bwMode="auto">
              <a:xfrm>
                <a:off x="4728" y="2310"/>
                <a:ext cx="43" cy="24"/>
              </a:xfrm>
              <a:custGeom>
                <a:avLst/>
                <a:gdLst>
                  <a:gd name="T0" fmla="*/ 0 w 43"/>
                  <a:gd name="T1" fmla="*/ 1 h 24"/>
                  <a:gd name="T2" fmla="*/ 1 w 43"/>
                  <a:gd name="T3" fmla="*/ 3 h 24"/>
                  <a:gd name="T4" fmla="*/ 2 w 43"/>
                  <a:gd name="T5" fmla="*/ 5 h 24"/>
                  <a:gd name="T6" fmla="*/ 3 w 43"/>
                  <a:gd name="T7" fmla="*/ 7 h 24"/>
                  <a:gd name="T8" fmla="*/ 4 w 43"/>
                  <a:gd name="T9" fmla="*/ 8 h 24"/>
                  <a:gd name="T10" fmla="*/ 6 w 43"/>
                  <a:gd name="T11" fmla="*/ 11 h 24"/>
                  <a:gd name="T12" fmla="*/ 10 w 43"/>
                  <a:gd name="T13" fmla="*/ 11 h 24"/>
                  <a:gd name="T14" fmla="*/ 11 w 43"/>
                  <a:gd name="T15" fmla="*/ 13 h 24"/>
                  <a:gd name="T16" fmla="*/ 13 w 43"/>
                  <a:gd name="T17" fmla="*/ 14 h 24"/>
                  <a:gd name="T18" fmla="*/ 16 w 43"/>
                  <a:gd name="T19" fmla="*/ 15 h 24"/>
                  <a:gd name="T20" fmla="*/ 17 w 43"/>
                  <a:gd name="T21" fmla="*/ 16 h 24"/>
                  <a:gd name="T22" fmla="*/ 19 w 43"/>
                  <a:gd name="T23" fmla="*/ 16 h 24"/>
                  <a:gd name="T24" fmla="*/ 23 w 43"/>
                  <a:gd name="T25" fmla="*/ 16 h 24"/>
                  <a:gd name="T26" fmla="*/ 26 w 43"/>
                  <a:gd name="T27" fmla="*/ 14 h 24"/>
                  <a:gd name="T28" fmla="*/ 30 w 43"/>
                  <a:gd name="T29" fmla="*/ 13 h 24"/>
                  <a:gd name="T30" fmla="*/ 33 w 43"/>
                  <a:gd name="T31" fmla="*/ 11 h 24"/>
                  <a:gd name="T32" fmla="*/ 37 w 43"/>
                  <a:gd name="T33" fmla="*/ 7 h 24"/>
                  <a:gd name="T34" fmla="*/ 40 w 43"/>
                  <a:gd name="T35" fmla="*/ 4 h 24"/>
                  <a:gd name="T36" fmla="*/ 41 w 43"/>
                  <a:gd name="T37" fmla="*/ 4 h 24"/>
                  <a:gd name="T38" fmla="*/ 40 w 43"/>
                  <a:gd name="T39" fmla="*/ 7 h 24"/>
                  <a:gd name="T40" fmla="*/ 40 w 43"/>
                  <a:gd name="T41" fmla="*/ 11 h 24"/>
                  <a:gd name="T42" fmla="*/ 39 w 43"/>
                  <a:gd name="T43" fmla="*/ 14 h 24"/>
                  <a:gd name="T44" fmla="*/ 36 w 43"/>
                  <a:gd name="T45" fmla="*/ 18 h 24"/>
                  <a:gd name="T46" fmla="*/ 34 w 43"/>
                  <a:gd name="T47" fmla="*/ 21 h 24"/>
                  <a:gd name="T48" fmla="*/ 32 w 43"/>
                  <a:gd name="T49" fmla="*/ 21 h 24"/>
                  <a:gd name="T50" fmla="*/ 29 w 43"/>
                  <a:gd name="T51" fmla="*/ 22 h 24"/>
                  <a:gd name="T52" fmla="*/ 25 w 43"/>
                  <a:gd name="T53" fmla="*/ 23 h 24"/>
                  <a:gd name="T54" fmla="*/ 22 w 43"/>
                  <a:gd name="T55" fmla="*/ 23 h 24"/>
                  <a:gd name="T56" fmla="*/ 18 w 43"/>
                  <a:gd name="T57" fmla="*/ 23 h 24"/>
                  <a:gd name="T58" fmla="*/ 17 w 43"/>
                  <a:gd name="T59" fmla="*/ 22 h 24"/>
                  <a:gd name="T60" fmla="*/ 13 w 43"/>
                  <a:gd name="T61" fmla="*/ 22 h 24"/>
                  <a:gd name="T62" fmla="*/ 11 w 43"/>
                  <a:gd name="T63" fmla="*/ 20 h 24"/>
                  <a:gd name="T64" fmla="*/ 10 w 43"/>
                  <a:gd name="T65" fmla="*/ 18 h 24"/>
                  <a:gd name="T66" fmla="*/ 8 w 43"/>
                  <a:gd name="T67" fmla="*/ 17 h 24"/>
                  <a:gd name="T68" fmla="*/ 6 w 43"/>
                  <a:gd name="T69" fmla="*/ 15 h 24"/>
                  <a:gd name="T70" fmla="*/ 4 w 43"/>
                  <a:gd name="T71" fmla="*/ 14 h 24"/>
                  <a:gd name="T72" fmla="*/ 3 w 43"/>
                  <a:gd name="T73" fmla="*/ 12 h 24"/>
                  <a:gd name="T74" fmla="*/ 2 w 43"/>
                  <a:gd name="T75" fmla="*/ 11 h 24"/>
                  <a:gd name="T76" fmla="*/ 1 w 43"/>
                  <a:gd name="T77" fmla="*/ 9 h 24"/>
                  <a:gd name="T78" fmla="*/ 1 w 43"/>
                  <a:gd name="T79" fmla="*/ 7 h 24"/>
                  <a:gd name="T80" fmla="*/ 0 w 43"/>
                  <a:gd name="T81" fmla="*/ 6 h 24"/>
                  <a:gd name="T82" fmla="*/ 0 w 43"/>
                  <a:gd name="T83"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 h="24">
                    <a:moveTo>
                      <a:pt x="0" y="0"/>
                    </a:moveTo>
                    <a:lnTo>
                      <a:pt x="0" y="1"/>
                    </a:lnTo>
                    <a:lnTo>
                      <a:pt x="0" y="3"/>
                    </a:lnTo>
                    <a:lnTo>
                      <a:pt x="1" y="3"/>
                    </a:lnTo>
                    <a:lnTo>
                      <a:pt x="1" y="5"/>
                    </a:lnTo>
                    <a:lnTo>
                      <a:pt x="2" y="5"/>
                    </a:lnTo>
                    <a:lnTo>
                      <a:pt x="3" y="5"/>
                    </a:lnTo>
                    <a:lnTo>
                      <a:pt x="3" y="7"/>
                    </a:lnTo>
                    <a:lnTo>
                      <a:pt x="4" y="7"/>
                    </a:lnTo>
                    <a:lnTo>
                      <a:pt x="4" y="8"/>
                    </a:lnTo>
                    <a:lnTo>
                      <a:pt x="6" y="8"/>
                    </a:lnTo>
                    <a:lnTo>
                      <a:pt x="6" y="11"/>
                    </a:lnTo>
                    <a:lnTo>
                      <a:pt x="8" y="11"/>
                    </a:lnTo>
                    <a:lnTo>
                      <a:pt x="10" y="11"/>
                    </a:lnTo>
                    <a:lnTo>
                      <a:pt x="10" y="13"/>
                    </a:lnTo>
                    <a:lnTo>
                      <a:pt x="11" y="13"/>
                    </a:lnTo>
                    <a:lnTo>
                      <a:pt x="11" y="14"/>
                    </a:lnTo>
                    <a:lnTo>
                      <a:pt x="13" y="14"/>
                    </a:lnTo>
                    <a:lnTo>
                      <a:pt x="13" y="15"/>
                    </a:lnTo>
                    <a:lnTo>
                      <a:pt x="16" y="15"/>
                    </a:lnTo>
                    <a:lnTo>
                      <a:pt x="17" y="15"/>
                    </a:lnTo>
                    <a:lnTo>
                      <a:pt x="17" y="16"/>
                    </a:lnTo>
                    <a:lnTo>
                      <a:pt x="18" y="16"/>
                    </a:lnTo>
                    <a:lnTo>
                      <a:pt x="19" y="16"/>
                    </a:lnTo>
                    <a:lnTo>
                      <a:pt x="21" y="16"/>
                    </a:lnTo>
                    <a:lnTo>
                      <a:pt x="23" y="16"/>
                    </a:lnTo>
                    <a:lnTo>
                      <a:pt x="24" y="16"/>
                    </a:lnTo>
                    <a:lnTo>
                      <a:pt x="26" y="14"/>
                    </a:lnTo>
                    <a:lnTo>
                      <a:pt x="28" y="14"/>
                    </a:lnTo>
                    <a:lnTo>
                      <a:pt x="30" y="13"/>
                    </a:lnTo>
                    <a:lnTo>
                      <a:pt x="32" y="11"/>
                    </a:lnTo>
                    <a:lnTo>
                      <a:pt x="33" y="11"/>
                    </a:lnTo>
                    <a:lnTo>
                      <a:pt x="35" y="8"/>
                    </a:lnTo>
                    <a:lnTo>
                      <a:pt x="37" y="7"/>
                    </a:lnTo>
                    <a:lnTo>
                      <a:pt x="39" y="6"/>
                    </a:lnTo>
                    <a:lnTo>
                      <a:pt x="40" y="4"/>
                    </a:lnTo>
                    <a:lnTo>
                      <a:pt x="42" y="2"/>
                    </a:lnTo>
                    <a:lnTo>
                      <a:pt x="41" y="4"/>
                    </a:lnTo>
                    <a:lnTo>
                      <a:pt x="41" y="6"/>
                    </a:lnTo>
                    <a:lnTo>
                      <a:pt x="40" y="7"/>
                    </a:lnTo>
                    <a:lnTo>
                      <a:pt x="40" y="8"/>
                    </a:lnTo>
                    <a:lnTo>
                      <a:pt x="40" y="11"/>
                    </a:lnTo>
                    <a:lnTo>
                      <a:pt x="39" y="13"/>
                    </a:lnTo>
                    <a:lnTo>
                      <a:pt x="39" y="14"/>
                    </a:lnTo>
                    <a:lnTo>
                      <a:pt x="38" y="16"/>
                    </a:lnTo>
                    <a:lnTo>
                      <a:pt x="36" y="18"/>
                    </a:lnTo>
                    <a:lnTo>
                      <a:pt x="36" y="19"/>
                    </a:lnTo>
                    <a:lnTo>
                      <a:pt x="34" y="21"/>
                    </a:lnTo>
                    <a:lnTo>
                      <a:pt x="33" y="21"/>
                    </a:lnTo>
                    <a:lnTo>
                      <a:pt x="32" y="21"/>
                    </a:lnTo>
                    <a:lnTo>
                      <a:pt x="30" y="22"/>
                    </a:lnTo>
                    <a:lnTo>
                      <a:pt x="29" y="22"/>
                    </a:lnTo>
                    <a:lnTo>
                      <a:pt x="27" y="22"/>
                    </a:lnTo>
                    <a:lnTo>
                      <a:pt x="25" y="23"/>
                    </a:lnTo>
                    <a:lnTo>
                      <a:pt x="24" y="23"/>
                    </a:lnTo>
                    <a:lnTo>
                      <a:pt x="22" y="23"/>
                    </a:lnTo>
                    <a:lnTo>
                      <a:pt x="20" y="23"/>
                    </a:lnTo>
                    <a:lnTo>
                      <a:pt x="18" y="23"/>
                    </a:lnTo>
                    <a:lnTo>
                      <a:pt x="18" y="22"/>
                    </a:lnTo>
                    <a:lnTo>
                      <a:pt x="17" y="22"/>
                    </a:lnTo>
                    <a:lnTo>
                      <a:pt x="16" y="22"/>
                    </a:lnTo>
                    <a:lnTo>
                      <a:pt x="13" y="22"/>
                    </a:lnTo>
                    <a:lnTo>
                      <a:pt x="13" y="20"/>
                    </a:lnTo>
                    <a:lnTo>
                      <a:pt x="11" y="20"/>
                    </a:lnTo>
                    <a:lnTo>
                      <a:pt x="10" y="20"/>
                    </a:lnTo>
                    <a:lnTo>
                      <a:pt x="10" y="18"/>
                    </a:lnTo>
                    <a:lnTo>
                      <a:pt x="8" y="18"/>
                    </a:lnTo>
                    <a:lnTo>
                      <a:pt x="8" y="17"/>
                    </a:lnTo>
                    <a:lnTo>
                      <a:pt x="8" y="15"/>
                    </a:lnTo>
                    <a:lnTo>
                      <a:pt x="6" y="15"/>
                    </a:lnTo>
                    <a:lnTo>
                      <a:pt x="6" y="14"/>
                    </a:lnTo>
                    <a:lnTo>
                      <a:pt x="4" y="14"/>
                    </a:lnTo>
                    <a:lnTo>
                      <a:pt x="4" y="12"/>
                    </a:lnTo>
                    <a:lnTo>
                      <a:pt x="3" y="12"/>
                    </a:lnTo>
                    <a:lnTo>
                      <a:pt x="3" y="11"/>
                    </a:lnTo>
                    <a:lnTo>
                      <a:pt x="2" y="11"/>
                    </a:lnTo>
                    <a:lnTo>
                      <a:pt x="2" y="9"/>
                    </a:lnTo>
                    <a:lnTo>
                      <a:pt x="1" y="9"/>
                    </a:lnTo>
                    <a:lnTo>
                      <a:pt x="1" y="8"/>
                    </a:lnTo>
                    <a:lnTo>
                      <a:pt x="1" y="7"/>
                    </a:lnTo>
                    <a:lnTo>
                      <a:pt x="0" y="7"/>
                    </a:lnTo>
                    <a:lnTo>
                      <a:pt x="0" y="6"/>
                    </a:lnTo>
                    <a:lnTo>
                      <a:pt x="0" y="4"/>
                    </a:lnTo>
                    <a:lnTo>
                      <a:pt x="0" y="1"/>
                    </a:lnTo>
                    <a:lnTo>
                      <a:pt x="0" y="0"/>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6" name="Freeform 871"/>
              <p:cNvSpPr>
                <a:spLocks/>
              </p:cNvSpPr>
              <p:nvPr/>
            </p:nvSpPr>
            <p:spPr bwMode="auto">
              <a:xfrm>
                <a:off x="4840" y="1831"/>
                <a:ext cx="22" cy="23"/>
              </a:xfrm>
              <a:custGeom>
                <a:avLst/>
                <a:gdLst>
                  <a:gd name="T0" fmla="*/ 4 w 22"/>
                  <a:gd name="T1" fmla="*/ 0 h 23"/>
                  <a:gd name="T2" fmla="*/ 5 w 22"/>
                  <a:gd name="T3" fmla="*/ 0 h 23"/>
                  <a:gd name="T4" fmla="*/ 7 w 22"/>
                  <a:gd name="T5" fmla="*/ 0 h 23"/>
                  <a:gd name="T6" fmla="*/ 9 w 22"/>
                  <a:gd name="T7" fmla="*/ 0 h 23"/>
                  <a:gd name="T8" fmla="*/ 11 w 22"/>
                  <a:gd name="T9" fmla="*/ 0 h 23"/>
                  <a:gd name="T10" fmla="*/ 13 w 22"/>
                  <a:gd name="T11" fmla="*/ 0 h 23"/>
                  <a:gd name="T12" fmla="*/ 13 w 22"/>
                  <a:gd name="T13" fmla="*/ 1 h 23"/>
                  <a:gd name="T14" fmla="*/ 15 w 22"/>
                  <a:gd name="T15" fmla="*/ 1 h 23"/>
                  <a:gd name="T16" fmla="*/ 17 w 22"/>
                  <a:gd name="T17" fmla="*/ 1 h 23"/>
                  <a:gd name="T18" fmla="*/ 17 w 22"/>
                  <a:gd name="T19" fmla="*/ 2 h 23"/>
                  <a:gd name="T20" fmla="*/ 19 w 22"/>
                  <a:gd name="T21" fmla="*/ 2 h 23"/>
                  <a:gd name="T22" fmla="*/ 21 w 22"/>
                  <a:gd name="T23" fmla="*/ 2 h 23"/>
                  <a:gd name="T24" fmla="*/ 20 w 22"/>
                  <a:gd name="T25" fmla="*/ 4 h 23"/>
                  <a:gd name="T26" fmla="*/ 20 w 22"/>
                  <a:gd name="T27" fmla="*/ 6 h 23"/>
                  <a:gd name="T28" fmla="*/ 20 w 22"/>
                  <a:gd name="T29" fmla="*/ 8 h 23"/>
                  <a:gd name="T30" fmla="*/ 20 w 22"/>
                  <a:gd name="T31" fmla="*/ 10 h 23"/>
                  <a:gd name="T32" fmla="*/ 20 w 22"/>
                  <a:gd name="T33" fmla="*/ 12 h 23"/>
                  <a:gd name="T34" fmla="*/ 20 w 22"/>
                  <a:gd name="T35" fmla="*/ 14 h 23"/>
                  <a:gd name="T36" fmla="*/ 20 w 22"/>
                  <a:gd name="T37" fmla="*/ 16 h 23"/>
                  <a:gd name="T38" fmla="*/ 19 w 22"/>
                  <a:gd name="T39" fmla="*/ 18 h 23"/>
                  <a:gd name="T40" fmla="*/ 19 w 22"/>
                  <a:gd name="T41" fmla="*/ 20 h 23"/>
                  <a:gd name="T42" fmla="*/ 19 w 22"/>
                  <a:gd name="T43" fmla="*/ 21 h 23"/>
                  <a:gd name="T44" fmla="*/ 17 w 22"/>
                  <a:gd name="T45" fmla="*/ 22 h 23"/>
                  <a:gd name="T46" fmla="*/ 16 w 22"/>
                  <a:gd name="T47" fmla="*/ 22 h 23"/>
                  <a:gd name="T48" fmla="*/ 16 w 22"/>
                  <a:gd name="T49" fmla="*/ 21 h 23"/>
                  <a:gd name="T50" fmla="*/ 14 w 22"/>
                  <a:gd name="T51" fmla="*/ 21 h 23"/>
                  <a:gd name="T52" fmla="*/ 14 w 22"/>
                  <a:gd name="T53" fmla="*/ 19 h 23"/>
                  <a:gd name="T54" fmla="*/ 12 w 22"/>
                  <a:gd name="T55" fmla="*/ 19 h 23"/>
                  <a:gd name="T56" fmla="*/ 12 w 22"/>
                  <a:gd name="T57" fmla="*/ 17 h 23"/>
                  <a:gd name="T58" fmla="*/ 11 w 22"/>
                  <a:gd name="T59" fmla="*/ 17 h 23"/>
                  <a:gd name="T60" fmla="*/ 11 w 22"/>
                  <a:gd name="T61" fmla="*/ 16 h 23"/>
                  <a:gd name="T62" fmla="*/ 8 w 22"/>
                  <a:gd name="T63" fmla="*/ 17 h 23"/>
                  <a:gd name="T64" fmla="*/ 7 w 22"/>
                  <a:gd name="T65" fmla="*/ 18 h 23"/>
                  <a:gd name="T66" fmla="*/ 5 w 22"/>
                  <a:gd name="T67" fmla="*/ 20 h 23"/>
                  <a:gd name="T68" fmla="*/ 3 w 22"/>
                  <a:gd name="T69" fmla="*/ 22 h 23"/>
                  <a:gd name="T70" fmla="*/ 1 w 22"/>
                  <a:gd name="T71" fmla="*/ 22 h 23"/>
                  <a:gd name="T72" fmla="*/ 0 w 22"/>
                  <a:gd name="T73" fmla="*/ 22 h 23"/>
                  <a:gd name="T74" fmla="*/ 0 w 22"/>
                  <a:gd name="T75" fmla="*/ 21 h 23"/>
                  <a:gd name="T76" fmla="*/ 0 w 22"/>
                  <a:gd name="T77" fmla="*/ 20 h 23"/>
                  <a:gd name="T78" fmla="*/ 1 w 22"/>
                  <a:gd name="T79" fmla="*/ 18 h 23"/>
                  <a:gd name="T80" fmla="*/ 1 w 22"/>
                  <a:gd name="T81" fmla="*/ 16 h 23"/>
                  <a:gd name="T82" fmla="*/ 1 w 22"/>
                  <a:gd name="T83" fmla="*/ 14 h 23"/>
                  <a:gd name="T84" fmla="*/ 2 w 22"/>
                  <a:gd name="T85" fmla="*/ 12 h 23"/>
                  <a:gd name="T86" fmla="*/ 2 w 22"/>
                  <a:gd name="T87" fmla="*/ 10 h 23"/>
                  <a:gd name="T88" fmla="*/ 2 w 22"/>
                  <a:gd name="T89" fmla="*/ 8 h 23"/>
                  <a:gd name="T90" fmla="*/ 2 w 22"/>
                  <a:gd name="T91" fmla="*/ 6 h 23"/>
                  <a:gd name="T92" fmla="*/ 2 w 22"/>
                  <a:gd name="T93" fmla="*/ 5 h 23"/>
                  <a:gd name="T94" fmla="*/ 2 w 22"/>
                  <a:gd name="T95" fmla="*/ 3 h 23"/>
                  <a:gd name="T96" fmla="*/ 2 w 22"/>
                  <a:gd name="T97" fmla="*/ 2 h 23"/>
                  <a:gd name="T98" fmla="*/ 4 w 22"/>
                  <a:gd name="T9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 h="23">
                    <a:moveTo>
                      <a:pt x="4" y="0"/>
                    </a:moveTo>
                    <a:lnTo>
                      <a:pt x="5" y="0"/>
                    </a:lnTo>
                    <a:lnTo>
                      <a:pt x="7" y="0"/>
                    </a:lnTo>
                    <a:lnTo>
                      <a:pt x="9" y="0"/>
                    </a:lnTo>
                    <a:lnTo>
                      <a:pt x="11" y="0"/>
                    </a:lnTo>
                    <a:lnTo>
                      <a:pt x="13" y="0"/>
                    </a:lnTo>
                    <a:lnTo>
                      <a:pt x="13" y="1"/>
                    </a:lnTo>
                    <a:lnTo>
                      <a:pt x="15" y="1"/>
                    </a:lnTo>
                    <a:lnTo>
                      <a:pt x="17" y="1"/>
                    </a:lnTo>
                    <a:lnTo>
                      <a:pt x="17" y="2"/>
                    </a:lnTo>
                    <a:lnTo>
                      <a:pt x="19" y="2"/>
                    </a:lnTo>
                    <a:lnTo>
                      <a:pt x="21" y="2"/>
                    </a:lnTo>
                    <a:lnTo>
                      <a:pt x="20" y="4"/>
                    </a:lnTo>
                    <a:lnTo>
                      <a:pt x="20" y="6"/>
                    </a:lnTo>
                    <a:lnTo>
                      <a:pt x="20" y="8"/>
                    </a:lnTo>
                    <a:lnTo>
                      <a:pt x="20" y="10"/>
                    </a:lnTo>
                    <a:lnTo>
                      <a:pt x="20" y="12"/>
                    </a:lnTo>
                    <a:lnTo>
                      <a:pt x="20" y="14"/>
                    </a:lnTo>
                    <a:lnTo>
                      <a:pt x="20" y="16"/>
                    </a:lnTo>
                    <a:lnTo>
                      <a:pt x="19" y="18"/>
                    </a:lnTo>
                    <a:lnTo>
                      <a:pt x="19" y="20"/>
                    </a:lnTo>
                    <a:lnTo>
                      <a:pt x="19" y="21"/>
                    </a:lnTo>
                    <a:lnTo>
                      <a:pt x="17" y="22"/>
                    </a:lnTo>
                    <a:lnTo>
                      <a:pt x="16" y="22"/>
                    </a:lnTo>
                    <a:lnTo>
                      <a:pt x="16" y="21"/>
                    </a:lnTo>
                    <a:lnTo>
                      <a:pt x="14" y="21"/>
                    </a:lnTo>
                    <a:lnTo>
                      <a:pt x="14" y="19"/>
                    </a:lnTo>
                    <a:lnTo>
                      <a:pt x="12" y="19"/>
                    </a:lnTo>
                    <a:lnTo>
                      <a:pt x="12" y="17"/>
                    </a:lnTo>
                    <a:lnTo>
                      <a:pt x="11" y="17"/>
                    </a:lnTo>
                    <a:lnTo>
                      <a:pt x="11" y="16"/>
                    </a:lnTo>
                    <a:lnTo>
                      <a:pt x="8" y="17"/>
                    </a:lnTo>
                    <a:lnTo>
                      <a:pt x="7" y="18"/>
                    </a:lnTo>
                    <a:lnTo>
                      <a:pt x="5" y="20"/>
                    </a:lnTo>
                    <a:lnTo>
                      <a:pt x="3" y="22"/>
                    </a:lnTo>
                    <a:lnTo>
                      <a:pt x="1" y="22"/>
                    </a:lnTo>
                    <a:lnTo>
                      <a:pt x="0" y="22"/>
                    </a:lnTo>
                    <a:lnTo>
                      <a:pt x="0" y="21"/>
                    </a:lnTo>
                    <a:lnTo>
                      <a:pt x="0" y="20"/>
                    </a:lnTo>
                    <a:lnTo>
                      <a:pt x="1" y="18"/>
                    </a:lnTo>
                    <a:lnTo>
                      <a:pt x="1" y="16"/>
                    </a:lnTo>
                    <a:lnTo>
                      <a:pt x="1" y="14"/>
                    </a:lnTo>
                    <a:lnTo>
                      <a:pt x="2" y="12"/>
                    </a:lnTo>
                    <a:lnTo>
                      <a:pt x="2" y="10"/>
                    </a:lnTo>
                    <a:lnTo>
                      <a:pt x="2" y="8"/>
                    </a:lnTo>
                    <a:lnTo>
                      <a:pt x="2" y="6"/>
                    </a:lnTo>
                    <a:lnTo>
                      <a:pt x="2" y="5"/>
                    </a:lnTo>
                    <a:lnTo>
                      <a:pt x="2" y="3"/>
                    </a:lnTo>
                    <a:lnTo>
                      <a:pt x="2" y="2"/>
                    </a:lnTo>
                    <a:lnTo>
                      <a:pt x="4" y="0"/>
                    </a:lnTo>
                  </a:path>
                </a:pathLst>
              </a:custGeom>
              <a:solidFill>
                <a:srgbClr val="00C1C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7" name="Freeform 872"/>
              <p:cNvSpPr>
                <a:spLocks/>
              </p:cNvSpPr>
              <p:nvPr/>
            </p:nvSpPr>
            <p:spPr bwMode="auto">
              <a:xfrm>
                <a:off x="4749" y="1828"/>
                <a:ext cx="24" cy="55"/>
              </a:xfrm>
              <a:custGeom>
                <a:avLst/>
                <a:gdLst>
                  <a:gd name="T0" fmla="*/ 5 w 24"/>
                  <a:gd name="T1" fmla="*/ 1 h 55"/>
                  <a:gd name="T2" fmla="*/ 9 w 24"/>
                  <a:gd name="T3" fmla="*/ 1 h 55"/>
                  <a:gd name="T4" fmla="*/ 12 w 24"/>
                  <a:gd name="T5" fmla="*/ 1 h 55"/>
                  <a:gd name="T6" fmla="*/ 14 w 24"/>
                  <a:gd name="T7" fmla="*/ 3 h 55"/>
                  <a:gd name="T8" fmla="*/ 17 w 24"/>
                  <a:gd name="T9" fmla="*/ 3 h 55"/>
                  <a:gd name="T10" fmla="*/ 19 w 24"/>
                  <a:gd name="T11" fmla="*/ 5 h 55"/>
                  <a:gd name="T12" fmla="*/ 23 w 24"/>
                  <a:gd name="T13" fmla="*/ 5 h 55"/>
                  <a:gd name="T14" fmla="*/ 22 w 24"/>
                  <a:gd name="T15" fmla="*/ 9 h 55"/>
                  <a:gd name="T16" fmla="*/ 22 w 24"/>
                  <a:gd name="T17" fmla="*/ 12 h 55"/>
                  <a:gd name="T18" fmla="*/ 22 w 24"/>
                  <a:gd name="T19" fmla="*/ 16 h 55"/>
                  <a:gd name="T20" fmla="*/ 21 w 24"/>
                  <a:gd name="T21" fmla="*/ 19 h 55"/>
                  <a:gd name="T22" fmla="*/ 21 w 24"/>
                  <a:gd name="T23" fmla="*/ 23 h 55"/>
                  <a:gd name="T24" fmla="*/ 21 w 24"/>
                  <a:gd name="T25" fmla="*/ 27 h 55"/>
                  <a:gd name="T26" fmla="*/ 21 w 24"/>
                  <a:gd name="T27" fmla="*/ 29 h 55"/>
                  <a:gd name="T28" fmla="*/ 19 w 24"/>
                  <a:gd name="T29" fmla="*/ 32 h 55"/>
                  <a:gd name="T30" fmla="*/ 16 w 24"/>
                  <a:gd name="T31" fmla="*/ 33 h 55"/>
                  <a:gd name="T32" fmla="*/ 13 w 24"/>
                  <a:gd name="T33" fmla="*/ 36 h 55"/>
                  <a:gd name="T34" fmla="*/ 9 w 24"/>
                  <a:gd name="T35" fmla="*/ 38 h 55"/>
                  <a:gd name="T36" fmla="*/ 6 w 24"/>
                  <a:gd name="T37" fmla="*/ 41 h 55"/>
                  <a:gd name="T38" fmla="*/ 6 w 24"/>
                  <a:gd name="T39" fmla="*/ 45 h 55"/>
                  <a:gd name="T40" fmla="*/ 4 w 24"/>
                  <a:gd name="T41" fmla="*/ 49 h 55"/>
                  <a:gd name="T42" fmla="*/ 3 w 24"/>
                  <a:gd name="T43" fmla="*/ 52 h 55"/>
                  <a:gd name="T44" fmla="*/ 2 w 24"/>
                  <a:gd name="T45" fmla="*/ 53 h 55"/>
                  <a:gd name="T46" fmla="*/ 0 w 24"/>
                  <a:gd name="T47" fmla="*/ 52 h 55"/>
                  <a:gd name="T48" fmla="*/ 0 w 24"/>
                  <a:gd name="T49" fmla="*/ 47 h 55"/>
                  <a:gd name="T50" fmla="*/ 0 w 24"/>
                  <a:gd name="T51" fmla="*/ 41 h 55"/>
                  <a:gd name="T52" fmla="*/ 1 w 24"/>
                  <a:gd name="T53" fmla="*/ 33 h 55"/>
                  <a:gd name="T54" fmla="*/ 1 w 24"/>
                  <a:gd name="T55" fmla="*/ 28 h 55"/>
                  <a:gd name="T56" fmla="*/ 1 w 24"/>
                  <a:gd name="T57" fmla="*/ 21 h 55"/>
                  <a:gd name="T58" fmla="*/ 1 w 24"/>
                  <a:gd name="T59" fmla="*/ 16 h 55"/>
                  <a:gd name="T60" fmla="*/ 3 w 24"/>
                  <a:gd name="T61" fmla="*/ 12 h 55"/>
                  <a:gd name="T62" fmla="*/ 3 w 24"/>
                  <a:gd name="T63" fmla="*/ 9 h 55"/>
                  <a:gd name="T64" fmla="*/ 3 w 24"/>
                  <a:gd name="T65" fmla="*/ 5 h 55"/>
                  <a:gd name="T66" fmla="*/ 3 w 24"/>
                  <a:gd name="T67"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 h="55">
                    <a:moveTo>
                      <a:pt x="5" y="0"/>
                    </a:moveTo>
                    <a:lnTo>
                      <a:pt x="5" y="1"/>
                    </a:lnTo>
                    <a:lnTo>
                      <a:pt x="7" y="1"/>
                    </a:lnTo>
                    <a:lnTo>
                      <a:pt x="9" y="1"/>
                    </a:lnTo>
                    <a:lnTo>
                      <a:pt x="11" y="1"/>
                    </a:lnTo>
                    <a:lnTo>
                      <a:pt x="12" y="1"/>
                    </a:lnTo>
                    <a:lnTo>
                      <a:pt x="14" y="1"/>
                    </a:lnTo>
                    <a:lnTo>
                      <a:pt x="14" y="3"/>
                    </a:lnTo>
                    <a:lnTo>
                      <a:pt x="16" y="3"/>
                    </a:lnTo>
                    <a:lnTo>
                      <a:pt x="17" y="3"/>
                    </a:lnTo>
                    <a:lnTo>
                      <a:pt x="19" y="3"/>
                    </a:lnTo>
                    <a:lnTo>
                      <a:pt x="19" y="5"/>
                    </a:lnTo>
                    <a:lnTo>
                      <a:pt x="21" y="5"/>
                    </a:lnTo>
                    <a:lnTo>
                      <a:pt x="23" y="5"/>
                    </a:lnTo>
                    <a:lnTo>
                      <a:pt x="22" y="7"/>
                    </a:lnTo>
                    <a:lnTo>
                      <a:pt x="22" y="9"/>
                    </a:lnTo>
                    <a:lnTo>
                      <a:pt x="22" y="10"/>
                    </a:lnTo>
                    <a:lnTo>
                      <a:pt x="22" y="12"/>
                    </a:lnTo>
                    <a:lnTo>
                      <a:pt x="22" y="14"/>
                    </a:lnTo>
                    <a:lnTo>
                      <a:pt x="22" y="16"/>
                    </a:lnTo>
                    <a:lnTo>
                      <a:pt x="22" y="17"/>
                    </a:lnTo>
                    <a:lnTo>
                      <a:pt x="21" y="19"/>
                    </a:lnTo>
                    <a:lnTo>
                      <a:pt x="21" y="21"/>
                    </a:lnTo>
                    <a:lnTo>
                      <a:pt x="21" y="23"/>
                    </a:lnTo>
                    <a:lnTo>
                      <a:pt x="21" y="25"/>
                    </a:lnTo>
                    <a:lnTo>
                      <a:pt x="21" y="27"/>
                    </a:lnTo>
                    <a:lnTo>
                      <a:pt x="21" y="28"/>
                    </a:lnTo>
                    <a:lnTo>
                      <a:pt x="21" y="29"/>
                    </a:lnTo>
                    <a:lnTo>
                      <a:pt x="19" y="31"/>
                    </a:lnTo>
                    <a:lnTo>
                      <a:pt x="19" y="32"/>
                    </a:lnTo>
                    <a:lnTo>
                      <a:pt x="17" y="33"/>
                    </a:lnTo>
                    <a:lnTo>
                      <a:pt x="16" y="33"/>
                    </a:lnTo>
                    <a:lnTo>
                      <a:pt x="14" y="36"/>
                    </a:lnTo>
                    <a:lnTo>
                      <a:pt x="13" y="36"/>
                    </a:lnTo>
                    <a:lnTo>
                      <a:pt x="11" y="36"/>
                    </a:lnTo>
                    <a:lnTo>
                      <a:pt x="9" y="38"/>
                    </a:lnTo>
                    <a:lnTo>
                      <a:pt x="8" y="39"/>
                    </a:lnTo>
                    <a:lnTo>
                      <a:pt x="6" y="41"/>
                    </a:lnTo>
                    <a:lnTo>
                      <a:pt x="6" y="43"/>
                    </a:lnTo>
                    <a:lnTo>
                      <a:pt x="6" y="45"/>
                    </a:lnTo>
                    <a:lnTo>
                      <a:pt x="4" y="47"/>
                    </a:lnTo>
                    <a:lnTo>
                      <a:pt x="4" y="49"/>
                    </a:lnTo>
                    <a:lnTo>
                      <a:pt x="3" y="51"/>
                    </a:lnTo>
                    <a:lnTo>
                      <a:pt x="3" y="52"/>
                    </a:lnTo>
                    <a:lnTo>
                      <a:pt x="2" y="54"/>
                    </a:lnTo>
                    <a:lnTo>
                      <a:pt x="2" y="53"/>
                    </a:lnTo>
                    <a:lnTo>
                      <a:pt x="0" y="53"/>
                    </a:lnTo>
                    <a:lnTo>
                      <a:pt x="0" y="52"/>
                    </a:lnTo>
                    <a:lnTo>
                      <a:pt x="0" y="50"/>
                    </a:lnTo>
                    <a:lnTo>
                      <a:pt x="0" y="47"/>
                    </a:lnTo>
                    <a:lnTo>
                      <a:pt x="0" y="45"/>
                    </a:lnTo>
                    <a:lnTo>
                      <a:pt x="0" y="41"/>
                    </a:lnTo>
                    <a:lnTo>
                      <a:pt x="0" y="38"/>
                    </a:lnTo>
                    <a:lnTo>
                      <a:pt x="1" y="33"/>
                    </a:lnTo>
                    <a:lnTo>
                      <a:pt x="1" y="32"/>
                    </a:lnTo>
                    <a:lnTo>
                      <a:pt x="1" y="28"/>
                    </a:lnTo>
                    <a:lnTo>
                      <a:pt x="1" y="25"/>
                    </a:lnTo>
                    <a:lnTo>
                      <a:pt x="1" y="21"/>
                    </a:lnTo>
                    <a:lnTo>
                      <a:pt x="1" y="19"/>
                    </a:lnTo>
                    <a:lnTo>
                      <a:pt x="1" y="16"/>
                    </a:lnTo>
                    <a:lnTo>
                      <a:pt x="1" y="14"/>
                    </a:lnTo>
                    <a:lnTo>
                      <a:pt x="3" y="12"/>
                    </a:lnTo>
                    <a:lnTo>
                      <a:pt x="3" y="10"/>
                    </a:lnTo>
                    <a:lnTo>
                      <a:pt x="3" y="9"/>
                    </a:lnTo>
                    <a:lnTo>
                      <a:pt x="3" y="7"/>
                    </a:lnTo>
                    <a:lnTo>
                      <a:pt x="3" y="5"/>
                    </a:lnTo>
                    <a:lnTo>
                      <a:pt x="3" y="3"/>
                    </a:lnTo>
                    <a:lnTo>
                      <a:pt x="3" y="2"/>
                    </a:lnTo>
                    <a:lnTo>
                      <a:pt x="5" y="0"/>
                    </a:lnTo>
                  </a:path>
                </a:pathLst>
              </a:custGeom>
              <a:solidFill>
                <a:srgbClr val="00C1C2"/>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8" name="Freeform 873"/>
              <p:cNvSpPr>
                <a:spLocks/>
              </p:cNvSpPr>
              <p:nvPr/>
            </p:nvSpPr>
            <p:spPr bwMode="auto">
              <a:xfrm>
                <a:off x="4749" y="2050"/>
                <a:ext cx="60" cy="70"/>
              </a:xfrm>
              <a:custGeom>
                <a:avLst/>
                <a:gdLst>
                  <a:gd name="T0" fmla="*/ 0 w 60"/>
                  <a:gd name="T1" fmla="*/ 2 h 70"/>
                  <a:gd name="T2" fmla="*/ 3 w 60"/>
                  <a:gd name="T3" fmla="*/ 2 h 70"/>
                  <a:gd name="T4" fmla="*/ 9 w 60"/>
                  <a:gd name="T5" fmla="*/ 4 h 70"/>
                  <a:gd name="T6" fmla="*/ 17 w 60"/>
                  <a:gd name="T7" fmla="*/ 6 h 70"/>
                  <a:gd name="T8" fmla="*/ 26 w 60"/>
                  <a:gd name="T9" fmla="*/ 8 h 70"/>
                  <a:gd name="T10" fmla="*/ 33 w 60"/>
                  <a:gd name="T11" fmla="*/ 12 h 70"/>
                  <a:gd name="T12" fmla="*/ 40 w 60"/>
                  <a:gd name="T13" fmla="*/ 14 h 70"/>
                  <a:gd name="T14" fmla="*/ 46 w 60"/>
                  <a:gd name="T15" fmla="*/ 18 h 70"/>
                  <a:gd name="T16" fmla="*/ 49 w 60"/>
                  <a:gd name="T17" fmla="*/ 20 h 70"/>
                  <a:gd name="T18" fmla="*/ 49 w 60"/>
                  <a:gd name="T19" fmla="*/ 23 h 70"/>
                  <a:gd name="T20" fmla="*/ 50 w 60"/>
                  <a:gd name="T21" fmla="*/ 29 h 70"/>
                  <a:gd name="T22" fmla="*/ 52 w 60"/>
                  <a:gd name="T23" fmla="*/ 33 h 70"/>
                  <a:gd name="T24" fmla="*/ 54 w 60"/>
                  <a:gd name="T25" fmla="*/ 39 h 70"/>
                  <a:gd name="T26" fmla="*/ 55 w 60"/>
                  <a:gd name="T27" fmla="*/ 44 h 70"/>
                  <a:gd name="T28" fmla="*/ 57 w 60"/>
                  <a:gd name="T29" fmla="*/ 47 h 70"/>
                  <a:gd name="T30" fmla="*/ 58 w 60"/>
                  <a:gd name="T31" fmla="*/ 52 h 70"/>
                  <a:gd name="T32" fmla="*/ 58 w 60"/>
                  <a:gd name="T33" fmla="*/ 54 h 70"/>
                  <a:gd name="T34" fmla="*/ 58 w 60"/>
                  <a:gd name="T35" fmla="*/ 57 h 70"/>
                  <a:gd name="T36" fmla="*/ 58 w 60"/>
                  <a:gd name="T37" fmla="*/ 61 h 70"/>
                  <a:gd name="T38" fmla="*/ 56 w 60"/>
                  <a:gd name="T39" fmla="*/ 64 h 70"/>
                  <a:gd name="T40" fmla="*/ 56 w 60"/>
                  <a:gd name="T41" fmla="*/ 68 h 70"/>
                  <a:gd name="T42" fmla="*/ 54 w 60"/>
                  <a:gd name="T43" fmla="*/ 69 h 70"/>
                  <a:gd name="T44" fmla="*/ 54 w 60"/>
                  <a:gd name="T45" fmla="*/ 66 h 70"/>
                  <a:gd name="T46" fmla="*/ 54 w 60"/>
                  <a:gd name="T47" fmla="*/ 62 h 70"/>
                  <a:gd name="T48" fmla="*/ 54 w 60"/>
                  <a:gd name="T49" fmla="*/ 56 h 70"/>
                  <a:gd name="T50" fmla="*/ 54 w 60"/>
                  <a:gd name="T51" fmla="*/ 50 h 70"/>
                  <a:gd name="T52" fmla="*/ 54 w 60"/>
                  <a:gd name="T53" fmla="*/ 45 h 70"/>
                  <a:gd name="T54" fmla="*/ 52 w 60"/>
                  <a:gd name="T55" fmla="*/ 40 h 70"/>
                  <a:gd name="T56" fmla="*/ 52 w 60"/>
                  <a:gd name="T57" fmla="*/ 35 h 70"/>
                  <a:gd name="T58" fmla="*/ 50 w 60"/>
                  <a:gd name="T59" fmla="*/ 33 h 70"/>
                  <a:gd name="T60" fmla="*/ 49 w 60"/>
                  <a:gd name="T61" fmla="*/ 31 h 70"/>
                  <a:gd name="T62" fmla="*/ 46 w 60"/>
                  <a:gd name="T63" fmla="*/ 30 h 70"/>
                  <a:gd name="T64" fmla="*/ 44 w 60"/>
                  <a:gd name="T65" fmla="*/ 26 h 70"/>
                  <a:gd name="T66" fmla="*/ 40 w 60"/>
                  <a:gd name="T67" fmla="*/ 24 h 70"/>
                  <a:gd name="T68" fmla="*/ 38 w 60"/>
                  <a:gd name="T69" fmla="*/ 21 h 70"/>
                  <a:gd name="T70" fmla="*/ 36 w 60"/>
                  <a:gd name="T71" fmla="*/ 19 h 70"/>
                  <a:gd name="T72" fmla="*/ 34 w 60"/>
                  <a:gd name="T73" fmla="*/ 17 h 70"/>
                  <a:gd name="T74" fmla="*/ 32 w 60"/>
                  <a:gd name="T75" fmla="*/ 17 h 70"/>
                  <a:gd name="T76" fmla="*/ 28 w 60"/>
                  <a:gd name="T77" fmla="*/ 15 h 70"/>
                  <a:gd name="T78" fmla="*/ 23 w 60"/>
                  <a:gd name="T79" fmla="*/ 14 h 70"/>
                  <a:gd name="T80" fmla="*/ 19 w 60"/>
                  <a:gd name="T81" fmla="*/ 11 h 70"/>
                  <a:gd name="T82" fmla="*/ 14 w 60"/>
                  <a:gd name="T83" fmla="*/ 10 h 70"/>
                  <a:gd name="T84" fmla="*/ 11 w 60"/>
                  <a:gd name="T85" fmla="*/ 8 h 70"/>
                  <a:gd name="T86" fmla="*/ 8 w 60"/>
                  <a:gd name="T87" fmla="*/ 8 h 70"/>
                  <a:gd name="T88" fmla="*/ 7 w 60"/>
                  <a:gd name="T89" fmla="*/ 6 h 70"/>
                  <a:gd name="T90" fmla="*/ 3 w 60"/>
                  <a:gd name="T91" fmla="*/ 6 h 70"/>
                  <a:gd name="T92" fmla="*/ 1 w 60"/>
                  <a:gd name="T93" fmla="*/ 4 h 70"/>
                  <a:gd name="T94" fmla="*/ 0 w 60"/>
                  <a:gd name="T95"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 h="70">
                    <a:moveTo>
                      <a:pt x="0" y="0"/>
                    </a:moveTo>
                    <a:lnTo>
                      <a:pt x="0" y="2"/>
                    </a:lnTo>
                    <a:lnTo>
                      <a:pt x="2" y="2"/>
                    </a:lnTo>
                    <a:lnTo>
                      <a:pt x="3" y="2"/>
                    </a:lnTo>
                    <a:lnTo>
                      <a:pt x="7" y="2"/>
                    </a:lnTo>
                    <a:lnTo>
                      <a:pt x="9" y="4"/>
                    </a:lnTo>
                    <a:lnTo>
                      <a:pt x="13" y="4"/>
                    </a:lnTo>
                    <a:lnTo>
                      <a:pt x="17" y="6"/>
                    </a:lnTo>
                    <a:lnTo>
                      <a:pt x="21" y="6"/>
                    </a:lnTo>
                    <a:lnTo>
                      <a:pt x="26" y="8"/>
                    </a:lnTo>
                    <a:lnTo>
                      <a:pt x="29" y="10"/>
                    </a:lnTo>
                    <a:lnTo>
                      <a:pt x="33" y="12"/>
                    </a:lnTo>
                    <a:lnTo>
                      <a:pt x="38" y="12"/>
                    </a:lnTo>
                    <a:lnTo>
                      <a:pt x="40" y="14"/>
                    </a:lnTo>
                    <a:lnTo>
                      <a:pt x="44" y="16"/>
                    </a:lnTo>
                    <a:lnTo>
                      <a:pt x="46" y="18"/>
                    </a:lnTo>
                    <a:lnTo>
                      <a:pt x="49" y="18"/>
                    </a:lnTo>
                    <a:lnTo>
                      <a:pt x="49" y="20"/>
                    </a:lnTo>
                    <a:lnTo>
                      <a:pt x="49" y="21"/>
                    </a:lnTo>
                    <a:lnTo>
                      <a:pt x="49" y="23"/>
                    </a:lnTo>
                    <a:lnTo>
                      <a:pt x="50" y="25"/>
                    </a:lnTo>
                    <a:lnTo>
                      <a:pt x="50" y="29"/>
                    </a:lnTo>
                    <a:lnTo>
                      <a:pt x="52" y="31"/>
                    </a:lnTo>
                    <a:lnTo>
                      <a:pt x="52" y="33"/>
                    </a:lnTo>
                    <a:lnTo>
                      <a:pt x="54" y="35"/>
                    </a:lnTo>
                    <a:lnTo>
                      <a:pt x="54" y="39"/>
                    </a:lnTo>
                    <a:lnTo>
                      <a:pt x="55" y="40"/>
                    </a:lnTo>
                    <a:lnTo>
                      <a:pt x="55" y="44"/>
                    </a:lnTo>
                    <a:lnTo>
                      <a:pt x="57" y="46"/>
                    </a:lnTo>
                    <a:lnTo>
                      <a:pt x="57" y="47"/>
                    </a:lnTo>
                    <a:lnTo>
                      <a:pt x="58" y="49"/>
                    </a:lnTo>
                    <a:lnTo>
                      <a:pt x="58" y="52"/>
                    </a:lnTo>
                    <a:lnTo>
                      <a:pt x="59" y="52"/>
                    </a:lnTo>
                    <a:lnTo>
                      <a:pt x="58" y="54"/>
                    </a:lnTo>
                    <a:lnTo>
                      <a:pt x="58" y="55"/>
                    </a:lnTo>
                    <a:lnTo>
                      <a:pt x="58" y="57"/>
                    </a:lnTo>
                    <a:lnTo>
                      <a:pt x="58" y="59"/>
                    </a:lnTo>
                    <a:lnTo>
                      <a:pt x="58" y="61"/>
                    </a:lnTo>
                    <a:lnTo>
                      <a:pt x="58" y="62"/>
                    </a:lnTo>
                    <a:lnTo>
                      <a:pt x="56" y="64"/>
                    </a:lnTo>
                    <a:lnTo>
                      <a:pt x="56" y="66"/>
                    </a:lnTo>
                    <a:lnTo>
                      <a:pt x="56" y="68"/>
                    </a:lnTo>
                    <a:lnTo>
                      <a:pt x="56" y="69"/>
                    </a:lnTo>
                    <a:lnTo>
                      <a:pt x="54" y="69"/>
                    </a:lnTo>
                    <a:lnTo>
                      <a:pt x="54" y="68"/>
                    </a:lnTo>
                    <a:lnTo>
                      <a:pt x="54" y="66"/>
                    </a:lnTo>
                    <a:lnTo>
                      <a:pt x="54" y="64"/>
                    </a:lnTo>
                    <a:lnTo>
                      <a:pt x="54" y="62"/>
                    </a:lnTo>
                    <a:lnTo>
                      <a:pt x="54" y="60"/>
                    </a:lnTo>
                    <a:lnTo>
                      <a:pt x="54" y="56"/>
                    </a:lnTo>
                    <a:lnTo>
                      <a:pt x="54" y="54"/>
                    </a:lnTo>
                    <a:lnTo>
                      <a:pt x="54" y="50"/>
                    </a:lnTo>
                    <a:lnTo>
                      <a:pt x="54" y="48"/>
                    </a:lnTo>
                    <a:lnTo>
                      <a:pt x="54" y="45"/>
                    </a:lnTo>
                    <a:lnTo>
                      <a:pt x="52" y="42"/>
                    </a:lnTo>
                    <a:lnTo>
                      <a:pt x="52" y="40"/>
                    </a:lnTo>
                    <a:lnTo>
                      <a:pt x="52" y="38"/>
                    </a:lnTo>
                    <a:lnTo>
                      <a:pt x="52" y="35"/>
                    </a:lnTo>
                    <a:lnTo>
                      <a:pt x="50" y="35"/>
                    </a:lnTo>
                    <a:lnTo>
                      <a:pt x="50" y="33"/>
                    </a:lnTo>
                    <a:lnTo>
                      <a:pt x="49" y="33"/>
                    </a:lnTo>
                    <a:lnTo>
                      <a:pt x="49" y="31"/>
                    </a:lnTo>
                    <a:lnTo>
                      <a:pt x="47" y="31"/>
                    </a:lnTo>
                    <a:lnTo>
                      <a:pt x="46" y="30"/>
                    </a:lnTo>
                    <a:lnTo>
                      <a:pt x="44" y="28"/>
                    </a:lnTo>
                    <a:lnTo>
                      <a:pt x="44" y="26"/>
                    </a:lnTo>
                    <a:lnTo>
                      <a:pt x="42" y="26"/>
                    </a:lnTo>
                    <a:lnTo>
                      <a:pt x="40" y="24"/>
                    </a:lnTo>
                    <a:lnTo>
                      <a:pt x="38" y="23"/>
                    </a:lnTo>
                    <a:lnTo>
                      <a:pt x="38" y="21"/>
                    </a:lnTo>
                    <a:lnTo>
                      <a:pt x="36" y="21"/>
                    </a:lnTo>
                    <a:lnTo>
                      <a:pt x="36" y="19"/>
                    </a:lnTo>
                    <a:lnTo>
                      <a:pt x="34" y="19"/>
                    </a:lnTo>
                    <a:lnTo>
                      <a:pt x="34" y="17"/>
                    </a:lnTo>
                    <a:lnTo>
                      <a:pt x="33" y="17"/>
                    </a:lnTo>
                    <a:lnTo>
                      <a:pt x="32" y="17"/>
                    </a:lnTo>
                    <a:lnTo>
                      <a:pt x="30" y="17"/>
                    </a:lnTo>
                    <a:lnTo>
                      <a:pt x="28" y="15"/>
                    </a:lnTo>
                    <a:lnTo>
                      <a:pt x="26" y="15"/>
                    </a:lnTo>
                    <a:lnTo>
                      <a:pt x="23" y="14"/>
                    </a:lnTo>
                    <a:lnTo>
                      <a:pt x="21" y="14"/>
                    </a:lnTo>
                    <a:lnTo>
                      <a:pt x="19" y="11"/>
                    </a:lnTo>
                    <a:lnTo>
                      <a:pt x="16" y="11"/>
                    </a:lnTo>
                    <a:lnTo>
                      <a:pt x="14" y="10"/>
                    </a:lnTo>
                    <a:lnTo>
                      <a:pt x="12" y="10"/>
                    </a:lnTo>
                    <a:lnTo>
                      <a:pt x="11" y="8"/>
                    </a:lnTo>
                    <a:lnTo>
                      <a:pt x="9" y="8"/>
                    </a:lnTo>
                    <a:lnTo>
                      <a:pt x="8" y="8"/>
                    </a:lnTo>
                    <a:lnTo>
                      <a:pt x="7" y="8"/>
                    </a:lnTo>
                    <a:lnTo>
                      <a:pt x="7" y="6"/>
                    </a:lnTo>
                    <a:lnTo>
                      <a:pt x="5" y="6"/>
                    </a:lnTo>
                    <a:lnTo>
                      <a:pt x="3" y="6"/>
                    </a:lnTo>
                    <a:lnTo>
                      <a:pt x="3" y="4"/>
                    </a:lnTo>
                    <a:lnTo>
                      <a:pt x="1" y="4"/>
                    </a:lnTo>
                    <a:lnTo>
                      <a:pt x="1" y="2"/>
                    </a:lnTo>
                    <a:lnTo>
                      <a:pt x="0" y="2"/>
                    </a:lnTo>
                    <a:lnTo>
                      <a:pt x="0" y="0"/>
                    </a:lnTo>
                  </a:path>
                </a:pathLst>
              </a:custGeom>
              <a:solidFill>
                <a:srgbClr val="1F007F"/>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89" name="Freeform 874"/>
              <p:cNvSpPr>
                <a:spLocks/>
              </p:cNvSpPr>
              <p:nvPr/>
            </p:nvSpPr>
            <p:spPr bwMode="auto">
              <a:xfrm>
                <a:off x="4703" y="1693"/>
                <a:ext cx="167" cy="157"/>
              </a:xfrm>
              <a:custGeom>
                <a:avLst/>
                <a:gdLst>
                  <a:gd name="T0" fmla="*/ 88 w 167"/>
                  <a:gd name="T1" fmla="*/ 4 h 157"/>
                  <a:gd name="T2" fmla="*/ 68 w 167"/>
                  <a:gd name="T3" fmla="*/ 12 h 157"/>
                  <a:gd name="T4" fmla="*/ 51 w 167"/>
                  <a:gd name="T5" fmla="*/ 31 h 157"/>
                  <a:gd name="T6" fmla="*/ 32 w 167"/>
                  <a:gd name="T7" fmla="*/ 53 h 157"/>
                  <a:gd name="T8" fmla="*/ 38 w 167"/>
                  <a:gd name="T9" fmla="*/ 57 h 157"/>
                  <a:gd name="T10" fmla="*/ 21 w 167"/>
                  <a:gd name="T11" fmla="*/ 71 h 157"/>
                  <a:gd name="T12" fmla="*/ 1 w 167"/>
                  <a:gd name="T13" fmla="*/ 89 h 157"/>
                  <a:gd name="T14" fmla="*/ 26 w 167"/>
                  <a:gd name="T15" fmla="*/ 82 h 157"/>
                  <a:gd name="T16" fmla="*/ 32 w 167"/>
                  <a:gd name="T17" fmla="*/ 90 h 157"/>
                  <a:gd name="T18" fmla="*/ 14 w 167"/>
                  <a:gd name="T19" fmla="*/ 113 h 157"/>
                  <a:gd name="T20" fmla="*/ 36 w 167"/>
                  <a:gd name="T21" fmla="*/ 98 h 157"/>
                  <a:gd name="T22" fmla="*/ 29 w 167"/>
                  <a:gd name="T23" fmla="*/ 108 h 157"/>
                  <a:gd name="T24" fmla="*/ 27 w 167"/>
                  <a:gd name="T25" fmla="*/ 115 h 157"/>
                  <a:gd name="T26" fmla="*/ 41 w 167"/>
                  <a:gd name="T27" fmla="*/ 111 h 157"/>
                  <a:gd name="T28" fmla="*/ 23 w 167"/>
                  <a:gd name="T29" fmla="*/ 125 h 157"/>
                  <a:gd name="T30" fmla="*/ 28 w 167"/>
                  <a:gd name="T31" fmla="*/ 129 h 157"/>
                  <a:gd name="T32" fmla="*/ 27 w 167"/>
                  <a:gd name="T33" fmla="*/ 136 h 157"/>
                  <a:gd name="T34" fmla="*/ 20 w 167"/>
                  <a:gd name="T35" fmla="*/ 147 h 157"/>
                  <a:gd name="T36" fmla="*/ 36 w 167"/>
                  <a:gd name="T37" fmla="*/ 143 h 157"/>
                  <a:gd name="T38" fmla="*/ 43 w 167"/>
                  <a:gd name="T39" fmla="*/ 147 h 157"/>
                  <a:gd name="T40" fmla="*/ 47 w 167"/>
                  <a:gd name="T41" fmla="*/ 156 h 157"/>
                  <a:gd name="T42" fmla="*/ 65 w 167"/>
                  <a:gd name="T43" fmla="*/ 142 h 157"/>
                  <a:gd name="T44" fmla="*/ 65 w 167"/>
                  <a:gd name="T45" fmla="*/ 151 h 157"/>
                  <a:gd name="T46" fmla="*/ 73 w 167"/>
                  <a:gd name="T47" fmla="*/ 135 h 157"/>
                  <a:gd name="T48" fmla="*/ 74 w 167"/>
                  <a:gd name="T49" fmla="*/ 119 h 157"/>
                  <a:gd name="T50" fmla="*/ 69 w 167"/>
                  <a:gd name="T51" fmla="*/ 107 h 157"/>
                  <a:gd name="T52" fmla="*/ 62 w 167"/>
                  <a:gd name="T53" fmla="*/ 91 h 157"/>
                  <a:gd name="T54" fmla="*/ 59 w 167"/>
                  <a:gd name="T55" fmla="*/ 73 h 157"/>
                  <a:gd name="T56" fmla="*/ 67 w 167"/>
                  <a:gd name="T57" fmla="*/ 54 h 157"/>
                  <a:gd name="T58" fmla="*/ 85 w 167"/>
                  <a:gd name="T59" fmla="*/ 38 h 157"/>
                  <a:gd name="T60" fmla="*/ 82 w 167"/>
                  <a:gd name="T61" fmla="*/ 47 h 157"/>
                  <a:gd name="T62" fmla="*/ 91 w 167"/>
                  <a:gd name="T63" fmla="*/ 49 h 157"/>
                  <a:gd name="T64" fmla="*/ 103 w 167"/>
                  <a:gd name="T65" fmla="*/ 40 h 157"/>
                  <a:gd name="T66" fmla="*/ 97 w 167"/>
                  <a:gd name="T67" fmla="*/ 53 h 157"/>
                  <a:gd name="T68" fmla="*/ 117 w 167"/>
                  <a:gd name="T69" fmla="*/ 42 h 157"/>
                  <a:gd name="T70" fmla="*/ 126 w 167"/>
                  <a:gd name="T71" fmla="*/ 46 h 157"/>
                  <a:gd name="T72" fmla="*/ 136 w 167"/>
                  <a:gd name="T73" fmla="*/ 60 h 157"/>
                  <a:gd name="T74" fmla="*/ 136 w 167"/>
                  <a:gd name="T75" fmla="*/ 80 h 157"/>
                  <a:gd name="T76" fmla="*/ 131 w 167"/>
                  <a:gd name="T77" fmla="*/ 102 h 157"/>
                  <a:gd name="T78" fmla="*/ 127 w 167"/>
                  <a:gd name="T79" fmla="*/ 127 h 157"/>
                  <a:gd name="T80" fmla="*/ 129 w 167"/>
                  <a:gd name="T81" fmla="*/ 144 h 157"/>
                  <a:gd name="T82" fmla="*/ 138 w 167"/>
                  <a:gd name="T83" fmla="*/ 128 h 157"/>
                  <a:gd name="T84" fmla="*/ 133 w 167"/>
                  <a:gd name="T85" fmla="*/ 110 h 157"/>
                  <a:gd name="T86" fmla="*/ 137 w 167"/>
                  <a:gd name="T87" fmla="*/ 133 h 157"/>
                  <a:gd name="T88" fmla="*/ 143 w 167"/>
                  <a:gd name="T89" fmla="*/ 142 h 157"/>
                  <a:gd name="T90" fmla="*/ 153 w 167"/>
                  <a:gd name="T91" fmla="*/ 121 h 157"/>
                  <a:gd name="T92" fmla="*/ 155 w 167"/>
                  <a:gd name="T93" fmla="*/ 104 h 157"/>
                  <a:gd name="T94" fmla="*/ 148 w 167"/>
                  <a:gd name="T95" fmla="*/ 93 h 157"/>
                  <a:gd name="T96" fmla="*/ 157 w 167"/>
                  <a:gd name="T97" fmla="*/ 104 h 157"/>
                  <a:gd name="T98" fmla="*/ 158 w 167"/>
                  <a:gd name="T99" fmla="*/ 121 h 157"/>
                  <a:gd name="T100" fmla="*/ 156 w 167"/>
                  <a:gd name="T101" fmla="*/ 128 h 157"/>
                  <a:gd name="T102" fmla="*/ 164 w 167"/>
                  <a:gd name="T103" fmla="*/ 102 h 157"/>
                  <a:gd name="T104" fmla="*/ 153 w 167"/>
                  <a:gd name="T105" fmla="*/ 91 h 157"/>
                  <a:gd name="T106" fmla="*/ 149 w 167"/>
                  <a:gd name="T107" fmla="*/ 75 h 157"/>
                  <a:gd name="T108" fmla="*/ 162 w 167"/>
                  <a:gd name="T109" fmla="*/ 83 h 157"/>
                  <a:gd name="T110" fmla="*/ 156 w 167"/>
                  <a:gd name="T111" fmla="*/ 73 h 157"/>
                  <a:gd name="T112" fmla="*/ 150 w 167"/>
                  <a:gd name="T113" fmla="*/ 58 h 157"/>
                  <a:gd name="T114" fmla="*/ 147 w 167"/>
                  <a:gd name="T115" fmla="*/ 40 h 157"/>
                  <a:gd name="T116" fmla="*/ 141 w 167"/>
                  <a:gd name="T117" fmla="*/ 25 h 157"/>
                  <a:gd name="T118" fmla="*/ 128 w 167"/>
                  <a:gd name="T119" fmla="*/ 9 h 157"/>
                  <a:gd name="T120" fmla="*/ 113 w 167"/>
                  <a:gd name="T121" fmla="*/ 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7" h="157">
                    <a:moveTo>
                      <a:pt x="105" y="0"/>
                    </a:moveTo>
                    <a:lnTo>
                      <a:pt x="104" y="1"/>
                    </a:lnTo>
                    <a:lnTo>
                      <a:pt x="102" y="1"/>
                    </a:lnTo>
                    <a:lnTo>
                      <a:pt x="100" y="1"/>
                    </a:lnTo>
                    <a:lnTo>
                      <a:pt x="98" y="1"/>
                    </a:lnTo>
                    <a:lnTo>
                      <a:pt x="96" y="2"/>
                    </a:lnTo>
                    <a:lnTo>
                      <a:pt x="95" y="2"/>
                    </a:lnTo>
                    <a:lnTo>
                      <a:pt x="93" y="2"/>
                    </a:lnTo>
                    <a:lnTo>
                      <a:pt x="91" y="2"/>
                    </a:lnTo>
                    <a:lnTo>
                      <a:pt x="89" y="4"/>
                    </a:lnTo>
                    <a:lnTo>
                      <a:pt x="88" y="4"/>
                    </a:lnTo>
                    <a:lnTo>
                      <a:pt x="86" y="4"/>
                    </a:lnTo>
                    <a:lnTo>
                      <a:pt x="84" y="4"/>
                    </a:lnTo>
                    <a:lnTo>
                      <a:pt x="81" y="5"/>
                    </a:lnTo>
                    <a:lnTo>
                      <a:pt x="80" y="5"/>
                    </a:lnTo>
                    <a:lnTo>
                      <a:pt x="79" y="5"/>
                    </a:lnTo>
                    <a:lnTo>
                      <a:pt x="76" y="7"/>
                    </a:lnTo>
                    <a:lnTo>
                      <a:pt x="74" y="7"/>
                    </a:lnTo>
                    <a:lnTo>
                      <a:pt x="73" y="9"/>
                    </a:lnTo>
                    <a:lnTo>
                      <a:pt x="72" y="9"/>
                    </a:lnTo>
                    <a:lnTo>
                      <a:pt x="70" y="11"/>
                    </a:lnTo>
                    <a:lnTo>
                      <a:pt x="68" y="12"/>
                    </a:lnTo>
                    <a:lnTo>
                      <a:pt x="66" y="14"/>
                    </a:lnTo>
                    <a:lnTo>
                      <a:pt x="64" y="16"/>
                    </a:lnTo>
                    <a:lnTo>
                      <a:pt x="62" y="18"/>
                    </a:lnTo>
                    <a:lnTo>
                      <a:pt x="60" y="20"/>
                    </a:lnTo>
                    <a:lnTo>
                      <a:pt x="58" y="22"/>
                    </a:lnTo>
                    <a:lnTo>
                      <a:pt x="57" y="22"/>
                    </a:lnTo>
                    <a:lnTo>
                      <a:pt x="55" y="24"/>
                    </a:lnTo>
                    <a:lnTo>
                      <a:pt x="53" y="26"/>
                    </a:lnTo>
                    <a:lnTo>
                      <a:pt x="53" y="28"/>
                    </a:lnTo>
                    <a:lnTo>
                      <a:pt x="51" y="30"/>
                    </a:lnTo>
                    <a:lnTo>
                      <a:pt x="51" y="31"/>
                    </a:lnTo>
                    <a:lnTo>
                      <a:pt x="49" y="33"/>
                    </a:lnTo>
                    <a:lnTo>
                      <a:pt x="47" y="35"/>
                    </a:lnTo>
                    <a:lnTo>
                      <a:pt x="45" y="37"/>
                    </a:lnTo>
                    <a:lnTo>
                      <a:pt x="45" y="38"/>
                    </a:lnTo>
                    <a:lnTo>
                      <a:pt x="43" y="41"/>
                    </a:lnTo>
                    <a:lnTo>
                      <a:pt x="41" y="43"/>
                    </a:lnTo>
                    <a:lnTo>
                      <a:pt x="39" y="45"/>
                    </a:lnTo>
                    <a:lnTo>
                      <a:pt x="38" y="47"/>
                    </a:lnTo>
                    <a:lnTo>
                      <a:pt x="36" y="49"/>
                    </a:lnTo>
                    <a:lnTo>
                      <a:pt x="34" y="51"/>
                    </a:lnTo>
                    <a:lnTo>
                      <a:pt x="32" y="53"/>
                    </a:lnTo>
                    <a:lnTo>
                      <a:pt x="31" y="54"/>
                    </a:lnTo>
                    <a:lnTo>
                      <a:pt x="33" y="54"/>
                    </a:lnTo>
                    <a:lnTo>
                      <a:pt x="35" y="54"/>
                    </a:lnTo>
                    <a:lnTo>
                      <a:pt x="36" y="53"/>
                    </a:lnTo>
                    <a:lnTo>
                      <a:pt x="38" y="53"/>
                    </a:lnTo>
                    <a:lnTo>
                      <a:pt x="40" y="53"/>
                    </a:lnTo>
                    <a:lnTo>
                      <a:pt x="41" y="53"/>
                    </a:lnTo>
                    <a:lnTo>
                      <a:pt x="42" y="53"/>
                    </a:lnTo>
                    <a:lnTo>
                      <a:pt x="40" y="54"/>
                    </a:lnTo>
                    <a:lnTo>
                      <a:pt x="40" y="55"/>
                    </a:lnTo>
                    <a:lnTo>
                      <a:pt x="38" y="57"/>
                    </a:lnTo>
                    <a:lnTo>
                      <a:pt x="36" y="59"/>
                    </a:lnTo>
                    <a:lnTo>
                      <a:pt x="35" y="59"/>
                    </a:lnTo>
                    <a:lnTo>
                      <a:pt x="33" y="61"/>
                    </a:lnTo>
                    <a:lnTo>
                      <a:pt x="31" y="63"/>
                    </a:lnTo>
                    <a:lnTo>
                      <a:pt x="29" y="64"/>
                    </a:lnTo>
                    <a:lnTo>
                      <a:pt x="27" y="66"/>
                    </a:lnTo>
                    <a:lnTo>
                      <a:pt x="26" y="68"/>
                    </a:lnTo>
                    <a:lnTo>
                      <a:pt x="25" y="69"/>
                    </a:lnTo>
                    <a:lnTo>
                      <a:pt x="24" y="70"/>
                    </a:lnTo>
                    <a:lnTo>
                      <a:pt x="23" y="70"/>
                    </a:lnTo>
                    <a:lnTo>
                      <a:pt x="21" y="71"/>
                    </a:lnTo>
                    <a:lnTo>
                      <a:pt x="20" y="71"/>
                    </a:lnTo>
                    <a:lnTo>
                      <a:pt x="19" y="73"/>
                    </a:lnTo>
                    <a:lnTo>
                      <a:pt x="17" y="75"/>
                    </a:lnTo>
                    <a:lnTo>
                      <a:pt x="14" y="76"/>
                    </a:lnTo>
                    <a:lnTo>
                      <a:pt x="13" y="76"/>
                    </a:lnTo>
                    <a:lnTo>
                      <a:pt x="10" y="78"/>
                    </a:lnTo>
                    <a:lnTo>
                      <a:pt x="8" y="80"/>
                    </a:lnTo>
                    <a:lnTo>
                      <a:pt x="6" y="82"/>
                    </a:lnTo>
                    <a:lnTo>
                      <a:pt x="4" y="84"/>
                    </a:lnTo>
                    <a:lnTo>
                      <a:pt x="3" y="87"/>
                    </a:lnTo>
                    <a:lnTo>
                      <a:pt x="1" y="89"/>
                    </a:lnTo>
                    <a:lnTo>
                      <a:pt x="0" y="91"/>
                    </a:lnTo>
                    <a:lnTo>
                      <a:pt x="0" y="92"/>
                    </a:lnTo>
                    <a:lnTo>
                      <a:pt x="2" y="92"/>
                    </a:lnTo>
                    <a:lnTo>
                      <a:pt x="5" y="91"/>
                    </a:lnTo>
                    <a:lnTo>
                      <a:pt x="7" y="89"/>
                    </a:lnTo>
                    <a:lnTo>
                      <a:pt x="11" y="87"/>
                    </a:lnTo>
                    <a:lnTo>
                      <a:pt x="13" y="87"/>
                    </a:lnTo>
                    <a:lnTo>
                      <a:pt x="17" y="85"/>
                    </a:lnTo>
                    <a:lnTo>
                      <a:pt x="20" y="84"/>
                    </a:lnTo>
                    <a:lnTo>
                      <a:pt x="24" y="82"/>
                    </a:lnTo>
                    <a:lnTo>
                      <a:pt x="26" y="82"/>
                    </a:lnTo>
                    <a:lnTo>
                      <a:pt x="28" y="82"/>
                    </a:lnTo>
                    <a:lnTo>
                      <a:pt x="30" y="82"/>
                    </a:lnTo>
                    <a:lnTo>
                      <a:pt x="33" y="82"/>
                    </a:lnTo>
                    <a:lnTo>
                      <a:pt x="33" y="83"/>
                    </a:lnTo>
                    <a:lnTo>
                      <a:pt x="35" y="83"/>
                    </a:lnTo>
                    <a:lnTo>
                      <a:pt x="36" y="83"/>
                    </a:lnTo>
                    <a:lnTo>
                      <a:pt x="38" y="83"/>
                    </a:lnTo>
                    <a:lnTo>
                      <a:pt x="36" y="85"/>
                    </a:lnTo>
                    <a:lnTo>
                      <a:pt x="35" y="87"/>
                    </a:lnTo>
                    <a:lnTo>
                      <a:pt x="34" y="87"/>
                    </a:lnTo>
                    <a:lnTo>
                      <a:pt x="32" y="90"/>
                    </a:lnTo>
                    <a:lnTo>
                      <a:pt x="30" y="91"/>
                    </a:lnTo>
                    <a:lnTo>
                      <a:pt x="28" y="92"/>
                    </a:lnTo>
                    <a:lnTo>
                      <a:pt x="27" y="93"/>
                    </a:lnTo>
                    <a:lnTo>
                      <a:pt x="24" y="97"/>
                    </a:lnTo>
                    <a:lnTo>
                      <a:pt x="22" y="98"/>
                    </a:lnTo>
                    <a:lnTo>
                      <a:pt x="20" y="100"/>
                    </a:lnTo>
                    <a:lnTo>
                      <a:pt x="19" y="102"/>
                    </a:lnTo>
                    <a:lnTo>
                      <a:pt x="17" y="106"/>
                    </a:lnTo>
                    <a:lnTo>
                      <a:pt x="16" y="108"/>
                    </a:lnTo>
                    <a:lnTo>
                      <a:pt x="14" y="111"/>
                    </a:lnTo>
                    <a:lnTo>
                      <a:pt x="14" y="113"/>
                    </a:lnTo>
                    <a:lnTo>
                      <a:pt x="16" y="113"/>
                    </a:lnTo>
                    <a:lnTo>
                      <a:pt x="17" y="113"/>
                    </a:lnTo>
                    <a:lnTo>
                      <a:pt x="19" y="111"/>
                    </a:lnTo>
                    <a:lnTo>
                      <a:pt x="21" y="110"/>
                    </a:lnTo>
                    <a:lnTo>
                      <a:pt x="23" y="108"/>
                    </a:lnTo>
                    <a:lnTo>
                      <a:pt x="25" y="106"/>
                    </a:lnTo>
                    <a:lnTo>
                      <a:pt x="28" y="104"/>
                    </a:lnTo>
                    <a:lnTo>
                      <a:pt x="30" y="103"/>
                    </a:lnTo>
                    <a:lnTo>
                      <a:pt x="32" y="101"/>
                    </a:lnTo>
                    <a:lnTo>
                      <a:pt x="34" y="99"/>
                    </a:lnTo>
                    <a:lnTo>
                      <a:pt x="36" y="98"/>
                    </a:lnTo>
                    <a:lnTo>
                      <a:pt x="38" y="96"/>
                    </a:lnTo>
                    <a:lnTo>
                      <a:pt x="39" y="96"/>
                    </a:lnTo>
                    <a:lnTo>
                      <a:pt x="41" y="95"/>
                    </a:lnTo>
                    <a:lnTo>
                      <a:pt x="41" y="97"/>
                    </a:lnTo>
                    <a:lnTo>
                      <a:pt x="40" y="97"/>
                    </a:lnTo>
                    <a:lnTo>
                      <a:pt x="38" y="99"/>
                    </a:lnTo>
                    <a:lnTo>
                      <a:pt x="36" y="102"/>
                    </a:lnTo>
                    <a:lnTo>
                      <a:pt x="35" y="104"/>
                    </a:lnTo>
                    <a:lnTo>
                      <a:pt x="33" y="105"/>
                    </a:lnTo>
                    <a:lnTo>
                      <a:pt x="31" y="107"/>
                    </a:lnTo>
                    <a:lnTo>
                      <a:pt x="29" y="108"/>
                    </a:lnTo>
                    <a:lnTo>
                      <a:pt x="27" y="110"/>
                    </a:lnTo>
                    <a:lnTo>
                      <a:pt x="25" y="112"/>
                    </a:lnTo>
                    <a:lnTo>
                      <a:pt x="23" y="114"/>
                    </a:lnTo>
                    <a:lnTo>
                      <a:pt x="21" y="116"/>
                    </a:lnTo>
                    <a:lnTo>
                      <a:pt x="20" y="116"/>
                    </a:lnTo>
                    <a:lnTo>
                      <a:pt x="19" y="118"/>
                    </a:lnTo>
                    <a:lnTo>
                      <a:pt x="20" y="118"/>
                    </a:lnTo>
                    <a:lnTo>
                      <a:pt x="22" y="117"/>
                    </a:lnTo>
                    <a:lnTo>
                      <a:pt x="24" y="117"/>
                    </a:lnTo>
                    <a:lnTo>
                      <a:pt x="26" y="115"/>
                    </a:lnTo>
                    <a:lnTo>
                      <a:pt x="27" y="115"/>
                    </a:lnTo>
                    <a:lnTo>
                      <a:pt x="30" y="113"/>
                    </a:lnTo>
                    <a:lnTo>
                      <a:pt x="31" y="113"/>
                    </a:lnTo>
                    <a:lnTo>
                      <a:pt x="33" y="111"/>
                    </a:lnTo>
                    <a:lnTo>
                      <a:pt x="35" y="111"/>
                    </a:lnTo>
                    <a:lnTo>
                      <a:pt x="37" y="109"/>
                    </a:lnTo>
                    <a:lnTo>
                      <a:pt x="38" y="109"/>
                    </a:lnTo>
                    <a:lnTo>
                      <a:pt x="40" y="108"/>
                    </a:lnTo>
                    <a:lnTo>
                      <a:pt x="41" y="108"/>
                    </a:lnTo>
                    <a:lnTo>
                      <a:pt x="42" y="107"/>
                    </a:lnTo>
                    <a:lnTo>
                      <a:pt x="41" y="109"/>
                    </a:lnTo>
                    <a:lnTo>
                      <a:pt x="41" y="111"/>
                    </a:lnTo>
                    <a:lnTo>
                      <a:pt x="38" y="113"/>
                    </a:lnTo>
                    <a:lnTo>
                      <a:pt x="37" y="114"/>
                    </a:lnTo>
                    <a:lnTo>
                      <a:pt x="35" y="116"/>
                    </a:lnTo>
                    <a:lnTo>
                      <a:pt x="35" y="117"/>
                    </a:lnTo>
                    <a:lnTo>
                      <a:pt x="33" y="119"/>
                    </a:lnTo>
                    <a:lnTo>
                      <a:pt x="31" y="121"/>
                    </a:lnTo>
                    <a:lnTo>
                      <a:pt x="29" y="121"/>
                    </a:lnTo>
                    <a:lnTo>
                      <a:pt x="27" y="123"/>
                    </a:lnTo>
                    <a:lnTo>
                      <a:pt x="26" y="123"/>
                    </a:lnTo>
                    <a:lnTo>
                      <a:pt x="24" y="125"/>
                    </a:lnTo>
                    <a:lnTo>
                      <a:pt x="23" y="125"/>
                    </a:lnTo>
                    <a:lnTo>
                      <a:pt x="21" y="128"/>
                    </a:lnTo>
                    <a:lnTo>
                      <a:pt x="19" y="129"/>
                    </a:lnTo>
                    <a:lnTo>
                      <a:pt x="17" y="131"/>
                    </a:lnTo>
                    <a:lnTo>
                      <a:pt x="15" y="133"/>
                    </a:lnTo>
                    <a:lnTo>
                      <a:pt x="17" y="133"/>
                    </a:lnTo>
                    <a:lnTo>
                      <a:pt x="18" y="133"/>
                    </a:lnTo>
                    <a:lnTo>
                      <a:pt x="20" y="131"/>
                    </a:lnTo>
                    <a:lnTo>
                      <a:pt x="22" y="131"/>
                    </a:lnTo>
                    <a:lnTo>
                      <a:pt x="24" y="129"/>
                    </a:lnTo>
                    <a:lnTo>
                      <a:pt x="26" y="129"/>
                    </a:lnTo>
                    <a:lnTo>
                      <a:pt x="28" y="129"/>
                    </a:lnTo>
                    <a:lnTo>
                      <a:pt x="30" y="128"/>
                    </a:lnTo>
                    <a:lnTo>
                      <a:pt x="32" y="127"/>
                    </a:lnTo>
                    <a:lnTo>
                      <a:pt x="33" y="127"/>
                    </a:lnTo>
                    <a:lnTo>
                      <a:pt x="35" y="125"/>
                    </a:lnTo>
                    <a:lnTo>
                      <a:pt x="35" y="128"/>
                    </a:lnTo>
                    <a:lnTo>
                      <a:pt x="33" y="128"/>
                    </a:lnTo>
                    <a:lnTo>
                      <a:pt x="32" y="130"/>
                    </a:lnTo>
                    <a:lnTo>
                      <a:pt x="31" y="132"/>
                    </a:lnTo>
                    <a:lnTo>
                      <a:pt x="31" y="133"/>
                    </a:lnTo>
                    <a:lnTo>
                      <a:pt x="29" y="135"/>
                    </a:lnTo>
                    <a:lnTo>
                      <a:pt x="27" y="136"/>
                    </a:lnTo>
                    <a:lnTo>
                      <a:pt x="26" y="136"/>
                    </a:lnTo>
                    <a:lnTo>
                      <a:pt x="24" y="138"/>
                    </a:lnTo>
                    <a:lnTo>
                      <a:pt x="22" y="140"/>
                    </a:lnTo>
                    <a:lnTo>
                      <a:pt x="20" y="142"/>
                    </a:lnTo>
                    <a:lnTo>
                      <a:pt x="18" y="144"/>
                    </a:lnTo>
                    <a:lnTo>
                      <a:pt x="16" y="145"/>
                    </a:lnTo>
                    <a:lnTo>
                      <a:pt x="16" y="146"/>
                    </a:lnTo>
                    <a:lnTo>
                      <a:pt x="17" y="146"/>
                    </a:lnTo>
                    <a:lnTo>
                      <a:pt x="17" y="147"/>
                    </a:lnTo>
                    <a:lnTo>
                      <a:pt x="19" y="147"/>
                    </a:lnTo>
                    <a:lnTo>
                      <a:pt x="20" y="147"/>
                    </a:lnTo>
                    <a:lnTo>
                      <a:pt x="22" y="145"/>
                    </a:lnTo>
                    <a:lnTo>
                      <a:pt x="24" y="145"/>
                    </a:lnTo>
                    <a:lnTo>
                      <a:pt x="26" y="144"/>
                    </a:lnTo>
                    <a:lnTo>
                      <a:pt x="27" y="144"/>
                    </a:lnTo>
                    <a:lnTo>
                      <a:pt x="29" y="142"/>
                    </a:lnTo>
                    <a:lnTo>
                      <a:pt x="31" y="142"/>
                    </a:lnTo>
                    <a:lnTo>
                      <a:pt x="33" y="140"/>
                    </a:lnTo>
                    <a:lnTo>
                      <a:pt x="35" y="140"/>
                    </a:lnTo>
                    <a:lnTo>
                      <a:pt x="37" y="140"/>
                    </a:lnTo>
                    <a:lnTo>
                      <a:pt x="36" y="142"/>
                    </a:lnTo>
                    <a:lnTo>
                      <a:pt x="36" y="143"/>
                    </a:lnTo>
                    <a:lnTo>
                      <a:pt x="36" y="145"/>
                    </a:lnTo>
                    <a:lnTo>
                      <a:pt x="36" y="147"/>
                    </a:lnTo>
                    <a:lnTo>
                      <a:pt x="35" y="149"/>
                    </a:lnTo>
                    <a:lnTo>
                      <a:pt x="35" y="151"/>
                    </a:lnTo>
                    <a:lnTo>
                      <a:pt x="35" y="152"/>
                    </a:lnTo>
                    <a:lnTo>
                      <a:pt x="36" y="152"/>
                    </a:lnTo>
                    <a:lnTo>
                      <a:pt x="36" y="153"/>
                    </a:lnTo>
                    <a:lnTo>
                      <a:pt x="38" y="152"/>
                    </a:lnTo>
                    <a:lnTo>
                      <a:pt x="40" y="150"/>
                    </a:lnTo>
                    <a:lnTo>
                      <a:pt x="42" y="148"/>
                    </a:lnTo>
                    <a:lnTo>
                      <a:pt x="43" y="147"/>
                    </a:lnTo>
                    <a:lnTo>
                      <a:pt x="45" y="145"/>
                    </a:lnTo>
                    <a:lnTo>
                      <a:pt x="47" y="145"/>
                    </a:lnTo>
                    <a:lnTo>
                      <a:pt x="49" y="144"/>
                    </a:lnTo>
                    <a:lnTo>
                      <a:pt x="48" y="145"/>
                    </a:lnTo>
                    <a:lnTo>
                      <a:pt x="48" y="147"/>
                    </a:lnTo>
                    <a:lnTo>
                      <a:pt x="48" y="149"/>
                    </a:lnTo>
                    <a:lnTo>
                      <a:pt x="48" y="151"/>
                    </a:lnTo>
                    <a:lnTo>
                      <a:pt x="46" y="152"/>
                    </a:lnTo>
                    <a:lnTo>
                      <a:pt x="46" y="154"/>
                    </a:lnTo>
                    <a:lnTo>
                      <a:pt x="46" y="156"/>
                    </a:lnTo>
                    <a:lnTo>
                      <a:pt x="47" y="156"/>
                    </a:lnTo>
                    <a:lnTo>
                      <a:pt x="48" y="156"/>
                    </a:lnTo>
                    <a:lnTo>
                      <a:pt x="49" y="156"/>
                    </a:lnTo>
                    <a:lnTo>
                      <a:pt x="51" y="154"/>
                    </a:lnTo>
                    <a:lnTo>
                      <a:pt x="53" y="152"/>
                    </a:lnTo>
                    <a:lnTo>
                      <a:pt x="55" y="151"/>
                    </a:lnTo>
                    <a:lnTo>
                      <a:pt x="57" y="149"/>
                    </a:lnTo>
                    <a:lnTo>
                      <a:pt x="59" y="147"/>
                    </a:lnTo>
                    <a:lnTo>
                      <a:pt x="61" y="145"/>
                    </a:lnTo>
                    <a:lnTo>
                      <a:pt x="62" y="144"/>
                    </a:lnTo>
                    <a:lnTo>
                      <a:pt x="64" y="144"/>
                    </a:lnTo>
                    <a:lnTo>
                      <a:pt x="65" y="142"/>
                    </a:lnTo>
                    <a:lnTo>
                      <a:pt x="66" y="142"/>
                    </a:lnTo>
                    <a:lnTo>
                      <a:pt x="68" y="140"/>
                    </a:lnTo>
                    <a:lnTo>
                      <a:pt x="69" y="140"/>
                    </a:lnTo>
                    <a:lnTo>
                      <a:pt x="71" y="139"/>
                    </a:lnTo>
                    <a:lnTo>
                      <a:pt x="69" y="141"/>
                    </a:lnTo>
                    <a:lnTo>
                      <a:pt x="69" y="142"/>
                    </a:lnTo>
                    <a:lnTo>
                      <a:pt x="67" y="144"/>
                    </a:lnTo>
                    <a:lnTo>
                      <a:pt x="67" y="145"/>
                    </a:lnTo>
                    <a:lnTo>
                      <a:pt x="67" y="147"/>
                    </a:lnTo>
                    <a:lnTo>
                      <a:pt x="65" y="149"/>
                    </a:lnTo>
                    <a:lnTo>
                      <a:pt x="65" y="151"/>
                    </a:lnTo>
                    <a:lnTo>
                      <a:pt x="65" y="152"/>
                    </a:lnTo>
                    <a:lnTo>
                      <a:pt x="65" y="151"/>
                    </a:lnTo>
                    <a:lnTo>
                      <a:pt x="65" y="150"/>
                    </a:lnTo>
                    <a:lnTo>
                      <a:pt x="66" y="148"/>
                    </a:lnTo>
                    <a:lnTo>
                      <a:pt x="66" y="146"/>
                    </a:lnTo>
                    <a:lnTo>
                      <a:pt x="68" y="144"/>
                    </a:lnTo>
                    <a:lnTo>
                      <a:pt x="69" y="142"/>
                    </a:lnTo>
                    <a:lnTo>
                      <a:pt x="69" y="140"/>
                    </a:lnTo>
                    <a:lnTo>
                      <a:pt x="72" y="138"/>
                    </a:lnTo>
                    <a:lnTo>
                      <a:pt x="72" y="137"/>
                    </a:lnTo>
                    <a:lnTo>
                      <a:pt x="73" y="135"/>
                    </a:lnTo>
                    <a:lnTo>
                      <a:pt x="73" y="134"/>
                    </a:lnTo>
                    <a:lnTo>
                      <a:pt x="75" y="132"/>
                    </a:lnTo>
                    <a:lnTo>
                      <a:pt x="74" y="132"/>
                    </a:lnTo>
                    <a:lnTo>
                      <a:pt x="74" y="130"/>
                    </a:lnTo>
                    <a:lnTo>
                      <a:pt x="74" y="128"/>
                    </a:lnTo>
                    <a:lnTo>
                      <a:pt x="74" y="126"/>
                    </a:lnTo>
                    <a:lnTo>
                      <a:pt x="74" y="125"/>
                    </a:lnTo>
                    <a:lnTo>
                      <a:pt x="74" y="123"/>
                    </a:lnTo>
                    <a:lnTo>
                      <a:pt x="74" y="121"/>
                    </a:lnTo>
                    <a:lnTo>
                      <a:pt x="75" y="119"/>
                    </a:lnTo>
                    <a:lnTo>
                      <a:pt x="74" y="119"/>
                    </a:lnTo>
                    <a:lnTo>
                      <a:pt x="74" y="117"/>
                    </a:lnTo>
                    <a:lnTo>
                      <a:pt x="73" y="117"/>
                    </a:lnTo>
                    <a:lnTo>
                      <a:pt x="73" y="116"/>
                    </a:lnTo>
                    <a:lnTo>
                      <a:pt x="73" y="114"/>
                    </a:lnTo>
                    <a:lnTo>
                      <a:pt x="72" y="114"/>
                    </a:lnTo>
                    <a:lnTo>
                      <a:pt x="72" y="113"/>
                    </a:lnTo>
                    <a:lnTo>
                      <a:pt x="72" y="111"/>
                    </a:lnTo>
                    <a:lnTo>
                      <a:pt x="71" y="111"/>
                    </a:lnTo>
                    <a:lnTo>
                      <a:pt x="71" y="109"/>
                    </a:lnTo>
                    <a:lnTo>
                      <a:pt x="71" y="107"/>
                    </a:lnTo>
                    <a:lnTo>
                      <a:pt x="69" y="107"/>
                    </a:lnTo>
                    <a:lnTo>
                      <a:pt x="69" y="106"/>
                    </a:lnTo>
                    <a:lnTo>
                      <a:pt x="69" y="105"/>
                    </a:lnTo>
                    <a:lnTo>
                      <a:pt x="69" y="103"/>
                    </a:lnTo>
                    <a:lnTo>
                      <a:pt x="67" y="103"/>
                    </a:lnTo>
                    <a:lnTo>
                      <a:pt x="67" y="101"/>
                    </a:lnTo>
                    <a:lnTo>
                      <a:pt x="65" y="99"/>
                    </a:lnTo>
                    <a:lnTo>
                      <a:pt x="65" y="97"/>
                    </a:lnTo>
                    <a:lnTo>
                      <a:pt x="64" y="97"/>
                    </a:lnTo>
                    <a:lnTo>
                      <a:pt x="64" y="95"/>
                    </a:lnTo>
                    <a:lnTo>
                      <a:pt x="62" y="93"/>
                    </a:lnTo>
                    <a:lnTo>
                      <a:pt x="62" y="91"/>
                    </a:lnTo>
                    <a:lnTo>
                      <a:pt x="60" y="91"/>
                    </a:lnTo>
                    <a:lnTo>
                      <a:pt x="60" y="89"/>
                    </a:lnTo>
                    <a:lnTo>
                      <a:pt x="60" y="87"/>
                    </a:lnTo>
                    <a:lnTo>
                      <a:pt x="60" y="85"/>
                    </a:lnTo>
                    <a:lnTo>
                      <a:pt x="59" y="85"/>
                    </a:lnTo>
                    <a:lnTo>
                      <a:pt x="59" y="83"/>
                    </a:lnTo>
                    <a:lnTo>
                      <a:pt x="59" y="81"/>
                    </a:lnTo>
                    <a:lnTo>
                      <a:pt x="59" y="79"/>
                    </a:lnTo>
                    <a:lnTo>
                      <a:pt x="59" y="77"/>
                    </a:lnTo>
                    <a:lnTo>
                      <a:pt x="59" y="75"/>
                    </a:lnTo>
                    <a:lnTo>
                      <a:pt x="59" y="73"/>
                    </a:lnTo>
                    <a:lnTo>
                      <a:pt x="60" y="71"/>
                    </a:lnTo>
                    <a:lnTo>
                      <a:pt x="60" y="70"/>
                    </a:lnTo>
                    <a:lnTo>
                      <a:pt x="60" y="68"/>
                    </a:lnTo>
                    <a:lnTo>
                      <a:pt x="60" y="66"/>
                    </a:lnTo>
                    <a:lnTo>
                      <a:pt x="62" y="64"/>
                    </a:lnTo>
                    <a:lnTo>
                      <a:pt x="62" y="63"/>
                    </a:lnTo>
                    <a:lnTo>
                      <a:pt x="64" y="61"/>
                    </a:lnTo>
                    <a:lnTo>
                      <a:pt x="64" y="59"/>
                    </a:lnTo>
                    <a:lnTo>
                      <a:pt x="65" y="57"/>
                    </a:lnTo>
                    <a:lnTo>
                      <a:pt x="65" y="56"/>
                    </a:lnTo>
                    <a:lnTo>
                      <a:pt x="67" y="54"/>
                    </a:lnTo>
                    <a:lnTo>
                      <a:pt x="69" y="52"/>
                    </a:lnTo>
                    <a:lnTo>
                      <a:pt x="71" y="50"/>
                    </a:lnTo>
                    <a:lnTo>
                      <a:pt x="73" y="49"/>
                    </a:lnTo>
                    <a:lnTo>
                      <a:pt x="74" y="49"/>
                    </a:lnTo>
                    <a:lnTo>
                      <a:pt x="76" y="47"/>
                    </a:lnTo>
                    <a:lnTo>
                      <a:pt x="78" y="46"/>
                    </a:lnTo>
                    <a:lnTo>
                      <a:pt x="80" y="44"/>
                    </a:lnTo>
                    <a:lnTo>
                      <a:pt x="81" y="43"/>
                    </a:lnTo>
                    <a:lnTo>
                      <a:pt x="83" y="41"/>
                    </a:lnTo>
                    <a:lnTo>
                      <a:pt x="85" y="39"/>
                    </a:lnTo>
                    <a:lnTo>
                      <a:pt x="85" y="38"/>
                    </a:lnTo>
                    <a:lnTo>
                      <a:pt x="87" y="37"/>
                    </a:lnTo>
                    <a:lnTo>
                      <a:pt x="88" y="35"/>
                    </a:lnTo>
                    <a:lnTo>
                      <a:pt x="90" y="33"/>
                    </a:lnTo>
                    <a:lnTo>
                      <a:pt x="89" y="35"/>
                    </a:lnTo>
                    <a:lnTo>
                      <a:pt x="88" y="37"/>
                    </a:lnTo>
                    <a:lnTo>
                      <a:pt x="88" y="38"/>
                    </a:lnTo>
                    <a:lnTo>
                      <a:pt x="86" y="40"/>
                    </a:lnTo>
                    <a:lnTo>
                      <a:pt x="86" y="42"/>
                    </a:lnTo>
                    <a:lnTo>
                      <a:pt x="84" y="44"/>
                    </a:lnTo>
                    <a:lnTo>
                      <a:pt x="84" y="45"/>
                    </a:lnTo>
                    <a:lnTo>
                      <a:pt x="82" y="47"/>
                    </a:lnTo>
                    <a:lnTo>
                      <a:pt x="82" y="49"/>
                    </a:lnTo>
                    <a:lnTo>
                      <a:pt x="82" y="51"/>
                    </a:lnTo>
                    <a:lnTo>
                      <a:pt x="82" y="53"/>
                    </a:lnTo>
                    <a:lnTo>
                      <a:pt x="82" y="54"/>
                    </a:lnTo>
                    <a:lnTo>
                      <a:pt x="82" y="55"/>
                    </a:lnTo>
                    <a:lnTo>
                      <a:pt x="84" y="55"/>
                    </a:lnTo>
                    <a:lnTo>
                      <a:pt x="86" y="54"/>
                    </a:lnTo>
                    <a:lnTo>
                      <a:pt x="87" y="54"/>
                    </a:lnTo>
                    <a:lnTo>
                      <a:pt x="89" y="52"/>
                    </a:lnTo>
                    <a:lnTo>
                      <a:pt x="89" y="51"/>
                    </a:lnTo>
                    <a:lnTo>
                      <a:pt x="91" y="49"/>
                    </a:lnTo>
                    <a:lnTo>
                      <a:pt x="93" y="47"/>
                    </a:lnTo>
                    <a:lnTo>
                      <a:pt x="95" y="45"/>
                    </a:lnTo>
                    <a:lnTo>
                      <a:pt x="96" y="44"/>
                    </a:lnTo>
                    <a:lnTo>
                      <a:pt x="98" y="42"/>
                    </a:lnTo>
                    <a:lnTo>
                      <a:pt x="100" y="40"/>
                    </a:lnTo>
                    <a:lnTo>
                      <a:pt x="102" y="38"/>
                    </a:lnTo>
                    <a:lnTo>
                      <a:pt x="104" y="37"/>
                    </a:lnTo>
                    <a:lnTo>
                      <a:pt x="105" y="35"/>
                    </a:lnTo>
                    <a:lnTo>
                      <a:pt x="104" y="37"/>
                    </a:lnTo>
                    <a:lnTo>
                      <a:pt x="104" y="38"/>
                    </a:lnTo>
                    <a:lnTo>
                      <a:pt x="103" y="40"/>
                    </a:lnTo>
                    <a:lnTo>
                      <a:pt x="101" y="42"/>
                    </a:lnTo>
                    <a:lnTo>
                      <a:pt x="100" y="44"/>
                    </a:lnTo>
                    <a:lnTo>
                      <a:pt x="98" y="46"/>
                    </a:lnTo>
                    <a:lnTo>
                      <a:pt x="98" y="48"/>
                    </a:lnTo>
                    <a:lnTo>
                      <a:pt x="96" y="50"/>
                    </a:lnTo>
                    <a:lnTo>
                      <a:pt x="95" y="52"/>
                    </a:lnTo>
                    <a:lnTo>
                      <a:pt x="93" y="54"/>
                    </a:lnTo>
                    <a:lnTo>
                      <a:pt x="94" y="54"/>
                    </a:lnTo>
                    <a:lnTo>
                      <a:pt x="95" y="54"/>
                    </a:lnTo>
                    <a:lnTo>
                      <a:pt x="96" y="53"/>
                    </a:lnTo>
                    <a:lnTo>
                      <a:pt x="97" y="53"/>
                    </a:lnTo>
                    <a:lnTo>
                      <a:pt x="99" y="52"/>
                    </a:lnTo>
                    <a:lnTo>
                      <a:pt x="100" y="52"/>
                    </a:lnTo>
                    <a:lnTo>
                      <a:pt x="102" y="51"/>
                    </a:lnTo>
                    <a:lnTo>
                      <a:pt x="104" y="51"/>
                    </a:lnTo>
                    <a:lnTo>
                      <a:pt x="105" y="50"/>
                    </a:lnTo>
                    <a:lnTo>
                      <a:pt x="107" y="48"/>
                    </a:lnTo>
                    <a:lnTo>
                      <a:pt x="110" y="48"/>
                    </a:lnTo>
                    <a:lnTo>
                      <a:pt x="111" y="46"/>
                    </a:lnTo>
                    <a:lnTo>
                      <a:pt x="113" y="44"/>
                    </a:lnTo>
                    <a:lnTo>
                      <a:pt x="115" y="44"/>
                    </a:lnTo>
                    <a:lnTo>
                      <a:pt x="117" y="42"/>
                    </a:lnTo>
                    <a:lnTo>
                      <a:pt x="119" y="40"/>
                    </a:lnTo>
                    <a:lnTo>
                      <a:pt x="120" y="38"/>
                    </a:lnTo>
                    <a:lnTo>
                      <a:pt x="122" y="36"/>
                    </a:lnTo>
                    <a:lnTo>
                      <a:pt x="122" y="38"/>
                    </a:lnTo>
                    <a:lnTo>
                      <a:pt x="123" y="38"/>
                    </a:lnTo>
                    <a:lnTo>
                      <a:pt x="124" y="38"/>
                    </a:lnTo>
                    <a:lnTo>
                      <a:pt x="124" y="40"/>
                    </a:lnTo>
                    <a:lnTo>
                      <a:pt x="126" y="40"/>
                    </a:lnTo>
                    <a:lnTo>
                      <a:pt x="126" y="42"/>
                    </a:lnTo>
                    <a:lnTo>
                      <a:pt x="126" y="44"/>
                    </a:lnTo>
                    <a:lnTo>
                      <a:pt x="126" y="46"/>
                    </a:lnTo>
                    <a:lnTo>
                      <a:pt x="127" y="46"/>
                    </a:lnTo>
                    <a:lnTo>
                      <a:pt x="127" y="48"/>
                    </a:lnTo>
                    <a:lnTo>
                      <a:pt x="129" y="50"/>
                    </a:lnTo>
                    <a:lnTo>
                      <a:pt x="129" y="52"/>
                    </a:lnTo>
                    <a:lnTo>
                      <a:pt x="131" y="52"/>
                    </a:lnTo>
                    <a:lnTo>
                      <a:pt x="131" y="54"/>
                    </a:lnTo>
                    <a:lnTo>
                      <a:pt x="132" y="56"/>
                    </a:lnTo>
                    <a:lnTo>
                      <a:pt x="132" y="58"/>
                    </a:lnTo>
                    <a:lnTo>
                      <a:pt x="134" y="58"/>
                    </a:lnTo>
                    <a:lnTo>
                      <a:pt x="134" y="60"/>
                    </a:lnTo>
                    <a:lnTo>
                      <a:pt x="136" y="60"/>
                    </a:lnTo>
                    <a:lnTo>
                      <a:pt x="136" y="62"/>
                    </a:lnTo>
                    <a:lnTo>
                      <a:pt x="138" y="62"/>
                    </a:lnTo>
                    <a:lnTo>
                      <a:pt x="138" y="64"/>
                    </a:lnTo>
                    <a:lnTo>
                      <a:pt x="138" y="66"/>
                    </a:lnTo>
                    <a:lnTo>
                      <a:pt x="138" y="68"/>
                    </a:lnTo>
                    <a:lnTo>
                      <a:pt x="138" y="70"/>
                    </a:lnTo>
                    <a:lnTo>
                      <a:pt x="138" y="72"/>
                    </a:lnTo>
                    <a:lnTo>
                      <a:pt x="138" y="74"/>
                    </a:lnTo>
                    <a:lnTo>
                      <a:pt x="138" y="76"/>
                    </a:lnTo>
                    <a:lnTo>
                      <a:pt x="138" y="78"/>
                    </a:lnTo>
                    <a:lnTo>
                      <a:pt x="136" y="80"/>
                    </a:lnTo>
                    <a:lnTo>
                      <a:pt x="136" y="82"/>
                    </a:lnTo>
                    <a:lnTo>
                      <a:pt x="136" y="83"/>
                    </a:lnTo>
                    <a:lnTo>
                      <a:pt x="136" y="85"/>
                    </a:lnTo>
                    <a:lnTo>
                      <a:pt x="135" y="87"/>
                    </a:lnTo>
                    <a:lnTo>
                      <a:pt x="135" y="90"/>
                    </a:lnTo>
                    <a:lnTo>
                      <a:pt x="135" y="91"/>
                    </a:lnTo>
                    <a:lnTo>
                      <a:pt x="133" y="93"/>
                    </a:lnTo>
                    <a:lnTo>
                      <a:pt x="133" y="95"/>
                    </a:lnTo>
                    <a:lnTo>
                      <a:pt x="133" y="97"/>
                    </a:lnTo>
                    <a:lnTo>
                      <a:pt x="133" y="98"/>
                    </a:lnTo>
                    <a:lnTo>
                      <a:pt x="131" y="102"/>
                    </a:lnTo>
                    <a:lnTo>
                      <a:pt x="131" y="104"/>
                    </a:lnTo>
                    <a:lnTo>
                      <a:pt x="130" y="107"/>
                    </a:lnTo>
                    <a:lnTo>
                      <a:pt x="130" y="109"/>
                    </a:lnTo>
                    <a:lnTo>
                      <a:pt x="128" y="113"/>
                    </a:lnTo>
                    <a:lnTo>
                      <a:pt x="128" y="114"/>
                    </a:lnTo>
                    <a:lnTo>
                      <a:pt x="127" y="118"/>
                    </a:lnTo>
                    <a:lnTo>
                      <a:pt x="127" y="120"/>
                    </a:lnTo>
                    <a:lnTo>
                      <a:pt x="127" y="122"/>
                    </a:lnTo>
                    <a:lnTo>
                      <a:pt x="127" y="123"/>
                    </a:lnTo>
                    <a:lnTo>
                      <a:pt x="127" y="125"/>
                    </a:lnTo>
                    <a:lnTo>
                      <a:pt x="127" y="127"/>
                    </a:lnTo>
                    <a:lnTo>
                      <a:pt x="127" y="129"/>
                    </a:lnTo>
                    <a:lnTo>
                      <a:pt x="127" y="130"/>
                    </a:lnTo>
                    <a:lnTo>
                      <a:pt x="127" y="132"/>
                    </a:lnTo>
                    <a:lnTo>
                      <a:pt x="127" y="134"/>
                    </a:lnTo>
                    <a:lnTo>
                      <a:pt x="127" y="136"/>
                    </a:lnTo>
                    <a:lnTo>
                      <a:pt x="127" y="138"/>
                    </a:lnTo>
                    <a:lnTo>
                      <a:pt x="127" y="140"/>
                    </a:lnTo>
                    <a:lnTo>
                      <a:pt x="127" y="142"/>
                    </a:lnTo>
                    <a:lnTo>
                      <a:pt x="127" y="144"/>
                    </a:lnTo>
                    <a:lnTo>
                      <a:pt x="128" y="144"/>
                    </a:lnTo>
                    <a:lnTo>
                      <a:pt x="129" y="144"/>
                    </a:lnTo>
                    <a:lnTo>
                      <a:pt x="131" y="143"/>
                    </a:lnTo>
                    <a:lnTo>
                      <a:pt x="133" y="142"/>
                    </a:lnTo>
                    <a:lnTo>
                      <a:pt x="133" y="141"/>
                    </a:lnTo>
                    <a:lnTo>
                      <a:pt x="135" y="139"/>
                    </a:lnTo>
                    <a:lnTo>
                      <a:pt x="135" y="138"/>
                    </a:lnTo>
                    <a:lnTo>
                      <a:pt x="137" y="136"/>
                    </a:lnTo>
                    <a:lnTo>
                      <a:pt x="137" y="135"/>
                    </a:lnTo>
                    <a:lnTo>
                      <a:pt x="138" y="133"/>
                    </a:lnTo>
                    <a:lnTo>
                      <a:pt x="138" y="130"/>
                    </a:lnTo>
                    <a:lnTo>
                      <a:pt x="138" y="129"/>
                    </a:lnTo>
                    <a:lnTo>
                      <a:pt x="138" y="128"/>
                    </a:lnTo>
                    <a:lnTo>
                      <a:pt x="136" y="125"/>
                    </a:lnTo>
                    <a:lnTo>
                      <a:pt x="136" y="123"/>
                    </a:lnTo>
                    <a:lnTo>
                      <a:pt x="136" y="122"/>
                    </a:lnTo>
                    <a:lnTo>
                      <a:pt x="136" y="120"/>
                    </a:lnTo>
                    <a:lnTo>
                      <a:pt x="134" y="119"/>
                    </a:lnTo>
                    <a:lnTo>
                      <a:pt x="134" y="117"/>
                    </a:lnTo>
                    <a:lnTo>
                      <a:pt x="134" y="115"/>
                    </a:lnTo>
                    <a:lnTo>
                      <a:pt x="134" y="113"/>
                    </a:lnTo>
                    <a:lnTo>
                      <a:pt x="133" y="113"/>
                    </a:lnTo>
                    <a:lnTo>
                      <a:pt x="133" y="111"/>
                    </a:lnTo>
                    <a:lnTo>
                      <a:pt x="133" y="110"/>
                    </a:lnTo>
                    <a:lnTo>
                      <a:pt x="133" y="111"/>
                    </a:lnTo>
                    <a:lnTo>
                      <a:pt x="133" y="112"/>
                    </a:lnTo>
                    <a:lnTo>
                      <a:pt x="133" y="114"/>
                    </a:lnTo>
                    <a:lnTo>
                      <a:pt x="133" y="117"/>
                    </a:lnTo>
                    <a:lnTo>
                      <a:pt x="133" y="119"/>
                    </a:lnTo>
                    <a:lnTo>
                      <a:pt x="133" y="121"/>
                    </a:lnTo>
                    <a:lnTo>
                      <a:pt x="135" y="123"/>
                    </a:lnTo>
                    <a:lnTo>
                      <a:pt x="135" y="127"/>
                    </a:lnTo>
                    <a:lnTo>
                      <a:pt x="135" y="129"/>
                    </a:lnTo>
                    <a:lnTo>
                      <a:pt x="135" y="131"/>
                    </a:lnTo>
                    <a:lnTo>
                      <a:pt x="137" y="133"/>
                    </a:lnTo>
                    <a:lnTo>
                      <a:pt x="137" y="136"/>
                    </a:lnTo>
                    <a:lnTo>
                      <a:pt x="137" y="138"/>
                    </a:lnTo>
                    <a:lnTo>
                      <a:pt x="137" y="140"/>
                    </a:lnTo>
                    <a:lnTo>
                      <a:pt x="139" y="141"/>
                    </a:lnTo>
                    <a:lnTo>
                      <a:pt x="139" y="143"/>
                    </a:lnTo>
                    <a:lnTo>
                      <a:pt x="139" y="144"/>
                    </a:lnTo>
                    <a:lnTo>
                      <a:pt x="140" y="144"/>
                    </a:lnTo>
                    <a:lnTo>
                      <a:pt x="140" y="145"/>
                    </a:lnTo>
                    <a:lnTo>
                      <a:pt x="142" y="145"/>
                    </a:lnTo>
                    <a:lnTo>
                      <a:pt x="143" y="144"/>
                    </a:lnTo>
                    <a:lnTo>
                      <a:pt x="143" y="142"/>
                    </a:lnTo>
                    <a:lnTo>
                      <a:pt x="145" y="140"/>
                    </a:lnTo>
                    <a:lnTo>
                      <a:pt x="145" y="138"/>
                    </a:lnTo>
                    <a:lnTo>
                      <a:pt x="147" y="136"/>
                    </a:lnTo>
                    <a:lnTo>
                      <a:pt x="147" y="135"/>
                    </a:lnTo>
                    <a:lnTo>
                      <a:pt x="149" y="133"/>
                    </a:lnTo>
                    <a:lnTo>
                      <a:pt x="149" y="130"/>
                    </a:lnTo>
                    <a:lnTo>
                      <a:pt x="149" y="129"/>
                    </a:lnTo>
                    <a:lnTo>
                      <a:pt x="150" y="127"/>
                    </a:lnTo>
                    <a:lnTo>
                      <a:pt x="150" y="125"/>
                    </a:lnTo>
                    <a:lnTo>
                      <a:pt x="153" y="123"/>
                    </a:lnTo>
                    <a:lnTo>
                      <a:pt x="153" y="121"/>
                    </a:lnTo>
                    <a:lnTo>
                      <a:pt x="155" y="119"/>
                    </a:lnTo>
                    <a:lnTo>
                      <a:pt x="155" y="117"/>
                    </a:lnTo>
                    <a:lnTo>
                      <a:pt x="155" y="115"/>
                    </a:lnTo>
                    <a:lnTo>
                      <a:pt x="155" y="113"/>
                    </a:lnTo>
                    <a:lnTo>
                      <a:pt x="156" y="111"/>
                    </a:lnTo>
                    <a:lnTo>
                      <a:pt x="156" y="109"/>
                    </a:lnTo>
                    <a:lnTo>
                      <a:pt x="156" y="107"/>
                    </a:lnTo>
                    <a:lnTo>
                      <a:pt x="158" y="105"/>
                    </a:lnTo>
                    <a:lnTo>
                      <a:pt x="156" y="105"/>
                    </a:lnTo>
                    <a:lnTo>
                      <a:pt x="156" y="104"/>
                    </a:lnTo>
                    <a:lnTo>
                      <a:pt x="155" y="104"/>
                    </a:lnTo>
                    <a:lnTo>
                      <a:pt x="155" y="102"/>
                    </a:lnTo>
                    <a:lnTo>
                      <a:pt x="153" y="102"/>
                    </a:lnTo>
                    <a:lnTo>
                      <a:pt x="153" y="100"/>
                    </a:lnTo>
                    <a:lnTo>
                      <a:pt x="152" y="100"/>
                    </a:lnTo>
                    <a:lnTo>
                      <a:pt x="152" y="98"/>
                    </a:lnTo>
                    <a:lnTo>
                      <a:pt x="150" y="98"/>
                    </a:lnTo>
                    <a:lnTo>
                      <a:pt x="150" y="97"/>
                    </a:lnTo>
                    <a:lnTo>
                      <a:pt x="149" y="97"/>
                    </a:lnTo>
                    <a:lnTo>
                      <a:pt x="149" y="95"/>
                    </a:lnTo>
                    <a:lnTo>
                      <a:pt x="148" y="95"/>
                    </a:lnTo>
                    <a:lnTo>
                      <a:pt x="148" y="93"/>
                    </a:lnTo>
                    <a:lnTo>
                      <a:pt x="148" y="95"/>
                    </a:lnTo>
                    <a:lnTo>
                      <a:pt x="149" y="95"/>
                    </a:lnTo>
                    <a:lnTo>
                      <a:pt x="149" y="97"/>
                    </a:lnTo>
                    <a:lnTo>
                      <a:pt x="151" y="97"/>
                    </a:lnTo>
                    <a:lnTo>
                      <a:pt x="151" y="98"/>
                    </a:lnTo>
                    <a:lnTo>
                      <a:pt x="153" y="98"/>
                    </a:lnTo>
                    <a:lnTo>
                      <a:pt x="153" y="99"/>
                    </a:lnTo>
                    <a:lnTo>
                      <a:pt x="155" y="99"/>
                    </a:lnTo>
                    <a:lnTo>
                      <a:pt x="155" y="102"/>
                    </a:lnTo>
                    <a:lnTo>
                      <a:pt x="157" y="102"/>
                    </a:lnTo>
                    <a:lnTo>
                      <a:pt x="157" y="104"/>
                    </a:lnTo>
                    <a:lnTo>
                      <a:pt x="158" y="104"/>
                    </a:lnTo>
                    <a:lnTo>
                      <a:pt x="158" y="105"/>
                    </a:lnTo>
                    <a:lnTo>
                      <a:pt x="160" y="105"/>
                    </a:lnTo>
                    <a:lnTo>
                      <a:pt x="160" y="107"/>
                    </a:lnTo>
                    <a:lnTo>
                      <a:pt x="160" y="109"/>
                    </a:lnTo>
                    <a:lnTo>
                      <a:pt x="160" y="111"/>
                    </a:lnTo>
                    <a:lnTo>
                      <a:pt x="160" y="113"/>
                    </a:lnTo>
                    <a:lnTo>
                      <a:pt x="158" y="115"/>
                    </a:lnTo>
                    <a:lnTo>
                      <a:pt x="158" y="117"/>
                    </a:lnTo>
                    <a:lnTo>
                      <a:pt x="158" y="119"/>
                    </a:lnTo>
                    <a:lnTo>
                      <a:pt x="158" y="121"/>
                    </a:lnTo>
                    <a:lnTo>
                      <a:pt x="156" y="123"/>
                    </a:lnTo>
                    <a:lnTo>
                      <a:pt x="156" y="125"/>
                    </a:lnTo>
                    <a:lnTo>
                      <a:pt x="156" y="128"/>
                    </a:lnTo>
                    <a:lnTo>
                      <a:pt x="156" y="129"/>
                    </a:lnTo>
                    <a:lnTo>
                      <a:pt x="155" y="130"/>
                    </a:lnTo>
                    <a:lnTo>
                      <a:pt x="155" y="131"/>
                    </a:lnTo>
                    <a:lnTo>
                      <a:pt x="155" y="132"/>
                    </a:lnTo>
                    <a:lnTo>
                      <a:pt x="155" y="131"/>
                    </a:lnTo>
                    <a:lnTo>
                      <a:pt x="155" y="130"/>
                    </a:lnTo>
                    <a:lnTo>
                      <a:pt x="156" y="129"/>
                    </a:lnTo>
                    <a:lnTo>
                      <a:pt x="156" y="128"/>
                    </a:lnTo>
                    <a:lnTo>
                      <a:pt x="158" y="125"/>
                    </a:lnTo>
                    <a:lnTo>
                      <a:pt x="158" y="123"/>
                    </a:lnTo>
                    <a:lnTo>
                      <a:pt x="160" y="120"/>
                    </a:lnTo>
                    <a:lnTo>
                      <a:pt x="160" y="118"/>
                    </a:lnTo>
                    <a:lnTo>
                      <a:pt x="160" y="116"/>
                    </a:lnTo>
                    <a:lnTo>
                      <a:pt x="160" y="114"/>
                    </a:lnTo>
                    <a:lnTo>
                      <a:pt x="162" y="110"/>
                    </a:lnTo>
                    <a:lnTo>
                      <a:pt x="162" y="108"/>
                    </a:lnTo>
                    <a:lnTo>
                      <a:pt x="162" y="106"/>
                    </a:lnTo>
                    <a:lnTo>
                      <a:pt x="162" y="104"/>
                    </a:lnTo>
                    <a:lnTo>
                      <a:pt x="164" y="102"/>
                    </a:lnTo>
                    <a:lnTo>
                      <a:pt x="162" y="102"/>
                    </a:lnTo>
                    <a:lnTo>
                      <a:pt x="162" y="99"/>
                    </a:lnTo>
                    <a:lnTo>
                      <a:pt x="160" y="99"/>
                    </a:lnTo>
                    <a:lnTo>
                      <a:pt x="160" y="98"/>
                    </a:lnTo>
                    <a:lnTo>
                      <a:pt x="158" y="98"/>
                    </a:lnTo>
                    <a:lnTo>
                      <a:pt x="158" y="96"/>
                    </a:lnTo>
                    <a:lnTo>
                      <a:pt x="157" y="95"/>
                    </a:lnTo>
                    <a:lnTo>
                      <a:pt x="157" y="93"/>
                    </a:lnTo>
                    <a:lnTo>
                      <a:pt x="155" y="93"/>
                    </a:lnTo>
                    <a:lnTo>
                      <a:pt x="155" y="91"/>
                    </a:lnTo>
                    <a:lnTo>
                      <a:pt x="153" y="91"/>
                    </a:lnTo>
                    <a:lnTo>
                      <a:pt x="153" y="90"/>
                    </a:lnTo>
                    <a:lnTo>
                      <a:pt x="151" y="90"/>
                    </a:lnTo>
                    <a:lnTo>
                      <a:pt x="151" y="87"/>
                    </a:lnTo>
                    <a:lnTo>
                      <a:pt x="151" y="86"/>
                    </a:lnTo>
                    <a:lnTo>
                      <a:pt x="151" y="84"/>
                    </a:lnTo>
                    <a:lnTo>
                      <a:pt x="149" y="84"/>
                    </a:lnTo>
                    <a:lnTo>
                      <a:pt x="149" y="83"/>
                    </a:lnTo>
                    <a:lnTo>
                      <a:pt x="149" y="81"/>
                    </a:lnTo>
                    <a:lnTo>
                      <a:pt x="149" y="79"/>
                    </a:lnTo>
                    <a:lnTo>
                      <a:pt x="149" y="77"/>
                    </a:lnTo>
                    <a:lnTo>
                      <a:pt x="149" y="75"/>
                    </a:lnTo>
                    <a:lnTo>
                      <a:pt x="149" y="73"/>
                    </a:lnTo>
                    <a:lnTo>
                      <a:pt x="149" y="75"/>
                    </a:lnTo>
                    <a:lnTo>
                      <a:pt x="149" y="76"/>
                    </a:lnTo>
                    <a:lnTo>
                      <a:pt x="151" y="76"/>
                    </a:lnTo>
                    <a:lnTo>
                      <a:pt x="153" y="76"/>
                    </a:lnTo>
                    <a:lnTo>
                      <a:pt x="153" y="78"/>
                    </a:lnTo>
                    <a:lnTo>
                      <a:pt x="155" y="78"/>
                    </a:lnTo>
                    <a:lnTo>
                      <a:pt x="156" y="80"/>
                    </a:lnTo>
                    <a:lnTo>
                      <a:pt x="158" y="80"/>
                    </a:lnTo>
                    <a:lnTo>
                      <a:pt x="160" y="82"/>
                    </a:lnTo>
                    <a:lnTo>
                      <a:pt x="162" y="83"/>
                    </a:lnTo>
                    <a:lnTo>
                      <a:pt x="164" y="85"/>
                    </a:lnTo>
                    <a:lnTo>
                      <a:pt x="166" y="87"/>
                    </a:lnTo>
                    <a:lnTo>
                      <a:pt x="164" y="85"/>
                    </a:lnTo>
                    <a:lnTo>
                      <a:pt x="164" y="83"/>
                    </a:lnTo>
                    <a:lnTo>
                      <a:pt x="162" y="81"/>
                    </a:lnTo>
                    <a:lnTo>
                      <a:pt x="162" y="79"/>
                    </a:lnTo>
                    <a:lnTo>
                      <a:pt x="160" y="79"/>
                    </a:lnTo>
                    <a:lnTo>
                      <a:pt x="160" y="77"/>
                    </a:lnTo>
                    <a:lnTo>
                      <a:pt x="158" y="75"/>
                    </a:lnTo>
                    <a:lnTo>
                      <a:pt x="158" y="73"/>
                    </a:lnTo>
                    <a:lnTo>
                      <a:pt x="156" y="73"/>
                    </a:lnTo>
                    <a:lnTo>
                      <a:pt x="156" y="71"/>
                    </a:lnTo>
                    <a:lnTo>
                      <a:pt x="155" y="71"/>
                    </a:lnTo>
                    <a:lnTo>
                      <a:pt x="155" y="69"/>
                    </a:lnTo>
                    <a:lnTo>
                      <a:pt x="153" y="69"/>
                    </a:lnTo>
                    <a:lnTo>
                      <a:pt x="153" y="67"/>
                    </a:lnTo>
                    <a:lnTo>
                      <a:pt x="153" y="66"/>
                    </a:lnTo>
                    <a:lnTo>
                      <a:pt x="153" y="64"/>
                    </a:lnTo>
                    <a:lnTo>
                      <a:pt x="150" y="64"/>
                    </a:lnTo>
                    <a:lnTo>
                      <a:pt x="150" y="61"/>
                    </a:lnTo>
                    <a:lnTo>
                      <a:pt x="150" y="60"/>
                    </a:lnTo>
                    <a:lnTo>
                      <a:pt x="150" y="58"/>
                    </a:lnTo>
                    <a:lnTo>
                      <a:pt x="150" y="56"/>
                    </a:lnTo>
                    <a:lnTo>
                      <a:pt x="150" y="54"/>
                    </a:lnTo>
                    <a:lnTo>
                      <a:pt x="150" y="52"/>
                    </a:lnTo>
                    <a:lnTo>
                      <a:pt x="150" y="51"/>
                    </a:lnTo>
                    <a:lnTo>
                      <a:pt x="150" y="49"/>
                    </a:lnTo>
                    <a:lnTo>
                      <a:pt x="148" y="49"/>
                    </a:lnTo>
                    <a:lnTo>
                      <a:pt x="148" y="47"/>
                    </a:lnTo>
                    <a:lnTo>
                      <a:pt x="148" y="45"/>
                    </a:lnTo>
                    <a:lnTo>
                      <a:pt x="148" y="44"/>
                    </a:lnTo>
                    <a:lnTo>
                      <a:pt x="147" y="42"/>
                    </a:lnTo>
                    <a:lnTo>
                      <a:pt x="147" y="40"/>
                    </a:lnTo>
                    <a:lnTo>
                      <a:pt x="147" y="38"/>
                    </a:lnTo>
                    <a:lnTo>
                      <a:pt x="147" y="37"/>
                    </a:lnTo>
                    <a:lnTo>
                      <a:pt x="145" y="37"/>
                    </a:lnTo>
                    <a:lnTo>
                      <a:pt x="145" y="35"/>
                    </a:lnTo>
                    <a:lnTo>
                      <a:pt x="145" y="33"/>
                    </a:lnTo>
                    <a:lnTo>
                      <a:pt x="145" y="31"/>
                    </a:lnTo>
                    <a:lnTo>
                      <a:pt x="143" y="30"/>
                    </a:lnTo>
                    <a:lnTo>
                      <a:pt x="143" y="28"/>
                    </a:lnTo>
                    <a:lnTo>
                      <a:pt x="143" y="27"/>
                    </a:lnTo>
                    <a:lnTo>
                      <a:pt x="143" y="25"/>
                    </a:lnTo>
                    <a:lnTo>
                      <a:pt x="141" y="25"/>
                    </a:lnTo>
                    <a:lnTo>
                      <a:pt x="140" y="23"/>
                    </a:lnTo>
                    <a:lnTo>
                      <a:pt x="138" y="22"/>
                    </a:lnTo>
                    <a:lnTo>
                      <a:pt x="138" y="21"/>
                    </a:lnTo>
                    <a:lnTo>
                      <a:pt x="136" y="20"/>
                    </a:lnTo>
                    <a:lnTo>
                      <a:pt x="136" y="18"/>
                    </a:lnTo>
                    <a:lnTo>
                      <a:pt x="134" y="16"/>
                    </a:lnTo>
                    <a:lnTo>
                      <a:pt x="134" y="14"/>
                    </a:lnTo>
                    <a:lnTo>
                      <a:pt x="132" y="14"/>
                    </a:lnTo>
                    <a:lnTo>
                      <a:pt x="130" y="12"/>
                    </a:lnTo>
                    <a:lnTo>
                      <a:pt x="128" y="11"/>
                    </a:lnTo>
                    <a:lnTo>
                      <a:pt x="128" y="9"/>
                    </a:lnTo>
                    <a:lnTo>
                      <a:pt x="126" y="9"/>
                    </a:lnTo>
                    <a:lnTo>
                      <a:pt x="126" y="7"/>
                    </a:lnTo>
                    <a:lnTo>
                      <a:pt x="124" y="7"/>
                    </a:lnTo>
                    <a:lnTo>
                      <a:pt x="124" y="6"/>
                    </a:lnTo>
                    <a:lnTo>
                      <a:pt x="122" y="6"/>
                    </a:lnTo>
                    <a:lnTo>
                      <a:pt x="121" y="6"/>
                    </a:lnTo>
                    <a:lnTo>
                      <a:pt x="119" y="6"/>
                    </a:lnTo>
                    <a:lnTo>
                      <a:pt x="117" y="6"/>
                    </a:lnTo>
                    <a:lnTo>
                      <a:pt x="117" y="4"/>
                    </a:lnTo>
                    <a:lnTo>
                      <a:pt x="115" y="4"/>
                    </a:lnTo>
                    <a:lnTo>
                      <a:pt x="113" y="4"/>
                    </a:lnTo>
                    <a:lnTo>
                      <a:pt x="111" y="4"/>
                    </a:lnTo>
                    <a:lnTo>
                      <a:pt x="111" y="2"/>
                    </a:lnTo>
                    <a:lnTo>
                      <a:pt x="110" y="2"/>
                    </a:lnTo>
                    <a:lnTo>
                      <a:pt x="107" y="2"/>
                    </a:lnTo>
                    <a:lnTo>
                      <a:pt x="105" y="2"/>
                    </a:lnTo>
                    <a:lnTo>
                      <a:pt x="105" y="0"/>
                    </a:lnTo>
                  </a:path>
                </a:pathLst>
              </a:custGeom>
              <a:solidFill>
                <a:srgbClr val="6221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0" name="Freeform 875"/>
              <p:cNvSpPr>
                <a:spLocks/>
              </p:cNvSpPr>
              <p:nvPr/>
            </p:nvSpPr>
            <p:spPr bwMode="auto">
              <a:xfrm>
                <a:off x="4827" y="1727"/>
                <a:ext cx="27" cy="92"/>
              </a:xfrm>
              <a:custGeom>
                <a:avLst/>
                <a:gdLst>
                  <a:gd name="T0" fmla="*/ 0 w 27"/>
                  <a:gd name="T1" fmla="*/ 5 h 92"/>
                  <a:gd name="T2" fmla="*/ 4 w 27"/>
                  <a:gd name="T3" fmla="*/ 11 h 92"/>
                  <a:gd name="T4" fmla="*/ 7 w 27"/>
                  <a:gd name="T5" fmla="*/ 19 h 92"/>
                  <a:gd name="T6" fmla="*/ 10 w 27"/>
                  <a:gd name="T7" fmla="*/ 23 h 92"/>
                  <a:gd name="T8" fmla="*/ 10 w 27"/>
                  <a:gd name="T9" fmla="*/ 30 h 92"/>
                  <a:gd name="T10" fmla="*/ 12 w 27"/>
                  <a:gd name="T11" fmla="*/ 35 h 92"/>
                  <a:gd name="T12" fmla="*/ 14 w 27"/>
                  <a:gd name="T13" fmla="*/ 40 h 92"/>
                  <a:gd name="T14" fmla="*/ 14 w 27"/>
                  <a:gd name="T15" fmla="*/ 46 h 92"/>
                  <a:gd name="T16" fmla="*/ 14 w 27"/>
                  <a:gd name="T17" fmla="*/ 53 h 92"/>
                  <a:gd name="T18" fmla="*/ 10 w 27"/>
                  <a:gd name="T19" fmla="*/ 61 h 92"/>
                  <a:gd name="T20" fmla="*/ 7 w 27"/>
                  <a:gd name="T21" fmla="*/ 68 h 92"/>
                  <a:gd name="T22" fmla="*/ 5 w 27"/>
                  <a:gd name="T23" fmla="*/ 74 h 92"/>
                  <a:gd name="T24" fmla="*/ 5 w 27"/>
                  <a:gd name="T25" fmla="*/ 80 h 92"/>
                  <a:gd name="T26" fmla="*/ 5 w 27"/>
                  <a:gd name="T27" fmla="*/ 87 h 92"/>
                  <a:gd name="T28" fmla="*/ 7 w 27"/>
                  <a:gd name="T29" fmla="*/ 91 h 92"/>
                  <a:gd name="T30" fmla="*/ 7 w 27"/>
                  <a:gd name="T31" fmla="*/ 84 h 92"/>
                  <a:gd name="T32" fmla="*/ 7 w 27"/>
                  <a:gd name="T33" fmla="*/ 76 h 92"/>
                  <a:gd name="T34" fmla="*/ 9 w 27"/>
                  <a:gd name="T35" fmla="*/ 72 h 92"/>
                  <a:gd name="T36" fmla="*/ 13 w 27"/>
                  <a:gd name="T37" fmla="*/ 73 h 92"/>
                  <a:gd name="T38" fmla="*/ 15 w 27"/>
                  <a:gd name="T39" fmla="*/ 78 h 92"/>
                  <a:gd name="T40" fmla="*/ 17 w 27"/>
                  <a:gd name="T41" fmla="*/ 82 h 92"/>
                  <a:gd name="T42" fmla="*/ 19 w 27"/>
                  <a:gd name="T43" fmla="*/ 79 h 92"/>
                  <a:gd name="T44" fmla="*/ 17 w 27"/>
                  <a:gd name="T45" fmla="*/ 74 h 92"/>
                  <a:gd name="T46" fmla="*/ 16 w 27"/>
                  <a:gd name="T47" fmla="*/ 70 h 92"/>
                  <a:gd name="T48" fmla="*/ 14 w 27"/>
                  <a:gd name="T49" fmla="*/ 65 h 92"/>
                  <a:gd name="T50" fmla="*/ 15 w 27"/>
                  <a:gd name="T51" fmla="*/ 68 h 92"/>
                  <a:gd name="T52" fmla="*/ 19 w 27"/>
                  <a:gd name="T53" fmla="*/ 72 h 92"/>
                  <a:gd name="T54" fmla="*/ 23 w 27"/>
                  <a:gd name="T55" fmla="*/ 78 h 92"/>
                  <a:gd name="T56" fmla="*/ 25 w 27"/>
                  <a:gd name="T57" fmla="*/ 82 h 92"/>
                  <a:gd name="T58" fmla="*/ 24 w 27"/>
                  <a:gd name="T59" fmla="*/ 77 h 92"/>
                  <a:gd name="T60" fmla="*/ 22 w 27"/>
                  <a:gd name="T61" fmla="*/ 72 h 92"/>
                  <a:gd name="T62" fmla="*/ 22 w 27"/>
                  <a:gd name="T63" fmla="*/ 65 h 92"/>
                  <a:gd name="T64" fmla="*/ 19 w 27"/>
                  <a:gd name="T65" fmla="*/ 61 h 92"/>
                  <a:gd name="T66" fmla="*/ 18 w 27"/>
                  <a:gd name="T67" fmla="*/ 56 h 92"/>
                  <a:gd name="T68" fmla="*/ 18 w 27"/>
                  <a:gd name="T69" fmla="*/ 48 h 92"/>
                  <a:gd name="T70" fmla="*/ 18 w 27"/>
                  <a:gd name="T71" fmla="*/ 41 h 92"/>
                  <a:gd name="T72" fmla="*/ 16 w 27"/>
                  <a:gd name="T73" fmla="*/ 37 h 92"/>
                  <a:gd name="T74" fmla="*/ 16 w 27"/>
                  <a:gd name="T75" fmla="*/ 30 h 92"/>
                  <a:gd name="T76" fmla="*/ 16 w 27"/>
                  <a:gd name="T77" fmla="*/ 26 h 92"/>
                  <a:gd name="T78" fmla="*/ 17 w 27"/>
                  <a:gd name="T79" fmla="*/ 32 h 92"/>
                  <a:gd name="T80" fmla="*/ 19 w 27"/>
                  <a:gd name="T81" fmla="*/ 36 h 92"/>
                  <a:gd name="T82" fmla="*/ 21 w 27"/>
                  <a:gd name="T83" fmla="*/ 37 h 92"/>
                  <a:gd name="T84" fmla="*/ 21 w 27"/>
                  <a:gd name="T85" fmla="*/ 30 h 92"/>
                  <a:gd name="T86" fmla="*/ 20 w 27"/>
                  <a:gd name="T87" fmla="*/ 25 h 92"/>
                  <a:gd name="T88" fmla="*/ 18 w 27"/>
                  <a:gd name="T89" fmla="*/ 20 h 92"/>
                  <a:gd name="T90" fmla="*/ 15 w 27"/>
                  <a:gd name="T91" fmla="*/ 16 h 92"/>
                  <a:gd name="T92" fmla="*/ 10 w 27"/>
                  <a:gd name="T93" fmla="*/ 14 h 92"/>
                  <a:gd name="T94" fmla="*/ 7 w 27"/>
                  <a:gd name="T95" fmla="*/ 10 h 92"/>
                  <a:gd name="T96" fmla="*/ 5 w 27"/>
                  <a:gd name="T97" fmla="*/ 6 h 92"/>
                  <a:gd name="T98" fmla="*/ 2 w 27"/>
                  <a:gd name="T99"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 h="92">
                    <a:moveTo>
                      <a:pt x="0" y="0"/>
                    </a:moveTo>
                    <a:lnTo>
                      <a:pt x="0" y="1"/>
                    </a:lnTo>
                    <a:lnTo>
                      <a:pt x="0" y="3"/>
                    </a:lnTo>
                    <a:lnTo>
                      <a:pt x="0" y="5"/>
                    </a:lnTo>
                    <a:lnTo>
                      <a:pt x="2" y="7"/>
                    </a:lnTo>
                    <a:lnTo>
                      <a:pt x="2" y="9"/>
                    </a:lnTo>
                    <a:lnTo>
                      <a:pt x="4" y="10"/>
                    </a:lnTo>
                    <a:lnTo>
                      <a:pt x="4" y="11"/>
                    </a:lnTo>
                    <a:lnTo>
                      <a:pt x="5" y="13"/>
                    </a:lnTo>
                    <a:lnTo>
                      <a:pt x="5" y="15"/>
                    </a:lnTo>
                    <a:lnTo>
                      <a:pt x="7" y="17"/>
                    </a:lnTo>
                    <a:lnTo>
                      <a:pt x="7" y="19"/>
                    </a:lnTo>
                    <a:lnTo>
                      <a:pt x="9" y="20"/>
                    </a:lnTo>
                    <a:lnTo>
                      <a:pt x="9" y="21"/>
                    </a:lnTo>
                    <a:lnTo>
                      <a:pt x="10" y="21"/>
                    </a:lnTo>
                    <a:lnTo>
                      <a:pt x="10" y="23"/>
                    </a:lnTo>
                    <a:lnTo>
                      <a:pt x="10" y="24"/>
                    </a:lnTo>
                    <a:lnTo>
                      <a:pt x="10" y="26"/>
                    </a:lnTo>
                    <a:lnTo>
                      <a:pt x="10" y="27"/>
                    </a:lnTo>
                    <a:lnTo>
                      <a:pt x="10" y="30"/>
                    </a:lnTo>
                    <a:lnTo>
                      <a:pt x="12" y="30"/>
                    </a:lnTo>
                    <a:lnTo>
                      <a:pt x="12" y="32"/>
                    </a:lnTo>
                    <a:lnTo>
                      <a:pt x="12" y="33"/>
                    </a:lnTo>
                    <a:lnTo>
                      <a:pt x="12" y="35"/>
                    </a:lnTo>
                    <a:lnTo>
                      <a:pt x="12" y="37"/>
                    </a:lnTo>
                    <a:lnTo>
                      <a:pt x="12" y="38"/>
                    </a:lnTo>
                    <a:lnTo>
                      <a:pt x="14" y="38"/>
                    </a:lnTo>
                    <a:lnTo>
                      <a:pt x="14" y="40"/>
                    </a:lnTo>
                    <a:lnTo>
                      <a:pt x="14" y="41"/>
                    </a:lnTo>
                    <a:lnTo>
                      <a:pt x="14" y="42"/>
                    </a:lnTo>
                    <a:lnTo>
                      <a:pt x="14" y="44"/>
                    </a:lnTo>
                    <a:lnTo>
                      <a:pt x="14" y="46"/>
                    </a:lnTo>
                    <a:lnTo>
                      <a:pt x="14" y="48"/>
                    </a:lnTo>
                    <a:lnTo>
                      <a:pt x="14" y="50"/>
                    </a:lnTo>
                    <a:lnTo>
                      <a:pt x="14" y="52"/>
                    </a:lnTo>
                    <a:lnTo>
                      <a:pt x="14" y="53"/>
                    </a:lnTo>
                    <a:lnTo>
                      <a:pt x="12" y="56"/>
                    </a:lnTo>
                    <a:lnTo>
                      <a:pt x="12" y="57"/>
                    </a:lnTo>
                    <a:lnTo>
                      <a:pt x="10" y="59"/>
                    </a:lnTo>
                    <a:lnTo>
                      <a:pt x="10" y="61"/>
                    </a:lnTo>
                    <a:lnTo>
                      <a:pt x="9" y="63"/>
                    </a:lnTo>
                    <a:lnTo>
                      <a:pt x="9" y="64"/>
                    </a:lnTo>
                    <a:lnTo>
                      <a:pt x="9" y="65"/>
                    </a:lnTo>
                    <a:lnTo>
                      <a:pt x="7" y="68"/>
                    </a:lnTo>
                    <a:lnTo>
                      <a:pt x="7" y="69"/>
                    </a:lnTo>
                    <a:lnTo>
                      <a:pt x="7" y="71"/>
                    </a:lnTo>
                    <a:lnTo>
                      <a:pt x="5" y="73"/>
                    </a:lnTo>
                    <a:lnTo>
                      <a:pt x="5" y="74"/>
                    </a:lnTo>
                    <a:lnTo>
                      <a:pt x="5" y="76"/>
                    </a:lnTo>
                    <a:lnTo>
                      <a:pt x="5" y="78"/>
                    </a:lnTo>
                    <a:lnTo>
                      <a:pt x="5" y="79"/>
                    </a:lnTo>
                    <a:lnTo>
                      <a:pt x="5" y="80"/>
                    </a:lnTo>
                    <a:lnTo>
                      <a:pt x="5" y="82"/>
                    </a:lnTo>
                    <a:lnTo>
                      <a:pt x="5" y="83"/>
                    </a:lnTo>
                    <a:lnTo>
                      <a:pt x="5" y="85"/>
                    </a:lnTo>
                    <a:lnTo>
                      <a:pt x="5" y="87"/>
                    </a:lnTo>
                    <a:lnTo>
                      <a:pt x="5" y="88"/>
                    </a:lnTo>
                    <a:lnTo>
                      <a:pt x="5" y="89"/>
                    </a:lnTo>
                    <a:lnTo>
                      <a:pt x="5" y="91"/>
                    </a:lnTo>
                    <a:lnTo>
                      <a:pt x="7" y="91"/>
                    </a:lnTo>
                    <a:lnTo>
                      <a:pt x="7" y="89"/>
                    </a:lnTo>
                    <a:lnTo>
                      <a:pt x="7" y="88"/>
                    </a:lnTo>
                    <a:lnTo>
                      <a:pt x="7" y="86"/>
                    </a:lnTo>
                    <a:lnTo>
                      <a:pt x="7" y="84"/>
                    </a:lnTo>
                    <a:lnTo>
                      <a:pt x="7" y="82"/>
                    </a:lnTo>
                    <a:lnTo>
                      <a:pt x="7" y="80"/>
                    </a:lnTo>
                    <a:lnTo>
                      <a:pt x="7" y="78"/>
                    </a:lnTo>
                    <a:lnTo>
                      <a:pt x="7" y="76"/>
                    </a:lnTo>
                    <a:lnTo>
                      <a:pt x="7" y="74"/>
                    </a:lnTo>
                    <a:lnTo>
                      <a:pt x="7" y="73"/>
                    </a:lnTo>
                    <a:lnTo>
                      <a:pt x="9" y="71"/>
                    </a:lnTo>
                    <a:lnTo>
                      <a:pt x="9" y="72"/>
                    </a:lnTo>
                    <a:lnTo>
                      <a:pt x="10" y="72"/>
                    </a:lnTo>
                    <a:lnTo>
                      <a:pt x="12" y="72"/>
                    </a:lnTo>
                    <a:lnTo>
                      <a:pt x="12" y="73"/>
                    </a:lnTo>
                    <a:lnTo>
                      <a:pt x="13" y="73"/>
                    </a:lnTo>
                    <a:lnTo>
                      <a:pt x="15" y="73"/>
                    </a:lnTo>
                    <a:lnTo>
                      <a:pt x="15" y="75"/>
                    </a:lnTo>
                    <a:lnTo>
                      <a:pt x="15" y="76"/>
                    </a:lnTo>
                    <a:lnTo>
                      <a:pt x="15" y="78"/>
                    </a:lnTo>
                    <a:lnTo>
                      <a:pt x="15" y="79"/>
                    </a:lnTo>
                    <a:lnTo>
                      <a:pt x="17" y="79"/>
                    </a:lnTo>
                    <a:lnTo>
                      <a:pt x="17" y="81"/>
                    </a:lnTo>
                    <a:lnTo>
                      <a:pt x="17" y="82"/>
                    </a:lnTo>
                    <a:lnTo>
                      <a:pt x="17" y="83"/>
                    </a:lnTo>
                    <a:lnTo>
                      <a:pt x="18" y="83"/>
                    </a:lnTo>
                    <a:lnTo>
                      <a:pt x="19" y="81"/>
                    </a:lnTo>
                    <a:lnTo>
                      <a:pt x="19" y="79"/>
                    </a:lnTo>
                    <a:lnTo>
                      <a:pt x="19" y="77"/>
                    </a:lnTo>
                    <a:lnTo>
                      <a:pt x="17" y="77"/>
                    </a:lnTo>
                    <a:lnTo>
                      <a:pt x="17" y="76"/>
                    </a:lnTo>
                    <a:lnTo>
                      <a:pt x="17" y="74"/>
                    </a:lnTo>
                    <a:lnTo>
                      <a:pt x="17" y="73"/>
                    </a:lnTo>
                    <a:lnTo>
                      <a:pt x="17" y="71"/>
                    </a:lnTo>
                    <a:lnTo>
                      <a:pt x="16" y="71"/>
                    </a:lnTo>
                    <a:lnTo>
                      <a:pt x="16" y="70"/>
                    </a:lnTo>
                    <a:lnTo>
                      <a:pt x="14" y="70"/>
                    </a:lnTo>
                    <a:lnTo>
                      <a:pt x="14" y="68"/>
                    </a:lnTo>
                    <a:lnTo>
                      <a:pt x="14" y="66"/>
                    </a:lnTo>
                    <a:lnTo>
                      <a:pt x="14" y="65"/>
                    </a:lnTo>
                    <a:lnTo>
                      <a:pt x="14" y="64"/>
                    </a:lnTo>
                    <a:lnTo>
                      <a:pt x="14" y="65"/>
                    </a:lnTo>
                    <a:lnTo>
                      <a:pt x="15" y="65"/>
                    </a:lnTo>
                    <a:lnTo>
                      <a:pt x="15" y="68"/>
                    </a:lnTo>
                    <a:lnTo>
                      <a:pt x="17" y="68"/>
                    </a:lnTo>
                    <a:lnTo>
                      <a:pt x="17" y="70"/>
                    </a:lnTo>
                    <a:lnTo>
                      <a:pt x="19" y="70"/>
                    </a:lnTo>
                    <a:lnTo>
                      <a:pt x="19" y="72"/>
                    </a:lnTo>
                    <a:lnTo>
                      <a:pt x="21" y="73"/>
                    </a:lnTo>
                    <a:lnTo>
                      <a:pt x="21" y="75"/>
                    </a:lnTo>
                    <a:lnTo>
                      <a:pt x="23" y="76"/>
                    </a:lnTo>
                    <a:lnTo>
                      <a:pt x="23" y="78"/>
                    </a:lnTo>
                    <a:lnTo>
                      <a:pt x="25" y="80"/>
                    </a:lnTo>
                    <a:lnTo>
                      <a:pt x="25" y="82"/>
                    </a:lnTo>
                    <a:lnTo>
                      <a:pt x="26" y="82"/>
                    </a:lnTo>
                    <a:lnTo>
                      <a:pt x="25" y="82"/>
                    </a:lnTo>
                    <a:lnTo>
                      <a:pt x="25" y="80"/>
                    </a:lnTo>
                    <a:lnTo>
                      <a:pt x="24" y="80"/>
                    </a:lnTo>
                    <a:lnTo>
                      <a:pt x="24" y="78"/>
                    </a:lnTo>
                    <a:lnTo>
                      <a:pt x="24" y="77"/>
                    </a:lnTo>
                    <a:lnTo>
                      <a:pt x="24" y="75"/>
                    </a:lnTo>
                    <a:lnTo>
                      <a:pt x="22" y="75"/>
                    </a:lnTo>
                    <a:lnTo>
                      <a:pt x="22" y="73"/>
                    </a:lnTo>
                    <a:lnTo>
                      <a:pt x="22" y="72"/>
                    </a:lnTo>
                    <a:lnTo>
                      <a:pt x="22" y="70"/>
                    </a:lnTo>
                    <a:lnTo>
                      <a:pt x="22" y="68"/>
                    </a:lnTo>
                    <a:lnTo>
                      <a:pt x="22" y="67"/>
                    </a:lnTo>
                    <a:lnTo>
                      <a:pt x="22" y="65"/>
                    </a:lnTo>
                    <a:lnTo>
                      <a:pt x="20" y="65"/>
                    </a:lnTo>
                    <a:lnTo>
                      <a:pt x="20" y="63"/>
                    </a:lnTo>
                    <a:lnTo>
                      <a:pt x="19" y="63"/>
                    </a:lnTo>
                    <a:lnTo>
                      <a:pt x="19" y="61"/>
                    </a:lnTo>
                    <a:lnTo>
                      <a:pt x="18" y="61"/>
                    </a:lnTo>
                    <a:lnTo>
                      <a:pt x="18" y="58"/>
                    </a:lnTo>
                    <a:lnTo>
                      <a:pt x="18" y="57"/>
                    </a:lnTo>
                    <a:lnTo>
                      <a:pt x="18" y="56"/>
                    </a:lnTo>
                    <a:lnTo>
                      <a:pt x="18" y="54"/>
                    </a:lnTo>
                    <a:lnTo>
                      <a:pt x="18" y="52"/>
                    </a:lnTo>
                    <a:lnTo>
                      <a:pt x="18" y="50"/>
                    </a:lnTo>
                    <a:lnTo>
                      <a:pt x="18" y="48"/>
                    </a:lnTo>
                    <a:lnTo>
                      <a:pt x="18" y="46"/>
                    </a:lnTo>
                    <a:lnTo>
                      <a:pt x="18" y="44"/>
                    </a:lnTo>
                    <a:lnTo>
                      <a:pt x="18" y="42"/>
                    </a:lnTo>
                    <a:lnTo>
                      <a:pt x="18" y="41"/>
                    </a:lnTo>
                    <a:lnTo>
                      <a:pt x="17" y="41"/>
                    </a:lnTo>
                    <a:lnTo>
                      <a:pt x="17" y="39"/>
                    </a:lnTo>
                    <a:lnTo>
                      <a:pt x="17" y="37"/>
                    </a:lnTo>
                    <a:lnTo>
                      <a:pt x="16" y="37"/>
                    </a:lnTo>
                    <a:lnTo>
                      <a:pt x="16" y="35"/>
                    </a:lnTo>
                    <a:lnTo>
                      <a:pt x="16" y="33"/>
                    </a:lnTo>
                    <a:lnTo>
                      <a:pt x="16" y="32"/>
                    </a:lnTo>
                    <a:lnTo>
                      <a:pt x="16" y="30"/>
                    </a:lnTo>
                    <a:lnTo>
                      <a:pt x="16" y="27"/>
                    </a:lnTo>
                    <a:lnTo>
                      <a:pt x="16" y="26"/>
                    </a:lnTo>
                    <a:lnTo>
                      <a:pt x="16" y="25"/>
                    </a:lnTo>
                    <a:lnTo>
                      <a:pt x="16" y="26"/>
                    </a:lnTo>
                    <a:lnTo>
                      <a:pt x="16" y="27"/>
                    </a:lnTo>
                    <a:lnTo>
                      <a:pt x="17" y="27"/>
                    </a:lnTo>
                    <a:lnTo>
                      <a:pt x="17" y="30"/>
                    </a:lnTo>
                    <a:lnTo>
                      <a:pt x="17" y="32"/>
                    </a:lnTo>
                    <a:lnTo>
                      <a:pt x="19" y="32"/>
                    </a:lnTo>
                    <a:lnTo>
                      <a:pt x="19" y="33"/>
                    </a:lnTo>
                    <a:lnTo>
                      <a:pt x="19" y="34"/>
                    </a:lnTo>
                    <a:lnTo>
                      <a:pt x="19" y="36"/>
                    </a:lnTo>
                    <a:lnTo>
                      <a:pt x="21" y="36"/>
                    </a:lnTo>
                    <a:lnTo>
                      <a:pt x="21" y="37"/>
                    </a:lnTo>
                    <a:lnTo>
                      <a:pt x="23" y="37"/>
                    </a:lnTo>
                    <a:lnTo>
                      <a:pt x="21" y="37"/>
                    </a:lnTo>
                    <a:lnTo>
                      <a:pt x="21" y="35"/>
                    </a:lnTo>
                    <a:lnTo>
                      <a:pt x="21" y="33"/>
                    </a:lnTo>
                    <a:lnTo>
                      <a:pt x="21" y="32"/>
                    </a:lnTo>
                    <a:lnTo>
                      <a:pt x="21" y="30"/>
                    </a:lnTo>
                    <a:lnTo>
                      <a:pt x="20" y="30"/>
                    </a:lnTo>
                    <a:lnTo>
                      <a:pt x="20" y="28"/>
                    </a:lnTo>
                    <a:lnTo>
                      <a:pt x="20" y="27"/>
                    </a:lnTo>
                    <a:lnTo>
                      <a:pt x="20" y="25"/>
                    </a:lnTo>
                    <a:lnTo>
                      <a:pt x="20" y="23"/>
                    </a:lnTo>
                    <a:lnTo>
                      <a:pt x="20" y="21"/>
                    </a:lnTo>
                    <a:lnTo>
                      <a:pt x="18" y="21"/>
                    </a:lnTo>
                    <a:lnTo>
                      <a:pt x="18" y="20"/>
                    </a:lnTo>
                    <a:lnTo>
                      <a:pt x="17" y="20"/>
                    </a:lnTo>
                    <a:lnTo>
                      <a:pt x="17" y="18"/>
                    </a:lnTo>
                    <a:lnTo>
                      <a:pt x="15" y="18"/>
                    </a:lnTo>
                    <a:lnTo>
                      <a:pt x="15" y="16"/>
                    </a:lnTo>
                    <a:lnTo>
                      <a:pt x="14" y="16"/>
                    </a:lnTo>
                    <a:lnTo>
                      <a:pt x="14" y="14"/>
                    </a:lnTo>
                    <a:lnTo>
                      <a:pt x="12" y="14"/>
                    </a:lnTo>
                    <a:lnTo>
                      <a:pt x="10" y="14"/>
                    </a:lnTo>
                    <a:lnTo>
                      <a:pt x="10" y="12"/>
                    </a:lnTo>
                    <a:lnTo>
                      <a:pt x="9" y="12"/>
                    </a:lnTo>
                    <a:lnTo>
                      <a:pt x="9" y="10"/>
                    </a:lnTo>
                    <a:lnTo>
                      <a:pt x="7" y="10"/>
                    </a:lnTo>
                    <a:lnTo>
                      <a:pt x="6" y="10"/>
                    </a:lnTo>
                    <a:lnTo>
                      <a:pt x="6" y="8"/>
                    </a:lnTo>
                    <a:lnTo>
                      <a:pt x="5" y="8"/>
                    </a:lnTo>
                    <a:lnTo>
                      <a:pt x="5" y="6"/>
                    </a:lnTo>
                    <a:lnTo>
                      <a:pt x="5" y="4"/>
                    </a:lnTo>
                    <a:lnTo>
                      <a:pt x="3" y="4"/>
                    </a:lnTo>
                    <a:lnTo>
                      <a:pt x="2" y="4"/>
                    </a:lnTo>
                    <a:lnTo>
                      <a:pt x="2" y="3"/>
                    </a:lnTo>
                    <a:lnTo>
                      <a:pt x="0" y="3"/>
                    </a:lnTo>
                    <a:lnTo>
                      <a:pt x="0" y="1"/>
                    </a:lnTo>
                    <a:lnTo>
                      <a:pt x="0" y="0"/>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1" name="Freeform 876"/>
              <p:cNvSpPr>
                <a:spLocks/>
              </p:cNvSpPr>
              <p:nvPr/>
            </p:nvSpPr>
            <p:spPr bwMode="auto">
              <a:xfrm>
                <a:off x="4723" y="1726"/>
                <a:ext cx="65" cy="111"/>
              </a:xfrm>
              <a:custGeom>
                <a:avLst/>
                <a:gdLst>
                  <a:gd name="T0" fmla="*/ 60 w 65"/>
                  <a:gd name="T1" fmla="*/ 6 h 111"/>
                  <a:gd name="T2" fmla="*/ 52 w 65"/>
                  <a:gd name="T3" fmla="*/ 15 h 111"/>
                  <a:gd name="T4" fmla="*/ 44 w 65"/>
                  <a:gd name="T5" fmla="*/ 24 h 111"/>
                  <a:gd name="T6" fmla="*/ 41 w 65"/>
                  <a:gd name="T7" fmla="*/ 33 h 111"/>
                  <a:gd name="T8" fmla="*/ 41 w 65"/>
                  <a:gd name="T9" fmla="*/ 43 h 111"/>
                  <a:gd name="T10" fmla="*/ 41 w 65"/>
                  <a:gd name="T11" fmla="*/ 52 h 111"/>
                  <a:gd name="T12" fmla="*/ 42 w 65"/>
                  <a:gd name="T13" fmla="*/ 59 h 111"/>
                  <a:gd name="T14" fmla="*/ 45 w 65"/>
                  <a:gd name="T15" fmla="*/ 64 h 111"/>
                  <a:gd name="T16" fmla="*/ 47 w 65"/>
                  <a:gd name="T17" fmla="*/ 71 h 111"/>
                  <a:gd name="T18" fmla="*/ 51 w 65"/>
                  <a:gd name="T19" fmla="*/ 76 h 111"/>
                  <a:gd name="T20" fmla="*/ 54 w 65"/>
                  <a:gd name="T21" fmla="*/ 81 h 111"/>
                  <a:gd name="T22" fmla="*/ 55 w 65"/>
                  <a:gd name="T23" fmla="*/ 88 h 111"/>
                  <a:gd name="T24" fmla="*/ 54 w 65"/>
                  <a:gd name="T25" fmla="*/ 98 h 111"/>
                  <a:gd name="T26" fmla="*/ 52 w 65"/>
                  <a:gd name="T27" fmla="*/ 104 h 111"/>
                  <a:gd name="T28" fmla="*/ 52 w 65"/>
                  <a:gd name="T29" fmla="*/ 93 h 111"/>
                  <a:gd name="T30" fmla="*/ 52 w 65"/>
                  <a:gd name="T31" fmla="*/ 86 h 111"/>
                  <a:gd name="T32" fmla="*/ 49 w 65"/>
                  <a:gd name="T33" fmla="*/ 89 h 111"/>
                  <a:gd name="T34" fmla="*/ 45 w 65"/>
                  <a:gd name="T35" fmla="*/ 97 h 111"/>
                  <a:gd name="T36" fmla="*/ 36 w 65"/>
                  <a:gd name="T37" fmla="*/ 104 h 111"/>
                  <a:gd name="T38" fmla="*/ 27 w 65"/>
                  <a:gd name="T39" fmla="*/ 109 h 111"/>
                  <a:gd name="T40" fmla="*/ 23 w 65"/>
                  <a:gd name="T41" fmla="*/ 109 h 111"/>
                  <a:gd name="T42" fmla="*/ 32 w 65"/>
                  <a:gd name="T43" fmla="*/ 100 h 111"/>
                  <a:gd name="T44" fmla="*/ 41 w 65"/>
                  <a:gd name="T45" fmla="*/ 92 h 111"/>
                  <a:gd name="T46" fmla="*/ 43 w 65"/>
                  <a:gd name="T47" fmla="*/ 83 h 111"/>
                  <a:gd name="T48" fmla="*/ 45 w 65"/>
                  <a:gd name="T49" fmla="*/ 74 h 111"/>
                  <a:gd name="T50" fmla="*/ 43 w 65"/>
                  <a:gd name="T51" fmla="*/ 79 h 111"/>
                  <a:gd name="T52" fmla="*/ 37 w 65"/>
                  <a:gd name="T53" fmla="*/ 85 h 111"/>
                  <a:gd name="T54" fmla="*/ 23 w 65"/>
                  <a:gd name="T55" fmla="*/ 94 h 111"/>
                  <a:gd name="T56" fmla="*/ 13 w 65"/>
                  <a:gd name="T57" fmla="*/ 102 h 111"/>
                  <a:gd name="T58" fmla="*/ 17 w 65"/>
                  <a:gd name="T59" fmla="*/ 96 h 111"/>
                  <a:gd name="T60" fmla="*/ 28 w 65"/>
                  <a:gd name="T61" fmla="*/ 85 h 111"/>
                  <a:gd name="T62" fmla="*/ 36 w 65"/>
                  <a:gd name="T63" fmla="*/ 74 h 111"/>
                  <a:gd name="T64" fmla="*/ 37 w 65"/>
                  <a:gd name="T65" fmla="*/ 66 h 111"/>
                  <a:gd name="T66" fmla="*/ 35 w 65"/>
                  <a:gd name="T67" fmla="*/ 63 h 111"/>
                  <a:gd name="T68" fmla="*/ 25 w 65"/>
                  <a:gd name="T69" fmla="*/ 67 h 111"/>
                  <a:gd name="T70" fmla="*/ 16 w 65"/>
                  <a:gd name="T71" fmla="*/ 73 h 111"/>
                  <a:gd name="T72" fmla="*/ 24 w 65"/>
                  <a:gd name="T73" fmla="*/ 64 h 111"/>
                  <a:gd name="T74" fmla="*/ 33 w 65"/>
                  <a:gd name="T75" fmla="*/ 57 h 111"/>
                  <a:gd name="T76" fmla="*/ 33 w 65"/>
                  <a:gd name="T77" fmla="*/ 50 h 111"/>
                  <a:gd name="T78" fmla="*/ 32 w 65"/>
                  <a:gd name="T79" fmla="*/ 44 h 111"/>
                  <a:gd name="T80" fmla="*/ 35 w 65"/>
                  <a:gd name="T81" fmla="*/ 37 h 111"/>
                  <a:gd name="T82" fmla="*/ 33 w 65"/>
                  <a:gd name="T83" fmla="*/ 36 h 111"/>
                  <a:gd name="T84" fmla="*/ 25 w 65"/>
                  <a:gd name="T85" fmla="*/ 39 h 111"/>
                  <a:gd name="T86" fmla="*/ 21 w 65"/>
                  <a:gd name="T87" fmla="*/ 37 h 111"/>
                  <a:gd name="T88" fmla="*/ 13 w 65"/>
                  <a:gd name="T89" fmla="*/ 41 h 111"/>
                  <a:gd name="T90" fmla="*/ 4 w 65"/>
                  <a:gd name="T91" fmla="*/ 43 h 111"/>
                  <a:gd name="T92" fmla="*/ 4 w 65"/>
                  <a:gd name="T93" fmla="*/ 42 h 111"/>
                  <a:gd name="T94" fmla="*/ 14 w 65"/>
                  <a:gd name="T95" fmla="*/ 37 h 111"/>
                  <a:gd name="T96" fmla="*/ 25 w 65"/>
                  <a:gd name="T97" fmla="*/ 31 h 111"/>
                  <a:gd name="T98" fmla="*/ 32 w 65"/>
                  <a:gd name="T99" fmla="*/ 26 h 111"/>
                  <a:gd name="T100" fmla="*/ 40 w 65"/>
                  <a:gd name="T101" fmla="*/ 22 h 111"/>
                  <a:gd name="T102" fmla="*/ 47 w 65"/>
                  <a:gd name="T103" fmla="*/ 15 h 111"/>
                  <a:gd name="T104" fmla="*/ 48 w 65"/>
                  <a:gd name="T105" fmla="*/ 11 h 111"/>
                  <a:gd name="T106" fmla="*/ 40 w 65"/>
                  <a:gd name="T107" fmla="*/ 12 h 111"/>
                  <a:gd name="T108" fmla="*/ 31 w 65"/>
                  <a:gd name="T109" fmla="*/ 20 h 111"/>
                  <a:gd name="T110" fmla="*/ 25 w 65"/>
                  <a:gd name="T111" fmla="*/ 22 h 111"/>
                  <a:gd name="T112" fmla="*/ 29 w 65"/>
                  <a:gd name="T113" fmla="*/ 15 h 111"/>
                  <a:gd name="T114" fmla="*/ 38 w 65"/>
                  <a:gd name="T115" fmla="*/ 10 h 111"/>
                  <a:gd name="T116" fmla="*/ 47 w 65"/>
                  <a:gd name="T117" fmla="*/ 7 h 111"/>
                  <a:gd name="T118" fmla="*/ 55 w 65"/>
                  <a:gd name="T119" fmla="*/ 4 h 111"/>
                  <a:gd name="T120" fmla="*/ 63 w 65"/>
                  <a:gd name="T121" fmla="*/ 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 h="111">
                    <a:moveTo>
                      <a:pt x="64" y="0"/>
                    </a:moveTo>
                    <a:lnTo>
                      <a:pt x="63" y="2"/>
                    </a:lnTo>
                    <a:lnTo>
                      <a:pt x="63" y="3"/>
                    </a:lnTo>
                    <a:lnTo>
                      <a:pt x="61" y="5"/>
                    </a:lnTo>
                    <a:lnTo>
                      <a:pt x="60" y="6"/>
                    </a:lnTo>
                    <a:lnTo>
                      <a:pt x="59" y="8"/>
                    </a:lnTo>
                    <a:lnTo>
                      <a:pt x="56" y="10"/>
                    </a:lnTo>
                    <a:lnTo>
                      <a:pt x="54" y="12"/>
                    </a:lnTo>
                    <a:lnTo>
                      <a:pt x="53" y="14"/>
                    </a:lnTo>
                    <a:lnTo>
                      <a:pt x="52" y="15"/>
                    </a:lnTo>
                    <a:lnTo>
                      <a:pt x="49" y="17"/>
                    </a:lnTo>
                    <a:lnTo>
                      <a:pt x="49" y="18"/>
                    </a:lnTo>
                    <a:lnTo>
                      <a:pt x="47" y="20"/>
                    </a:lnTo>
                    <a:lnTo>
                      <a:pt x="46" y="22"/>
                    </a:lnTo>
                    <a:lnTo>
                      <a:pt x="44" y="24"/>
                    </a:lnTo>
                    <a:lnTo>
                      <a:pt x="44" y="26"/>
                    </a:lnTo>
                    <a:lnTo>
                      <a:pt x="42" y="28"/>
                    </a:lnTo>
                    <a:lnTo>
                      <a:pt x="42" y="30"/>
                    </a:lnTo>
                    <a:lnTo>
                      <a:pt x="41" y="32"/>
                    </a:lnTo>
                    <a:lnTo>
                      <a:pt x="41" y="33"/>
                    </a:lnTo>
                    <a:lnTo>
                      <a:pt x="41" y="35"/>
                    </a:lnTo>
                    <a:lnTo>
                      <a:pt x="41" y="37"/>
                    </a:lnTo>
                    <a:lnTo>
                      <a:pt x="41" y="39"/>
                    </a:lnTo>
                    <a:lnTo>
                      <a:pt x="41" y="41"/>
                    </a:lnTo>
                    <a:lnTo>
                      <a:pt x="41" y="43"/>
                    </a:lnTo>
                    <a:lnTo>
                      <a:pt x="41" y="45"/>
                    </a:lnTo>
                    <a:lnTo>
                      <a:pt x="41" y="47"/>
                    </a:lnTo>
                    <a:lnTo>
                      <a:pt x="41" y="48"/>
                    </a:lnTo>
                    <a:lnTo>
                      <a:pt x="41" y="50"/>
                    </a:lnTo>
                    <a:lnTo>
                      <a:pt x="41" y="52"/>
                    </a:lnTo>
                    <a:lnTo>
                      <a:pt x="41" y="54"/>
                    </a:lnTo>
                    <a:lnTo>
                      <a:pt x="41" y="57"/>
                    </a:lnTo>
                    <a:lnTo>
                      <a:pt x="42" y="57"/>
                    </a:lnTo>
                    <a:lnTo>
                      <a:pt x="42" y="58"/>
                    </a:lnTo>
                    <a:lnTo>
                      <a:pt x="42" y="59"/>
                    </a:lnTo>
                    <a:lnTo>
                      <a:pt x="42" y="61"/>
                    </a:lnTo>
                    <a:lnTo>
                      <a:pt x="43" y="61"/>
                    </a:lnTo>
                    <a:lnTo>
                      <a:pt x="43" y="63"/>
                    </a:lnTo>
                    <a:lnTo>
                      <a:pt x="43" y="64"/>
                    </a:lnTo>
                    <a:lnTo>
                      <a:pt x="45" y="64"/>
                    </a:lnTo>
                    <a:lnTo>
                      <a:pt x="45" y="65"/>
                    </a:lnTo>
                    <a:lnTo>
                      <a:pt x="45" y="66"/>
                    </a:lnTo>
                    <a:lnTo>
                      <a:pt x="45" y="69"/>
                    </a:lnTo>
                    <a:lnTo>
                      <a:pt x="47" y="69"/>
                    </a:lnTo>
                    <a:lnTo>
                      <a:pt x="47" y="71"/>
                    </a:lnTo>
                    <a:lnTo>
                      <a:pt x="47" y="73"/>
                    </a:lnTo>
                    <a:lnTo>
                      <a:pt x="49" y="73"/>
                    </a:lnTo>
                    <a:lnTo>
                      <a:pt x="49" y="74"/>
                    </a:lnTo>
                    <a:lnTo>
                      <a:pt x="51" y="74"/>
                    </a:lnTo>
                    <a:lnTo>
                      <a:pt x="51" y="76"/>
                    </a:lnTo>
                    <a:lnTo>
                      <a:pt x="51" y="77"/>
                    </a:lnTo>
                    <a:lnTo>
                      <a:pt x="51" y="79"/>
                    </a:lnTo>
                    <a:lnTo>
                      <a:pt x="53" y="79"/>
                    </a:lnTo>
                    <a:lnTo>
                      <a:pt x="53" y="81"/>
                    </a:lnTo>
                    <a:lnTo>
                      <a:pt x="54" y="81"/>
                    </a:lnTo>
                    <a:lnTo>
                      <a:pt x="54" y="82"/>
                    </a:lnTo>
                    <a:lnTo>
                      <a:pt x="56" y="82"/>
                    </a:lnTo>
                    <a:lnTo>
                      <a:pt x="55" y="84"/>
                    </a:lnTo>
                    <a:lnTo>
                      <a:pt x="55" y="86"/>
                    </a:lnTo>
                    <a:lnTo>
                      <a:pt x="55" y="88"/>
                    </a:lnTo>
                    <a:lnTo>
                      <a:pt x="55" y="90"/>
                    </a:lnTo>
                    <a:lnTo>
                      <a:pt x="55" y="92"/>
                    </a:lnTo>
                    <a:lnTo>
                      <a:pt x="55" y="95"/>
                    </a:lnTo>
                    <a:lnTo>
                      <a:pt x="54" y="96"/>
                    </a:lnTo>
                    <a:lnTo>
                      <a:pt x="54" y="98"/>
                    </a:lnTo>
                    <a:lnTo>
                      <a:pt x="54" y="100"/>
                    </a:lnTo>
                    <a:lnTo>
                      <a:pt x="54" y="102"/>
                    </a:lnTo>
                    <a:lnTo>
                      <a:pt x="52" y="104"/>
                    </a:lnTo>
                    <a:lnTo>
                      <a:pt x="52" y="105"/>
                    </a:lnTo>
                    <a:lnTo>
                      <a:pt x="52" y="104"/>
                    </a:lnTo>
                    <a:lnTo>
                      <a:pt x="52" y="102"/>
                    </a:lnTo>
                    <a:lnTo>
                      <a:pt x="52" y="100"/>
                    </a:lnTo>
                    <a:lnTo>
                      <a:pt x="52" y="97"/>
                    </a:lnTo>
                    <a:lnTo>
                      <a:pt x="52" y="95"/>
                    </a:lnTo>
                    <a:lnTo>
                      <a:pt x="52" y="93"/>
                    </a:lnTo>
                    <a:lnTo>
                      <a:pt x="53" y="91"/>
                    </a:lnTo>
                    <a:lnTo>
                      <a:pt x="52" y="91"/>
                    </a:lnTo>
                    <a:lnTo>
                      <a:pt x="52" y="89"/>
                    </a:lnTo>
                    <a:lnTo>
                      <a:pt x="52" y="88"/>
                    </a:lnTo>
                    <a:lnTo>
                      <a:pt x="52" y="86"/>
                    </a:lnTo>
                    <a:lnTo>
                      <a:pt x="52" y="85"/>
                    </a:lnTo>
                    <a:lnTo>
                      <a:pt x="52" y="83"/>
                    </a:lnTo>
                    <a:lnTo>
                      <a:pt x="50" y="85"/>
                    </a:lnTo>
                    <a:lnTo>
                      <a:pt x="50" y="87"/>
                    </a:lnTo>
                    <a:lnTo>
                      <a:pt x="49" y="89"/>
                    </a:lnTo>
                    <a:lnTo>
                      <a:pt x="49" y="90"/>
                    </a:lnTo>
                    <a:lnTo>
                      <a:pt x="48" y="92"/>
                    </a:lnTo>
                    <a:lnTo>
                      <a:pt x="48" y="94"/>
                    </a:lnTo>
                    <a:lnTo>
                      <a:pt x="47" y="96"/>
                    </a:lnTo>
                    <a:lnTo>
                      <a:pt x="45" y="97"/>
                    </a:lnTo>
                    <a:lnTo>
                      <a:pt x="44" y="99"/>
                    </a:lnTo>
                    <a:lnTo>
                      <a:pt x="42" y="101"/>
                    </a:lnTo>
                    <a:lnTo>
                      <a:pt x="40" y="102"/>
                    </a:lnTo>
                    <a:lnTo>
                      <a:pt x="38" y="104"/>
                    </a:lnTo>
                    <a:lnTo>
                      <a:pt x="36" y="104"/>
                    </a:lnTo>
                    <a:lnTo>
                      <a:pt x="34" y="105"/>
                    </a:lnTo>
                    <a:lnTo>
                      <a:pt x="33" y="105"/>
                    </a:lnTo>
                    <a:lnTo>
                      <a:pt x="31" y="107"/>
                    </a:lnTo>
                    <a:lnTo>
                      <a:pt x="29" y="107"/>
                    </a:lnTo>
                    <a:lnTo>
                      <a:pt x="27" y="109"/>
                    </a:lnTo>
                    <a:lnTo>
                      <a:pt x="25" y="109"/>
                    </a:lnTo>
                    <a:lnTo>
                      <a:pt x="23" y="110"/>
                    </a:lnTo>
                    <a:lnTo>
                      <a:pt x="22" y="110"/>
                    </a:lnTo>
                    <a:lnTo>
                      <a:pt x="22" y="109"/>
                    </a:lnTo>
                    <a:lnTo>
                      <a:pt x="23" y="109"/>
                    </a:lnTo>
                    <a:lnTo>
                      <a:pt x="25" y="107"/>
                    </a:lnTo>
                    <a:lnTo>
                      <a:pt x="26" y="106"/>
                    </a:lnTo>
                    <a:lnTo>
                      <a:pt x="28" y="104"/>
                    </a:lnTo>
                    <a:lnTo>
                      <a:pt x="30" y="102"/>
                    </a:lnTo>
                    <a:lnTo>
                      <a:pt x="32" y="100"/>
                    </a:lnTo>
                    <a:lnTo>
                      <a:pt x="33" y="100"/>
                    </a:lnTo>
                    <a:lnTo>
                      <a:pt x="35" y="98"/>
                    </a:lnTo>
                    <a:lnTo>
                      <a:pt x="37" y="96"/>
                    </a:lnTo>
                    <a:lnTo>
                      <a:pt x="39" y="95"/>
                    </a:lnTo>
                    <a:lnTo>
                      <a:pt x="41" y="92"/>
                    </a:lnTo>
                    <a:lnTo>
                      <a:pt x="41" y="91"/>
                    </a:lnTo>
                    <a:lnTo>
                      <a:pt x="43" y="89"/>
                    </a:lnTo>
                    <a:lnTo>
                      <a:pt x="43" y="87"/>
                    </a:lnTo>
                    <a:lnTo>
                      <a:pt x="43" y="85"/>
                    </a:lnTo>
                    <a:lnTo>
                      <a:pt x="43" y="83"/>
                    </a:lnTo>
                    <a:lnTo>
                      <a:pt x="43" y="81"/>
                    </a:lnTo>
                    <a:lnTo>
                      <a:pt x="45" y="80"/>
                    </a:lnTo>
                    <a:lnTo>
                      <a:pt x="45" y="78"/>
                    </a:lnTo>
                    <a:lnTo>
                      <a:pt x="45" y="76"/>
                    </a:lnTo>
                    <a:lnTo>
                      <a:pt x="45" y="74"/>
                    </a:lnTo>
                    <a:lnTo>
                      <a:pt x="45" y="73"/>
                    </a:lnTo>
                    <a:lnTo>
                      <a:pt x="44" y="74"/>
                    </a:lnTo>
                    <a:lnTo>
                      <a:pt x="44" y="76"/>
                    </a:lnTo>
                    <a:lnTo>
                      <a:pt x="43" y="78"/>
                    </a:lnTo>
                    <a:lnTo>
                      <a:pt x="43" y="79"/>
                    </a:lnTo>
                    <a:lnTo>
                      <a:pt x="43" y="81"/>
                    </a:lnTo>
                    <a:lnTo>
                      <a:pt x="41" y="83"/>
                    </a:lnTo>
                    <a:lnTo>
                      <a:pt x="40" y="83"/>
                    </a:lnTo>
                    <a:lnTo>
                      <a:pt x="38" y="85"/>
                    </a:lnTo>
                    <a:lnTo>
                      <a:pt x="37" y="85"/>
                    </a:lnTo>
                    <a:lnTo>
                      <a:pt x="34" y="87"/>
                    </a:lnTo>
                    <a:lnTo>
                      <a:pt x="32" y="89"/>
                    </a:lnTo>
                    <a:lnTo>
                      <a:pt x="29" y="90"/>
                    </a:lnTo>
                    <a:lnTo>
                      <a:pt x="27" y="92"/>
                    </a:lnTo>
                    <a:lnTo>
                      <a:pt x="23" y="94"/>
                    </a:lnTo>
                    <a:lnTo>
                      <a:pt x="21" y="96"/>
                    </a:lnTo>
                    <a:lnTo>
                      <a:pt x="18" y="97"/>
                    </a:lnTo>
                    <a:lnTo>
                      <a:pt x="16" y="99"/>
                    </a:lnTo>
                    <a:lnTo>
                      <a:pt x="15" y="101"/>
                    </a:lnTo>
                    <a:lnTo>
                      <a:pt x="13" y="102"/>
                    </a:lnTo>
                    <a:lnTo>
                      <a:pt x="12" y="102"/>
                    </a:lnTo>
                    <a:lnTo>
                      <a:pt x="13" y="101"/>
                    </a:lnTo>
                    <a:lnTo>
                      <a:pt x="13" y="100"/>
                    </a:lnTo>
                    <a:lnTo>
                      <a:pt x="15" y="97"/>
                    </a:lnTo>
                    <a:lnTo>
                      <a:pt x="17" y="96"/>
                    </a:lnTo>
                    <a:lnTo>
                      <a:pt x="19" y="94"/>
                    </a:lnTo>
                    <a:lnTo>
                      <a:pt x="21" y="92"/>
                    </a:lnTo>
                    <a:lnTo>
                      <a:pt x="24" y="89"/>
                    </a:lnTo>
                    <a:lnTo>
                      <a:pt x="26" y="87"/>
                    </a:lnTo>
                    <a:lnTo>
                      <a:pt x="28" y="85"/>
                    </a:lnTo>
                    <a:lnTo>
                      <a:pt x="30" y="83"/>
                    </a:lnTo>
                    <a:lnTo>
                      <a:pt x="33" y="80"/>
                    </a:lnTo>
                    <a:lnTo>
                      <a:pt x="33" y="78"/>
                    </a:lnTo>
                    <a:lnTo>
                      <a:pt x="35" y="76"/>
                    </a:lnTo>
                    <a:lnTo>
                      <a:pt x="36" y="74"/>
                    </a:lnTo>
                    <a:lnTo>
                      <a:pt x="37" y="73"/>
                    </a:lnTo>
                    <a:lnTo>
                      <a:pt x="37" y="71"/>
                    </a:lnTo>
                    <a:lnTo>
                      <a:pt x="37" y="69"/>
                    </a:lnTo>
                    <a:lnTo>
                      <a:pt x="37" y="67"/>
                    </a:lnTo>
                    <a:lnTo>
                      <a:pt x="37" y="66"/>
                    </a:lnTo>
                    <a:lnTo>
                      <a:pt x="37" y="65"/>
                    </a:lnTo>
                    <a:lnTo>
                      <a:pt x="37" y="64"/>
                    </a:lnTo>
                    <a:lnTo>
                      <a:pt x="37" y="62"/>
                    </a:lnTo>
                    <a:lnTo>
                      <a:pt x="37" y="61"/>
                    </a:lnTo>
                    <a:lnTo>
                      <a:pt x="35" y="63"/>
                    </a:lnTo>
                    <a:lnTo>
                      <a:pt x="33" y="64"/>
                    </a:lnTo>
                    <a:lnTo>
                      <a:pt x="31" y="66"/>
                    </a:lnTo>
                    <a:lnTo>
                      <a:pt x="29" y="66"/>
                    </a:lnTo>
                    <a:lnTo>
                      <a:pt x="27" y="67"/>
                    </a:lnTo>
                    <a:lnTo>
                      <a:pt x="25" y="67"/>
                    </a:lnTo>
                    <a:lnTo>
                      <a:pt x="23" y="69"/>
                    </a:lnTo>
                    <a:lnTo>
                      <a:pt x="22" y="69"/>
                    </a:lnTo>
                    <a:lnTo>
                      <a:pt x="20" y="71"/>
                    </a:lnTo>
                    <a:lnTo>
                      <a:pt x="18" y="71"/>
                    </a:lnTo>
                    <a:lnTo>
                      <a:pt x="16" y="73"/>
                    </a:lnTo>
                    <a:lnTo>
                      <a:pt x="16" y="72"/>
                    </a:lnTo>
                    <a:lnTo>
                      <a:pt x="18" y="70"/>
                    </a:lnTo>
                    <a:lnTo>
                      <a:pt x="21" y="68"/>
                    </a:lnTo>
                    <a:lnTo>
                      <a:pt x="22" y="66"/>
                    </a:lnTo>
                    <a:lnTo>
                      <a:pt x="24" y="64"/>
                    </a:lnTo>
                    <a:lnTo>
                      <a:pt x="25" y="64"/>
                    </a:lnTo>
                    <a:lnTo>
                      <a:pt x="27" y="62"/>
                    </a:lnTo>
                    <a:lnTo>
                      <a:pt x="29" y="61"/>
                    </a:lnTo>
                    <a:lnTo>
                      <a:pt x="31" y="59"/>
                    </a:lnTo>
                    <a:lnTo>
                      <a:pt x="33" y="57"/>
                    </a:lnTo>
                    <a:lnTo>
                      <a:pt x="35" y="55"/>
                    </a:lnTo>
                    <a:lnTo>
                      <a:pt x="33" y="55"/>
                    </a:lnTo>
                    <a:lnTo>
                      <a:pt x="33" y="54"/>
                    </a:lnTo>
                    <a:lnTo>
                      <a:pt x="33" y="52"/>
                    </a:lnTo>
                    <a:lnTo>
                      <a:pt x="33" y="50"/>
                    </a:lnTo>
                    <a:lnTo>
                      <a:pt x="33" y="49"/>
                    </a:lnTo>
                    <a:lnTo>
                      <a:pt x="32" y="49"/>
                    </a:lnTo>
                    <a:lnTo>
                      <a:pt x="32" y="47"/>
                    </a:lnTo>
                    <a:lnTo>
                      <a:pt x="32" y="45"/>
                    </a:lnTo>
                    <a:lnTo>
                      <a:pt x="32" y="44"/>
                    </a:lnTo>
                    <a:lnTo>
                      <a:pt x="32" y="42"/>
                    </a:lnTo>
                    <a:lnTo>
                      <a:pt x="33" y="41"/>
                    </a:lnTo>
                    <a:lnTo>
                      <a:pt x="33" y="40"/>
                    </a:lnTo>
                    <a:lnTo>
                      <a:pt x="35" y="38"/>
                    </a:lnTo>
                    <a:lnTo>
                      <a:pt x="35" y="37"/>
                    </a:lnTo>
                    <a:lnTo>
                      <a:pt x="36" y="35"/>
                    </a:lnTo>
                    <a:lnTo>
                      <a:pt x="36" y="34"/>
                    </a:lnTo>
                    <a:lnTo>
                      <a:pt x="37" y="33"/>
                    </a:lnTo>
                    <a:lnTo>
                      <a:pt x="35" y="34"/>
                    </a:lnTo>
                    <a:lnTo>
                      <a:pt x="33" y="36"/>
                    </a:lnTo>
                    <a:lnTo>
                      <a:pt x="31" y="38"/>
                    </a:lnTo>
                    <a:lnTo>
                      <a:pt x="30" y="38"/>
                    </a:lnTo>
                    <a:lnTo>
                      <a:pt x="28" y="39"/>
                    </a:lnTo>
                    <a:lnTo>
                      <a:pt x="27" y="39"/>
                    </a:lnTo>
                    <a:lnTo>
                      <a:pt x="25" y="39"/>
                    </a:lnTo>
                    <a:lnTo>
                      <a:pt x="25" y="38"/>
                    </a:lnTo>
                    <a:lnTo>
                      <a:pt x="23" y="38"/>
                    </a:lnTo>
                    <a:lnTo>
                      <a:pt x="22" y="38"/>
                    </a:lnTo>
                    <a:lnTo>
                      <a:pt x="21" y="38"/>
                    </a:lnTo>
                    <a:lnTo>
                      <a:pt x="21" y="37"/>
                    </a:lnTo>
                    <a:lnTo>
                      <a:pt x="19" y="38"/>
                    </a:lnTo>
                    <a:lnTo>
                      <a:pt x="18" y="38"/>
                    </a:lnTo>
                    <a:lnTo>
                      <a:pt x="16" y="39"/>
                    </a:lnTo>
                    <a:lnTo>
                      <a:pt x="15" y="41"/>
                    </a:lnTo>
                    <a:lnTo>
                      <a:pt x="13" y="41"/>
                    </a:lnTo>
                    <a:lnTo>
                      <a:pt x="11" y="41"/>
                    </a:lnTo>
                    <a:lnTo>
                      <a:pt x="9" y="41"/>
                    </a:lnTo>
                    <a:lnTo>
                      <a:pt x="7" y="43"/>
                    </a:lnTo>
                    <a:lnTo>
                      <a:pt x="6" y="43"/>
                    </a:lnTo>
                    <a:lnTo>
                      <a:pt x="4" y="43"/>
                    </a:lnTo>
                    <a:lnTo>
                      <a:pt x="2" y="43"/>
                    </a:lnTo>
                    <a:lnTo>
                      <a:pt x="0" y="43"/>
                    </a:lnTo>
                    <a:lnTo>
                      <a:pt x="1" y="43"/>
                    </a:lnTo>
                    <a:lnTo>
                      <a:pt x="3" y="42"/>
                    </a:lnTo>
                    <a:lnTo>
                      <a:pt x="4" y="42"/>
                    </a:lnTo>
                    <a:lnTo>
                      <a:pt x="6" y="40"/>
                    </a:lnTo>
                    <a:lnTo>
                      <a:pt x="8" y="40"/>
                    </a:lnTo>
                    <a:lnTo>
                      <a:pt x="10" y="38"/>
                    </a:lnTo>
                    <a:lnTo>
                      <a:pt x="12" y="38"/>
                    </a:lnTo>
                    <a:lnTo>
                      <a:pt x="14" y="37"/>
                    </a:lnTo>
                    <a:lnTo>
                      <a:pt x="16" y="37"/>
                    </a:lnTo>
                    <a:lnTo>
                      <a:pt x="18" y="35"/>
                    </a:lnTo>
                    <a:lnTo>
                      <a:pt x="21" y="34"/>
                    </a:lnTo>
                    <a:lnTo>
                      <a:pt x="23" y="33"/>
                    </a:lnTo>
                    <a:lnTo>
                      <a:pt x="25" y="31"/>
                    </a:lnTo>
                    <a:lnTo>
                      <a:pt x="26" y="30"/>
                    </a:lnTo>
                    <a:lnTo>
                      <a:pt x="28" y="28"/>
                    </a:lnTo>
                    <a:lnTo>
                      <a:pt x="29" y="28"/>
                    </a:lnTo>
                    <a:lnTo>
                      <a:pt x="30" y="28"/>
                    </a:lnTo>
                    <a:lnTo>
                      <a:pt x="32" y="26"/>
                    </a:lnTo>
                    <a:lnTo>
                      <a:pt x="34" y="24"/>
                    </a:lnTo>
                    <a:lnTo>
                      <a:pt x="35" y="24"/>
                    </a:lnTo>
                    <a:lnTo>
                      <a:pt x="37" y="22"/>
                    </a:lnTo>
                    <a:lnTo>
                      <a:pt x="38" y="22"/>
                    </a:lnTo>
                    <a:lnTo>
                      <a:pt x="40" y="22"/>
                    </a:lnTo>
                    <a:lnTo>
                      <a:pt x="42" y="20"/>
                    </a:lnTo>
                    <a:lnTo>
                      <a:pt x="44" y="18"/>
                    </a:lnTo>
                    <a:lnTo>
                      <a:pt x="45" y="18"/>
                    </a:lnTo>
                    <a:lnTo>
                      <a:pt x="47" y="16"/>
                    </a:lnTo>
                    <a:lnTo>
                      <a:pt x="47" y="15"/>
                    </a:lnTo>
                    <a:lnTo>
                      <a:pt x="49" y="13"/>
                    </a:lnTo>
                    <a:lnTo>
                      <a:pt x="49" y="12"/>
                    </a:lnTo>
                    <a:lnTo>
                      <a:pt x="51" y="10"/>
                    </a:lnTo>
                    <a:lnTo>
                      <a:pt x="49" y="11"/>
                    </a:lnTo>
                    <a:lnTo>
                      <a:pt x="48" y="11"/>
                    </a:lnTo>
                    <a:lnTo>
                      <a:pt x="46" y="11"/>
                    </a:lnTo>
                    <a:lnTo>
                      <a:pt x="45" y="11"/>
                    </a:lnTo>
                    <a:lnTo>
                      <a:pt x="44" y="12"/>
                    </a:lnTo>
                    <a:lnTo>
                      <a:pt x="42" y="12"/>
                    </a:lnTo>
                    <a:lnTo>
                      <a:pt x="40" y="12"/>
                    </a:lnTo>
                    <a:lnTo>
                      <a:pt x="39" y="12"/>
                    </a:lnTo>
                    <a:lnTo>
                      <a:pt x="37" y="14"/>
                    </a:lnTo>
                    <a:lnTo>
                      <a:pt x="35" y="16"/>
                    </a:lnTo>
                    <a:lnTo>
                      <a:pt x="33" y="18"/>
                    </a:lnTo>
                    <a:lnTo>
                      <a:pt x="31" y="20"/>
                    </a:lnTo>
                    <a:lnTo>
                      <a:pt x="29" y="21"/>
                    </a:lnTo>
                    <a:lnTo>
                      <a:pt x="28" y="21"/>
                    </a:lnTo>
                    <a:lnTo>
                      <a:pt x="26" y="23"/>
                    </a:lnTo>
                    <a:lnTo>
                      <a:pt x="25" y="23"/>
                    </a:lnTo>
                    <a:lnTo>
                      <a:pt x="25" y="22"/>
                    </a:lnTo>
                    <a:lnTo>
                      <a:pt x="25" y="21"/>
                    </a:lnTo>
                    <a:lnTo>
                      <a:pt x="28" y="19"/>
                    </a:lnTo>
                    <a:lnTo>
                      <a:pt x="28" y="18"/>
                    </a:lnTo>
                    <a:lnTo>
                      <a:pt x="29" y="16"/>
                    </a:lnTo>
                    <a:lnTo>
                      <a:pt x="29" y="15"/>
                    </a:lnTo>
                    <a:lnTo>
                      <a:pt x="31" y="13"/>
                    </a:lnTo>
                    <a:lnTo>
                      <a:pt x="32" y="13"/>
                    </a:lnTo>
                    <a:lnTo>
                      <a:pt x="34" y="12"/>
                    </a:lnTo>
                    <a:lnTo>
                      <a:pt x="36" y="12"/>
                    </a:lnTo>
                    <a:lnTo>
                      <a:pt x="38" y="10"/>
                    </a:lnTo>
                    <a:lnTo>
                      <a:pt x="40" y="10"/>
                    </a:lnTo>
                    <a:lnTo>
                      <a:pt x="42" y="9"/>
                    </a:lnTo>
                    <a:lnTo>
                      <a:pt x="44" y="9"/>
                    </a:lnTo>
                    <a:lnTo>
                      <a:pt x="45" y="7"/>
                    </a:lnTo>
                    <a:lnTo>
                      <a:pt x="47" y="7"/>
                    </a:lnTo>
                    <a:lnTo>
                      <a:pt x="49" y="6"/>
                    </a:lnTo>
                    <a:lnTo>
                      <a:pt x="51" y="6"/>
                    </a:lnTo>
                    <a:lnTo>
                      <a:pt x="52" y="6"/>
                    </a:lnTo>
                    <a:lnTo>
                      <a:pt x="54" y="4"/>
                    </a:lnTo>
                    <a:lnTo>
                      <a:pt x="55" y="4"/>
                    </a:lnTo>
                    <a:lnTo>
                      <a:pt x="57" y="4"/>
                    </a:lnTo>
                    <a:lnTo>
                      <a:pt x="59" y="2"/>
                    </a:lnTo>
                    <a:lnTo>
                      <a:pt x="60" y="2"/>
                    </a:lnTo>
                    <a:lnTo>
                      <a:pt x="62" y="1"/>
                    </a:lnTo>
                    <a:lnTo>
                      <a:pt x="63" y="1"/>
                    </a:lnTo>
                    <a:lnTo>
                      <a:pt x="64" y="0"/>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 name="Freeform 877"/>
              <p:cNvSpPr>
                <a:spLocks/>
              </p:cNvSpPr>
              <p:nvPr/>
            </p:nvSpPr>
            <p:spPr bwMode="auto">
              <a:xfrm>
                <a:off x="4752" y="1697"/>
                <a:ext cx="66" cy="34"/>
              </a:xfrm>
              <a:custGeom>
                <a:avLst/>
                <a:gdLst>
                  <a:gd name="T0" fmla="*/ 44 w 66"/>
                  <a:gd name="T1" fmla="*/ 8 h 34"/>
                  <a:gd name="T2" fmla="*/ 39 w 66"/>
                  <a:gd name="T3" fmla="*/ 11 h 34"/>
                  <a:gd name="T4" fmla="*/ 33 w 66"/>
                  <a:gd name="T5" fmla="*/ 15 h 34"/>
                  <a:gd name="T6" fmla="*/ 27 w 66"/>
                  <a:gd name="T7" fmla="*/ 18 h 34"/>
                  <a:gd name="T8" fmla="*/ 21 w 66"/>
                  <a:gd name="T9" fmla="*/ 19 h 34"/>
                  <a:gd name="T10" fmla="*/ 16 w 66"/>
                  <a:gd name="T11" fmla="*/ 22 h 34"/>
                  <a:gd name="T12" fmla="*/ 13 w 66"/>
                  <a:gd name="T13" fmla="*/ 27 h 34"/>
                  <a:gd name="T14" fmla="*/ 8 w 66"/>
                  <a:gd name="T15" fmla="*/ 30 h 34"/>
                  <a:gd name="T16" fmla="*/ 2 w 66"/>
                  <a:gd name="T17" fmla="*/ 33 h 34"/>
                  <a:gd name="T18" fmla="*/ 1 w 66"/>
                  <a:gd name="T19" fmla="*/ 33 h 34"/>
                  <a:gd name="T20" fmla="*/ 6 w 66"/>
                  <a:gd name="T21" fmla="*/ 29 h 34"/>
                  <a:gd name="T22" fmla="*/ 10 w 66"/>
                  <a:gd name="T23" fmla="*/ 25 h 34"/>
                  <a:gd name="T24" fmla="*/ 12 w 66"/>
                  <a:gd name="T25" fmla="*/ 20 h 34"/>
                  <a:gd name="T26" fmla="*/ 16 w 66"/>
                  <a:gd name="T27" fmla="*/ 15 h 34"/>
                  <a:gd name="T28" fmla="*/ 20 w 66"/>
                  <a:gd name="T29" fmla="*/ 15 h 34"/>
                  <a:gd name="T30" fmla="*/ 25 w 66"/>
                  <a:gd name="T31" fmla="*/ 13 h 34"/>
                  <a:gd name="T32" fmla="*/ 31 w 66"/>
                  <a:gd name="T33" fmla="*/ 12 h 34"/>
                  <a:gd name="T34" fmla="*/ 32 w 66"/>
                  <a:gd name="T35" fmla="*/ 12 h 34"/>
                  <a:gd name="T36" fmla="*/ 26 w 66"/>
                  <a:gd name="T37" fmla="*/ 12 h 34"/>
                  <a:gd name="T38" fmla="*/ 20 w 66"/>
                  <a:gd name="T39" fmla="*/ 12 h 34"/>
                  <a:gd name="T40" fmla="*/ 17 w 66"/>
                  <a:gd name="T41" fmla="*/ 12 h 34"/>
                  <a:gd name="T42" fmla="*/ 23 w 66"/>
                  <a:gd name="T43" fmla="*/ 9 h 34"/>
                  <a:gd name="T44" fmla="*/ 25 w 66"/>
                  <a:gd name="T45" fmla="*/ 8 h 34"/>
                  <a:gd name="T46" fmla="*/ 30 w 66"/>
                  <a:gd name="T47" fmla="*/ 8 h 34"/>
                  <a:gd name="T48" fmla="*/ 35 w 66"/>
                  <a:gd name="T49" fmla="*/ 8 h 34"/>
                  <a:gd name="T50" fmla="*/ 37 w 66"/>
                  <a:gd name="T51" fmla="*/ 7 h 34"/>
                  <a:gd name="T52" fmla="*/ 32 w 66"/>
                  <a:gd name="T53" fmla="*/ 7 h 34"/>
                  <a:gd name="T54" fmla="*/ 30 w 66"/>
                  <a:gd name="T55" fmla="*/ 6 h 34"/>
                  <a:gd name="T56" fmla="*/ 24 w 66"/>
                  <a:gd name="T57" fmla="*/ 6 h 34"/>
                  <a:gd name="T58" fmla="*/ 24 w 66"/>
                  <a:gd name="T59" fmla="*/ 5 h 34"/>
                  <a:gd name="T60" fmla="*/ 30 w 66"/>
                  <a:gd name="T61" fmla="*/ 4 h 34"/>
                  <a:gd name="T62" fmla="*/ 36 w 66"/>
                  <a:gd name="T63" fmla="*/ 2 h 34"/>
                  <a:gd name="T64" fmla="*/ 40 w 66"/>
                  <a:gd name="T65" fmla="*/ 2 h 34"/>
                  <a:gd name="T66" fmla="*/ 46 w 66"/>
                  <a:gd name="T67" fmla="*/ 1 h 34"/>
                  <a:gd name="T68" fmla="*/ 50 w 66"/>
                  <a:gd name="T69" fmla="*/ 1 h 34"/>
                  <a:gd name="T70" fmla="*/ 53 w 66"/>
                  <a:gd name="T71" fmla="*/ 2 h 34"/>
                  <a:gd name="T72" fmla="*/ 57 w 66"/>
                  <a:gd name="T73" fmla="*/ 2 h 34"/>
                  <a:gd name="T74" fmla="*/ 61 w 66"/>
                  <a:gd name="T75" fmla="*/ 3 h 34"/>
                  <a:gd name="T76" fmla="*/ 64 w 66"/>
                  <a:gd name="T77" fmla="*/ 3 h 34"/>
                  <a:gd name="T78" fmla="*/ 62 w 66"/>
                  <a:gd name="T79" fmla="*/ 4 h 34"/>
                  <a:gd name="T80" fmla="*/ 56 w 66"/>
                  <a:gd name="T81" fmla="*/ 5 h 34"/>
                  <a:gd name="T82" fmla="*/ 51 w 66"/>
                  <a:gd name="T83" fmla="*/ 6 h 34"/>
                  <a:gd name="T84" fmla="*/ 46 w 66"/>
                  <a:gd name="T85"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6" h="34">
                    <a:moveTo>
                      <a:pt x="46" y="6"/>
                    </a:moveTo>
                    <a:lnTo>
                      <a:pt x="45" y="7"/>
                    </a:lnTo>
                    <a:lnTo>
                      <a:pt x="44" y="8"/>
                    </a:lnTo>
                    <a:lnTo>
                      <a:pt x="42" y="10"/>
                    </a:lnTo>
                    <a:lnTo>
                      <a:pt x="40" y="10"/>
                    </a:lnTo>
                    <a:lnTo>
                      <a:pt x="39" y="11"/>
                    </a:lnTo>
                    <a:lnTo>
                      <a:pt x="37" y="13"/>
                    </a:lnTo>
                    <a:lnTo>
                      <a:pt x="35" y="13"/>
                    </a:lnTo>
                    <a:lnTo>
                      <a:pt x="33" y="15"/>
                    </a:lnTo>
                    <a:lnTo>
                      <a:pt x="31" y="16"/>
                    </a:lnTo>
                    <a:lnTo>
                      <a:pt x="30" y="18"/>
                    </a:lnTo>
                    <a:lnTo>
                      <a:pt x="27" y="18"/>
                    </a:lnTo>
                    <a:lnTo>
                      <a:pt x="25" y="18"/>
                    </a:lnTo>
                    <a:lnTo>
                      <a:pt x="23" y="19"/>
                    </a:lnTo>
                    <a:lnTo>
                      <a:pt x="21" y="19"/>
                    </a:lnTo>
                    <a:lnTo>
                      <a:pt x="19" y="19"/>
                    </a:lnTo>
                    <a:lnTo>
                      <a:pt x="17" y="21"/>
                    </a:lnTo>
                    <a:lnTo>
                      <a:pt x="16" y="22"/>
                    </a:lnTo>
                    <a:lnTo>
                      <a:pt x="15" y="24"/>
                    </a:lnTo>
                    <a:lnTo>
                      <a:pt x="13" y="26"/>
                    </a:lnTo>
                    <a:lnTo>
                      <a:pt x="13" y="27"/>
                    </a:lnTo>
                    <a:lnTo>
                      <a:pt x="11" y="28"/>
                    </a:lnTo>
                    <a:lnTo>
                      <a:pt x="9" y="30"/>
                    </a:lnTo>
                    <a:lnTo>
                      <a:pt x="8" y="30"/>
                    </a:lnTo>
                    <a:lnTo>
                      <a:pt x="6" y="31"/>
                    </a:lnTo>
                    <a:lnTo>
                      <a:pt x="4" y="31"/>
                    </a:lnTo>
                    <a:lnTo>
                      <a:pt x="2" y="33"/>
                    </a:lnTo>
                    <a:lnTo>
                      <a:pt x="1" y="33"/>
                    </a:lnTo>
                    <a:lnTo>
                      <a:pt x="0" y="33"/>
                    </a:lnTo>
                    <a:lnTo>
                      <a:pt x="1" y="33"/>
                    </a:lnTo>
                    <a:lnTo>
                      <a:pt x="2" y="33"/>
                    </a:lnTo>
                    <a:lnTo>
                      <a:pt x="4" y="31"/>
                    </a:lnTo>
                    <a:lnTo>
                      <a:pt x="6" y="29"/>
                    </a:lnTo>
                    <a:lnTo>
                      <a:pt x="7" y="29"/>
                    </a:lnTo>
                    <a:lnTo>
                      <a:pt x="9" y="27"/>
                    </a:lnTo>
                    <a:lnTo>
                      <a:pt x="10" y="25"/>
                    </a:lnTo>
                    <a:lnTo>
                      <a:pt x="10" y="24"/>
                    </a:lnTo>
                    <a:lnTo>
                      <a:pt x="12" y="21"/>
                    </a:lnTo>
                    <a:lnTo>
                      <a:pt x="12" y="20"/>
                    </a:lnTo>
                    <a:lnTo>
                      <a:pt x="14" y="18"/>
                    </a:lnTo>
                    <a:lnTo>
                      <a:pt x="14" y="17"/>
                    </a:lnTo>
                    <a:lnTo>
                      <a:pt x="16" y="15"/>
                    </a:lnTo>
                    <a:lnTo>
                      <a:pt x="17" y="15"/>
                    </a:lnTo>
                    <a:lnTo>
                      <a:pt x="19" y="15"/>
                    </a:lnTo>
                    <a:lnTo>
                      <a:pt x="20" y="15"/>
                    </a:lnTo>
                    <a:lnTo>
                      <a:pt x="22" y="15"/>
                    </a:lnTo>
                    <a:lnTo>
                      <a:pt x="24" y="15"/>
                    </a:lnTo>
                    <a:lnTo>
                      <a:pt x="25" y="13"/>
                    </a:lnTo>
                    <a:lnTo>
                      <a:pt x="27" y="13"/>
                    </a:lnTo>
                    <a:lnTo>
                      <a:pt x="29" y="13"/>
                    </a:lnTo>
                    <a:lnTo>
                      <a:pt x="31" y="12"/>
                    </a:lnTo>
                    <a:lnTo>
                      <a:pt x="32" y="12"/>
                    </a:lnTo>
                    <a:lnTo>
                      <a:pt x="33" y="11"/>
                    </a:lnTo>
                    <a:lnTo>
                      <a:pt x="32" y="12"/>
                    </a:lnTo>
                    <a:lnTo>
                      <a:pt x="30" y="12"/>
                    </a:lnTo>
                    <a:lnTo>
                      <a:pt x="28" y="12"/>
                    </a:lnTo>
                    <a:lnTo>
                      <a:pt x="26" y="12"/>
                    </a:lnTo>
                    <a:lnTo>
                      <a:pt x="24" y="12"/>
                    </a:lnTo>
                    <a:lnTo>
                      <a:pt x="23" y="12"/>
                    </a:lnTo>
                    <a:lnTo>
                      <a:pt x="20" y="12"/>
                    </a:lnTo>
                    <a:lnTo>
                      <a:pt x="18" y="12"/>
                    </a:lnTo>
                    <a:lnTo>
                      <a:pt x="16" y="12"/>
                    </a:lnTo>
                    <a:lnTo>
                      <a:pt x="17" y="12"/>
                    </a:lnTo>
                    <a:lnTo>
                      <a:pt x="18" y="12"/>
                    </a:lnTo>
                    <a:lnTo>
                      <a:pt x="20" y="11"/>
                    </a:lnTo>
                    <a:lnTo>
                      <a:pt x="23" y="9"/>
                    </a:lnTo>
                    <a:lnTo>
                      <a:pt x="24" y="9"/>
                    </a:lnTo>
                    <a:lnTo>
                      <a:pt x="25" y="7"/>
                    </a:lnTo>
                    <a:lnTo>
                      <a:pt x="25" y="8"/>
                    </a:lnTo>
                    <a:lnTo>
                      <a:pt x="26" y="8"/>
                    </a:lnTo>
                    <a:lnTo>
                      <a:pt x="28" y="8"/>
                    </a:lnTo>
                    <a:lnTo>
                      <a:pt x="30" y="8"/>
                    </a:lnTo>
                    <a:lnTo>
                      <a:pt x="31" y="8"/>
                    </a:lnTo>
                    <a:lnTo>
                      <a:pt x="32" y="8"/>
                    </a:lnTo>
                    <a:lnTo>
                      <a:pt x="35" y="8"/>
                    </a:lnTo>
                    <a:lnTo>
                      <a:pt x="37" y="8"/>
                    </a:lnTo>
                    <a:lnTo>
                      <a:pt x="39" y="7"/>
                    </a:lnTo>
                    <a:lnTo>
                      <a:pt x="37" y="7"/>
                    </a:lnTo>
                    <a:lnTo>
                      <a:pt x="36" y="7"/>
                    </a:lnTo>
                    <a:lnTo>
                      <a:pt x="34" y="7"/>
                    </a:lnTo>
                    <a:lnTo>
                      <a:pt x="32" y="7"/>
                    </a:lnTo>
                    <a:lnTo>
                      <a:pt x="32" y="5"/>
                    </a:lnTo>
                    <a:lnTo>
                      <a:pt x="31" y="6"/>
                    </a:lnTo>
                    <a:lnTo>
                      <a:pt x="30" y="6"/>
                    </a:lnTo>
                    <a:lnTo>
                      <a:pt x="27" y="6"/>
                    </a:lnTo>
                    <a:lnTo>
                      <a:pt x="25" y="6"/>
                    </a:lnTo>
                    <a:lnTo>
                      <a:pt x="24" y="6"/>
                    </a:lnTo>
                    <a:lnTo>
                      <a:pt x="23" y="6"/>
                    </a:lnTo>
                    <a:lnTo>
                      <a:pt x="23" y="5"/>
                    </a:lnTo>
                    <a:lnTo>
                      <a:pt x="24" y="5"/>
                    </a:lnTo>
                    <a:lnTo>
                      <a:pt x="26" y="5"/>
                    </a:lnTo>
                    <a:lnTo>
                      <a:pt x="28" y="4"/>
                    </a:lnTo>
                    <a:lnTo>
                      <a:pt x="30" y="4"/>
                    </a:lnTo>
                    <a:lnTo>
                      <a:pt x="32" y="3"/>
                    </a:lnTo>
                    <a:lnTo>
                      <a:pt x="34" y="3"/>
                    </a:lnTo>
                    <a:lnTo>
                      <a:pt x="36" y="2"/>
                    </a:lnTo>
                    <a:lnTo>
                      <a:pt x="37" y="2"/>
                    </a:lnTo>
                    <a:lnTo>
                      <a:pt x="38" y="2"/>
                    </a:lnTo>
                    <a:lnTo>
                      <a:pt x="40" y="2"/>
                    </a:lnTo>
                    <a:lnTo>
                      <a:pt x="42" y="2"/>
                    </a:lnTo>
                    <a:lnTo>
                      <a:pt x="44" y="2"/>
                    </a:lnTo>
                    <a:lnTo>
                      <a:pt x="46" y="1"/>
                    </a:lnTo>
                    <a:lnTo>
                      <a:pt x="47" y="1"/>
                    </a:lnTo>
                    <a:lnTo>
                      <a:pt x="48" y="1"/>
                    </a:lnTo>
                    <a:lnTo>
                      <a:pt x="50" y="1"/>
                    </a:lnTo>
                    <a:lnTo>
                      <a:pt x="51" y="1"/>
                    </a:lnTo>
                    <a:lnTo>
                      <a:pt x="53" y="0"/>
                    </a:lnTo>
                    <a:lnTo>
                      <a:pt x="53" y="2"/>
                    </a:lnTo>
                    <a:lnTo>
                      <a:pt x="54" y="2"/>
                    </a:lnTo>
                    <a:lnTo>
                      <a:pt x="56" y="2"/>
                    </a:lnTo>
                    <a:lnTo>
                      <a:pt x="57" y="2"/>
                    </a:lnTo>
                    <a:lnTo>
                      <a:pt x="59" y="2"/>
                    </a:lnTo>
                    <a:lnTo>
                      <a:pt x="59" y="3"/>
                    </a:lnTo>
                    <a:lnTo>
                      <a:pt x="61" y="3"/>
                    </a:lnTo>
                    <a:lnTo>
                      <a:pt x="62" y="3"/>
                    </a:lnTo>
                    <a:lnTo>
                      <a:pt x="63" y="3"/>
                    </a:lnTo>
                    <a:lnTo>
                      <a:pt x="64" y="3"/>
                    </a:lnTo>
                    <a:lnTo>
                      <a:pt x="65" y="3"/>
                    </a:lnTo>
                    <a:lnTo>
                      <a:pt x="63" y="4"/>
                    </a:lnTo>
                    <a:lnTo>
                      <a:pt x="62" y="4"/>
                    </a:lnTo>
                    <a:lnTo>
                      <a:pt x="60" y="5"/>
                    </a:lnTo>
                    <a:lnTo>
                      <a:pt x="58" y="5"/>
                    </a:lnTo>
                    <a:lnTo>
                      <a:pt x="56" y="5"/>
                    </a:lnTo>
                    <a:lnTo>
                      <a:pt x="55" y="5"/>
                    </a:lnTo>
                    <a:lnTo>
                      <a:pt x="53" y="6"/>
                    </a:lnTo>
                    <a:lnTo>
                      <a:pt x="51" y="6"/>
                    </a:lnTo>
                    <a:lnTo>
                      <a:pt x="49" y="6"/>
                    </a:lnTo>
                    <a:lnTo>
                      <a:pt x="48" y="6"/>
                    </a:lnTo>
                    <a:lnTo>
                      <a:pt x="46" y="6"/>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3" name="Freeform 878"/>
              <p:cNvSpPr>
                <a:spLocks/>
              </p:cNvSpPr>
              <p:nvPr/>
            </p:nvSpPr>
            <p:spPr bwMode="auto">
              <a:xfrm>
                <a:off x="4775" y="1700"/>
                <a:ext cx="48" cy="47"/>
              </a:xfrm>
              <a:custGeom>
                <a:avLst/>
                <a:gdLst>
                  <a:gd name="T0" fmla="*/ 31 w 48"/>
                  <a:gd name="T1" fmla="*/ 16 h 47"/>
                  <a:gd name="T2" fmla="*/ 26 w 48"/>
                  <a:gd name="T3" fmla="*/ 20 h 47"/>
                  <a:gd name="T4" fmla="*/ 22 w 48"/>
                  <a:gd name="T5" fmla="*/ 24 h 47"/>
                  <a:gd name="T6" fmla="*/ 19 w 48"/>
                  <a:gd name="T7" fmla="*/ 30 h 47"/>
                  <a:gd name="T8" fmla="*/ 16 w 48"/>
                  <a:gd name="T9" fmla="*/ 36 h 47"/>
                  <a:gd name="T10" fmla="*/ 13 w 48"/>
                  <a:gd name="T11" fmla="*/ 42 h 47"/>
                  <a:gd name="T12" fmla="*/ 14 w 48"/>
                  <a:gd name="T13" fmla="*/ 45 h 47"/>
                  <a:gd name="T14" fmla="*/ 17 w 48"/>
                  <a:gd name="T15" fmla="*/ 40 h 47"/>
                  <a:gd name="T16" fmla="*/ 19 w 48"/>
                  <a:gd name="T17" fmla="*/ 35 h 47"/>
                  <a:gd name="T18" fmla="*/ 23 w 48"/>
                  <a:gd name="T19" fmla="*/ 30 h 47"/>
                  <a:gd name="T20" fmla="*/ 27 w 48"/>
                  <a:gd name="T21" fmla="*/ 26 h 47"/>
                  <a:gd name="T22" fmla="*/ 33 w 48"/>
                  <a:gd name="T23" fmla="*/ 20 h 47"/>
                  <a:gd name="T24" fmla="*/ 38 w 48"/>
                  <a:gd name="T25" fmla="*/ 16 h 47"/>
                  <a:gd name="T26" fmla="*/ 41 w 48"/>
                  <a:gd name="T27" fmla="*/ 11 h 47"/>
                  <a:gd name="T28" fmla="*/ 42 w 48"/>
                  <a:gd name="T29" fmla="*/ 13 h 47"/>
                  <a:gd name="T30" fmla="*/ 40 w 48"/>
                  <a:gd name="T31" fmla="*/ 18 h 47"/>
                  <a:gd name="T32" fmla="*/ 39 w 48"/>
                  <a:gd name="T33" fmla="*/ 24 h 47"/>
                  <a:gd name="T34" fmla="*/ 36 w 48"/>
                  <a:gd name="T35" fmla="*/ 30 h 47"/>
                  <a:gd name="T36" fmla="*/ 33 w 48"/>
                  <a:gd name="T37" fmla="*/ 35 h 47"/>
                  <a:gd name="T38" fmla="*/ 28 w 48"/>
                  <a:gd name="T39" fmla="*/ 40 h 47"/>
                  <a:gd name="T40" fmla="*/ 30 w 48"/>
                  <a:gd name="T41" fmla="*/ 40 h 47"/>
                  <a:gd name="T42" fmla="*/ 35 w 48"/>
                  <a:gd name="T43" fmla="*/ 38 h 47"/>
                  <a:gd name="T44" fmla="*/ 39 w 48"/>
                  <a:gd name="T45" fmla="*/ 33 h 47"/>
                  <a:gd name="T46" fmla="*/ 42 w 48"/>
                  <a:gd name="T47" fmla="*/ 27 h 47"/>
                  <a:gd name="T48" fmla="*/ 44 w 48"/>
                  <a:gd name="T49" fmla="*/ 23 h 47"/>
                  <a:gd name="T50" fmla="*/ 45 w 48"/>
                  <a:gd name="T51" fmla="*/ 18 h 47"/>
                  <a:gd name="T52" fmla="*/ 46 w 48"/>
                  <a:gd name="T53" fmla="*/ 14 h 47"/>
                  <a:gd name="T54" fmla="*/ 46 w 48"/>
                  <a:gd name="T55" fmla="*/ 9 h 47"/>
                  <a:gd name="T56" fmla="*/ 45 w 48"/>
                  <a:gd name="T57" fmla="*/ 6 h 47"/>
                  <a:gd name="T58" fmla="*/ 45 w 48"/>
                  <a:gd name="T59" fmla="*/ 0 h 47"/>
                  <a:gd name="T60" fmla="*/ 39 w 48"/>
                  <a:gd name="T61" fmla="*/ 3 h 47"/>
                  <a:gd name="T62" fmla="*/ 33 w 48"/>
                  <a:gd name="T63" fmla="*/ 6 h 47"/>
                  <a:gd name="T64" fmla="*/ 28 w 48"/>
                  <a:gd name="T65" fmla="*/ 8 h 47"/>
                  <a:gd name="T66" fmla="*/ 23 w 48"/>
                  <a:gd name="T67" fmla="*/ 9 h 47"/>
                  <a:gd name="T68" fmla="*/ 17 w 48"/>
                  <a:gd name="T69" fmla="*/ 12 h 47"/>
                  <a:gd name="T70" fmla="*/ 13 w 48"/>
                  <a:gd name="T71" fmla="*/ 12 h 47"/>
                  <a:gd name="T72" fmla="*/ 8 w 48"/>
                  <a:gd name="T73" fmla="*/ 17 h 47"/>
                  <a:gd name="T74" fmla="*/ 3 w 48"/>
                  <a:gd name="T75" fmla="*/ 21 h 47"/>
                  <a:gd name="T76" fmla="*/ 0 w 48"/>
                  <a:gd name="T77" fmla="*/ 24 h 47"/>
                  <a:gd name="T78" fmla="*/ 4 w 48"/>
                  <a:gd name="T79" fmla="*/ 22 h 47"/>
                  <a:gd name="T80" fmla="*/ 9 w 48"/>
                  <a:gd name="T81" fmla="*/ 20 h 47"/>
                  <a:gd name="T82" fmla="*/ 16 w 48"/>
                  <a:gd name="T83" fmla="*/ 16 h 47"/>
                  <a:gd name="T84" fmla="*/ 21 w 48"/>
                  <a:gd name="T85" fmla="*/ 15 h 47"/>
                  <a:gd name="T86" fmla="*/ 25 w 48"/>
                  <a:gd name="T87" fmla="*/ 15 h 47"/>
                  <a:gd name="T88" fmla="*/ 31 w 48"/>
                  <a:gd name="T8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47">
                    <a:moveTo>
                      <a:pt x="33" y="15"/>
                    </a:moveTo>
                    <a:lnTo>
                      <a:pt x="32" y="16"/>
                    </a:lnTo>
                    <a:lnTo>
                      <a:pt x="31" y="16"/>
                    </a:lnTo>
                    <a:lnTo>
                      <a:pt x="29" y="18"/>
                    </a:lnTo>
                    <a:lnTo>
                      <a:pt x="28" y="18"/>
                    </a:lnTo>
                    <a:lnTo>
                      <a:pt x="26" y="20"/>
                    </a:lnTo>
                    <a:lnTo>
                      <a:pt x="25" y="21"/>
                    </a:lnTo>
                    <a:lnTo>
                      <a:pt x="24" y="22"/>
                    </a:lnTo>
                    <a:lnTo>
                      <a:pt x="22" y="24"/>
                    </a:lnTo>
                    <a:lnTo>
                      <a:pt x="22" y="26"/>
                    </a:lnTo>
                    <a:lnTo>
                      <a:pt x="21" y="28"/>
                    </a:lnTo>
                    <a:lnTo>
                      <a:pt x="19" y="30"/>
                    </a:lnTo>
                    <a:lnTo>
                      <a:pt x="18" y="32"/>
                    </a:lnTo>
                    <a:lnTo>
                      <a:pt x="16" y="34"/>
                    </a:lnTo>
                    <a:lnTo>
                      <a:pt x="16" y="36"/>
                    </a:lnTo>
                    <a:lnTo>
                      <a:pt x="15" y="38"/>
                    </a:lnTo>
                    <a:lnTo>
                      <a:pt x="15" y="40"/>
                    </a:lnTo>
                    <a:lnTo>
                      <a:pt x="13" y="42"/>
                    </a:lnTo>
                    <a:lnTo>
                      <a:pt x="13" y="44"/>
                    </a:lnTo>
                    <a:lnTo>
                      <a:pt x="13" y="46"/>
                    </a:lnTo>
                    <a:lnTo>
                      <a:pt x="14" y="45"/>
                    </a:lnTo>
                    <a:lnTo>
                      <a:pt x="16" y="43"/>
                    </a:lnTo>
                    <a:lnTo>
                      <a:pt x="16" y="42"/>
                    </a:lnTo>
                    <a:lnTo>
                      <a:pt x="17" y="40"/>
                    </a:lnTo>
                    <a:lnTo>
                      <a:pt x="17" y="38"/>
                    </a:lnTo>
                    <a:lnTo>
                      <a:pt x="17" y="37"/>
                    </a:lnTo>
                    <a:lnTo>
                      <a:pt x="19" y="35"/>
                    </a:lnTo>
                    <a:lnTo>
                      <a:pt x="21" y="33"/>
                    </a:lnTo>
                    <a:lnTo>
                      <a:pt x="21" y="32"/>
                    </a:lnTo>
                    <a:lnTo>
                      <a:pt x="23" y="30"/>
                    </a:lnTo>
                    <a:lnTo>
                      <a:pt x="24" y="28"/>
                    </a:lnTo>
                    <a:lnTo>
                      <a:pt x="26" y="26"/>
                    </a:lnTo>
                    <a:lnTo>
                      <a:pt x="27" y="26"/>
                    </a:lnTo>
                    <a:lnTo>
                      <a:pt x="29" y="24"/>
                    </a:lnTo>
                    <a:lnTo>
                      <a:pt x="31" y="22"/>
                    </a:lnTo>
                    <a:lnTo>
                      <a:pt x="33" y="20"/>
                    </a:lnTo>
                    <a:lnTo>
                      <a:pt x="35" y="19"/>
                    </a:lnTo>
                    <a:lnTo>
                      <a:pt x="37" y="17"/>
                    </a:lnTo>
                    <a:lnTo>
                      <a:pt x="38" y="16"/>
                    </a:lnTo>
                    <a:lnTo>
                      <a:pt x="40" y="14"/>
                    </a:lnTo>
                    <a:lnTo>
                      <a:pt x="41" y="12"/>
                    </a:lnTo>
                    <a:lnTo>
                      <a:pt x="41" y="11"/>
                    </a:lnTo>
                    <a:lnTo>
                      <a:pt x="43" y="10"/>
                    </a:lnTo>
                    <a:lnTo>
                      <a:pt x="42" y="12"/>
                    </a:lnTo>
                    <a:lnTo>
                      <a:pt x="42" y="13"/>
                    </a:lnTo>
                    <a:lnTo>
                      <a:pt x="42" y="15"/>
                    </a:lnTo>
                    <a:lnTo>
                      <a:pt x="42" y="16"/>
                    </a:lnTo>
                    <a:lnTo>
                      <a:pt x="40" y="18"/>
                    </a:lnTo>
                    <a:lnTo>
                      <a:pt x="40" y="20"/>
                    </a:lnTo>
                    <a:lnTo>
                      <a:pt x="40" y="22"/>
                    </a:lnTo>
                    <a:lnTo>
                      <a:pt x="39" y="24"/>
                    </a:lnTo>
                    <a:lnTo>
                      <a:pt x="38" y="26"/>
                    </a:lnTo>
                    <a:lnTo>
                      <a:pt x="36" y="28"/>
                    </a:lnTo>
                    <a:lnTo>
                      <a:pt x="36" y="30"/>
                    </a:lnTo>
                    <a:lnTo>
                      <a:pt x="34" y="32"/>
                    </a:lnTo>
                    <a:lnTo>
                      <a:pt x="34" y="33"/>
                    </a:lnTo>
                    <a:lnTo>
                      <a:pt x="33" y="35"/>
                    </a:lnTo>
                    <a:lnTo>
                      <a:pt x="32" y="37"/>
                    </a:lnTo>
                    <a:lnTo>
                      <a:pt x="30" y="39"/>
                    </a:lnTo>
                    <a:lnTo>
                      <a:pt x="28" y="40"/>
                    </a:lnTo>
                    <a:lnTo>
                      <a:pt x="26" y="42"/>
                    </a:lnTo>
                    <a:lnTo>
                      <a:pt x="28" y="42"/>
                    </a:lnTo>
                    <a:lnTo>
                      <a:pt x="30" y="40"/>
                    </a:lnTo>
                    <a:lnTo>
                      <a:pt x="32" y="40"/>
                    </a:lnTo>
                    <a:lnTo>
                      <a:pt x="34" y="38"/>
                    </a:lnTo>
                    <a:lnTo>
                      <a:pt x="35" y="38"/>
                    </a:lnTo>
                    <a:lnTo>
                      <a:pt x="38" y="36"/>
                    </a:lnTo>
                    <a:lnTo>
                      <a:pt x="39" y="34"/>
                    </a:lnTo>
                    <a:lnTo>
                      <a:pt x="39" y="33"/>
                    </a:lnTo>
                    <a:lnTo>
                      <a:pt x="40" y="31"/>
                    </a:lnTo>
                    <a:lnTo>
                      <a:pt x="42" y="29"/>
                    </a:lnTo>
                    <a:lnTo>
                      <a:pt x="42" y="27"/>
                    </a:lnTo>
                    <a:lnTo>
                      <a:pt x="44" y="25"/>
                    </a:lnTo>
                    <a:lnTo>
                      <a:pt x="44" y="24"/>
                    </a:lnTo>
                    <a:lnTo>
                      <a:pt x="44" y="23"/>
                    </a:lnTo>
                    <a:lnTo>
                      <a:pt x="45" y="21"/>
                    </a:lnTo>
                    <a:lnTo>
                      <a:pt x="45" y="19"/>
                    </a:lnTo>
                    <a:lnTo>
                      <a:pt x="45" y="18"/>
                    </a:lnTo>
                    <a:lnTo>
                      <a:pt x="47" y="16"/>
                    </a:lnTo>
                    <a:lnTo>
                      <a:pt x="46" y="16"/>
                    </a:lnTo>
                    <a:lnTo>
                      <a:pt x="46" y="14"/>
                    </a:lnTo>
                    <a:lnTo>
                      <a:pt x="46" y="12"/>
                    </a:lnTo>
                    <a:lnTo>
                      <a:pt x="46" y="11"/>
                    </a:lnTo>
                    <a:lnTo>
                      <a:pt x="46" y="9"/>
                    </a:lnTo>
                    <a:lnTo>
                      <a:pt x="45" y="9"/>
                    </a:lnTo>
                    <a:lnTo>
                      <a:pt x="45" y="7"/>
                    </a:lnTo>
                    <a:lnTo>
                      <a:pt x="45" y="6"/>
                    </a:lnTo>
                    <a:lnTo>
                      <a:pt x="45" y="4"/>
                    </a:lnTo>
                    <a:lnTo>
                      <a:pt x="45" y="2"/>
                    </a:lnTo>
                    <a:lnTo>
                      <a:pt x="45" y="0"/>
                    </a:lnTo>
                    <a:lnTo>
                      <a:pt x="42" y="1"/>
                    </a:lnTo>
                    <a:lnTo>
                      <a:pt x="41" y="1"/>
                    </a:lnTo>
                    <a:lnTo>
                      <a:pt x="39" y="3"/>
                    </a:lnTo>
                    <a:lnTo>
                      <a:pt x="37" y="4"/>
                    </a:lnTo>
                    <a:lnTo>
                      <a:pt x="35" y="6"/>
                    </a:lnTo>
                    <a:lnTo>
                      <a:pt x="33" y="6"/>
                    </a:lnTo>
                    <a:lnTo>
                      <a:pt x="31" y="7"/>
                    </a:lnTo>
                    <a:lnTo>
                      <a:pt x="29" y="8"/>
                    </a:lnTo>
                    <a:lnTo>
                      <a:pt x="28" y="8"/>
                    </a:lnTo>
                    <a:lnTo>
                      <a:pt x="26" y="9"/>
                    </a:lnTo>
                    <a:lnTo>
                      <a:pt x="25" y="9"/>
                    </a:lnTo>
                    <a:lnTo>
                      <a:pt x="23" y="9"/>
                    </a:lnTo>
                    <a:lnTo>
                      <a:pt x="21" y="10"/>
                    </a:lnTo>
                    <a:lnTo>
                      <a:pt x="19" y="10"/>
                    </a:lnTo>
                    <a:lnTo>
                      <a:pt x="17" y="12"/>
                    </a:lnTo>
                    <a:lnTo>
                      <a:pt x="16" y="12"/>
                    </a:lnTo>
                    <a:lnTo>
                      <a:pt x="14" y="12"/>
                    </a:lnTo>
                    <a:lnTo>
                      <a:pt x="13" y="12"/>
                    </a:lnTo>
                    <a:lnTo>
                      <a:pt x="11" y="14"/>
                    </a:lnTo>
                    <a:lnTo>
                      <a:pt x="9" y="15"/>
                    </a:lnTo>
                    <a:lnTo>
                      <a:pt x="8" y="17"/>
                    </a:lnTo>
                    <a:lnTo>
                      <a:pt x="7" y="17"/>
                    </a:lnTo>
                    <a:lnTo>
                      <a:pt x="5" y="18"/>
                    </a:lnTo>
                    <a:lnTo>
                      <a:pt x="3" y="21"/>
                    </a:lnTo>
                    <a:lnTo>
                      <a:pt x="2" y="21"/>
                    </a:lnTo>
                    <a:lnTo>
                      <a:pt x="1" y="22"/>
                    </a:lnTo>
                    <a:lnTo>
                      <a:pt x="0" y="24"/>
                    </a:lnTo>
                    <a:lnTo>
                      <a:pt x="1" y="24"/>
                    </a:lnTo>
                    <a:lnTo>
                      <a:pt x="2" y="24"/>
                    </a:lnTo>
                    <a:lnTo>
                      <a:pt x="4" y="22"/>
                    </a:lnTo>
                    <a:lnTo>
                      <a:pt x="7" y="22"/>
                    </a:lnTo>
                    <a:lnTo>
                      <a:pt x="8" y="20"/>
                    </a:lnTo>
                    <a:lnTo>
                      <a:pt x="9" y="20"/>
                    </a:lnTo>
                    <a:lnTo>
                      <a:pt x="12" y="18"/>
                    </a:lnTo>
                    <a:lnTo>
                      <a:pt x="14" y="18"/>
                    </a:lnTo>
                    <a:lnTo>
                      <a:pt x="16" y="16"/>
                    </a:lnTo>
                    <a:lnTo>
                      <a:pt x="17" y="16"/>
                    </a:lnTo>
                    <a:lnTo>
                      <a:pt x="19" y="16"/>
                    </a:lnTo>
                    <a:lnTo>
                      <a:pt x="21" y="15"/>
                    </a:lnTo>
                    <a:lnTo>
                      <a:pt x="23" y="15"/>
                    </a:lnTo>
                    <a:lnTo>
                      <a:pt x="24" y="15"/>
                    </a:lnTo>
                    <a:lnTo>
                      <a:pt x="25" y="15"/>
                    </a:lnTo>
                    <a:lnTo>
                      <a:pt x="27" y="15"/>
                    </a:lnTo>
                    <a:lnTo>
                      <a:pt x="29" y="15"/>
                    </a:lnTo>
                    <a:lnTo>
                      <a:pt x="31" y="15"/>
                    </a:lnTo>
                    <a:lnTo>
                      <a:pt x="32" y="15"/>
                    </a:lnTo>
                    <a:lnTo>
                      <a:pt x="33" y="15"/>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4" name="Freeform 879"/>
              <p:cNvSpPr>
                <a:spLocks/>
              </p:cNvSpPr>
              <p:nvPr/>
            </p:nvSpPr>
            <p:spPr bwMode="auto">
              <a:xfrm>
                <a:off x="4826" y="1703"/>
                <a:ext cx="26" cy="40"/>
              </a:xfrm>
              <a:custGeom>
                <a:avLst/>
                <a:gdLst>
                  <a:gd name="T0" fmla="*/ 20 w 26"/>
                  <a:gd name="T1" fmla="*/ 23 h 40"/>
                  <a:gd name="T2" fmla="*/ 20 w 26"/>
                  <a:gd name="T3" fmla="*/ 26 h 40"/>
                  <a:gd name="T4" fmla="*/ 20 w 26"/>
                  <a:gd name="T5" fmla="*/ 29 h 40"/>
                  <a:gd name="T6" fmla="*/ 22 w 26"/>
                  <a:gd name="T7" fmla="*/ 31 h 40"/>
                  <a:gd name="T8" fmla="*/ 22 w 26"/>
                  <a:gd name="T9" fmla="*/ 34 h 40"/>
                  <a:gd name="T10" fmla="*/ 24 w 26"/>
                  <a:gd name="T11" fmla="*/ 36 h 40"/>
                  <a:gd name="T12" fmla="*/ 25 w 26"/>
                  <a:gd name="T13" fmla="*/ 37 h 40"/>
                  <a:gd name="T14" fmla="*/ 22 w 26"/>
                  <a:gd name="T15" fmla="*/ 37 h 40"/>
                  <a:gd name="T16" fmla="*/ 22 w 26"/>
                  <a:gd name="T17" fmla="*/ 34 h 40"/>
                  <a:gd name="T18" fmla="*/ 20 w 26"/>
                  <a:gd name="T19" fmla="*/ 32 h 40"/>
                  <a:gd name="T20" fmla="*/ 19 w 26"/>
                  <a:gd name="T21" fmla="*/ 30 h 40"/>
                  <a:gd name="T22" fmla="*/ 19 w 26"/>
                  <a:gd name="T23" fmla="*/ 26 h 40"/>
                  <a:gd name="T24" fmla="*/ 17 w 26"/>
                  <a:gd name="T25" fmla="*/ 25 h 40"/>
                  <a:gd name="T26" fmla="*/ 15 w 26"/>
                  <a:gd name="T27" fmla="*/ 23 h 40"/>
                  <a:gd name="T28" fmla="*/ 14 w 26"/>
                  <a:gd name="T29" fmla="*/ 22 h 40"/>
                  <a:gd name="T30" fmla="*/ 15 w 26"/>
                  <a:gd name="T31" fmla="*/ 24 h 40"/>
                  <a:gd name="T32" fmla="*/ 15 w 26"/>
                  <a:gd name="T33" fmla="*/ 27 h 40"/>
                  <a:gd name="T34" fmla="*/ 17 w 26"/>
                  <a:gd name="T35" fmla="*/ 28 h 40"/>
                  <a:gd name="T36" fmla="*/ 17 w 26"/>
                  <a:gd name="T37" fmla="*/ 32 h 40"/>
                  <a:gd name="T38" fmla="*/ 17 w 26"/>
                  <a:gd name="T39" fmla="*/ 35 h 40"/>
                  <a:gd name="T40" fmla="*/ 18 w 26"/>
                  <a:gd name="T41" fmla="*/ 37 h 40"/>
                  <a:gd name="T42" fmla="*/ 18 w 26"/>
                  <a:gd name="T43" fmla="*/ 39 h 40"/>
                  <a:gd name="T44" fmla="*/ 17 w 26"/>
                  <a:gd name="T45" fmla="*/ 39 h 40"/>
                  <a:gd name="T46" fmla="*/ 17 w 26"/>
                  <a:gd name="T47" fmla="*/ 37 h 40"/>
                  <a:gd name="T48" fmla="*/ 15 w 26"/>
                  <a:gd name="T49" fmla="*/ 35 h 40"/>
                  <a:gd name="T50" fmla="*/ 15 w 26"/>
                  <a:gd name="T51" fmla="*/ 31 h 40"/>
                  <a:gd name="T52" fmla="*/ 15 w 26"/>
                  <a:gd name="T53" fmla="*/ 28 h 40"/>
                  <a:gd name="T54" fmla="*/ 13 w 26"/>
                  <a:gd name="T55" fmla="*/ 27 h 40"/>
                  <a:gd name="T56" fmla="*/ 11 w 26"/>
                  <a:gd name="T57" fmla="*/ 23 h 40"/>
                  <a:gd name="T58" fmla="*/ 8 w 26"/>
                  <a:gd name="T59" fmla="*/ 19 h 40"/>
                  <a:gd name="T60" fmla="*/ 6 w 26"/>
                  <a:gd name="T61" fmla="*/ 13 h 40"/>
                  <a:gd name="T62" fmla="*/ 3 w 26"/>
                  <a:gd name="T63" fmla="*/ 9 h 40"/>
                  <a:gd name="T64" fmla="*/ 1 w 26"/>
                  <a:gd name="T65" fmla="*/ 5 h 40"/>
                  <a:gd name="T66" fmla="*/ 0 w 26"/>
                  <a:gd name="T67" fmla="*/ 2 h 40"/>
                  <a:gd name="T68" fmla="*/ 0 w 26"/>
                  <a:gd name="T69" fmla="*/ 0 h 40"/>
                  <a:gd name="T70" fmla="*/ 1 w 26"/>
                  <a:gd name="T71" fmla="*/ 1 h 40"/>
                  <a:gd name="T72" fmla="*/ 3 w 26"/>
                  <a:gd name="T73" fmla="*/ 3 h 40"/>
                  <a:gd name="T74" fmla="*/ 6 w 26"/>
                  <a:gd name="T75" fmla="*/ 5 h 40"/>
                  <a:gd name="T76" fmla="*/ 9 w 26"/>
                  <a:gd name="T77" fmla="*/ 8 h 40"/>
                  <a:gd name="T78" fmla="*/ 13 w 26"/>
                  <a:gd name="T79" fmla="*/ 11 h 40"/>
                  <a:gd name="T80" fmla="*/ 17 w 26"/>
                  <a:gd name="T81" fmla="*/ 16 h 40"/>
                  <a:gd name="T82" fmla="*/ 20 w 26"/>
                  <a:gd name="T83" fmla="*/ 2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 h="40">
                    <a:moveTo>
                      <a:pt x="20" y="21"/>
                    </a:moveTo>
                    <a:lnTo>
                      <a:pt x="20" y="23"/>
                    </a:lnTo>
                    <a:lnTo>
                      <a:pt x="20" y="24"/>
                    </a:lnTo>
                    <a:lnTo>
                      <a:pt x="20" y="26"/>
                    </a:lnTo>
                    <a:lnTo>
                      <a:pt x="20" y="28"/>
                    </a:lnTo>
                    <a:lnTo>
                      <a:pt x="20" y="29"/>
                    </a:lnTo>
                    <a:lnTo>
                      <a:pt x="20" y="31"/>
                    </a:lnTo>
                    <a:lnTo>
                      <a:pt x="22" y="31"/>
                    </a:lnTo>
                    <a:lnTo>
                      <a:pt x="22" y="33"/>
                    </a:lnTo>
                    <a:lnTo>
                      <a:pt x="22" y="34"/>
                    </a:lnTo>
                    <a:lnTo>
                      <a:pt x="22" y="36"/>
                    </a:lnTo>
                    <a:lnTo>
                      <a:pt x="24" y="36"/>
                    </a:lnTo>
                    <a:lnTo>
                      <a:pt x="24" y="37"/>
                    </a:lnTo>
                    <a:lnTo>
                      <a:pt x="25" y="37"/>
                    </a:lnTo>
                    <a:lnTo>
                      <a:pt x="23" y="37"/>
                    </a:lnTo>
                    <a:lnTo>
                      <a:pt x="22" y="37"/>
                    </a:lnTo>
                    <a:lnTo>
                      <a:pt x="22" y="35"/>
                    </a:lnTo>
                    <a:lnTo>
                      <a:pt x="22" y="34"/>
                    </a:lnTo>
                    <a:lnTo>
                      <a:pt x="20" y="34"/>
                    </a:lnTo>
                    <a:lnTo>
                      <a:pt x="20" y="32"/>
                    </a:lnTo>
                    <a:lnTo>
                      <a:pt x="20" y="30"/>
                    </a:lnTo>
                    <a:lnTo>
                      <a:pt x="19" y="30"/>
                    </a:lnTo>
                    <a:lnTo>
                      <a:pt x="19" y="28"/>
                    </a:lnTo>
                    <a:lnTo>
                      <a:pt x="19" y="26"/>
                    </a:lnTo>
                    <a:lnTo>
                      <a:pt x="17" y="26"/>
                    </a:lnTo>
                    <a:lnTo>
                      <a:pt x="17" y="25"/>
                    </a:lnTo>
                    <a:lnTo>
                      <a:pt x="17" y="23"/>
                    </a:lnTo>
                    <a:lnTo>
                      <a:pt x="15" y="23"/>
                    </a:lnTo>
                    <a:lnTo>
                      <a:pt x="15" y="21"/>
                    </a:lnTo>
                    <a:lnTo>
                      <a:pt x="14" y="22"/>
                    </a:lnTo>
                    <a:lnTo>
                      <a:pt x="14" y="24"/>
                    </a:lnTo>
                    <a:lnTo>
                      <a:pt x="15" y="24"/>
                    </a:lnTo>
                    <a:lnTo>
                      <a:pt x="15" y="26"/>
                    </a:lnTo>
                    <a:lnTo>
                      <a:pt x="15" y="27"/>
                    </a:lnTo>
                    <a:lnTo>
                      <a:pt x="15" y="28"/>
                    </a:lnTo>
                    <a:lnTo>
                      <a:pt x="17" y="28"/>
                    </a:lnTo>
                    <a:lnTo>
                      <a:pt x="17" y="30"/>
                    </a:lnTo>
                    <a:lnTo>
                      <a:pt x="17" y="32"/>
                    </a:lnTo>
                    <a:lnTo>
                      <a:pt x="17" y="34"/>
                    </a:lnTo>
                    <a:lnTo>
                      <a:pt x="17" y="35"/>
                    </a:lnTo>
                    <a:lnTo>
                      <a:pt x="18" y="35"/>
                    </a:lnTo>
                    <a:lnTo>
                      <a:pt x="18" y="37"/>
                    </a:lnTo>
                    <a:lnTo>
                      <a:pt x="18" y="38"/>
                    </a:lnTo>
                    <a:lnTo>
                      <a:pt x="18" y="39"/>
                    </a:lnTo>
                    <a:lnTo>
                      <a:pt x="19" y="39"/>
                    </a:lnTo>
                    <a:lnTo>
                      <a:pt x="17" y="39"/>
                    </a:lnTo>
                    <a:lnTo>
                      <a:pt x="17" y="38"/>
                    </a:lnTo>
                    <a:lnTo>
                      <a:pt x="17" y="37"/>
                    </a:lnTo>
                    <a:lnTo>
                      <a:pt x="17" y="35"/>
                    </a:lnTo>
                    <a:lnTo>
                      <a:pt x="15" y="35"/>
                    </a:lnTo>
                    <a:lnTo>
                      <a:pt x="15" y="33"/>
                    </a:lnTo>
                    <a:lnTo>
                      <a:pt x="15" y="31"/>
                    </a:lnTo>
                    <a:lnTo>
                      <a:pt x="15" y="30"/>
                    </a:lnTo>
                    <a:lnTo>
                      <a:pt x="15" y="28"/>
                    </a:lnTo>
                    <a:lnTo>
                      <a:pt x="13" y="28"/>
                    </a:lnTo>
                    <a:lnTo>
                      <a:pt x="13" y="27"/>
                    </a:lnTo>
                    <a:lnTo>
                      <a:pt x="11" y="25"/>
                    </a:lnTo>
                    <a:lnTo>
                      <a:pt x="11" y="23"/>
                    </a:lnTo>
                    <a:lnTo>
                      <a:pt x="9" y="21"/>
                    </a:lnTo>
                    <a:lnTo>
                      <a:pt x="8" y="19"/>
                    </a:lnTo>
                    <a:lnTo>
                      <a:pt x="6" y="17"/>
                    </a:lnTo>
                    <a:lnTo>
                      <a:pt x="6" y="13"/>
                    </a:lnTo>
                    <a:lnTo>
                      <a:pt x="4" y="11"/>
                    </a:lnTo>
                    <a:lnTo>
                      <a:pt x="3" y="9"/>
                    </a:lnTo>
                    <a:lnTo>
                      <a:pt x="1" y="7"/>
                    </a:lnTo>
                    <a:lnTo>
                      <a:pt x="1" y="5"/>
                    </a:lnTo>
                    <a:lnTo>
                      <a:pt x="0" y="4"/>
                    </a:lnTo>
                    <a:lnTo>
                      <a:pt x="0" y="2"/>
                    </a:lnTo>
                    <a:lnTo>
                      <a:pt x="0" y="1"/>
                    </a:lnTo>
                    <a:lnTo>
                      <a:pt x="0" y="0"/>
                    </a:lnTo>
                    <a:lnTo>
                      <a:pt x="0" y="1"/>
                    </a:lnTo>
                    <a:lnTo>
                      <a:pt x="1" y="1"/>
                    </a:lnTo>
                    <a:lnTo>
                      <a:pt x="1" y="3"/>
                    </a:lnTo>
                    <a:lnTo>
                      <a:pt x="3" y="3"/>
                    </a:lnTo>
                    <a:lnTo>
                      <a:pt x="4" y="5"/>
                    </a:lnTo>
                    <a:lnTo>
                      <a:pt x="6" y="5"/>
                    </a:lnTo>
                    <a:lnTo>
                      <a:pt x="7" y="6"/>
                    </a:lnTo>
                    <a:lnTo>
                      <a:pt x="9" y="8"/>
                    </a:lnTo>
                    <a:lnTo>
                      <a:pt x="11" y="10"/>
                    </a:lnTo>
                    <a:lnTo>
                      <a:pt x="13" y="11"/>
                    </a:lnTo>
                    <a:lnTo>
                      <a:pt x="15" y="14"/>
                    </a:lnTo>
                    <a:lnTo>
                      <a:pt x="17" y="16"/>
                    </a:lnTo>
                    <a:lnTo>
                      <a:pt x="19" y="19"/>
                    </a:lnTo>
                    <a:lnTo>
                      <a:pt x="20" y="21"/>
                    </a:lnTo>
                  </a:path>
                </a:pathLst>
              </a:custGeom>
              <a:solidFill>
                <a:srgbClr val="00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5" name="Freeform 880"/>
              <p:cNvSpPr>
                <a:spLocks/>
              </p:cNvSpPr>
              <p:nvPr/>
            </p:nvSpPr>
            <p:spPr bwMode="auto">
              <a:xfrm>
                <a:off x="4729" y="2260"/>
                <a:ext cx="18" cy="13"/>
              </a:xfrm>
              <a:custGeom>
                <a:avLst/>
                <a:gdLst>
                  <a:gd name="T0" fmla="*/ 16 w 18"/>
                  <a:gd name="T1" fmla="*/ 0 h 13"/>
                  <a:gd name="T2" fmla="*/ 15 w 18"/>
                  <a:gd name="T3" fmla="*/ 1 h 13"/>
                  <a:gd name="T4" fmla="*/ 14 w 18"/>
                  <a:gd name="T5" fmla="*/ 1 h 13"/>
                  <a:gd name="T6" fmla="*/ 12 w 18"/>
                  <a:gd name="T7" fmla="*/ 1 h 13"/>
                  <a:gd name="T8" fmla="*/ 10 w 18"/>
                  <a:gd name="T9" fmla="*/ 1 h 13"/>
                  <a:gd name="T10" fmla="*/ 9 w 18"/>
                  <a:gd name="T11" fmla="*/ 1 h 13"/>
                  <a:gd name="T12" fmla="*/ 7 w 18"/>
                  <a:gd name="T13" fmla="*/ 3 h 13"/>
                  <a:gd name="T14" fmla="*/ 5 w 18"/>
                  <a:gd name="T15" fmla="*/ 3 h 13"/>
                  <a:gd name="T16" fmla="*/ 3 w 18"/>
                  <a:gd name="T17" fmla="*/ 3 h 13"/>
                  <a:gd name="T18" fmla="*/ 1 w 18"/>
                  <a:gd name="T19" fmla="*/ 4 h 13"/>
                  <a:gd name="T20" fmla="*/ 0 w 18"/>
                  <a:gd name="T21" fmla="*/ 4 h 13"/>
                  <a:gd name="T22" fmla="*/ 0 w 18"/>
                  <a:gd name="T23" fmla="*/ 6 h 13"/>
                  <a:gd name="T24" fmla="*/ 0 w 18"/>
                  <a:gd name="T25" fmla="*/ 7 h 13"/>
                  <a:gd name="T26" fmla="*/ 1 w 18"/>
                  <a:gd name="T27" fmla="*/ 7 h 13"/>
                  <a:gd name="T28" fmla="*/ 1 w 18"/>
                  <a:gd name="T29" fmla="*/ 9 h 13"/>
                  <a:gd name="T30" fmla="*/ 3 w 18"/>
                  <a:gd name="T31" fmla="*/ 9 h 13"/>
                  <a:gd name="T32" fmla="*/ 3 w 18"/>
                  <a:gd name="T33" fmla="*/ 11 h 13"/>
                  <a:gd name="T34" fmla="*/ 4 w 18"/>
                  <a:gd name="T35" fmla="*/ 11 h 13"/>
                  <a:gd name="T36" fmla="*/ 6 w 18"/>
                  <a:gd name="T37" fmla="*/ 11 h 13"/>
                  <a:gd name="T38" fmla="*/ 6 w 18"/>
                  <a:gd name="T39" fmla="*/ 12 h 13"/>
                  <a:gd name="T40" fmla="*/ 7 w 18"/>
                  <a:gd name="T41" fmla="*/ 12 h 13"/>
                  <a:gd name="T42" fmla="*/ 9 w 18"/>
                  <a:gd name="T43" fmla="*/ 12 h 13"/>
                  <a:gd name="T44" fmla="*/ 11 w 18"/>
                  <a:gd name="T45" fmla="*/ 11 h 13"/>
                  <a:gd name="T46" fmla="*/ 12 w 18"/>
                  <a:gd name="T47" fmla="*/ 10 h 13"/>
                  <a:gd name="T48" fmla="*/ 14 w 18"/>
                  <a:gd name="T49" fmla="*/ 8 h 13"/>
                  <a:gd name="T50" fmla="*/ 14 w 18"/>
                  <a:gd name="T51" fmla="*/ 7 h 13"/>
                  <a:gd name="T52" fmla="*/ 16 w 18"/>
                  <a:gd name="T53" fmla="*/ 5 h 13"/>
                  <a:gd name="T54" fmla="*/ 16 w 18"/>
                  <a:gd name="T55" fmla="*/ 4 h 13"/>
                  <a:gd name="T56" fmla="*/ 17 w 18"/>
                  <a:gd name="T57" fmla="*/ 3 h 13"/>
                  <a:gd name="T58" fmla="*/ 16 w 18"/>
                  <a:gd name="T59" fmla="*/ 4 h 13"/>
                  <a:gd name="T60" fmla="*/ 15 w 18"/>
                  <a:gd name="T61" fmla="*/ 4 h 13"/>
                  <a:gd name="T62" fmla="*/ 13 w 18"/>
                  <a:gd name="T63" fmla="*/ 6 h 13"/>
                  <a:gd name="T64" fmla="*/ 11 w 18"/>
                  <a:gd name="T65" fmla="*/ 8 h 13"/>
                  <a:gd name="T66" fmla="*/ 10 w 18"/>
                  <a:gd name="T67" fmla="*/ 8 h 13"/>
                  <a:gd name="T68" fmla="*/ 9 w 18"/>
                  <a:gd name="T69" fmla="*/ 8 h 13"/>
                  <a:gd name="T70" fmla="*/ 7 w 18"/>
                  <a:gd name="T71" fmla="*/ 8 h 13"/>
                  <a:gd name="T72" fmla="*/ 5 w 18"/>
                  <a:gd name="T73" fmla="*/ 8 h 13"/>
                  <a:gd name="T74" fmla="*/ 5 w 18"/>
                  <a:gd name="T75" fmla="*/ 7 h 13"/>
                  <a:gd name="T76" fmla="*/ 4 w 18"/>
                  <a:gd name="T77" fmla="*/ 7 h 13"/>
                  <a:gd name="T78" fmla="*/ 4 w 18"/>
                  <a:gd name="T79" fmla="*/ 6 h 13"/>
                  <a:gd name="T80" fmla="*/ 4 w 18"/>
                  <a:gd name="T81" fmla="*/ 4 h 13"/>
                  <a:gd name="T82" fmla="*/ 5 w 18"/>
                  <a:gd name="T83" fmla="*/ 3 h 13"/>
                  <a:gd name="T84" fmla="*/ 7 w 18"/>
                  <a:gd name="T85" fmla="*/ 3 h 13"/>
                  <a:gd name="T86" fmla="*/ 9 w 18"/>
                  <a:gd name="T87" fmla="*/ 3 h 13"/>
                  <a:gd name="T88" fmla="*/ 10 w 18"/>
                  <a:gd name="T89" fmla="*/ 3 h 13"/>
                  <a:gd name="T90" fmla="*/ 12 w 18"/>
                  <a:gd name="T91" fmla="*/ 3 h 13"/>
                  <a:gd name="T92" fmla="*/ 13 w 18"/>
                  <a:gd name="T93" fmla="*/ 3 h 13"/>
                  <a:gd name="T94" fmla="*/ 15 w 18"/>
                  <a:gd name="T95" fmla="*/ 3 h 13"/>
                  <a:gd name="T96" fmla="*/ 16 w 18"/>
                  <a:gd name="T97" fmla="*/ 3 h 13"/>
                  <a:gd name="T98" fmla="*/ 17 w 18"/>
                  <a:gd name="T99" fmla="*/ 1 h 13"/>
                  <a:gd name="T100" fmla="*/ 16 w 18"/>
                  <a:gd name="T101" fmla="*/ 1 h 13"/>
                  <a:gd name="T102" fmla="*/ 16 w 18"/>
                  <a:gd name="T10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 h="13">
                    <a:moveTo>
                      <a:pt x="16" y="0"/>
                    </a:moveTo>
                    <a:lnTo>
                      <a:pt x="15" y="1"/>
                    </a:lnTo>
                    <a:lnTo>
                      <a:pt x="14" y="1"/>
                    </a:lnTo>
                    <a:lnTo>
                      <a:pt x="12" y="1"/>
                    </a:lnTo>
                    <a:lnTo>
                      <a:pt x="10" y="1"/>
                    </a:lnTo>
                    <a:lnTo>
                      <a:pt x="9" y="1"/>
                    </a:lnTo>
                    <a:lnTo>
                      <a:pt x="7" y="3"/>
                    </a:lnTo>
                    <a:lnTo>
                      <a:pt x="5" y="3"/>
                    </a:lnTo>
                    <a:lnTo>
                      <a:pt x="3" y="3"/>
                    </a:lnTo>
                    <a:lnTo>
                      <a:pt x="1" y="4"/>
                    </a:lnTo>
                    <a:lnTo>
                      <a:pt x="0" y="4"/>
                    </a:lnTo>
                    <a:lnTo>
                      <a:pt x="0" y="6"/>
                    </a:lnTo>
                    <a:lnTo>
                      <a:pt x="0" y="7"/>
                    </a:lnTo>
                    <a:lnTo>
                      <a:pt x="1" y="7"/>
                    </a:lnTo>
                    <a:lnTo>
                      <a:pt x="1" y="9"/>
                    </a:lnTo>
                    <a:lnTo>
                      <a:pt x="3" y="9"/>
                    </a:lnTo>
                    <a:lnTo>
                      <a:pt x="3" y="11"/>
                    </a:lnTo>
                    <a:lnTo>
                      <a:pt x="4" y="11"/>
                    </a:lnTo>
                    <a:lnTo>
                      <a:pt x="6" y="11"/>
                    </a:lnTo>
                    <a:lnTo>
                      <a:pt x="6" y="12"/>
                    </a:lnTo>
                    <a:lnTo>
                      <a:pt x="7" y="12"/>
                    </a:lnTo>
                    <a:lnTo>
                      <a:pt x="9" y="12"/>
                    </a:lnTo>
                    <a:lnTo>
                      <a:pt x="11" y="11"/>
                    </a:lnTo>
                    <a:lnTo>
                      <a:pt x="12" y="10"/>
                    </a:lnTo>
                    <a:lnTo>
                      <a:pt x="14" y="8"/>
                    </a:lnTo>
                    <a:lnTo>
                      <a:pt x="14" y="7"/>
                    </a:lnTo>
                    <a:lnTo>
                      <a:pt x="16" y="5"/>
                    </a:lnTo>
                    <a:lnTo>
                      <a:pt x="16" y="4"/>
                    </a:lnTo>
                    <a:lnTo>
                      <a:pt x="17" y="3"/>
                    </a:lnTo>
                    <a:lnTo>
                      <a:pt x="16" y="4"/>
                    </a:lnTo>
                    <a:lnTo>
                      <a:pt x="15" y="4"/>
                    </a:lnTo>
                    <a:lnTo>
                      <a:pt x="13" y="6"/>
                    </a:lnTo>
                    <a:lnTo>
                      <a:pt x="11" y="8"/>
                    </a:lnTo>
                    <a:lnTo>
                      <a:pt x="10" y="8"/>
                    </a:lnTo>
                    <a:lnTo>
                      <a:pt x="9" y="8"/>
                    </a:lnTo>
                    <a:lnTo>
                      <a:pt x="7" y="8"/>
                    </a:lnTo>
                    <a:lnTo>
                      <a:pt x="5" y="8"/>
                    </a:lnTo>
                    <a:lnTo>
                      <a:pt x="5" y="7"/>
                    </a:lnTo>
                    <a:lnTo>
                      <a:pt x="4" y="7"/>
                    </a:lnTo>
                    <a:lnTo>
                      <a:pt x="4" y="6"/>
                    </a:lnTo>
                    <a:lnTo>
                      <a:pt x="4" y="4"/>
                    </a:lnTo>
                    <a:lnTo>
                      <a:pt x="5" y="3"/>
                    </a:lnTo>
                    <a:lnTo>
                      <a:pt x="7" y="3"/>
                    </a:lnTo>
                    <a:lnTo>
                      <a:pt x="9" y="3"/>
                    </a:lnTo>
                    <a:lnTo>
                      <a:pt x="10" y="3"/>
                    </a:lnTo>
                    <a:lnTo>
                      <a:pt x="12" y="3"/>
                    </a:lnTo>
                    <a:lnTo>
                      <a:pt x="13" y="3"/>
                    </a:lnTo>
                    <a:lnTo>
                      <a:pt x="15" y="3"/>
                    </a:lnTo>
                    <a:lnTo>
                      <a:pt x="16" y="3"/>
                    </a:lnTo>
                    <a:lnTo>
                      <a:pt x="17" y="1"/>
                    </a:lnTo>
                    <a:lnTo>
                      <a:pt x="16" y="1"/>
                    </a:lnTo>
                    <a:lnTo>
                      <a:pt x="16" y="0"/>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6" name="Freeform 881"/>
              <p:cNvSpPr>
                <a:spLocks/>
              </p:cNvSpPr>
              <p:nvPr/>
            </p:nvSpPr>
            <p:spPr bwMode="auto">
              <a:xfrm>
                <a:off x="4746" y="2260"/>
                <a:ext cx="18" cy="8"/>
              </a:xfrm>
              <a:custGeom>
                <a:avLst/>
                <a:gdLst>
                  <a:gd name="T0" fmla="*/ 2 w 18"/>
                  <a:gd name="T1" fmla="*/ 0 h 8"/>
                  <a:gd name="T2" fmla="*/ 2 w 18"/>
                  <a:gd name="T3" fmla="*/ 1 h 8"/>
                  <a:gd name="T4" fmla="*/ 4 w 18"/>
                  <a:gd name="T5" fmla="*/ 1 h 8"/>
                  <a:gd name="T6" fmla="*/ 6 w 18"/>
                  <a:gd name="T7" fmla="*/ 1 h 8"/>
                  <a:gd name="T8" fmla="*/ 7 w 18"/>
                  <a:gd name="T9" fmla="*/ 1 h 8"/>
                  <a:gd name="T10" fmla="*/ 9 w 18"/>
                  <a:gd name="T11" fmla="*/ 1 h 8"/>
                  <a:gd name="T12" fmla="*/ 9 w 18"/>
                  <a:gd name="T13" fmla="*/ 3 h 8"/>
                  <a:gd name="T14" fmla="*/ 11 w 18"/>
                  <a:gd name="T15" fmla="*/ 3 h 8"/>
                  <a:gd name="T16" fmla="*/ 12 w 18"/>
                  <a:gd name="T17" fmla="*/ 3 h 8"/>
                  <a:gd name="T18" fmla="*/ 14 w 18"/>
                  <a:gd name="T19" fmla="*/ 3 h 8"/>
                  <a:gd name="T20" fmla="*/ 14 w 18"/>
                  <a:gd name="T21" fmla="*/ 4 h 8"/>
                  <a:gd name="T22" fmla="*/ 15 w 18"/>
                  <a:gd name="T23" fmla="*/ 4 h 8"/>
                  <a:gd name="T24" fmla="*/ 17 w 18"/>
                  <a:gd name="T25" fmla="*/ 4 h 8"/>
                  <a:gd name="T26" fmla="*/ 16 w 18"/>
                  <a:gd name="T27" fmla="*/ 6 h 8"/>
                  <a:gd name="T28" fmla="*/ 15 w 18"/>
                  <a:gd name="T29" fmla="*/ 6 h 8"/>
                  <a:gd name="T30" fmla="*/ 14 w 18"/>
                  <a:gd name="T31" fmla="*/ 7 h 8"/>
                  <a:gd name="T32" fmla="*/ 12 w 18"/>
                  <a:gd name="T33" fmla="*/ 7 h 8"/>
                  <a:gd name="T34" fmla="*/ 10 w 18"/>
                  <a:gd name="T35" fmla="*/ 7 h 8"/>
                  <a:gd name="T36" fmla="*/ 8 w 18"/>
                  <a:gd name="T37" fmla="*/ 7 h 8"/>
                  <a:gd name="T38" fmla="*/ 6 w 18"/>
                  <a:gd name="T39" fmla="*/ 7 h 8"/>
                  <a:gd name="T40" fmla="*/ 5 w 18"/>
                  <a:gd name="T41" fmla="*/ 7 h 8"/>
                  <a:gd name="T42" fmla="*/ 3 w 18"/>
                  <a:gd name="T43" fmla="*/ 7 h 8"/>
                  <a:gd name="T44" fmla="*/ 3 w 18"/>
                  <a:gd name="T45" fmla="*/ 6 h 8"/>
                  <a:gd name="T46" fmla="*/ 1 w 18"/>
                  <a:gd name="T47" fmla="*/ 6 h 8"/>
                  <a:gd name="T48" fmla="*/ 1 w 18"/>
                  <a:gd name="T49" fmla="*/ 4 h 8"/>
                  <a:gd name="T50" fmla="*/ 0 w 18"/>
                  <a:gd name="T51" fmla="*/ 4 h 8"/>
                  <a:gd name="T52" fmla="*/ 0 w 18"/>
                  <a:gd name="T53" fmla="*/ 3 h 8"/>
                  <a:gd name="T54" fmla="*/ 0 w 18"/>
                  <a:gd name="T55" fmla="*/ 4 h 8"/>
                  <a:gd name="T56" fmla="*/ 1 w 18"/>
                  <a:gd name="T57" fmla="*/ 4 h 8"/>
                  <a:gd name="T58" fmla="*/ 3 w 18"/>
                  <a:gd name="T59" fmla="*/ 4 h 8"/>
                  <a:gd name="T60" fmla="*/ 3 w 18"/>
                  <a:gd name="T61" fmla="*/ 6 h 8"/>
                  <a:gd name="T62" fmla="*/ 5 w 18"/>
                  <a:gd name="T63" fmla="*/ 6 h 8"/>
                  <a:gd name="T64" fmla="*/ 6 w 18"/>
                  <a:gd name="T65" fmla="*/ 6 h 8"/>
                  <a:gd name="T66" fmla="*/ 8 w 18"/>
                  <a:gd name="T67" fmla="*/ 6 h 8"/>
                  <a:gd name="T68" fmla="*/ 10 w 18"/>
                  <a:gd name="T69" fmla="*/ 6 h 8"/>
                  <a:gd name="T70" fmla="*/ 12 w 18"/>
                  <a:gd name="T71" fmla="*/ 6 h 8"/>
                  <a:gd name="T72" fmla="*/ 13 w 18"/>
                  <a:gd name="T73" fmla="*/ 6 h 8"/>
                  <a:gd name="T74" fmla="*/ 14 w 18"/>
                  <a:gd name="T75" fmla="*/ 4 h 8"/>
                  <a:gd name="T76" fmla="*/ 12 w 18"/>
                  <a:gd name="T77" fmla="*/ 4 h 8"/>
                  <a:gd name="T78" fmla="*/ 11 w 18"/>
                  <a:gd name="T79" fmla="*/ 4 h 8"/>
                  <a:gd name="T80" fmla="*/ 11 w 18"/>
                  <a:gd name="T81" fmla="*/ 3 h 8"/>
                  <a:gd name="T82" fmla="*/ 9 w 18"/>
                  <a:gd name="T83" fmla="*/ 3 h 8"/>
                  <a:gd name="T84" fmla="*/ 8 w 18"/>
                  <a:gd name="T85" fmla="*/ 3 h 8"/>
                  <a:gd name="T86" fmla="*/ 6 w 18"/>
                  <a:gd name="T87" fmla="*/ 3 h 8"/>
                  <a:gd name="T88" fmla="*/ 5 w 18"/>
                  <a:gd name="T89" fmla="*/ 3 h 8"/>
                  <a:gd name="T90" fmla="*/ 3 w 18"/>
                  <a:gd name="T91" fmla="*/ 3 h 8"/>
                  <a:gd name="T92" fmla="*/ 1 w 18"/>
                  <a:gd name="T93" fmla="*/ 3 h 8"/>
                  <a:gd name="T94" fmla="*/ 0 w 18"/>
                  <a:gd name="T95" fmla="*/ 3 h 8"/>
                  <a:gd name="T96" fmla="*/ 0 w 18"/>
                  <a:gd name="T97" fmla="*/ 1 h 8"/>
                  <a:gd name="T98" fmla="*/ 1 w 18"/>
                  <a:gd name="T99" fmla="*/ 1 h 8"/>
                  <a:gd name="T100" fmla="*/ 2 w 18"/>
                  <a:gd name="T10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 h="8">
                    <a:moveTo>
                      <a:pt x="2" y="0"/>
                    </a:moveTo>
                    <a:lnTo>
                      <a:pt x="2" y="1"/>
                    </a:lnTo>
                    <a:lnTo>
                      <a:pt x="4" y="1"/>
                    </a:lnTo>
                    <a:lnTo>
                      <a:pt x="6" y="1"/>
                    </a:lnTo>
                    <a:lnTo>
                      <a:pt x="7" y="1"/>
                    </a:lnTo>
                    <a:lnTo>
                      <a:pt x="9" y="1"/>
                    </a:lnTo>
                    <a:lnTo>
                      <a:pt x="9" y="3"/>
                    </a:lnTo>
                    <a:lnTo>
                      <a:pt x="11" y="3"/>
                    </a:lnTo>
                    <a:lnTo>
                      <a:pt x="12" y="3"/>
                    </a:lnTo>
                    <a:lnTo>
                      <a:pt x="14" y="3"/>
                    </a:lnTo>
                    <a:lnTo>
                      <a:pt x="14" y="4"/>
                    </a:lnTo>
                    <a:lnTo>
                      <a:pt x="15" y="4"/>
                    </a:lnTo>
                    <a:lnTo>
                      <a:pt x="17" y="4"/>
                    </a:lnTo>
                    <a:lnTo>
                      <a:pt x="16" y="6"/>
                    </a:lnTo>
                    <a:lnTo>
                      <a:pt x="15" y="6"/>
                    </a:lnTo>
                    <a:lnTo>
                      <a:pt x="14" y="7"/>
                    </a:lnTo>
                    <a:lnTo>
                      <a:pt x="12" y="7"/>
                    </a:lnTo>
                    <a:lnTo>
                      <a:pt x="10" y="7"/>
                    </a:lnTo>
                    <a:lnTo>
                      <a:pt x="8" y="7"/>
                    </a:lnTo>
                    <a:lnTo>
                      <a:pt x="6" y="7"/>
                    </a:lnTo>
                    <a:lnTo>
                      <a:pt x="5" y="7"/>
                    </a:lnTo>
                    <a:lnTo>
                      <a:pt x="3" y="7"/>
                    </a:lnTo>
                    <a:lnTo>
                      <a:pt x="3" y="6"/>
                    </a:lnTo>
                    <a:lnTo>
                      <a:pt x="1" y="6"/>
                    </a:lnTo>
                    <a:lnTo>
                      <a:pt x="1" y="4"/>
                    </a:lnTo>
                    <a:lnTo>
                      <a:pt x="0" y="4"/>
                    </a:lnTo>
                    <a:lnTo>
                      <a:pt x="0" y="3"/>
                    </a:lnTo>
                    <a:lnTo>
                      <a:pt x="0" y="4"/>
                    </a:lnTo>
                    <a:lnTo>
                      <a:pt x="1" y="4"/>
                    </a:lnTo>
                    <a:lnTo>
                      <a:pt x="3" y="4"/>
                    </a:lnTo>
                    <a:lnTo>
                      <a:pt x="3" y="6"/>
                    </a:lnTo>
                    <a:lnTo>
                      <a:pt x="5" y="6"/>
                    </a:lnTo>
                    <a:lnTo>
                      <a:pt x="6" y="6"/>
                    </a:lnTo>
                    <a:lnTo>
                      <a:pt x="8" y="6"/>
                    </a:lnTo>
                    <a:lnTo>
                      <a:pt x="10" y="6"/>
                    </a:lnTo>
                    <a:lnTo>
                      <a:pt x="12" y="6"/>
                    </a:lnTo>
                    <a:lnTo>
                      <a:pt x="13" y="6"/>
                    </a:lnTo>
                    <a:lnTo>
                      <a:pt x="14" y="4"/>
                    </a:lnTo>
                    <a:lnTo>
                      <a:pt x="12" y="4"/>
                    </a:lnTo>
                    <a:lnTo>
                      <a:pt x="11" y="4"/>
                    </a:lnTo>
                    <a:lnTo>
                      <a:pt x="11" y="3"/>
                    </a:lnTo>
                    <a:lnTo>
                      <a:pt x="9" y="3"/>
                    </a:lnTo>
                    <a:lnTo>
                      <a:pt x="8" y="3"/>
                    </a:lnTo>
                    <a:lnTo>
                      <a:pt x="6" y="3"/>
                    </a:lnTo>
                    <a:lnTo>
                      <a:pt x="5" y="3"/>
                    </a:lnTo>
                    <a:lnTo>
                      <a:pt x="3" y="3"/>
                    </a:lnTo>
                    <a:lnTo>
                      <a:pt x="1" y="3"/>
                    </a:lnTo>
                    <a:lnTo>
                      <a:pt x="0" y="3"/>
                    </a:lnTo>
                    <a:lnTo>
                      <a:pt x="0" y="1"/>
                    </a:lnTo>
                    <a:lnTo>
                      <a:pt x="1" y="1"/>
                    </a:lnTo>
                    <a:lnTo>
                      <a:pt x="2" y="0"/>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7" name="Freeform 882"/>
              <p:cNvSpPr>
                <a:spLocks/>
              </p:cNvSpPr>
              <p:nvPr/>
            </p:nvSpPr>
            <p:spPr bwMode="auto">
              <a:xfrm>
                <a:off x="4739" y="2266"/>
                <a:ext cx="20" cy="32"/>
              </a:xfrm>
              <a:custGeom>
                <a:avLst/>
                <a:gdLst>
                  <a:gd name="T0" fmla="*/ 2 w 20"/>
                  <a:gd name="T1" fmla="*/ 2 h 32"/>
                  <a:gd name="T2" fmla="*/ 3 w 20"/>
                  <a:gd name="T3" fmla="*/ 4 h 32"/>
                  <a:gd name="T4" fmla="*/ 5 w 20"/>
                  <a:gd name="T5" fmla="*/ 6 h 32"/>
                  <a:gd name="T6" fmla="*/ 7 w 20"/>
                  <a:gd name="T7" fmla="*/ 7 h 32"/>
                  <a:gd name="T8" fmla="*/ 12 w 20"/>
                  <a:gd name="T9" fmla="*/ 7 h 32"/>
                  <a:gd name="T10" fmla="*/ 13 w 20"/>
                  <a:gd name="T11" fmla="*/ 9 h 32"/>
                  <a:gd name="T12" fmla="*/ 15 w 20"/>
                  <a:gd name="T13" fmla="*/ 12 h 32"/>
                  <a:gd name="T14" fmla="*/ 17 w 20"/>
                  <a:gd name="T15" fmla="*/ 12 h 32"/>
                  <a:gd name="T16" fmla="*/ 15 w 20"/>
                  <a:gd name="T17" fmla="*/ 14 h 32"/>
                  <a:gd name="T18" fmla="*/ 12 w 20"/>
                  <a:gd name="T19" fmla="*/ 16 h 32"/>
                  <a:gd name="T20" fmla="*/ 7 w 20"/>
                  <a:gd name="T21" fmla="*/ 18 h 32"/>
                  <a:gd name="T22" fmla="*/ 5 w 20"/>
                  <a:gd name="T23" fmla="*/ 18 h 32"/>
                  <a:gd name="T24" fmla="*/ 3 w 20"/>
                  <a:gd name="T25" fmla="*/ 22 h 32"/>
                  <a:gd name="T26" fmla="*/ 7 w 20"/>
                  <a:gd name="T27" fmla="*/ 22 h 32"/>
                  <a:gd name="T28" fmla="*/ 11 w 20"/>
                  <a:gd name="T29" fmla="*/ 22 h 32"/>
                  <a:gd name="T30" fmla="*/ 13 w 20"/>
                  <a:gd name="T31" fmla="*/ 24 h 32"/>
                  <a:gd name="T32" fmla="*/ 16 w 20"/>
                  <a:gd name="T33" fmla="*/ 24 h 32"/>
                  <a:gd name="T34" fmla="*/ 19 w 20"/>
                  <a:gd name="T35" fmla="*/ 24 h 32"/>
                  <a:gd name="T36" fmla="*/ 15 w 20"/>
                  <a:gd name="T37" fmla="*/ 27 h 32"/>
                  <a:gd name="T38" fmla="*/ 12 w 20"/>
                  <a:gd name="T39" fmla="*/ 29 h 32"/>
                  <a:gd name="T40" fmla="*/ 7 w 20"/>
                  <a:gd name="T41" fmla="*/ 31 h 32"/>
                  <a:gd name="T42" fmla="*/ 4 w 20"/>
                  <a:gd name="T43" fmla="*/ 31 h 32"/>
                  <a:gd name="T44" fmla="*/ 1 w 20"/>
                  <a:gd name="T45" fmla="*/ 31 h 32"/>
                  <a:gd name="T46" fmla="*/ 5 w 20"/>
                  <a:gd name="T47" fmla="*/ 30 h 32"/>
                  <a:gd name="T48" fmla="*/ 7 w 20"/>
                  <a:gd name="T49" fmla="*/ 28 h 32"/>
                  <a:gd name="T50" fmla="*/ 12 w 20"/>
                  <a:gd name="T51" fmla="*/ 26 h 32"/>
                  <a:gd name="T52" fmla="*/ 14 w 20"/>
                  <a:gd name="T53" fmla="*/ 24 h 32"/>
                  <a:gd name="T54" fmla="*/ 12 w 20"/>
                  <a:gd name="T55" fmla="*/ 24 h 32"/>
                  <a:gd name="T56" fmla="*/ 9 w 20"/>
                  <a:gd name="T57" fmla="*/ 23 h 32"/>
                  <a:gd name="T58" fmla="*/ 6 w 20"/>
                  <a:gd name="T59" fmla="*/ 23 h 32"/>
                  <a:gd name="T60" fmla="*/ 5 w 20"/>
                  <a:gd name="T61" fmla="*/ 22 h 32"/>
                  <a:gd name="T62" fmla="*/ 1 w 20"/>
                  <a:gd name="T63" fmla="*/ 22 h 32"/>
                  <a:gd name="T64" fmla="*/ 0 w 20"/>
                  <a:gd name="T65" fmla="*/ 20 h 32"/>
                  <a:gd name="T66" fmla="*/ 3 w 20"/>
                  <a:gd name="T67" fmla="*/ 18 h 32"/>
                  <a:gd name="T68" fmla="*/ 6 w 20"/>
                  <a:gd name="T69" fmla="*/ 16 h 32"/>
                  <a:gd name="T70" fmla="*/ 9 w 20"/>
                  <a:gd name="T71" fmla="*/ 16 h 32"/>
                  <a:gd name="T72" fmla="*/ 12 w 20"/>
                  <a:gd name="T73" fmla="*/ 12 h 32"/>
                  <a:gd name="T74" fmla="*/ 12 w 20"/>
                  <a:gd name="T75" fmla="*/ 10 h 32"/>
                  <a:gd name="T76" fmla="*/ 9 w 20"/>
                  <a:gd name="T77" fmla="*/ 9 h 32"/>
                  <a:gd name="T78" fmla="*/ 7 w 20"/>
                  <a:gd name="T79" fmla="*/ 7 h 32"/>
                  <a:gd name="T80" fmla="*/ 6 w 20"/>
                  <a:gd name="T81" fmla="*/ 6 h 32"/>
                  <a:gd name="T82" fmla="*/ 5 w 20"/>
                  <a:gd name="T83" fmla="*/ 5 h 32"/>
                  <a:gd name="T84" fmla="*/ 6 w 20"/>
                  <a:gd name="T85" fmla="*/ 6 h 32"/>
                  <a:gd name="T86" fmla="*/ 5 w 20"/>
                  <a:gd name="T87" fmla="*/ 5 h 32"/>
                  <a:gd name="T88" fmla="*/ 4 w 20"/>
                  <a:gd name="T89" fmla="*/ 3 h 32"/>
                  <a:gd name="T90" fmla="*/ 2 w 20"/>
                  <a:gd name="T91"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 h="32">
                    <a:moveTo>
                      <a:pt x="2" y="0"/>
                    </a:moveTo>
                    <a:lnTo>
                      <a:pt x="2" y="2"/>
                    </a:lnTo>
                    <a:lnTo>
                      <a:pt x="3" y="2"/>
                    </a:lnTo>
                    <a:lnTo>
                      <a:pt x="3" y="4"/>
                    </a:lnTo>
                    <a:lnTo>
                      <a:pt x="5" y="4"/>
                    </a:lnTo>
                    <a:lnTo>
                      <a:pt x="5" y="6"/>
                    </a:lnTo>
                    <a:lnTo>
                      <a:pt x="7" y="6"/>
                    </a:lnTo>
                    <a:lnTo>
                      <a:pt x="7" y="7"/>
                    </a:lnTo>
                    <a:lnTo>
                      <a:pt x="9" y="7"/>
                    </a:lnTo>
                    <a:lnTo>
                      <a:pt x="12" y="7"/>
                    </a:lnTo>
                    <a:lnTo>
                      <a:pt x="12" y="9"/>
                    </a:lnTo>
                    <a:lnTo>
                      <a:pt x="13" y="9"/>
                    </a:lnTo>
                    <a:lnTo>
                      <a:pt x="15" y="9"/>
                    </a:lnTo>
                    <a:lnTo>
                      <a:pt x="15" y="12"/>
                    </a:lnTo>
                    <a:lnTo>
                      <a:pt x="16" y="12"/>
                    </a:lnTo>
                    <a:lnTo>
                      <a:pt x="17" y="12"/>
                    </a:lnTo>
                    <a:lnTo>
                      <a:pt x="16" y="13"/>
                    </a:lnTo>
                    <a:lnTo>
                      <a:pt x="15" y="14"/>
                    </a:lnTo>
                    <a:lnTo>
                      <a:pt x="13" y="16"/>
                    </a:lnTo>
                    <a:lnTo>
                      <a:pt x="12" y="16"/>
                    </a:lnTo>
                    <a:lnTo>
                      <a:pt x="9" y="16"/>
                    </a:lnTo>
                    <a:lnTo>
                      <a:pt x="7" y="18"/>
                    </a:lnTo>
                    <a:lnTo>
                      <a:pt x="6" y="18"/>
                    </a:lnTo>
                    <a:lnTo>
                      <a:pt x="5" y="18"/>
                    </a:lnTo>
                    <a:lnTo>
                      <a:pt x="3" y="20"/>
                    </a:lnTo>
                    <a:lnTo>
                      <a:pt x="3" y="22"/>
                    </a:lnTo>
                    <a:lnTo>
                      <a:pt x="5" y="22"/>
                    </a:lnTo>
                    <a:lnTo>
                      <a:pt x="7" y="22"/>
                    </a:lnTo>
                    <a:lnTo>
                      <a:pt x="9" y="22"/>
                    </a:lnTo>
                    <a:lnTo>
                      <a:pt x="11" y="22"/>
                    </a:lnTo>
                    <a:lnTo>
                      <a:pt x="11" y="24"/>
                    </a:lnTo>
                    <a:lnTo>
                      <a:pt x="13" y="24"/>
                    </a:lnTo>
                    <a:lnTo>
                      <a:pt x="14" y="24"/>
                    </a:lnTo>
                    <a:lnTo>
                      <a:pt x="16" y="24"/>
                    </a:lnTo>
                    <a:lnTo>
                      <a:pt x="17" y="24"/>
                    </a:lnTo>
                    <a:lnTo>
                      <a:pt x="19" y="24"/>
                    </a:lnTo>
                    <a:lnTo>
                      <a:pt x="17" y="26"/>
                    </a:lnTo>
                    <a:lnTo>
                      <a:pt x="15" y="27"/>
                    </a:lnTo>
                    <a:lnTo>
                      <a:pt x="13" y="29"/>
                    </a:lnTo>
                    <a:lnTo>
                      <a:pt x="12" y="29"/>
                    </a:lnTo>
                    <a:lnTo>
                      <a:pt x="9" y="29"/>
                    </a:lnTo>
                    <a:lnTo>
                      <a:pt x="7" y="31"/>
                    </a:lnTo>
                    <a:lnTo>
                      <a:pt x="6" y="31"/>
                    </a:lnTo>
                    <a:lnTo>
                      <a:pt x="4" y="31"/>
                    </a:lnTo>
                    <a:lnTo>
                      <a:pt x="3" y="31"/>
                    </a:lnTo>
                    <a:lnTo>
                      <a:pt x="1" y="31"/>
                    </a:lnTo>
                    <a:lnTo>
                      <a:pt x="2" y="30"/>
                    </a:lnTo>
                    <a:lnTo>
                      <a:pt x="5" y="30"/>
                    </a:lnTo>
                    <a:lnTo>
                      <a:pt x="6" y="30"/>
                    </a:lnTo>
                    <a:lnTo>
                      <a:pt x="7" y="28"/>
                    </a:lnTo>
                    <a:lnTo>
                      <a:pt x="9" y="28"/>
                    </a:lnTo>
                    <a:lnTo>
                      <a:pt x="12" y="26"/>
                    </a:lnTo>
                    <a:lnTo>
                      <a:pt x="13" y="26"/>
                    </a:lnTo>
                    <a:lnTo>
                      <a:pt x="14" y="24"/>
                    </a:lnTo>
                    <a:lnTo>
                      <a:pt x="13" y="24"/>
                    </a:lnTo>
                    <a:lnTo>
                      <a:pt x="12" y="24"/>
                    </a:lnTo>
                    <a:lnTo>
                      <a:pt x="12" y="23"/>
                    </a:lnTo>
                    <a:lnTo>
                      <a:pt x="9" y="23"/>
                    </a:lnTo>
                    <a:lnTo>
                      <a:pt x="8" y="23"/>
                    </a:lnTo>
                    <a:lnTo>
                      <a:pt x="6" y="23"/>
                    </a:lnTo>
                    <a:lnTo>
                      <a:pt x="6" y="22"/>
                    </a:lnTo>
                    <a:lnTo>
                      <a:pt x="5" y="22"/>
                    </a:lnTo>
                    <a:lnTo>
                      <a:pt x="3" y="22"/>
                    </a:lnTo>
                    <a:lnTo>
                      <a:pt x="1" y="22"/>
                    </a:lnTo>
                    <a:lnTo>
                      <a:pt x="0" y="22"/>
                    </a:lnTo>
                    <a:lnTo>
                      <a:pt x="0" y="20"/>
                    </a:lnTo>
                    <a:lnTo>
                      <a:pt x="1" y="18"/>
                    </a:lnTo>
                    <a:lnTo>
                      <a:pt x="3" y="18"/>
                    </a:lnTo>
                    <a:lnTo>
                      <a:pt x="5" y="18"/>
                    </a:lnTo>
                    <a:lnTo>
                      <a:pt x="6" y="16"/>
                    </a:lnTo>
                    <a:lnTo>
                      <a:pt x="8" y="16"/>
                    </a:lnTo>
                    <a:lnTo>
                      <a:pt x="9" y="16"/>
                    </a:lnTo>
                    <a:lnTo>
                      <a:pt x="11" y="14"/>
                    </a:lnTo>
                    <a:lnTo>
                      <a:pt x="12" y="12"/>
                    </a:lnTo>
                    <a:lnTo>
                      <a:pt x="13" y="10"/>
                    </a:lnTo>
                    <a:lnTo>
                      <a:pt x="12" y="10"/>
                    </a:lnTo>
                    <a:lnTo>
                      <a:pt x="12" y="9"/>
                    </a:lnTo>
                    <a:lnTo>
                      <a:pt x="9" y="9"/>
                    </a:lnTo>
                    <a:lnTo>
                      <a:pt x="9" y="7"/>
                    </a:lnTo>
                    <a:lnTo>
                      <a:pt x="7" y="7"/>
                    </a:lnTo>
                    <a:lnTo>
                      <a:pt x="6" y="7"/>
                    </a:lnTo>
                    <a:lnTo>
                      <a:pt x="6" y="6"/>
                    </a:lnTo>
                    <a:lnTo>
                      <a:pt x="5" y="6"/>
                    </a:lnTo>
                    <a:lnTo>
                      <a:pt x="5" y="5"/>
                    </a:lnTo>
                    <a:lnTo>
                      <a:pt x="5" y="6"/>
                    </a:lnTo>
                    <a:lnTo>
                      <a:pt x="6" y="6"/>
                    </a:lnTo>
                    <a:lnTo>
                      <a:pt x="5" y="6"/>
                    </a:lnTo>
                    <a:lnTo>
                      <a:pt x="5" y="5"/>
                    </a:lnTo>
                    <a:lnTo>
                      <a:pt x="4" y="5"/>
                    </a:lnTo>
                    <a:lnTo>
                      <a:pt x="4" y="3"/>
                    </a:lnTo>
                    <a:lnTo>
                      <a:pt x="2" y="3"/>
                    </a:lnTo>
                    <a:lnTo>
                      <a:pt x="2" y="2"/>
                    </a:lnTo>
                    <a:lnTo>
                      <a:pt x="2" y="0"/>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8" name="Freeform 883"/>
              <p:cNvSpPr>
                <a:spLocks/>
              </p:cNvSpPr>
              <p:nvPr/>
            </p:nvSpPr>
            <p:spPr bwMode="auto">
              <a:xfrm>
                <a:off x="4738" y="2268"/>
                <a:ext cx="21" cy="30"/>
              </a:xfrm>
              <a:custGeom>
                <a:avLst/>
                <a:gdLst>
                  <a:gd name="T0" fmla="*/ 15 w 21"/>
                  <a:gd name="T1" fmla="*/ 1 h 30"/>
                  <a:gd name="T2" fmla="*/ 13 w 21"/>
                  <a:gd name="T3" fmla="*/ 4 h 30"/>
                  <a:gd name="T4" fmla="*/ 8 w 21"/>
                  <a:gd name="T5" fmla="*/ 5 h 30"/>
                  <a:gd name="T6" fmla="*/ 5 w 21"/>
                  <a:gd name="T7" fmla="*/ 7 h 30"/>
                  <a:gd name="T8" fmla="*/ 2 w 21"/>
                  <a:gd name="T9" fmla="*/ 10 h 30"/>
                  <a:gd name="T10" fmla="*/ 2 w 21"/>
                  <a:gd name="T11" fmla="*/ 12 h 30"/>
                  <a:gd name="T12" fmla="*/ 3 w 21"/>
                  <a:gd name="T13" fmla="*/ 14 h 30"/>
                  <a:gd name="T14" fmla="*/ 7 w 21"/>
                  <a:gd name="T15" fmla="*/ 14 h 30"/>
                  <a:gd name="T16" fmla="*/ 8 w 21"/>
                  <a:gd name="T17" fmla="*/ 16 h 30"/>
                  <a:gd name="T18" fmla="*/ 12 w 21"/>
                  <a:gd name="T19" fmla="*/ 16 h 30"/>
                  <a:gd name="T20" fmla="*/ 14 w 21"/>
                  <a:gd name="T21" fmla="*/ 18 h 30"/>
                  <a:gd name="T22" fmla="*/ 16 w 21"/>
                  <a:gd name="T23" fmla="*/ 18 h 30"/>
                  <a:gd name="T24" fmla="*/ 13 w 21"/>
                  <a:gd name="T25" fmla="*/ 20 h 30"/>
                  <a:gd name="T26" fmla="*/ 10 w 21"/>
                  <a:gd name="T27" fmla="*/ 20 h 30"/>
                  <a:gd name="T28" fmla="*/ 6 w 21"/>
                  <a:gd name="T29" fmla="*/ 22 h 30"/>
                  <a:gd name="T30" fmla="*/ 2 w 21"/>
                  <a:gd name="T31" fmla="*/ 22 h 30"/>
                  <a:gd name="T32" fmla="*/ 0 w 21"/>
                  <a:gd name="T33" fmla="*/ 24 h 30"/>
                  <a:gd name="T34" fmla="*/ 2 w 21"/>
                  <a:gd name="T35" fmla="*/ 25 h 30"/>
                  <a:gd name="T36" fmla="*/ 6 w 21"/>
                  <a:gd name="T37" fmla="*/ 27 h 30"/>
                  <a:gd name="T38" fmla="*/ 9 w 21"/>
                  <a:gd name="T39" fmla="*/ 27 h 30"/>
                  <a:gd name="T40" fmla="*/ 11 w 21"/>
                  <a:gd name="T41" fmla="*/ 29 h 30"/>
                  <a:gd name="T42" fmla="*/ 15 w 21"/>
                  <a:gd name="T43" fmla="*/ 29 h 30"/>
                  <a:gd name="T44" fmla="*/ 18 w 21"/>
                  <a:gd name="T45" fmla="*/ 29 h 30"/>
                  <a:gd name="T46" fmla="*/ 16 w 21"/>
                  <a:gd name="T47" fmla="*/ 29 h 30"/>
                  <a:gd name="T48" fmla="*/ 14 w 21"/>
                  <a:gd name="T49" fmla="*/ 28 h 30"/>
                  <a:gd name="T50" fmla="*/ 12 w 21"/>
                  <a:gd name="T51" fmla="*/ 26 h 30"/>
                  <a:gd name="T52" fmla="*/ 8 w 21"/>
                  <a:gd name="T53" fmla="*/ 26 h 30"/>
                  <a:gd name="T54" fmla="*/ 7 w 21"/>
                  <a:gd name="T55" fmla="*/ 24 h 30"/>
                  <a:gd name="T56" fmla="*/ 6 w 21"/>
                  <a:gd name="T57" fmla="*/ 22 h 30"/>
                  <a:gd name="T58" fmla="*/ 8 w 21"/>
                  <a:gd name="T59" fmla="*/ 21 h 30"/>
                  <a:gd name="T60" fmla="*/ 12 w 21"/>
                  <a:gd name="T61" fmla="*/ 20 h 30"/>
                  <a:gd name="T62" fmla="*/ 16 w 21"/>
                  <a:gd name="T63" fmla="*/ 20 h 30"/>
                  <a:gd name="T64" fmla="*/ 20 w 21"/>
                  <a:gd name="T65" fmla="*/ 18 h 30"/>
                  <a:gd name="T66" fmla="*/ 17 w 21"/>
                  <a:gd name="T67" fmla="*/ 18 h 30"/>
                  <a:gd name="T68" fmla="*/ 15 w 21"/>
                  <a:gd name="T69" fmla="*/ 16 h 30"/>
                  <a:gd name="T70" fmla="*/ 13 w 21"/>
                  <a:gd name="T71" fmla="*/ 16 h 30"/>
                  <a:gd name="T72" fmla="*/ 10 w 21"/>
                  <a:gd name="T73" fmla="*/ 14 h 30"/>
                  <a:gd name="T74" fmla="*/ 7 w 21"/>
                  <a:gd name="T75" fmla="*/ 14 h 30"/>
                  <a:gd name="T76" fmla="*/ 6 w 21"/>
                  <a:gd name="T77" fmla="*/ 12 h 30"/>
                  <a:gd name="T78" fmla="*/ 6 w 21"/>
                  <a:gd name="T79" fmla="*/ 8 h 30"/>
                  <a:gd name="T80" fmla="*/ 8 w 21"/>
                  <a:gd name="T81" fmla="*/ 7 h 30"/>
                  <a:gd name="T82" fmla="*/ 12 w 21"/>
                  <a:gd name="T83" fmla="*/ 4 h 30"/>
                  <a:gd name="T84" fmla="*/ 14 w 21"/>
                  <a:gd name="T85" fmla="*/ 3 h 30"/>
                  <a:gd name="T86" fmla="*/ 14 w 21"/>
                  <a:gd name="T87" fmla="*/ 2 h 30"/>
                  <a:gd name="T88" fmla="*/ 16 w 21"/>
                  <a:gd name="T8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 h="30">
                    <a:moveTo>
                      <a:pt x="16" y="0"/>
                    </a:moveTo>
                    <a:lnTo>
                      <a:pt x="15" y="1"/>
                    </a:lnTo>
                    <a:lnTo>
                      <a:pt x="15" y="2"/>
                    </a:lnTo>
                    <a:lnTo>
                      <a:pt x="13" y="4"/>
                    </a:lnTo>
                    <a:lnTo>
                      <a:pt x="10" y="4"/>
                    </a:lnTo>
                    <a:lnTo>
                      <a:pt x="8" y="5"/>
                    </a:lnTo>
                    <a:lnTo>
                      <a:pt x="7" y="5"/>
                    </a:lnTo>
                    <a:lnTo>
                      <a:pt x="5" y="7"/>
                    </a:lnTo>
                    <a:lnTo>
                      <a:pt x="3" y="7"/>
                    </a:lnTo>
                    <a:lnTo>
                      <a:pt x="2" y="10"/>
                    </a:lnTo>
                    <a:lnTo>
                      <a:pt x="2" y="11"/>
                    </a:lnTo>
                    <a:lnTo>
                      <a:pt x="2" y="12"/>
                    </a:lnTo>
                    <a:lnTo>
                      <a:pt x="3" y="12"/>
                    </a:lnTo>
                    <a:lnTo>
                      <a:pt x="3" y="14"/>
                    </a:lnTo>
                    <a:lnTo>
                      <a:pt x="6" y="14"/>
                    </a:lnTo>
                    <a:lnTo>
                      <a:pt x="7" y="14"/>
                    </a:lnTo>
                    <a:lnTo>
                      <a:pt x="8" y="14"/>
                    </a:lnTo>
                    <a:lnTo>
                      <a:pt x="8" y="16"/>
                    </a:lnTo>
                    <a:lnTo>
                      <a:pt x="10" y="16"/>
                    </a:lnTo>
                    <a:lnTo>
                      <a:pt x="12" y="16"/>
                    </a:lnTo>
                    <a:lnTo>
                      <a:pt x="14" y="16"/>
                    </a:lnTo>
                    <a:lnTo>
                      <a:pt x="14" y="18"/>
                    </a:lnTo>
                    <a:lnTo>
                      <a:pt x="15" y="18"/>
                    </a:lnTo>
                    <a:lnTo>
                      <a:pt x="16" y="18"/>
                    </a:lnTo>
                    <a:lnTo>
                      <a:pt x="15" y="20"/>
                    </a:lnTo>
                    <a:lnTo>
                      <a:pt x="13" y="20"/>
                    </a:lnTo>
                    <a:lnTo>
                      <a:pt x="11" y="20"/>
                    </a:lnTo>
                    <a:lnTo>
                      <a:pt x="10" y="20"/>
                    </a:lnTo>
                    <a:lnTo>
                      <a:pt x="8" y="20"/>
                    </a:lnTo>
                    <a:lnTo>
                      <a:pt x="6" y="22"/>
                    </a:lnTo>
                    <a:lnTo>
                      <a:pt x="4" y="22"/>
                    </a:lnTo>
                    <a:lnTo>
                      <a:pt x="2" y="22"/>
                    </a:lnTo>
                    <a:lnTo>
                      <a:pt x="0" y="22"/>
                    </a:lnTo>
                    <a:lnTo>
                      <a:pt x="0" y="24"/>
                    </a:lnTo>
                    <a:lnTo>
                      <a:pt x="0" y="25"/>
                    </a:lnTo>
                    <a:lnTo>
                      <a:pt x="2" y="25"/>
                    </a:lnTo>
                    <a:lnTo>
                      <a:pt x="3" y="27"/>
                    </a:lnTo>
                    <a:lnTo>
                      <a:pt x="6" y="27"/>
                    </a:lnTo>
                    <a:lnTo>
                      <a:pt x="7" y="27"/>
                    </a:lnTo>
                    <a:lnTo>
                      <a:pt x="9" y="27"/>
                    </a:lnTo>
                    <a:lnTo>
                      <a:pt x="9" y="29"/>
                    </a:lnTo>
                    <a:lnTo>
                      <a:pt x="11" y="29"/>
                    </a:lnTo>
                    <a:lnTo>
                      <a:pt x="13" y="29"/>
                    </a:lnTo>
                    <a:lnTo>
                      <a:pt x="15" y="29"/>
                    </a:lnTo>
                    <a:lnTo>
                      <a:pt x="17" y="29"/>
                    </a:lnTo>
                    <a:lnTo>
                      <a:pt x="18" y="29"/>
                    </a:lnTo>
                    <a:lnTo>
                      <a:pt x="17" y="29"/>
                    </a:lnTo>
                    <a:lnTo>
                      <a:pt x="16" y="29"/>
                    </a:lnTo>
                    <a:lnTo>
                      <a:pt x="16" y="28"/>
                    </a:lnTo>
                    <a:lnTo>
                      <a:pt x="14" y="28"/>
                    </a:lnTo>
                    <a:lnTo>
                      <a:pt x="12" y="28"/>
                    </a:lnTo>
                    <a:lnTo>
                      <a:pt x="12" y="26"/>
                    </a:lnTo>
                    <a:lnTo>
                      <a:pt x="10" y="26"/>
                    </a:lnTo>
                    <a:lnTo>
                      <a:pt x="8" y="26"/>
                    </a:lnTo>
                    <a:lnTo>
                      <a:pt x="7" y="26"/>
                    </a:lnTo>
                    <a:lnTo>
                      <a:pt x="7" y="24"/>
                    </a:lnTo>
                    <a:lnTo>
                      <a:pt x="6" y="24"/>
                    </a:lnTo>
                    <a:lnTo>
                      <a:pt x="6" y="22"/>
                    </a:lnTo>
                    <a:lnTo>
                      <a:pt x="7" y="21"/>
                    </a:lnTo>
                    <a:lnTo>
                      <a:pt x="8" y="21"/>
                    </a:lnTo>
                    <a:lnTo>
                      <a:pt x="10" y="21"/>
                    </a:lnTo>
                    <a:lnTo>
                      <a:pt x="12" y="20"/>
                    </a:lnTo>
                    <a:lnTo>
                      <a:pt x="14" y="20"/>
                    </a:lnTo>
                    <a:lnTo>
                      <a:pt x="16" y="20"/>
                    </a:lnTo>
                    <a:lnTo>
                      <a:pt x="18" y="20"/>
                    </a:lnTo>
                    <a:lnTo>
                      <a:pt x="20" y="18"/>
                    </a:lnTo>
                    <a:lnTo>
                      <a:pt x="18" y="18"/>
                    </a:lnTo>
                    <a:lnTo>
                      <a:pt x="17" y="18"/>
                    </a:lnTo>
                    <a:lnTo>
                      <a:pt x="17" y="16"/>
                    </a:lnTo>
                    <a:lnTo>
                      <a:pt x="15" y="16"/>
                    </a:lnTo>
                    <a:lnTo>
                      <a:pt x="14" y="16"/>
                    </a:lnTo>
                    <a:lnTo>
                      <a:pt x="13" y="16"/>
                    </a:lnTo>
                    <a:lnTo>
                      <a:pt x="13" y="14"/>
                    </a:lnTo>
                    <a:lnTo>
                      <a:pt x="10" y="14"/>
                    </a:lnTo>
                    <a:lnTo>
                      <a:pt x="9" y="14"/>
                    </a:lnTo>
                    <a:lnTo>
                      <a:pt x="7" y="14"/>
                    </a:lnTo>
                    <a:lnTo>
                      <a:pt x="7" y="12"/>
                    </a:lnTo>
                    <a:lnTo>
                      <a:pt x="6" y="12"/>
                    </a:lnTo>
                    <a:lnTo>
                      <a:pt x="6" y="10"/>
                    </a:lnTo>
                    <a:lnTo>
                      <a:pt x="6" y="8"/>
                    </a:lnTo>
                    <a:lnTo>
                      <a:pt x="7" y="7"/>
                    </a:lnTo>
                    <a:lnTo>
                      <a:pt x="8" y="7"/>
                    </a:lnTo>
                    <a:lnTo>
                      <a:pt x="10" y="5"/>
                    </a:lnTo>
                    <a:lnTo>
                      <a:pt x="12" y="4"/>
                    </a:lnTo>
                    <a:lnTo>
                      <a:pt x="13" y="4"/>
                    </a:lnTo>
                    <a:lnTo>
                      <a:pt x="14" y="3"/>
                    </a:lnTo>
                    <a:lnTo>
                      <a:pt x="14" y="4"/>
                    </a:lnTo>
                    <a:lnTo>
                      <a:pt x="14" y="2"/>
                    </a:lnTo>
                    <a:lnTo>
                      <a:pt x="14" y="1"/>
                    </a:lnTo>
                    <a:lnTo>
                      <a:pt x="16" y="0"/>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9" name="Freeform 884"/>
              <p:cNvSpPr>
                <a:spLocks/>
              </p:cNvSpPr>
              <p:nvPr/>
            </p:nvSpPr>
            <p:spPr bwMode="auto">
              <a:xfrm>
                <a:off x="4817" y="2528"/>
                <a:ext cx="20" cy="13"/>
              </a:xfrm>
              <a:custGeom>
                <a:avLst/>
                <a:gdLst>
                  <a:gd name="T0" fmla="*/ 17 w 20"/>
                  <a:gd name="T1" fmla="*/ 0 h 13"/>
                  <a:gd name="T2" fmla="*/ 16 w 20"/>
                  <a:gd name="T3" fmla="*/ 2 h 13"/>
                  <a:gd name="T4" fmla="*/ 14 w 20"/>
                  <a:gd name="T5" fmla="*/ 2 h 13"/>
                  <a:gd name="T6" fmla="*/ 12 w 20"/>
                  <a:gd name="T7" fmla="*/ 2 h 13"/>
                  <a:gd name="T8" fmla="*/ 10 w 20"/>
                  <a:gd name="T9" fmla="*/ 2 h 13"/>
                  <a:gd name="T10" fmla="*/ 8 w 20"/>
                  <a:gd name="T11" fmla="*/ 2 h 13"/>
                  <a:gd name="T12" fmla="*/ 6 w 20"/>
                  <a:gd name="T13" fmla="*/ 4 h 13"/>
                  <a:gd name="T14" fmla="*/ 4 w 20"/>
                  <a:gd name="T15" fmla="*/ 4 h 13"/>
                  <a:gd name="T16" fmla="*/ 3 w 20"/>
                  <a:gd name="T17" fmla="*/ 4 h 13"/>
                  <a:gd name="T18" fmla="*/ 0 w 20"/>
                  <a:gd name="T19" fmla="*/ 5 h 13"/>
                  <a:gd name="T20" fmla="*/ 0 w 20"/>
                  <a:gd name="T21" fmla="*/ 7 h 13"/>
                  <a:gd name="T22" fmla="*/ 0 w 20"/>
                  <a:gd name="T23" fmla="*/ 9 h 13"/>
                  <a:gd name="T24" fmla="*/ 0 w 20"/>
                  <a:gd name="T25" fmla="*/ 10 h 13"/>
                  <a:gd name="T26" fmla="*/ 1 w 20"/>
                  <a:gd name="T27" fmla="*/ 10 h 13"/>
                  <a:gd name="T28" fmla="*/ 3 w 20"/>
                  <a:gd name="T29" fmla="*/ 10 h 13"/>
                  <a:gd name="T30" fmla="*/ 3 w 20"/>
                  <a:gd name="T31" fmla="*/ 12 h 13"/>
                  <a:gd name="T32" fmla="*/ 4 w 20"/>
                  <a:gd name="T33" fmla="*/ 12 h 13"/>
                  <a:gd name="T34" fmla="*/ 6 w 20"/>
                  <a:gd name="T35" fmla="*/ 12 h 13"/>
                  <a:gd name="T36" fmla="*/ 8 w 20"/>
                  <a:gd name="T37" fmla="*/ 12 h 13"/>
                  <a:gd name="T38" fmla="*/ 10 w 20"/>
                  <a:gd name="T39" fmla="*/ 12 h 13"/>
                  <a:gd name="T40" fmla="*/ 12 w 20"/>
                  <a:gd name="T41" fmla="*/ 12 h 13"/>
                  <a:gd name="T42" fmla="*/ 13 w 20"/>
                  <a:gd name="T43" fmla="*/ 10 h 13"/>
                  <a:gd name="T44" fmla="*/ 15 w 20"/>
                  <a:gd name="T45" fmla="*/ 9 h 13"/>
                  <a:gd name="T46" fmla="*/ 17 w 20"/>
                  <a:gd name="T47" fmla="*/ 7 h 13"/>
                  <a:gd name="T48" fmla="*/ 17 w 20"/>
                  <a:gd name="T49" fmla="*/ 6 h 13"/>
                  <a:gd name="T50" fmla="*/ 18 w 20"/>
                  <a:gd name="T51" fmla="*/ 4 h 13"/>
                  <a:gd name="T52" fmla="*/ 17 w 20"/>
                  <a:gd name="T53" fmla="*/ 5 h 13"/>
                  <a:gd name="T54" fmla="*/ 16 w 20"/>
                  <a:gd name="T55" fmla="*/ 6 h 13"/>
                  <a:gd name="T56" fmla="*/ 14 w 20"/>
                  <a:gd name="T57" fmla="*/ 8 h 13"/>
                  <a:gd name="T58" fmla="*/ 13 w 20"/>
                  <a:gd name="T59" fmla="*/ 8 h 13"/>
                  <a:gd name="T60" fmla="*/ 12 w 20"/>
                  <a:gd name="T61" fmla="*/ 10 h 13"/>
                  <a:gd name="T62" fmla="*/ 10 w 20"/>
                  <a:gd name="T63" fmla="*/ 10 h 13"/>
                  <a:gd name="T64" fmla="*/ 9 w 20"/>
                  <a:gd name="T65" fmla="*/ 10 h 13"/>
                  <a:gd name="T66" fmla="*/ 7 w 20"/>
                  <a:gd name="T67" fmla="*/ 10 h 13"/>
                  <a:gd name="T68" fmla="*/ 6 w 20"/>
                  <a:gd name="T69" fmla="*/ 10 h 13"/>
                  <a:gd name="T70" fmla="*/ 4 w 20"/>
                  <a:gd name="T71" fmla="*/ 10 h 13"/>
                  <a:gd name="T72" fmla="*/ 4 w 20"/>
                  <a:gd name="T73" fmla="*/ 9 h 13"/>
                  <a:gd name="T74" fmla="*/ 3 w 20"/>
                  <a:gd name="T75" fmla="*/ 9 h 13"/>
                  <a:gd name="T76" fmla="*/ 3 w 20"/>
                  <a:gd name="T77" fmla="*/ 7 h 13"/>
                  <a:gd name="T78" fmla="*/ 3 w 20"/>
                  <a:gd name="T79" fmla="*/ 4 h 13"/>
                  <a:gd name="T80" fmla="*/ 5 w 20"/>
                  <a:gd name="T81" fmla="*/ 4 h 13"/>
                  <a:gd name="T82" fmla="*/ 7 w 20"/>
                  <a:gd name="T83" fmla="*/ 4 h 13"/>
                  <a:gd name="T84" fmla="*/ 9 w 20"/>
                  <a:gd name="T85" fmla="*/ 4 h 13"/>
                  <a:gd name="T86" fmla="*/ 11 w 20"/>
                  <a:gd name="T87" fmla="*/ 3 h 13"/>
                  <a:gd name="T88" fmla="*/ 13 w 20"/>
                  <a:gd name="T89" fmla="*/ 3 h 13"/>
                  <a:gd name="T90" fmla="*/ 14 w 20"/>
                  <a:gd name="T91" fmla="*/ 3 h 13"/>
                  <a:gd name="T92" fmla="*/ 16 w 20"/>
                  <a:gd name="T93" fmla="*/ 3 h 13"/>
                  <a:gd name="T94" fmla="*/ 18 w 20"/>
                  <a:gd name="T95" fmla="*/ 3 h 13"/>
                  <a:gd name="T96" fmla="*/ 19 w 20"/>
                  <a:gd name="T97" fmla="*/ 2 h 13"/>
                  <a:gd name="T98" fmla="*/ 18 w 20"/>
                  <a:gd name="T99" fmla="*/ 2 h 13"/>
                  <a:gd name="T100" fmla="*/ 17 w 20"/>
                  <a:gd name="T101" fmla="*/ 2 h 13"/>
                  <a:gd name="T102" fmla="*/ 16 w 20"/>
                  <a:gd name="T103" fmla="*/ 2 h 13"/>
                  <a:gd name="T104" fmla="*/ 16 w 20"/>
                  <a:gd name="T105" fmla="*/ 0 h 13"/>
                  <a:gd name="T106" fmla="*/ 17 w 20"/>
                  <a:gd name="T10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13">
                    <a:moveTo>
                      <a:pt x="17" y="0"/>
                    </a:moveTo>
                    <a:lnTo>
                      <a:pt x="16" y="2"/>
                    </a:lnTo>
                    <a:lnTo>
                      <a:pt x="14" y="2"/>
                    </a:lnTo>
                    <a:lnTo>
                      <a:pt x="12" y="2"/>
                    </a:lnTo>
                    <a:lnTo>
                      <a:pt x="10" y="2"/>
                    </a:lnTo>
                    <a:lnTo>
                      <a:pt x="8" y="2"/>
                    </a:lnTo>
                    <a:lnTo>
                      <a:pt x="6" y="4"/>
                    </a:lnTo>
                    <a:lnTo>
                      <a:pt x="4" y="4"/>
                    </a:lnTo>
                    <a:lnTo>
                      <a:pt x="3" y="4"/>
                    </a:lnTo>
                    <a:lnTo>
                      <a:pt x="0" y="5"/>
                    </a:lnTo>
                    <a:lnTo>
                      <a:pt x="0" y="7"/>
                    </a:lnTo>
                    <a:lnTo>
                      <a:pt x="0" y="9"/>
                    </a:lnTo>
                    <a:lnTo>
                      <a:pt x="0" y="10"/>
                    </a:lnTo>
                    <a:lnTo>
                      <a:pt x="1" y="10"/>
                    </a:lnTo>
                    <a:lnTo>
                      <a:pt x="3" y="10"/>
                    </a:lnTo>
                    <a:lnTo>
                      <a:pt x="3" y="12"/>
                    </a:lnTo>
                    <a:lnTo>
                      <a:pt x="4" y="12"/>
                    </a:lnTo>
                    <a:lnTo>
                      <a:pt x="6" y="12"/>
                    </a:lnTo>
                    <a:lnTo>
                      <a:pt x="8" y="12"/>
                    </a:lnTo>
                    <a:lnTo>
                      <a:pt x="10" y="12"/>
                    </a:lnTo>
                    <a:lnTo>
                      <a:pt x="12" y="12"/>
                    </a:lnTo>
                    <a:lnTo>
                      <a:pt x="13" y="10"/>
                    </a:lnTo>
                    <a:lnTo>
                      <a:pt x="15" y="9"/>
                    </a:lnTo>
                    <a:lnTo>
                      <a:pt x="17" y="7"/>
                    </a:lnTo>
                    <a:lnTo>
                      <a:pt x="17" y="6"/>
                    </a:lnTo>
                    <a:lnTo>
                      <a:pt x="18" y="4"/>
                    </a:lnTo>
                    <a:lnTo>
                      <a:pt x="17" y="5"/>
                    </a:lnTo>
                    <a:lnTo>
                      <a:pt x="16" y="6"/>
                    </a:lnTo>
                    <a:lnTo>
                      <a:pt x="14" y="8"/>
                    </a:lnTo>
                    <a:lnTo>
                      <a:pt x="13" y="8"/>
                    </a:lnTo>
                    <a:lnTo>
                      <a:pt x="12" y="10"/>
                    </a:lnTo>
                    <a:lnTo>
                      <a:pt x="10" y="10"/>
                    </a:lnTo>
                    <a:lnTo>
                      <a:pt x="9" y="10"/>
                    </a:lnTo>
                    <a:lnTo>
                      <a:pt x="7" y="10"/>
                    </a:lnTo>
                    <a:lnTo>
                      <a:pt x="6" y="10"/>
                    </a:lnTo>
                    <a:lnTo>
                      <a:pt x="4" y="10"/>
                    </a:lnTo>
                    <a:lnTo>
                      <a:pt x="4" y="9"/>
                    </a:lnTo>
                    <a:lnTo>
                      <a:pt x="3" y="9"/>
                    </a:lnTo>
                    <a:lnTo>
                      <a:pt x="3" y="7"/>
                    </a:lnTo>
                    <a:lnTo>
                      <a:pt x="3" y="4"/>
                    </a:lnTo>
                    <a:lnTo>
                      <a:pt x="5" y="4"/>
                    </a:lnTo>
                    <a:lnTo>
                      <a:pt x="7" y="4"/>
                    </a:lnTo>
                    <a:lnTo>
                      <a:pt x="9" y="4"/>
                    </a:lnTo>
                    <a:lnTo>
                      <a:pt x="11" y="3"/>
                    </a:lnTo>
                    <a:lnTo>
                      <a:pt x="13" y="3"/>
                    </a:lnTo>
                    <a:lnTo>
                      <a:pt x="14" y="3"/>
                    </a:lnTo>
                    <a:lnTo>
                      <a:pt x="16" y="3"/>
                    </a:lnTo>
                    <a:lnTo>
                      <a:pt x="18" y="3"/>
                    </a:lnTo>
                    <a:lnTo>
                      <a:pt x="19" y="2"/>
                    </a:lnTo>
                    <a:lnTo>
                      <a:pt x="18" y="2"/>
                    </a:lnTo>
                    <a:lnTo>
                      <a:pt x="17" y="2"/>
                    </a:lnTo>
                    <a:lnTo>
                      <a:pt x="16" y="2"/>
                    </a:lnTo>
                    <a:lnTo>
                      <a:pt x="16" y="0"/>
                    </a:lnTo>
                    <a:lnTo>
                      <a:pt x="17" y="0"/>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0" name="Freeform 885"/>
              <p:cNvSpPr>
                <a:spLocks/>
              </p:cNvSpPr>
              <p:nvPr/>
            </p:nvSpPr>
            <p:spPr bwMode="auto">
              <a:xfrm>
                <a:off x="4835" y="2528"/>
                <a:ext cx="22" cy="10"/>
              </a:xfrm>
              <a:custGeom>
                <a:avLst/>
                <a:gdLst>
                  <a:gd name="T0" fmla="*/ 2 w 22"/>
                  <a:gd name="T1" fmla="*/ 0 h 10"/>
                  <a:gd name="T2" fmla="*/ 2 w 22"/>
                  <a:gd name="T3" fmla="*/ 2 h 10"/>
                  <a:gd name="T4" fmla="*/ 4 w 22"/>
                  <a:gd name="T5" fmla="*/ 2 h 10"/>
                  <a:gd name="T6" fmla="*/ 5 w 22"/>
                  <a:gd name="T7" fmla="*/ 2 h 10"/>
                  <a:gd name="T8" fmla="*/ 7 w 22"/>
                  <a:gd name="T9" fmla="*/ 2 h 10"/>
                  <a:gd name="T10" fmla="*/ 9 w 22"/>
                  <a:gd name="T11" fmla="*/ 2 h 10"/>
                  <a:gd name="T12" fmla="*/ 11 w 22"/>
                  <a:gd name="T13" fmla="*/ 2 h 10"/>
                  <a:gd name="T14" fmla="*/ 11 w 22"/>
                  <a:gd name="T15" fmla="*/ 4 h 10"/>
                  <a:gd name="T16" fmla="*/ 13 w 22"/>
                  <a:gd name="T17" fmla="*/ 4 h 10"/>
                  <a:gd name="T18" fmla="*/ 15 w 22"/>
                  <a:gd name="T19" fmla="*/ 4 h 10"/>
                  <a:gd name="T20" fmla="*/ 17 w 22"/>
                  <a:gd name="T21" fmla="*/ 4 h 10"/>
                  <a:gd name="T22" fmla="*/ 17 w 22"/>
                  <a:gd name="T23" fmla="*/ 6 h 10"/>
                  <a:gd name="T24" fmla="*/ 18 w 22"/>
                  <a:gd name="T25" fmla="*/ 6 h 10"/>
                  <a:gd name="T26" fmla="*/ 21 w 22"/>
                  <a:gd name="T27" fmla="*/ 6 h 10"/>
                  <a:gd name="T28" fmla="*/ 19 w 22"/>
                  <a:gd name="T29" fmla="*/ 8 h 10"/>
                  <a:gd name="T30" fmla="*/ 18 w 22"/>
                  <a:gd name="T31" fmla="*/ 8 h 10"/>
                  <a:gd name="T32" fmla="*/ 17 w 22"/>
                  <a:gd name="T33" fmla="*/ 9 h 10"/>
                  <a:gd name="T34" fmla="*/ 16 w 22"/>
                  <a:gd name="T35" fmla="*/ 9 h 10"/>
                  <a:gd name="T36" fmla="*/ 13 w 22"/>
                  <a:gd name="T37" fmla="*/ 9 h 10"/>
                  <a:gd name="T38" fmla="*/ 11 w 22"/>
                  <a:gd name="T39" fmla="*/ 9 h 10"/>
                  <a:gd name="T40" fmla="*/ 10 w 22"/>
                  <a:gd name="T41" fmla="*/ 9 h 10"/>
                  <a:gd name="T42" fmla="*/ 9 w 22"/>
                  <a:gd name="T43" fmla="*/ 9 h 10"/>
                  <a:gd name="T44" fmla="*/ 7 w 22"/>
                  <a:gd name="T45" fmla="*/ 9 h 10"/>
                  <a:gd name="T46" fmla="*/ 6 w 22"/>
                  <a:gd name="T47" fmla="*/ 9 h 10"/>
                  <a:gd name="T48" fmla="*/ 4 w 22"/>
                  <a:gd name="T49" fmla="*/ 9 h 10"/>
                  <a:gd name="T50" fmla="*/ 3 w 22"/>
                  <a:gd name="T51" fmla="*/ 9 h 10"/>
                  <a:gd name="T52" fmla="*/ 3 w 22"/>
                  <a:gd name="T53" fmla="*/ 7 h 10"/>
                  <a:gd name="T54" fmla="*/ 1 w 22"/>
                  <a:gd name="T55" fmla="*/ 7 h 10"/>
                  <a:gd name="T56" fmla="*/ 1 w 22"/>
                  <a:gd name="T57" fmla="*/ 6 h 10"/>
                  <a:gd name="T58" fmla="*/ 1 w 22"/>
                  <a:gd name="T59" fmla="*/ 4 h 10"/>
                  <a:gd name="T60" fmla="*/ 1 w 22"/>
                  <a:gd name="T61" fmla="*/ 5 h 10"/>
                  <a:gd name="T62" fmla="*/ 2 w 22"/>
                  <a:gd name="T63" fmla="*/ 5 h 10"/>
                  <a:gd name="T64" fmla="*/ 2 w 22"/>
                  <a:gd name="T65" fmla="*/ 7 h 10"/>
                  <a:gd name="T66" fmla="*/ 4 w 22"/>
                  <a:gd name="T67" fmla="*/ 7 h 10"/>
                  <a:gd name="T68" fmla="*/ 4 w 22"/>
                  <a:gd name="T69" fmla="*/ 8 h 10"/>
                  <a:gd name="T70" fmla="*/ 6 w 22"/>
                  <a:gd name="T71" fmla="*/ 8 h 10"/>
                  <a:gd name="T72" fmla="*/ 8 w 22"/>
                  <a:gd name="T73" fmla="*/ 8 h 10"/>
                  <a:gd name="T74" fmla="*/ 10 w 22"/>
                  <a:gd name="T75" fmla="*/ 7 h 10"/>
                  <a:gd name="T76" fmla="*/ 11 w 22"/>
                  <a:gd name="T77" fmla="*/ 7 h 10"/>
                  <a:gd name="T78" fmla="*/ 12 w 22"/>
                  <a:gd name="T79" fmla="*/ 7 h 10"/>
                  <a:gd name="T80" fmla="*/ 14 w 22"/>
                  <a:gd name="T81" fmla="*/ 7 h 10"/>
                  <a:gd name="T82" fmla="*/ 16 w 22"/>
                  <a:gd name="T83" fmla="*/ 7 h 10"/>
                  <a:gd name="T84" fmla="*/ 17 w 22"/>
                  <a:gd name="T85" fmla="*/ 4 h 10"/>
                  <a:gd name="T86" fmla="*/ 15 w 22"/>
                  <a:gd name="T87" fmla="*/ 4 h 10"/>
                  <a:gd name="T88" fmla="*/ 13 w 22"/>
                  <a:gd name="T89" fmla="*/ 4 h 10"/>
                  <a:gd name="T90" fmla="*/ 11 w 22"/>
                  <a:gd name="T91" fmla="*/ 4 h 10"/>
                  <a:gd name="T92" fmla="*/ 10 w 22"/>
                  <a:gd name="T93" fmla="*/ 4 h 10"/>
                  <a:gd name="T94" fmla="*/ 8 w 22"/>
                  <a:gd name="T95" fmla="*/ 4 h 10"/>
                  <a:gd name="T96" fmla="*/ 8 w 22"/>
                  <a:gd name="T97" fmla="*/ 3 h 10"/>
                  <a:gd name="T98" fmla="*/ 6 w 22"/>
                  <a:gd name="T99" fmla="*/ 3 h 10"/>
                  <a:gd name="T100" fmla="*/ 4 w 22"/>
                  <a:gd name="T101" fmla="*/ 3 h 10"/>
                  <a:gd name="T102" fmla="*/ 2 w 22"/>
                  <a:gd name="T103" fmla="*/ 3 h 10"/>
                  <a:gd name="T104" fmla="*/ 0 w 22"/>
                  <a:gd name="T105" fmla="*/ 3 h 10"/>
                  <a:gd name="T106" fmla="*/ 0 w 22"/>
                  <a:gd name="T107" fmla="*/ 2 h 10"/>
                  <a:gd name="T108" fmla="*/ 1 w 22"/>
                  <a:gd name="T109" fmla="*/ 2 h 10"/>
                  <a:gd name="T110" fmla="*/ 2 w 22"/>
                  <a:gd name="T11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 h="10">
                    <a:moveTo>
                      <a:pt x="2" y="0"/>
                    </a:moveTo>
                    <a:lnTo>
                      <a:pt x="2" y="2"/>
                    </a:lnTo>
                    <a:lnTo>
                      <a:pt x="4" y="2"/>
                    </a:lnTo>
                    <a:lnTo>
                      <a:pt x="5" y="2"/>
                    </a:lnTo>
                    <a:lnTo>
                      <a:pt x="7" y="2"/>
                    </a:lnTo>
                    <a:lnTo>
                      <a:pt x="9" y="2"/>
                    </a:lnTo>
                    <a:lnTo>
                      <a:pt x="11" y="2"/>
                    </a:lnTo>
                    <a:lnTo>
                      <a:pt x="11" y="4"/>
                    </a:lnTo>
                    <a:lnTo>
                      <a:pt x="13" y="4"/>
                    </a:lnTo>
                    <a:lnTo>
                      <a:pt x="15" y="4"/>
                    </a:lnTo>
                    <a:lnTo>
                      <a:pt x="17" y="4"/>
                    </a:lnTo>
                    <a:lnTo>
                      <a:pt x="17" y="6"/>
                    </a:lnTo>
                    <a:lnTo>
                      <a:pt x="18" y="6"/>
                    </a:lnTo>
                    <a:lnTo>
                      <a:pt x="21" y="6"/>
                    </a:lnTo>
                    <a:lnTo>
                      <a:pt x="19" y="8"/>
                    </a:lnTo>
                    <a:lnTo>
                      <a:pt x="18" y="8"/>
                    </a:lnTo>
                    <a:lnTo>
                      <a:pt x="17" y="9"/>
                    </a:lnTo>
                    <a:lnTo>
                      <a:pt x="16" y="9"/>
                    </a:lnTo>
                    <a:lnTo>
                      <a:pt x="13" y="9"/>
                    </a:lnTo>
                    <a:lnTo>
                      <a:pt x="11" y="9"/>
                    </a:lnTo>
                    <a:lnTo>
                      <a:pt x="10" y="9"/>
                    </a:lnTo>
                    <a:lnTo>
                      <a:pt x="9" y="9"/>
                    </a:lnTo>
                    <a:lnTo>
                      <a:pt x="7" y="9"/>
                    </a:lnTo>
                    <a:lnTo>
                      <a:pt x="6" y="9"/>
                    </a:lnTo>
                    <a:lnTo>
                      <a:pt x="4" y="9"/>
                    </a:lnTo>
                    <a:lnTo>
                      <a:pt x="3" y="9"/>
                    </a:lnTo>
                    <a:lnTo>
                      <a:pt x="3" y="7"/>
                    </a:lnTo>
                    <a:lnTo>
                      <a:pt x="1" y="7"/>
                    </a:lnTo>
                    <a:lnTo>
                      <a:pt x="1" y="6"/>
                    </a:lnTo>
                    <a:lnTo>
                      <a:pt x="1" y="4"/>
                    </a:lnTo>
                    <a:lnTo>
                      <a:pt x="1" y="5"/>
                    </a:lnTo>
                    <a:lnTo>
                      <a:pt x="2" y="5"/>
                    </a:lnTo>
                    <a:lnTo>
                      <a:pt x="2" y="7"/>
                    </a:lnTo>
                    <a:lnTo>
                      <a:pt x="4" y="7"/>
                    </a:lnTo>
                    <a:lnTo>
                      <a:pt x="4" y="8"/>
                    </a:lnTo>
                    <a:lnTo>
                      <a:pt x="6" y="8"/>
                    </a:lnTo>
                    <a:lnTo>
                      <a:pt x="8" y="8"/>
                    </a:lnTo>
                    <a:lnTo>
                      <a:pt x="10" y="7"/>
                    </a:lnTo>
                    <a:lnTo>
                      <a:pt x="11" y="7"/>
                    </a:lnTo>
                    <a:lnTo>
                      <a:pt x="12" y="7"/>
                    </a:lnTo>
                    <a:lnTo>
                      <a:pt x="14" y="7"/>
                    </a:lnTo>
                    <a:lnTo>
                      <a:pt x="16" y="7"/>
                    </a:lnTo>
                    <a:lnTo>
                      <a:pt x="17" y="4"/>
                    </a:lnTo>
                    <a:lnTo>
                      <a:pt x="15" y="4"/>
                    </a:lnTo>
                    <a:lnTo>
                      <a:pt x="13" y="4"/>
                    </a:lnTo>
                    <a:lnTo>
                      <a:pt x="11" y="4"/>
                    </a:lnTo>
                    <a:lnTo>
                      <a:pt x="10" y="4"/>
                    </a:lnTo>
                    <a:lnTo>
                      <a:pt x="8" y="4"/>
                    </a:lnTo>
                    <a:lnTo>
                      <a:pt x="8" y="3"/>
                    </a:lnTo>
                    <a:lnTo>
                      <a:pt x="6" y="3"/>
                    </a:lnTo>
                    <a:lnTo>
                      <a:pt x="4" y="3"/>
                    </a:lnTo>
                    <a:lnTo>
                      <a:pt x="2" y="3"/>
                    </a:lnTo>
                    <a:lnTo>
                      <a:pt x="0" y="3"/>
                    </a:lnTo>
                    <a:lnTo>
                      <a:pt x="0" y="2"/>
                    </a:lnTo>
                    <a:lnTo>
                      <a:pt x="1" y="2"/>
                    </a:lnTo>
                    <a:lnTo>
                      <a:pt x="2" y="0"/>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1" name="Freeform 886"/>
              <p:cNvSpPr>
                <a:spLocks/>
              </p:cNvSpPr>
              <p:nvPr/>
            </p:nvSpPr>
            <p:spPr bwMode="auto">
              <a:xfrm>
                <a:off x="4827" y="2535"/>
                <a:ext cx="23" cy="41"/>
              </a:xfrm>
              <a:custGeom>
                <a:avLst/>
                <a:gdLst>
                  <a:gd name="T0" fmla="*/ 3 w 23"/>
                  <a:gd name="T1" fmla="*/ 2 h 41"/>
                  <a:gd name="T2" fmla="*/ 3 w 23"/>
                  <a:gd name="T3" fmla="*/ 4 h 41"/>
                  <a:gd name="T4" fmla="*/ 4 w 23"/>
                  <a:gd name="T5" fmla="*/ 6 h 41"/>
                  <a:gd name="T6" fmla="*/ 5 w 23"/>
                  <a:gd name="T7" fmla="*/ 7 h 41"/>
                  <a:gd name="T8" fmla="*/ 7 w 23"/>
                  <a:gd name="T9" fmla="*/ 9 h 41"/>
                  <a:gd name="T10" fmla="*/ 11 w 23"/>
                  <a:gd name="T11" fmla="*/ 9 h 41"/>
                  <a:gd name="T12" fmla="*/ 13 w 23"/>
                  <a:gd name="T13" fmla="*/ 11 h 41"/>
                  <a:gd name="T14" fmla="*/ 16 w 23"/>
                  <a:gd name="T15" fmla="*/ 12 h 41"/>
                  <a:gd name="T16" fmla="*/ 18 w 23"/>
                  <a:gd name="T17" fmla="*/ 14 h 41"/>
                  <a:gd name="T18" fmla="*/ 20 w 23"/>
                  <a:gd name="T19" fmla="*/ 14 h 41"/>
                  <a:gd name="T20" fmla="*/ 17 w 23"/>
                  <a:gd name="T21" fmla="*/ 18 h 41"/>
                  <a:gd name="T22" fmla="*/ 13 w 23"/>
                  <a:gd name="T23" fmla="*/ 19 h 41"/>
                  <a:gd name="T24" fmla="*/ 9 w 23"/>
                  <a:gd name="T25" fmla="*/ 21 h 41"/>
                  <a:gd name="T26" fmla="*/ 5 w 23"/>
                  <a:gd name="T27" fmla="*/ 24 h 41"/>
                  <a:gd name="T28" fmla="*/ 3 w 23"/>
                  <a:gd name="T29" fmla="*/ 27 h 41"/>
                  <a:gd name="T30" fmla="*/ 7 w 23"/>
                  <a:gd name="T31" fmla="*/ 28 h 41"/>
                  <a:gd name="T32" fmla="*/ 10 w 23"/>
                  <a:gd name="T33" fmla="*/ 28 h 41"/>
                  <a:gd name="T34" fmla="*/ 13 w 23"/>
                  <a:gd name="T35" fmla="*/ 31 h 41"/>
                  <a:gd name="T36" fmla="*/ 17 w 23"/>
                  <a:gd name="T37" fmla="*/ 31 h 41"/>
                  <a:gd name="T38" fmla="*/ 21 w 23"/>
                  <a:gd name="T39" fmla="*/ 31 h 41"/>
                  <a:gd name="T40" fmla="*/ 21 w 23"/>
                  <a:gd name="T41" fmla="*/ 33 h 41"/>
                  <a:gd name="T42" fmla="*/ 18 w 23"/>
                  <a:gd name="T43" fmla="*/ 35 h 41"/>
                  <a:gd name="T44" fmla="*/ 14 w 23"/>
                  <a:gd name="T45" fmla="*/ 37 h 41"/>
                  <a:gd name="T46" fmla="*/ 11 w 23"/>
                  <a:gd name="T47" fmla="*/ 38 h 41"/>
                  <a:gd name="T48" fmla="*/ 7 w 23"/>
                  <a:gd name="T49" fmla="*/ 40 h 41"/>
                  <a:gd name="T50" fmla="*/ 4 w 23"/>
                  <a:gd name="T51" fmla="*/ 40 h 41"/>
                  <a:gd name="T52" fmla="*/ 1 w 23"/>
                  <a:gd name="T53" fmla="*/ 40 h 41"/>
                  <a:gd name="T54" fmla="*/ 5 w 23"/>
                  <a:gd name="T55" fmla="*/ 38 h 41"/>
                  <a:gd name="T56" fmla="*/ 9 w 23"/>
                  <a:gd name="T57" fmla="*/ 36 h 41"/>
                  <a:gd name="T58" fmla="*/ 12 w 23"/>
                  <a:gd name="T59" fmla="*/ 36 h 41"/>
                  <a:gd name="T60" fmla="*/ 16 w 23"/>
                  <a:gd name="T61" fmla="*/ 32 h 41"/>
                  <a:gd name="T62" fmla="*/ 16 w 23"/>
                  <a:gd name="T63" fmla="*/ 30 h 41"/>
                  <a:gd name="T64" fmla="*/ 14 w 23"/>
                  <a:gd name="T65" fmla="*/ 29 h 41"/>
                  <a:gd name="T66" fmla="*/ 10 w 23"/>
                  <a:gd name="T67" fmla="*/ 29 h 41"/>
                  <a:gd name="T68" fmla="*/ 8 w 23"/>
                  <a:gd name="T69" fmla="*/ 28 h 41"/>
                  <a:gd name="T70" fmla="*/ 4 w 23"/>
                  <a:gd name="T71" fmla="*/ 28 h 41"/>
                  <a:gd name="T72" fmla="*/ 2 w 23"/>
                  <a:gd name="T73" fmla="*/ 27 h 41"/>
                  <a:gd name="T74" fmla="*/ 0 w 23"/>
                  <a:gd name="T75" fmla="*/ 25 h 41"/>
                  <a:gd name="T76" fmla="*/ 4 w 23"/>
                  <a:gd name="T77" fmla="*/ 21 h 41"/>
                  <a:gd name="T78" fmla="*/ 8 w 23"/>
                  <a:gd name="T79" fmla="*/ 19 h 41"/>
                  <a:gd name="T80" fmla="*/ 12 w 23"/>
                  <a:gd name="T81" fmla="*/ 18 h 41"/>
                  <a:gd name="T82" fmla="*/ 16 w 23"/>
                  <a:gd name="T83" fmla="*/ 14 h 41"/>
                  <a:gd name="T84" fmla="*/ 16 w 23"/>
                  <a:gd name="T85" fmla="*/ 12 h 41"/>
                  <a:gd name="T86" fmla="*/ 14 w 23"/>
                  <a:gd name="T87" fmla="*/ 11 h 41"/>
                  <a:gd name="T88" fmla="*/ 11 w 23"/>
                  <a:gd name="T89" fmla="*/ 11 h 41"/>
                  <a:gd name="T90" fmla="*/ 9 w 23"/>
                  <a:gd name="T91" fmla="*/ 9 h 41"/>
                  <a:gd name="T92" fmla="*/ 7 w 23"/>
                  <a:gd name="T93" fmla="*/ 7 h 41"/>
                  <a:gd name="T94" fmla="*/ 6 w 23"/>
                  <a:gd name="T95" fmla="*/ 6 h 41"/>
                  <a:gd name="T96" fmla="*/ 7 w 23"/>
                  <a:gd name="T97" fmla="*/ 7 h 41"/>
                  <a:gd name="T98" fmla="*/ 4 w 23"/>
                  <a:gd name="T99" fmla="*/ 7 h 41"/>
                  <a:gd name="T100" fmla="*/ 4 w 23"/>
                  <a:gd name="T101" fmla="*/ 4 h 41"/>
                  <a:gd name="T102" fmla="*/ 3 w 23"/>
                  <a:gd name="T103"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41">
                    <a:moveTo>
                      <a:pt x="3" y="0"/>
                    </a:moveTo>
                    <a:lnTo>
                      <a:pt x="3" y="2"/>
                    </a:lnTo>
                    <a:lnTo>
                      <a:pt x="3" y="3"/>
                    </a:lnTo>
                    <a:lnTo>
                      <a:pt x="3" y="4"/>
                    </a:lnTo>
                    <a:lnTo>
                      <a:pt x="4" y="4"/>
                    </a:lnTo>
                    <a:lnTo>
                      <a:pt x="4" y="6"/>
                    </a:lnTo>
                    <a:lnTo>
                      <a:pt x="5" y="6"/>
                    </a:lnTo>
                    <a:lnTo>
                      <a:pt x="5" y="7"/>
                    </a:lnTo>
                    <a:lnTo>
                      <a:pt x="7" y="7"/>
                    </a:lnTo>
                    <a:lnTo>
                      <a:pt x="7" y="9"/>
                    </a:lnTo>
                    <a:lnTo>
                      <a:pt x="9" y="9"/>
                    </a:lnTo>
                    <a:lnTo>
                      <a:pt x="11" y="9"/>
                    </a:lnTo>
                    <a:lnTo>
                      <a:pt x="13" y="9"/>
                    </a:lnTo>
                    <a:lnTo>
                      <a:pt x="13" y="11"/>
                    </a:lnTo>
                    <a:lnTo>
                      <a:pt x="15" y="11"/>
                    </a:lnTo>
                    <a:lnTo>
                      <a:pt x="16" y="12"/>
                    </a:lnTo>
                    <a:lnTo>
                      <a:pt x="18" y="12"/>
                    </a:lnTo>
                    <a:lnTo>
                      <a:pt x="18" y="14"/>
                    </a:lnTo>
                    <a:lnTo>
                      <a:pt x="19" y="14"/>
                    </a:lnTo>
                    <a:lnTo>
                      <a:pt x="20" y="14"/>
                    </a:lnTo>
                    <a:lnTo>
                      <a:pt x="19" y="16"/>
                    </a:lnTo>
                    <a:lnTo>
                      <a:pt x="17" y="18"/>
                    </a:lnTo>
                    <a:lnTo>
                      <a:pt x="15" y="19"/>
                    </a:lnTo>
                    <a:lnTo>
                      <a:pt x="13" y="19"/>
                    </a:lnTo>
                    <a:lnTo>
                      <a:pt x="11" y="19"/>
                    </a:lnTo>
                    <a:lnTo>
                      <a:pt x="9" y="21"/>
                    </a:lnTo>
                    <a:lnTo>
                      <a:pt x="7" y="21"/>
                    </a:lnTo>
                    <a:lnTo>
                      <a:pt x="5" y="24"/>
                    </a:lnTo>
                    <a:lnTo>
                      <a:pt x="3" y="25"/>
                    </a:lnTo>
                    <a:lnTo>
                      <a:pt x="3" y="27"/>
                    </a:lnTo>
                    <a:lnTo>
                      <a:pt x="5" y="27"/>
                    </a:lnTo>
                    <a:lnTo>
                      <a:pt x="7" y="28"/>
                    </a:lnTo>
                    <a:lnTo>
                      <a:pt x="9" y="28"/>
                    </a:lnTo>
                    <a:lnTo>
                      <a:pt x="10" y="28"/>
                    </a:lnTo>
                    <a:lnTo>
                      <a:pt x="12" y="28"/>
                    </a:lnTo>
                    <a:lnTo>
                      <a:pt x="13" y="31"/>
                    </a:lnTo>
                    <a:lnTo>
                      <a:pt x="15" y="31"/>
                    </a:lnTo>
                    <a:lnTo>
                      <a:pt x="17" y="31"/>
                    </a:lnTo>
                    <a:lnTo>
                      <a:pt x="19" y="31"/>
                    </a:lnTo>
                    <a:lnTo>
                      <a:pt x="21" y="31"/>
                    </a:lnTo>
                    <a:lnTo>
                      <a:pt x="22" y="31"/>
                    </a:lnTo>
                    <a:lnTo>
                      <a:pt x="21" y="33"/>
                    </a:lnTo>
                    <a:lnTo>
                      <a:pt x="20" y="33"/>
                    </a:lnTo>
                    <a:lnTo>
                      <a:pt x="18" y="35"/>
                    </a:lnTo>
                    <a:lnTo>
                      <a:pt x="16" y="37"/>
                    </a:lnTo>
                    <a:lnTo>
                      <a:pt x="14" y="37"/>
                    </a:lnTo>
                    <a:lnTo>
                      <a:pt x="12" y="38"/>
                    </a:lnTo>
                    <a:lnTo>
                      <a:pt x="11" y="38"/>
                    </a:lnTo>
                    <a:lnTo>
                      <a:pt x="9" y="40"/>
                    </a:lnTo>
                    <a:lnTo>
                      <a:pt x="7" y="40"/>
                    </a:lnTo>
                    <a:lnTo>
                      <a:pt x="5" y="40"/>
                    </a:lnTo>
                    <a:lnTo>
                      <a:pt x="4" y="40"/>
                    </a:lnTo>
                    <a:lnTo>
                      <a:pt x="2" y="40"/>
                    </a:lnTo>
                    <a:lnTo>
                      <a:pt x="1" y="40"/>
                    </a:lnTo>
                    <a:lnTo>
                      <a:pt x="3" y="39"/>
                    </a:lnTo>
                    <a:lnTo>
                      <a:pt x="5" y="38"/>
                    </a:lnTo>
                    <a:lnTo>
                      <a:pt x="7" y="38"/>
                    </a:lnTo>
                    <a:lnTo>
                      <a:pt x="9" y="36"/>
                    </a:lnTo>
                    <a:lnTo>
                      <a:pt x="10" y="36"/>
                    </a:lnTo>
                    <a:lnTo>
                      <a:pt x="12" y="36"/>
                    </a:lnTo>
                    <a:lnTo>
                      <a:pt x="14" y="34"/>
                    </a:lnTo>
                    <a:lnTo>
                      <a:pt x="16" y="32"/>
                    </a:lnTo>
                    <a:lnTo>
                      <a:pt x="17" y="30"/>
                    </a:lnTo>
                    <a:lnTo>
                      <a:pt x="16" y="30"/>
                    </a:lnTo>
                    <a:lnTo>
                      <a:pt x="14" y="30"/>
                    </a:lnTo>
                    <a:lnTo>
                      <a:pt x="14" y="29"/>
                    </a:lnTo>
                    <a:lnTo>
                      <a:pt x="12" y="29"/>
                    </a:lnTo>
                    <a:lnTo>
                      <a:pt x="10" y="29"/>
                    </a:lnTo>
                    <a:lnTo>
                      <a:pt x="8" y="29"/>
                    </a:lnTo>
                    <a:lnTo>
                      <a:pt x="8" y="28"/>
                    </a:lnTo>
                    <a:lnTo>
                      <a:pt x="6" y="28"/>
                    </a:lnTo>
                    <a:lnTo>
                      <a:pt x="4" y="28"/>
                    </a:lnTo>
                    <a:lnTo>
                      <a:pt x="2" y="28"/>
                    </a:lnTo>
                    <a:lnTo>
                      <a:pt x="2" y="27"/>
                    </a:lnTo>
                    <a:lnTo>
                      <a:pt x="0" y="27"/>
                    </a:lnTo>
                    <a:lnTo>
                      <a:pt x="0" y="25"/>
                    </a:lnTo>
                    <a:lnTo>
                      <a:pt x="2" y="23"/>
                    </a:lnTo>
                    <a:lnTo>
                      <a:pt x="4" y="21"/>
                    </a:lnTo>
                    <a:lnTo>
                      <a:pt x="6" y="21"/>
                    </a:lnTo>
                    <a:lnTo>
                      <a:pt x="8" y="19"/>
                    </a:lnTo>
                    <a:lnTo>
                      <a:pt x="10" y="18"/>
                    </a:lnTo>
                    <a:lnTo>
                      <a:pt x="12" y="18"/>
                    </a:lnTo>
                    <a:lnTo>
                      <a:pt x="14" y="17"/>
                    </a:lnTo>
                    <a:lnTo>
                      <a:pt x="16" y="14"/>
                    </a:lnTo>
                    <a:lnTo>
                      <a:pt x="17" y="12"/>
                    </a:lnTo>
                    <a:lnTo>
                      <a:pt x="16" y="12"/>
                    </a:lnTo>
                    <a:lnTo>
                      <a:pt x="14" y="12"/>
                    </a:lnTo>
                    <a:lnTo>
                      <a:pt x="14" y="11"/>
                    </a:lnTo>
                    <a:lnTo>
                      <a:pt x="12" y="11"/>
                    </a:lnTo>
                    <a:lnTo>
                      <a:pt x="11" y="11"/>
                    </a:lnTo>
                    <a:lnTo>
                      <a:pt x="11" y="9"/>
                    </a:lnTo>
                    <a:lnTo>
                      <a:pt x="9" y="9"/>
                    </a:lnTo>
                    <a:lnTo>
                      <a:pt x="7" y="9"/>
                    </a:lnTo>
                    <a:lnTo>
                      <a:pt x="7" y="7"/>
                    </a:lnTo>
                    <a:lnTo>
                      <a:pt x="6" y="7"/>
                    </a:lnTo>
                    <a:lnTo>
                      <a:pt x="6" y="6"/>
                    </a:lnTo>
                    <a:lnTo>
                      <a:pt x="6" y="7"/>
                    </a:lnTo>
                    <a:lnTo>
                      <a:pt x="7" y="7"/>
                    </a:lnTo>
                    <a:lnTo>
                      <a:pt x="5" y="7"/>
                    </a:lnTo>
                    <a:lnTo>
                      <a:pt x="4" y="7"/>
                    </a:lnTo>
                    <a:lnTo>
                      <a:pt x="4" y="6"/>
                    </a:lnTo>
                    <a:lnTo>
                      <a:pt x="4" y="4"/>
                    </a:lnTo>
                    <a:lnTo>
                      <a:pt x="3" y="4"/>
                    </a:lnTo>
                    <a:lnTo>
                      <a:pt x="3" y="2"/>
                    </a:lnTo>
                    <a:lnTo>
                      <a:pt x="3" y="0"/>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2" name="Freeform 887"/>
              <p:cNvSpPr>
                <a:spLocks/>
              </p:cNvSpPr>
              <p:nvPr/>
            </p:nvSpPr>
            <p:spPr bwMode="auto">
              <a:xfrm>
                <a:off x="4826" y="2537"/>
                <a:ext cx="23" cy="39"/>
              </a:xfrm>
              <a:custGeom>
                <a:avLst/>
                <a:gdLst>
                  <a:gd name="T0" fmla="*/ 18 w 23"/>
                  <a:gd name="T1" fmla="*/ 1 h 39"/>
                  <a:gd name="T2" fmla="*/ 16 w 23"/>
                  <a:gd name="T3" fmla="*/ 4 h 39"/>
                  <a:gd name="T4" fmla="*/ 13 w 23"/>
                  <a:gd name="T5" fmla="*/ 5 h 39"/>
                  <a:gd name="T6" fmla="*/ 10 w 23"/>
                  <a:gd name="T7" fmla="*/ 7 h 39"/>
                  <a:gd name="T8" fmla="*/ 6 w 23"/>
                  <a:gd name="T9" fmla="*/ 9 h 39"/>
                  <a:gd name="T10" fmla="*/ 3 w 23"/>
                  <a:gd name="T11" fmla="*/ 10 h 39"/>
                  <a:gd name="T12" fmla="*/ 2 w 23"/>
                  <a:gd name="T13" fmla="*/ 14 h 39"/>
                  <a:gd name="T14" fmla="*/ 4 w 23"/>
                  <a:gd name="T15" fmla="*/ 16 h 39"/>
                  <a:gd name="T16" fmla="*/ 6 w 23"/>
                  <a:gd name="T17" fmla="*/ 17 h 39"/>
                  <a:gd name="T18" fmla="*/ 10 w 23"/>
                  <a:gd name="T19" fmla="*/ 17 h 39"/>
                  <a:gd name="T20" fmla="*/ 12 w 23"/>
                  <a:gd name="T21" fmla="*/ 19 h 39"/>
                  <a:gd name="T22" fmla="*/ 16 w 23"/>
                  <a:gd name="T23" fmla="*/ 22 h 39"/>
                  <a:gd name="T24" fmla="*/ 18 w 23"/>
                  <a:gd name="T25" fmla="*/ 23 h 39"/>
                  <a:gd name="T26" fmla="*/ 17 w 23"/>
                  <a:gd name="T27" fmla="*/ 25 h 39"/>
                  <a:gd name="T28" fmla="*/ 13 w 23"/>
                  <a:gd name="T29" fmla="*/ 26 h 39"/>
                  <a:gd name="T30" fmla="*/ 10 w 23"/>
                  <a:gd name="T31" fmla="*/ 26 h 39"/>
                  <a:gd name="T32" fmla="*/ 7 w 23"/>
                  <a:gd name="T33" fmla="*/ 29 h 39"/>
                  <a:gd name="T34" fmla="*/ 3 w 23"/>
                  <a:gd name="T35" fmla="*/ 29 h 39"/>
                  <a:gd name="T36" fmla="*/ 0 w 23"/>
                  <a:gd name="T37" fmla="*/ 29 h 39"/>
                  <a:gd name="T38" fmla="*/ 1 w 23"/>
                  <a:gd name="T39" fmla="*/ 31 h 39"/>
                  <a:gd name="T40" fmla="*/ 3 w 23"/>
                  <a:gd name="T41" fmla="*/ 33 h 39"/>
                  <a:gd name="T42" fmla="*/ 6 w 23"/>
                  <a:gd name="T43" fmla="*/ 35 h 39"/>
                  <a:gd name="T44" fmla="*/ 10 w 23"/>
                  <a:gd name="T45" fmla="*/ 36 h 39"/>
                  <a:gd name="T46" fmla="*/ 13 w 23"/>
                  <a:gd name="T47" fmla="*/ 38 h 39"/>
                  <a:gd name="T48" fmla="*/ 17 w 23"/>
                  <a:gd name="T49" fmla="*/ 38 h 39"/>
                  <a:gd name="T50" fmla="*/ 20 w 23"/>
                  <a:gd name="T51" fmla="*/ 38 h 39"/>
                  <a:gd name="T52" fmla="*/ 20 w 23"/>
                  <a:gd name="T53" fmla="*/ 38 h 39"/>
                  <a:gd name="T54" fmla="*/ 18 w 23"/>
                  <a:gd name="T55" fmla="*/ 37 h 39"/>
                  <a:gd name="T56" fmla="*/ 14 w 23"/>
                  <a:gd name="T57" fmla="*/ 37 h 39"/>
                  <a:gd name="T58" fmla="*/ 12 w 23"/>
                  <a:gd name="T59" fmla="*/ 35 h 39"/>
                  <a:gd name="T60" fmla="*/ 8 w 23"/>
                  <a:gd name="T61" fmla="*/ 35 h 39"/>
                  <a:gd name="T62" fmla="*/ 6 w 23"/>
                  <a:gd name="T63" fmla="*/ 33 h 39"/>
                  <a:gd name="T64" fmla="*/ 4 w 23"/>
                  <a:gd name="T65" fmla="*/ 31 h 39"/>
                  <a:gd name="T66" fmla="*/ 6 w 23"/>
                  <a:gd name="T67" fmla="*/ 29 h 39"/>
                  <a:gd name="T68" fmla="*/ 9 w 23"/>
                  <a:gd name="T69" fmla="*/ 29 h 39"/>
                  <a:gd name="T70" fmla="*/ 13 w 23"/>
                  <a:gd name="T71" fmla="*/ 26 h 39"/>
                  <a:gd name="T72" fmla="*/ 17 w 23"/>
                  <a:gd name="T73" fmla="*/ 26 h 39"/>
                  <a:gd name="T74" fmla="*/ 20 w 23"/>
                  <a:gd name="T75" fmla="*/ 25 h 39"/>
                  <a:gd name="T76" fmla="*/ 21 w 23"/>
                  <a:gd name="T77" fmla="*/ 23 h 39"/>
                  <a:gd name="T78" fmla="*/ 19 w 23"/>
                  <a:gd name="T79" fmla="*/ 21 h 39"/>
                  <a:gd name="T80" fmla="*/ 15 w 23"/>
                  <a:gd name="T81" fmla="*/ 19 h 39"/>
                  <a:gd name="T82" fmla="*/ 13 w 23"/>
                  <a:gd name="T83" fmla="*/ 17 h 39"/>
                  <a:gd name="T84" fmla="*/ 10 w 23"/>
                  <a:gd name="T85" fmla="*/ 17 h 39"/>
                  <a:gd name="T86" fmla="*/ 6 w 23"/>
                  <a:gd name="T87" fmla="*/ 16 h 39"/>
                  <a:gd name="T88" fmla="*/ 4 w 23"/>
                  <a:gd name="T89" fmla="*/ 14 h 39"/>
                  <a:gd name="T90" fmla="*/ 6 w 23"/>
                  <a:gd name="T91" fmla="*/ 10 h 39"/>
                  <a:gd name="T92" fmla="*/ 10 w 23"/>
                  <a:gd name="T93" fmla="*/ 7 h 39"/>
                  <a:gd name="T94" fmla="*/ 13 w 23"/>
                  <a:gd name="T95" fmla="*/ 5 h 39"/>
                  <a:gd name="T96" fmla="*/ 17 w 23"/>
                  <a:gd name="T97" fmla="*/ 4 h 39"/>
                  <a:gd name="T98" fmla="*/ 17 w 23"/>
                  <a:gd name="T99" fmla="*/ 3 h 39"/>
                  <a:gd name="T100" fmla="*/ 18 w 23"/>
                  <a:gd name="T10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 h="39">
                    <a:moveTo>
                      <a:pt x="18" y="0"/>
                    </a:moveTo>
                    <a:lnTo>
                      <a:pt x="18" y="1"/>
                    </a:lnTo>
                    <a:lnTo>
                      <a:pt x="18" y="2"/>
                    </a:lnTo>
                    <a:lnTo>
                      <a:pt x="16" y="4"/>
                    </a:lnTo>
                    <a:lnTo>
                      <a:pt x="15" y="4"/>
                    </a:lnTo>
                    <a:lnTo>
                      <a:pt x="13" y="5"/>
                    </a:lnTo>
                    <a:lnTo>
                      <a:pt x="11" y="7"/>
                    </a:lnTo>
                    <a:lnTo>
                      <a:pt x="10" y="7"/>
                    </a:lnTo>
                    <a:lnTo>
                      <a:pt x="8" y="7"/>
                    </a:lnTo>
                    <a:lnTo>
                      <a:pt x="6" y="9"/>
                    </a:lnTo>
                    <a:lnTo>
                      <a:pt x="5" y="9"/>
                    </a:lnTo>
                    <a:lnTo>
                      <a:pt x="3" y="10"/>
                    </a:lnTo>
                    <a:lnTo>
                      <a:pt x="2" y="12"/>
                    </a:lnTo>
                    <a:lnTo>
                      <a:pt x="2" y="14"/>
                    </a:lnTo>
                    <a:lnTo>
                      <a:pt x="2" y="16"/>
                    </a:lnTo>
                    <a:lnTo>
                      <a:pt x="4" y="16"/>
                    </a:lnTo>
                    <a:lnTo>
                      <a:pt x="4" y="17"/>
                    </a:lnTo>
                    <a:lnTo>
                      <a:pt x="6" y="17"/>
                    </a:lnTo>
                    <a:lnTo>
                      <a:pt x="8" y="17"/>
                    </a:lnTo>
                    <a:lnTo>
                      <a:pt x="10" y="17"/>
                    </a:lnTo>
                    <a:lnTo>
                      <a:pt x="10" y="19"/>
                    </a:lnTo>
                    <a:lnTo>
                      <a:pt x="12" y="19"/>
                    </a:lnTo>
                    <a:lnTo>
                      <a:pt x="14" y="22"/>
                    </a:lnTo>
                    <a:lnTo>
                      <a:pt x="16" y="22"/>
                    </a:lnTo>
                    <a:lnTo>
                      <a:pt x="16" y="23"/>
                    </a:lnTo>
                    <a:lnTo>
                      <a:pt x="18" y="23"/>
                    </a:lnTo>
                    <a:lnTo>
                      <a:pt x="19" y="23"/>
                    </a:lnTo>
                    <a:lnTo>
                      <a:pt x="17" y="25"/>
                    </a:lnTo>
                    <a:lnTo>
                      <a:pt x="15" y="25"/>
                    </a:lnTo>
                    <a:lnTo>
                      <a:pt x="13" y="26"/>
                    </a:lnTo>
                    <a:lnTo>
                      <a:pt x="11" y="26"/>
                    </a:lnTo>
                    <a:lnTo>
                      <a:pt x="10" y="26"/>
                    </a:lnTo>
                    <a:lnTo>
                      <a:pt x="9" y="26"/>
                    </a:lnTo>
                    <a:lnTo>
                      <a:pt x="7" y="29"/>
                    </a:lnTo>
                    <a:lnTo>
                      <a:pt x="5" y="29"/>
                    </a:lnTo>
                    <a:lnTo>
                      <a:pt x="3" y="29"/>
                    </a:lnTo>
                    <a:lnTo>
                      <a:pt x="2" y="29"/>
                    </a:lnTo>
                    <a:lnTo>
                      <a:pt x="0" y="29"/>
                    </a:lnTo>
                    <a:lnTo>
                      <a:pt x="0" y="31"/>
                    </a:lnTo>
                    <a:lnTo>
                      <a:pt x="1" y="31"/>
                    </a:lnTo>
                    <a:lnTo>
                      <a:pt x="1" y="33"/>
                    </a:lnTo>
                    <a:lnTo>
                      <a:pt x="3" y="33"/>
                    </a:lnTo>
                    <a:lnTo>
                      <a:pt x="4" y="35"/>
                    </a:lnTo>
                    <a:lnTo>
                      <a:pt x="6" y="35"/>
                    </a:lnTo>
                    <a:lnTo>
                      <a:pt x="8" y="36"/>
                    </a:lnTo>
                    <a:lnTo>
                      <a:pt x="10" y="36"/>
                    </a:lnTo>
                    <a:lnTo>
                      <a:pt x="11" y="38"/>
                    </a:lnTo>
                    <a:lnTo>
                      <a:pt x="13" y="38"/>
                    </a:lnTo>
                    <a:lnTo>
                      <a:pt x="15" y="38"/>
                    </a:lnTo>
                    <a:lnTo>
                      <a:pt x="17" y="38"/>
                    </a:lnTo>
                    <a:lnTo>
                      <a:pt x="19" y="38"/>
                    </a:lnTo>
                    <a:lnTo>
                      <a:pt x="20" y="38"/>
                    </a:lnTo>
                    <a:lnTo>
                      <a:pt x="21" y="38"/>
                    </a:lnTo>
                    <a:lnTo>
                      <a:pt x="20" y="38"/>
                    </a:lnTo>
                    <a:lnTo>
                      <a:pt x="18" y="38"/>
                    </a:lnTo>
                    <a:lnTo>
                      <a:pt x="18" y="37"/>
                    </a:lnTo>
                    <a:lnTo>
                      <a:pt x="16" y="37"/>
                    </a:lnTo>
                    <a:lnTo>
                      <a:pt x="14" y="37"/>
                    </a:lnTo>
                    <a:lnTo>
                      <a:pt x="12" y="37"/>
                    </a:lnTo>
                    <a:lnTo>
                      <a:pt x="12" y="35"/>
                    </a:lnTo>
                    <a:lnTo>
                      <a:pt x="10" y="35"/>
                    </a:lnTo>
                    <a:lnTo>
                      <a:pt x="8" y="35"/>
                    </a:lnTo>
                    <a:lnTo>
                      <a:pt x="6" y="35"/>
                    </a:lnTo>
                    <a:lnTo>
                      <a:pt x="6" y="33"/>
                    </a:lnTo>
                    <a:lnTo>
                      <a:pt x="4" y="33"/>
                    </a:lnTo>
                    <a:lnTo>
                      <a:pt x="4" y="31"/>
                    </a:lnTo>
                    <a:lnTo>
                      <a:pt x="4" y="29"/>
                    </a:lnTo>
                    <a:lnTo>
                      <a:pt x="6" y="29"/>
                    </a:lnTo>
                    <a:lnTo>
                      <a:pt x="7" y="29"/>
                    </a:lnTo>
                    <a:lnTo>
                      <a:pt x="9" y="29"/>
                    </a:lnTo>
                    <a:lnTo>
                      <a:pt x="11" y="29"/>
                    </a:lnTo>
                    <a:lnTo>
                      <a:pt x="13" y="26"/>
                    </a:lnTo>
                    <a:lnTo>
                      <a:pt x="15" y="26"/>
                    </a:lnTo>
                    <a:lnTo>
                      <a:pt x="17" y="26"/>
                    </a:lnTo>
                    <a:lnTo>
                      <a:pt x="19" y="25"/>
                    </a:lnTo>
                    <a:lnTo>
                      <a:pt x="20" y="25"/>
                    </a:lnTo>
                    <a:lnTo>
                      <a:pt x="22" y="23"/>
                    </a:lnTo>
                    <a:lnTo>
                      <a:pt x="21" y="23"/>
                    </a:lnTo>
                    <a:lnTo>
                      <a:pt x="19" y="23"/>
                    </a:lnTo>
                    <a:lnTo>
                      <a:pt x="19" y="21"/>
                    </a:lnTo>
                    <a:lnTo>
                      <a:pt x="17" y="21"/>
                    </a:lnTo>
                    <a:lnTo>
                      <a:pt x="15" y="19"/>
                    </a:lnTo>
                    <a:lnTo>
                      <a:pt x="13" y="19"/>
                    </a:lnTo>
                    <a:lnTo>
                      <a:pt x="13" y="17"/>
                    </a:lnTo>
                    <a:lnTo>
                      <a:pt x="11" y="17"/>
                    </a:lnTo>
                    <a:lnTo>
                      <a:pt x="10" y="17"/>
                    </a:lnTo>
                    <a:lnTo>
                      <a:pt x="8" y="17"/>
                    </a:lnTo>
                    <a:lnTo>
                      <a:pt x="6" y="16"/>
                    </a:lnTo>
                    <a:lnTo>
                      <a:pt x="4" y="16"/>
                    </a:lnTo>
                    <a:lnTo>
                      <a:pt x="4" y="14"/>
                    </a:lnTo>
                    <a:lnTo>
                      <a:pt x="4" y="12"/>
                    </a:lnTo>
                    <a:lnTo>
                      <a:pt x="6" y="10"/>
                    </a:lnTo>
                    <a:lnTo>
                      <a:pt x="8" y="9"/>
                    </a:lnTo>
                    <a:lnTo>
                      <a:pt x="10" y="7"/>
                    </a:lnTo>
                    <a:lnTo>
                      <a:pt x="11" y="7"/>
                    </a:lnTo>
                    <a:lnTo>
                      <a:pt x="13" y="5"/>
                    </a:lnTo>
                    <a:lnTo>
                      <a:pt x="15" y="5"/>
                    </a:lnTo>
                    <a:lnTo>
                      <a:pt x="17" y="4"/>
                    </a:lnTo>
                    <a:lnTo>
                      <a:pt x="16" y="5"/>
                    </a:lnTo>
                    <a:lnTo>
                      <a:pt x="17" y="3"/>
                    </a:lnTo>
                    <a:lnTo>
                      <a:pt x="17" y="1"/>
                    </a:lnTo>
                    <a:lnTo>
                      <a:pt x="18" y="0"/>
                    </a:lnTo>
                  </a:path>
                </a:pathLst>
              </a:custGeom>
              <a:solidFill>
                <a:srgbClr val="80808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03" name="Freeform 888"/>
              <p:cNvSpPr>
                <a:spLocks/>
              </p:cNvSpPr>
              <p:nvPr/>
            </p:nvSpPr>
            <p:spPr bwMode="auto">
              <a:xfrm>
                <a:off x="4721" y="2219"/>
                <a:ext cx="42" cy="23"/>
              </a:xfrm>
              <a:custGeom>
                <a:avLst/>
                <a:gdLst>
                  <a:gd name="T0" fmla="*/ 1 w 42"/>
                  <a:gd name="T1" fmla="*/ 16 h 23"/>
                  <a:gd name="T2" fmla="*/ 3 w 42"/>
                  <a:gd name="T3" fmla="*/ 16 h 23"/>
                  <a:gd name="T4" fmla="*/ 5 w 42"/>
                  <a:gd name="T5" fmla="*/ 16 h 23"/>
                  <a:gd name="T6" fmla="*/ 7 w 42"/>
                  <a:gd name="T7" fmla="*/ 16 h 23"/>
                  <a:gd name="T8" fmla="*/ 9 w 42"/>
                  <a:gd name="T9" fmla="*/ 16 h 23"/>
                  <a:gd name="T10" fmla="*/ 11 w 42"/>
                  <a:gd name="T11" fmla="*/ 16 h 23"/>
                  <a:gd name="T12" fmla="*/ 13 w 42"/>
                  <a:gd name="T13" fmla="*/ 16 h 23"/>
                  <a:gd name="T14" fmla="*/ 14 w 42"/>
                  <a:gd name="T15" fmla="*/ 16 h 23"/>
                  <a:gd name="T16" fmla="*/ 16 w 42"/>
                  <a:gd name="T17" fmla="*/ 16 h 23"/>
                  <a:gd name="T18" fmla="*/ 18 w 42"/>
                  <a:gd name="T19" fmla="*/ 15 h 23"/>
                  <a:gd name="T20" fmla="*/ 19 w 42"/>
                  <a:gd name="T21" fmla="*/ 15 h 23"/>
                  <a:gd name="T22" fmla="*/ 21 w 42"/>
                  <a:gd name="T23" fmla="*/ 13 h 23"/>
                  <a:gd name="T24" fmla="*/ 23 w 42"/>
                  <a:gd name="T25" fmla="*/ 11 h 23"/>
                  <a:gd name="T26" fmla="*/ 23 w 42"/>
                  <a:gd name="T27" fmla="*/ 9 h 23"/>
                  <a:gd name="T28" fmla="*/ 23 w 42"/>
                  <a:gd name="T29" fmla="*/ 8 h 23"/>
                  <a:gd name="T30" fmla="*/ 25 w 42"/>
                  <a:gd name="T31" fmla="*/ 6 h 23"/>
                  <a:gd name="T32" fmla="*/ 25 w 42"/>
                  <a:gd name="T33" fmla="*/ 4 h 23"/>
                  <a:gd name="T34" fmla="*/ 27 w 42"/>
                  <a:gd name="T35" fmla="*/ 2 h 23"/>
                  <a:gd name="T36" fmla="*/ 29 w 42"/>
                  <a:gd name="T37" fmla="*/ 1 h 23"/>
                  <a:gd name="T38" fmla="*/ 31 w 42"/>
                  <a:gd name="T39" fmla="*/ 0 h 23"/>
                  <a:gd name="T40" fmla="*/ 31 w 42"/>
                  <a:gd name="T41" fmla="*/ 1 h 23"/>
                  <a:gd name="T42" fmla="*/ 31 w 42"/>
                  <a:gd name="T43" fmla="*/ 2 h 23"/>
                  <a:gd name="T44" fmla="*/ 31 w 42"/>
                  <a:gd name="T45" fmla="*/ 4 h 23"/>
                  <a:gd name="T46" fmla="*/ 31 w 42"/>
                  <a:gd name="T47" fmla="*/ 6 h 23"/>
                  <a:gd name="T48" fmla="*/ 33 w 42"/>
                  <a:gd name="T49" fmla="*/ 6 h 23"/>
                  <a:gd name="T50" fmla="*/ 33 w 42"/>
                  <a:gd name="T51" fmla="*/ 7 h 23"/>
                  <a:gd name="T52" fmla="*/ 35 w 42"/>
                  <a:gd name="T53" fmla="*/ 7 h 23"/>
                  <a:gd name="T54" fmla="*/ 37 w 42"/>
                  <a:gd name="T55" fmla="*/ 7 h 23"/>
                  <a:gd name="T56" fmla="*/ 37 w 42"/>
                  <a:gd name="T57" fmla="*/ 9 h 23"/>
                  <a:gd name="T58" fmla="*/ 39 w 42"/>
                  <a:gd name="T59" fmla="*/ 9 h 23"/>
                  <a:gd name="T60" fmla="*/ 40 w 42"/>
                  <a:gd name="T61" fmla="*/ 9 h 23"/>
                  <a:gd name="T62" fmla="*/ 41 w 42"/>
                  <a:gd name="T63" fmla="*/ 9 h 23"/>
                  <a:gd name="T64" fmla="*/ 39 w 42"/>
                  <a:gd name="T65" fmla="*/ 11 h 23"/>
                  <a:gd name="T66" fmla="*/ 38 w 42"/>
                  <a:gd name="T67" fmla="*/ 13 h 23"/>
                  <a:gd name="T68" fmla="*/ 36 w 42"/>
                  <a:gd name="T69" fmla="*/ 15 h 23"/>
                  <a:gd name="T70" fmla="*/ 35 w 42"/>
                  <a:gd name="T71" fmla="*/ 15 h 23"/>
                  <a:gd name="T72" fmla="*/ 32 w 42"/>
                  <a:gd name="T73" fmla="*/ 16 h 23"/>
                  <a:gd name="T74" fmla="*/ 30 w 42"/>
                  <a:gd name="T75" fmla="*/ 16 h 23"/>
                  <a:gd name="T76" fmla="*/ 28 w 42"/>
                  <a:gd name="T77" fmla="*/ 18 h 23"/>
                  <a:gd name="T78" fmla="*/ 26 w 42"/>
                  <a:gd name="T79" fmla="*/ 18 h 23"/>
                  <a:gd name="T80" fmla="*/ 23 w 42"/>
                  <a:gd name="T81" fmla="*/ 21 h 23"/>
                  <a:gd name="T82" fmla="*/ 21 w 42"/>
                  <a:gd name="T83" fmla="*/ 21 h 23"/>
                  <a:gd name="T84" fmla="*/ 19 w 42"/>
                  <a:gd name="T85" fmla="*/ 22 h 23"/>
                  <a:gd name="T86" fmla="*/ 17 w 42"/>
                  <a:gd name="T87" fmla="*/ 22 h 23"/>
                  <a:gd name="T88" fmla="*/ 15 w 42"/>
                  <a:gd name="T89" fmla="*/ 22 h 23"/>
                  <a:gd name="T90" fmla="*/ 14 w 42"/>
                  <a:gd name="T91" fmla="*/ 22 h 23"/>
                  <a:gd name="T92" fmla="*/ 13 w 42"/>
                  <a:gd name="T93" fmla="*/ 22 h 23"/>
                  <a:gd name="T94" fmla="*/ 11 w 42"/>
                  <a:gd name="T95" fmla="*/ 22 h 23"/>
                  <a:gd name="T96" fmla="*/ 9 w 42"/>
                  <a:gd name="T97" fmla="*/ 22 h 23"/>
                  <a:gd name="T98" fmla="*/ 8 w 42"/>
                  <a:gd name="T99" fmla="*/ 22 h 23"/>
                  <a:gd name="T100" fmla="*/ 8 w 42"/>
                  <a:gd name="T101" fmla="*/ 21 h 23"/>
                  <a:gd name="T102" fmla="*/ 6 w 42"/>
                  <a:gd name="T103" fmla="*/ 21 h 23"/>
                  <a:gd name="T104" fmla="*/ 5 w 42"/>
                  <a:gd name="T105" fmla="*/ 21 h 23"/>
                  <a:gd name="T106" fmla="*/ 5 w 42"/>
                  <a:gd name="T107" fmla="*/ 19 h 23"/>
                  <a:gd name="T108" fmla="*/ 4 w 42"/>
                  <a:gd name="T109" fmla="*/ 19 h 23"/>
                  <a:gd name="T110" fmla="*/ 4 w 42"/>
                  <a:gd name="T111" fmla="*/ 18 h 23"/>
                  <a:gd name="T112" fmla="*/ 2 w 42"/>
                  <a:gd name="T113" fmla="*/ 18 h 23"/>
                  <a:gd name="T114" fmla="*/ 1 w 42"/>
                  <a:gd name="T115" fmla="*/ 18 h 23"/>
                  <a:gd name="T116" fmla="*/ 0 w 42"/>
                  <a:gd name="T117" fmla="*/ 18 h 23"/>
                  <a:gd name="T118" fmla="*/ 1 w 42"/>
                  <a:gd name="T11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 h="23">
                    <a:moveTo>
                      <a:pt x="1" y="16"/>
                    </a:moveTo>
                    <a:lnTo>
                      <a:pt x="3" y="16"/>
                    </a:lnTo>
                    <a:lnTo>
                      <a:pt x="5" y="16"/>
                    </a:lnTo>
                    <a:lnTo>
                      <a:pt x="7" y="16"/>
                    </a:lnTo>
                    <a:lnTo>
                      <a:pt x="9" y="16"/>
                    </a:lnTo>
                    <a:lnTo>
                      <a:pt x="11" y="16"/>
                    </a:lnTo>
                    <a:lnTo>
                      <a:pt x="13" y="16"/>
                    </a:lnTo>
                    <a:lnTo>
                      <a:pt x="14" y="16"/>
                    </a:lnTo>
                    <a:lnTo>
                      <a:pt x="16" y="16"/>
                    </a:lnTo>
                    <a:lnTo>
                      <a:pt x="18" y="15"/>
                    </a:lnTo>
                    <a:lnTo>
                      <a:pt x="19" y="15"/>
                    </a:lnTo>
                    <a:lnTo>
                      <a:pt x="21" y="13"/>
                    </a:lnTo>
                    <a:lnTo>
                      <a:pt x="23" y="11"/>
                    </a:lnTo>
                    <a:lnTo>
                      <a:pt x="23" y="9"/>
                    </a:lnTo>
                    <a:lnTo>
                      <a:pt x="23" y="8"/>
                    </a:lnTo>
                    <a:lnTo>
                      <a:pt x="25" y="6"/>
                    </a:lnTo>
                    <a:lnTo>
                      <a:pt x="25" y="4"/>
                    </a:lnTo>
                    <a:lnTo>
                      <a:pt x="27" y="2"/>
                    </a:lnTo>
                    <a:lnTo>
                      <a:pt x="29" y="1"/>
                    </a:lnTo>
                    <a:lnTo>
                      <a:pt x="31" y="0"/>
                    </a:lnTo>
                    <a:lnTo>
                      <a:pt x="31" y="1"/>
                    </a:lnTo>
                    <a:lnTo>
                      <a:pt x="31" y="2"/>
                    </a:lnTo>
                    <a:lnTo>
                      <a:pt x="31" y="4"/>
                    </a:lnTo>
                    <a:lnTo>
                      <a:pt x="31" y="6"/>
                    </a:lnTo>
                    <a:lnTo>
                      <a:pt x="33" y="6"/>
                    </a:lnTo>
                    <a:lnTo>
                      <a:pt x="33" y="7"/>
                    </a:lnTo>
                    <a:lnTo>
                      <a:pt x="35" y="7"/>
                    </a:lnTo>
                    <a:lnTo>
                      <a:pt x="37" y="7"/>
                    </a:lnTo>
                    <a:lnTo>
                      <a:pt x="37" y="9"/>
                    </a:lnTo>
                    <a:lnTo>
                      <a:pt x="39" y="9"/>
                    </a:lnTo>
                    <a:lnTo>
                      <a:pt x="40" y="9"/>
                    </a:lnTo>
                    <a:lnTo>
                      <a:pt x="41" y="9"/>
                    </a:lnTo>
                    <a:lnTo>
                      <a:pt x="39" y="11"/>
                    </a:lnTo>
                    <a:lnTo>
                      <a:pt x="38" y="13"/>
                    </a:lnTo>
                    <a:lnTo>
                      <a:pt x="36" y="15"/>
                    </a:lnTo>
                    <a:lnTo>
                      <a:pt x="35" y="15"/>
                    </a:lnTo>
                    <a:lnTo>
                      <a:pt x="32" y="16"/>
                    </a:lnTo>
                    <a:lnTo>
                      <a:pt x="30" y="16"/>
                    </a:lnTo>
                    <a:lnTo>
                      <a:pt x="28" y="18"/>
                    </a:lnTo>
                    <a:lnTo>
                      <a:pt x="26" y="18"/>
                    </a:lnTo>
                    <a:lnTo>
                      <a:pt x="23" y="21"/>
                    </a:lnTo>
                    <a:lnTo>
                      <a:pt x="21" y="21"/>
                    </a:lnTo>
                    <a:lnTo>
                      <a:pt x="19" y="22"/>
                    </a:lnTo>
                    <a:lnTo>
                      <a:pt x="17" y="22"/>
                    </a:lnTo>
                    <a:lnTo>
                      <a:pt x="15" y="22"/>
                    </a:lnTo>
                    <a:lnTo>
                      <a:pt x="14" y="22"/>
                    </a:lnTo>
                    <a:lnTo>
                      <a:pt x="13" y="22"/>
                    </a:lnTo>
                    <a:lnTo>
                      <a:pt x="11" y="22"/>
                    </a:lnTo>
                    <a:lnTo>
                      <a:pt x="9" y="22"/>
                    </a:lnTo>
                    <a:lnTo>
                      <a:pt x="8" y="22"/>
                    </a:lnTo>
                    <a:lnTo>
                      <a:pt x="8" y="21"/>
                    </a:lnTo>
                    <a:lnTo>
                      <a:pt x="6" y="21"/>
                    </a:lnTo>
                    <a:lnTo>
                      <a:pt x="5" y="21"/>
                    </a:lnTo>
                    <a:lnTo>
                      <a:pt x="5" y="19"/>
                    </a:lnTo>
                    <a:lnTo>
                      <a:pt x="4" y="19"/>
                    </a:lnTo>
                    <a:lnTo>
                      <a:pt x="4" y="18"/>
                    </a:lnTo>
                    <a:lnTo>
                      <a:pt x="2" y="18"/>
                    </a:lnTo>
                    <a:lnTo>
                      <a:pt x="1" y="18"/>
                    </a:lnTo>
                    <a:lnTo>
                      <a:pt x="0" y="18"/>
                    </a:lnTo>
                    <a:lnTo>
                      <a:pt x="1" y="16"/>
                    </a:lnTo>
                  </a:path>
                </a:pathLst>
              </a:custGeom>
              <a:solidFill>
                <a:srgbClr val="E0A175"/>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11" name="Group 889"/>
            <p:cNvGrpSpPr>
              <a:grpSpLocks/>
            </p:cNvGrpSpPr>
            <p:nvPr/>
          </p:nvGrpSpPr>
          <p:grpSpPr bwMode="auto">
            <a:xfrm>
              <a:off x="4428" y="1929"/>
              <a:ext cx="926" cy="101"/>
              <a:chOff x="4428" y="1929"/>
              <a:chExt cx="926" cy="101"/>
            </a:xfrm>
          </p:grpSpPr>
          <p:sp>
            <p:nvSpPr>
              <p:cNvPr id="12" name="Freeform 890"/>
              <p:cNvSpPr>
                <a:spLocks/>
              </p:cNvSpPr>
              <p:nvPr/>
            </p:nvSpPr>
            <p:spPr bwMode="auto">
              <a:xfrm>
                <a:off x="4900" y="1947"/>
                <a:ext cx="454" cy="82"/>
              </a:xfrm>
              <a:custGeom>
                <a:avLst/>
                <a:gdLst>
                  <a:gd name="T0" fmla="*/ 422 w 454"/>
                  <a:gd name="T1" fmla="*/ 21 h 82"/>
                  <a:gd name="T2" fmla="*/ 385 w 454"/>
                  <a:gd name="T3" fmla="*/ 24 h 82"/>
                  <a:gd name="T4" fmla="*/ 346 w 454"/>
                  <a:gd name="T5" fmla="*/ 28 h 82"/>
                  <a:gd name="T6" fmla="*/ 311 w 454"/>
                  <a:gd name="T7" fmla="*/ 33 h 82"/>
                  <a:gd name="T8" fmla="*/ 280 w 454"/>
                  <a:gd name="T9" fmla="*/ 35 h 82"/>
                  <a:gd name="T10" fmla="*/ 244 w 454"/>
                  <a:gd name="T11" fmla="*/ 24 h 82"/>
                  <a:gd name="T12" fmla="*/ 208 w 454"/>
                  <a:gd name="T13" fmla="*/ 11 h 82"/>
                  <a:gd name="T14" fmla="*/ 176 w 454"/>
                  <a:gd name="T15" fmla="*/ 1 h 82"/>
                  <a:gd name="T16" fmla="*/ 146 w 454"/>
                  <a:gd name="T17" fmla="*/ 9 h 82"/>
                  <a:gd name="T18" fmla="*/ 121 w 454"/>
                  <a:gd name="T19" fmla="*/ 26 h 82"/>
                  <a:gd name="T20" fmla="*/ 96 w 454"/>
                  <a:gd name="T21" fmla="*/ 41 h 82"/>
                  <a:gd name="T22" fmla="*/ 68 w 454"/>
                  <a:gd name="T23" fmla="*/ 45 h 82"/>
                  <a:gd name="T24" fmla="*/ 52 w 454"/>
                  <a:gd name="T25" fmla="*/ 43 h 82"/>
                  <a:gd name="T26" fmla="*/ 44 w 454"/>
                  <a:gd name="T27" fmla="*/ 43 h 82"/>
                  <a:gd name="T28" fmla="*/ 36 w 454"/>
                  <a:gd name="T29" fmla="*/ 42 h 82"/>
                  <a:gd name="T30" fmla="*/ 27 w 454"/>
                  <a:gd name="T31" fmla="*/ 42 h 82"/>
                  <a:gd name="T32" fmla="*/ 20 w 454"/>
                  <a:gd name="T33" fmla="*/ 42 h 82"/>
                  <a:gd name="T34" fmla="*/ 12 w 454"/>
                  <a:gd name="T35" fmla="*/ 45 h 82"/>
                  <a:gd name="T36" fmla="*/ 5 w 454"/>
                  <a:gd name="T37" fmla="*/ 48 h 82"/>
                  <a:gd name="T38" fmla="*/ 0 w 454"/>
                  <a:gd name="T39" fmla="*/ 50 h 82"/>
                  <a:gd name="T40" fmla="*/ 6 w 454"/>
                  <a:gd name="T41" fmla="*/ 52 h 82"/>
                  <a:gd name="T42" fmla="*/ 15 w 454"/>
                  <a:gd name="T43" fmla="*/ 55 h 82"/>
                  <a:gd name="T44" fmla="*/ 22 w 454"/>
                  <a:gd name="T45" fmla="*/ 56 h 82"/>
                  <a:gd name="T46" fmla="*/ 19 w 454"/>
                  <a:gd name="T47" fmla="*/ 58 h 82"/>
                  <a:gd name="T48" fmla="*/ 12 w 454"/>
                  <a:gd name="T49" fmla="*/ 60 h 82"/>
                  <a:gd name="T50" fmla="*/ 6 w 454"/>
                  <a:gd name="T51" fmla="*/ 61 h 82"/>
                  <a:gd name="T52" fmla="*/ 5 w 454"/>
                  <a:gd name="T53" fmla="*/ 64 h 82"/>
                  <a:gd name="T54" fmla="*/ 10 w 454"/>
                  <a:gd name="T55" fmla="*/ 65 h 82"/>
                  <a:gd name="T56" fmla="*/ 17 w 454"/>
                  <a:gd name="T57" fmla="*/ 67 h 82"/>
                  <a:gd name="T58" fmla="*/ 21 w 454"/>
                  <a:gd name="T59" fmla="*/ 68 h 82"/>
                  <a:gd name="T60" fmla="*/ 14 w 454"/>
                  <a:gd name="T61" fmla="*/ 70 h 82"/>
                  <a:gd name="T62" fmla="*/ 5 w 454"/>
                  <a:gd name="T63" fmla="*/ 71 h 82"/>
                  <a:gd name="T64" fmla="*/ 1 w 454"/>
                  <a:gd name="T65" fmla="*/ 71 h 82"/>
                  <a:gd name="T66" fmla="*/ 12 w 454"/>
                  <a:gd name="T67" fmla="*/ 74 h 82"/>
                  <a:gd name="T68" fmla="*/ 30 w 454"/>
                  <a:gd name="T69" fmla="*/ 76 h 82"/>
                  <a:gd name="T70" fmla="*/ 50 w 454"/>
                  <a:gd name="T71" fmla="*/ 78 h 82"/>
                  <a:gd name="T72" fmla="*/ 68 w 454"/>
                  <a:gd name="T73" fmla="*/ 78 h 82"/>
                  <a:gd name="T74" fmla="*/ 100 w 454"/>
                  <a:gd name="T75" fmla="*/ 78 h 82"/>
                  <a:gd name="T76" fmla="*/ 125 w 454"/>
                  <a:gd name="T77" fmla="*/ 62 h 82"/>
                  <a:gd name="T78" fmla="*/ 146 w 454"/>
                  <a:gd name="T79" fmla="*/ 44 h 82"/>
                  <a:gd name="T80" fmla="*/ 174 w 454"/>
                  <a:gd name="T81" fmla="*/ 33 h 82"/>
                  <a:gd name="T82" fmla="*/ 203 w 454"/>
                  <a:gd name="T83" fmla="*/ 38 h 82"/>
                  <a:gd name="T84" fmla="*/ 234 w 454"/>
                  <a:gd name="T85" fmla="*/ 50 h 82"/>
                  <a:gd name="T86" fmla="*/ 264 w 454"/>
                  <a:gd name="T87" fmla="*/ 62 h 82"/>
                  <a:gd name="T88" fmla="*/ 295 w 454"/>
                  <a:gd name="T89" fmla="*/ 65 h 82"/>
                  <a:gd name="T90" fmla="*/ 323 w 454"/>
                  <a:gd name="T91" fmla="*/ 62 h 82"/>
                  <a:gd name="T92" fmla="*/ 370 w 454"/>
                  <a:gd name="T93" fmla="*/ 57 h 82"/>
                  <a:gd name="T94" fmla="*/ 417 w 454"/>
                  <a:gd name="T95" fmla="*/ 51 h 82"/>
                  <a:gd name="T96" fmla="*/ 453 w 454"/>
                  <a:gd name="T97" fmla="*/ 45 h 82"/>
                  <a:gd name="T98" fmla="*/ 451 w 454"/>
                  <a:gd name="T99" fmla="*/ 42 h 82"/>
                  <a:gd name="T100" fmla="*/ 449 w 454"/>
                  <a:gd name="T101" fmla="*/ 33 h 82"/>
                  <a:gd name="T102" fmla="*/ 448 w 454"/>
                  <a:gd name="T103" fmla="*/ 23 h 82"/>
                  <a:gd name="T104" fmla="*/ 448 w 454"/>
                  <a:gd name="T105" fmla="*/ 1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4" h="82">
                    <a:moveTo>
                      <a:pt x="448" y="17"/>
                    </a:moveTo>
                    <a:lnTo>
                      <a:pt x="440" y="19"/>
                    </a:lnTo>
                    <a:lnTo>
                      <a:pt x="432" y="19"/>
                    </a:lnTo>
                    <a:lnTo>
                      <a:pt x="422" y="21"/>
                    </a:lnTo>
                    <a:lnTo>
                      <a:pt x="414" y="21"/>
                    </a:lnTo>
                    <a:lnTo>
                      <a:pt x="404" y="23"/>
                    </a:lnTo>
                    <a:lnTo>
                      <a:pt x="394" y="23"/>
                    </a:lnTo>
                    <a:lnTo>
                      <a:pt x="385" y="24"/>
                    </a:lnTo>
                    <a:lnTo>
                      <a:pt x="375" y="24"/>
                    </a:lnTo>
                    <a:lnTo>
                      <a:pt x="365" y="26"/>
                    </a:lnTo>
                    <a:lnTo>
                      <a:pt x="355" y="26"/>
                    </a:lnTo>
                    <a:lnTo>
                      <a:pt x="346" y="28"/>
                    </a:lnTo>
                    <a:lnTo>
                      <a:pt x="336" y="28"/>
                    </a:lnTo>
                    <a:lnTo>
                      <a:pt x="327" y="30"/>
                    </a:lnTo>
                    <a:lnTo>
                      <a:pt x="318" y="31"/>
                    </a:lnTo>
                    <a:lnTo>
                      <a:pt x="311" y="33"/>
                    </a:lnTo>
                    <a:lnTo>
                      <a:pt x="304" y="33"/>
                    </a:lnTo>
                    <a:lnTo>
                      <a:pt x="296" y="35"/>
                    </a:lnTo>
                    <a:lnTo>
                      <a:pt x="289" y="35"/>
                    </a:lnTo>
                    <a:lnTo>
                      <a:pt x="280" y="35"/>
                    </a:lnTo>
                    <a:lnTo>
                      <a:pt x="273" y="33"/>
                    </a:lnTo>
                    <a:lnTo>
                      <a:pt x="263" y="31"/>
                    </a:lnTo>
                    <a:lnTo>
                      <a:pt x="254" y="27"/>
                    </a:lnTo>
                    <a:lnTo>
                      <a:pt x="244" y="24"/>
                    </a:lnTo>
                    <a:lnTo>
                      <a:pt x="236" y="20"/>
                    </a:lnTo>
                    <a:lnTo>
                      <a:pt x="227" y="18"/>
                    </a:lnTo>
                    <a:lnTo>
                      <a:pt x="218" y="14"/>
                    </a:lnTo>
                    <a:lnTo>
                      <a:pt x="208" y="11"/>
                    </a:lnTo>
                    <a:lnTo>
                      <a:pt x="201" y="7"/>
                    </a:lnTo>
                    <a:lnTo>
                      <a:pt x="191" y="5"/>
                    </a:lnTo>
                    <a:lnTo>
                      <a:pt x="184" y="2"/>
                    </a:lnTo>
                    <a:lnTo>
                      <a:pt x="176" y="1"/>
                    </a:lnTo>
                    <a:lnTo>
                      <a:pt x="170" y="0"/>
                    </a:lnTo>
                    <a:lnTo>
                      <a:pt x="161" y="3"/>
                    </a:lnTo>
                    <a:lnTo>
                      <a:pt x="153" y="5"/>
                    </a:lnTo>
                    <a:lnTo>
                      <a:pt x="146" y="9"/>
                    </a:lnTo>
                    <a:lnTo>
                      <a:pt x="140" y="12"/>
                    </a:lnTo>
                    <a:lnTo>
                      <a:pt x="133" y="17"/>
                    </a:lnTo>
                    <a:lnTo>
                      <a:pt x="127" y="21"/>
                    </a:lnTo>
                    <a:lnTo>
                      <a:pt x="121" y="26"/>
                    </a:lnTo>
                    <a:lnTo>
                      <a:pt x="115" y="29"/>
                    </a:lnTo>
                    <a:lnTo>
                      <a:pt x="108" y="34"/>
                    </a:lnTo>
                    <a:lnTo>
                      <a:pt x="103" y="38"/>
                    </a:lnTo>
                    <a:lnTo>
                      <a:pt x="96" y="41"/>
                    </a:lnTo>
                    <a:lnTo>
                      <a:pt x="90" y="43"/>
                    </a:lnTo>
                    <a:lnTo>
                      <a:pt x="82" y="45"/>
                    </a:lnTo>
                    <a:lnTo>
                      <a:pt x="76" y="45"/>
                    </a:lnTo>
                    <a:lnTo>
                      <a:pt x="68" y="45"/>
                    </a:lnTo>
                    <a:lnTo>
                      <a:pt x="60" y="43"/>
                    </a:lnTo>
                    <a:lnTo>
                      <a:pt x="57" y="43"/>
                    </a:lnTo>
                    <a:lnTo>
                      <a:pt x="55" y="43"/>
                    </a:lnTo>
                    <a:lnTo>
                      <a:pt x="52" y="43"/>
                    </a:lnTo>
                    <a:lnTo>
                      <a:pt x="50" y="43"/>
                    </a:lnTo>
                    <a:lnTo>
                      <a:pt x="48" y="43"/>
                    </a:lnTo>
                    <a:lnTo>
                      <a:pt x="46" y="43"/>
                    </a:lnTo>
                    <a:lnTo>
                      <a:pt x="44" y="43"/>
                    </a:lnTo>
                    <a:lnTo>
                      <a:pt x="42" y="42"/>
                    </a:lnTo>
                    <a:lnTo>
                      <a:pt x="39" y="42"/>
                    </a:lnTo>
                    <a:lnTo>
                      <a:pt x="37" y="42"/>
                    </a:lnTo>
                    <a:lnTo>
                      <a:pt x="36" y="42"/>
                    </a:lnTo>
                    <a:lnTo>
                      <a:pt x="34" y="42"/>
                    </a:lnTo>
                    <a:lnTo>
                      <a:pt x="31" y="42"/>
                    </a:lnTo>
                    <a:lnTo>
                      <a:pt x="29" y="42"/>
                    </a:lnTo>
                    <a:lnTo>
                      <a:pt x="27" y="42"/>
                    </a:lnTo>
                    <a:lnTo>
                      <a:pt x="25" y="40"/>
                    </a:lnTo>
                    <a:lnTo>
                      <a:pt x="23" y="42"/>
                    </a:lnTo>
                    <a:lnTo>
                      <a:pt x="22" y="42"/>
                    </a:lnTo>
                    <a:lnTo>
                      <a:pt x="20" y="42"/>
                    </a:lnTo>
                    <a:lnTo>
                      <a:pt x="18" y="43"/>
                    </a:lnTo>
                    <a:lnTo>
                      <a:pt x="16" y="43"/>
                    </a:lnTo>
                    <a:lnTo>
                      <a:pt x="14" y="43"/>
                    </a:lnTo>
                    <a:lnTo>
                      <a:pt x="12" y="45"/>
                    </a:lnTo>
                    <a:lnTo>
                      <a:pt x="10" y="45"/>
                    </a:lnTo>
                    <a:lnTo>
                      <a:pt x="8" y="46"/>
                    </a:lnTo>
                    <a:lnTo>
                      <a:pt x="6" y="46"/>
                    </a:lnTo>
                    <a:lnTo>
                      <a:pt x="5" y="48"/>
                    </a:lnTo>
                    <a:lnTo>
                      <a:pt x="3" y="48"/>
                    </a:lnTo>
                    <a:lnTo>
                      <a:pt x="1" y="48"/>
                    </a:lnTo>
                    <a:lnTo>
                      <a:pt x="0" y="48"/>
                    </a:lnTo>
                    <a:lnTo>
                      <a:pt x="0" y="50"/>
                    </a:lnTo>
                    <a:lnTo>
                      <a:pt x="1" y="50"/>
                    </a:lnTo>
                    <a:lnTo>
                      <a:pt x="2" y="51"/>
                    </a:lnTo>
                    <a:lnTo>
                      <a:pt x="4" y="51"/>
                    </a:lnTo>
                    <a:lnTo>
                      <a:pt x="6" y="52"/>
                    </a:lnTo>
                    <a:lnTo>
                      <a:pt x="8" y="52"/>
                    </a:lnTo>
                    <a:lnTo>
                      <a:pt x="10" y="52"/>
                    </a:lnTo>
                    <a:lnTo>
                      <a:pt x="13" y="52"/>
                    </a:lnTo>
                    <a:lnTo>
                      <a:pt x="15" y="55"/>
                    </a:lnTo>
                    <a:lnTo>
                      <a:pt x="17" y="55"/>
                    </a:lnTo>
                    <a:lnTo>
                      <a:pt x="20" y="55"/>
                    </a:lnTo>
                    <a:lnTo>
                      <a:pt x="22" y="55"/>
                    </a:lnTo>
                    <a:lnTo>
                      <a:pt x="22" y="56"/>
                    </a:lnTo>
                    <a:lnTo>
                      <a:pt x="23" y="56"/>
                    </a:lnTo>
                    <a:lnTo>
                      <a:pt x="22" y="56"/>
                    </a:lnTo>
                    <a:lnTo>
                      <a:pt x="21" y="58"/>
                    </a:lnTo>
                    <a:lnTo>
                      <a:pt x="19" y="58"/>
                    </a:lnTo>
                    <a:lnTo>
                      <a:pt x="17" y="58"/>
                    </a:lnTo>
                    <a:lnTo>
                      <a:pt x="16" y="58"/>
                    </a:lnTo>
                    <a:lnTo>
                      <a:pt x="14" y="58"/>
                    </a:lnTo>
                    <a:lnTo>
                      <a:pt x="12" y="60"/>
                    </a:lnTo>
                    <a:lnTo>
                      <a:pt x="11" y="60"/>
                    </a:lnTo>
                    <a:lnTo>
                      <a:pt x="9" y="60"/>
                    </a:lnTo>
                    <a:lnTo>
                      <a:pt x="7" y="61"/>
                    </a:lnTo>
                    <a:lnTo>
                      <a:pt x="6" y="61"/>
                    </a:lnTo>
                    <a:lnTo>
                      <a:pt x="5" y="63"/>
                    </a:lnTo>
                    <a:lnTo>
                      <a:pt x="4" y="63"/>
                    </a:lnTo>
                    <a:lnTo>
                      <a:pt x="4" y="64"/>
                    </a:lnTo>
                    <a:lnTo>
                      <a:pt x="5" y="64"/>
                    </a:lnTo>
                    <a:lnTo>
                      <a:pt x="5" y="65"/>
                    </a:lnTo>
                    <a:lnTo>
                      <a:pt x="6" y="65"/>
                    </a:lnTo>
                    <a:lnTo>
                      <a:pt x="8" y="65"/>
                    </a:lnTo>
                    <a:lnTo>
                      <a:pt x="10" y="65"/>
                    </a:lnTo>
                    <a:lnTo>
                      <a:pt x="11" y="67"/>
                    </a:lnTo>
                    <a:lnTo>
                      <a:pt x="13" y="67"/>
                    </a:lnTo>
                    <a:lnTo>
                      <a:pt x="15" y="67"/>
                    </a:lnTo>
                    <a:lnTo>
                      <a:pt x="17" y="67"/>
                    </a:lnTo>
                    <a:lnTo>
                      <a:pt x="17" y="68"/>
                    </a:lnTo>
                    <a:lnTo>
                      <a:pt x="19" y="68"/>
                    </a:lnTo>
                    <a:lnTo>
                      <a:pt x="20" y="68"/>
                    </a:lnTo>
                    <a:lnTo>
                      <a:pt x="21" y="68"/>
                    </a:lnTo>
                    <a:lnTo>
                      <a:pt x="20" y="70"/>
                    </a:lnTo>
                    <a:lnTo>
                      <a:pt x="18" y="70"/>
                    </a:lnTo>
                    <a:lnTo>
                      <a:pt x="16" y="70"/>
                    </a:lnTo>
                    <a:lnTo>
                      <a:pt x="14" y="70"/>
                    </a:lnTo>
                    <a:lnTo>
                      <a:pt x="12" y="70"/>
                    </a:lnTo>
                    <a:lnTo>
                      <a:pt x="10" y="70"/>
                    </a:lnTo>
                    <a:lnTo>
                      <a:pt x="7" y="71"/>
                    </a:lnTo>
                    <a:lnTo>
                      <a:pt x="5" y="71"/>
                    </a:lnTo>
                    <a:lnTo>
                      <a:pt x="3" y="71"/>
                    </a:lnTo>
                    <a:lnTo>
                      <a:pt x="2" y="71"/>
                    </a:lnTo>
                    <a:lnTo>
                      <a:pt x="0" y="71"/>
                    </a:lnTo>
                    <a:lnTo>
                      <a:pt x="1" y="71"/>
                    </a:lnTo>
                    <a:lnTo>
                      <a:pt x="3" y="73"/>
                    </a:lnTo>
                    <a:lnTo>
                      <a:pt x="5" y="73"/>
                    </a:lnTo>
                    <a:lnTo>
                      <a:pt x="8" y="74"/>
                    </a:lnTo>
                    <a:lnTo>
                      <a:pt x="12" y="74"/>
                    </a:lnTo>
                    <a:lnTo>
                      <a:pt x="15" y="76"/>
                    </a:lnTo>
                    <a:lnTo>
                      <a:pt x="20" y="76"/>
                    </a:lnTo>
                    <a:lnTo>
                      <a:pt x="25" y="76"/>
                    </a:lnTo>
                    <a:lnTo>
                      <a:pt x="30" y="76"/>
                    </a:lnTo>
                    <a:lnTo>
                      <a:pt x="34" y="78"/>
                    </a:lnTo>
                    <a:lnTo>
                      <a:pt x="40" y="78"/>
                    </a:lnTo>
                    <a:lnTo>
                      <a:pt x="44" y="78"/>
                    </a:lnTo>
                    <a:lnTo>
                      <a:pt x="50" y="78"/>
                    </a:lnTo>
                    <a:lnTo>
                      <a:pt x="54" y="78"/>
                    </a:lnTo>
                    <a:lnTo>
                      <a:pt x="59" y="78"/>
                    </a:lnTo>
                    <a:lnTo>
                      <a:pt x="63" y="78"/>
                    </a:lnTo>
                    <a:lnTo>
                      <a:pt x="68" y="78"/>
                    </a:lnTo>
                    <a:lnTo>
                      <a:pt x="76" y="80"/>
                    </a:lnTo>
                    <a:lnTo>
                      <a:pt x="85" y="81"/>
                    </a:lnTo>
                    <a:lnTo>
                      <a:pt x="92" y="80"/>
                    </a:lnTo>
                    <a:lnTo>
                      <a:pt x="100" y="78"/>
                    </a:lnTo>
                    <a:lnTo>
                      <a:pt x="106" y="76"/>
                    </a:lnTo>
                    <a:lnTo>
                      <a:pt x="112" y="72"/>
                    </a:lnTo>
                    <a:lnTo>
                      <a:pt x="118" y="68"/>
                    </a:lnTo>
                    <a:lnTo>
                      <a:pt x="125" y="62"/>
                    </a:lnTo>
                    <a:lnTo>
                      <a:pt x="129" y="58"/>
                    </a:lnTo>
                    <a:lnTo>
                      <a:pt x="135" y="53"/>
                    </a:lnTo>
                    <a:lnTo>
                      <a:pt x="141" y="49"/>
                    </a:lnTo>
                    <a:lnTo>
                      <a:pt x="146" y="44"/>
                    </a:lnTo>
                    <a:lnTo>
                      <a:pt x="152" y="41"/>
                    </a:lnTo>
                    <a:lnTo>
                      <a:pt x="159" y="37"/>
                    </a:lnTo>
                    <a:lnTo>
                      <a:pt x="166" y="35"/>
                    </a:lnTo>
                    <a:lnTo>
                      <a:pt x="174" y="33"/>
                    </a:lnTo>
                    <a:lnTo>
                      <a:pt x="180" y="35"/>
                    </a:lnTo>
                    <a:lnTo>
                      <a:pt x="188" y="35"/>
                    </a:lnTo>
                    <a:lnTo>
                      <a:pt x="195" y="36"/>
                    </a:lnTo>
                    <a:lnTo>
                      <a:pt x="203" y="38"/>
                    </a:lnTo>
                    <a:lnTo>
                      <a:pt x="211" y="42"/>
                    </a:lnTo>
                    <a:lnTo>
                      <a:pt x="219" y="44"/>
                    </a:lnTo>
                    <a:lnTo>
                      <a:pt x="226" y="48"/>
                    </a:lnTo>
                    <a:lnTo>
                      <a:pt x="234" y="50"/>
                    </a:lnTo>
                    <a:lnTo>
                      <a:pt x="241" y="54"/>
                    </a:lnTo>
                    <a:lnTo>
                      <a:pt x="248" y="57"/>
                    </a:lnTo>
                    <a:lnTo>
                      <a:pt x="256" y="60"/>
                    </a:lnTo>
                    <a:lnTo>
                      <a:pt x="264" y="62"/>
                    </a:lnTo>
                    <a:lnTo>
                      <a:pt x="271" y="64"/>
                    </a:lnTo>
                    <a:lnTo>
                      <a:pt x="279" y="65"/>
                    </a:lnTo>
                    <a:lnTo>
                      <a:pt x="287" y="65"/>
                    </a:lnTo>
                    <a:lnTo>
                      <a:pt x="295" y="65"/>
                    </a:lnTo>
                    <a:lnTo>
                      <a:pt x="299" y="65"/>
                    </a:lnTo>
                    <a:lnTo>
                      <a:pt x="305" y="64"/>
                    </a:lnTo>
                    <a:lnTo>
                      <a:pt x="313" y="64"/>
                    </a:lnTo>
                    <a:lnTo>
                      <a:pt x="323" y="62"/>
                    </a:lnTo>
                    <a:lnTo>
                      <a:pt x="333" y="62"/>
                    </a:lnTo>
                    <a:lnTo>
                      <a:pt x="344" y="60"/>
                    </a:lnTo>
                    <a:lnTo>
                      <a:pt x="356" y="58"/>
                    </a:lnTo>
                    <a:lnTo>
                      <a:pt x="370" y="57"/>
                    </a:lnTo>
                    <a:lnTo>
                      <a:pt x="381" y="57"/>
                    </a:lnTo>
                    <a:lnTo>
                      <a:pt x="394" y="55"/>
                    </a:lnTo>
                    <a:lnTo>
                      <a:pt x="405" y="52"/>
                    </a:lnTo>
                    <a:lnTo>
                      <a:pt x="417" y="51"/>
                    </a:lnTo>
                    <a:lnTo>
                      <a:pt x="427" y="51"/>
                    </a:lnTo>
                    <a:lnTo>
                      <a:pt x="437" y="49"/>
                    </a:lnTo>
                    <a:lnTo>
                      <a:pt x="446" y="48"/>
                    </a:lnTo>
                    <a:lnTo>
                      <a:pt x="453" y="45"/>
                    </a:lnTo>
                    <a:lnTo>
                      <a:pt x="451" y="46"/>
                    </a:lnTo>
                    <a:lnTo>
                      <a:pt x="451" y="45"/>
                    </a:lnTo>
                    <a:lnTo>
                      <a:pt x="451" y="44"/>
                    </a:lnTo>
                    <a:lnTo>
                      <a:pt x="451" y="42"/>
                    </a:lnTo>
                    <a:lnTo>
                      <a:pt x="449" y="40"/>
                    </a:lnTo>
                    <a:lnTo>
                      <a:pt x="449" y="38"/>
                    </a:lnTo>
                    <a:lnTo>
                      <a:pt x="449" y="36"/>
                    </a:lnTo>
                    <a:lnTo>
                      <a:pt x="449" y="33"/>
                    </a:lnTo>
                    <a:lnTo>
                      <a:pt x="448" y="31"/>
                    </a:lnTo>
                    <a:lnTo>
                      <a:pt x="448" y="28"/>
                    </a:lnTo>
                    <a:lnTo>
                      <a:pt x="448" y="26"/>
                    </a:lnTo>
                    <a:lnTo>
                      <a:pt x="448" y="23"/>
                    </a:lnTo>
                    <a:lnTo>
                      <a:pt x="448" y="21"/>
                    </a:lnTo>
                    <a:lnTo>
                      <a:pt x="448" y="20"/>
                    </a:lnTo>
                    <a:lnTo>
                      <a:pt x="448" y="19"/>
                    </a:lnTo>
                    <a:lnTo>
                      <a:pt x="448" y="17"/>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3" name="Freeform 891"/>
              <p:cNvSpPr>
                <a:spLocks/>
              </p:cNvSpPr>
              <p:nvPr/>
            </p:nvSpPr>
            <p:spPr bwMode="auto">
              <a:xfrm>
                <a:off x="4428" y="1929"/>
                <a:ext cx="345" cy="101"/>
              </a:xfrm>
              <a:custGeom>
                <a:avLst/>
                <a:gdLst>
                  <a:gd name="T0" fmla="*/ 12 w 345"/>
                  <a:gd name="T1" fmla="*/ 5 h 101"/>
                  <a:gd name="T2" fmla="*/ 28 w 345"/>
                  <a:gd name="T3" fmla="*/ 15 h 101"/>
                  <a:gd name="T4" fmla="*/ 45 w 345"/>
                  <a:gd name="T5" fmla="*/ 26 h 101"/>
                  <a:gd name="T6" fmla="*/ 61 w 345"/>
                  <a:gd name="T7" fmla="*/ 38 h 101"/>
                  <a:gd name="T8" fmla="*/ 79 w 345"/>
                  <a:gd name="T9" fmla="*/ 44 h 101"/>
                  <a:gd name="T10" fmla="*/ 101 w 345"/>
                  <a:gd name="T11" fmla="*/ 47 h 101"/>
                  <a:gd name="T12" fmla="*/ 135 w 345"/>
                  <a:gd name="T13" fmla="*/ 53 h 101"/>
                  <a:gd name="T14" fmla="*/ 174 w 345"/>
                  <a:gd name="T15" fmla="*/ 59 h 101"/>
                  <a:gd name="T16" fmla="*/ 216 w 345"/>
                  <a:gd name="T17" fmla="*/ 65 h 101"/>
                  <a:gd name="T18" fmla="*/ 255 w 345"/>
                  <a:gd name="T19" fmla="*/ 66 h 101"/>
                  <a:gd name="T20" fmla="*/ 287 w 345"/>
                  <a:gd name="T21" fmla="*/ 61 h 101"/>
                  <a:gd name="T22" fmla="*/ 297 w 345"/>
                  <a:gd name="T23" fmla="*/ 61 h 101"/>
                  <a:gd name="T24" fmla="*/ 310 w 345"/>
                  <a:gd name="T25" fmla="*/ 61 h 101"/>
                  <a:gd name="T26" fmla="*/ 324 w 345"/>
                  <a:gd name="T27" fmla="*/ 59 h 101"/>
                  <a:gd name="T28" fmla="*/ 336 w 345"/>
                  <a:gd name="T29" fmla="*/ 59 h 101"/>
                  <a:gd name="T30" fmla="*/ 342 w 345"/>
                  <a:gd name="T31" fmla="*/ 61 h 101"/>
                  <a:gd name="T32" fmla="*/ 342 w 345"/>
                  <a:gd name="T33" fmla="*/ 63 h 101"/>
                  <a:gd name="T34" fmla="*/ 336 w 345"/>
                  <a:gd name="T35" fmla="*/ 64 h 101"/>
                  <a:gd name="T36" fmla="*/ 330 w 345"/>
                  <a:gd name="T37" fmla="*/ 64 h 101"/>
                  <a:gd name="T38" fmla="*/ 323 w 345"/>
                  <a:gd name="T39" fmla="*/ 66 h 101"/>
                  <a:gd name="T40" fmla="*/ 317 w 345"/>
                  <a:gd name="T41" fmla="*/ 68 h 101"/>
                  <a:gd name="T42" fmla="*/ 317 w 345"/>
                  <a:gd name="T43" fmla="*/ 73 h 101"/>
                  <a:gd name="T44" fmla="*/ 321 w 345"/>
                  <a:gd name="T45" fmla="*/ 75 h 101"/>
                  <a:gd name="T46" fmla="*/ 327 w 345"/>
                  <a:gd name="T47" fmla="*/ 77 h 101"/>
                  <a:gd name="T48" fmla="*/ 333 w 345"/>
                  <a:gd name="T49" fmla="*/ 77 h 101"/>
                  <a:gd name="T50" fmla="*/ 339 w 345"/>
                  <a:gd name="T51" fmla="*/ 78 h 101"/>
                  <a:gd name="T52" fmla="*/ 339 w 345"/>
                  <a:gd name="T53" fmla="*/ 80 h 101"/>
                  <a:gd name="T54" fmla="*/ 334 w 345"/>
                  <a:gd name="T55" fmla="*/ 82 h 101"/>
                  <a:gd name="T56" fmla="*/ 329 w 345"/>
                  <a:gd name="T57" fmla="*/ 84 h 101"/>
                  <a:gd name="T58" fmla="*/ 324 w 345"/>
                  <a:gd name="T59" fmla="*/ 84 h 101"/>
                  <a:gd name="T60" fmla="*/ 323 w 345"/>
                  <a:gd name="T61" fmla="*/ 85 h 101"/>
                  <a:gd name="T62" fmla="*/ 326 w 345"/>
                  <a:gd name="T63" fmla="*/ 87 h 101"/>
                  <a:gd name="T64" fmla="*/ 332 w 345"/>
                  <a:gd name="T65" fmla="*/ 88 h 101"/>
                  <a:gd name="T66" fmla="*/ 336 w 345"/>
                  <a:gd name="T67" fmla="*/ 90 h 101"/>
                  <a:gd name="T68" fmla="*/ 341 w 345"/>
                  <a:gd name="T69" fmla="*/ 90 h 101"/>
                  <a:gd name="T70" fmla="*/ 344 w 345"/>
                  <a:gd name="T71" fmla="*/ 91 h 101"/>
                  <a:gd name="T72" fmla="*/ 333 w 345"/>
                  <a:gd name="T73" fmla="*/ 93 h 101"/>
                  <a:gd name="T74" fmla="*/ 323 w 345"/>
                  <a:gd name="T75" fmla="*/ 94 h 101"/>
                  <a:gd name="T76" fmla="*/ 310 w 345"/>
                  <a:gd name="T77" fmla="*/ 96 h 101"/>
                  <a:gd name="T78" fmla="*/ 297 w 345"/>
                  <a:gd name="T79" fmla="*/ 96 h 101"/>
                  <a:gd name="T80" fmla="*/ 283 w 345"/>
                  <a:gd name="T81" fmla="*/ 96 h 101"/>
                  <a:gd name="T82" fmla="*/ 257 w 345"/>
                  <a:gd name="T83" fmla="*/ 99 h 101"/>
                  <a:gd name="T84" fmla="*/ 217 w 345"/>
                  <a:gd name="T85" fmla="*/ 99 h 101"/>
                  <a:gd name="T86" fmla="*/ 175 w 345"/>
                  <a:gd name="T87" fmla="*/ 92 h 101"/>
                  <a:gd name="T88" fmla="*/ 132 w 345"/>
                  <a:gd name="T89" fmla="*/ 85 h 101"/>
                  <a:gd name="T90" fmla="*/ 97 w 345"/>
                  <a:gd name="T91" fmla="*/ 77 h 101"/>
                  <a:gd name="T92" fmla="*/ 72 w 345"/>
                  <a:gd name="T93" fmla="*/ 75 h 101"/>
                  <a:gd name="T94" fmla="*/ 55 w 345"/>
                  <a:gd name="T95" fmla="*/ 69 h 101"/>
                  <a:gd name="T96" fmla="*/ 43 w 345"/>
                  <a:gd name="T97" fmla="*/ 60 h 101"/>
                  <a:gd name="T98" fmla="*/ 32 w 345"/>
                  <a:gd name="T99" fmla="*/ 51 h 101"/>
                  <a:gd name="T100" fmla="*/ 18 w 345"/>
                  <a:gd name="T101" fmla="*/ 42 h 101"/>
                  <a:gd name="T102" fmla="*/ 1 w 345"/>
                  <a:gd name="T103" fmla="*/ 35 h 101"/>
                  <a:gd name="T104" fmla="*/ 0 w 345"/>
                  <a:gd name="T105" fmla="*/ 33 h 101"/>
                  <a:gd name="T106" fmla="*/ 0 w 345"/>
                  <a:gd name="T107" fmla="*/ 26 h 101"/>
                  <a:gd name="T108" fmla="*/ 0 w 345"/>
                  <a:gd name="T109" fmla="*/ 17 h 101"/>
                  <a:gd name="T110" fmla="*/ 0 w 345"/>
                  <a:gd name="T111" fmla="*/ 7 h 101"/>
                  <a:gd name="T112" fmla="*/ 0 w 345"/>
                  <a:gd name="T113" fmla="*/ 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101">
                    <a:moveTo>
                      <a:pt x="0" y="0"/>
                    </a:moveTo>
                    <a:lnTo>
                      <a:pt x="6" y="3"/>
                    </a:lnTo>
                    <a:lnTo>
                      <a:pt x="12" y="5"/>
                    </a:lnTo>
                    <a:lnTo>
                      <a:pt x="18" y="8"/>
                    </a:lnTo>
                    <a:lnTo>
                      <a:pt x="23" y="11"/>
                    </a:lnTo>
                    <a:lnTo>
                      <a:pt x="28" y="15"/>
                    </a:lnTo>
                    <a:lnTo>
                      <a:pt x="34" y="19"/>
                    </a:lnTo>
                    <a:lnTo>
                      <a:pt x="40" y="23"/>
                    </a:lnTo>
                    <a:lnTo>
                      <a:pt x="45" y="26"/>
                    </a:lnTo>
                    <a:lnTo>
                      <a:pt x="50" y="30"/>
                    </a:lnTo>
                    <a:lnTo>
                      <a:pt x="56" y="34"/>
                    </a:lnTo>
                    <a:lnTo>
                      <a:pt x="61" y="38"/>
                    </a:lnTo>
                    <a:lnTo>
                      <a:pt x="67" y="39"/>
                    </a:lnTo>
                    <a:lnTo>
                      <a:pt x="73" y="42"/>
                    </a:lnTo>
                    <a:lnTo>
                      <a:pt x="79" y="44"/>
                    </a:lnTo>
                    <a:lnTo>
                      <a:pt x="85" y="45"/>
                    </a:lnTo>
                    <a:lnTo>
                      <a:pt x="92" y="45"/>
                    </a:lnTo>
                    <a:lnTo>
                      <a:pt x="101" y="47"/>
                    </a:lnTo>
                    <a:lnTo>
                      <a:pt x="111" y="49"/>
                    </a:lnTo>
                    <a:lnTo>
                      <a:pt x="122" y="51"/>
                    </a:lnTo>
                    <a:lnTo>
                      <a:pt x="135" y="53"/>
                    </a:lnTo>
                    <a:lnTo>
                      <a:pt x="147" y="55"/>
                    </a:lnTo>
                    <a:lnTo>
                      <a:pt x="161" y="57"/>
                    </a:lnTo>
                    <a:lnTo>
                      <a:pt x="174" y="59"/>
                    </a:lnTo>
                    <a:lnTo>
                      <a:pt x="189" y="61"/>
                    </a:lnTo>
                    <a:lnTo>
                      <a:pt x="203" y="63"/>
                    </a:lnTo>
                    <a:lnTo>
                      <a:pt x="216" y="65"/>
                    </a:lnTo>
                    <a:lnTo>
                      <a:pt x="230" y="66"/>
                    </a:lnTo>
                    <a:lnTo>
                      <a:pt x="243" y="66"/>
                    </a:lnTo>
                    <a:lnTo>
                      <a:pt x="255" y="66"/>
                    </a:lnTo>
                    <a:lnTo>
                      <a:pt x="266" y="65"/>
                    </a:lnTo>
                    <a:lnTo>
                      <a:pt x="277" y="63"/>
                    </a:lnTo>
                    <a:lnTo>
                      <a:pt x="287" y="61"/>
                    </a:lnTo>
                    <a:lnTo>
                      <a:pt x="289" y="61"/>
                    </a:lnTo>
                    <a:lnTo>
                      <a:pt x="293" y="61"/>
                    </a:lnTo>
                    <a:lnTo>
                      <a:pt x="297" y="61"/>
                    </a:lnTo>
                    <a:lnTo>
                      <a:pt x="301" y="61"/>
                    </a:lnTo>
                    <a:lnTo>
                      <a:pt x="305" y="61"/>
                    </a:lnTo>
                    <a:lnTo>
                      <a:pt x="310" y="61"/>
                    </a:lnTo>
                    <a:lnTo>
                      <a:pt x="314" y="61"/>
                    </a:lnTo>
                    <a:lnTo>
                      <a:pt x="320" y="59"/>
                    </a:lnTo>
                    <a:lnTo>
                      <a:pt x="324" y="59"/>
                    </a:lnTo>
                    <a:lnTo>
                      <a:pt x="328" y="59"/>
                    </a:lnTo>
                    <a:lnTo>
                      <a:pt x="332" y="59"/>
                    </a:lnTo>
                    <a:lnTo>
                      <a:pt x="336" y="59"/>
                    </a:lnTo>
                    <a:lnTo>
                      <a:pt x="338" y="60"/>
                    </a:lnTo>
                    <a:lnTo>
                      <a:pt x="341" y="60"/>
                    </a:lnTo>
                    <a:lnTo>
                      <a:pt x="342" y="61"/>
                    </a:lnTo>
                    <a:lnTo>
                      <a:pt x="344" y="61"/>
                    </a:lnTo>
                    <a:lnTo>
                      <a:pt x="343" y="63"/>
                    </a:lnTo>
                    <a:lnTo>
                      <a:pt x="342" y="63"/>
                    </a:lnTo>
                    <a:lnTo>
                      <a:pt x="340" y="63"/>
                    </a:lnTo>
                    <a:lnTo>
                      <a:pt x="339" y="63"/>
                    </a:lnTo>
                    <a:lnTo>
                      <a:pt x="336" y="64"/>
                    </a:lnTo>
                    <a:lnTo>
                      <a:pt x="334" y="64"/>
                    </a:lnTo>
                    <a:lnTo>
                      <a:pt x="332" y="64"/>
                    </a:lnTo>
                    <a:lnTo>
                      <a:pt x="330" y="64"/>
                    </a:lnTo>
                    <a:lnTo>
                      <a:pt x="326" y="66"/>
                    </a:lnTo>
                    <a:lnTo>
                      <a:pt x="324" y="66"/>
                    </a:lnTo>
                    <a:lnTo>
                      <a:pt x="323" y="66"/>
                    </a:lnTo>
                    <a:lnTo>
                      <a:pt x="320" y="66"/>
                    </a:lnTo>
                    <a:lnTo>
                      <a:pt x="318" y="68"/>
                    </a:lnTo>
                    <a:lnTo>
                      <a:pt x="317" y="68"/>
                    </a:lnTo>
                    <a:lnTo>
                      <a:pt x="317" y="69"/>
                    </a:lnTo>
                    <a:lnTo>
                      <a:pt x="317" y="71"/>
                    </a:lnTo>
                    <a:lnTo>
                      <a:pt x="317" y="73"/>
                    </a:lnTo>
                    <a:lnTo>
                      <a:pt x="318" y="73"/>
                    </a:lnTo>
                    <a:lnTo>
                      <a:pt x="319" y="75"/>
                    </a:lnTo>
                    <a:lnTo>
                      <a:pt x="321" y="75"/>
                    </a:lnTo>
                    <a:lnTo>
                      <a:pt x="323" y="75"/>
                    </a:lnTo>
                    <a:lnTo>
                      <a:pt x="325" y="75"/>
                    </a:lnTo>
                    <a:lnTo>
                      <a:pt x="327" y="77"/>
                    </a:lnTo>
                    <a:lnTo>
                      <a:pt x="329" y="77"/>
                    </a:lnTo>
                    <a:lnTo>
                      <a:pt x="331" y="77"/>
                    </a:lnTo>
                    <a:lnTo>
                      <a:pt x="333" y="77"/>
                    </a:lnTo>
                    <a:lnTo>
                      <a:pt x="335" y="78"/>
                    </a:lnTo>
                    <a:lnTo>
                      <a:pt x="337" y="78"/>
                    </a:lnTo>
                    <a:lnTo>
                      <a:pt x="339" y="78"/>
                    </a:lnTo>
                    <a:lnTo>
                      <a:pt x="341" y="78"/>
                    </a:lnTo>
                    <a:lnTo>
                      <a:pt x="340" y="80"/>
                    </a:lnTo>
                    <a:lnTo>
                      <a:pt x="339" y="80"/>
                    </a:lnTo>
                    <a:lnTo>
                      <a:pt x="338" y="80"/>
                    </a:lnTo>
                    <a:lnTo>
                      <a:pt x="336" y="82"/>
                    </a:lnTo>
                    <a:lnTo>
                      <a:pt x="334" y="82"/>
                    </a:lnTo>
                    <a:lnTo>
                      <a:pt x="332" y="82"/>
                    </a:lnTo>
                    <a:lnTo>
                      <a:pt x="331" y="82"/>
                    </a:lnTo>
                    <a:lnTo>
                      <a:pt x="329" y="84"/>
                    </a:lnTo>
                    <a:lnTo>
                      <a:pt x="327" y="84"/>
                    </a:lnTo>
                    <a:lnTo>
                      <a:pt x="325" y="84"/>
                    </a:lnTo>
                    <a:lnTo>
                      <a:pt x="324" y="84"/>
                    </a:lnTo>
                    <a:lnTo>
                      <a:pt x="322" y="85"/>
                    </a:lnTo>
                    <a:lnTo>
                      <a:pt x="321" y="85"/>
                    </a:lnTo>
                    <a:lnTo>
                      <a:pt x="323" y="85"/>
                    </a:lnTo>
                    <a:lnTo>
                      <a:pt x="323" y="87"/>
                    </a:lnTo>
                    <a:lnTo>
                      <a:pt x="324" y="87"/>
                    </a:lnTo>
                    <a:lnTo>
                      <a:pt x="326" y="87"/>
                    </a:lnTo>
                    <a:lnTo>
                      <a:pt x="328" y="87"/>
                    </a:lnTo>
                    <a:lnTo>
                      <a:pt x="330" y="88"/>
                    </a:lnTo>
                    <a:lnTo>
                      <a:pt x="332" y="88"/>
                    </a:lnTo>
                    <a:lnTo>
                      <a:pt x="334" y="88"/>
                    </a:lnTo>
                    <a:lnTo>
                      <a:pt x="336" y="88"/>
                    </a:lnTo>
                    <a:lnTo>
                      <a:pt x="336" y="90"/>
                    </a:lnTo>
                    <a:lnTo>
                      <a:pt x="338" y="90"/>
                    </a:lnTo>
                    <a:lnTo>
                      <a:pt x="339" y="90"/>
                    </a:lnTo>
                    <a:lnTo>
                      <a:pt x="341" y="90"/>
                    </a:lnTo>
                    <a:lnTo>
                      <a:pt x="341" y="91"/>
                    </a:lnTo>
                    <a:lnTo>
                      <a:pt x="343" y="91"/>
                    </a:lnTo>
                    <a:lnTo>
                      <a:pt x="344" y="91"/>
                    </a:lnTo>
                    <a:lnTo>
                      <a:pt x="340" y="92"/>
                    </a:lnTo>
                    <a:lnTo>
                      <a:pt x="337" y="92"/>
                    </a:lnTo>
                    <a:lnTo>
                      <a:pt x="333" y="93"/>
                    </a:lnTo>
                    <a:lnTo>
                      <a:pt x="331" y="93"/>
                    </a:lnTo>
                    <a:lnTo>
                      <a:pt x="327" y="94"/>
                    </a:lnTo>
                    <a:lnTo>
                      <a:pt x="323" y="94"/>
                    </a:lnTo>
                    <a:lnTo>
                      <a:pt x="319" y="94"/>
                    </a:lnTo>
                    <a:lnTo>
                      <a:pt x="316" y="94"/>
                    </a:lnTo>
                    <a:lnTo>
                      <a:pt x="310" y="96"/>
                    </a:lnTo>
                    <a:lnTo>
                      <a:pt x="306" y="96"/>
                    </a:lnTo>
                    <a:lnTo>
                      <a:pt x="301" y="96"/>
                    </a:lnTo>
                    <a:lnTo>
                      <a:pt x="297" y="96"/>
                    </a:lnTo>
                    <a:lnTo>
                      <a:pt x="292" y="96"/>
                    </a:lnTo>
                    <a:lnTo>
                      <a:pt x="288" y="96"/>
                    </a:lnTo>
                    <a:lnTo>
                      <a:pt x="283" y="96"/>
                    </a:lnTo>
                    <a:lnTo>
                      <a:pt x="279" y="96"/>
                    </a:lnTo>
                    <a:lnTo>
                      <a:pt x="268" y="98"/>
                    </a:lnTo>
                    <a:lnTo>
                      <a:pt x="257" y="99"/>
                    </a:lnTo>
                    <a:lnTo>
                      <a:pt x="244" y="100"/>
                    </a:lnTo>
                    <a:lnTo>
                      <a:pt x="232" y="99"/>
                    </a:lnTo>
                    <a:lnTo>
                      <a:pt x="217" y="99"/>
                    </a:lnTo>
                    <a:lnTo>
                      <a:pt x="203" y="97"/>
                    </a:lnTo>
                    <a:lnTo>
                      <a:pt x="188" y="95"/>
                    </a:lnTo>
                    <a:lnTo>
                      <a:pt x="175" y="92"/>
                    </a:lnTo>
                    <a:lnTo>
                      <a:pt x="159" y="90"/>
                    </a:lnTo>
                    <a:lnTo>
                      <a:pt x="146" y="87"/>
                    </a:lnTo>
                    <a:lnTo>
                      <a:pt x="132" y="85"/>
                    </a:lnTo>
                    <a:lnTo>
                      <a:pt x="120" y="82"/>
                    </a:lnTo>
                    <a:lnTo>
                      <a:pt x="108" y="80"/>
                    </a:lnTo>
                    <a:lnTo>
                      <a:pt x="97" y="77"/>
                    </a:lnTo>
                    <a:lnTo>
                      <a:pt x="87" y="77"/>
                    </a:lnTo>
                    <a:lnTo>
                      <a:pt x="80" y="75"/>
                    </a:lnTo>
                    <a:lnTo>
                      <a:pt x="72" y="75"/>
                    </a:lnTo>
                    <a:lnTo>
                      <a:pt x="65" y="74"/>
                    </a:lnTo>
                    <a:lnTo>
                      <a:pt x="59" y="72"/>
                    </a:lnTo>
                    <a:lnTo>
                      <a:pt x="55" y="69"/>
                    </a:lnTo>
                    <a:lnTo>
                      <a:pt x="50" y="67"/>
                    </a:lnTo>
                    <a:lnTo>
                      <a:pt x="47" y="63"/>
                    </a:lnTo>
                    <a:lnTo>
                      <a:pt x="43" y="60"/>
                    </a:lnTo>
                    <a:lnTo>
                      <a:pt x="40" y="56"/>
                    </a:lnTo>
                    <a:lnTo>
                      <a:pt x="36" y="54"/>
                    </a:lnTo>
                    <a:lnTo>
                      <a:pt x="32" y="51"/>
                    </a:lnTo>
                    <a:lnTo>
                      <a:pt x="27" y="47"/>
                    </a:lnTo>
                    <a:lnTo>
                      <a:pt x="23" y="44"/>
                    </a:lnTo>
                    <a:lnTo>
                      <a:pt x="18" y="42"/>
                    </a:lnTo>
                    <a:lnTo>
                      <a:pt x="13" y="39"/>
                    </a:lnTo>
                    <a:lnTo>
                      <a:pt x="6" y="37"/>
                    </a:lnTo>
                    <a:lnTo>
                      <a:pt x="1" y="35"/>
                    </a:lnTo>
                    <a:lnTo>
                      <a:pt x="0" y="36"/>
                    </a:lnTo>
                    <a:lnTo>
                      <a:pt x="0" y="35"/>
                    </a:lnTo>
                    <a:lnTo>
                      <a:pt x="0" y="33"/>
                    </a:lnTo>
                    <a:lnTo>
                      <a:pt x="0" y="31"/>
                    </a:lnTo>
                    <a:lnTo>
                      <a:pt x="0" y="29"/>
                    </a:lnTo>
                    <a:lnTo>
                      <a:pt x="0" y="26"/>
                    </a:lnTo>
                    <a:lnTo>
                      <a:pt x="0" y="23"/>
                    </a:lnTo>
                    <a:lnTo>
                      <a:pt x="0" y="19"/>
                    </a:lnTo>
                    <a:lnTo>
                      <a:pt x="0" y="17"/>
                    </a:lnTo>
                    <a:lnTo>
                      <a:pt x="0" y="13"/>
                    </a:lnTo>
                    <a:lnTo>
                      <a:pt x="0" y="11"/>
                    </a:lnTo>
                    <a:lnTo>
                      <a:pt x="0" y="7"/>
                    </a:lnTo>
                    <a:lnTo>
                      <a:pt x="0" y="5"/>
                    </a:lnTo>
                    <a:lnTo>
                      <a:pt x="0" y="2"/>
                    </a:lnTo>
                    <a:lnTo>
                      <a:pt x="0" y="1"/>
                    </a:lnTo>
                    <a:lnTo>
                      <a:pt x="0" y="0"/>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4" name="Freeform 892"/>
              <p:cNvSpPr>
                <a:spLocks/>
              </p:cNvSpPr>
              <p:nvPr/>
            </p:nvSpPr>
            <p:spPr bwMode="auto">
              <a:xfrm>
                <a:off x="5006" y="1948"/>
                <a:ext cx="156" cy="71"/>
              </a:xfrm>
              <a:custGeom>
                <a:avLst/>
                <a:gdLst>
                  <a:gd name="T0" fmla="*/ 131 w 156"/>
                  <a:gd name="T1" fmla="*/ 21 h 71"/>
                  <a:gd name="T2" fmla="*/ 120 w 156"/>
                  <a:gd name="T3" fmla="*/ 18 h 71"/>
                  <a:gd name="T4" fmla="*/ 109 w 156"/>
                  <a:gd name="T5" fmla="*/ 13 h 71"/>
                  <a:gd name="T6" fmla="*/ 101 w 156"/>
                  <a:gd name="T7" fmla="*/ 10 h 71"/>
                  <a:gd name="T8" fmla="*/ 91 w 156"/>
                  <a:gd name="T9" fmla="*/ 8 h 71"/>
                  <a:gd name="T10" fmla="*/ 83 w 156"/>
                  <a:gd name="T11" fmla="*/ 4 h 71"/>
                  <a:gd name="T12" fmla="*/ 76 w 156"/>
                  <a:gd name="T13" fmla="*/ 3 h 71"/>
                  <a:gd name="T14" fmla="*/ 68 w 156"/>
                  <a:gd name="T15" fmla="*/ 1 h 71"/>
                  <a:gd name="T16" fmla="*/ 59 w 156"/>
                  <a:gd name="T17" fmla="*/ 2 h 71"/>
                  <a:gd name="T18" fmla="*/ 49 w 156"/>
                  <a:gd name="T19" fmla="*/ 5 h 71"/>
                  <a:gd name="T20" fmla="*/ 42 w 156"/>
                  <a:gd name="T21" fmla="*/ 9 h 71"/>
                  <a:gd name="T22" fmla="*/ 34 w 156"/>
                  <a:gd name="T23" fmla="*/ 13 h 71"/>
                  <a:gd name="T24" fmla="*/ 28 w 156"/>
                  <a:gd name="T25" fmla="*/ 19 h 71"/>
                  <a:gd name="T26" fmla="*/ 22 w 156"/>
                  <a:gd name="T27" fmla="*/ 23 h 71"/>
                  <a:gd name="T28" fmla="*/ 16 w 156"/>
                  <a:gd name="T29" fmla="*/ 28 h 71"/>
                  <a:gd name="T30" fmla="*/ 9 w 156"/>
                  <a:gd name="T31" fmla="*/ 32 h 71"/>
                  <a:gd name="T32" fmla="*/ 6 w 156"/>
                  <a:gd name="T33" fmla="*/ 35 h 71"/>
                  <a:gd name="T34" fmla="*/ 6 w 156"/>
                  <a:gd name="T35" fmla="*/ 39 h 71"/>
                  <a:gd name="T36" fmla="*/ 7 w 156"/>
                  <a:gd name="T37" fmla="*/ 41 h 71"/>
                  <a:gd name="T38" fmla="*/ 7 w 156"/>
                  <a:gd name="T39" fmla="*/ 45 h 71"/>
                  <a:gd name="T40" fmla="*/ 6 w 156"/>
                  <a:gd name="T41" fmla="*/ 50 h 71"/>
                  <a:gd name="T42" fmla="*/ 6 w 156"/>
                  <a:gd name="T43" fmla="*/ 55 h 71"/>
                  <a:gd name="T44" fmla="*/ 4 w 156"/>
                  <a:gd name="T45" fmla="*/ 61 h 71"/>
                  <a:gd name="T46" fmla="*/ 1 w 156"/>
                  <a:gd name="T47" fmla="*/ 68 h 71"/>
                  <a:gd name="T48" fmla="*/ 4 w 156"/>
                  <a:gd name="T49" fmla="*/ 68 h 71"/>
                  <a:gd name="T50" fmla="*/ 13 w 156"/>
                  <a:gd name="T51" fmla="*/ 64 h 71"/>
                  <a:gd name="T52" fmla="*/ 21 w 156"/>
                  <a:gd name="T53" fmla="*/ 58 h 71"/>
                  <a:gd name="T54" fmla="*/ 29 w 156"/>
                  <a:gd name="T55" fmla="*/ 51 h 71"/>
                  <a:gd name="T56" fmla="*/ 36 w 156"/>
                  <a:gd name="T57" fmla="*/ 46 h 71"/>
                  <a:gd name="T58" fmla="*/ 44 w 156"/>
                  <a:gd name="T59" fmla="*/ 41 h 71"/>
                  <a:gd name="T60" fmla="*/ 52 w 156"/>
                  <a:gd name="T61" fmla="*/ 35 h 71"/>
                  <a:gd name="T62" fmla="*/ 62 w 156"/>
                  <a:gd name="T63" fmla="*/ 33 h 71"/>
                  <a:gd name="T64" fmla="*/ 72 w 156"/>
                  <a:gd name="T65" fmla="*/ 32 h 71"/>
                  <a:gd name="T66" fmla="*/ 82 w 156"/>
                  <a:gd name="T67" fmla="*/ 34 h 71"/>
                  <a:gd name="T68" fmla="*/ 93 w 156"/>
                  <a:gd name="T69" fmla="*/ 36 h 71"/>
                  <a:gd name="T70" fmla="*/ 105 w 156"/>
                  <a:gd name="T71" fmla="*/ 39 h 71"/>
                  <a:gd name="T72" fmla="*/ 116 w 156"/>
                  <a:gd name="T73" fmla="*/ 44 h 71"/>
                  <a:gd name="T74" fmla="*/ 127 w 156"/>
                  <a:gd name="T75" fmla="*/ 48 h 71"/>
                  <a:gd name="T76" fmla="*/ 138 w 156"/>
                  <a:gd name="T77" fmla="*/ 53 h 71"/>
                  <a:gd name="T78" fmla="*/ 149 w 156"/>
                  <a:gd name="T79" fmla="*/ 57 h 71"/>
                  <a:gd name="T80" fmla="*/ 154 w 156"/>
                  <a:gd name="T81" fmla="*/ 58 h 71"/>
                  <a:gd name="T82" fmla="*/ 152 w 156"/>
                  <a:gd name="T83" fmla="*/ 54 h 71"/>
                  <a:gd name="T84" fmla="*/ 148 w 156"/>
                  <a:gd name="T85" fmla="*/ 48 h 71"/>
                  <a:gd name="T86" fmla="*/ 146 w 156"/>
                  <a:gd name="T87" fmla="*/ 41 h 71"/>
                  <a:gd name="T88" fmla="*/ 142 w 156"/>
                  <a:gd name="T89" fmla="*/ 35 h 71"/>
                  <a:gd name="T90" fmla="*/ 140 w 156"/>
                  <a:gd name="T91" fmla="*/ 28 h 71"/>
                  <a:gd name="T92" fmla="*/ 138 w 156"/>
                  <a:gd name="T93" fmla="*/ 25 h 71"/>
                  <a:gd name="T94" fmla="*/ 138 w 156"/>
                  <a:gd name="T95"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6" h="71">
                    <a:moveTo>
                      <a:pt x="138" y="23"/>
                    </a:moveTo>
                    <a:lnTo>
                      <a:pt x="131" y="21"/>
                    </a:lnTo>
                    <a:lnTo>
                      <a:pt x="126" y="19"/>
                    </a:lnTo>
                    <a:lnTo>
                      <a:pt x="120" y="18"/>
                    </a:lnTo>
                    <a:lnTo>
                      <a:pt x="115" y="16"/>
                    </a:lnTo>
                    <a:lnTo>
                      <a:pt x="109" y="13"/>
                    </a:lnTo>
                    <a:lnTo>
                      <a:pt x="105" y="12"/>
                    </a:lnTo>
                    <a:lnTo>
                      <a:pt x="101" y="10"/>
                    </a:lnTo>
                    <a:lnTo>
                      <a:pt x="97" y="8"/>
                    </a:lnTo>
                    <a:lnTo>
                      <a:pt x="91" y="8"/>
                    </a:lnTo>
                    <a:lnTo>
                      <a:pt x="88" y="6"/>
                    </a:lnTo>
                    <a:lnTo>
                      <a:pt x="83" y="4"/>
                    </a:lnTo>
                    <a:lnTo>
                      <a:pt x="80" y="3"/>
                    </a:lnTo>
                    <a:lnTo>
                      <a:pt x="76" y="3"/>
                    </a:lnTo>
                    <a:lnTo>
                      <a:pt x="72" y="1"/>
                    </a:lnTo>
                    <a:lnTo>
                      <a:pt x="68" y="1"/>
                    </a:lnTo>
                    <a:lnTo>
                      <a:pt x="64" y="0"/>
                    </a:lnTo>
                    <a:lnTo>
                      <a:pt x="59" y="2"/>
                    </a:lnTo>
                    <a:lnTo>
                      <a:pt x="53" y="3"/>
                    </a:lnTo>
                    <a:lnTo>
                      <a:pt x="49" y="5"/>
                    </a:lnTo>
                    <a:lnTo>
                      <a:pt x="45" y="6"/>
                    </a:lnTo>
                    <a:lnTo>
                      <a:pt x="42" y="9"/>
                    </a:lnTo>
                    <a:lnTo>
                      <a:pt x="38" y="11"/>
                    </a:lnTo>
                    <a:lnTo>
                      <a:pt x="34" y="13"/>
                    </a:lnTo>
                    <a:lnTo>
                      <a:pt x="32" y="15"/>
                    </a:lnTo>
                    <a:lnTo>
                      <a:pt x="28" y="19"/>
                    </a:lnTo>
                    <a:lnTo>
                      <a:pt x="26" y="20"/>
                    </a:lnTo>
                    <a:lnTo>
                      <a:pt x="22" y="23"/>
                    </a:lnTo>
                    <a:lnTo>
                      <a:pt x="20" y="25"/>
                    </a:lnTo>
                    <a:lnTo>
                      <a:pt x="16" y="28"/>
                    </a:lnTo>
                    <a:lnTo>
                      <a:pt x="13" y="30"/>
                    </a:lnTo>
                    <a:lnTo>
                      <a:pt x="9" y="32"/>
                    </a:lnTo>
                    <a:lnTo>
                      <a:pt x="6" y="34"/>
                    </a:lnTo>
                    <a:lnTo>
                      <a:pt x="6" y="35"/>
                    </a:lnTo>
                    <a:lnTo>
                      <a:pt x="6" y="37"/>
                    </a:lnTo>
                    <a:lnTo>
                      <a:pt x="6" y="39"/>
                    </a:lnTo>
                    <a:lnTo>
                      <a:pt x="7" y="39"/>
                    </a:lnTo>
                    <a:lnTo>
                      <a:pt x="7" y="41"/>
                    </a:lnTo>
                    <a:lnTo>
                      <a:pt x="7" y="43"/>
                    </a:lnTo>
                    <a:lnTo>
                      <a:pt x="7" y="45"/>
                    </a:lnTo>
                    <a:lnTo>
                      <a:pt x="7" y="47"/>
                    </a:lnTo>
                    <a:lnTo>
                      <a:pt x="6" y="50"/>
                    </a:lnTo>
                    <a:lnTo>
                      <a:pt x="6" y="51"/>
                    </a:lnTo>
                    <a:lnTo>
                      <a:pt x="6" y="55"/>
                    </a:lnTo>
                    <a:lnTo>
                      <a:pt x="6" y="57"/>
                    </a:lnTo>
                    <a:lnTo>
                      <a:pt x="4" y="61"/>
                    </a:lnTo>
                    <a:lnTo>
                      <a:pt x="3" y="64"/>
                    </a:lnTo>
                    <a:lnTo>
                      <a:pt x="1" y="68"/>
                    </a:lnTo>
                    <a:lnTo>
                      <a:pt x="0" y="70"/>
                    </a:lnTo>
                    <a:lnTo>
                      <a:pt x="4" y="68"/>
                    </a:lnTo>
                    <a:lnTo>
                      <a:pt x="9" y="66"/>
                    </a:lnTo>
                    <a:lnTo>
                      <a:pt x="13" y="64"/>
                    </a:lnTo>
                    <a:lnTo>
                      <a:pt x="17" y="61"/>
                    </a:lnTo>
                    <a:lnTo>
                      <a:pt x="21" y="58"/>
                    </a:lnTo>
                    <a:lnTo>
                      <a:pt x="25" y="55"/>
                    </a:lnTo>
                    <a:lnTo>
                      <a:pt x="29" y="51"/>
                    </a:lnTo>
                    <a:lnTo>
                      <a:pt x="33" y="48"/>
                    </a:lnTo>
                    <a:lnTo>
                      <a:pt x="36" y="46"/>
                    </a:lnTo>
                    <a:lnTo>
                      <a:pt x="40" y="42"/>
                    </a:lnTo>
                    <a:lnTo>
                      <a:pt x="44" y="41"/>
                    </a:lnTo>
                    <a:lnTo>
                      <a:pt x="49" y="37"/>
                    </a:lnTo>
                    <a:lnTo>
                      <a:pt x="52" y="35"/>
                    </a:lnTo>
                    <a:lnTo>
                      <a:pt x="58" y="34"/>
                    </a:lnTo>
                    <a:lnTo>
                      <a:pt x="62" y="33"/>
                    </a:lnTo>
                    <a:lnTo>
                      <a:pt x="68" y="31"/>
                    </a:lnTo>
                    <a:lnTo>
                      <a:pt x="72" y="32"/>
                    </a:lnTo>
                    <a:lnTo>
                      <a:pt x="78" y="32"/>
                    </a:lnTo>
                    <a:lnTo>
                      <a:pt x="82" y="34"/>
                    </a:lnTo>
                    <a:lnTo>
                      <a:pt x="88" y="34"/>
                    </a:lnTo>
                    <a:lnTo>
                      <a:pt x="93" y="36"/>
                    </a:lnTo>
                    <a:lnTo>
                      <a:pt x="99" y="37"/>
                    </a:lnTo>
                    <a:lnTo>
                      <a:pt x="105" y="39"/>
                    </a:lnTo>
                    <a:lnTo>
                      <a:pt x="111" y="41"/>
                    </a:lnTo>
                    <a:lnTo>
                      <a:pt x="116" y="44"/>
                    </a:lnTo>
                    <a:lnTo>
                      <a:pt x="121" y="47"/>
                    </a:lnTo>
                    <a:lnTo>
                      <a:pt x="127" y="48"/>
                    </a:lnTo>
                    <a:lnTo>
                      <a:pt x="133" y="50"/>
                    </a:lnTo>
                    <a:lnTo>
                      <a:pt x="138" y="53"/>
                    </a:lnTo>
                    <a:lnTo>
                      <a:pt x="143" y="55"/>
                    </a:lnTo>
                    <a:lnTo>
                      <a:pt x="149" y="57"/>
                    </a:lnTo>
                    <a:lnTo>
                      <a:pt x="155" y="58"/>
                    </a:lnTo>
                    <a:lnTo>
                      <a:pt x="154" y="58"/>
                    </a:lnTo>
                    <a:lnTo>
                      <a:pt x="152" y="56"/>
                    </a:lnTo>
                    <a:lnTo>
                      <a:pt x="152" y="54"/>
                    </a:lnTo>
                    <a:lnTo>
                      <a:pt x="150" y="51"/>
                    </a:lnTo>
                    <a:lnTo>
                      <a:pt x="148" y="48"/>
                    </a:lnTo>
                    <a:lnTo>
                      <a:pt x="146" y="44"/>
                    </a:lnTo>
                    <a:lnTo>
                      <a:pt x="146" y="41"/>
                    </a:lnTo>
                    <a:lnTo>
                      <a:pt x="144" y="39"/>
                    </a:lnTo>
                    <a:lnTo>
                      <a:pt x="142" y="35"/>
                    </a:lnTo>
                    <a:lnTo>
                      <a:pt x="140" y="32"/>
                    </a:lnTo>
                    <a:lnTo>
                      <a:pt x="140" y="28"/>
                    </a:lnTo>
                    <a:lnTo>
                      <a:pt x="138" y="26"/>
                    </a:lnTo>
                    <a:lnTo>
                      <a:pt x="138" y="25"/>
                    </a:lnTo>
                    <a:lnTo>
                      <a:pt x="138" y="24"/>
                    </a:lnTo>
                    <a:lnTo>
                      <a:pt x="138" y="23"/>
                    </a:lnTo>
                  </a:path>
                </a:pathLst>
              </a:custGeom>
              <a:solidFill>
                <a:srgbClr val="C20000"/>
              </a:solidFill>
              <a:ln>
                <a:noFill/>
              </a:ln>
              <a:effectLst/>
              <a:extLst>
                <a:ext uri="{91240B29-F687-4f45-9708-019B960494DF}">
                  <a14:hiddenLine xmlns="" xmlns:a14="http://schemas.microsoft.com/office/drawing/2010/main" w="12700" cap="rnd"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sp>
        <p:nvSpPr>
          <p:cNvPr id="3" name="Slide Number Placeholder 2"/>
          <p:cNvSpPr>
            <a:spLocks noGrp="1"/>
          </p:cNvSpPr>
          <p:nvPr>
            <p:ph type="sldNum" sz="quarter" idx="12"/>
          </p:nvPr>
        </p:nvSpPr>
        <p:spPr/>
        <p:txBody>
          <a:bodyPr/>
          <a:lstStyle/>
          <a:p>
            <a:fld id="{6D3E8911-6981-AB4E-BD32-9545771F23F2}" type="slidenum">
              <a:rPr lang="en-US" smtClean="0"/>
              <a:t>9</a:t>
            </a:fld>
            <a:endParaRPr lang="en-US"/>
          </a:p>
        </p:txBody>
      </p:sp>
    </p:spTree>
    <p:extLst>
      <p:ext uri="{BB962C8B-B14F-4D97-AF65-F5344CB8AC3E}">
        <p14:creationId xmlns:p14="http://schemas.microsoft.com/office/powerpoint/2010/main" val="405343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7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247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47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247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247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2471">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2470">
                                            <p:txEl>
                                              <p:pRg st="7" end="7"/>
                                            </p:tx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0" grpId="0" uiExpand="1" build="p"/>
      <p:bldP spid="62471"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14373</TotalTime>
  <Words>2355</Words>
  <Application>Microsoft Office PowerPoint</Application>
  <PresentationFormat>On-screen Show (4:3)</PresentationFormat>
  <Paragraphs>550</Paragraphs>
  <Slides>41</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Calibri</vt:lpstr>
      <vt:lpstr>Comic Sans MS</vt:lpstr>
      <vt:lpstr>Lucida Grande</vt:lpstr>
      <vt:lpstr>Times New Roman</vt:lpstr>
      <vt:lpstr>Wingdings</vt:lpstr>
      <vt:lpstr>Office Theme</vt:lpstr>
      <vt:lpstr>Basics of Project Management</vt:lpstr>
      <vt:lpstr>PowerPoint Presentation</vt:lpstr>
      <vt:lpstr>What is a project?</vt:lpstr>
      <vt:lpstr>Key elements of a project</vt:lpstr>
      <vt:lpstr>Key people in a project</vt:lpstr>
      <vt:lpstr>Project life cycle</vt:lpstr>
      <vt:lpstr>Definition</vt:lpstr>
      <vt:lpstr>PowerPoint Presentation</vt:lpstr>
      <vt:lpstr> SMART objectives and criteria for success!</vt:lpstr>
      <vt:lpstr>Good communication</vt:lpstr>
      <vt:lpstr>Clear requirements…</vt:lpstr>
      <vt:lpstr>Planning</vt:lpstr>
      <vt:lpstr>Prepare project plan</vt:lpstr>
      <vt:lpstr>Project constraints</vt:lpstr>
      <vt:lpstr>PowerPoint Presentation</vt:lpstr>
      <vt:lpstr>Example of a Gantt chart</vt:lpstr>
      <vt:lpstr>Risk prioritization</vt:lpstr>
      <vt:lpstr>Execution and monitoring</vt:lpstr>
      <vt:lpstr> Checking the progress</vt:lpstr>
      <vt:lpstr>Communication and reporting</vt:lpstr>
      <vt:lpstr>Examples of reporting</vt:lpstr>
      <vt:lpstr>Examples of reporting</vt:lpstr>
      <vt:lpstr>Examples of reporting</vt:lpstr>
      <vt:lpstr>Product delivery</vt:lpstr>
      <vt:lpstr>A successful product</vt:lpstr>
      <vt:lpstr>Closure</vt:lpstr>
      <vt:lpstr>Review to do better next time!</vt:lpstr>
      <vt:lpstr>Main methodologies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Management</dc:title>
  <dc:creator>Nadia Circelli</dc:creator>
  <cp:lastModifiedBy>Petya Lilova</cp:lastModifiedBy>
  <cp:revision>146</cp:revision>
  <cp:lastPrinted>2016-05-30T11:13:30Z</cp:lastPrinted>
  <dcterms:created xsi:type="dcterms:W3CDTF">2014-03-21T15:21:32Z</dcterms:created>
  <dcterms:modified xsi:type="dcterms:W3CDTF">2016-06-01T07:08:05Z</dcterms:modified>
</cp:coreProperties>
</file>