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72" r:id="rId1"/>
  </p:sldMasterIdLst>
  <p:notesMasterIdLst>
    <p:notesMasterId r:id="rId18"/>
  </p:notesMasterIdLst>
  <p:sldIdLst>
    <p:sldId id="256" r:id="rId2"/>
    <p:sldId id="285" r:id="rId3"/>
    <p:sldId id="289" r:id="rId4"/>
    <p:sldId id="275" r:id="rId5"/>
    <p:sldId id="277" r:id="rId6"/>
    <p:sldId id="279" r:id="rId7"/>
    <p:sldId id="284" r:id="rId8"/>
    <p:sldId id="283" r:id="rId9"/>
    <p:sldId id="286" r:id="rId10"/>
    <p:sldId id="281" r:id="rId11"/>
    <p:sldId id="287" r:id="rId12"/>
    <p:sldId id="282" r:id="rId13"/>
    <p:sldId id="292" r:id="rId14"/>
    <p:sldId id="288" r:id="rId15"/>
    <p:sldId id="290" r:id="rId16"/>
    <p:sldId id="293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125" d="100"/>
          <a:sy n="125" d="100"/>
        </p:scale>
        <p:origin x="258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2" d="100"/>
          <a:sy n="102" d="100"/>
        </p:scale>
        <p:origin x="3252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8C4209-D85B-42A0-8543-2A6FD4A7D81A}" type="datetimeFigureOut">
              <a:rPr lang="en-GB" smtClean="0"/>
              <a:t>09/06/2016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3CD79B-22A2-43D3-878D-9D608E3456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95048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371608"/>
            <a:ext cx="7848600" cy="1927225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4000" cap="none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5732" y="6015038"/>
            <a:ext cx="733728" cy="752338"/>
          </a:xfrm>
          <a:prstGeom prst="rect">
            <a:avLst/>
          </a:prstGeom>
        </p:spPr>
      </p:pic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3505200"/>
            <a:ext cx="2941572" cy="49264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tabLst>
                <a:tab pos="7715250" algn="r"/>
              </a:tabLst>
              <a:defRPr sz="1600" b="0" i="0" u="none" baseline="0">
                <a:latin typeface="Calibri" panose="020F0502020204030204" pitchFamily="34" charset="0"/>
              </a:defRPr>
            </a:lvl1pPr>
          </a:lstStyle>
          <a:p>
            <a:pPr>
              <a:tabLst>
                <a:tab pos="7715250" algn="r"/>
              </a:tabLst>
            </a:pPr>
            <a:r>
              <a:rPr lang="it-IT" sz="1800" i="0" dirty="0"/>
              <a:t>Click to </a:t>
            </a:r>
            <a:r>
              <a:rPr lang="it-IT" sz="1800" i="0" dirty="0" err="1"/>
              <a:t>edit</a:t>
            </a:r>
            <a:r>
              <a:rPr lang="it-IT" sz="1800" i="0" dirty="0"/>
              <a:t> the </a:t>
            </a:r>
            <a:r>
              <a:rPr lang="it-IT" sz="1800" i="0" dirty="0" err="1"/>
              <a:t>name</a:t>
            </a:r>
            <a:endParaRPr lang="it-IT" sz="2000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/>
          </p:nvPr>
        </p:nvSpPr>
        <p:spPr>
          <a:xfrm>
            <a:off x="3627372" y="3499803"/>
            <a:ext cx="4907028" cy="211305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i="0">
                <a:latin typeface="Calibri" panose="020F0502020204030204" pitchFamily="34" charset="0"/>
              </a:defRPr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5081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-24000" y="-103986"/>
            <a:ext cx="813436" cy="45012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b="1" kern="1200" cap="none" spc="0">
                <a:ln w="1016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61C44E05-631C-4892-B577-17C57620ECE9}" type="slidenum">
              <a:rPr lang="en-US" sz="1800" smtClean="0">
                <a:ln w="10160">
                  <a:solidFill>
                    <a:prstClr val="white"/>
                  </a:solidFill>
                  <a:prstDash val="solid"/>
                </a:ln>
                <a:solidFill>
                  <a:prstClr val="white"/>
                </a:solidFill>
                <a:latin typeface="Georgia"/>
              </a:rPr>
              <a:pPr algn="l"/>
              <a:t>‹#›</a:t>
            </a:fld>
            <a:endParaRPr lang="en-US" sz="1800" dirty="0">
              <a:ln w="10160">
                <a:solidFill>
                  <a:prstClr val="white"/>
                </a:solidFill>
                <a:prstDash val="solid"/>
              </a:ln>
              <a:solidFill>
                <a:prstClr val="white"/>
              </a:solidFill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3069438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160020"/>
            <a:ext cx="9144000" cy="669798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latin typeface="Calibri" panose="020F0502020204030204" pitchFamily="34" charset="0"/>
              </a:rPr>
              <a:t>Thanks!</a:t>
            </a:r>
            <a:endParaRPr lang="en-GB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0921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Rounded Rectangle 94"/>
          <p:cNvSpPr/>
          <p:nvPr/>
        </p:nvSpPr>
        <p:spPr>
          <a:xfrm>
            <a:off x="5407339" y="543733"/>
            <a:ext cx="3063240" cy="20160"/>
          </a:xfrm>
          <a:prstGeom prst="roundRect">
            <a:avLst>
              <a:gd name="adj" fmla="val 16667"/>
            </a:avLst>
          </a:prstGeom>
          <a:solidFill>
            <a:srgbClr val="FFFFFF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" y="196718"/>
            <a:ext cx="9144000" cy="62033"/>
          </a:xfrm>
          <a:prstGeom prst="rect">
            <a:avLst/>
          </a:prstGeom>
          <a:solidFill>
            <a:srgbClr val="629DD1">
              <a:alpha val="50000"/>
            </a:srgbClr>
          </a:solidFill>
          <a:ln w="50800" cap="rnd" cmpd="thickThin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" y="149297"/>
            <a:ext cx="9144001" cy="67202"/>
          </a:xfrm>
          <a:prstGeom prst="rect">
            <a:avLst/>
          </a:prstGeom>
          <a:solidFill>
            <a:srgbClr val="629DD1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-1"/>
            <a:ext cx="9144000" cy="172721"/>
          </a:xfrm>
          <a:prstGeom prst="rect">
            <a:avLst/>
          </a:prstGeom>
          <a:solidFill>
            <a:srgbClr val="143F6A"/>
          </a:solidFill>
          <a:ln w="50800" cap="rnd" cmpd="thickThin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01358" y="-28352"/>
            <a:ext cx="37497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b="0" dirty="0">
                <a:solidFill>
                  <a:schemeClr val="bg2"/>
                </a:solidFill>
                <a:effectLst>
                  <a:reflection blurRad="6350" stA="28000" endPos="45500" dist="12700" dir="5400000" sy="-100000" algn="bl" rotWithShape="0"/>
                </a:effectLst>
                <a:latin typeface="Calibri" panose="020F0502020204030204" pitchFamily="34" charset="0"/>
                <a:cs typeface="Arial" panose="020B0604020202020204" pitchFamily="34" charset="0"/>
              </a:rPr>
              <a:t>Alessandro.Caratelli@cern.ch</a:t>
            </a:r>
            <a:endParaRPr lang="en-GB" sz="800" b="0" dirty="0">
              <a:solidFill>
                <a:schemeClr val="bg2"/>
              </a:solidFill>
              <a:effectLst>
                <a:reflection blurRad="6350" stA="28000" endPos="45500" dist="12700" dir="5400000" sy="-100000" algn="bl" rotWithShape="0"/>
              </a:effectLst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6312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354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70" indent="-182870" algn="l" defTabSz="914354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indent="-182870" algn="l" defTabSz="914354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484" indent="-182870" algn="l" defTabSz="914354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790" indent="-182870" algn="l" defTabSz="914354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661" indent="-137154" algn="l" defTabSz="914354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532" indent="-182870" algn="l" defTabSz="914354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02" indent="-182870" algn="l" defTabSz="914354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274" indent="-182870" algn="l" defTabSz="914354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144" indent="-182870" algn="l" defTabSz="914354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5400" dirty="0" smtClean="0"/>
              <a:t>GBT-SCA </a:t>
            </a:r>
            <a:r>
              <a:rPr lang="en-GB" sz="5400" dirty="0" smtClean="0"/>
              <a:t>Updates</a:t>
            </a:r>
            <a:endParaRPr lang="it-IT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2"/>
            <a:ext cx="3995057" cy="1891393"/>
          </a:xfrm>
        </p:spPr>
        <p:txBody>
          <a:bodyPr>
            <a:normAutofit/>
          </a:bodyPr>
          <a:lstStyle/>
          <a:p>
            <a:r>
              <a:rPr lang="en-US" sz="1800" dirty="0"/>
              <a:t>Alessandro </a:t>
            </a:r>
            <a:r>
              <a:rPr lang="en-US" sz="1800" dirty="0"/>
              <a:t>Caratelli, Rui Francisco, Kostas Kloukinas, </a:t>
            </a:r>
            <a:r>
              <a:rPr lang="en-US" sz="1800" dirty="0" smtClean="0"/>
              <a:t>Alessandro </a:t>
            </a:r>
            <a:r>
              <a:rPr lang="en-US" sz="1800" dirty="0"/>
              <a:t>Marchioro, </a:t>
            </a:r>
          </a:p>
          <a:p>
            <a:r>
              <a:rPr lang="en-US" sz="1100" dirty="0"/>
              <a:t>(alphabetic order)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956629" y="3505202"/>
            <a:ext cx="3577771" cy="2113055"/>
          </a:xfrm>
        </p:spPr>
        <p:txBody>
          <a:bodyPr/>
          <a:lstStyle/>
          <a:p>
            <a:r>
              <a:rPr lang="en-GB" dirty="0"/>
              <a:t>LHCb Upgrade </a:t>
            </a:r>
            <a:r>
              <a:rPr lang="en-GB" dirty="0" smtClean="0"/>
              <a:t>Electronics meeting</a:t>
            </a:r>
            <a:endParaRPr lang="en-GB" dirty="0" smtClean="0"/>
          </a:p>
          <a:p>
            <a:r>
              <a:rPr lang="en-GB" dirty="0" smtClean="0"/>
              <a:t>Thursday</a:t>
            </a:r>
            <a:r>
              <a:rPr lang="en-GB" dirty="0" smtClean="0"/>
              <a:t>, </a:t>
            </a:r>
            <a:r>
              <a:rPr lang="en-GB" dirty="0" smtClean="0"/>
              <a:t>09</a:t>
            </a:r>
            <a:r>
              <a:rPr lang="en-GB" dirty="0" smtClean="0"/>
              <a:t> June </a:t>
            </a:r>
            <a:r>
              <a:rPr lang="en-GB" dirty="0"/>
              <a:t>2016</a:t>
            </a:r>
          </a:p>
          <a:p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3054944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ADC noise performances </a:t>
            </a:r>
            <a:endParaRPr lang="en-GB" dirty="0"/>
          </a:p>
        </p:txBody>
      </p:sp>
      <p:pic>
        <p:nvPicPr>
          <p:cNvPr id="1025" name="Picture 6" descr="NoiseDistribution_0.90V_std0.9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2058" y="3669069"/>
            <a:ext cx="3135921" cy="23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7" descr="NoiseDistribution_0.10V_std0.69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2058" y="1410707"/>
            <a:ext cx="3135921" cy="23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8" descr="NoiseDistribution_0.50V_std0.92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872" y="1410707"/>
            <a:ext cx="3135921" cy="23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-1523999" y="43935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-1523999" y="43935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0" y="609071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5328" indent="-895328">
              <a:tabLst>
                <a:tab pos="628635" algn="l"/>
              </a:tabLst>
            </a:pPr>
            <a:r>
              <a:rPr lang="en-GB" dirty="0">
                <a:latin typeface="Calibri" panose="020F0502020204030204" pitchFamily="34" charset="0"/>
              </a:rPr>
              <a:t>Figure </a:t>
            </a:r>
            <a:r>
              <a:rPr lang="en-GB" dirty="0" smtClean="0">
                <a:latin typeface="Calibri" panose="020F0502020204030204" pitchFamily="34" charset="0"/>
              </a:rPr>
              <a:t>5:</a:t>
            </a:r>
            <a:r>
              <a:rPr lang="en-GB" dirty="0">
                <a:latin typeface="Calibri" panose="020F0502020204030204" pitchFamily="34" charset="0"/>
              </a:rPr>
              <a:t>	</a:t>
            </a:r>
            <a:r>
              <a:rPr lang="en-GB" dirty="0" smtClean="0">
                <a:latin typeface="Calibri" panose="020F0502020204030204" pitchFamily="34" charset="0"/>
              </a:rPr>
              <a:t>Conversion </a:t>
            </a:r>
            <a:r>
              <a:rPr lang="en-GB" dirty="0">
                <a:latin typeface="Calibri" panose="020F0502020204030204" pitchFamily="34" charset="0"/>
              </a:rPr>
              <a:t>result distribution with fixed input voltage at 0.1V, 0.5V and </a:t>
            </a:r>
            <a:r>
              <a:rPr lang="en-GB" dirty="0">
                <a:latin typeface="Calibri" panose="020F0502020204030204" pitchFamily="34" charset="0"/>
              </a:rPr>
              <a:t>0.9V.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smtClean="0">
                <a:latin typeface="Calibri" panose="020F0502020204030204" pitchFamily="34" charset="0"/>
              </a:rPr>
              <a:t/>
            </a:r>
            <a:br>
              <a:rPr lang="en-GB" dirty="0" smtClean="0">
                <a:latin typeface="Calibri" panose="020F0502020204030204" pitchFamily="34" charset="0"/>
              </a:rPr>
            </a:br>
            <a:r>
              <a:rPr lang="en-GB" dirty="0" smtClean="0">
                <a:latin typeface="Calibri" panose="020F0502020204030204" pitchFamily="34" charset="0"/>
              </a:rPr>
              <a:t>One </a:t>
            </a:r>
            <a:r>
              <a:rPr lang="en-GB" dirty="0">
                <a:latin typeface="Calibri" panose="020F0502020204030204" pitchFamily="34" charset="0"/>
              </a:rPr>
              <a:t>been represents 1 count of the ADC</a:t>
            </a:r>
            <a:r>
              <a:rPr lang="en-GB" dirty="0">
                <a:latin typeface="Calibri" panose="020F0502020204030204" pitchFamily="34" charset="0"/>
              </a:rPr>
              <a:t>	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122056" y="4154007"/>
                <a:ext cx="764568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l-GR" dirty="0">
                            <a:latin typeface="Calibri" panose="020F0502020204030204" pitchFamily="34" charset="0"/>
                          </a:rPr>
                          <m:t>σ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b="0" dirty="0" smtClean="0"/>
                  <a:t>= 0.98</a:t>
                </a:r>
              </a:p>
              <a:p>
                <a:r>
                  <a:rPr lang="en-GB" dirty="0" smtClean="0"/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2056" y="4154007"/>
                <a:ext cx="764568" cy="553998"/>
              </a:xfrm>
              <a:prstGeom prst="rect">
                <a:avLst/>
              </a:prstGeom>
              <a:blipFill rotWithShape="0">
                <a:blip r:embed="rId5"/>
                <a:stretch>
                  <a:fillRect l="-7937" t="-13187" r="-174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5370389" y="1945068"/>
                <a:ext cx="764568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l-GR" dirty="0">
                            <a:latin typeface="Calibri" panose="020F0502020204030204" pitchFamily="34" charset="0"/>
                          </a:rPr>
                          <m:t>σ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b="0" dirty="0" smtClean="0"/>
                  <a:t>= 0.92</a:t>
                </a:r>
              </a:p>
              <a:p>
                <a:r>
                  <a:rPr lang="en-GB" dirty="0" smtClean="0"/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0389" y="1945068"/>
                <a:ext cx="764568" cy="553998"/>
              </a:xfrm>
              <a:prstGeom prst="rect">
                <a:avLst/>
              </a:prstGeom>
              <a:blipFill rotWithShape="0">
                <a:blip r:embed="rId6"/>
                <a:stretch>
                  <a:fillRect l="-8000" t="-13187" r="-176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2095885" y="1945068"/>
                <a:ext cx="764568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l-GR" dirty="0">
                            <a:latin typeface="Calibri" panose="020F0502020204030204" pitchFamily="34" charset="0"/>
                          </a:rPr>
                          <m:t>σ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b="0" dirty="0" smtClean="0"/>
                  <a:t>= 0.68</a:t>
                </a:r>
              </a:p>
              <a:p>
                <a:r>
                  <a:rPr lang="en-GB" dirty="0" smtClean="0"/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5885" y="1945068"/>
                <a:ext cx="764568" cy="553998"/>
              </a:xfrm>
              <a:prstGeom prst="rect">
                <a:avLst/>
              </a:prstGeom>
              <a:blipFill rotWithShape="0">
                <a:blip r:embed="rId7"/>
                <a:stretch>
                  <a:fillRect l="-8000" t="-13187" r="-176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0" descr="image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6856" y="3864003"/>
            <a:ext cx="2634094" cy="2005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227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ADC Offset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163" y="1409699"/>
            <a:ext cx="6720762" cy="378042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5363260"/>
            <a:ext cx="9143999" cy="1605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95328" indent="-895328">
              <a:spcAft>
                <a:spcPts val="1000"/>
              </a:spcAft>
            </a:pPr>
            <a:r>
              <a:rPr lang="en-GB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Figure </a:t>
            </a:r>
            <a:r>
              <a:rPr lang="en-GB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6: </a:t>
            </a:r>
            <a:r>
              <a:rPr lang="en-GB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ADC </a:t>
            </a:r>
            <a:r>
              <a:rPr lang="en-GB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Samples close to 0.0 </a:t>
            </a:r>
            <a:r>
              <a:rPr lang="en-GB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V. </a:t>
            </a:r>
            <a:r>
              <a:rPr lang="en-GB" dirty="0">
                <a:latin typeface="Calibri" panose="020F0502020204030204" pitchFamily="34" charset="0"/>
              </a:rPr>
              <a:t>From </a:t>
            </a:r>
            <a:r>
              <a:rPr lang="en-GB" dirty="0">
                <a:latin typeface="Calibri" panose="020F0502020204030204" pitchFamily="34" charset="0"/>
              </a:rPr>
              <a:t>the fitting of the samples (uncalibrated data without offset and gain correction) it is possible to extrapolate the </a:t>
            </a:r>
            <a:r>
              <a:rPr lang="en-GB" dirty="0" smtClean="0">
                <a:latin typeface="Calibri" panose="020F0502020204030204" pitchFamily="34" charset="0"/>
              </a:rPr>
              <a:t>offset due </a:t>
            </a:r>
            <a:r>
              <a:rPr lang="en-GB" dirty="0">
                <a:latin typeface="Calibri" panose="020F0502020204030204" pitchFamily="34" charset="0"/>
              </a:rPr>
              <a:t>to the comparator. </a:t>
            </a:r>
            <a:r>
              <a:rPr lang="en-GB" dirty="0">
                <a:latin typeface="Calibri" panose="020F0502020204030204" pitchFamily="34" charset="0"/>
              </a:rPr>
              <a:t>This offset is correctly evaluated and subtracted by the ADC internal state machine, giving the expected correct result. </a:t>
            </a:r>
          </a:p>
          <a:p>
            <a:pPr>
              <a:spcAft>
                <a:spcPts val="1000"/>
              </a:spcAft>
            </a:pPr>
            <a:endParaRPr lang="en-GB" i="1" dirty="0">
              <a:solidFill>
                <a:srgbClr val="44546A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134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ADC TID </a:t>
            </a:r>
            <a:r>
              <a:rPr lang="en-GB" dirty="0" smtClean="0"/>
              <a:t>tests 1/2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6" r="9522"/>
          <a:stretch/>
        </p:blipFill>
        <p:spPr>
          <a:xfrm>
            <a:off x="1120140" y="1524000"/>
            <a:ext cx="7459980" cy="3381375"/>
          </a:xfrm>
        </p:spPr>
      </p:pic>
      <p:sp>
        <p:nvSpPr>
          <p:cNvPr id="17" name="Rectangle 16"/>
          <p:cNvSpPr/>
          <p:nvPr/>
        </p:nvSpPr>
        <p:spPr>
          <a:xfrm>
            <a:off x="728751" y="1422402"/>
            <a:ext cx="385763" cy="33051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352063" y="4058489"/>
            <a:ext cx="77152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1024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352063" y="3499729"/>
            <a:ext cx="77152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2048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352063" y="2982284"/>
            <a:ext cx="77152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3072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352063" y="2477934"/>
            <a:ext cx="77152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4096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352063" y="1935009"/>
            <a:ext cx="77152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5210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979807" y="4783680"/>
            <a:ext cx="794321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1168400"/>
            <a:r>
              <a:rPr lang="en-GB" dirty="0"/>
              <a:t>0	1	2	3	4	5	6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8306443" y="4888341"/>
            <a:ext cx="733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Mrad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-1698195" y="3030021"/>
            <a:ext cx="4067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Conversion Result</a:t>
            </a:r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457200" y="5402519"/>
            <a:ext cx="8686800" cy="10515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95328" indent="-895328">
              <a:spcAft>
                <a:spcPts val="1000"/>
              </a:spcAft>
            </a:pPr>
            <a:r>
              <a:rPr lang="en-GB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Figure 7: </a:t>
            </a:r>
            <a:r>
              <a:rPr lang="en-GB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ADC conversion result with input voltage from </a:t>
            </a:r>
            <a:r>
              <a:rPr lang="en-GB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0.0V</a:t>
            </a:r>
            <a:r>
              <a:rPr lang="en-GB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</a:t>
            </a:r>
            <a:r>
              <a:rPr lang="en-GB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1.0V</a:t>
            </a:r>
            <a:r>
              <a:rPr lang="en-GB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with steps of 0.1V. </a:t>
            </a:r>
            <a:br>
              <a:rPr lang="en-GB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set of measurements is taken every 200 </a:t>
            </a:r>
            <a:r>
              <a:rPr lang="en-GB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Krad. Dose </a:t>
            </a:r>
            <a:r>
              <a:rPr lang="en-GB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rate of 800 </a:t>
            </a:r>
            <a:r>
              <a:rPr lang="en-GB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Krad/h.</a:t>
            </a:r>
            <a:endParaRPr lang="en-GB" i="1" dirty="0">
              <a:solidFill>
                <a:srgbClr val="44546A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95328" indent="-895328">
              <a:spcAft>
                <a:spcPts val="1000"/>
              </a:spcAft>
            </a:pPr>
            <a:endParaRPr lang="en-GB" i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1113156" y="1421355"/>
            <a:ext cx="0" cy="334327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1113156" y="4764630"/>
            <a:ext cx="75600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5181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4" r="7128"/>
          <a:stretch/>
        </p:blipFill>
        <p:spPr>
          <a:xfrm>
            <a:off x="1072071" y="1523999"/>
            <a:ext cx="7759510" cy="33659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ADC TID </a:t>
            </a:r>
            <a:r>
              <a:rPr lang="en-GB" dirty="0" smtClean="0"/>
              <a:t>tests 2/2</a:t>
            </a:r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728751" y="1422402"/>
            <a:ext cx="385763" cy="33051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352063" y="4058489"/>
            <a:ext cx="77152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1024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352063" y="3499729"/>
            <a:ext cx="77152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2048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352063" y="2982284"/>
            <a:ext cx="77152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3072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352063" y="2477934"/>
            <a:ext cx="77152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4096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352063" y="1935009"/>
            <a:ext cx="77152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5210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949327" y="4783680"/>
            <a:ext cx="794321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1168400"/>
            <a:r>
              <a:rPr lang="en-GB" dirty="0" smtClean="0"/>
              <a:t> 0</a:t>
            </a:r>
            <a:r>
              <a:rPr lang="en-GB" dirty="0"/>
              <a:t>	</a:t>
            </a:r>
            <a:r>
              <a:rPr lang="en-GB" dirty="0" smtClean="0"/>
              <a:t>10</a:t>
            </a:r>
            <a:r>
              <a:rPr lang="en-GB" dirty="0"/>
              <a:t>	</a:t>
            </a:r>
            <a:r>
              <a:rPr lang="en-GB" dirty="0" smtClean="0"/>
              <a:t>20</a:t>
            </a:r>
            <a:r>
              <a:rPr lang="en-GB" dirty="0"/>
              <a:t>	</a:t>
            </a:r>
            <a:r>
              <a:rPr lang="en-GB" dirty="0" smtClean="0"/>
              <a:t>30</a:t>
            </a:r>
            <a:r>
              <a:rPr lang="en-GB" dirty="0"/>
              <a:t>	</a:t>
            </a:r>
            <a:r>
              <a:rPr lang="en-GB" dirty="0" smtClean="0"/>
              <a:t>40</a:t>
            </a:r>
            <a:r>
              <a:rPr lang="en-GB" dirty="0"/>
              <a:t>	</a:t>
            </a:r>
            <a:r>
              <a:rPr lang="en-GB" dirty="0" smtClean="0"/>
              <a:t>50</a:t>
            </a:r>
            <a:r>
              <a:rPr lang="en-GB" dirty="0"/>
              <a:t>	</a:t>
            </a:r>
            <a:r>
              <a:rPr lang="en-GB" dirty="0" smtClean="0"/>
              <a:t>60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8306443" y="4888341"/>
            <a:ext cx="733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Mrad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-1698195" y="3030021"/>
            <a:ext cx="4067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Conversion Result</a:t>
            </a:r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457200" y="5402519"/>
            <a:ext cx="8686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95328" indent="-895328">
              <a:spcAft>
                <a:spcPts val="1000"/>
              </a:spcAft>
            </a:pPr>
            <a:r>
              <a:rPr lang="en-GB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Figure 7: </a:t>
            </a:r>
            <a:r>
              <a:rPr lang="en-GB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ADC conversion result with input voltage from </a:t>
            </a:r>
            <a:r>
              <a:rPr lang="en-GB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0.0V</a:t>
            </a:r>
            <a:r>
              <a:rPr lang="en-GB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</a:t>
            </a:r>
            <a:r>
              <a:rPr lang="en-GB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1.0V</a:t>
            </a:r>
            <a:r>
              <a:rPr lang="en-GB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with steps of 0.1V. </a:t>
            </a:r>
            <a:br>
              <a:rPr lang="en-GB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Dose rate of 800 Krad/h up to 6 Mrad and 8 Mrad/h up to 70 Mrad</a:t>
            </a:r>
            <a:endParaRPr lang="en-GB" i="1" dirty="0">
              <a:solidFill>
                <a:srgbClr val="44546A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1113156" y="1421355"/>
            <a:ext cx="0" cy="334327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1113156" y="4764630"/>
            <a:ext cx="75600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07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ADC Calibration Procedure</a:t>
            </a:r>
            <a:endParaRPr lang="en-GB" dirty="0"/>
          </a:p>
        </p:txBody>
      </p:sp>
      <p:pic>
        <p:nvPicPr>
          <p:cNvPr id="4" name="Picture 3" descr="C:\ALE\CERNBOX\CERN\GBT-SCA\TestResults_V2\Calibration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65"/>
          <a:stretch/>
        </p:blipFill>
        <p:spPr bwMode="auto">
          <a:xfrm>
            <a:off x="1497013" y="1323977"/>
            <a:ext cx="5589589" cy="407670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5734052"/>
            <a:ext cx="9144000" cy="981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76298" indent="-1076298"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GB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9: </a:t>
            </a: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calibration </a:t>
            </a: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procedure implemented on the chip. </a:t>
            </a: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blue line represents the linear interpolation of several samples on the ADC before to apply the calibration procedure, while the green line represent the slope after calibration.  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233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Production plans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en-GB" sz="2800" dirty="0" smtClean="0"/>
              <a:t>Engineering run Scheduled for the 1</a:t>
            </a:r>
            <a:r>
              <a:rPr lang="en-GB" sz="2800" baseline="30000" dirty="0" smtClean="0"/>
              <a:t>st</a:t>
            </a:r>
            <a:r>
              <a:rPr lang="en-GB" sz="2800" dirty="0" smtClean="0"/>
              <a:t> July 2016</a:t>
            </a:r>
          </a:p>
          <a:p>
            <a:pPr>
              <a:spcBef>
                <a:spcPts val="1200"/>
              </a:spcBef>
            </a:pPr>
            <a:r>
              <a:rPr lang="en-GB" sz="2800" dirty="0" smtClean="0"/>
              <a:t>Volume of 20 000 samples</a:t>
            </a:r>
          </a:p>
          <a:p>
            <a:pPr>
              <a:spcBef>
                <a:spcPts val="1200"/>
              </a:spcBef>
            </a:pPr>
            <a:r>
              <a:rPr lang="en-GB" sz="2800" dirty="0" smtClean="0"/>
              <a:t>Unpackaged cheeps will come back in October 2016</a:t>
            </a:r>
          </a:p>
          <a:p>
            <a:pPr>
              <a:spcBef>
                <a:spcPts val="1200"/>
              </a:spcBef>
            </a:pPr>
            <a:r>
              <a:rPr lang="en-GB" sz="2800" dirty="0" smtClean="0"/>
              <a:t>Packaged chips will be ready for early 2017</a:t>
            </a:r>
          </a:p>
          <a:p>
            <a:pPr lvl="1"/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73643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39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GBT-SCA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871" y="1803531"/>
            <a:ext cx="2487066" cy="2436568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3178627" y="1124858"/>
            <a:ext cx="5965373" cy="5241740"/>
            <a:chOff x="720096" y="1609731"/>
            <a:chExt cx="8238026" cy="5067305"/>
          </a:xfrm>
        </p:grpSpPr>
        <p:grpSp>
          <p:nvGrpSpPr>
            <p:cNvPr id="6" name="Group 5"/>
            <p:cNvGrpSpPr/>
            <p:nvPr/>
          </p:nvGrpSpPr>
          <p:grpSpPr>
            <a:xfrm flipH="1">
              <a:off x="3682928" y="1651493"/>
              <a:ext cx="663672" cy="5022905"/>
              <a:chOff x="4518862" y="109839"/>
              <a:chExt cx="679933" cy="6228000"/>
            </a:xfrm>
          </p:grpSpPr>
          <p:grpSp>
            <p:nvGrpSpPr>
              <p:cNvPr id="359" name="Group 358"/>
              <p:cNvGrpSpPr/>
              <p:nvPr/>
            </p:nvGrpSpPr>
            <p:grpSpPr>
              <a:xfrm>
                <a:off x="4540800" y="610947"/>
                <a:ext cx="429417" cy="62616"/>
                <a:chOff x="7917581" y="9417508"/>
                <a:chExt cx="368416" cy="110306"/>
              </a:xfrm>
            </p:grpSpPr>
            <p:cxnSp>
              <p:nvCxnSpPr>
                <p:cNvPr id="389" name="Straight Arrow Connector 388"/>
                <p:cNvCxnSpPr/>
                <p:nvPr/>
              </p:nvCxnSpPr>
              <p:spPr>
                <a:xfrm flipV="1">
                  <a:off x="7917581" y="9417508"/>
                  <a:ext cx="368414" cy="0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629DD1">
                      <a:lumMod val="75000"/>
                    </a:srgbClr>
                  </a:solidFill>
                  <a:prstDash val="solid"/>
                  <a:miter lim="800000"/>
                  <a:headEnd w="sm" len="sm"/>
                  <a:tailEnd type="triangle" w="sm" len="sm"/>
                </a:ln>
                <a:effectLst/>
              </p:spPr>
            </p:cxnSp>
            <p:cxnSp>
              <p:nvCxnSpPr>
                <p:cNvPr id="390" name="Straight Arrow Connector 389"/>
                <p:cNvCxnSpPr/>
                <p:nvPr/>
              </p:nvCxnSpPr>
              <p:spPr>
                <a:xfrm flipH="1" flipV="1">
                  <a:off x="7967725" y="9527039"/>
                  <a:ext cx="318272" cy="775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629DD1">
                      <a:lumMod val="75000"/>
                    </a:srgbClr>
                  </a:solidFill>
                  <a:prstDash val="solid"/>
                  <a:miter lim="800000"/>
                  <a:headEnd w="sm" len="sm"/>
                  <a:tailEnd type="triangle" w="sm" len="sm"/>
                </a:ln>
                <a:effectLst/>
              </p:spPr>
            </p:cxnSp>
          </p:grpSp>
          <p:grpSp>
            <p:nvGrpSpPr>
              <p:cNvPr id="360" name="Group 359"/>
              <p:cNvGrpSpPr/>
              <p:nvPr/>
            </p:nvGrpSpPr>
            <p:grpSpPr>
              <a:xfrm>
                <a:off x="4548125" y="779878"/>
                <a:ext cx="429417" cy="62616"/>
                <a:chOff x="7917581" y="9417508"/>
                <a:chExt cx="368416" cy="110306"/>
              </a:xfrm>
            </p:grpSpPr>
            <p:cxnSp>
              <p:nvCxnSpPr>
                <p:cNvPr id="387" name="Straight Arrow Connector 386"/>
                <p:cNvCxnSpPr/>
                <p:nvPr/>
              </p:nvCxnSpPr>
              <p:spPr>
                <a:xfrm flipV="1">
                  <a:off x="7917581" y="9417508"/>
                  <a:ext cx="368414" cy="0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629DD1">
                      <a:lumMod val="75000"/>
                    </a:srgbClr>
                  </a:solidFill>
                  <a:prstDash val="solid"/>
                  <a:miter lim="800000"/>
                  <a:headEnd w="sm" len="sm"/>
                  <a:tailEnd type="triangle" w="sm" len="sm"/>
                </a:ln>
                <a:effectLst/>
              </p:spPr>
            </p:cxnSp>
            <p:cxnSp>
              <p:nvCxnSpPr>
                <p:cNvPr id="388" name="Straight Arrow Connector 387"/>
                <p:cNvCxnSpPr/>
                <p:nvPr/>
              </p:nvCxnSpPr>
              <p:spPr>
                <a:xfrm flipH="1" flipV="1">
                  <a:off x="7967725" y="9527039"/>
                  <a:ext cx="318272" cy="775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629DD1">
                      <a:lumMod val="75000"/>
                    </a:srgbClr>
                  </a:solidFill>
                  <a:prstDash val="solid"/>
                  <a:miter lim="800000"/>
                  <a:headEnd w="sm" len="sm"/>
                  <a:tailEnd type="triangle" w="sm" len="sm"/>
                </a:ln>
                <a:effectLst/>
              </p:spPr>
            </p:cxnSp>
          </p:grpSp>
          <p:grpSp>
            <p:nvGrpSpPr>
              <p:cNvPr id="361" name="Group 360"/>
              <p:cNvGrpSpPr/>
              <p:nvPr/>
            </p:nvGrpSpPr>
            <p:grpSpPr>
              <a:xfrm>
                <a:off x="4550795" y="440948"/>
                <a:ext cx="648000" cy="63684"/>
                <a:chOff x="7917581" y="9417508"/>
                <a:chExt cx="368416" cy="112187"/>
              </a:xfrm>
            </p:grpSpPr>
            <p:cxnSp>
              <p:nvCxnSpPr>
                <p:cNvPr id="385" name="Straight Arrow Connector 384"/>
                <p:cNvCxnSpPr/>
                <p:nvPr/>
              </p:nvCxnSpPr>
              <p:spPr>
                <a:xfrm flipV="1">
                  <a:off x="7917581" y="9417508"/>
                  <a:ext cx="368414" cy="0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629DD1">
                      <a:lumMod val="75000"/>
                    </a:srgbClr>
                  </a:solidFill>
                  <a:prstDash val="solid"/>
                  <a:miter lim="800000"/>
                  <a:headEnd w="sm" len="sm"/>
                  <a:tailEnd type="triangle" w="sm" len="sm"/>
                </a:ln>
                <a:effectLst/>
              </p:spPr>
            </p:cxnSp>
            <p:cxnSp>
              <p:nvCxnSpPr>
                <p:cNvPr id="386" name="Straight Arrow Connector 385"/>
                <p:cNvCxnSpPr/>
                <p:nvPr/>
              </p:nvCxnSpPr>
              <p:spPr>
                <a:xfrm flipH="1">
                  <a:off x="7947630" y="9527815"/>
                  <a:ext cx="338367" cy="1880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629DD1">
                      <a:lumMod val="75000"/>
                    </a:srgbClr>
                  </a:solidFill>
                  <a:prstDash val="solid"/>
                  <a:miter lim="800000"/>
                  <a:headEnd w="sm" len="sm"/>
                  <a:tailEnd type="triangle" w="sm" len="sm"/>
                </a:ln>
                <a:effectLst/>
              </p:spPr>
            </p:cxnSp>
          </p:grpSp>
          <p:grpSp>
            <p:nvGrpSpPr>
              <p:cNvPr id="362" name="Group 361"/>
              <p:cNvGrpSpPr/>
              <p:nvPr/>
            </p:nvGrpSpPr>
            <p:grpSpPr>
              <a:xfrm>
                <a:off x="4518862" y="109839"/>
                <a:ext cx="85083" cy="6228000"/>
                <a:chOff x="7897945" y="8508828"/>
                <a:chExt cx="113648" cy="10908000"/>
              </a:xfrm>
            </p:grpSpPr>
            <p:cxnSp>
              <p:nvCxnSpPr>
                <p:cNvPr id="381" name="Straight Connector 380"/>
                <p:cNvCxnSpPr/>
                <p:nvPr/>
              </p:nvCxnSpPr>
              <p:spPr>
                <a:xfrm>
                  <a:off x="8011593" y="8508828"/>
                  <a:ext cx="0" cy="1090800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29DD1">
                      <a:lumMod val="75000"/>
                    </a:srgbClr>
                  </a:solidFill>
                  <a:prstDash val="solid"/>
                  <a:miter lim="800000"/>
                  <a:headEnd w="sm" len="sm"/>
                  <a:tailEnd w="sm" len="sm"/>
                </a:ln>
                <a:effectLst/>
              </p:spPr>
            </p:cxnSp>
            <p:cxnSp>
              <p:nvCxnSpPr>
                <p:cNvPr id="382" name="Straight Connector 381"/>
                <p:cNvCxnSpPr/>
                <p:nvPr/>
              </p:nvCxnSpPr>
              <p:spPr>
                <a:xfrm flipH="1">
                  <a:off x="7977959" y="8537349"/>
                  <a:ext cx="1358" cy="10879479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29DD1">
                      <a:lumMod val="75000"/>
                    </a:srgbClr>
                  </a:solidFill>
                  <a:prstDash val="solid"/>
                  <a:miter lim="800000"/>
                  <a:headEnd w="sm" len="sm"/>
                  <a:tailEnd w="sm" len="sm"/>
                </a:ln>
                <a:effectLst/>
              </p:spPr>
            </p:cxnSp>
            <p:cxnSp>
              <p:nvCxnSpPr>
                <p:cNvPr id="383" name="Straight Connector 382"/>
                <p:cNvCxnSpPr/>
                <p:nvPr/>
              </p:nvCxnSpPr>
              <p:spPr>
                <a:xfrm>
                  <a:off x="7934073" y="8584406"/>
                  <a:ext cx="1" cy="10832422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29DD1">
                      <a:lumMod val="75000"/>
                    </a:srgbClr>
                  </a:solidFill>
                  <a:prstDash val="solid"/>
                  <a:miter lim="800000"/>
                  <a:headEnd w="sm" len="sm"/>
                  <a:tailEnd w="sm" len="sm"/>
                </a:ln>
                <a:effectLst/>
              </p:spPr>
            </p:cxnSp>
            <p:cxnSp>
              <p:nvCxnSpPr>
                <p:cNvPr id="384" name="Straight Connector 383"/>
                <p:cNvCxnSpPr/>
                <p:nvPr/>
              </p:nvCxnSpPr>
              <p:spPr>
                <a:xfrm>
                  <a:off x="7897945" y="8612981"/>
                  <a:ext cx="0" cy="10803847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29DD1">
                      <a:lumMod val="75000"/>
                    </a:srgbClr>
                  </a:solidFill>
                  <a:prstDash val="solid"/>
                  <a:miter lim="800000"/>
                  <a:headEnd w="sm" len="sm"/>
                  <a:tailEnd w="sm" len="sm"/>
                </a:ln>
                <a:effectLst/>
              </p:spPr>
            </p:cxnSp>
          </p:grpSp>
          <p:grpSp>
            <p:nvGrpSpPr>
              <p:cNvPr id="363" name="Group 362"/>
              <p:cNvGrpSpPr/>
              <p:nvPr/>
            </p:nvGrpSpPr>
            <p:grpSpPr>
              <a:xfrm>
                <a:off x="4540659" y="948810"/>
                <a:ext cx="263879" cy="70196"/>
                <a:chOff x="7933524" y="9404154"/>
                <a:chExt cx="352473" cy="123660"/>
              </a:xfrm>
            </p:grpSpPr>
            <p:cxnSp>
              <p:nvCxnSpPr>
                <p:cNvPr id="379" name="Straight Arrow Connector 378"/>
                <p:cNvCxnSpPr/>
                <p:nvPr/>
              </p:nvCxnSpPr>
              <p:spPr>
                <a:xfrm>
                  <a:off x="7933524" y="9404154"/>
                  <a:ext cx="352472" cy="0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629DD1">
                      <a:lumMod val="75000"/>
                    </a:srgbClr>
                  </a:solidFill>
                  <a:prstDash val="solid"/>
                  <a:miter lim="800000"/>
                  <a:headEnd w="sm" len="sm"/>
                  <a:tailEnd type="triangle" w="sm" len="sm"/>
                </a:ln>
                <a:effectLst/>
              </p:spPr>
            </p:cxnSp>
            <p:cxnSp>
              <p:nvCxnSpPr>
                <p:cNvPr id="380" name="Straight Arrow Connector 379"/>
                <p:cNvCxnSpPr/>
                <p:nvPr/>
              </p:nvCxnSpPr>
              <p:spPr>
                <a:xfrm flipH="1">
                  <a:off x="8011593" y="9527814"/>
                  <a:ext cx="274404" cy="0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629DD1">
                      <a:lumMod val="75000"/>
                    </a:srgbClr>
                  </a:solidFill>
                  <a:prstDash val="solid"/>
                  <a:miter lim="800000"/>
                  <a:headEnd w="sm" len="sm"/>
                  <a:tailEnd type="triangle" w="sm" len="sm"/>
                </a:ln>
                <a:effectLst/>
              </p:spPr>
            </p:cxnSp>
          </p:grpSp>
          <p:grpSp>
            <p:nvGrpSpPr>
              <p:cNvPr id="364" name="Group 363"/>
              <p:cNvGrpSpPr/>
              <p:nvPr/>
            </p:nvGrpSpPr>
            <p:grpSpPr>
              <a:xfrm>
                <a:off x="4540659" y="1716601"/>
                <a:ext cx="263879" cy="70196"/>
                <a:chOff x="7933524" y="9404154"/>
                <a:chExt cx="352473" cy="123660"/>
              </a:xfrm>
            </p:grpSpPr>
            <p:cxnSp>
              <p:nvCxnSpPr>
                <p:cNvPr id="377" name="Straight Arrow Connector 376"/>
                <p:cNvCxnSpPr/>
                <p:nvPr/>
              </p:nvCxnSpPr>
              <p:spPr>
                <a:xfrm>
                  <a:off x="7933524" y="9404154"/>
                  <a:ext cx="352472" cy="0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629DD1">
                      <a:lumMod val="75000"/>
                    </a:srgbClr>
                  </a:solidFill>
                  <a:prstDash val="solid"/>
                  <a:miter lim="800000"/>
                  <a:headEnd w="sm" len="sm"/>
                  <a:tailEnd type="triangle" w="sm" len="sm"/>
                </a:ln>
                <a:effectLst/>
              </p:spPr>
            </p:cxnSp>
            <p:cxnSp>
              <p:nvCxnSpPr>
                <p:cNvPr id="378" name="Straight Arrow Connector 377"/>
                <p:cNvCxnSpPr/>
                <p:nvPr/>
              </p:nvCxnSpPr>
              <p:spPr>
                <a:xfrm flipH="1">
                  <a:off x="8011593" y="9527814"/>
                  <a:ext cx="274404" cy="0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629DD1">
                      <a:lumMod val="75000"/>
                    </a:srgbClr>
                  </a:solidFill>
                  <a:prstDash val="solid"/>
                  <a:miter lim="800000"/>
                  <a:headEnd w="sm" len="sm"/>
                  <a:tailEnd type="triangle" w="sm" len="sm"/>
                </a:ln>
                <a:effectLst/>
              </p:spPr>
            </p:cxnSp>
          </p:grpSp>
          <p:grpSp>
            <p:nvGrpSpPr>
              <p:cNvPr id="365" name="Group 364"/>
              <p:cNvGrpSpPr/>
              <p:nvPr/>
            </p:nvGrpSpPr>
            <p:grpSpPr>
              <a:xfrm>
                <a:off x="4545342" y="2365658"/>
                <a:ext cx="263879" cy="70196"/>
                <a:chOff x="7933524" y="9404154"/>
                <a:chExt cx="352473" cy="123660"/>
              </a:xfrm>
            </p:grpSpPr>
            <p:cxnSp>
              <p:nvCxnSpPr>
                <p:cNvPr id="375" name="Straight Arrow Connector 374"/>
                <p:cNvCxnSpPr/>
                <p:nvPr/>
              </p:nvCxnSpPr>
              <p:spPr>
                <a:xfrm>
                  <a:off x="7933524" y="9404154"/>
                  <a:ext cx="352472" cy="0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629DD1">
                      <a:lumMod val="75000"/>
                    </a:srgbClr>
                  </a:solidFill>
                  <a:prstDash val="solid"/>
                  <a:miter lim="800000"/>
                  <a:headEnd w="sm" len="sm"/>
                  <a:tailEnd type="triangle" w="sm" len="sm"/>
                </a:ln>
                <a:effectLst/>
              </p:spPr>
            </p:cxnSp>
            <p:cxnSp>
              <p:nvCxnSpPr>
                <p:cNvPr id="376" name="Straight Arrow Connector 375"/>
                <p:cNvCxnSpPr/>
                <p:nvPr/>
              </p:nvCxnSpPr>
              <p:spPr>
                <a:xfrm flipH="1">
                  <a:off x="8011593" y="9527814"/>
                  <a:ext cx="274404" cy="0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629DD1">
                      <a:lumMod val="75000"/>
                    </a:srgbClr>
                  </a:solidFill>
                  <a:prstDash val="solid"/>
                  <a:miter lim="800000"/>
                  <a:headEnd w="sm" len="sm"/>
                  <a:tailEnd type="triangle" w="sm" len="sm"/>
                </a:ln>
                <a:effectLst/>
              </p:spPr>
            </p:cxnSp>
          </p:grpSp>
          <p:grpSp>
            <p:nvGrpSpPr>
              <p:cNvPr id="366" name="Group 365"/>
              <p:cNvGrpSpPr/>
              <p:nvPr/>
            </p:nvGrpSpPr>
            <p:grpSpPr>
              <a:xfrm>
                <a:off x="4544273" y="3118018"/>
                <a:ext cx="263879" cy="70196"/>
                <a:chOff x="7933524" y="9404154"/>
                <a:chExt cx="352473" cy="123660"/>
              </a:xfrm>
            </p:grpSpPr>
            <p:cxnSp>
              <p:nvCxnSpPr>
                <p:cNvPr id="373" name="Straight Arrow Connector 372"/>
                <p:cNvCxnSpPr/>
                <p:nvPr/>
              </p:nvCxnSpPr>
              <p:spPr>
                <a:xfrm>
                  <a:off x="7933524" y="9404154"/>
                  <a:ext cx="352472" cy="0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629DD1">
                      <a:lumMod val="75000"/>
                    </a:srgbClr>
                  </a:solidFill>
                  <a:prstDash val="solid"/>
                  <a:miter lim="800000"/>
                  <a:headEnd w="sm" len="sm"/>
                  <a:tailEnd type="triangle" w="sm" len="sm"/>
                </a:ln>
                <a:effectLst/>
              </p:spPr>
            </p:cxnSp>
            <p:cxnSp>
              <p:nvCxnSpPr>
                <p:cNvPr id="374" name="Straight Arrow Connector 373"/>
                <p:cNvCxnSpPr/>
                <p:nvPr/>
              </p:nvCxnSpPr>
              <p:spPr>
                <a:xfrm flipH="1">
                  <a:off x="8011593" y="9527814"/>
                  <a:ext cx="274404" cy="0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629DD1">
                      <a:lumMod val="75000"/>
                    </a:srgbClr>
                  </a:solidFill>
                  <a:prstDash val="solid"/>
                  <a:miter lim="800000"/>
                  <a:headEnd w="sm" len="sm"/>
                  <a:tailEnd type="triangle" w="sm" len="sm"/>
                </a:ln>
                <a:effectLst/>
              </p:spPr>
            </p:cxnSp>
          </p:grpSp>
          <p:grpSp>
            <p:nvGrpSpPr>
              <p:cNvPr id="367" name="Group 366"/>
              <p:cNvGrpSpPr/>
              <p:nvPr/>
            </p:nvGrpSpPr>
            <p:grpSpPr>
              <a:xfrm>
                <a:off x="4547471" y="4254312"/>
                <a:ext cx="263879" cy="70196"/>
                <a:chOff x="7933524" y="9404154"/>
                <a:chExt cx="352473" cy="123660"/>
              </a:xfrm>
            </p:grpSpPr>
            <p:cxnSp>
              <p:nvCxnSpPr>
                <p:cNvPr id="371" name="Straight Arrow Connector 370"/>
                <p:cNvCxnSpPr/>
                <p:nvPr/>
              </p:nvCxnSpPr>
              <p:spPr>
                <a:xfrm>
                  <a:off x="7933524" y="9404154"/>
                  <a:ext cx="352472" cy="0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629DD1">
                      <a:lumMod val="75000"/>
                    </a:srgbClr>
                  </a:solidFill>
                  <a:prstDash val="solid"/>
                  <a:miter lim="800000"/>
                  <a:headEnd w="sm" len="sm"/>
                  <a:tailEnd type="triangle" w="sm" len="sm"/>
                </a:ln>
                <a:effectLst/>
              </p:spPr>
            </p:cxnSp>
            <p:cxnSp>
              <p:nvCxnSpPr>
                <p:cNvPr id="372" name="Straight Arrow Connector 371"/>
                <p:cNvCxnSpPr/>
                <p:nvPr/>
              </p:nvCxnSpPr>
              <p:spPr>
                <a:xfrm flipH="1">
                  <a:off x="8011593" y="9527814"/>
                  <a:ext cx="274404" cy="0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629DD1">
                      <a:lumMod val="75000"/>
                    </a:srgbClr>
                  </a:solidFill>
                  <a:prstDash val="solid"/>
                  <a:miter lim="800000"/>
                  <a:headEnd w="sm" len="sm"/>
                  <a:tailEnd type="triangle" w="sm" len="sm"/>
                </a:ln>
                <a:effectLst/>
              </p:spPr>
            </p:cxnSp>
          </p:grpSp>
          <p:grpSp>
            <p:nvGrpSpPr>
              <p:cNvPr id="368" name="Group 367"/>
              <p:cNvGrpSpPr/>
              <p:nvPr/>
            </p:nvGrpSpPr>
            <p:grpSpPr>
              <a:xfrm>
                <a:off x="4540659" y="5855175"/>
                <a:ext cx="263879" cy="70196"/>
                <a:chOff x="7933524" y="9404154"/>
                <a:chExt cx="352473" cy="123660"/>
              </a:xfrm>
            </p:grpSpPr>
            <p:cxnSp>
              <p:nvCxnSpPr>
                <p:cNvPr id="369" name="Straight Arrow Connector 368"/>
                <p:cNvCxnSpPr/>
                <p:nvPr/>
              </p:nvCxnSpPr>
              <p:spPr>
                <a:xfrm>
                  <a:off x="7933524" y="9404154"/>
                  <a:ext cx="352472" cy="0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629DD1">
                      <a:lumMod val="75000"/>
                    </a:srgbClr>
                  </a:solidFill>
                  <a:prstDash val="solid"/>
                  <a:miter lim="800000"/>
                  <a:headEnd w="sm" len="sm"/>
                  <a:tailEnd type="triangle" w="sm" len="sm"/>
                </a:ln>
                <a:effectLst/>
              </p:spPr>
            </p:cxnSp>
            <p:cxnSp>
              <p:nvCxnSpPr>
                <p:cNvPr id="370" name="Straight Arrow Connector 369"/>
                <p:cNvCxnSpPr/>
                <p:nvPr/>
              </p:nvCxnSpPr>
              <p:spPr>
                <a:xfrm flipH="1">
                  <a:off x="8011593" y="9527814"/>
                  <a:ext cx="274404" cy="0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629DD1">
                      <a:lumMod val="75000"/>
                    </a:srgbClr>
                  </a:solidFill>
                  <a:prstDash val="solid"/>
                  <a:miter lim="800000"/>
                  <a:headEnd w="sm" len="sm"/>
                  <a:tailEnd type="triangle" w="sm" len="sm"/>
                </a:ln>
                <a:effectLst/>
              </p:spPr>
            </p:cxnSp>
          </p:grpSp>
        </p:grpSp>
        <p:cxnSp>
          <p:nvCxnSpPr>
            <p:cNvPr id="7" name="Straight Connector 6"/>
            <p:cNvCxnSpPr/>
            <p:nvPr/>
          </p:nvCxnSpPr>
          <p:spPr>
            <a:xfrm>
              <a:off x="3767220" y="1835280"/>
              <a:ext cx="878476" cy="0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cxnSp>
          <p:nvCxnSpPr>
            <p:cNvPr id="8" name="Straight Connector 7"/>
            <p:cNvCxnSpPr/>
            <p:nvPr/>
          </p:nvCxnSpPr>
          <p:spPr>
            <a:xfrm flipV="1">
              <a:off x="3637526" y="1742697"/>
              <a:ext cx="1054171" cy="852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grpSp>
          <p:nvGrpSpPr>
            <p:cNvPr id="9" name="Group 8"/>
            <p:cNvGrpSpPr/>
            <p:nvPr/>
          </p:nvGrpSpPr>
          <p:grpSpPr>
            <a:xfrm flipH="1">
              <a:off x="1687674" y="1648140"/>
              <a:ext cx="1998878" cy="660992"/>
              <a:chOff x="5195082" y="105682"/>
              <a:chExt cx="2047853" cy="819577"/>
            </a:xfrm>
          </p:grpSpPr>
          <p:sp>
            <p:nvSpPr>
              <p:cNvPr id="356" name="Rectangle 355"/>
              <p:cNvSpPr/>
              <p:nvPr/>
            </p:nvSpPr>
            <p:spPr>
              <a:xfrm>
                <a:off x="5195082" y="105682"/>
                <a:ext cx="1714392" cy="819577"/>
              </a:xfrm>
              <a:prstGeom prst="rect">
                <a:avLst/>
              </a:prstGeom>
              <a:solidFill>
                <a:srgbClr val="DBF3F4"/>
              </a:solidFill>
              <a:ln w="12700" cap="flat" cmpd="sng" algn="ctr">
                <a:solidFill>
                  <a:srgbClr val="4A66AC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61103">
                  <a:defRPr/>
                </a:pPr>
                <a:r>
                  <a:rPr lang="en-GB" sz="900" kern="0" dirty="0">
                    <a:solidFill>
                      <a:prstClr val="black"/>
                    </a:solidFill>
                    <a:latin typeface="Calibri" panose="020F0502020204030204"/>
                  </a:rPr>
                  <a:t>I2C master </a:t>
                </a:r>
              </a:p>
              <a:p>
                <a:pPr algn="ctr" defTabSz="961103">
                  <a:defRPr/>
                </a:pPr>
                <a:r>
                  <a:rPr lang="en-GB" sz="900" kern="0" dirty="0">
                    <a:solidFill>
                      <a:prstClr val="black"/>
                    </a:solidFill>
                    <a:latin typeface="Calibri" panose="020F0502020204030204"/>
                  </a:rPr>
                  <a:t>X 16</a:t>
                </a:r>
              </a:p>
            </p:txBody>
          </p:sp>
          <p:cxnSp>
            <p:nvCxnSpPr>
              <p:cNvPr id="357" name="Straight Connector 356"/>
              <p:cNvCxnSpPr/>
              <p:nvPr/>
            </p:nvCxnSpPr>
            <p:spPr>
              <a:xfrm flipH="1">
                <a:off x="6918935" y="477748"/>
                <a:ext cx="32400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type="triangle" w="sm" len="sm"/>
                <a:tailEnd type="none" w="sm" len="sm"/>
              </a:ln>
              <a:effectLst/>
            </p:spPr>
          </p:cxnSp>
          <p:cxnSp>
            <p:nvCxnSpPr>
              <p:cNvPr id="358" name="Straight Connector 357"/>
              <p:cNvCxnSpPr/>
              <p:nvPr/>
            </p:nvCxnSpPr>
            <p:spPr>
              <a:xfrm flipH="1">
                <a:off x="6918935" y="383723"/>
                <a:ext cx="32400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type="triangle" w="sm" len="sm"/>
                <a:tailEnd type="triangle" w="sm" len="sm"/>
              </a:ln>
              <a:effectLst/>
            </p:spPr>
          </p:cxnSp>
        </p:grpSp>
        <p:grpSp>
          <p:nvGrpSpPr>
            <p:cNvPr id="10" name="Group 9"/>
            <p:cNvGrpSpPr/>
            <p:nvPr/>
          </p:nvGrpSpPr>
          <p:grpSpPr>
            <a:xfrm flipH="1">
              <a:off x="1687675" y="1773833"/>
              <a:ext cx="2123305" cy="660992"/>
              <a:chOff x="5067606" y="261530"/>
              <a:chExt cx="2175329" cy="819577"/>
            </a:xfrm>
          </p:grpSpPr>
          <p:sp>
            <p:nvSpPr>
              <p:cNvPr id="353" name="Rectangle 352"/>
              <p:cNvSpPr/>
              <p:nvPr/>
            </p:nvSpPr>
            <p:spPr>
              <a:xfrm>
                <a:off x="5067606" y="261530"/>
                <a:ext cx="1714392" cy="819577"/>
              </a:xfrm>
              <a:prstGeom prst="rect">
                <a:avLst/>
              </a:prstGeom>
              <a:solidFill>
                <a:srgbClr val="DBF3F4"/>
              </a:solidFill>
              <a:ln w="12700" cap="flat" cmpd="sng" algn="ctr">
                <a:solidFill>
                  <a:srgbClr val="4A66AC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61103">
                  <a:defRPr/>
                </a:pPr>
                <a:r>
                  <a:rPr lang="en-GB" sz="900" kern="0" dirty="0">
                    <a:solidFill>
                      <a:prstClr val="black"/>
                    </a:solidFill>
                    <a:latin typeface="Calibri" panose="020F0502020204030204"/>
                  </a:rPr>
                  <a:t>I2C master </a:t>
                </a:r>
              </a:p>
              <a:p>
                <a:pPr algn="ctr" defTabSz="961103">
                  <a:defRPr/>
                </a:pPr>
                <a:r>
                  <a:rPr lang="en-GB" sz="900" kern="0" dirty="0">
                    <a:solidFill>
                      <a:prstClr val="black"/>
                    </a:solidFill>
                    <a:latin typeface="Calibri" panose="020F0502020204030204"/>
                  </a:rPr>
                  <a:t>X 16</a:t>
                </a:r>
              </a:p>
            </p:txBody>
          </p:sp>
          <p:cxnSp>
            <p:nvCxnSpPr>
              <p:cNvPr id="354" name="Straight Connector 353"/>
              <p:cNvCxnSpPr/>
              <p:nvPr/>
            </p:nvCxnSpPr>
            <p:spPr>
              <a:xfrm flipH="1">
                <a:off x="6774935" y="665797"/>
                <a:ext cx="46800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type="triangle" w="sm" len="sm"/>
                <a:tailEnd type="none" w="sm" len="sm"/>
              </a:ln>
              <a:effectLst/>
            </p:spPr>
          </p:cxnSp>
          <p:cxnSp>
            <p:nvCxnSpPr>
              <p:cNvPr id="355" name="Straight Connector 354"/>
              <p:cNvCxnSpPr/>
              <p:nvPr/>
            </p:nvCxnSpPr>
            <p:spPr>
              <a:xfrm flipH="1">
                <a:off x="6774935" y="571773"/>
                <a:ext cx="46800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type="triangle" w="sm" len="sm"/>
                <a:tailEnd type="triangle" w="sm" len="sm"/>
              </a:ln>
              <a:effectLst/>
            </p:spPr>
          </p:cxnSp>
        </p:grpSp>
        <p:grpSp>
          <p:nvGrpSpPr>
            <p:cNvPr id="11" name="Group 10"/>
            <p:cNvGrpSpPr/>
            <p:nvPr/>
          </p:nvGrpSpPr>
          <p:grpSpPr>
            <a:xfrm flipH="1">
              <a:off x="1687675" y="1899524"/>
              <a:ext cx="2247732" cy="660992"/>
              <a:chOff x="4940131" y="417378"/>
              <a:chExt cx="2302804" cy="819577"/>
            </a:xfrm>
          </p:grpSpPr>
          <p:sp>
            <p:nvSpPr>
              <p:cNvPr id="350" name="Rectangle 349"/>
              <p:cNvSpPr/>
              <p:nvPr/>
            </p:nvSpPr>
            <p:spPr>
              <a:xfrm>
                <a:off x="4940131" y="417378"/>
                <a:ext cx="1714392" cy="819577"/>
              </a:xfrm>
              <a:prstGeom prst="rect">
                <a:avLst/>
              </a:prstGeom>
              <a:solidFill>
                <a:srgbClr val="DBF3F4"/>
              </a:solidFill>
              <a:ln w="12700" cap="flat" cmpd="sng" algn="ctr">
                <a:solidFill>
                  <a:srgbClr val="4A66AC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61103">
                  <a:defRPr/>
                </a:pPr>
                <a:r>
                  <a:rPr lang="en-GB" sz="900" kern="0" dirty="0">
                    <a:solidFill>
                      <a:prstClr val="black"/>
                    </a:solidFill>
                    <a:latin typeface="Calibri" panose="020F0502020204030204"/>
                  </a:rPr>
                  <a:t>I2C master </a:t>
                </a:r>
              </a:p>
              <a:p>
                <a:pPr algn="ctr" defTabSz="961103">
                  <a:defRPr/>
                </a:pPr>
                <a:r>
                  <a:rPr lang="en-GB" sz="900" kern="0" dirty="0">
                    <a:solidFill>
                      <a:prstClr val="black"/>
                    </a:solidFill>
                    <a:latin typeface="Calibri" panose="020F0502020204030204"/>
                  </a:rPr>
                  <a:t>X 16</a:t>
                </a:r>
              </a:p>
            </p:txBody>
          </p:sp>
          <p:cxnSp>
            <p:nvCxnSpPr>
              <p:cNvPr id="351" name="Straight Connector 350"/>
              <p:cNvCxnSpPr/>
              <p:nvPr/>
            </p:nvCxnSpPr>
            <p:spPr>
              <a:xfrm flipH="1">
                <a:off x="6666935" y="853847"/>
                <a:ext cx="57600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type="triangle" w="sm" len="sm"/>
                <a:tailEnd type="none" w="sm" len="sm"/>
              </a:ln>
              <a:effectLst/>
            </p:spPr>
          </p:cxnSp>
          <p:cxnSp>
            <p:nvCxnSpPr>
              <p:cNvPr id="352" name="Straight Connector 351"/>
              <p:cNvCxnSpPr/>
              <p:nvPr/>
            </p:nvCxnSpPr>
            <p:spPr>
              <a:xfrm flipH="1">
                <a:off x="6666935" y="759822"/>
                <a:ext cx="57600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type="triangle" w="sm" len="sm"/>
                <a:tailEnd type="triangle" w="sm" len="sm"/>
              </a:ln>
              <a:effectLst/>
            </p:spPr>
          </p:cxnSp>
        </p:grpSp>
        <p:cxnSp>
          <p:nvCxnSpPr>
            <p:cNvPr id="12" name="Straight Connector 11"/>
            <p:cNvCxnSpPr/>
            <p:nvPr/>
          </p:nvCxnSpPr>
          <p:spPr>
            <a:xfrm flipV="1">
              <a:off x="1694378" y="6182406"/>
              <a:ext cx="316251" cy="459"/>
            </a:xfrm>
            <a:prstGeom prst="line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type="triangle" w="sm" len="sm"/>
              <a:tailEnd type="none" w="sm" len="sm"/>
            </a:ln>
            <a:effectLst/>
          </p:spPr>
        </p:cxnSp>
        <p:cxnSp>
          <p:nvCxnSpPr>
            <p:cNvPr id="13" name="Straight Connector 12"/>
            <p:cNvCxnSpPr/>
            <p:nvPr/>
          </p:nvCxnSpPr>
          <p:spPr>
            <a:xfrm flipH="1">
              <a:off x="6144216" y="5303976"/>
              <a:ext cx="1276692" cy="0"/>
            </a:xfrm>
            <a:prstGeom prst="line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w="sm" len="sm"/>
              <a:tailEnd w="sm" len="sm"/>
            </a:ln>
            <a:effectLst/>
          </p:spPr>
        </p:cxnSp>
        <p:grpSp>
          <p:nvGrpSpPr>
            <p:cNvPr id="14" name="Group 13"/>
            <p:cNvGrpSpPr/>
            <p:nvPr/>
          </p:nvGrpSpPr>
          <p:grpSpPr>
            <a:xfrm flipH="1">
              <a:off x="6157520" y="1645493"/>
              <a:ext cx="1867791" cy="3758722"/>
              <a:chOff x="2502878" y="8519816"/>
              <a:chExt cx="2556000" cy="6188529"/>
            </a:xfrm>
            <a:solidFill>
              <a:srgbClr val="297FD5">
                <a:lumMod val="20000"/>
                <a:lumOff val="80000"/>
              </a:srgbClr>
            </a:solidFill>
          </p:grpSpPr>
          <p:sp>
            <p:nvSpPr>
              <p:cNvPr id="346" name="Rectangle 345"/>
              <p:cNvSpPr/>
              <p:nvPr/>
            </p:nvSpPr>
            <p:spPr>
              <a:xfrm>
                <a:off x="2502878" y="13490304"/>
                <a:ext cx="2556000" cy="1218041"/>
              </a:xfrm>
              <a:prstGeom prst="rect">
                <a:avLst/>
              </a:prstGeom>
              <a:grpFill/>
              <a:ln w="12700" cap="flat" cmpd="sng" algn="ctr">
                <a:solidFill>
                  <a:srgbClr val="4A66AC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61103">
                  <a:defRPr/>
                </a:pPr>
                <a:endParaRPr lang="en-GB" sz="700" kern="0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grpSp>
            <p:nvGrpSpPr>
              <p:cNvPr id="347" name="Group 346"/>
              <p:cNvGrpSpPr/>
              <p:nvPr/>
            </p:nvGrpSpPr>
            <p:grpSpPr>
              <a:xfrm>
                <a:off x="2502878" y="8519816"/>
                <a:ext cx="2556000" cy="4683634"/>
                <a:chOff x="2502878" y="8519816"/>
                <a:chExt cx="2556000" cy="4683634"/>
              </a:xfrm>
              <a:grpFill/>
            </p:grpSpPr>
            <p:sp>
              <p:nvSpPr>
                <p:cNvPr id="348" name="Rectangle 347"/>
                <p:cNvSpPr/>
                <p:nvPr/>
              </p:nvSpPr>
              <p:spPr>
                <a:xfrm>
                  <a:off x="2502878" y="8519816"/>
                  <a:ext cx="2556000" cy="2192170"/>
                </a:xfrm>
                <a:prstGeom prst="rect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rgbClr val="4A66AC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61103">
                    <a:defRPr/>
                  </a:pPr>
                  <a:endParaRPr lang="en-GB" sz="700" kern="0" dirty="0">
                    <a:solidFill>
                      <a:prstClr val="black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349" name="Rectangle 348"/>
                <p:cNvSpPr/>
                <p:nvPr/>
              </p:nvSpPr>
              <p:spPr>
                <a:xfrm>
                  <a:off x="2502878" y="11011280"/>
                  <a:ext cx="2556000" cy="2192170"/>
                </a:xfrm>
                <a:prstGeom prst="rect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rgbClr val="4A66AC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61103">
                    <a:defRPr/>
                  </a:pPr>
                  <a:endParaRPr lang="en-GB" sz="700" kern="0" dirty="0">
                    <a:solidFill>
                      <a:prstClr val="black"/>
                    </a:solidFill>
                    <a:latin typeface="Calibri" panose="020F0502020204030204"/>
                  </a:endParaRPr>
                </a:p>
              </p:txBody>
            </p:sp>
          </p:grpSp>
        </p:grpSp>
        <p:cxnSp>
          <p:nvCxnSpPr>
            <p:cNvPr id="15" name="Straight Connector 14"/>
            <p:cNvCxnSpPr/>
            <p:nvPr/>
          </p:nvCxnSpPr>
          <p:spPr>
            <a:xfrm flipH="1">
              <a:off x="6160546" y="3445611"/>
              <a:ext cx="1005216" cy="0"/>
            </a:xfrm>
            <a:prstGeom prst="line">
              <a:avLst/>
            </a:prstGeom>
            <a:noFill/>
            <a:ln w="9525" cap="flat" cmpd="sng" algn="ctr">
              <a:solidFill>
                <a:srgbClr val="C00000"/>
              </a:solidFill>
              <a:prstDash val="solid"/>
              <a:miter lim="800000"/>
              <a:headEnd w="sm" len="sm"/>
              <a:tailEnd w="sm" len="sm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>
            <a:xfrm flipH="1" flipV="1">
              <a:off x="4431850" y="4217407"/>
              <a:ext cx="0" cy="1161365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>
            <a:xfrm flipH="1" flipV="1">
              <a:off x="4050322" y="4217639"/>
              <a:ext cx="383860" cy="0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>
            <a:xfrm flipH="1">
              <a:off x="4434184" y="5434882"/>
              <a:ext cx="0" cy="987160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>
            <a:xfrm flipH="1">
              <a:off x="4061106" y="6421444"/>
              <a:ext cx="374350" cy="0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>
            <a:xfrm>
              <a:off x="4049638" y="5407087"/>
              <a:ext cx="1196264" cy="0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>
            <a:xfrm flipH="1">
              <a:off x="4433500" y="5434882"/>
              <a:ext cx="812403" cy="0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cxnSp>
          <p:nvCxnSpPr>
            <p:cNvPr id="22" name="Straight Connector 21"/>
            <p:cNvCxnSpPr/>
            <p:nvPr/>
          </p:nvCxnSpPr>
          <p:spPr>
            <a:xfrm flipH="1" flipV="1">
              <a:off x="4434182" y="5379289"/>
              <a:ext cx="811720" cy="0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cxnSp>
          <p:nvCxnSpPr>
            <p:cNvPr id="23" name="Straight Connector 22"/>
            <p:cNvCxnSpPr/>
            <p:nvPr/>
          </p:nvCxnSpPr>
          <p:spPr>
            <a:xfrm flipH="1">
              <a:off x="4475962" y="5349710"/>
              <a:ext cx="769940" cy="0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cxnSp>
          <p:nvCxnSpPr>
            <p:cNvPr id="24" name="Straight Connector 23"/>
            <p:cNvCxnSpPr/>
            <p:nvPr/>
          </p:nvCxnSpPr>
          <p:spPr>
            <a:xfrm flipH="1" flipV="1">
              <a:off x="4517741" y="5318114"/>
              <a:ext cx="728162" cy="2012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cxnSp>
          <p:nvCxnSpPr>
            <p:cNvPr id="25" name="Straight Connector 24"/>
            <p:cNvCxnSpPr/>
            <p:nvPr/>
          </p:nvCxnSpPr>
          <p:spPr>
            <a:xfrm flipH="1" flipV="1">
              <a:off x="4562337" y="5288530"/>
              <a:ext cx="683566" cy="0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cxnSp>
          <p:nvCxnSpPr>
            <p:cNvPr id="26" name="Straight Connector 25"/>
            <p:cNvCxnSpPr/>
            <p:nvPr/>
          </p:nvCxnSpPr>
          <p:spPr>
            <a:xfrm flipH="1" flipV="1">
              <a:off x="4605054" y="5256730"/>
              <a:ext cx="640848" cy="0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cxnSp>
          <p:nvCxnSpPr>
            <p:cNvPr id="27" name="Straight Connector 26"/>
            <p:cNvCxnSpPr/>
            <p:nvPr/>
          </p:nvCxnSpPr>
          <p:spPr>
            <a:xfrm flipH="1" flipV="1">
              <a:off x="4650229" y="5230231"/>
              <a:ext cx="595674" cy="0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cxnSp>
          <p:nvCxnSpPr>
            <p:cNvPr id="28" name="Straight Connector 27"/>
            <p:cNvCxnSpPr/>
            <p:nvPr/>
          </p:nvCxnSpPr>
          <p:spPr>
            <a:xfrm flipH="1" flipV="1">
              <a:off x="4693019" y="5200002"/>
              <a:ext cx="552884" cy="1791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cxnSp>
          <p:nvCxnSpPr>
            <p:cNvPr id="29" name="Straight Connector 28"/>
            <p:cNvCxnSpPr/>
            <p:nvPr/>
          </p:nvCxnSpPr>
          <p:spPr>
            <a:xfrm flipH="1" flipV="1">
              <a:off x="4476901" y="3615637"/>
              <a:ext cx="0" cy="1734521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>
            <a:xfrm flipH="1" flipV="1">
              <a:off x="4517717" y="3079876"/>
              <a:ext cx="1877" cy="2235628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>
            <a:xfrm flipH="1" flipV="1">
              <a:off x="4562338" y="2141724"/>
              <a:ext cx="0" cy="3146806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cxnSp>
          <p:nvCxnSpPr>
            <p:cNvPr id="32" name="Straight Connector 31"/>
            <p:cNvCxnSpPr/>
            <p:nvPr/>
          </p:nvCxnSpPr>
          <p:spPr>
            <a:xfrm flipV="1">
              <a:off x="4604123" y="2005790"/>
              <a:ext cx="1" cy="3251821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cxnSp>
          <p:nvCxnSpPr>
            <p:cNvPr id="33" name="Straight Connector 32"/>
            <p:cNvCxnSpPr/>
            <p:nvPr/>
          </p:nvCxnSpPr>
          <p:spPr>
            <a:xfrm flipV="1">
              <a:off x="4645507" y="1835662"/>
              <a:ext cx="1" cy="3396993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cxnSp>
          <p:nvCxnSpPr>
            <p:cNvPr id="34" name="Straight Connector 33"/>
            <p:cNvCxnSpPr/>
            <p:nvPr/>
          </p:nvCxnSpPr>
          <p:spPr>
            <a:xfrm flipH="1">
              <a:off x="4059833" y="3609462"/>
              <a:ext cx="417068" cy="0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cxnSp>
          <p:nvCxnSpPr>
            <p:cNvPr id="35" name="Straight Connector 34"/>
            <p:cNvCxnSpPr/>
            <p:nvPr/>
          </p:nvCxnSpPr>
          <p:spPr>
            <a:xfrm flipH="1">
              <a:off x="4059398" y="3077642"/>
              <a:ext cx="460220" cy="0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cxnSp>
          <p:nvCxnSpPr>
            <p:cNvPr id="36" name="Straight Connector 35"/>
            <p:cNvCxnSpPr/>
            <p:nvPr/>
          </p:nvCxnSpPr>
          <p:spPr>
            <a:xfrm flipH="1">
              <a:off x="4038451" y="2141724"/>
              <a:ext cx="523886" cy="0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cxnSp>
          <p:nvCxnSpPr>
            <p:cNvPr id="37" name="Straight Connector 36"/>
            <p:cNvCxnSpPr/>
            <p:nvPr/>
          </p:nvCxnSpPr>
          <p:spPr>
            <a:xfrm flipH="1">
              <a:off x="3936222" y="2004090"/>
              <a:ext cx="667643" cy="0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cxnSp>
          <p:nvCxnSpPr>
            <p:cNvPr id="38" name="Straight Connector 37"/>
            <p:cNvCxnSpPr/>
            <p:nvPr/>
          </p:nvCxnSpPr>
          <p:spPr>
            <a:xfrm flipV="1">
              <a:off x="4689626" y="1745092"/>
              <a:ext cx="1" cy="3455061"/>
            </a:xfrm>
            <a:prstGeom prst="line">
              <a:avLst/>
            </a:prstGeom>
            <a:noFill/>
            <a:ln w="635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</p:cxnSp>
        <p:grpSp>
          <p:nvGrpSpPr>
            <p:cNvPr id="39" name="Group 38"/>
            <p:cNvGrpSpPr/>
            <p:nvPr/>
          </p:nvGrpSpPr>
          <p:grpSpPr>
            <a:xfrm flipH="1">
              <a:off x="5208482" y="1932374"/>
              <a:ext cx="950537" cy="3653699"/>
              <a:chOff x="4968339" y="8992148"/>
              <a:chExt cx="1300775" cy="6015613"/>
            </a:xfrm>
          </p:grpSpPr>
          <p:cxnSp>
            <p:nvCxnSpPr>
              <p:cNvPr id="338" name="Straight Connector 337"/>
              <p:cNvCxnSpPr/>
              <p:nvPr/>
            </p:nvCxnSpPr>
            <p:spPr>
              <a:xfrm>
                <a:off x="4968339" y="11484616"/>
                <a:ext cx="899061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C00000"/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</p:cxnSp>
          <p:cxnSp>
            <p:nvCxnSpPr>
              <p:cNvPr id="339" name="Straight Connector 338"/>
              <p:cNvCxnSpPr/>
              <p:nvPr/>
            </p:nvCxnSpPr>
            <p:spPr>
              <a:xfrm>
                <a:off x="5867400" y="11484616"/>
                <a:ext cx="0" cy="159961"/>
              </a:xfrm>
              <a:prstGeom prst="line">
                <a:avLst/>
              </a:prstGeom>
              <a:noFill/>
              <a:ln w="9525" cap="flat" cmpd="sng" algn="ctr">
                <a:solidFill>
                  <a:srgbClr val="C00000"/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</p:cxnSp>
          <p:cxnSp>
            <p:nvCxnSpPr>
              <p:cNvPr id="340" name="Straight Connector 339"/>
              <p:cNvCxnSpPr/>
              <p:nvPr/>
            </p:nvCxnSpPr>
            <p:spPr>
              <a:xfrm flipV="1">
                <a:off x="5943600" y="9076884"/>
                <a:ext cx="0" cy="2567693"/>
              </a:xfrm>
              <a:prstGeom prst="line">
                <a:avLst/>
              </a:prstGeom>
              <a:noFill/>
              <a:ln w="9525" cap="flat" cmpd="sng" algn="ctr">
                <a:solidFill>
                  <a:srgbClr val="C00000"/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</p:cxnSp>
          <p:cxnSp>
            <p:nvCxnSpPr>
              <p:cNvPr id="341" name="Straight Connector 340"/>
              <p:cNvCxnSpPr/>
              <p:nvPr/>
            </p:nvCxnSpPr>
            <p:spPr>
              <a:xfrm>
                <a:off x="4968339" y="8992148"/>
                <a:ext cx="972086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C00000"/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</p:cxnSp>
          <p:cxnSp>
            <p:nvCxnSpPr>
              <p:cNvPr id="342" name="Straight Connector 341"/>
              <p:cNvCxnSpPr/>
              <p:nvPr/>
            </p:nvCxnSpPr>
            <p:spPr>
              <a:xfrm flipV="1">
                <a:off x="5943600" y="8992148"/>
                <a:ext cx="0" cy="118077"/>
              </a:xfrm>
              <a:prstGeom prst="line">
                <a:avLst/>
              </a:prstGeom>
              <a:noFill/>
              <a:ln w="9525" cap="flat" cmpd="sng" algn="ctr">
                <a:solidFill>
                  <a:srgbClr val="C00000"/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</p:cxnSp>
          <p:sp>
            <p:nvSpPr>
              <p:cNvPr id="343" name="Flowchart: Manual Operation 342"/>
              <p:cNvSpPr/>
              <p:nvPr/>
            </p:nvSpPr>
            <p:spPr>
              <a:xfrm>
                <a:off x="5776811" y="11648484"/>
                <a:ext cx="252169" cy="109405"/>
              </a:xfrm>
              <a:prstGeom prst="flowChartManualOperation">
                <a:avLst/>
              </a:prstGeom>
              <a:solidFill>
                <a:sysClr val="window" lastClr="FFFFFF">
                  <a:lumMod val="85000"/>
                </a:sysClr>
              </a:solidFill>
              <a:ln w="9525" cap="flat" cmpd="sng" algn="ctr">
                <a:solidFill>
                  <a:srgbClr val="7F8FA9"/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  <p:txBody>
              <a:bodyPr rtlCol="0" anchor="ctr"/>
              <a:lstStyle/>
              <a:p>
                <a:pPr algn="ctr" defTabSz="961103">
                  <a:defRPr/>
                </a:pPr>
                <a:endParaRPr lang="en-GB" sz="700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cxnSp>
            <p:nvCxnSpPr>
              <p:cNvPr id="344" name="Straight Connector 343"/>
              <p:cNvCxnSpPr/>
              <p:nvPr/>
            </p:nvCxnSpPr>
            <p:spPr>
              <a:xfrm flipH="1">
                <a:off x="5902895" y="11762652"/>
                <a:ext cx="1337" cy="3245109"/>
              </a:xfrm>
              <a:prstGeom prst="line">
                <a:avLst/>
              </a:prstGeom>
              <a:noFill/>
              <a:ln w="9525" cap="flat" cmpd="sng" algn="ctr">
                <a:solidFill>
                  <a:srgbClr val="C00000"/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</p:cxnSp>
          <p:cxnSp>
            <p:nvCxnSpPr>
              <p:cNvPr id="345" name="Straight Connector 344"/>
              <p:cNvCxnSpPr/>
              <p:nvPr/>
            </p:nvCxnSpPr>
            <p:spPr>
              <a:xfrm flipH="1">
                <a:off x="5902895" y="15007761"/>
                <a:ext cx="366219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C00000"/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</p:cxnSp>
        </p:grpSp>
        <p:grpSp>
          <p:nvGrpSpPr>
            <p:cNvPr id="40" name="Group 39"/>
            <p:cNvGrpSpPr/>
            <p:nvPr/>
          </p:nvGrpSpPr>
          <p:grpSpPr>
            <a:xfrm flipH="1">
              <a:off x="4893927" y="1932374"/>
              <a:ext cx="3131387" cy="4414927"/>
              <a:chOff x="2502878" y="8992149"/>
              <a:chExt cx="4285183" cy="7268933"/>
            </a:xfrm>
            <a:solidFill>
              <a:srgbClr val="CCCCFF"/>
            </a:solidFill>
          </p:grpSpPr>
          <p:grpSp>
            <p:nvGrpSpPr>
              <p:cNvPr id="333" name="Group 332"/>
              <p:cNvGrpSpPr/>
              <p:nvPr/>
            </p:nvGrpSpPr>
            <p:grpSpPr>
              <a:xfrm>
                <a:off x="2502878" y="8992149"/>
                <a:ext cx="4285180" cy="7268933"/>
                <a:chOff x="2502878" y="8992149"/>
                <a:chExt cx="4285180" cy="7268933"/>
              </a:xfrm>
              <a:grpFill/>
            </p:grpSpPr>
            <p:sp>
              <p:nvSpPr>
                <p:cNvPr id="335" name="Rectangle 334"/>
                <p:cNvSpPr/>
                <p:nvPr/>
              </p:nvSpPr>
              <p:spPr>
                <a:xfrm rot="16200000">
                  <a:off x="3961873" y="11299390"/>
                  <a:ext cx="5133426" cy="518944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rgbClr val="4A66AC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61103">
                    <a:defRPr/>
                  </a:pPr>
                  <a:r>
                    <a:rPr lang="en-GB" sz="700" kern="0" dirty="0">
                      <a:solidFill>
                        <a:prstClr val="black"/>
                      </a:solidFill>
                      <a:latin typeface="Calibri" panose="020F0502020204030204"/>
                    </a:rPr>
                    <a:t>Network controller</a:t>
                  </a:r>
                </a:p>
              </p:txBody>
            </p:sp>
            <p:sp>
              <p:nvSpPr>
                <p:cNvPr id="336" name="Rectangle 335"/>
                <p:cNvSpPr/>
                <p:nvPr/>
              </p:nvSpPr>
              <p:spPr>
                <a:xfrm>
                  <a:off x="2502878" y="14948759"/>
                  <a:ext cx="2553952" cy="535954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rgbClr val="4A66AC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61103">
                    <a:defRPr/>
                  </a:pPr>
                  <a:r>
                    <a:rPr lang="en-GB" sz="700" kern="0" dirty="0">
                      <a:solidFill>
                        <a:prstClr val="black"/>
                      </a:solidFill>
                      <a:latin typeface="Calibri" panose="020F0502020204030204"/>
                    </a:rPr>
                    <a:t>Arbiter</a:t>
                  </a:r>
                </a:p>
              </p:txBody>
            </p:sp>
            <p:sp>
              <p:nvSpPr>
                <p:cNvPr id="337" name="Rectangle 336"/>
                <p:cNvSpPr/>
                <p:nvPr/>
              </p:nvSpPr>
              <p:spPr>
                <a:xfrm>
                  <a:off x="2502878" y="15725128"/>
                  <a:ext cx="2553952" cy="535954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rgbClr val="4A66AC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61103">
                    <a:defRPr/>
                  </a:pPr>
                  <a:r>
                    <a:rPr lang="en-GB" sz="700" kern="0" dirty="0">
                      <a:solidFill>
                        <a:prstClr val="black"/>
                      </a:solidFill>
                      <a:latin typeface="Calibri" panose="020F0502020204030204"/>
                    </a:rPr>
                    <a:t>SEU counter</a:t>
                  </a:r>
                </a:p>
              </p:txBody>
            </p:sp>
          </p:grpSp>
          <p:sp>
            <p:nvSpPr>
              <p:cNvPr id="334" name="Rectangle 333"/>
              <p:cNvSpPr/>
              <p:nvPr/>
            </p:nvSpPr>
            <p:spPr>
              <a:xfrm rot="16200000">
                <a:off x="5775936" y="14749371"/>
                <a:ext cx="1507461" cy="516789"/>
              </a:xfrm>
              <a:prstGeom prst="rect">
                <a:avLst/>
              </a:prstGeom>
              <a:grpFill/>
              <a:ln w="12700" cap="flat" cmpd="sng" algn="ctr">
                <a:solidFill>
                  <a:srgbClr val="4A66AC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61103">
                  <a:defRPr/>
                </a:pPr>
                <a:r>
                  <a:rPr lang="en-GB" sz="700" kern="0" dirty="0">
                    <a:solidFill>
                      <a:prstClr val="black"/>
                    </a:solidFill>
                    <a:latin typeface="Calibri" panose="020F0502020204030204"/>
                  </a:rPr>
                  <a:t>Clock ctrl</a:t>
                </a:r>
              </a:p>
            </p:txBody>
          </p:sp>
        </p:grpSp>
        <p:sp>
          <p:nvSpPr>
            <p:cNvPr id="41" name="Rectangle 40"/>
            <p:cNvSpPr/>
            <p:nvPr/>
          </p:nvSpPr>
          <p:spPr>
            <a:xfrm flipH="1">
              <a:off x="6865867" y="4883338"/>
              <a:ext cx="1044999" cy="205874"/>
            </a:xfrm>
            <a:prstGeom prst="rect">
              <a:avLst/>
            </a:prstGeom>
            <a:solidFill>
              <a:srgbClr val="7F8FA9">
                <a:lumMod val="20000"/>
                <a:lumOff val="80000"/>
              </a:srgbClr>
            </a:solidFill>
            <a:ln w="9525" cap="flat" cmpd="sng" algn="ctr">
              <a:solidFill>
                <a:srgbClr val="4A66AC">
                  <a:shade val="50000"/>
                </a:srgbClr>
              </a:solidFill>
              <a:prstDash val="solid"/>
              <a:miter lim="800000"/>
              <a:headEnd w="sm" len="sm"/>
              <a:tailEnd w="sm" len="sm"/>
            </a:ln>
            <a:effectLst/>
          </p:spPr>
          <p:txBody>
            <a:bodyPr rtlCol="0" anchor="ctr"/>
            <a:lstStyle/>
            <a:p>
              <a:pPr algn="ctr" defTabSz="961103">
                <a:defRPr/>
              </a:pPr>
              <a:r>
                <a:rPr lang="en-GB" sz="400" kern="0" dirty="0">
                  <a:solidFill>
                    <a:prstClr val="black"/>
                  </a:solidFill>
                  <a:latin typeface="Calibri" panose="020F0502020204030204"/>
                </a:rPr>
                <a:t>Serial interface</a:t>
              </a:r>
            </a:p>
          </p:txBody>
        </p:sp>
        <p:sp>
          <p:nvSpPr>
            <p:cNvPr id="42" name="Rectangle 41"/>
            <p:cNvSpPr/>
            <p:nvPr/>
          </p:nvSpPr>
          <p:spPr>
            <a:xfrm flipH="1">
              <a:off x="7458810" y="5140340"/>
              <a:ext cx="446093" cy="205874"/>
            </a:xfrm>
            <a:prstGeom prst="rect">
              <a:avLst/>
            </a:prstGeom>
            <a:solidFill>
              <a:srgbClr val="7F8FA9">
                <a:lumMod val="20000"/>
                <a:lumOff val="80000"/>
              </a:srgbClr>
            </a:solidFill>
            <a:ln w="9525" cap="flat" cmpd="sng" algn="ctr">
              <a:solidFill>
                <a:srgbClr val="4A66AC">
                  <a:shade val="50000"/>
                </a:srgbClr>
              </a:solidFill>
              <a:prstDash val="solid"/>
              <a:miter lim="800000"/>
              <a:headEnd w="sm" len="sm"/>
              <a:tailEnd w="sm" len="sm"/>
            </a:ln>
            <a:effectLst/>
          </p:spPr>
          <p:txBody>
            <a:bodyPr rtlCol="0" anchor="ctr"/>
            <a:lstStyle/>
            <a:p>
              <a:pPr algn="ctr" defTabSz="961103">
                <a:defRPr/>
              </a:pPr>
              <a:r>
                <a:rPr lang="en-GB" sz="400" kern="0" dirty="0">
                  <a:solidFill>
                    <a:prstClr val="black"/>
                  </a:solidFill>
                  <a:latin typeface="Calibri" panose="020F0502020204030204"/>
                </a:rPr>
                <a:t>sync</a:t>
              </a:r>
            </a:p>
          </p:txBody>
        </p:sp>
        <p:sp>
          <p:nvSpPr>
            <p:cNvPr id="43" name="Round Same Side Corner Rectangle 42"/>
            <p:cNvSpPr/>
            <p:nvPr/>
          </p:nvSpPr>
          <p:spPr>
            <a:xfrm rot="16200000" flipH="1">
              <a:off x="7201210" y="5126631"/>
              <a:ext cx="113444" cy="14881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" lastClr="FFFFFF"/>
            </a:solidFill>
            <a:ln w="9525" cap="flat" cmpd="sng" algn="ctr">
              <a:solidFill>
                <a:srgbClr val="4A66AC"/>
              </a:solidFill>
              <a:prstDash val="solid"/>
              <a:miter lim="800000"/>
              <a:headEnd w="sm" len="sm"/>
              <a:tailEnd w="sm" len="sm"/>
            </a:ln>
            <a:effectLst/>
          </p:spPr>
          <p:txBody>
            <a:bodyPr rtlCol="0" anchor="ctr"/>
            <a:lstStyle/>
            <a:p>
              <a:pPr algn="ctr" defTabSz="961103">
                <a:defRPr/>
              </a:pPr>
              <a:endParaRPr lang="en-GB" sz="700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 flipH="1">
              <a:off x="6502720" y="4883338"/>
              <a:ext cx="192414" cy="201755"/>
            </a:xfrm>
            <a:prstGeom prst="rect">
              <a:avLst/>
            </a:prstGeom>
            <a:solidFill>
              <a:srgbClr val="7F8FA9">
                <a:lumMod val="20000"/>
                <a:lumOff val="80000"/>
              </a:srgbClr>
            </a:solidFill>
            <a:ln w="9525" cap="flat" cmpd="sng" algn="ctr">
              <a:solidFill>
                <a:srgbClr val="4A66AC">
                  <a:shade val="50000"/>
                </a:srgbClr>
              </a:solidFill>
              <a:prstDash val="solid"/>
              <a:miter lim="800000"/>
              <a:headEnd w="sm" len="sm"/>
              <a:tailEnd w="sm" len="sm"/>
            </a:ln>
            <a:effectLst/>
          </p:spPr>
          <p:txBody>
            <a:bodyPr rtlCol="0" anchor="ctr"/>
            <a:lstStyle/>
            <a:p>
              <a:pPr algn="ctr" defTabSz="961103">
                <a:defRPr/>
              </a:pPr>
              <a:endParaRPr lang="en-GB" sz="700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 flipH="1">
              <a:off x="6444484" y="4883338"/>
              <a:ext cx="192414" cy="201755"/>
            </a:xfrm>
            <a:prstGeom prst="rect">
              <a:avLst/>
            </a:prstGeom>
            <a:solidFill>
              <a:srgbClr val="7F8FA9">
                <a:lumMod val="20000"/>
                <a:lumOff val="80000"/>
              </a:srgbClr>
            </a:solidFill>
            <a:ln w="9525" cap="flat" cmpd="sng" algn="ctr">
              <a:solidFill>
                <a:srgbClr val="4A66AC">
                  <a:shade val="50000"/>
                </a:srgbClr>
              </a:solidFill>
              <a:prstDash val="solid"/>
              <a:miter lim="800000"/>
              <a:headEnd w="sm" len="sm"/>
              <a:tailEnd w="sm" len="sm"/>
            </a:ln>
            <a:effectLst/>
          </p:spPr>
          <p:txBody>
            <a:bodyPr rtlCol="0" anchor="ctr"/>
            <a:lstStyle/>
            <a:p>
              <a:pPr algn="ctr" defTabSz="961103">
                <a:defRPr/>
              </a:pPr>
              <a:endParaRPr lang="en-GB" sz="700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 flipH="1">
              <a:off x="6386246" y="4883338"/>
              <a:ext cx="192414" cy="201755"/>
            </a:xfrm>
            <a:prstGeom prst="rect">
              <a:avLst/>
            </a:prstGeom>
            <a:solidFill>
              <a:srgbClr val="7F8FA9">
                <a:lumMod val="20000"/>
                <a:lumOff val="80000"/>
              </a:srgbClr>
            </a:solidFill>
            <a:ln w="9525" cap="flat" cmpd="sng" algn="ctr">
              <a:solidFill>
                <a:srgbClr val="4A66AC">
                  <a:shade val="50000"/>
                </a:srgbClr>
              </a:solidFill>
              <a:prstDash val="solid"/>
              <a:miter lim="800000"/>
              <a:headEnd w="sm" len="sm"/>
              <a:tailEnd w="sm" len="sm"/>
            </a:ln>
            <a:effectLst/>
          </p:spPr>
          <p:txBody>
            <a:bodyPr rtlCol="0" anchor="ctr"/>
            <a:lstStyle/>
            <a:p>
              <a:pPr algn="ctr" defTabSz="961103">
                <a:defRPr/>
              </a:pPr>
              <a:endParaRPr lang="en-GB" sz="700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 flipH="1">
              <a:off x="6328007" y="4883338"/>
              <a:ext cx="192414" cy="201755"/>
            </a:xfrm>
            <a:prstGeom prst="rect">
              <a:avLst/>
            </a:prstGeom>
            <a:solidFill>
              <a:srgbClr val="7F8FA9">
                <a:lumMod val="20000"/>
                <a:lumOff val="80000"/>
              </a:srgbClr>
            </a:solidFill>
            <a:ln w="9525" cap="flat" cmpd="sng" algn="ctr">
              <a:solidFill>
                <a:srgbClr val="4A66AC">
                  <a:shade val="50000"/>
                </a:srgbClr>
              </a:solidFill>
              <a:prstDash val="solid"/>
              <a:miter lim="800000"/>
              <a:headEnd w="sm" len="sm"/>
              <a:tailEnd w="sm" len="sm"/>
            </a:ln>
            <a:effectLst/>
          </p:spPr>
          <p:txBody>
            <a:bodyPr rtlCol="0" anchor="ctr"/>
            <a:lstStyle/>
            <a:p>
              <a:pPr algn="ctr" defTabSz="961103">
                <a:defRPr/>
              </a:pPr>
              <a:endParaRPr lang="en-GB" sz="700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 flipH="1">
              <a:off x="6269770" y="4883338"/>
              <a:ext cx="192414" cy="201755"/>
            </a:xfrm>
            <a:prstGeom prst="rect">
              <a:avLst/>
            </a:prstGeom>
            <a:solidFill>
              <a:srgbClr val="7F8FA9">
                <a:lumMod val="20000"/>
                <a:lumOff val="80000"/>
              </a:srgbClr>
            </a:solidFill>
            <a:ln w="9525" cap="flat" cmpd="sng" algn="ctr">
              <a:solidFill>
                <a:srgbClr val="4A66AC">
                  <a:shade val="50000"/>
                </a:srgbClr>
              </a:solidFill>
              <a:prstDash val="solid"/>
              <a:miter lim="800000"/>
              <a:headEnd w="sm" len="sm"/>
              <a:tailEnd w="sm" len="sm"/>
            </a:ln>
            <a:effectLst/>
          </p:spPr>
          <p:txBody>
            <a:bodyPr rtlCol="0" anchor="ctr"/>
            <a:lstStyle/>
            <a:p>
              <a:pPr algn="ctr" defTabSz="961103">
                <a:defRPr/>
              </a:pPr>
              <a:endParaRPr lang="en-GB" sz="700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 flipH="1">
              <a:off x="6211533" y="4883338"/>
              <a:ext cx="192414" cy="201755"/>
            </a:xfrm>
            <a:prstGeom prst="rect">
              <a:avLst/>
            </a:prstGeom>
            <a:solidFill>
              <a:srgbClr val="7F8FA9">
                <a:lumMod val="20000"/>
                <a:lumOff val="80000"/>
              </a:srgbClr>
            </a:solidFill>
            <a:ln w="9525" cap="flat" cmpd="sng" algn="ctr">
              <a:solidFill>
                <a:srgbClr val="4A66AC">
                  <a:shade val="50000"/>
                </a:srgbClr>
              </a:solidFill>
              <a:prstDash val="solid"/>
              <a:miter lim="800000"/>
              <a:headEnd w="sm" len="sm"/>
              <a:tailEnd w="sm" len="sm"/>
            </a:ln>
            <a:effectLst/>
          </p:spPr>
          <p:txBody>
            <a:bodyPr rtlCol="0" anchor="ctr"/>
            <a:lstStyle/>
            <a:p>
              <a:pPr algn="ctr" defTabSz="961103">
                <a:defRPr/>
              </a:pPr>
              <a:endParaRPr lang="en-GB" sz="700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grpSp>
          <p:nvGrpSpPr>
            <p:cNvPr id="50" name="Group 49"/>
            <p:cNvGrpSpPr/>
            <p:nvPr/>
          </p:nvGrpSpPr>
          <p:grpSpPr>
            <a:xfrm flipH="1">
              <a:off x="6241228" y="2136583"/>
              <a:ext cx="478178" cy="201755"/>
              <a:chOff x="1071716" y="1052052"/>
              <a:chExt cx="454468" cy="324464"/>
            </a:xfrm>
            <a:solidFill>
              <a:srgbClr val="9D90A0">
                <a:lumMod val="20000"/>
                <a:lumOff val="80000"/>
              </a:srgbClr>
            </a:solidFill>
          </p:grpSpPr>
          <p:sp>
            <p:nvSpPr>
              <p:cNvPr id="327" name="Rectangle 326"/>
              <p:cNvSpPr/>
              <p:nvPr/>
            </p:nvSpPr>
            <p:spPr>
              <a:xfrm>
                <a:off x="1071716" y="1052052"/>
                <a:ext cx="180822" cy="324464"/>
              </a:xfrm>
              <a:prstGeom prst="rect">
                <a:avLst/>
              </a:prstGeom>
              <a:grpFill/>
              <a:ln w="9525" cap="flat" cmpd="sng" algn="ctr">
                <a:solidFill>
                  <a:srgbClr val="4A66AC">
                    <a:shade val="50000"/>
                  </a:srgbClr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  <p:txBody>
              <a:bodyPr rtlCol="0" anchor="ctr"/>
              <a:lstStyle/>
              <a:p>
                <a:pPr algn="ctr" defTabSz="961103">
                  <a:defRPr/>
                </a:pPr>
                <a:endParaRPr lang="en-GB" sz="700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328" name="Rectangle 327"/>
              <p:cNvSpPr/>
              <p:nvPr/>
            </p:nvSpPr>
            <p:spPr>
              <a:xfrm>
                <a:off x="1126445" y="1052052"/>
                <a:ext cx="180822" cy="324464"/>
              </a:xfrm>
              <a:prstGeom prst="rect">
                <a:avLst/>
              </a:prstGeom>
              <a:grpFill/>
              <a:ln w="9525" cap="flat" cmpd="sng" algn="ctr">
                <a:solidFill>
                  <a:srgbClr val="4A66AC">
                    <a:shade val="50000"/>
                  </a:srgbClr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  <p:txBody>
              <a:bodyPr rtlCol="0" anchor="ctr"/>
              <a:lstStyle/>
              <a:p>
                <a:pPr algn="ctr" defTabSz="961103">
                  <a:defRPr/>
                </a:pPr>
                <a:endParaRPr lang="en-GB" sz="700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329" name="Rectangle 328"/>
              <p:cNvSpPr/>
              <p:nvPr/>
            </p:nvSpPr>
            <p:spPr>
              <a:xfrm>
                <a:off x="1181174" y="1052052"/>
                <a:ext cx="180822" cy="324464"/>
              </a:xfrm>
              <a:prstGeom prst="rect">
                <a:avLst/>
              </a:prstGeom>
              <a:grpFill/>
              <a:ln w="9525" cap="flat" cmpd="sng" algn="ctr">
                <a:solidFill>
                  <a:srgbClr val="4A66AC">
                    <a:shade val="50000"/>
                  </a:srgbClr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  <p:txBody>
              <a:bodyPr rtlCol="0" anchor="ctr"/>
              <a:lstStyle/>
              <a:p>
                <a:pPr algn="ctr" defTabSz="961103">
                  <a:defRPr/>
                </a:pPr>
                <a:endParaRPr lang="en-GB" sz="700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330" name="Rectangle 329"/>
              <p:cNvSpPr/>
              <p:nvPr/>
            </p:nvSpPr>
            <p:spPr>
              <a:xfrm>
                <a:off x="1235903" y="1052052"/>
                <a:ext cx="180822" cy="324464"/>
              </a:xfrm>
              <a:prstGeom prst="rect">
                <a:avLst/>
              </a:prstGeom>
              <a:grpFill/>
              <a:ln w="9525" cap="flat" cmpd="sng" algn="ctr">
                <a:solidFill>
                  <a:srgbClr val="4A66AC">
                    <a:shade val="50000"/>
                  </a:srgbClr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  <p:txBody>
              <a:bodyPr rtlCol="0" anchor="ctr"/>
              <a:lstStyle/>
              <a:p>
                <a:pPr algn="ctr" defTabSz="961103">
                  <a:defRPr/>
                </a:pPr>
                <a:endParaRPr lang="en-GB" sz="700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331" name="Rectangle 330"/>
              <p:cNvSpPr/>
              <p:nvPr/>
            </p:nvSpPr>
            <p:spPr>
              <a:xfrm>
                <a:off x="1290632" y="1052052"/>
                <a:ext cx="180822" cy="324464"/>
              </a:xfrm>
              <a:prstGeom prst="rect">
                <a:avLst/>
              </a:prstGeom>
              <a:grpFill/>
              <a:ln w="9525" cap="flat" cmpd="sng" algn="ctr">
                <a:solidFill>
                  <a:srgbClr val="4A66AC">
                    <a:shade val="50000"/>
                  </a:srgbClr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  <p:txBody>
              <a:bodyPr rtlCol="0" anchor="ctr"/>
              <a:lstStyle/>
              <a:p>
                <a:pPr algn="ctr" defTabSz="961103">
                  <a:defRPr/>
                </a:pPr>
                <a:endParaRPr lang="en-GB" sz="700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332" name="Rectangle 331"/>
              <p:cNvSpPr/>
              <p:nvPr/>
            </p:nvSpPr>
            <p:spPr>
              <a:xfrm>
                <a:off x="1345362" y="1052052"/>
                <a:ext cx="180822" cy="324464"/>
              </a:xfrm>
              <a:prstGeom prst="rect">
                <a:avLst/>
              </a:prstGeom>
              <a:grpFill/>
              <a:ln w="9525" cap="flat" cmpd="sng" algn="ctr">
                <a:solidFill>
                  <a:srgbClr val="4A66AC">
                    <a:shade val="50000"/>
                  </a:srgbClr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  <p:txBody>
              <a:bodyPr rtlCol="0" anchor="ctr"/>
              <a:lstStyle/>
              <a:p>
                <a:pPr algn="ctr" defTabSz="961103">
                  <a:defRPr/>
                </a:pPr>
                <a:endParaRPr lang="en-GB" sz="700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  <p:sp>
          <p:nvSpPr>
            <p:cNvPr id="51" name="Rectangle 50"/>
            <p:cNvSpPr/>
            <p:nvPr/>
          </p:nvSpPr>
          <p:spPr>
            <a:xfrm flipH="1">
              <a:off x="7165763" y="2443689"/>
              <a:ext cx="410678" cy="199551"/>
            </a:xfrm>
            <a:prstGeom prst="rect">
              <a:avLst/>
            </a:prstGeom>
            <a:solidFill>
              <a:srgbClr val="9D90A0">
                <a:lumMod val="20000"/>
                <a:lumOff val="80000"/>
              </a:srgbClr>
            </a:solidFill>
            <a:ln w="9525" cap="flat" cmpd="sng" algn="ctr">
              <a:solidFill>
                <a:srgbClr val="4A66AC">
                  <a:shade val="50000"/>
                </a:srgbClr>
              </a:solidFill>
              <a:prstDash val="solid"/>
              <a:miter lim="800000"/>
              <a:headEnd w="sm" len="sm"/>
              <a:tailEnd w="sm" len="sm"/>
            </a:ln>
            <a:effectLst/>
          </p:spPr>
          <p:txBody>
            <a:bodyPr rtlCol="0" anchor="ctr"/>
            <a:lstStyle/>
            <a:p>
              <a:pPr algn="ctr" defTabSz="961103">
                <a:defRPr/>
              </a:pPr>
              <a:r>
                <a:rPr lang="en-GB" sz="400" kern="0" dirty="0">
                  <a:solidFill>
                    <a:prstClr val="black"/>
                  </a:solidFill>
                  <a:latin typeface="Calibri" panose="020F0502020204030204"/>
                </a:rPr>
                <a:t>TX</a:t>
              </a:r>
            </a:p>
          </p:txBody>
        </p:sp>
        <p:sp>
          <p:nvSpPr>
            <p:cNvPr id="52" name="Rectangle 51"/>
            <p:cNvSpPr/>
            <p:nvPr/>
          </p:nvSpPr>
          <p:spPr>
            <a:xfrm rot="5400000" flipH="1">
              <a:off x="7363106" y="2146327"/>
              <a:ext cx="848045" cy="222790"/>
            </a:xfrm>
            <a:prstGeom prst="rect">
              <a:avLst/>
            </a:prstGeom>
            <a:solidFill>
              <a:srgbClr val="9D90A0">
                <a:lumMod val="20000"/>
                <a:lumOff val="80000"/>
              </a:srgbClr>
            </a:solidFill>
            <a:ln w="9525" cap="flat" cmpd="sng" algn="ctr">
              <a:solidFill>
                <a:srgbClr val="4A66AC">
                  <a:shade val="50000"/>
                </a:srgbClr>
              </a:solidFill>
              <a:prstDash val="solid"/>
              <a:miter lim="800000"/>
              <a:headEnd w="sm" len="sm"/>
              <a:tailEnd w="sm" len="sm"/>
            </a:ln>
            <a:effectLst/>
          </p:spPr>
          <p:txBody>
            <a:bodyPr rtlCol="0" anchor="ctr"/>
            <a:lstStyle/>
            <a:p>
              <a:pPr algn="ctr" defTabSz="961103">
                <a:defRPr/>
              </a:pPr>
              <a:r>
                <a:rPr lang="en-GB" sz="400" kern="0" dirty="0">
                  <a:solidFill>
                    <a:prstClr val="black"/>
                  </a:solidFill>
                  <a:latin typeface="Calibri" panose="020F0502020204030204"/>
                </a:rPr>
                <a:t>SERDES</a:t>
              </a:r>
            </a:p>
          </p:txBody>
        </p:sp>
        <p:sp>
          <p:nvSpPr>
            <p:cNvPr id="53" name="Flowchart: Manual Operation 52"/>
            <p:cNvSpPr/>
            <p:nvPr/>
          </p:nvSpPr>
          <p:spPr>
            <a:xfrm rot="16200000" flipH="1">
              <a:off x="6851083" y="2477102"/>
              <a:ext cx="285244" cy="132805"/>
            </a:xfrm>
            <a:prstGeom prst="flowChartManualOperation">
              <a:avLst/>
            </a:prstGeom>
            <a:solidFill>
              <a:srgbClr val="9D90A0">
                <a:lumMod val="20000"/>
                <a:lumOff val="80000"/>
              </a:srgbClr>
            </a:solidFill>
            <a:ln w="9525" cap="flat" cmpd="sng" algn="ctr">
              <a:solidFill>
                <a:srgbClr val="4A66AC">
                  <a:shade val="50000"/>
                </a:srgbClr>
              </a:solidFill>
              <a:prstDash val="solid"/>
              <a:miter lim="800000"/>
              <a:headEnd w="sm" len="sm"/>
              <a:tailEnd w="sm" len="sm"/>
            </a:ln>
            <a:effectLst/>
          </p:spPr>
          <p:txBody>
            <a:bodyPr rtlCol="0" anchor="ctr"/>
            <a:lstStyle/>
            <a:p>
              <a:pPr algn="ctr" defTabSz="961103">
                <a:defRPr/>
              </a:pPr>
              <a:endParaRPr lang="en-GB" sz="700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 flipH="1">
              <a:off x="7165762" y="2139453"/>
              <a:ext cx="410678" cy="194310"/>
            </a:xfrm>
            <a:prstGeom prst="rect">
              <a:avLst/>
            </a:prstGeom>
            <a:solidFill>
              <a:srgbClr val="9D90A0">
                <a:lumMod val="20000"/>
                <a:lumOff val="80000"/>
              </a:srgbClr>
            </a:solidFill>
            <a:ln w="9525" cap="flat" cmpd="sng" algn="ctr">
              <a:solidFill>
                <a:srgbClr val="4A66AC">
                  <a:shade val="50000"/>
                </a:srgbClr>
              </a:solidFill>
              <a:prstDash val="solid"/>
              <a:miter lim="800000"/>
              <a:headEnd w="sm" len="sm"/>
              <a:tailEnd w="sm" len="sm"/>
            </a:ln>
            <a:effectLst/>
          </p:spPr>
          <p:txBody>
            <a:bodyPr rtlCol="0" anchor="ctr"/>
            <a:lstStyle/>
            <a:p>
              <a:pPr algn="ctr" defTabSz="961103">
                <a:defRPr/>
              </a:pPr>
              <a:r>
                <a:rPr lang="en-GB" sz="400" kern="0" dirty="0">
                  <a:solidFill>
                    <a:prstClr val="black"/>
                  </a:solidFill>
                  <a:latin typeface="Calibri" panose="020F0502020204030204"/>
                </a:rPr>
                <a:t>RX</a:t>
              </a:r>
            </a:p>
          </p:txBody>
        </p:sp>
        <p:grpSp>
          <p:nvGrpSpPr>
            <p:cNvPr id="55" name="Group 54"/>
            <p:cNvGrpSpPr/>
            <p:nvPr/>
          </p:nvGrpSpPr>
          <p:grpSpPr>
            <a:xfrm flipH="1">
              <a:off x="6241228" y="2516432"/>
              <a:ext cx="478178" cy="201755"/>
              <a:chOff x="1071716" y="1052052"/>
              <a:chExt cx="454468" cy="324464"/>
            </a:xfrm>
            <a:solidFill>
              <a:srgbClr val="9D90A0">
                <a:lumMod val="20000"/>
                <a:lumOff val="80000"/>
              </a:srgbClr>
            </a:solidFill>
          </p:grpSpPr>
          <p:sp>
            <p:nvSpPr>
              <p:cNvPr id="321" name="Rectangle 320"/>
              <p:cNvSpPr/>
              <p:nvPr/>
            </p:nvSpPr>
            <p:spPr>
              <a:xfrm>
                <a:off x="1071716" y="1052052"/>
                <a:ext cx="180822" cy="324464"/>
              </a:xfrm>
              <a:prstGeom prst="rect">
                <a:avLst/>
              </a:prstGeom>
              <a:grpFill/>
              <a:ln w="9525" cap="flat" cmpd="sng" algn="ctr">
                <a:solidFill>
                  <a:srgbClr val="4A66AC">
                    <a:shade val="50000"/>
                  </a:srgbClr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  <p:txBody>
              <a:bodyPr rtlCol="0" anchor="ctr"/>
              <a:lstStyle/>
              <a:p>
                <a:pPr algn="ctr" defTabSz="961103">
                  <a:defRPr/>
                </a:pPr>
                <a:endParaRPr lang="en-GB" sz="700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322" name="Rectangle 321"/>
              <p:cNvSpPr/>
              <p:nvPr/>
            </p:nvSpPr>
            <p:spPr>
              <a:xfrm>
                <a:off x="1126445" y="1052052"/>
                <a:ext cx="180822" cy="324464"/>
              </a:xfrm>
              <a:prstGeom prst="rect">
                <a:avLst/>
              </a:prstGeom>
              <a:grpFill/>
              <a:ln w="9525" cap="flat" cmpd="sng" algn="ctr">
                <a:solidFill>
                  <a:srgbClr val="4A66AC">
                    <a:shade val="50000"/>
                  </a:srgbClr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  <p:txBody>
              <a:bodyPr rtlCol="0" anchor="ctr"/>
              <a:lstStyle/>
              <a:p>
                <a:pPr algn="ctr" defTabSz="961103">
                  <a:defRPr/>
                </a:pPr>
                <a:endParaRPr lang="en-GB" sz="700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323" name="Rectangle 322"/>
              <p:cNvSpPr/>
              <p:nvPr/>
            </p:nvSpPr>
            <p:spPr>
              <a:xfrm>
                <a:off x="1181174" y="1052052"/>
                <a:ext cx="180822" cy="324464"/>
              </a:xfrm>
              <a:prstGeom prst="rect">
                <a:avLst/>
              </a:prstGeom>
              <a:grpFill/>
              <a:ln w="9525" cap="flat" cmpd="sng" algn="ctr">
                <a:solidFill>
                  <a:srgbClr val="4A66AC">
                    <a:shade val="50000"/>
                  </a:srgbClr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  <p:txBody>
              <a:bodyPr rtlCol="0" anchor="ctr"/>
              <a:lstStyle/>
              <a:p>
                <a:pPr algn="ctr" defTabSz="961103">
                  <a:defRPr/>
                </a:pPr>
                <a:endParaRPr lang="en-GB" sz="700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324" name="Rectangle 323"/>
              <p:cNvSpPr/>
              <p:nvPr/>
            </p:nvSpPr>
            <p:spPr>
              <a:xfrm>
                <a:off x="1235903" y="1052052"/>
                <a:ext cx="180822" cy="324464"/>
              </a:xfrm>
              <a:prstGeom prst="rect">
                <a:avLst/>
              </a:prstGeom>
              <a:grpFill/>
              <a:ln w="9525" cap="flat" cmpd="sng" algn="ctr">
                <a:solidFill>
                  <a:srgbClr val="4A66AC">
                    <a:shade val="50000"/>
                  </a:srgbClr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  <p:txBody>
              <a:bodyPr rtlCol="0" anchor="ctr"/>
              <a:lstStyle/>
              <a:p>
                <a:pPr algn="ctr" defTabSz="961103">
                  <a:defRPr/>
                </a:pPr>
                <a:endParaRPr lang="en-GB" sz="700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325" name="Rectangle 324"/>
              <p:cNvSpPr/>
              <p:nvPr/>
            </p:nvSpPr>
            <p:spPr>
              <a:xfrm>
                <a:off x="1290632" y="1052052"/>
                <a:ext cx="180822" cy="324464"/>
              </a:xfrm>
              <a:prstGeom prst="rect">
                <a:avLst/>
              </a:prstGeom>
              <a:grpFill/>
              <a:ln w="9525" cap="flat" cmpd="sng" algn="ctr">
                <a:solidFill>
                  <a:srgbClr val="4A66AC">
                    <a:shade val="50000"/>
                  </a:srgbClr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  <p:txBody>
              <a:bodyPr rtlCol="0" anchor="ctr"/>
              <a:lstStyle/>
              <a:p>
                <a:pPr algn="ctr" defTabSz="961103">
                  <a:defRPr/>
                </a:pPr>
                <a:endParaRPr lang="en-GB" sz="700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326" name="Rectangle 325"/>
              <p:cNvSpPr/>
              <p:nvPr/>
            </p:nvSpPr>
            <p:spPr>
              <a:xfrm>
                <a:off x="1345362" y="1052052"/>
                <a:ext cx="180822" cy="324464"/>
              </a:xfrm>
              <a:prstGeom prst="rect">
                <a:avLst/>
              </a:prstGeom>
              <a:grpFill/>
              <a:ln w="9525" cap="flat" cmpd="sng" algn="ctr">
                <a:solidFill>
                  <a:srgbClr val="4A66AC">
                    <a:shade val="50000"/>
                  </a:srgbClr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  <p:txBody>
              <a:bodyPr rtlCol="0" anchor="ctr"/>
              <a:lstStyle/>
              <a:p>
                <a:pPr algn="ctr" defTabSz="961103">
                  <a:defRPr/>
                </a:pPr>
                <a:endParaRPr lang="en-GB" sz="700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  <p:sp>
          <p:nvSpPr>
            <p:cNvPr id="56" name="Rectangle 55"/>
            <p:cNvSpPr/>
            <p:nvPr/>
          </p:nvSpPr>
          <p:spPr>
            <a:xfrm flipH="1">
              <a:off x="6241227" y="2788061"/>
              <a:ext cx="1657297" cy="139828"/>
            </a:xfrm>
            <a:prstGeom prst="rect">
              <a:avLst/>
            </a:prstGeom>
            <a:solidFill>
              <a:srgbClr val="9D90A0">
                <a:lumMod val="20000"/>
                <a:lumOff val="80000"/>
              </a:srgbClr>
            </a:solidFill>
            <a:ln w="9525" cap="flat" cmpd="sng" algn="ctr">
              <a:solidFill>
                <a:srgbClr val="4A66AC">
                  <a:shade val="50000"/>
                </a:srgbClr>
              </a:solidFill>
              <a:prstDash val="solid"/>
              <a:miter lim="800000"/>
              <a:headEnd w="sm" len="sm"/>
              <a:tailEnd w="sm" len="sm"/>
            </a:ln>
            <a:effectLst/>
          </p:spPr>
          <p:txBody>
            <a:bodyPr rtlCol="0" anchor="ctr"/>
            <a:lstStyle/>
            <a:p>
              <a:pPr algn="ctr" defTabSz="961103">
                <a:defRPr/>
              </a:pPr>
              <a:r>
                <a:rPr lang="en-GB" sz="200" kern="0" dirty="0" err="1">
                  <a:solidFill>
                    <a:prstClr val="black"/>
                  </a:solidFill>
                  <a:latin typeface="Calibri" panose="020F0502020204030204"/>
                </a:rPr>
                <a:t>Config</a:t>
              </a:r>
              <a:endParaRPr lang="en-GB" sz="200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 flipH="1">
              <a:off x="7165763" y="1835218"/>
              <a:ext cx="410678" cy="194310"/>
            </a:xfrm>
            <a:prstGeom prst="rect">
              <a:avLst/>
            </a:prstGeom>
            <a:solidFill>
              <a:srgbClr val="9D90A0">
                <a:lumMod val="20000"/>
                <a:lumOff val="80000"/>
              </a:srgbClr>
            </a:solidFill>
            <a:ln w="9525" cap="flat" cmpd="sng" algn="ctr">
              <a:solidFill>
                <a:srgbClr val="4A66AC">
                  <a:shade val="50000"/>
                </a:srgbClr>
              </a:solidFill>
              <a:prstDash val="solid"/>
              <a:miter lim="800000"/>
              <a:headEnd w="sm" len="sm"/>
              <a:tailEnd w="sm" len="sm"/>
            </a:ln>
            <a:effectLst/>
          </p:spPr>
          <p:txBody>
            <a:bodyPr rtlCol="0" anchor="ctr"/>
            <a:lstStyle/>
            <a:p>
              <a:pPr algn="ctr" defTabSz="961103">
                <a:defRPr/>
              </a:pPr>
              <a:r>
                <a:rPr lang="en-GB" sz="400" kern="0" dirty="0">
                  <a:solidFill>
                    <a:prstClr val="black"/>
                  </a:solidFill>
                  <a:latin typeface="Calibri" panose="020F0502020204030204"/>
                </a:rPr>
                <a:t>CLK</a:t>
              </a:r>
            </a:p>
          </p:txBody>
        </p:sp>
        <p:grpSp>
          <p:nvGrpSpPr>
            <p:cNvPr id="58" name="Group 57"/>
            <p:cNvGrpSpPr/>
            <p:nvPr/>
          </p:nvGrpSpPr>
          <p:grpSpPr>
            <a:xfrm flipH="1">
              <a:off x="6241228" y="3649822"/>
              <a:ext cx="478178" cy="201755"/>
              <a:chOff x="1071716" y="1052052"/>
              <a:chExt cx="454468" cy="324464"/>
            </a:xfrm>
            <a:solidFill>
              <a:srgbClr val="9D90A0">
                <a:lumMod val="20000"/>
                <a:lumOff val="80000"/>
              </a:srgbClr>
            </a:solidFill>
          </p:grpSpPr>
          <p:sp>
            <p:nvSpPr>
              <p:cNvPr id="315" name="Rectangle 314"/>
              <p:cNvSpPr/>
              <p:nvPr/>
            </p:nvSpPr>
            <p:spPr>
              <a:xfrm>
                <a:off x="1071716" y="1052052"/>
                <a:ext cx="180822" cy="324464"/>
              </a:xfrm>
              <a:prstGeom prst="rect">
                <a:avLst/>
              </a:prstGeom>
              <a:grpFill/>
              <a:ln w="9525" cap="flat" cmpd="sng" algn="ctr">
                <a:solidFill>
                  <a:srgbClr val="4A66AC">
                    <a:shade val="50000"/>
                  </a:srgbClr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  <p:txBody>
              <a:bodyPr rtlCol="0" anchor="ctr"/>
              <a:lstStyle/>
              <a:p>
                <a:pPr algn="ctr" defTabSz="961103">
                  <a:defRPr/>
                </a:pPr>
                <a:endParaRPr lang="en-GB" sz="700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316" name="Rectangle 315"/>
              <p:cNvSpPr/>
              <p:nvPr/>
            </p:nvSpPr>
            <p:spPr>
              <a:xfrm>
                <a:off x="1126445" y="1052052"/>
                <a:ext cx="180822" cy="324464"/>
              </a:xfrm>
              <a:prstGeom prst="rect">
                <a:avLst/>
              </a:prstGeom>
              <a:grpFill/>
              <a:ln w="9525" cap="flat" cmpd="sng" algn="ctr">
                <a:solidFill>
                  <a:srgbClr val="4A66AC">
                    <a:shade val="50000"/>
                  </a:srgbClr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  <p:txBody>
              <a:bodyPr rtlCol="0" anchor="ctr"/>
              <a:lstStyle/>
              <a:p>
                <a:pPr algn="ctr" defTabSz="961103">
                  <a:defRPr/>
                </a:pPr>
                <a:endParaRPr lang="en-GB" sz="700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317" name="Rectangle 316"/>
              <p:cNvSpPr/>
              <p:nvPr/>
            </p:nvSpPr>
            <p:spPr>
              <a:xfrm>
                <a:off x="1181174" y="1052052"/>
                <a:ext cx="180822" cy="324464"/>
              </a:xfrm>
              <a:prstGeom prst="rect">
                <a:avLst/>
              </a:prstGeom>
              <a:grpFill/>
              <a:ln w="9525" cap="flat" cmpd="sng" algn="ctr">
                <a:solidFill>
                  <a:srgbClr val="4A66AC">
                    <a:shade val="50000"/>
                  </a:srgbClr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  <p:txBody>
              <a:bodyPr rtlCol="0" anchor="ctr"/>
              <a:lstStyle/>
              <a:p>
                <a:pPr algn="ctr" defTabSz="961103">
                  <a:defRPr/>
                </a:pPr>
                <a:endParaRPr lang="en-GB" sz="700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318" name="Rectangle 317"/>
              <p:cNvSpPr/>
              <p:nvPr/>
            </p:nvSpPr>
            <p:spPr>
              <a:xfrm>
                <a:off x="1235903" y="1052052"/>
                <a:ext cx="180822" cy="324464"/>
              </a:xfrm>
              <a:prstGeom prst="rect">
                <a:avLst/>
              </a:prstGeom>
              <a:grpFill/>
              <a:ln w="9525" cap="flat" cmpd="sng" algn="ctr">
                <a:solidFill>
                  <a:srgbClr val="4A66AC">
                    <a:shade val="50000"/>
                  </a:srgbClr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  <p:txBody>
              <a:bodyPr rtlCol="0" anchor="ctr"/>
              <a:lstStyle/>
              <a:p>
                <a:pPr algn="ctr" defTabSz="961103">
                  <a:defRPr/>
                </a:pPr>
                <a:endParaRPr lang="en-GB" sz="700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319" name="Rectangle 318"/>
              <p:cNvSpPr/>
              <p:nvPr/>
            </p:nvSpPr>
            <p:spPr>
              <a:xfrm>
                <a:off x="1290632" y="1052052"/>
                <a:ext cx="180822" cy="324464"/>
              </a:xfrm>
              <a:prstGeom prst="rect">
                <a:avLst/>
              </a:prstGeom>
              <a:grpFill/>
              <a:ln w="9525" cap="flat" cmpd="sng" algn="ctr">
                <a:solidFill>
                  <a:srgbClr val="4A66AC">
                    <a:shade val="50000"/>
                  </a:srgbClr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  <p:txBody>
              <a:bodyPr rtlCol="0" anchor="ctr"/>
              <a:lstStyle/>
              <a:p>
                <a:pPr algn="ctr" defTabSz="961103">
                  <a:defRPr/>
                </a:pPr>
                <a:endParaRPr lang="en-GB" sz="700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320" name="Rectangle 319"/>
              <p:cNvSpPr/>
              <p:nvPr/>
            </p:nvSpPr>
            <p:spPr>
              <a:xfrm>
                <a:off x="1345362" y="1052052"/>
                <a:ext cx="180822" cy="324464"/>
              </a:xfrm>
              <a:prstGeom prst="rect">
                <a:avLst/>
              </a:prstGeom>
              <a:grpFill/>
              <a:ln w="9525" cap="flat" cmpd="sng" algn="ctr">
                <a:solidFill>
                  <a:srgbClr val="4A66AC">
                    <a:shade val="50000"/>
                  </a:srgbClr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  <p:txBody>
              <a:bodyPr rtlCol="0" anchor="ctr"/>
              <a:lstStyle/>
              <a:p>
                <a:pPr algn="ctr" defTabSz="961103">
                  <a:defRPr/>
                </a:pPr>
                <a:endParaRPr lang="en-GB" sz="700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  <p:sp>
          <p:nvSpPr>
            <p:cNvPr id="59" name="Rectangle 58"/>
            <p:cNvSpPr/>
            <p:nvPr/>
          </p:nvSpPr>
          <p:spPr>
            <a:xfrm flipH="1">
              <a:off x="7165762" y="3652693"/>
              <a:ext cx="410678" cy="194310"/>
            </a:xfrm>
            <a:prstGeom prst="rect">
              <a:avLst/>
            </a:prstGeom>
            <a:solidFill>
              <a:srgbClr val="9D90A0">
                <a:lumMod val="20000"/>
                <a:lumOff val="80000"/>
              </a:srgbClr>
            </a:solidFill>
            <a:ln w="9525" cap="flat" cmpd="sng" algn="ctr">
              <a:solidFill>
                <a:srgbClr val="4A66AC">
                  <a:shade val="50000"/>
                </a:srgbClr>
              </a:solidFill>
              <a:prstDash val="solid"/>
              <a:miter lim="800000"/>
              <a:headEnd w="sm" len="sm"/>
              <a:tailEnd w="sm" len="sm"/>
            </a:ln>
            <a:effectLst/>
          </p:spPr>
          <p:txBody>
            <a:bodyPr rtlCol="0" anchor="ctr"/>
            <a:lstStyle/>
            <a:p>
              <a:pPr algn="ctr" defTabSz="961103">
                <a:defRPr/>
              </a:pPr>
              <a:r>
                <a:rPr lang="en-GB" sz="400" kern="0" dirty="0">
                  <a:solidFill>
                    <a:prstClr val="black"/>
                  </a:solidFill>
                  <a:latin typeface="Calibri" panose="020F0502020204030204"/>
                </a:rPr>
                <a:t>RX</a:t>
              </a:r>
            </a:p>
          </p:txBody>
        </p:sp>
        <p:sp>
          <p:nvSpPr>
            <p:cNvPr id="60" name="Rectangle 59"/>
            <p:cNvSpPr/>
            <p:nvPr/>
          </p:nvSpPr>
          <p:spPr>
            <a:xfrm flipH="1">
              <a:off x="7165763" y="3956928"/>
              <a:ext cx="410678" cy="199551"/>
            </a:xfrm>
            <a:prstGeom prst="rect">
              <a:avLst/>
            </a:prstGeom>
            <a:solidFill>
              <a:srgbClr val="9D90A0">
                <a:lumMod val="20000"/>
                <a:lumOff val="80000"/>
              </a:srgbClr>
            </a:solidFill>
            <a:ln w="9525" cap="flat" cmpd="sng" algn="ctr">
              <a:solidFill>
                <a:srgbClr val="4A66AC">
                  <a:shade val="50000"/>
                </a:srgbClr>
              </a:solidFill>
              <a:prstDash val="solid"/>
              <a:miter lim="800000"/>
              <a:headEnd w="sm" len="sm"/>
              <a:tailEnd w="sm" len="sm"/>
            </a:ln>
            <a:effectLst/>
          </p:spPr>
          <p:txBody>
            <a:bodyPr rtlCol="0" anchor="ctr"/>
            <a:lstStyle/>
            <a:p>
              <a:pPr algn="ctr" defTabSz="961103">
                <a:defRPr/>
              </a:pPr>
              <a:r>
                <a:rPr lang="en-GB" sz="400" kern="0" dirty="0">
                  <a:solidFill>
                    <a:prstClr val="black"/>
                  </a:solidFill>
                  <a:latin typeface="Calibri" panose="020F0502020204030204"/>
                </a:rPr>
                <a:t>TX</a:t>
              </a:r>
            </a:p>
          </p:txBody>
        </p:sp>
        <p:sp>
          <p:nvSpPr>
            <p:cNvPr id="61" name="Rectangle 60"/>
            <p:cNvSpPr/>
            <p:nvPr/>
          </p:nvSpPr>
          <p:spPr>
            <a:xfrm rot="5400000" flipH="1">
              <a:off x="7363106" y="3659564"/>
              <a:ext cx="848045" cy="222790"/>
            </a:xfrm>
            <a:prstGeom prst="rect">
              <a:avLst/>
            </a:prstGeom>
            <a:solidFill>
              <a:srgbClr val="9D90A0">
                <a:lumMod val="20000"/>
                <a:lumOff val="80000"/>
              </a:srgbClr>
            </a:solidFill>
            <a:ln w="9525" cap="flat" cmpd="sng" algn="ctr">
              <a:solidFill>
                <a:srgbClr val="4A66AC">
                  <a:shade val="50000"/>
                </a:srgbClr>
              </a:solidFill>
              <a:prstDash val="solid"/>
              <a:miter lim="800000"/>
              <a:headEnd w="sm" len="sm"/>
              <a:tailEnd w="sm" len="sm"/>
            </a:ln>
            <a:effectLst/>
          </p:spPr>
          <p:txBody>
            <a:bodyPr rtlCol="0" anchor="ctr"/>
            <a:lstStyle/>
            <a:p>
              <a:pPr algn="ctr" defTabSz="961103">
                <a:defRPr/>
              </a:pPr>
              <a:r>
                <a:rPr lang="en-GB" sz="400" kern="0" dirty="0">
                  <a:solidFill>
                    <a:prstClr val="black"/>
                  </a:solidFill>
                  <a:latin typeface="Calibri" panose="020F0502020204030204"/>
                </a:rPr>
                <a:t>SERDES</a:t>
              </a:r>
            </a:p>
          </p:txBody>
        </p:sp>
        <p:sp>
          <p:nvSpPr>
            <p:cNvPr id="62" name="Flowchart: Manual Operation 61"/>
            <p:cNvSpPr/>
            <p:nvPr/>
          </p:nvSpPr>
          <p:spPr>
            <a:xfrm rot="16200000" flipH="1">
              <a:off x="6851083" y="3990341"/>
              <a:ext cx="285244" cy="132805"/>
            </a:xfrm>
            <a:prstGeom prst="flowChartManualOperation">
              <a:avLst/>
            </a:prstGeom>
            <a:solidFill>
              <a:srgbClr val="9D90A0">
                <a:lumMod val="20000"/>
                <a:lumOff val="80000"/>
              </a:srgbClr>
            </a:solidFill>
            <a:ln w="9525" cap="flat" cmpd="sng" algn="ctr">
              <a:solidFill>
                <a:srgbClr val="4A66AC">
                  <a:shade val="50000"/>
                </a:srgbClr>
              </a:solidFill>
              <a:prstDash val="solid"/>
              <a:miter lim="800000"/>
              <a:headEnd w="sm" len="sm"/>
              <a:tailEnd w="sm" len="sm"/>
            </a:ln>
            <a:effectLst/>
          </p:spPr>
          <p:txBody>
            <a:bodyPr rtlCol="0" anchor="ctr"/>
            <a:lstStyle/>
            <a:p>
              <a:pPr algn="ctr" defTabSz="961103">
                <a:defRPr/>
              </a:pPr>
              <a:endParaRPr lang="en-GB" sz="700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grpSp>
          <p:nvGrpSpPr>
            <p:cNvPr id="63" name="Group 62"/>
            <p:cNvGrpSpPr/>
            <p:nvPr/>
          </p:nvGrpSpPr>
          <p:grpSpPr>
            <a:xfrm flipH="1">
              <a:off x="6241228" y="4029672"/>
              <a:ext cx="478178" cy="201755"/>
              <a:chOff x="1071716" y="1052052"/>
              <a:chExt cx="454468" cy="324464"/>
            </a:xfrm>
            <a:solidFill>
              <a:srgbClr val="9D90A0">
                <a:lumMod val="20000"/>
                <a:lumOff val="80000"/>
              </a:srgbClr>
            </a:solidFill>
          </p:grpSpPr>
          <p:sp>
            <p:nvSpPr>
              <p:cNvPr id="309" name="Rectangle 308"/>
              <p:cNvSpPr/>
              <p:nvPr/>
            </p:nvSpPr>
            <p:spPr>
              <a:xfrm>
                <a:off x="1071716" y="1052052"/>
                <a:ext cx="180822" cy="324464"/>
              </a:xfrm>
              <a:prstGeom prst="rect">
                <a:avLst/>
              </a:prstGeom>
              <a:grpFill/>
              <a:ln w="9525" cap="flat" cmpd="sng" algn="ctr">
                <a:solidFill>
                  <a:srgbClr val="4A66AC">
                    <a:shade val="50000"/>
                  </a:srgbClr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  <p:txBody>
              <a:bodyPr rtlCol="0" anchor="ctr"/>
              <a:lstStyle/>
              <a:p>
                <a:pPr algn="ctr" defTabSz="961103">
                  <a:defRPr/>
                </a:pPr>
                <a:endParaRPr lang="en-GB" sz="700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310" name="Rectangle 309"/>
              <p:cNvSpPr/>
              <p:nvPr/>
            </p:nvSpPr>
            <p:spPr>
              <a:xfrm>
                <a:off x="1126445" y="1052052"/>
                <a:ext cx="180822" cy="324464"/>
              </a:xfrm>
              <a:prstGeom prst="rect">
                <a:avLst/>
              </a:prstGeom>
              <a:grpFill/>
              <a:ln w="9525" cap="flat" cmpd="sng" algn="ctr">
                <a:solidFill>
                  <a:srgbClr val="4A66AC">
                    <a:shade val="50000"/>
                  </a:srgbClr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  <p:txBody>
              <a:bodyPr rtlCol="0" anchor="ctr"/>
              <a:lstStyle/>
              <a:p>
                <a:pPr algn="ctr" defTabSz="961103">
                  <a:defRPr/>
                </a:pPr>
                <a:endParaRPr lang="en-GB" sz="700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311" name="Rectangle 310"/>
              <p:cNvSpPr/>
              <p:nvPr/>
            </p:nvSpPr>
            <p:spPr>
              <a:xfrm>
                <a:off x="1181174" y="1052052"/>
                <a:ext cx="180822" cy="324464"/>
              </a:xfrm>
              <a:prstGeom prst="rect">
                <a:avLst/>
              </a:prstGeom>
              <a:grpFill/>
              <a:ln w="9525" cap="flat" cmpd="sng" algn="ctr">
                <a:solidFill>
                  <a:srgbClr val="4A66AC">
                    <a:shade val="50000"/>
                  </a:srgbClr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  <p:txBody>
              <a:bodyPr rtlCol="0" anchor="ctr"/>
              <a:lstStyle/>
              <a:p>
                <a:pPr algn="ctr" defTabSz="961103">
                  <a:defRPr/>
                </a:pPr>
                <a:endParaRPr lang="en-GB" sz="700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312" name="Rectangle 311"/>
              <p:cNvSpPr/>
              <p:nvPr/>
            </p:nvSpPr>
            <p:spPr>
              <a:xfrm>
                <a:off x="1235903" y="1052052"/>
                <a:ext cx="180822" cy="324464"/>
              </a:xfrm>
              <a:prstGeom prst="rect">
                <a:avLst/>
              </a:prstGeom>
              <a:grpFill/>
              <a:ln w="9525" cap="flat" cmpd="sng" algn="ctr">
                <a:solidFill>
                  <a:srgbClr val="4A66AC">
                    <a:shade val="50000"/>
                  </a:srgbClr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  <p:txBody>
              <a:bodyPr rtlCol="0" anchor="ctr"/>
              <a:lstStyle/>
              <a:p>
                <a:pPr algn="ctr" defTabSz="961103">
                  <a:defRPr/>
                </a:pPr>
                <a:endParaRPr lang="en-GB" sz="700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313" name="Rectangle 312"/>
              <p:cNvSpPr/>
              <p:nvPr/>
            </p:nvSpPr>
            <p:spPr>
              <a:xfrm>
                <a:off x="1290632" y="1052052"/>
                <a:ext cx="180822" cy="324464"/>
              </a:xfrm>
              <a:prstGeom prst="rect">
                <a:avLst/>
              </a:prstGeom>
              <a:grpFill/>
              <a:ln w="9525" cap="flat" cmpd="sng" algn="ctr">
                <a:solidFill>
                  <a:srgbClr val="4A66AC">
                    <a:shade val="50000"/>
                  </a:srgbClr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  <p:txBody>
              <a:bodyPr rtlCol="0" anchor="ctr"/>
              <a:lstStyle/>
              <a:p>
                <a:pPr algn="ctr" defTabSz="961103">
                  <a:defRPr/>
                </a:pPr>
                <a:endParaRPr lang="en-GB" sz="700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314" name="Rectangle 313"/>
              <p:cNvSpPr/>
              <p:nvPr/>
            </p:nvSpPr>
            <p:spPr>
              <a:xfrm>
                <a:off x="1345362" y="1052052"/>
                <a:ext cx="180822" cy="324464"/>
              </a:xfrm>
              <a:prstGeom prst="rect">
                <a:avLst/>
              </a:prstGeom>
              <a:grpFill/>
              <a:ln w="9525" cap="flat" cmpd="sng" algn="ctr">
                <a:solidFill>
                  <a:srgbClr val="4A66AC">
                    <a:shade val="50000"/>
                  </a:srgbClr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  <p:txBody>
              <a:bodyPr rtlCol="0" anchor="ctr"/>
              <a:lstStyle/>
              <a:p>
                <a:pPr algn="ctr" defTabSz="961103">
                  <a:defRPr/>
                </a:pPr>
                <a:endParaRPr lang="en-GB" sz="700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  <p:sp>
          <p:nvSpPr>
            <p:cNvPr id="64" name="Rectangle 63"/>
            <p:cNvSpPr/>
            <p:nvPr/>
          </p:nvSpPr>
          <p:spPr>
            <a:xfrm flipH="1">
              <a:off x="6241227" y="4301299"/>
              <a:ext cx="1657297" cy="139828"/>
            </a:xfrm>
            <a:prstGeom prst="rect">
              <a:avLst/>
            </a:prstGeom>
            <a:solidFill>
              <a:srgbClr val="9D90A0">
                <a:lumMod val="20000"/>
                <a:lumOff val="80000"/>
              </a:srgbClr>
            </a:solidFill>
            <a:ln w="9525" cap="flat" cmpd="sng" algn="ctr">
              <a:solidFill>
                <a:srgbClr val="4A66AC">
                  <a:shade val="50000"/>
                </a:srgbClr>
              </a:solidFill>
              <a:prstDash val="solid"/>
              <a:miter lim="800000"/>
              <a:headEnd w="sm" len="sm"/>
              <a:tailEnd w="sm" len="sm"/>
            </a:ln>
            <a:effectLst/>
          </p:spPr>
          <p:txBody>
            <a:bodyPr rtlCol="0" anchor="ctr"/>
            <a:lstStyle/>
            <a:p>
              <a:pPr algn="ctr" defTabSz="961103">
                <a:defRPr/>
              </a:pPr>
              <a:r>
                <a:rPr lang="en-GB" sz="200" kern="0" dirty="0" err="1">
                  <a:solidFill>
                    <a:prstClr val="black"/>
                  </a:solidFill>
                  <a:latin typeface="Calibri" panose="020F0502020204030204"/>
                </a:rPr>
                <a:t>Config</a:t>
              </a:r>
              <a:endParaRPr lang="en-GB" sz="200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 flipH="1">
              <a:off x="7165763" y="3348457"/>
              <a:ext cx="410678" cy="194310"/>
            </a:xfrm>
            <a:prstGeom prst="rect">
              <a:avLst/>
            </a:prstGeom>
            <a:solidFill>
              <a:srgbClr val="9D90A0">
                <a:lumMod val="20000"/>
                <a:lumOff val="80000"/>
              </a:srgbClr>
            </a:solidFill>
            <a:ln w="9525" cap="flat" cmpd="sng" algn="ctr">
              <a:solidFill>
                <a:srgbClr val="4A66AC">
                  <a:shade val="50000"/>
                </a:srgbClr>
              </a:solidFill>
              <a:prstDash val="solid"/>
              <a:miter lim="800000"/>
              <a:headEnd w="sm" len="sm"/>
              <a:tailEnd w="sm" len="sm"/>
            </a:ln>
            <a:effectLst/>
          </p:spPr>
          <p:txBody>
            <a:bodyPr rtlCol="0" anchor="ctr"/>
            <a:lstStyle/>
            <a:p>
              <a:pPr algn="ctr" defTabSz="961103">
                <a:defRPr/>
              </a:pPr>
              <a:r>
                <a:rPr lang="en-GB" sz="400" kern="0" dirty="0">
                  <a:solidFill>
                    <a:prstClr val="black"/>
                  </a:solidFill>
                  <a:latin typeface="Calibri" panose="020F0502020204030204"/>
                </a:rPr>
                <a:t>CLK</a:t>
              </a:r>
            </a:p>
          </p:txBody>
        </p:sp>
        <p:cxnSp>
          <p:nvCxnSpPr>
            <p:cNvPr id="66" name="Straight Connector 65"/>
            <p:cNvCxnSpPr/>
            <p:nvPr/>
          </p:nvCxnSpPr>
          <p:spPr>
            <a:xfrm flipH="1">
              <a:off x="6160546" y="1932374"/>
              <a:ext cx="1005216" cy="0"/>
            </a:xfrm>
            <a:prstGeom prst="line">
              <a:avLst/>
            </a:prstGeom>
            <a:noFill/>
            <a:ln w="9525" cap="flat" cmpd="sng" algn="ctr">
              <a:solidFill>
                <a:srgbClr val="C00000"/>
              </a:solidFill>
              <a:prstDash val="solid"/>
              <a:miter lim="800000"/>
              <a:headEnd w="sm" len="sm"/>
              <a:tailEnd w="sm" len="sm"/>
            </a:ln>
            <a:effectLst/>
          </p:spPr>
        </p:cxnSp>
        <p:grpSp>
          <p:nvGrpSpPr>
            <p:cNvPr id="67" name="Group 66"/>
            <p:cNvGrpSpPr/>
            <p:nvPr/>
          </p:nvGrpSpPr>
          <p:grpSpPr>
            <a:xfrm>
              <a:off x="6092883" y="1609731"/>
              <a:ext cx="1694246" cy="3689806"/>
              <a:chOff x="6092838" y="1609726"/>
              <a:chExt cx="1694234" cy="3689806"/>
            </a:xfrm>
          </p:grpSpPr>
          <p:sp>
            <p:nvSpPr>
              <p:cNvPr id="277" name="TextBox 276"/>
              <p:cNvSpPr txBox="1"/>
              <p:nvPr/>
            </p:nvSpPr>
            <p:spPr>
              <a:xfrm flipH="1">
                <a:off x="6092838" y="3122964"/>
                <a:ext cx="1261457" cy="2182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defTabSz="961103">
                  <a:defRPr/>
                </a:pPr>
                <a:r>
                  <a:rPr lang="en-GB" sz="700" kern="0" dirty="0">
                    <a:solidFill>
                      <a:prstClr val="black"/>
                    </a:solidFill>
                    <a:latin typeface="Calibri" panose="020F0502020204030204"/>
                  </a:rPr>
                  <a:t>AUX_E-PORT</a:t>
                </a:r>
                <a:endParaRPr lang="en-GB" sz="900" kern="0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278" name="TextBox 277"/>
              <p:cNvSpPr txBox="1"/>
              <p:nvPr/>
            </p:nvSpPr>
            <p:spPr>
              <a:xfrm flipH="1">
                <a:off x="6104865" y="4636206"/>
                <a:ext cx="1564293" cy="2350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defTabSz="961103">
                  <a:defRPr/>
                </a:pPr>
                <a:r>
                  <a:rPr lang="en-GB" sz="800" kern="0" dirty="0">
                    <a:solidFill>
                      <a:prstClr val="black"/>
                    </a:solidFill>
                    <a:latin typeface="Calibri" panose="020F0502020204030204"/>
                  </a:rPr>
                  <a:t>Aux serial port</a:t>
                </a:r>
              </a:p>
            </p:txBody>
          </p:sp>
          <p:sp>
            <p:nvSpPr>
              <p:cNvPr id="279" name="TextBox 278"/>
              <p:cNvSpPr txBox="1"/>
              <p:nvPr/>
            </p:nvSpPr>
            <p:spPr>
              <a:xfrm flipH="1">
                <a:off x="6092838" y="1609726"/>
                <a:ext cx="1081139" cy="2182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defTabSz="961103">
                  <a:defRPr/>
                </a:pPr>
                <a:r>
                  <a:rPr lang="en-GB" sz="700" kern="0" dirty="0">
                    <a:solidFill>
                      <a:prstClr val="black"/>
                    </a:solidFill>
                    <a:latin typeface="Calibri" panose="020F0502020204030204"/>
                  </a:rPr>
                  <a:t>E-PORT</a:t>
                </a:r>
                <a:endParaRPr lang="en-GB" sz="900" kern="0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cxnSp>
            <p:nvCxnSpPr>
              <p:cNvPr id="280" name="Straight Arrow Connector 279"/>
              <p:cNvCxnSpPr/>
              <p:nvPr/>
            </p:nvCxnSpPr>
            <p:spPr>
              <a:xfrm>
                <a:off x="7465109" y="2029523"/>
                <a:ext cx="0" cy="420326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type="triangle" w="sm" len="sm"/>
              </a:ln>
              <a:effectLst/>
            </p:spPr>
          </p:cxnSp>
          <p:cxnSp>
            <p:nvCxnSpPr>
              <p:cNvPr id="281" name="Straight Arrow Connector 280"/>
              <p:cNvCxnSpPr>
                <a:stCxn id="54" idx="3"/>
              </p:cNvCxnSpPr>
              <p:nvPr/>
            </p:nvCxnSpPr>
            <p:spPr>
              <a:xfrm flipH="1" flipV="1">
                <a:off x="6723792" y="2236603"/>
                <a:ext cx="441916" cy="1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type="triangle" w="sm" len="sm"/>
              </a:ln>
              <a:effectLst/>
            </p:spPr>
          </p:cxnSp>
          <p:cxnSp>
            <p:nvCxnSpPr>
              <p:cNvPr id="282" name="Straight Arrow Connector 281"/>
              <p:cNvCxnSpPr/>
              <p:nvPr/>
            </p:nvCxnSpPr>
            <p:spPr>
              <a:xfrm flipV="1">
                <a:off x="7063123" y="2543459"/>
                <a:ext cx="105654" cy="41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type="triangle" w="sm" len="sm"/>
              </a:ln>
              <a:effectLst/>
            </p:spPr>
          </p:cxnSp>
          <p:cxnSp>
            <p:nvCxnSpPr>
              <p:cNvPr id="283" name="Straight Arrow Connector 282"/>
              <p:cNvCxnSpPr/>
              <p:nvPr/>
            </p:nvCxnSpPr>
            <p:spPr>
              <a:xfrm>
                <a:off x="6719357" y="2615122"/>
                <a:ext cx="210696" cy="0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type="triangle" w="sm" len="sm"/>
              </a:ln>
              <a:effectLst/>
            </p:spPr>
          </p:cxnSp>
          <p:cxnSp>
            <p:nvCxnSpPr>
              <p:cNvPr id="284" name="Straight Arrow Connector 283"/>
              <p:cNvCxnSpPr/>
              <p:nvPr/>
            </p:nvCxnSpPr>
            <p:spPr>
              <a:xfrm>
                <a:off x="6832709" y="2460916"/>
                <a:ext cx="97344" cy="848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type="triangle" w="sm" len="sm"/>
              </a:ln>
              <a:effectLst/>
            </p:spPr>
          </p:cxnSp>
          <p:cxnSp>
            <p:nvCxnSpPr>
              <p:cNvPr id="285" name="Straight Connector 284"/>
              <p:cNvCxnSpPr/>
              <p:nvPr/>
            </p:nvCxnSpPr>
            <p:spPr>
              <a:xfrm flipH="1" flipV="1">
                <a:off x="6834161" y="2236603"/>
                <a:ext cx="0" cy="224314"/>
              </a:xfrm>
              <a:prstGeom prst="line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</p:cxnSp>
          <p:sp>
            <p:nvSpPr>
              <p:cNvPr id="286" name="TextBox 285"/>
              <p:cNvSpPr txBox="1"/>
              <p:nvPr/>
            </p:nvSpPr>
            <p:spPr>
              <a:xfrm flipH="1">
                <a:off x="6230391" y="2385885"/>
                <a:ext cx="558859" cy="1343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61103">
                  <a:defRPr/>
                </a:pPr>
                <a:r>
                  <a:rPr lang="en-GB" sz="200" kern="0" dirty="0">
                    <a:solidFill>
                      <a:prstClr val="black"/>
                    </a:solidFill>
                    <a:latin typeface="Calibri" panose="020F0502020204030204"/>
                  </a:rPr>
                  <a:t>TX FIFO</a:t>
                </a:r>
              </a:p>
            </p:txBody>
          </p:sp>
          <p:cxnSp>
            <p:nvCxnSpPr>
              <p:cNvPr id="287" name="Straight Arrow Connector 286"/>
              <p:cNvCxnSpPr/>
              <p:nvPr/>
            </p:nvCxnSpPr>
            <p:spPr>
              <a:xfrm flipH="1" flipV="1">
                <a:off x="7787072" y="2685659"/>
                <a:ext cx="0" cy="102396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type="triangle" w="sm" len="sm"/>
              </a:ln>
              <a:effectLst/>
            </p:spPr>
          </p:cxnSp>
          <p:cxnSp>
            <p:nvCxnSpPr>
              <p:cNvPr id="288" name="Straight Arrow Connector 287"/>
              <p:cNvCxnSpPr/>
              <p:nvPr/>
            </p:nvCxnSpPr>
            <p:spPr>
              <a:xfrm flipH="1">
                <a:off x="7332282" y="5173677"/>
                <a:ext cx="116001" cy="0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type="triangle" w="sm" len="sm"/>
              </a:ln>
              <a:effectLst/>
            </p:spPr>
          </p:cxnSp>
          <p:cxnSp>
            <p:nvCxnSpPr>
              <p:cNvPr id="289" name="Straight Connector 288"/>
              <p:cNvCxnSpPr/>
              <p:nvPr/>
            </p:nvCxnSpPr>
            <p:spPr>
              <a:xfrm flipH="1" flipV="1">
                <a:off x="7090281" y="5200251"/>
                <a:ext cx="9319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</p:cxnSp>
          <p:cxnSp>
            <p:nvCxnSpPr>
              <p:cNvPr id="290" name="Straight Arrow Connector 289"/>
              <p:cNvCxnSpPr/>
              <p:nvPr/>
            </p:nvCxnSpPr>
            <p:spPr>
              <a:xfrm flipH="1" flipV="1">
                <a:off x="7090281" y="5089206"/>
                <a:ext cx="0" cy="109326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type="triangle" w="sm" len="sm"/>
              </a:ln>
              <a:effectLst/>
            </p:spPr>
          </p:cxnSp>
          <p:cxnSp>
            <p:nvCxnSpPr>
              <p:cNvPr id="291" name="Straight Connector 290"/>
              <p:cNvCxnSpPr/>
              <p:nvPr/>
            </p:nvCxnSpPr>
            <p:spPr>
              <a:xfrm>
                <a:off x="7332282" y="5227065"/>
                <a:ext cx="88573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</p:cxnSp>
          <p:cxnSp>
            <p:nvCxnSpPr>
              <p:cNvPr id="292" name="Straight Connector 291"/>
              <p:cNvCxnSpPr/>
              <p:nvPr/>
            </p:nvCxnSpPr>
            <p:spPr>
              <a:xfrm flipH="1">
                <a:off x="7420855" y="5227217"/>
                <a:ext cx="0" cy="72315"/>
              </a:xfrm>
              <a:prstGeom prst="line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</p:cxnSp>
          <p:cxnSp>
            <p:nvCxnSpPr>
              <p:cNvPr id="293" name="Straight Arrow Connector 292"/>
              <p:cNvCxnSpPr/>
              <p:nvPr/>
            </p:nvCxnSpPr>
            <p:spPr>
              <a:xfrm flipH="1" flipV="1">
                <a:off x="6695084" y="5018921"/>
                <a:ext cx="170734" cy="2059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type="triangle" w="sm" len="sm"/>
              </a:ln>
              <a:effectLst/>
            </p:spPr>
          </p:cxnSp>
          <p:cxnSp>
            <p:nvCxnSpPr>
              <p:cNvPr id="294" name="Straight Arrow Connector 293"/>
              <p:cNvCxnSpPr/>
              <p:nvPr/>
            </p:nvCxnSpPr>
            <p:spPr>
              <a:xfrm>
                <a:off x="7465109" y="3542762"/>
                <a:ext cx="0" cy="420326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type="triangle" w="sm" len="sm"/>
              </a:ln>
              <a:effectLst/>
            </p:spPr>
          </p:cxnSp>
          <p:cxnSp>
            <p:nvCxnSpPr>
              <p:cNvPr id="295" name="Straight Arrow Connector 294"/>
              <p:cNvCxnSpPr>
                <a:stCxn id="59" idx="3"/>
              </p:cNvCxnSpPr>
              <p:nvPr/>
            </p:nvCxnSpPr>
            <p:spPr>
              <a:xfrm flipH="1">
                <a:off x="6728202" y="3749841"/>
                <a:ext cx="437506" cy="0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type="triangle" w="sm" len="sm"/>
              </a:ln>
              <a:effectLst/>
            </p:spPr>
          </p:cxnSp>
          <p:cxnSp>
            <p:nvCxnSpPr>
              <p:cNvPr id="296" name="Straight Arrow Connector 295"/>
              <p:cNvCxnSpPr/>
              <p:nvPr/>
            </p:nvCxnSpPr>
            <p:spPr>
              <a:xfrm flipV="1">
                <a:off x="7060057" y="4056697"/>
                <a:ext cx="105654" cy="41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type="triangle" w="sm" len="sm"/>
              </a:ln>
              <a:effectLst/>
            </p:spPr>
          </p:cxnSp>
          <p:cxnSp>
            <p:nvCxnSpPr>
              <p:cNvPr id="297" name="Straight Arrow Connector 296"/>
              <p:cNvCxnSpPr/>
              <p:nvPr/>
            </p:nvCxnSpPr>
            <p:spPr>
              <a:xfrm>
                <a:off x="6723792" y="4123624"/>
                <a:ext cx="210696" cy="0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type="triangle" w="sm" len="sm"/>
              </a:ln>
              <a:effectLst/>
            </p:spPr>
          </p:cxnSp>
          <p:cxnSp>
            <p:nvCxnSpPr>
              <p:cNvPr id="298" name="Straight Arrow Connector 297"/>
              <p:cNvCxnSpPr/>
              <p:nvPr/>
            </p:nvCxnSpPr>
            <p:spPr>
              <a:xfrm>
                <a:off x="6832709" y="3974155"/>
                <a:ext cx="97344" cy="848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type="triangle" w="sm" len="sm"/>
              </a:ln>
              <a:effectLst/>
            </p:spPr>
          </p:cxnSp>
          <p:cxnSp>
            <p:nvCxnSpPr>
              <p:cNvPr id="299" name="Straight Connector 298"/>
              <p:cNvCxnSpPr/>
              <p:nvPr/>
            </p:nvCxnSpPr>
            <p:spPr>
              <a:xfrm flipH="1" flipV="1">
                <a:off x="6834161" y="3749841"/>
                <a:ext cx="0" cy="224314"/>
              </a:xfrm>
              <a:prstGeom prst="line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</p:cxnSp>
          <p:sp>
            <p:nvSpPr>
              <p:cNvPr id="300" name="TextBox 299"/>
              <p:cNvSpPr txBox="1"/>
              <p:nvPr/>
            </p:nvSpPr>
            <p:spPr>
              <a:xfrm flipH="1">
                <a:off x="6230391" y="3517321"/>
                <a:ext cx="558859" cy="1343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61103">
                  <a:defRPr/>
                </a:pPr>
                <a:r>
                  <a:rPr lang="en-GB" sz="200" kern="0" dirty="0">
                    <a:solidFill>
                      <a:prstClr val="black"/>
                    </a:solidFill>
                    <a:latin typeface="Calibri" panose="020F0502020204030204"/>
                  </a:rPr>
                  <a:t>RX FIFO</a:t>
                </a:r>
              </a:p>
            </p:txBody>
          </p:sp>
          <p:sp>
            <p:nvSpPr>
              <p:cNvPr id="301" name="TextBox 300"/>
              <p:cNvSpPr txBox="1"/>
              <p:nvPr/>
            </p:nvSpPr>
            <p:spPr>
              <a:xfrm flipH="1">
                <a:off x="6230391" y="3899125"/>
                <a:ext cx="558859" cy="1343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61103">
                  <a:defRPr/>
                </a:pPr>
                <a:r>
                  <a:rPr lang="en-GB" sz="200" kern="0" dirty="0">
                    <a:solidFill>
                      <a:prstClr val="black"/>
                    </a:solidFill>
                    <a:latin typeface="Calibri" panose="020F0502020204030204"/>
                  </a:rPr>
                  <a:t>TX FIFO</a:t>
                </a:r>
              </a:p>
            </p:txBody>
          </p:sp>
          <p:cxnSp>
            <p:nvCxnSpPr>
              <p:cNvPr id="302" name="Straight Arrow Connector 301"/>
              <p:cNvCxnSpPr/>
              <p:nvPr/>
            </p:nvCxnSpPr>
            <p:spPr>
              <a:xfrm flipH="1" flipV="1">
                <a:off x="7787072" y="4198897"/>
                <a:ext cx="0" cy="102396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type="triangle" w="sm" len="sm"/>
              </a:ln>
              <a:effectLst/>
            </p:spPr>
          </p:cxnSp>
          <p:cxnSp>
            <p:nvCxnSpPr>
              <p:cNvPr id="303" name="Straight Arrow Connector 302"/>
              <p:cNvCxnSpPr/>
              <p:nvPr/>
            </p:nvCxnSpPr>
            <p:spPr>
              <a:xfrm flipH="1">
                <a:off x="7289931" y="3542762"/>
                <a:ext cx="0" cy="109326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type="triangle" w="sm" len="sm"/>
              </a:ln>
              <a:effectLst/>
            </p:spPr>
          </p:cxnSp>
          <p:cxnSp>
            <p:nvCxnSpPr>
              <p:cNvPr id="304" name="Straight Arrow Connector 303"/>
              <p:cNvCxnSpPr/>
              <p:nvPr/>
            </p:nvCxnSpPr>
            <p:spPr>
              <a:xfrm flipH="1">
                <a:off x="7576383" y="3445606"/>
                <a:ext cx="99295" cy="0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type="triangle" w="sm" len="sm"/>
              </a:ln>
              <a:effectLst/>
            </p:spPr>
          </p:cxnSp>
          <p:cxnSp>
            <p:nvCxnSpPr>
              <p:cNvPr id="305" name="Straight Arrow Connector 304"/>
              <p:cNvCxnSpPr/>
              <p:nvPr/>
            </p:nvCxnSpPr>
            <p:spPr>
              <a:xfrm>
                <a:off x="6695084" y="4947571"/>
                <a:ext cx="170734" cy="2059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type="triangle" w="sm" len="sm"/>
              </a:ln>
              <a:effectLst/>
            </p:spPr>
          </p:cxnSp>
          <p:sp>
            <p:nvSpPr>
              <p:cNvPr id="306" name="TextBox 305"/>
              <p:cNvSpPr txBox="1"/>
              <p:nvPr/>
            </p:nvSpPr>
            <p:spPr>
              <a:xfrm flipH="1">
                <a:off x="6230391" y="2004087"/>
                <a:ext cx="558859" cy="1343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61103">
                  <a:defRPr/>
                </a:pPr>
                <a:r>
                  <a:rPr lang="en-GB" sz="200" kern="0" dirty="0">
                    <a:solidFill>
                      <a:prstClr val="black"/>
                    </a:solidFill>
                    <a:latin typeface="Calibri" panose="020F0502020204030204"/>
                  </a:rPr>
                  <a:t>RX FIFO</a:t>
                </a:r>
              </a:p>
            </p:txBody>
          </p:sp>
          <p:cxnSp>
            <p:nvCxnSpPr>
              <p:cNvPr id="307" name="Straight Arrow Connector 306"/>
              <p:cNvCxnSpPr/>
              <p:nvPr/>
            </p:nvCxnSpPr>
            <p:spPr>
              <a:xfrm flipH="1">
                <a:off x="7289931" y="2029523"/>
                <a:ext cx="0" cy="109326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type="triangle" w="sm" len="sm"/>
              </a:ln>
              <a:effectLst/>
            </p:spPr>
          </p:cxnSp>
          <p:cxnSp>
            <p:nvCxnSpPr>
              <p:cNvPr id="308" name="Straight Arrow Connector 307"/>
              <p:cNvCxnSpPr/>
              <p:nvPr/>
            </p:nvCxnSpPr>
            <p:spPr>
              <a:xfrm flipH="1">
                <a:off x="7576383" y="1932368"/>
                <a:ext cx="99295" cy="0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type="triangle" w="sm" len="sm"/>
              </a:ln>
              <a:effectLst/>
            </p:spPr>
          </p:cxnSp>
        </p:grpSp>
        <p:grpSp>
          <p:nvGrpSpPr>
            <p:cNvPr id="68" name="Group 67"/>
            <p:cNvGrpSpPr/>
            <p:nvPr/>
          </p:nvGrpSpPr>
          <p:grpSpPr>
            <a:xfrm flipH="1">
              <a:off x="5275708" y="1637880"/>
              <a:ext cx="955100" cy="3763959"/>
              <a:chOff x="4754993" y="21197344"/>
              <a:chExt cx="1483933" cy="7077693"/>
            </a:xfrm>
          </p:grpSpPr>
          <p:grpSp>
            <p:nvGrpSpPr>
              <p:cNvPr id="261" name="Group 260"/>
              <p:cNvGrpSpPr/>
              <p:nvPr/>
            </p:nvGrpSpPr>
            <p:grpSpPr>
              <a:xfrm>
                <a:off x="4754993" y="21197344"/>
                <a:ext cx="493963" cy="7077693"/>
                <a:chOff x="4754993" y="21197344"/>
                <a:chExt cx="493963" cy="7077693"/>
              </a:xfrm>
            </p:grpSpPr>
            <p:grpSp>
              <p:nvGrpSpPr>
                <p:cNvPr id="264" name="Group 263"/>
                <p:cNvGrpSpPr/>
                <p:nvPr/>
              </p:nvGrpSpPr>
              <p:grpSpPr>
                <a:xfrm>
                  <a:off x="5103338" y="21197344"/>
                  <a:ext cx="142137" cy="7077693"/>
                  <a:chOff x="4754880" y="8620868"/>
                  <a:chExt cx="109220" cy="6619307"/>
                </a:xfrm>
              </p:grpSpPr>
              <p:grpSp>
                <p:nvGrpSpPr>
                  <p:cNvPr id="271" name="Group 270"/>
                  <p:cNvGrpSpPr/>
                  <p:nvPr/>
                </p:nvGrpSpPr>
                <p:grpSpPr>
                  <a:xfrm>
                    <a:off x="4754880" y="8620868"/>
                    <a:ext cx="33020" cy="6619307"/>
                    <a:chOff x="4754880" y="8697068"/>
                    <a:chExt cx="33020" cy="6619307"/>
                  </a:xfrm>
                </p:grpSpPr>
                <p:cxnSp>
                  <p:nvCxnSpPr>
                    <p:cNvPr id="275" name="Straight Connector 274"/>
                    <p:cNvCxnSpPr/>
                    <p:nvPr/>
                  </p:nvCxnSpPr>
                  <p:spPr>
                    <a:xfrm flipH="1">
                      <a:off x="4754880" y="8697068"/>
                      <a:ext cx="0" cy="6619307"/>
                    </a:xfrm>
                    <a:prstGeom prst="line">
                      <a:avLst/>
                    </a:prstGeom>
                    <a:noFill/>
                    <a:ln w="6350" cap="flat" cmpd="sng" algn="ctr">
                      <a:solidFill>
                        <a:srgbClr val="669900"/>
                      </a:solidFill>
                      <a:prstDash val="solid"/>
                      <a:miter lim="800000"/>
                      <a:headEnd w="sm" len="sm"/>
                      <a:tailEnd w="sm" len="sm"/>
                    </a:ln>
                    <a:effectLst/>
                  </p:spPr>
                </p:cxnSp>
                <p:cxnSp>
                  <p:nvCxnSpPr>
                    <p:cNvPr id="276" name="Straight Connector 275"/>
                    <p:cNvCxnSpPr/>
                    <p:nvPr/>
                  </p:nvCxnSpPr>
                  <p:spPr>
                    <a:xfrm flipH="1">
                      <a:off x="4787900" y="8697068"/>
                      <a:ext cx="0" cy="6619307"/>
                    </a:xfrm>
                    <a:prstGeom prst="line">
                      <a:avLst/>
                    </a:prstGeom>
                    <a:noFill/>
                    <a:ln w="6350" cap="flat" cmpd="sng" algn="ctr">
                      <a:solidFill>
                        <a:srgbClr val="669900"/>
                      </a:solidFill>
                      <a:prstDash val="solid"/>
                      <a:miter lim="800000"/>
                      <a:headEnd w="sm" len="sm"/>
                      <a:tailEnd w="sm" len="sm"/>
                    </a:ln>
                    <a:effectLst/>
                  </p:spPr>
                </p:cxnSp>
              </p:grpSp>
              <p:grpSp>
                <p:nvGrpSpPr>
                  <p:cNvPr id="272" name="Group 271"/>
                  <p:cNvGrpSpPr/>
                  <p:nvPr/>
                </p:nvGrpSpPr>
                <p:grpSpPr>
                  <a:xfrm>
                    <a:off x="4831080" y="8620868"/>
                    <a:ext cx="33020" cy="6619307"/>
                    <a:chOff x="4754880" y="8697068"/>
                    <a:chExt cx="33020" cy="6619307"/>
                  </a:xfrm>
                </p:grpSpPr>
                <p:cxnSp>
                  <p:nvCxnSpPr>
                    <p:cNvPr id="273" name="Straight Connector 272"/>
                    <p:cNvCxnSpPr/>
                    <p:nvPr/>
                  </p:nvCxnSpPr>
                  <p:spPr>
                    <a:xfrm flipH="1">
                      <a:off x="4754880" y="8697068"/>
                      <a:ext cx="0" cy="6619307"/>
                    </a:xfrm>
                    <a:prstGeom prst="line">
                      <a:avLst/>
                    </a:prstGeom>
                    <a:noFill/>
                    <a:ln w="6350" cap="flat" cmpd="sng" algn="ctr">
                      <a:solidFill>
                        <a:srgbClr val="669900"/>
                      </a:solidFill>
                      <a:prstDash val="solid"/>
                      <a:miter lim="800000"/>
                      <a:headEnd w="sm" len="sm"/>
                      <a:tailEnd w="sm" len="sm"/>
                    </a:ln>
                    <a:effectLst/>
                  </p:spPr>
                </p:cxnSp>
                <p:cxnSp>
                  <p:nvCxnSpPr>
                    <p:cNvPr id="274" name="Straight Connector 273"/>
                    <p:cNvCxnSpPr/>
                    <p:nvPr/>
                  </p:nvCxnSpPr>
                  <p:spPr>
                    <a:xfrm flipH="1">
                      <a:off x="4787900" y="8697068"/>
                      <a:ext cx="0" cy="6619307"/>
                    </a:xfrm>
                    <a:prstGeom prst="line">
                      <a:avLst/>
                    </a:prstGeom>
                    <a:noFill/>
                    <a:ln w="6350" cap="flat" cmpd="sng" algn="ctr">
                      <a:solidFill>
                        <a:srgbClr val="669900"/>
                      </a:solidFill>
                      <a:prstDash val="solid"/>
                      <a:miter lim="800000"/>
                      <a:headEnd w="sm" len="sm"/>
                      <a:tailEnd w="sm" len="sm"/>
                    </a:ln>
                    <a:effectLst/>
                  </p:spPr>
                </p:cxnSp>
              </p:grpSp>
            </p:grpSp>
            <p:cxnSp>
              <p:nvCxnSpPr>
                <p:cNvPr id="265" name="Straight Arrow Connector 264"/>
                <p:cNvCxnSpPr/>
                <p:nvPr/>
              </p:nvCxnSpPr>
              <p:spPr>
                <a:xfrm flipV="1">
                  <a:off x="4754993" y="22315634"/>
                  <a:ext cx="335741" cy="1603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  <a:headEnd w="sm" len="sm"/>
                  <a:tailEnd type="triangle" w="sm" len="sm"/>
                </a:ln>
                <a:effectLst/>
              </p:spPr>
            </p:cxnSp>
            <p:cxnSp>
              <p:nvCxnSpPr>
                <p:cNvPr id="266" name="Straight Arrow Connector 265"/>
                <p:cNvCxnSpPr/>
                <p:nvPr/>
              </p:nvCxnSpPr>
              <p:spPr>
                <a:xfrm flipH="1">
                  <a:off x="4757919" y="23046398"/>
                  <a:ext cx="465337" cy="0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  <a:headEnd w="sm" len="sm"/>
                  <a:tailEnd type="triangle" w="sm" len="sm"/>
                </a:ln>
                <a:effectLst/>
              </p:spPr>
            </p:cxnSp>
            <p:cxnSp>
              <p:nvCxnSpPr>
                <p:cNvPr id="267" name="Straight Arrow Connector 266"/>
                <p:cNvCxnSpPr/>
                <p:nvPr/>
              </p:nvCxnSpPr>
              <p:spPr>
                <a:xfrm flipV="1">
                  <a:off x="4766854" y="25157487"/>
                  <a:ext cx="333369" cy="1603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  <a:headEnd w="sm" len="sm"/>
                  <a:tailEnd type="triangle" w="sm" len="sm"/>
                </a:ln>
                <a:effectLst/>
              </p:spPr>
            </p:cxnSp>
            <p:cxnSp>
              <p:nvCxnSpPr>
                <p:cNvPr id="268" name="Straight Arrow Connector 267"/>
                <p:cNvCxnSpPr/>
                <p:nvPr/>
              </p:nvCxnSpPr>
              <p:spPr>
                <a:xfrm flipH="1">
                  <a:off x="4783619" y="25880703"/>
                  <a:ext cx="465337" cy="0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  <a:headEnd w="sm" len="sm"/>
                  <a:tailEnd type="triangle" w="sm" len="sm"/>
                </a:ln>
                <a:effectLst/>
              </p:spPr>
            </p:cxnSp>
            <p:cxnSp>
              <p:nvCxnSpPr>
                <p:cNvPr id="269" name="Straight Arrow Connector 268"/>
                <p:cNvCxnSpPr/>
                <p:nvPr/>
              </p:nvCxnSpPr>
              <p:spPr>
                <a:xfrm flipV="1">
                  <a:off x="4816907" y="27406485"/>
                  <a:ext cx="333369" cy="1603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  <a:headEnd w="sm" len="sm"/>
                  <a:tailEnd type="triangle" w="sm" len="sm"/>
                </a:ln>
                <a:effectLst/>
              </p:spPr>
            </p:cxnSp>
            <p:cxnSp>
              <p:nvCxnSpPr>
                <p:cNvPr id="270" name="Straight Arrow Connector 269"/>
                <p:cNvCxnSpPr/>
                <p:nvPr/>
              </p:nvCxnSpPr>
              <p:spPr>
                <a:xfrm flipH="1">
                  <a:off x="4783619" y="27541983"/>
                  <a:ext cx="465337" cy="0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  <a:headEnd w="sm" len="sm"/>
                  <a:tailEnd type="triangle" w="sm" len="sm"/>
                </a:ln>
                <a:effectLst/>
              </p:spPr>
            </p:cxnSp>
          </p:grpSp>
          <p:cxnSp>
            <p:nvCxnSpPr>
              <p:cNvPr id="262" name="Straight Arrow Connector 261"/>
              <p:cNvCxnSpPr/>
              <p:nvPr/>
            </p:nvCxnSpPr>
            <p:spPr>
              <a:xfrm flipH="1" flipV="1">
                <a:off x="5253897" y="24372979"/>
                <a:ext cx="985029" cy="0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669900"/>
                </a:solidFill>
                <a:prstDash val="solid"/>
                <a:miter lim="800000"/>
                <a:headEnd w="sm" len="sm"/>
                <a:tailEnd type="triangle" w="sm" len="sm"/>
              </a:ln>
              <a:effectLst/>
            </p:spPr>
          </p:cxnSp>
          <p:cxnSp>
            <p:nvCxnSpPr>
              <p:cNvPr id="263" name="Straight Arrow Connector 262"/>
              <p:cNvCxnSpPr/>
              <p:nvPr/>
            </p:nvCxnSpPr>
            <p:spPr>
              <a:xfrm flipV="1">
                <a:off x="5158873" y="24305230"/>
                <a:ext cx="1080053" cy="1604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669900"/>
                </a:solidFill>
                <a:prstDash val="solid"/>
                <a:miter lim="800000"/>
                <a:headEnd w="sm" len="sm"/>
                <a:tailEnd type="triangle" w="sm" len="sm"/>
              </a:ln>
              <a:effectLst/>
            </p:spPr>
          </p:cxnSp>
        </p:grpSp>
        <p:grpSp>
          <p:nvGrpSpPr>
            <p:cNvPr id="69" name="Group 68"/>
            <p:cNvGrpSpPr/>
            <p:nvPr/>
          </p:nvGrpSpPr>
          <p:grpSpPr>
            <a:xfrm flipH="1">
              <a:off x="4262560" y="1647421"/>
              <a:ext cx="1986471" cy="4713361"/>
              <a:chOff x="2569820" y="104790"/>
              <a:chExt cx="2035142" cy="5844193"/>
            </a:xfrm>
          </p:grpSpPr>
          <p:grpSp>
            <p:nvGrpSpPr>
              <p:cNvPr id="238" name="Group 237"/>
              <p:cNvGrpSpPr/>
              <p:nvPr/>
            </p:nvGrpSpPr>
            <p:grpSpPr>
              <a:xfrm>
                <a:off x="3103099" y="104790"/>
                <a:ext cx="1501863" cy="83485"/>
                <a:chOff x="5645971" y="8522991"/>
                <a:chExt cx="2006091" cy="110857"/>
              </a:xfrm>
            </p:grpSpPr>
            <p:cxnSp>
              <p:nvCxnSpPr>
                <p:cNvPr id="257" name="Straight Connector 256"/>
                <p:cNvCxnSpPr/>
                <p:nvPr/>
              </p:nvCxnSpPr>
              <p:spPr>
                <a:xfrm flipH="1" flipV="1">
                  <a:off x="5645971" y="8522991"/>
                  <a:ext cx="2006091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29DD1">
                      <a:lumMod val="75000"/>
                    </a:srgbClr>
                  </a:solidFill>
                  <a:prstDash val="solid"/>
                  <a:miter lim="800000"/>
                  <a:headEnd w="sm" len="sm"/>
                  <a:tailEnd w="sm" len="sm"/>
                </a:ln>
                <a:effectLst/>
              </p:spPr>
            </p:cxnSp>
            <p:cxnSp>
              <p:nvCxnSpPr>
                <p:cNvPr id="258" name="Straight Connector 257"/>
                <p:cNvCxnSpPr/>
                <p:nvPr/>
              </p:nvCxnSpPr>
              <p:spPr>
                <a:xfrm>
                  <a:off x="5679666" y="8558216"/>
                  <a:ext cx="1938761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29DD1">
                      <a:lumMod val="75000"/>
                    </a:srgbClr>
                  </a:solidFill>
                  <a:prstDash val="solid"/>
                  <a:miter lim="800000"/>
                  <a:headEnd w="sm" len="sm"/>
                  <a:tailEnd w="sm" len="sm"/>
                </a:ln>
                <a:effectLst/>
              </p:spPr>
            </p:cxnSp>
            <p:cxnSp>
              <p:nvCxnSpPr>
                <p:cNvPr id="259" name="Straight Connector 258"/>
                <p:cNvCxnSpPr/>
                <p:nvPr/>
              </p:nvCxnSpPr>
              <p:spPr>
                <a:xfrm flipH="1">
                  <a:off x="5728040" y="8598923"/>
                  <a:ext cx="1845144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29DD1">
                      <a:lumMod val="75000"/>
                    </a:srgbClr>
                  </a:solidFill>
                  <a:prstDash val="solid"/>
                  <a:miter lim="800000"/>
                  <a:headEnd w="sm" len="sm"/>
                  <a:tailEnd w="sm" len="sm"/>
                </a:ln>
                <a:effectLst/>
              </p:spPr>
            </p:cxnSp>
            <p:cxnSp>
              <p:nvCxnSpPr>
                <p:cNvPr id="260" name="Straight Connector 259"/>
                <p:cNvCxnSpPr/>
                <p:nvPr/>
              </p:nvCxnSpPr>
              <p:spPr>
                <a:xfrm flipH="1">
                  <a:off x="5757929" y="8633848"/>
                  <a:ext cx="1781918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29DD1">
                      <a:lumMod val="75000"/>
                    </a:srgbClr>
                  </a:solidFill>
                  <a:prstDash val="solid"/>
                  <a:miter lim="800000"/>
                  <a:headEnd w="sm" len="sm"/>
                  <a:tailEnd w="sm" len="sm"/>
                </a:ln>
                <a:effectLst/>
              </p:spPr>
            </p:cxnSp>
          </p:grpSp>
          <p:grpSp>
            <p:nvGrpSpPr>
              <p:cNvPr id="239" name="Group 238"/>
              <p:cNvGrpSpPr/>
              <p:nvPr/>
            </p:nvGrpSpPr>
            <p:grpSpPr>
              <a:xfrm>
                <a:off x="2569820" y="108675"/>
                <a:ext cx="617606" cy="5840308"/>
                <a:chOff x="4726681" y="21221176"/>
                <a:chExt cx="936623" cy="8857045"/>
              </a:xfrm>
            </p:grpSpPr>
            <p:grpSp>
              <p:nvGrpSpPr>
                <p:cNvPr id="240" name="Group 239"/>
                <p:cNvGrpSpPr/>
                <p:nvPr/>
              </p:nvGrpSpPr>
              <p:grpSpPr>
                <a:xfrm>
                  <a:off x="5535418" y="21221176"/>
                  <a:ext cx="127886" cy="8857045"/>
                  <a:chOff x="5645971" y="8528149"/>
                  <a:chExt cx="112639" cy="7755132"/>
                </a:xfrm>
              </p:grpSpPr>
              <p:cxnSp>
                <p:nvCxnSpPr>
                  <p:cNvPr id="253" name="Straight Connector 252"/>
                  <p:cNvCxnSpPr/>
                  <p:nvPr/>
                </p:nvCxnSpPr>
                <p:spPr>
                  <a:xfrm>
                    <a:off x="5645971" y="8528149"/>
                    <a:ext cx="61" cy="7755132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629DD1">
                        <a:lumMod val="75000"/>
                      </a:srgbClr>
                    </a:solidFill>
                    <a:prstDash val="solid"/>
                    <a:miter lim="800000"/>
                    <a:headEnd w="sm" len="sm"/>
                    <a:tailEnd w="sm" len="sm"/>
                  </a:ln>
                  <a:effectLst/>
                </p:spPr>
              </p:cxnSp>
              <p:cxnSp>
                <p:nvCxnSpPr>
                  <p:cNvPr id="254" name="Straight Connector 253"/>
                  <p:cNvCxnSpPr/>
                  <p:nvPr/>
                </p:nvCxnSpPr>
                <p:spPr>
                  <a:xfrm>
                    <a:off x="5679666" y="8558216"/>
                    <a:ext cx="0" cy="7725065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629DD1">
                        <a:lumMod val="75000"/>
                      </a:srgbClr>
                    </a:solidFill>
                    <a:prstDash val="solid"/>
                    <a:miter lim="800000"/>
                    <a:headEnd w="sm" len="sm"/>
                    <a:tailEnd w="sm" len="sm"/>
                  </a:ln>
                  <a:effectLst/>
                </p:spPr>
              </p:cxnSp>
              <p:cxnSp>
                <p:nvCxnSpPr>
                  <p:cNvPr id="255" name="Straight Connector 254"/>
                  <p:cNvCxnSpPr/>
                  <p:nvPr/>
                </p:nvCxnSpPr>
                <p:spPr>
                  <a:xfrm>
                    <a:off x="5721176" y="8605273"/>
                    <a:ext cx="2925" cy="7678008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629DD1">
                        <a:lumMod val="75000"/>
                      </a:srgbClr>
                    </a:solidFill>
                    <a:prstDash val="solid"/>
                    <a:miter lim="800000"/>
                    <a:headEnd w="sm" len="sm"/>
                    <a:tailEnd w="sm" len="sm"/>
                  </a:ln>
                  <a:effectLst/>
                </p:spPr>
              </p:cxnSp>
              <p:cxnSp>
                <p:nvCxnSpPr>
                  <p:cNvPr id="256" name="Straight Connector 255"/>
                  <p:cNvCxnSpPr/>
                  <p:nvPr/>
                </p:nvCxnSpPr>
                <p:spPr>
                  <a:xfrm>
                    <a:off x="5758610" y="8633848"/>
                    <a:ext cx="0" cy="7649433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629DD1">
                        <a:lumMod val="75000"/>
                      </a:srgbClr>
                    </a:solidFill>
                    <a:prstDash val="solid"/>
                    <a:miter lim="800000"/>
                    <a:headEnd w="sm" len="sm"/>
                    <a:tailEnd w="sm" len="sm"/>
                  </a:ln>
                  <a:effectLst/>
                </p:spPr>
              </p:cxnSp>
            </p:grpSp>
            <p:grpSp>
              <p:nvGrpSpPr>
                <p:cNvPr id="241" name="Group 240"/>
                <p:cNvGrpSpPr/>
                <p:nvPr/>
              </p:nvGrpSpPr>
              <p:grpSpPr>
                <a:xfrm>
                  <a:off x="4726681" y="26294191"/>
                  <a:ext cx="894122" cy="47992"/>
                  <a:chOff x="4387961" y="12955737"/>
                  <a:chExt cx="787524" cy="42021"/>
                </a:xfrm>
              </p:grpSpPr>
              <p:cxnSp>
                <p:nvCxnSpPr>
                  <p:cNvPr id="251" name="Straight Arrow Connector 250"/>
                  <p:cNvCxnSpPr/>
                  <p:nvPr/>
                </p:nvCxnSpPr>
                <p:spPr>
                  <a:xfrm flipV="1">
                    <a:off x="4405280" y="12955737"/>
                    <a:ext cx="688136" cy="0"/>
                  </a:xfrm>
                  <a:prstGeom prst="straightConnector1">
                    <a:avLst/>
                  </a:prstGeom>
                  <a:noFill/>
                  <a:ln w="6350" cap="flat" cmpd="sng" algn="ctr">
                    <a:solidFill>
                      <a:srgbClr val="629DD1">
                        <a:lumMod val="75000"/>
                      </a:srgbClr>
                    </a:solidFill>
                    <a:prstDash val="solid"/>
                    <a:miter lim="800000"/>
                    <a:headEnd w="sm" len="sm"/>
                    <a:tailEnd type="triangle" w="sm" len="sm"/>
                  </a:ln>
                  <a:effectLst/>
                </p:spPr>
              </p:cxnSp>
              <p:cxnSp>
                <p:nvCxnSpPr>
                  <p:cNvPr id="252" name="Straight Arrow Connector 251"/>
                  <p:cNvCxnSpPr/>
                  <p:nvPr/>
                </p:nvCxnSpPr>
                <p:spPr>
                  <a:xfrm flipH="1">
                    <a:off x="4387961" y="12997758"/>
                    <a:ext cx="787524" cy="0"/>
                  </a:xfrm>
                  <a:prstGeom prst="straightConnector1">
                    <a:avLst/>
                  </a:prstGeom>
                  <a:noFill/>
                  <a:ln w="6350" cap="flat" cmpd="sng" algn="ctr">
                    <a:solidFill>
                      <a:srgbClr val="629DD1">
                        <a:lumMod val="75000"/>
                      </a:srgbClr>
                    </a:solidFill>
                    <a:prstDash val="solid"/>
                    <a:miter lim="800000"/>
                    <a:headEnd w="sm" len="sm"/>
                    <a:tailEnd type="triangle" w="sm" len="sm"/>
                  </a:ln>
                  <a:effectLst/>
                </p:spPr>
              </p:cxnSp>
            </p:grpSp>
            <p:grpSp>
              <p:nvGrpSpPr>
                <p:cNvPr id="242" name="Group 241"/>
                <p:cNvGrpSpPr/>
                <p:nvPr/>
              </p:nvGrpSpPr>
              <p:grpSpPr>
                <a:xfrm>
                  <a:off x="4734474" y="23467706"/>
                  <a:ext cx="894122" cy="47992"/>
                  <a:chOff x="4387961" y="12955737"/>
                  <a:chExt cx="787524" cy="42021"/>
                </a:xfrm>
              </p:grpSpPr>
              <p:cxnSp>
                <p:nvCxnSpPr>
                  <p:cNvPr id="249" name="Straight Arrow Connector 248"/>
                  <p:cNvCxnSpPr/>
                  <p:nvPr/>
                </p:nvCxnSpPr>
                <p:spPr>
                  <a:xfrm flipV="1">
                    <a:off x="4405280" y="12955737"/>
                    <a:ext cx="688136" cy="0"/>
                  </a:xfrm>
                  <a:prstGeom prst="straightConnector1">
                    <a:avLst/>
                  </a:prstGeom>
                  <a:noFill/>
                  <a:ln w="6350" cap="flat" cmpd="sng" algn="ctr">
                    <a:solidFill>
                      <a:srgbClr val="629DD1">
                        <a:lumMod val="75000"/>
                      </a:srgbClr>
                    </a:solidFill>
                    <a:prstDash val="solid"/>
                    <a:miter lim="800000"/>
                    <a:headEnd w="sm" len="sm"/>
                    <a:tailEnd type="triangle" w="sm" len="sm"/>
                  </a:ln>
                  <a:effectLst/>
                </p:spPr>
              </p:cxnSp>
              <p:cxnSp>
                <p:nvCxnSpPr>
                  <p:cNvPr id="250" name="Straight Arrow Connector 249"/>
                  <p:cNvCxnSpPr/>
                  <p:nvPr/>
                </p:nvCxnSpPr>
                <p:spPr>
                  <a:xfrm flipH="1">
                    <a:off x="4387961" y="12997758"/>
                    <a:ext cx="787524" cy="0"/>
                  </a:xfrm>
                  <a:prstGeom prst="straightConnector1">
                    <a:avLst/>
                  </a:prstGeom>
                  <a:noFill/>
                  <a:ln w="6350" cap="flat" cmpd="sng" algn="ctr">
                    <a:solidFill>
                      <a:srgbClr val="629DD1">
                        <a:lumMod val="75000"/>
                      </a:srgbClr>
                    </a:solidFill>
                    <a:prstDash val="solid"/>
                    <a:miter lim="800000"/>
                    <a:headEnd w="sm" len="sm"/>
                    <a:tailEnd type="triangle" w="sm" len="sm"/>
                  </a:ln>
                  <a:effectLst/>
                </p:spPr>
              </p:cxnSp>
            </p:grpSp>
            <p:grpSp>
              <p:nvGrpSpPr>
                <p:cNvPr id="243" name="Group 242"/>
                <p:cNvGrpSpPr/>
                <p:nvPr/>
              </p:nvGrpSpPr>
              <p:grpSpPr>
                <a:xfrm>
                  <a:off x="4846721" y="28837920"/>
                  <a:ext cx="776585" cy="47992"/>
                  <a:chOff x="4387961" y="12955737"/>
                  <a:chExt cx="787524" cy="42021"/>
                </a:xfrm>
              </p:grpSpPr>
              <p:cxnSp>
                <p:nvCxnSpPr>
                  <p:cNvPr id="247" name="Straight Arrow Connector 246"/>
                  <p:cNvCxnSpPr/>
                  <p:nvPr/>
                </p:nvCxnSpPr>
                <p:spPr>
                  <a:xfrm flipV="1">
                    <a:off x="4405280" y="12955737"/>
                    <a:ext cx="688136" cy="0"/>
                  </a:xfrm>
                  <a:prstGeom prst="straightConnector1">
                    <a:avLst/>
                  </a:prstGeom>
                  <a:noFill/>
                  <a:ln w="6350" cap="flat" cmpd="sng" algn="ctr">
                    <a:solidFill>
                      <a:srgbClr val="629DD1">
                        <a:lumMod val="75000"/>
                      </a:srgbClr>
                    </a:solidFill>
                    <a:prstDash val="solid"/>
                    <a:miter lim="800000"/>
                    <a:headEnd w="sm" len="sm"/>
                    <a:tailEnd type="triangle" w="sm" len="sm"/>
                  </a:ln>
                  <a:effectLst/>
                </p:spPr>
              </p:cxnSp>
              <p:cxnSp>
                <p:nvCxnSpPr>
                  <p:cNvPr id="248" name="Straight Arrow Connector 247"/>
                  <p:cNvCxnSpPr/>
                  <p:nvPr/>
                </p:nvCxnSpPr>
                <p:spPr>
                  <a:xfrm flipH="1">
                    <a:off x="4387961" y="12997758"/>
                    <a:ext cx="787524" cy="0"/>
                  </a:xfrm>
                  <a:prstGeom prst="straightConnector1">
                    <a:avLst/>
                  </a:prstGeom>
                  <a:noFill/>
                  <a:ln w="6350" cap="flat" cmpd="sng" algn="ctr">
                    <a:solidFill>
                      <a:srgbClr val="629DD1">
                        <a:lumMod val="75000"/>
                      </a:srgbClr>
                    </a:solidFill>
                    <a:prstDash val="solid"/>
                    <a:miter lim="800000"/>
                    <a:headEnd w="sm" len="sm"/>
                    <a:tailEnd type="triangle" w="sm" len="sm"/>
                  </a:ln>
                  <a:effectLst/>
                </p:spPr>
              </p:cxnSp>
            </p:grpSp>
            <p:grpSp>
              <p:nvGrpSpPr>
                <p:cNvPr id="244" name="Group 243"/>
                <p:cNvGrpSpPr/>
                <p:nvPr/>
              </p:nvGrpSpPr>
              <p:grpSpPr>
                <a:xfrm>
                  <a:off x="4857207" y="29714347"/>
                  <a:ext cx="776585" cy="47992"/>
                  <a:chOff x="4387961" y="12955737"/>
                  <a:chExt cx="787524" cy="42021"/>
                </a:xfrm>
              </p:grpSpPr>
              <p:cxnSp>
                <p:nvCxnSpPr>
                  <p:cNvPr id="245" name="Straight Arrow Connector 244"/>
                  <p:cNvCxnSpPr/>
                  <p:nvPr/>
                </p:nvCxnSpPr>
                <p:spPr>
                  <a:xfrm flipV="1">
                    <a:off x="4405280" y="12955737"/>
                    <a:ext cx="688136" cy="0"/>
                  </a:xfrm>
                  <a:prstGeom prst="straightConnector1">
                    <a:avLst/>
                  </a:prstGeom>
                  <a:noFill/>
                  <a:ln w="6350" cap="flat" cmpd="sng" algn="ctr">
                    <a:solidFill>
                      <a:srgbClr val="629DD1">
                        <a:lumMod val="75000"/>
                      </a:srgbClr>
                    </a:solidFill>
                    <a:prstDash val="solid"/>
                    <a:miter lim="800000"/>
                    <a:headEnd w="sm" len="sm"/>
                    <a:tailEnd type="triangle" w="sm" len="sm"/>
                  </a:ln>
                  <a:effectLst/>
                </p:spPr>
              </p:cxnSp>
              <p:cxnSp>
                <p:nvCxnSpPr>
                  <p:cNvPr id="246" name="Straight Arrow Connector 245"/>
                  <p:cNvCxnSpPr/>
                  <p:nvPr/>
                </p:nvCxnSpPr>
                <p:spPr>
                  <a:xfrm flipH="1">
                    <a:off x="4387961" y="12997758"/>
                    <a:ext cx="787524" cy="0"/>
                  </a:xfrm>
                  <a:prstGeom prst="straightConnector1">
                    <a:avLst/>
                  </a:prstGeom>
                  <a:noFill/>
                  <a:ln w="6350" cap="flat" cmpd="sng" algn="ctr">
                    <a:solidFill>
                      <a:srgbClr val="629DD1">
                        <a:lumMod val="75000"/>
                      </a:srgbClr>
                    </a:solidFill>
                    <a:prstDash val="solid"/>
                    <a:miter lim="800000"/>
                    <a:headEnd w="sm" len="sm"/>
                    <a:tailEnd type="triangle" w="sm" len="sm"/>
                  </a:ln>
                  <a:effectLst/>
                </p:spPr>
              </p:cxnSp>
            </p:grpSp>
          </p:grpSp>
        </p:grpSp>
        <p:grpSp>
          <p:nvGrpSpPr>
            <p:cNvPr id="70" name="Group 69"/>
            <p:cNvGrpSpPr/>
            <p:nvPr/>
          </p:nvGrpSpPr>
          <p:grpSpPr>
            <a:xfrm flipH="1">
              <a:off x="5275708" y="3198794"/>
              <a:ext cx="441570" cy="40590"/>
              <a:chOff x="4237241" y="12953644"/>
              <a:chExt cx="958274" cy="44114"/>
            </a:xfrm>
          </p:grpSpPr>
          <p:cxnSp>
            <p:nvCxnSpPr>
              <p:cNvPr id="236" name="Straight Arrow Connector 235"/>
              <p:cNvCxnSpPr/>
              <p:nvPr/>
            </p:nvCxnSpPr>
            <p:spPr>
              <a:xfrm>
                <a:off x="4237241" y="12953644"/>
                <a:ext cx="958274" cy="2139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629DD1">
                    <a:lumMod val="75000"/>
                  </a:srgbClr>
                </a:solidFill>
                <a:prstDash val="solid"/>
                <a:miter lim="800000"/>
                <a:headEnd w="sm" len="sm"/>
                <a:tailEnd type="triangle" w="sm" len="sm"/>
              </a:ln>
              <a:effectLst/>
            </p:spPr>
          </p:cxnSp>
          <p:cxnSp>
            <p:nvCxnSpPr>
              <p:cNvPr id="237" name="Straight Arrow Connector 236"/>
              <p:cNvCxnSpPr/>
              <p:nvPr/>
            </p:nvCxnSpPr>
            <p:spPr>
              <a:xfrm flipH="1">
                <a:off x="4387961" y="12997758"/>
                <a:ext cx="787524" cy="0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629DD1">
                    <a:lumMod val="75000"/>
                  </a:srgbClr>
                </a:solidFill>
                <a:prstDash val="solid"/>
                <a:miter lim="800000"/>
                <a:headEnd w="sm" len="sm"/>
                <a:tailEnd type="triangle" w="sm" len="sm"/>
              </a:ln>
              <a:effectLst/>
            </p:spPr>
          </p:cxnSp>
        </p:grpSp>
        <p:grpSp>
          <p:nvGrpSpPr>
            <p:cNvPr id="71" name="Group 70"/>
            <p:cNvGrpSpPr/>
            <p:nvPr/>
          </p:nvGrpSpPr>
          <p:grpSpPr>
            <a:xfrm flipH="1">
              <a:off x="1694378" y="3941987"/>
              <a:ext cx="573292" cy="424797"/>
              <a:chOff x="11074164" y="13483524"/>
              <a:chExt cx="812162" cy="699404"/>
            </a:xfrm>
            <a:solidFill>
              <a:srgbClr val="9D90A0">
                <a:lumMod val="20000"/>
                <a:lumOff val="80000"/>
              </a:srgbClr>
            </a:solidFill>
          </p:grpSpPr>
          <p:grpSp>
            <p:nvGrpSpPr>
              <p:cNvPr id="228" name="Group 227"/>
              <p:cNvGrpSpPr/>
              <p:nvPr/>
            </p:nvGrpSpPr>
            <p:grpSpPr>
              <a:xfrm>
                <a:off x="11074164" y="13483524"/>
                <a:ext cx="812162" cy="699404"/>
                <a:chOff x="10865488" y="13490304"/>
                <a:chExt cx="812162" cy="699404"/>
              </a:xfrm>
              <a:grpFill/>
            </p:grpSpPr>
            <p:sp>
              <p:nvSpPr>
                <p:cNvPr id="230" name="Flowchart: Extract 229"/>
                <p:cNvSpPr/>
                <p:nvPr/>
              </p:nvSpPr>
              <p:spPr>
                <a:xfrm rot="5400000">
                  <a:off x="11040608" y="13672039"/>
                  <a:ext cx="443339" cy="357814"/>
                </a:xfrm>
                <a:prstGeom prst="flowChartExtract">
                  <a:avLst/>
                </a:prstGeom>
                <a:grpFill/>
                <a:ln w="12700" cap="flat" cmpd="sng" algn="ctr">
                  <a:solidFill>
                    <a:srgbClr val="4A66AC"/>
                  </a:solidFill>
                  <a:prstDash val="solid"/>
                  <a:miter lim="800000"/>
                  <a:headEnd w="sm" len="sm"/>
                  <a:tailEnd w="sm" len="sm"/>
                </a:ln>
                <a:effectLst/>
              </p:spPr>
              <p:txBody>
                <a:bodyPr rtlCol="0" anchor="ctr"/>
                <a:lstStyle/>
                <a:p>
                  <a:pPr algn="ctr" defTabSz="961103">
                    <a:defRPr/>
                  </a:pPr>
                  <a:endParaRPr lang="en-GB" sz="700" kern="0" dirty="0">
                    <a:solidFill>
                      <a:prstClr val="black"/>
                    </a:solidFill>
                    <a:latin typeface="Calibri" panose="020F0502020204030204"/>
                  </a:endParaRPr>
                </a:p>
              </p:txBody>
            </p:sp>
            <p:cxnSp>
              <p:nvCxnSpPr>
                <p:cNvPr id="231" name="Straight Connector 230"/>
                <p:cNvCxnSpPr>
                  <a:stCxn id="230" idx="2"/>
                </p:cNvCxnSpPr>
                <p:nvPr/>
              </p:nvCxnSpPr>
              <p:spPr>
                <a:xfrm flipH="1">
                  <a:off x="10865488" y="13850947"/>
                  <a:ext cx="217883" cy="4753"/>
                </a:xfrm>
                <a:prstGeom prst="line">
                  <a:avLst/>
                </a:prstGeom>
                <a:grpFill/>
                <a:ln w="6350" cap="flat" cmpd="sng" algn="ctr">
                  <a:solidFill>
                    <a:srgbClr val="4A66AC"/>
                  </a:solidFill>
                  <a:prstDash val="solid"/>
                  <a:miter lim="800000"/>
                  <a:headEnd w="sm" len="sm"/>
                  <a:tailEnd w="sm" len="sm"/>
                </a:ln>
                <a:effectLst/>
              </p:spPr>
            </p:cxnSp>
            <p:cxnSp>
              <p:nvCxnSpPr>
                <p:cNvPr id="232" name="Straight Connector 231"/>
                <p:cNvCxnSpPr>
                  <a:stCxn id="230" idx="1"/>
                </p:cNvCxnSpPr>
                <p:nvPr/>
              </p:nvCxnSpPr>
              <p:spPr>
                <a:xfrm flipH="1" flipV="1">
                  <a:off x="11251282" y="13490304"/>
                  <a:ext cx="0" cy="249808"/>
                </a:xfrm>
                <a:prstGeom prst="line">
                  <a:avLst/>
                </a:prstGeom>
                <a:grpFill/>
                <a:ln w="6350" cap="flat" cmpd="sng" algn="ctr">
                  <a:solidFill>
                    <a:srgbClr val="4A66AC"/>
                  </a:solidFill>
                  <a:prstDash val="solid"/>
                  <a:miter lim="800000"/>
                  <a:headEnd w="sm" len="sm"/>
                  <a:tailEnd w="sm" len="sm"/>
                </a:ln>
                <a:effectLst/>
              </p:spPr>
            </p:cxnSp>
            <p:cxnSp>
              <p:nvCxnSpPr>
                <p:cNvPr id="233" name="Straight Connector 232"/>
                <p:cNvCxnSpPr/>
                <p:nvPr/>
              </p:nvCxnSpPr>
              <p:spPr>
                <a:xfrm flipH="1">
                  <a:off x="10877481" y="13490304"/>
                  <a:ext cx="373801" cy="0"/>
                </a:xfrm>
                <a:prstGeom prst="line">
                  <a:avLst/>
                </a:prstGeom>
                <a:grpFill/>
                <a:ln w="6350" cap="flat" cmpd="sng" algn="ctr">
                  <a:solidFill>
                    <a:srgbClr val="4A66AC"/>
                  </a:solidFill>
                  <a:prstDash val="solid"/>
                  <a:miter lim="800000"/>
                  <a:headEnd w="sm" len="sm"/>
                  <a:tailEnd w="sm" len="sm"/>
                </a:ln>
                <a:effectLst/>
              </p:spPr>
            </p:cxnSp>
            <p:cxnSp>
              <p:nvCxnSpPr>
                <p:cNvPr id="234" name="Straight Connector 233"/>
                <p:cNvCxnSpPr>
                  <a:stCxn id="230" idx="0"/>
                </p:cNvCxnSpPr>
                <p:nvPr/>
              </p:nvCxnSpPr>
              <p:spPr>
                <a:xfrm flipV="1">
                  <a:off x="11441185" y="13850750"/>
                  <a:ext cx="236465" cy="197"/>
                </a:xfrm>
                <a:prstGeom prst="line">
                  <a:avLst/>
                </a:prstGeom>
                <a:grpFill/>
                <a:ln w="6350" cap="flat" cmpd="sng" algn="ctr">
                  <a:solidFill>
                    <a:srgbClr val="4A66AC"/>
                  </a:solidFill>
                  <a:prstDash val="solid"/>
                  <a:miter lim="800000"/>
                  <a:headEnd w="sm" len="sm"/>
                  <a:tailEnd w="sm" len="sm"/>
                </a:ln>
                <a:effectLst/>
              </p:spPr>
            </p:cxnSp>
            <p:cxnSp>
              <p:nvCxnSpPr>
                <p:cNvPr id="235" name="Straight Connector 234"/>
                <p:cNvCxnSpPr/>
                <p:nvPr/>
              </p:nvCxnSpPr>
              <p:spPr>
                <a:xfrm>
                  <a:off x="11553825" y="13850750"/>
                  <a:ext cx="0" cy="338958"/>
                </a:xfrm>
                <a:prstGeom prst="line">
                  <a:avLst/>
                </a:prstGeom>
                <a:grpFill/>
                <a:ln w="6350" cap="flat" cmpd="sng" algn="ctr">
                  <a:solidFill>
                    <a:srgbClr val="4A66AC"/>
                  </a:solidFill>
                  <a:prstDash val="solid"/>
                  <a:miter lim="800000"/>
                  <a:headEnd w="sm" len="sm"/>
                  <a:tailEnd w="sm" len="sm"/>
                </a:ln>
                <a:effectLst/>
              </p:spPr>
            </p:cxnSp>
          </p:grpSp>
          <p:cxnSp>
            <p:nvCxnSpPr>
              <p:cNvPr id="229" name="Straight Connector 228"/>
              <p:cNvCxnSpPr/>
              <p:nvPr/>
            </p:nvCxnSpPr>
            <p:spPr>
              <a:xfrm flipH="1">
                <a:off x="11086157" y="14182928"/>
                <a:ext cx="671099" cy="0"/>
              </a:xfrm>
              <a:prstGeom prst="line">
                <a:avLst/>
              </a:prstGeom>
              <a:grp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</p:cxnSp>
        </p:grpSp>
        <p:sp>
          <p:nvSpPr>
            <p:cNvPr id="72" name="Rectangle 71"/>
            <p:cNvSpPr/>
            <p:nvPr/>
          </p:nvSpPr>
          <p:spPr>
            <a:xfrm flipH="1">
              <a:off x="2213322" y="3817764"/>
              <a:ext cx="1846511" cy="662127"/>
            </a:xfrm>
            <a:prstGeom prst="rect">
              <a:avLst/>
            </a:prstGeom>
            <a:solidFill>
              <a:srgbClr val="DBF3F4"/>
            </a:solidFill>
            <a:ln w="12700" cap="flat" cmpd="sng" algn="ctr">
              <a:solidFill>
                <a:srgbClr val="4A66AC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961103">
                <a:defRPr/>
              </a:pPr>
              <a:endParaRPr lang="en-GB" sz="700" kern="0" dirty="0">
                <a:solidFill>
                  <a:prstClr val="black"/>
                </a:solidFill>
                <a:latin typeface="Calibri" panose="020F0502020204030204"/>
              </a:endParaRPr>
            </a:p>
            <a:p>
              <a:pPr defTabSz="961103">
                <a:defRPr/>
              </a:pPr>
              <a:endParaRPr lang="en-GB" sz="400" kern="0" dirty="0">
                <a:solidFill>
                  <a:prstClr val="black"/>
                </a:solidFill>
                <a:latin typeface="Calibri" panose="020F0502020204030204"/>
              </a:endParaRPr>
            </a:p>
            <a:p>
              <a:pPr marL="269868" defTabSz="961103">
                <a:defRPr/>
              </a:pPr>
              <a:endParaRPr lang="en-GB" sz="133" kern="0" dirty="0">
                <a:solidFill>
                  <a:prstClr val="black"/>
                </a:solidFill>
                <a:latin typeface="Calibri" panose="020F0502020204030204"/>
              </a:endParaRPr>
            </a:p>
            <a:p>
              <a:pPr marL="269868" defTabSz="961103">
                <a:defRPr/>
              </a:pPr>
              <a:r>
                <a:rPr lang="en-GB" sz="700" kern="0" dirty="0">
                  <a:solidFill>
                    <a:prstClr val="black"/>
                  </a:solidFill>
                  <a:latin typeface="Calibri" panose="020F0502020204030204"/>
                </a:rPr>
                <a:t>General </a:t>
              </a:r>
              <a:r>
                <a:rPr lang="en-GB" sz="700" kern="0" dirty="0">
                  <a:solidFill>
                    <a:prstClr val="black"/>
                  </a:solidFill>
                  <a:latin typeface="Calibri" panose="020F0502020204030204"/>
                </a:rPr>
                <a:t>purpose </a:t>
              </a:r>
              <a:r>
                <a:rPr lang="en-GB" sz="700" kern="0" dirty="0">
                  <a:solidFill>
                    <a:prstClr val="black"/>
                  </a:solidFill>
                  <a:latin typeface="Calibri" panose="020F0502020204030204"/>
                </a:rPr>
                <a:t>I/O</a:t>
              </a:r>
            </a:p>
            <a:p>
              <a:pPr marL="269868" defTabSz="961103">
                <a:defRPr/>
              </a:pPr>
              <a:endParaRPr lang="en-GB" sz="700" kern="0" dirty="0">
                <a:solidFill>
                  <a:prstClr val="black"/>
                </a:solidFill>
                <a:latin typeface="Calibri" panose="020F0502020204030204"/>
              </a:endParaRPr>
            </a:p>
            <a:p>
              <a:pPr marL="269868" defTabSz="961103">
                <a:defRPr/>
              </a:pPr>
              <a:r>
                <a:rPr lang="en-GB" sz="700" kern="0" dirty="0">
                  <a:solidFill>
                    <a:prstClr val="black"/>
                  </a:solidFill>
                  <a:latin typeface="Calibri" panose="020F0502020204030204"/>
                </a:rPr>
                <a:t>Interrupt inputs</a:t>
              </a:r>
            </a:p>
            <a:p>
              <a:pPr defTabSz="961103">
                <a:defRPr/>
              </a:pPr>
              <a:r>
                <a:rPr lang="en-GB" sz="700" kern="0" dirty="0">
                  <a:solidFill>
                    <a:prstClr val="black"/>
                  </a:solidFill>
                  <a:latin typeface="Calibri" panose="020F0502020204030204"/>
                </a:rPr>
                <a:t> </a:t>
              </a:r>
            </a:p>
          </p:txBody>
        </p:sp>
        <p:sp>
          <p:nvSpPr>
            <p:cNvPr id="73" name="Rectangle 72"/>
            <p:cNvSpPr/>
            <p:nvPr/>
          </p:nvSpPr>
          <p:spPr>
            <a:xfrm flipH="1">
              <a:off x="1991176" y="2763623"/>
              <a:ext cx="2068657" cy="423231"/>
            </a:xfrm>
            <a:prstGeom prst="rect">
              <a:avLst/>
            </a:prstGeom>
            <a:solidFill>
              <a:srgbClr val="DBF3F4"/>
            </a:solidFill>
            <a:ln w="12700" cap="flat" cmpd="sng" algn="ctr">
              <a:solidFill>
                <a:srgbClr val="4A66AC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269868" defTabSz="961103">
                <a:defRPr/>
              </a:pPr>
              <a:r>
                <a:rPr lang="en-GB" sz="700" kern="0" dirty="0">
                  <a:solidFill>
                    <a:prstClr val="black"/>
                  </a:solidFill>
                  <a:latin typeface="Calibri" panose="020F0502020204030204"/>
                </a:rPr>
                <a:t>SPI master</a:t>
              </a:r>
            </a:p>
          </p:txBody>
        </p:sp>
        <p:sp>
          <p:nvSpPr>
            <p:cNvPr id="74" name="Rectangle 73"/>
            <p:cNvSpPr/>
            <p:nvPr/>
          </p:nvSpPr>
          <p:spPr>
            <a:xfrm flipH="1">
              <a:off x="1991178" y="3264268"/>
              <a:ext cx="2068657" cy="476082"/>
            </a:xfrm>
            <a:prstGeom prst="rect">
              <a:avLst/>
            </a:prstGeom>
            <a:solidFill>
              <a:srgbClr val="DBF3F4"/>
            </a:solidFill>
            <a:ln w="12700" cap="flat" cmpd="sng" algn="ctr">
              <a:solidFill>
                <a:srgbClr val="4A66AC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269868" defTabSz="961103">
                <a:defRPr/>
              </a:pPr>
              <a:r>
                <a:rPr lang="en-GB" sz="700" kern="0" dirty="0">
                  <a:solidFill>
                    <a:prstClr val="black"/>
                  </a:solidFill>
                  <a:latin typeface="Calibri" panose="020F0502020204030204"/>
                </a:rPr>
                <a:t>JTAG master</a:t>
              </a:r>
            </a:p>
          </p:txBody>
        </p:sp>
        <p:cxnSp>
          <p:nvCxnSpPr>
            <p:cNvPr id="75" name="Straight Connector 74"/>
            <p:cNvCxnSpPr/>
            <p:nvPr/>
          </p:nvCxnSpPr>
          <p:spPr>
            <a:xfrm flipH="1">
              <a:off x="2213322" y="4269873"/>
              <a:ext cx="1837000" cy="0"/>
            </a:xfrm>
            <a:prstGeom prst="line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</a:ln>
            <a:effectLst/>
          </p:spPr>
        </p:cxnSp>
        <p:grpSp>
          <p:nvGrpSpPr>
            <p:cNvPr id="76" name="Group 75"/>
            <p:cNvGrpSpPr/>
            <p:nvPr/>
          </p:nvGrpSpPr>
          <p:grpSpPr>
            <a:xfrm>
              <a:off x="8025265" y="1813233"/>
              <a:ext cx="858696" cy="745339"/>
              <a:chOff x="8025207" y="1813226"/>
              <a:chExt cx="858690" cy="745339"/>
            </a:xfrm>
          </p:grpSpPr>
          <p:grpSp>
            <p:nvGrpSpPr>
              <p:cNvPr id="191" name="Group 190"/>
              <p:cNvGrpSpPr/>
              <p:nvPr/>
            </p:nvGrpSpPr>
            <p:grpSpPr>
              <a:xfrm flipH="1">
                <a:off x="8036815" y="1917846"/>
                <a:ext cx="351368" cy="57435"/>
                <a:chOff x="-1249685" y="21318977"/>
                <a:chExt cx="545922" cy="108000"/>
              </a:xfrm>
            </p:grpSpPr>
            <p:cxnSp>
              <p:nvCxnSpPr>
                <p:cNvPr id="218" name="Straight Connector 217"/>
                <p:cNvCxnSpPr/>
                <p:nvPr/>
              </p:nvCxnSpPr>
              <p:spPr>
                <a:xfrm>
                  <a:off x="-1249685" y="21318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  <a:headEnd type="triangle" w="sm" len="sm"/>
                  <a:tailEnd type="none"/>
                </a:ln>
                <a:effectLst/>
              </p:spPr>
            </p:cxnSp>
            <p:cxnSp>
              <p:nvCxnSpPr>
                <p:cNvPr id="219" name="Straight Connector 218"/>
                <p:cNvCxnSpPr/>
                <p:nvPr/>
              </p:nvCxnSpPr>
              <p:spPr>
                <a:xfrm>
                  <a:off x="-1249685" y="21426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  <a:headEnd type="triangle" w="sm" len="sm"/>
                  <a:tailEnd type="none"/>
                </a:ln>
                <a:effectLst/>
              </p:spPr>
            </p:cxnSp>
            <p:cxnSp>
              <p:nvCxnSpPr>
                <p:cNvPr id="220" name="Straight Connector 219"/>
                <p:cNvCxnSpPr/>
                <p:nvPr/>
              </p:nvCxnSpPr>
              <p:spPr>
                <a:xfrm>
                  <a:off x="-1136474" y="21322464"/>
                  <a:ext cx="105904" cy="104513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21" name="Straight Connector 220"/>
                <p:cNvCxnSpPr/>
                <p:nvPr/>
              </p:nvCxnSpPr>
              <p:spPr>
                <a:xfrm flipV="1">
                  <a:off x="-1139642" y="21318977"/>
                  <a:ext cx="105957" cy="10800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22" name="Straight Connector 221"/>
                <p:cNvCxnSpPr/>
                <p:nvPr/>
              </p:nvCxnSpPr>
              <p:spPr>
                <a:xfrm>
                  <a:off x="-1031304" y="21318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23" name="Straight Connector 222"/>
                <p:cNvCxnSpPr/>
                <p:nvPr/>
              </p:nvCxnSpPr>
              <p:spPr>
                <a:xfrm>
                  <a:off x="-1031304" y="21426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24" name="Straight Connector 223"/>
                <p:cNvCxnSpPr/>
                <p:nvPr/>
              </p:nvCxnSpPr>
              <p:spPr>
                <a:xfrm>
                  <a:off x="-919314" y="21322464"/>
                  <a:ext cx="105904" cy="104513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25" name="Straight Connector 224"/>
                <p:cNvCxnSpPr/>
                <p:nvPr/>
              </p:nvCxnSpPr>
              <p:spPr>
                <a:xfrm flipV="1">
                  <a:off x="-922482" y="21318977"/>
                  <a:ext cx="105957" cy="10800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26" name="Straight Connector 225"/>
                <p:cNvCxnSpPr/>
                <p:nvPr/>
              </p:nvCxnSpPr>
              <p:spPr>
                <a:xfrm>
                  <a:off x="-811763" y="21318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27" name="Straight Connector 226"/>
                <p:cNvCxnSpPr/>
                <p:nvPr/>
              </p:nvCxnSpPr>
              <p:spPr>
                <a:xfrm>
                  <a:off x="-811763" y="21426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192" name="Group 191"/>
              <p:cNvGrpSpPr/>
              <p:nvPr/>
            </p:nvGrpSpPr>
            <p:grpSpPr>
              <a:xfrm flipH="1">
                <a:off x="8036815" y="2043537"/>
                <a:ext cx="351368" cy="57435"/>
                <a:chOff x="-1249685" y="21318977"/>
                <a:chExt cx="545922" cy="108000"/>
              </a:xfrm>
            </p:grpSpPr>
            <p:cxnSp>
              <p:nvCxnSpPr>
                <p:cNvPr id="208" name="Straight Connector 207"/>
                <p:cNvCxnSpPr/>
                <p:nvPr/>
              </p:nvCxnSpPr>
              <p:spPr>
                <a:xfrm>
                  <a:off x="-1249685" y="21318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  <a:headEnd type="triangle" w="sm" len="sm"/>
                  <a:tailEnd type="none"/>
                </a:ln>
                <a:effectLst/>
              </p:spPr>
            </p:cxnSp>
            <p:cxnSp>
              <p:nvCxnSpPr>
                <p:cNvPr id="209" name="Straight Connector 208"/>
                <p:cNvCxnSpPr/>
                <p:nvPr/>
              </p:nvCxnSpPr>
              <p:spPr>
                <a:xfrm>
                  <a:off x="-1249685" y="21426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  <a:headEnd type="triangle" w="sm" len="sm"/>
                  <a:tailEnd type="none"/>
                </a:ln>
                <a:effectLst/>
              </p:spPr>
            </p:cxnSp>
            <p:cxnSp>
              <p:nvCxnSpPr>
                <p:cNvPr id="210" name="Straight Connector 209"/>
                <p:cNvCxnSpPr/>
                <p:nvPr/>
              </p:nvCxnSpPr>
              <p:spPr>
                <a:xfrm>
                  <a:off x="-1136474" y="21322464"/>
                  <a:ext cx="105904" cy="104513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11" name="Straight Connector 210"/>
                <p:cNvCxnSpPr/>
                <p:nvPr/>
              </p:nvCxnSpPr>
              <p:spPr>
                <a:xfrm flipV="1">
                  <a:off x="-1139642" y="21318977"/>
                  <a:ext cx="105957" cy="10800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12" name="Straight Connector 211"/>
                <p:cNvCxnSpPr/>
                <p:nvPr/>
              </p:nvCxnSpPr>
              <p:spPr>
                <a:xfrm>
                  <a:off x="-1031304" y="21318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13" name="Straight Connector 212"/>
                <p:cNvCxnSpPr/>
                <p:nvPr/>
              </p:nvCxnSpPr>
              <p:spPr>
                <a:xfrm>
                  <a:off x="-1031304" y="21426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14" name="Straight Connector 213"/>
                <p:cNvCxnSpPr/>
                <p:nvPr/>
              </p:nvCxnSpPr>
              <p:spPr>
                <a:xfrm>
                  <a:off x="-919314" y="21322464"/>
                  <a:ext cx="105904" cy="104513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15" name="Straight Connector 214"/>
                <p:cNvCxnSpPr/>
                <p:nvPr/>
              </p:nvCxnSpPr>
              <p:spPr>
                <a:xfrm flipV="1">
                  <a:off x="-922482" y="21318977"/>
                  <a:ext cx="105957" cy="10800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16" name="Straight Connector 215"/>
                <p:cNvCxnSpPr/>
                <p:nvPr/>
              </p:nvCxnSpPr>
              <p:spPr>
                <a:xfrm>
                  <a:off x="-811763" y="21318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17" name="Straight Connector 216"/>
                <p:cNvCxnSpPr/>
                <p:nvPr/>
              </p:nvCxnSpPr>
              <p:spPr>
                <a:xfrm>
                  <a:off x="-811763" y="21426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193" name="Group 192"/>
              <p:cNvGrpSpPr/>
              <p:nvPr/>
            </p:nvGrpSpPr>
            <p:grpSpPr>
              <a:xfrm rot="10800000" flipH="1">
                <a:off x="8036815" y="2169228"/>
                <a:ext cx="351368" cy="57435"/>
                <a:chOff x="-1249685" y="21318977"/>
                <a:chExt cx="545922" cy="108000"/>
              </a:xfrm>
            </p:grpSpPr>
            <p:cxnSp>
              <p:nvCxnSpPr>
                <p:cNvPr id="198" name="Straight Connector 197"/>
                <p:cNvCxnSpPr/>
                <p:nvPr/>
              </p:nvCxnSpPr>
              <p:spPr>
                <a:xfrm>
                  <a:off x="-1249685" y="21318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  <a:headEnd type="triangle" w="sm" len="sm"/>
                  <a:tailEnd type="none"/>
                </a:ln>
                <a:effectLst/>
              </p:spPr>
            </p:cxnSp>
            <p:cxnSp>
              <p:nvCxnSpPr>
                <p:cNvPr id="199" name="Straight Connector 198"/>
                <p:cNvCxnSpPr/>
                <p:nvPr/>
              </p:nvCxnSpPr>
              <p:spPr>
                <a:xfrm>
                  <a:off x="-1249685" y="21426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  <a:headEnd type="triangle" w="sm" len="sm"/>
                  <a:tailEnd type="none"/>
                </a:ln>
                <a:effectLst/>
              </p:spPr>
            </p:cxnSp>
            <p:cxnSp>
              <p:nvCxnSpPr>
                <p:cNvPr id="200" name="Straight Connector 199"/>
                <p:cNvCxnSpPr/>
                <p:nvPr/>
              </p:nvCxnSpPr>
              <p:spPr>
                <a:xfrm>
                  <a:off x="-1136474" y="21322464"/>
                  <a:ext cx="105904" cy="104513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01" name="Straight Connector 200"/>
                <p:cNvCxnSpPr/>
                <p:nvPr/>
              </p:nvCxnSpPr>
              <p:spPr>
                <a:xfrm flipV="1">
                  <a:off x="-1139642" y="21318977"/>
                  <a:ext cx="105957" cy="10800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02" name="Straight Connector 201"/>
                <p:cNvCxnSpPr/>
                <p:nvPr/>
              </p:nvCxnSpPr>
              <p:spPr>
                <a:xfrm>
                  <a:off x="-1031304" y="21318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03" name="Straight Connector 202"/>
                <p:cNvCxnSpPr/>
                <p:nvPr/>
              </p:nvCxnSpPr>
              <p:spPr>
                <a:xfrm>
                  <a:off x="-1031304" y="21426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04" name="Straight Connector 203"/>
                <p:cNvCxnSpPr/>
                <p:nvPr/>
              </p:nvCxnSpPr>
              <p:spPr>
                <a:xfrm>
                  <a:off x="-919314" y="21322464"/>
                  <a:ext cx="105904" cy="104513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05" name="Straight Connector 204"/>
                <p:cNvCxnSpPr/>
                <p:nvPr/>
              </p:nvCxnSpPr>
              <p:spPr>
                <a:xfrm flipV="1">
                  <a:off x="-922482" y="21318977"/>
                  <a:ext cx="105957" cy="10800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06" name="Straight Connector 205"/>
                <p:cNvCxnSpPr/>
                <p:nvPr/>
              </p:nvCxnSpPr>
              <p:spPr>
                <a:xfrm>
                  <a:off x="-811763" y="21318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07" name="Straight Connector 206"/>
                <p:cNvCxnSpPr/>
                <p:nvPr/>
              </p:nvCxnSpPr>
              <p:spPr>
                <a:xfrm>
                  <a:off x="-811763" y="21426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</p:grpSp>
          <p:sp>
            <p:nvSpPr>
              <p:cNvPr id="194" name="TextBox 193"/>
              <p:cNvSpPr txBox="1"/>
              <p:nvPr/>
            </p:nvSpPr>
            <p:spPr>
              <a:xfrm flipH="1">
                <a:off x="8321200" y="1813226"/>
                <a:ext cx="562697" cy="2182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61103">
                  <a:defRPr/>
                </a:pPr>
                <a:r>
                  <a:rPr lang="en-GB" sz="700" kern="0" dirty="0">
                    <a:solidFill>
                      <a:prstClr val="black"/>
                    </a:solidFill>
                    <a:latin typeface="Calibri" panose="020F0502020204030204"/>
                  </a:rPr>
                  <a:t>CLK</a:t>
                </a:r>
                <a:endParaRPr lang="en-GB" sz="700" kern="0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95" name="TextBox 194"/>
              <p:cNvSpPr txBox="1"/>
              <p:nvPr/>
            </p:nvSpPr>
            <p:spPr>
              <a:xfrm flipH="1">
                <a:off x="8321200" y="1938479"/>
                <a:ext cx="529431" cy="2182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61103">
                  <a:defRPr/>
                </a:pPr>
                <a:r>
                  <a:rPr lang="en-GB" sz="700" kern="0" dirty="0">
                    <a:solidFill>
                      <a:prstClr val="black"/>
                    </a:solidFill>
                    <a:latin typeface="Calibri" panose="020F0502020204030204"/>
                  </a:rPr>
                  <a:t>RX</a:t>
                </a:r>
                <a:endParaRPr lang="en-GB" sz="700" kern="0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96" name="TextBox 195"/>
              <p:cNvSpPr txBox="1"/>
              <p:nvPr/>
            </p:nvSpPr>
            <p:spPr>
              <a:xfrm flipH="1">
                <a:off x="8321200" y="2063733"/>
                <a:ext cx="529431" cy="2182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61103">
                  <a:defRPr/>
                </a:pPr>
                <a:r>
                  <a:rPr lang="en-GB" sz="700" kern="0" dirty="0">
                    <a:solidFill>
                      <a:prstClr val="black"/>
                    </a:solidFill>
                    <a:latin typeface="Calibri" panose="020F0502020204030204"/>
                  </a:rPr>
                  <a:t>TX</a:t>
                </a:r>
                <a:endParaRPr lang="en-GB" sz="700" kern="0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97" name="TextBox 196"/>
              <p:cNvSpPr txBox="1"/>
              <p:nvPr/>
            </p:nvSpPr>
            <p:spPr>
              <a:xfrm flipH="1">
                <a:off x="8025207" y="2256340"/>
                <a:ext cx="825423" cy="3022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61103">
                  <a:defRPr/>
                </a:pPr>
                <a:r>
                  <a:rPr lang="en-GB" sz="4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SLVS</a:t>
                </a:r>
              </a:p>
              <a:p>
                <a:pPr defTabSz="961103">
                  <a:defRPr/>
                </a:pPr>
                <a:r>
                  <a:rPr lang="en-GB" sz="4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Cm: +0.2V</a:t>
                </a:r>
              </a:p>
              <a:p>
                <a:pPr defTabSz="961103">
                  <a:defRPr/>
                </a:pPr>
                <a:r>
                  <a:rPr lang="en-GB" sz="400" kern="0" dirty="0" err="1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Dif</a:t>
                </a:r>
                <a:r>
                  <a:rPr lang="en-GB" sz="4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 ±0.2V</a:t>
                </a:r>
                <a:endParaRPr lang="en-GB" sz="4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77" name="Straight Connector 76"/>
            <p:cNvCxnSpPr/>
            <p:nvPr/>
          </p:nvCxnSpPr>
          <p:spPr>
            <a:xfrm>
              <a:off x="7918921" y="5040307"/>
              <a:ext cx="440241" cy="0"/>
            </a:xfrm>
            <a:prstGeom prst="line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type="triangle" w="sm" len="sm"/>
              <a:tailEnd type="none" w="sm" len="sm"/>
            </a:ln>
            <a:effectLst/>
          </p:spPr>
        </p:cxnSp>
        <p:cxnSp>
          <p:nvCxnSpPr>
            <p:cNvPr id="78" name="Straight Connector 77"/>
            <p:cNvCxnSpPr/>
            <p:nvPr/>
          </p:nvCxnSpPr>
          <p:spPr>
            <a:xfrm>
              <a:off x="7918921" y="4943198"/>
              <a:ext cx="440241" cy="0"/>
            </a:xfrm>
            <a:prstGeom prst="line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type="triangle" w="sm" len="sm"/>
              <a:tailEnd type="triangle" w="sm" len="sm"/>
            </a:ln>
            <a:effectLst/>
          </p:spPr>
        </p:cxnSp>
        <p:sp>
          <p:nvSpPr>
            <p:cNvPr id="79" name="TextBox 78"/>
            <p:cNvSpPr txBox="1"/>
            <p:nvPr/>
          </p:nvSpPr>
          <p:spPr>
            <a:xfrm flipH="1">
              <a:off x="8303714" y="4807517"/>
              <a:ext cx="614095" cy="235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61103"/>
              <a:r>
                <a:rPr lang="en-GB" sz="800" dirty="0">
                  <a:solidFill>
                    <a:prstClr val="black"/>
                  </a:solidFill>
                  <a:latin typeface="Calibri" panose="020F0502020204030204"/>
                </a:rPr>
                <a:t>SDA</a:t>
              </a:r>
              <a:endParaRPr lang="en-GB" sz="8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 flipH="1">
              <a:off x="8303714" y="4916824"/>
              <a:ext cx="654408" cy="235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61103"/>
              <a:r>
                <a:rPr lang="en-GB" sz="800" dirty="0">
                  <a:solidFill>
                    <a:prstClr val="black"/>
                  </a:solidFill>
                  <a:latin typeface="Calibri" panose="020F0502020204030204"/>
                </a:rPr>
                <a:t>SCL</a:t>
              </a:r>
              <a:endParaRPr lang="en-GB" sz="8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grpSp>
          <p:nvGrpSpPr>
            <p:cNvPr id="81" name="Group 80"/>
            <p:cNvGrpSpPr/>
            <p:nvPr/>
          </p:nvGrpSpPr>
          <p:grpSpPr>
            <a:xfrm>
              <a:off x="8011441" y="3306815"/>
              <a:ext cx="906370" cy="745339"/>
              <a:chOff x="8011375" y="3306809"/>
              <a:chExt cx="906363" cy="745339"/>
            </a:xfrm>
          </p:grpSpPr>
          <p:grpSp>
            <p:nvGrpSpPr>
              <p:cNvPr id="154" name="Group 153"/>
              <p:cNvGrpSpPr/>
              <p:nvPr/>
            </p:nvGrpSpPr>
            <p:grpSpPr>
              <a:xfrm flipH="1">
                <a:off x="8022984" y="3411428"/>
                <a:ext cx="351368" cy="57435"/>
                <a:chOff x="-1249685" y="21318977"/>
                <a:chExt cx="545922" cy="108000"/>
              </a:xfrm>
            </p:grpSpPr>
            <p:cxnSp>
              <p:nvCxnSpPr>
                <p:cNvPr id="181" name="Straight Connector 180"/>
                <p:cNvCxnSpPr/>
                <p:nvPr/>
              </p:nvCxnSpPr>
              <p:spPr>
                <a:xfrm>
                  <a:off x="-1249685" y="21318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  <a:headEnd type="triangle" w="sm" len="sm"/>
                  <a:tailEnd type="none"/>
                </a:ln>
                <a:effectLst/>
              </p:spPr>
            </p:cxnSp>
            <p:cxnSp>
              <p:nvCxnSpPr>
                <p:cNvPr id="182" name="Straight Connector 181"/>
                <p:cNvCxnSpPr/>
                <p:nvPr/>
              </p:nvCxnSpPr>
              <p:spPr>
                <a:xfrm>
                  <a:off x="-1249685" y="21426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  <a:headEnd type="triangle" w="sm" len="sm"/>
                  <a:tailEnd type="none"/>
                </a:ln>
                <a:effectLst/>
              </p:spPr>
            </p:cxnSp>
            <p:cxnSp>
              <p:nvCxnSpPr>
                <p:cNvPr id="183" name="Straight Connector 182"/>
                <p:cNvCxnSpPr/>
                <p:nvPr/>
              </p:nvCxnSpPr>
              <p:spPr>
                <a:xfrm>
                  <a:off x="-1136474" y="21322464"/>
                  <a:ext cx="105904" cy="104513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84" name="Straight Connector 183"/>
                <p:cNvCxnSpPr/>
                <p:nvPr/>
              </p:nvCxnSpPr>
              <p:spPr>
                <a:xfrm flipV="1">
                  <a:off x="-1139642" y="21318977"/>
                  <a:ext cx="105957" cy="10800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85" name="Straight Connector 184"/>
                <p:cNvCxnSpPr/>
                <p:nvPr/>
              </p:nvCxnSpPr>
              <p:spPr>
                <a:xfrm>
                  <a:off x="-1031304" y="21318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86" name="Straight Connector 185"/>
                <p:cNvCxnSpPr/>
                <p:nvPr/>
              </p:nvCxnSpPr>
              <p:spPr>
                <a:xfrm>
                  <a:off x="-1031304" y="21426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87" name="Straight Connector 186"/>
                <p:cNvCxnSpPr/>
                <p:nvPr/>
              </p:nvCxnSpPr>
              <p:spPr>
                <a:xfrm>
                  <a:off x="-919314" y="21322464"/>
                  <a:ext cx="105904" cy="104513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88" name="Straight Connector 187"/>
                <p:cNvCxnSpPr/>
                <p:nvPr/>
              </p:nvCxnSpPr>
              <p:spPr>
                <a:xfrm flipV="1">
                  <a:off x="-922482" y="21318977"/>
                  <a:ext cx="105957" cy="10800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89" name="Straight Connector 188"/>
                <p:cNvCxnSpPr/>
                <p:nvPr/>
              </p:nvCxnSpPr>
              <p:spPr>
                <a:xfrm>
                  <a:off x="-811763" y="21318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90" name="Straight Connector 189"/>
                <p:cNvCxnSpPr/>
                <p:nvPr/>
              </p:nvCxnSpPr>
              <p:spPr>
                <a:xfrm>
                  <a:off x="-811763" y="21426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155" name="Group 154"/>
              <p:cNvGrpSpPr/>
              <p:nvPr/>
            </p:nvGrpSpPr>
            <p:grpSpPr>
              <a:xfrm flipH="1">
                <a:off x="8022984" y="3537119"/>
                <a:ext cx="351368" cy="57435"/>
                <a:chOff x="-1249685" y="21318977"/>
                <a:chExt cx="545922" cy="108000"/>
              </a:xfrm>
            </p:grpSpPr>
            <p:cxnSp>
              <p:nvCxnSpPr>
                <p:cNvPr id="171" name="Straight Connector 170"/>
                <p:cNvCxnSpPr/>
                <p:nvPr/>
              </p:nvCxnSpPr>
              <p:spPr>
                <a:xfrm>
                  <a:off x="-1249685" y="21318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  <a:headEnd type="triangle" w="sm" len="sm"/>
                  <a:tailEnd type="none"/>
                </a:ln>
                <a:effectLst/>
              </p:spPr>
            </p:cxnSp>
            <p:cxnSp>
              <p:nvCxnSpPr>
                <p:cNvPr id="172" name="Straight Connector 171"/>
                <p:cNvCxnSpPr/>
                <p:nvPr/>
              </p:nvCxnSpPr>
              <p:spPr>
                <a:xfrm>
                  <a:off x="-1249685" y="21426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  <a:headEnd type="triangle" w="sm" len="sm"/>
                  <a:tailEnd type="none"/>
                </a:ln>
                <a:effectLst/>
              </p:spPr>
            </p:cxnSp>
            <p:cxnSp>
              <p:nvCxnSpPr>
                <p:cNvPr id="173" name="Straight Connector 172"/>
                <p:cNvCxnSpPr/>
                <p:nvPr/>
              </p:nvCxnSpPr>
              <p:spPr>
                <a:xfrm>
                  <a:off x="-1136474" y="21322464"/>
                  <a:ext cx="105904" cy="104513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74" name="Straight Connector 173"/>
                <p:cNvCxnSpPr/>
                <p:nvPr/>
              </p:nvCxnSpPr>
              <p:spPr>
                <a:xfrm flipV="1">
                  <a:off x="-1139642" y="21318977"/>
                  <a:ext cx="105957" cy="10800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75" name="Straight Connector 174"/>
                <p:cNvCxnSpPr/>
                <p:nvPr/>
              </p:nvCxnSpPr>
              <p:spPr>
                <a:xfrm>
                  <a:off x="-1031304" y="21318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76" name="Straight Connector 175"/>
                <p:cNvCxnSpPr/>
                <p:nvPr/>
              </p:nvCxnSpPr>
              <p:spPr>
                <a:xfrm>
                  <a:off x="-1031304" y="21426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77" name="Straight Connector 176"/>
                <p:cNvCxnSpPr/>
                <p:nvPr/>
              </p:nvCxnSpPr>
              <p:spPr>
                <a:xfrm>
                  <a:off x="-919314" y="21322464"/>
                  <a:ext cx="105904" cy="104513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78" name="Straight Connector 177"/>
                <p:cNvCxnSpPr/>
                <p:nvPr/>
              </p:nvCxnSpPr>
              <p:spPr>
                <a:xfrm flipV="1">
                  <a:off x="-922482" y="21318977"/>
                  <a:ext cx="105957" cy="10800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79" name="Straight Connector 178"/>
                <p:cNvCxnSpPr/>
                <p:nvPr/>
              </p:nvCxnSpPr>
              <p:spPr>
                <a:xfrm>
                  <a:off x="-811763" y="21318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80" name="Straight Connector 179"/>
                <p:cNvCxnSpPr/>
                <p:nvPr/>
              </p:nvCxnSpPr>
              <p:spPr>
                <a:xfrm>
                  <a:off x="-811763" y="21426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156" name="Group 155"/>
              <p:cNvGrpSpPr/>
              <p:nvPr/>
            </p:nvGrpSpPr>
            <p:grpSpPr>
              <a:xfrm rot="10800000" flipH="1">
                <a:off x="8022984" y="3662810"/>
                <a:ext cx="351368" cy="57435"/>
                <a:chOff x="-1249685" y="21318977"/>
                <a:chExt cx="545922" cy="108000"/>
              </a:xfrm>
            </p:grpSpPr>
            <p:cxnSp>
              <p:nvCxnSpPr>
                <p:cNvPr id="161" name="Straight Connector 160"/>
                <p:cNvCxnSpPr/>
                <p:nvPr/>
              </p:nvCxnSpPr>
              <p:spPr>
                <a:xfrm>
                  <a:off x="-1249685" y="21318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  <a:headEnd type="triangle" w="sm" len="sm"/>
                  <a:tailEnd type="none"/>
                </a:ln>
                <a:effectLst/>
              </p:spPr>
            </p:cxnSp>
            <p:cxnSp>
              <p:nvCxnSpPr>
                <p:cNvPr id="162" name="Straight Connector 161"/>
                <p:cNvCxnSpPr/>
                <p:nvPr/>
              </p:nvCxnSpPr>
              <p:spPr>
                <a:xfrm>
                  <a:off x="-1249685" y="21426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  <a:headEnd type="triangle" w="sm" len="sm"/>
                  <a:tailEnd type="none"/>
                </a:ln>
                <a:effectLst/>
              </p:spPr>
            </p:cxnSp>
            <p:cxnSp>
              <p:nvCxnSpPr>
                <p:cNvPr id="163" name="Straight Connector 162"/>
                <p:cNvCxnSpPr/>
                <p:nvPr/>
              </p:nvCxnSpPr>
              <p:spPr>
                <a:xfrm>
                  <a:off x="-1136474" y="21322464"/>
                  <a:ext cx="105904" cy="104513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64" name="Straight Connector 163"/>
                <p:cNvCxnSpPr/>
                <p:nvPr/>
              </p:nvCxnSpPr>
              <p:spPr>
                <a:xfrm flipV="1">
                  <a:off x="-1139642" y="21318977"/>
                  <a:ext cx="105957" cy="10800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65" name="Straight Connector 164"/>
                <p:cNvCxnSpPr/>
                <p:nvPr/>
              </p:nvCxnSpPr>
              <p:spPr>
                <a:xfrm>
                  <a:off x="-1031304" y="21318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66" name="Straight Connector 165"/>
                <p:cNvCxnSpPr/>
                <p:nvPr/>
              </p:nvCxnSpPr>
              <p:spPr>
                <a:xfrm>
                  <a:off x="-1031304" y="21426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67" name="Straight Connector 166"/>
                <p:cNvCxnSpPr/>
                <p:nvPr/>
              </p:nvCxnSpPr>
              <p:spPr>
                <a:xfrm>
                  <a:off x="-919314" y="21322464"/>
                  <a:ext cx="105904" cy="104513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68" name="Straight Connector 167"/>
                <p:cNvCxnSpPr/>
                <p:nvPr/>
              </p:nvCxnSpPr>
              <p:spPr>
                <a:xfrm flipV="1">
                  <a:off x="-922482" y="21318977"/>
                  <a:ext cx="105957" cy="10800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69" name="Straight Connector 168"/>
                <p:cNvCxnSpPr/>
                <p:nvPr/>
              </p:nvCxnSpPr>
              <p:spPr>
                <a:xfrm>
                  <a:off x="-811763" y="21318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70" name="Straight Connector 169"/>
                <p:cNvCxnSpPr/>
                <p:nvPr/>
              </p:nvCxnSpPr>
              <p:spPr>
                <a:xfrm>
                  <a:off x="-811763" y="21426977"/>
                  <a:ext cx="108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669900"/>
                  </a:solidFill>
                  <a:prstDash val="solid"/>
                  <a:miter lim="800000"/>
                </a:ln>
                <a:effectLst/>
              </p:spPr>
            </p:cxnSp>
          </p:grpSp>
          <p:sp>
            <p:nvSpPr>
              <p:cNvPr id="157" name="TextBox 156"/>
              <p:cNvSpPr txBox="1"/>
              <p:nvPr/>
            </p:nvSpPr>
            <p:spPr>
              <a:xfrm flipH="1">
                <a:off x="8314739" y="3306809"/>
                <a:ext cx="569153" cy="2182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61103">
                  <a:defRPr/>
                </a:pPr>
                <a:r>
                  <a:rPr lang="en-GB" sz="700" kern="0" dirty="0">
                    <a:solidFill>
                      <a:prstClr val="black"/>
                    </a:solidFill>
                    <a:latin typeface="Calibri" panose="020F0502020204030204"/>
                  </a:rPr>
                  <a:t>CLK</a:t>
                </a:r>
                <a:endParaRPr lang="en-GB" sz="700" kern="0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58" name="TextBox 157"/>
              <p:cNvSpPr txBox="1"/>
              <p:nvPr/>
            </p:nvSpPr>
            <p:spPr>
              <a:xfrm flipH="1">
                <a:off x="8314739" y="3432060"/>
                <a:ext cx="569150" cy="2182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61103">
                  <a:defRPr/>
                </a:pPr>
                <a:r>
                  <a:rPr lang="en-GB" sz="700" kern="0" dirty="0">
                    <a:solidFill>
                      <a:prstClr val="black"/>
                    </a:solidFill>
                    <a:latin typeface="Calibri" panose="020F0502020204030204"/>
                  </a:rPr>
                  <a:t>RX</a:t>
                </a:r>
                <a:endParaRPr lang="en-GB" sz="700" kern="0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59" name="TextBox 158"/>
              <p:cNvSpPr txBox="1"/>
              <p:nvPr/>
            </p:nvSpPr>
            <p:spPr>
              <a:xfrm flipH="1">
                <a:off x="8314739" y="3557316"/>
                <a:ext cx="602999" cy="2182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61103">
                  <a:defRPr/>
                </a:pPr>
                <a:r>
                  <a:rPr lang="en-GB" sz="700" kern="0" dirty="0">
                    <a:solidFill>
                      <a:prstClr val="black"/>
                    </a:solidFill>
                    <a:latin typeface="Calibri" panose="020F0502020204030204"/>
                  </a:rPr>
                  <a:t>TX</a:t>
                </a:r>
                <a:endParaRPr lang="en-GB" sz="700" kern="0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60" name="TextBox 159"/>
              <p:cNvSpPr txBox="1"/>
              <p:nvPr/>
            </p:nvSpPr>
            <p:spPr>
              <a:xfrm flipH="1">
                <a:off x="8011375" y="3749923"/>
                <a:ext cx="825424" cy="3022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61103">
                  <a:defRPr/>
                </a:pPr>
                <a:r>
                  <a:rPr lang="en-GB" sz="4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SLVS</a:t>
                </a:r>
              </a:p>
              <a:p>
                <a:pPr defTabSz="961103">
                  <a:defRPr/>
                </a:pPr>
                <a:r>
                  <a:rPr lang="en-GB" sz="4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Cm: +0.2V</a:t>
                </a:r>
              </a:p>
              <a:p>
                <a:pPr defTabSz="961103">
                  <a:defRPr/>
                </a:pPr>
                <a:r>
                  <a:rPr lang="en-GB" sz="400" kern="0" dirty="0" err="1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Dif</a:t>
                </a:r>
                <a:r>
                  <a:rPr lang="en-GB" sz="4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 ±0.2V</a:t>
                </a:r>
                <a:endParaRPr lang="en-GB" sz="4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2" name="TextBox 81"/>
            <p:cNvSpPr txBox="1"/>
            <p:nvPr/>
          </p:nvSpPr>
          <p:spPr>
            <a:xfrm flipH="1">
              <a:off x="720096" y="1955246"/>
              <a:ext cx="913615" cy="201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961103"/>
              <a:r>
                <a:rPr lang="en-GB" sz="600" dirty="0">
                  <a:solidFill>
                    <a:prstClr val="black"/>
                  </a:solidFill>
                  <a:latin typeface="Calibri" panose="020F0502020204030204"/>
                </a:rPr>
                <a:t>SDA x16</a:t>
              </a:r>
              <a:endParaRPr lang="en-GB" sz="6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 flipH="1">
              <a:off x="720096" y="2079988"/>
              <a:ext cx="913615" cy="201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961103"/>
              <a:r>
                <a:rPr lang="en-GB" sz="600" dirty="0">
                  <a:solidFill>
                    <a:prstClr val="black"/>
                  </a:solidFill>
                  <a:latin typeface="Calibri" panose="020F0502020204030204"/>
                </a:rPr>
                <a:t>SCL x16</a:t>
              </a:r>
              <a:endParaRPr lang="en-GB" sz="6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grpSp>
          <p:nvGrpSpPr>
            <p:cNvPr id="84" name="Group 83"/>
            <p:cNvGrpSpPr/>
            <p:nvPr/>
          </p:nvGrpSpPr>
          <p:grpSpPr>
            <a:xfrm flipH="1">
              <a:off x="1687676" y="2025216"/>
              <a:ext cx="2372159" cy="660992"/>
              <a:chOff x="4812655" y="573225"/>
              <a:chExt cx="2430280" cy="819577"/>
            </a:xfrm>
          </p:grpSpPr>
          <p:sp>
            <p:nvSpPr>
              <p:cNvPr id="152" name="Rectangle 151"/>
              <p:cNvSpPr/>
              <p:nvPr/>
            </p:nvSpPr>
            <p:spPr>
              <a:xfrm>
                <a:off x="4812655" y="573225"/>
                <a:ext cx="1714392" cy="819577"/>
              </a:xfrm>
              <a:prstGeom prst="rect">
                <a:avLst/>
              </a:prstGeom>
              <a:solidFill>
                <a:srgbClr val="DBF3F4"/>
              </a:solidFill>
              <a:ln w="12700" cap="flat" cmpd="sng" algn="ctr">
                <a:solidFill>
                  <a:srgbClr val="4A66AC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269868" defTabSz="961103">
                  <a:defRPr/>
                </a:pPr>
                <a:r>
                  <a:rPr lang="en-GB" sz="700" kern="0" dirty="0">
                    <a:solidFill>
                      <a:prstClr val="black"/>
                    </a:solidFill>
                    <a:latin typeface="Calibri" panose="020F0502020204030204"/>
                  </a:rPr>
                  <a:t>I2C master </a:t>
                </a:r>
                <a:r>
                  <a:rPr lang="en-GB" sz="700" kern="0" dirty="0">
                    <a:solidFill>
                      <a:prstClr val="black"/>
                    </a:solidFill>
                    <a:latin typeface="Calibri" panose="020F0502020204030204"/>
                  </a:rPr>
                  <a:t>x16</a:t>
                </a:r>
                <a:endParaRPr lang="en-GB" sz="700" kern="0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cxnSp>
            <p:nvCxnSpPr>
              <p:cNvPr id="153" name="Straight Connector 152"/>
              <p:cNvCxnSpPr/>
              <p:nvPr/>
            </p:nvCxnSpPr>
            <p:spPr>
              <a:xfrm flipH="1">
                <a:off x="6522935" y="1041896"/>
                <a:ext cx="72000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type="triangle" w="sm" len="sm"/>
                <a:tailEnd type="none" w="sm" len="sm"/>
              </a:ln>
              <a:effectLst/>
            </p:spPr>
          </p:cxnSp>
        </p:grpSp>
        <p:cxnSp>
          <p:nvCxnSpPr>
            <p:cNvPr id="85" name="Straight Connector 84"/>
            <p:cNvCxnSpPr/>
            <p:nvPr/>
          </p:nvCxnSpPr>
          <p:spPr>
            <a:xfrm>
              <a:off x="1687675" y="2327370"/>
              <a:ext cx="702781" cy="0"/>
            </a:xfrm>
            <a:prstGeom prst="line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type="triangle" w="sm" len="sm"/>
              <a:tailEnd type="triangle" w="sm" len="sm"/>
            </a:ln>
            <a:effectLst/>
          </p:spPr>
        </p:cxnSp>
        <p:sp>
          <p:nvSpPr>
            <p:cNvPr id="86" name="Right Brace 85"/>
            <p:cNvSpPr/>
            <p:nvPr/>
          </p:nvSpPr>
          <p:spPr>
            <a:xfrm flipH="1">
              <a:off x="1599770" y="1848624"/>
              <a:ext cx="63774" cy="586199"/>
            </a:xfrm>
            <a:prstGeom prst="rightBrace">
              <a:avLst>
                <a:gd name="adj1" fmla="val 71054"/>
                <a:gd name="adj2" fmla="val 50000"/>
              </a:avLst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w="sm" len="sm"/>
              <a:tailEnd w="sm" len="sm"/>
            </a:ln>
            <a:effectLst/>
          </p:spPr>
          <p:txBody>
            <a:bodyPr rtlCol="0" anchor="ctr"/>
            <a:lstStyle/>
            <a:p>
              <a:pPr algn="r" defTabSz="961103">
                <a:defRPr/>
              </a:pPr>
              <a:endParaRPr lang="en-GB" sz="600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cxnSp>
          <p:nvCxnSpPr>
            <p:cNvPr id="87" name="Straight Connector 86"/>
            <p:cNvCxnSpPr/>
            <p:nvPr/>
          </p:nvCxnSpPr>
          <p:spPr>
            <a:xfrm>
              <a:off x="1687676" y="2837443"/>
              <a:ext cx="301217" cy="0"/>
            </a:xfrm>
            <a:prstGeom prst="line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type="triangle" w="sm" len="sm"/>
              <a:tailEnd type="triangle" w="sm" len="sm"/>
            </a:ln>
            <a:effectLst/>
          </p:spPr>
        </p:cxnSp>
        <p:sp>
          <p:nvSpPr>
            <p:cNvPr id="88" name="TextBox 87"/>
            <p:cNvSpPr txBox="1"/>
            <p:nvPr/>
          </p:nvSpPr>
          <p:spPr>
            <a:xfrm flipH="1">
              <a:off x="720096" y="2716476"/>
              <a:ext cx="913615" cy="201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961103"/>
              <a:r>
                <a:rPr lang="en-GB" sz="600" dirty="0">
                  <a:solidFill>
                    <a:prstClr val="black"/>
                  </a:solidFill>
                  <a:latin typeface="Calibri" panose="020F0502020204030204"/>
                </a:rPr>
                <a:t>SCLK</a:t>
              </a:r>
              <a:endParaRPr lang="en-GB" sz="6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 flipH="1">
              <a:off x="720096" y="2823428"/>
              <a:ext cx="913615" cy="201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961103"/>
              <a:r>
                <a:rPr lang="en-GB" sz="600" dirty="0">
                  <a:solidFill>
                    <a:prstClr val="black"/>
                  </a:solidFill>
                  <a:latin typeface="Calibri" panose="020F0502020204030204"/>
                </a:rPr>
                <a:t>MISO</a:t>
              </a:r>
              <a:endParaRPr lang="en-GB" sz="6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 flipH="1">
              <a:off x="720096" y="2930381"/>
              <a:ext cx="913615" cy="201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961103"/>
              <a:r>
                <a:rPr lang="en-GB" sz="600" dirty="0">
                  <a:solidFill>
                    <a:prstClr val="black"/>
                  </a:solidFill>
                  <a:latin typeface="Calibri" panose="020F0502020204030204"/>
                </a:rPr>
                <a:t>MOSI</a:t>
              </a:r>
              <a:endParaRPr lang="en-GB" sz="6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 flipH="1">
              <a:off x="720096" y="3037334"/>
              <a:ext cx="913615" cy="201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961103"/>
              <a:r>
                <a:rPr lang="en-GB" sz="600" dirty="0">
                  <a:solidFill>
                    <a:prstClr val="black"/>
                  </a:solidFill>
                  <a:latin typeface="Calibri" panose="020F0502020204030204"/>
                </a:rPr>
                <a:t>SS x8</a:t>
              </a:r>
              <a:endParaRPr lang="en-GB" sz="6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cxnSp>
          <p:nvCxnSpPr>
            <p:cNvPr id="92" name="Straight Connector 91"/>
            <p:cNvCxnSpPr/>
            <p:nvPr/>
          </p:nvCxnSpPr>
          <p:spPr>
            <a:xfrm>
              <a:off x="1687676" y="2942476"/>
              <a:ext cx="301217" cy="0"/>
            </a:xfrm>
            <a:prstGeom prst="line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type="triangle" w="sm" len="sm"/>
              <a:tailEnd type="triangle" w="sm" len="sm"/>
            </a:ln>
            <a:effectLst/>
          </p:spPr>
        </p:cxnSp>
        <p:cxnSp>
          <p:nvCxnSpPr>
            <p:cNvPr id="93" name="Straight Connector 92"/>
            <p:cNvCxnSpPr/>
            <p:nvPr/>
          </p:nvCxnSpPr>
          <p:spPr>
            <a:xfrm>
              <a:off x="1687676" y="3047512"/>
              <a:ext cx="301217" cy="0"/>
            </a:xfrm>
            <a:prstGeom prst="line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type="triangle" w="sm" len="sm"/>
              <a:tailEnd type="triangle" w="sm" len="sm"/>
            </a:ln>
            <a:effectLst/>
          </p:spPr>
        </p:cxnSp>
        <p:cxnSp>
          <p:nvCxnSpPr>
            <p:cNvPr id="94" name="Straight Connector 93"/>
            <p:cNvCxnSpPr/>
            <p:nvPr/>
          </p:nvCxnSpPr>
          <p:spPr>
            <a:xfrm>
              <a:off x="1687676" y="3152545"/>
              <a:ext cx="301217" cy="0"/>
            </a:xfrm>
            <a:prstGeom prst="line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type="triangle" w="sm" len="sm"/>
              <a:tailEnd type="triangle" w="sm" len="sm"/>
            </a:ln>
            <a:effectLst/>
          </p:spPr>
        </p:cxnSp>
        <p:cxnSp>
          <p:nvCxnSpPr>
            <p:cNvPr id="95" name="Straight Connector 94"/>
            <p:cNvCxnSpPr/>
            <p:nvPr/>
          </p:nvCxnSpPr>
          <p:spPr>
            <a:xfrm>
              <a:off x="1687676" y="3307628"/>
              <a:ext cx="301217" cy="0"/>
            </a:xfrm>
            <a:prstGeom prst="line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type="triangle" w="sm" len="sm"/>
              <a:tailEnd type="triangle" w="sm" len="sm"/>
            </a:ln>
            <a:effectLst/>
          </p:spPr>
        </p:cxnSp>
        <p:sp>
          <p:nvSpPr>
            <p:cNvPr id="96" name="TextBox 95"/>
            <p:cNvSpPr txBox="1"/>
            <p:nvPr/>
          </p:nvSpPr>
          <p:spPr>
            <a:xfrm flipH="1">
              <a:off x="720096" y="3188072"/>
              <a:ext cx="913615" cy="201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961103"/>
              <a:r>
                <a:rPr lang="en-GB" sz="600" dirty="0">
                  <a:solidFill>
                    <a:prstClr val="black"/>
                  </a:solidFill>
                  <a:latin typeface="Calibri" panose="020F0502020204030204"/>
                </a:rPr>
                <a:t>TCK</a:t>
              </a:r>
              <a:endParaRPr lang="en-GB" sz="6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 flipH="1">
              <a:off x="720096" y="3286577"/>
              <a:ext cx="913615" cy="201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961103"/>
              <a:r>
                <a:rPr lang="en-GB" sz="600" dirty="0">
                  <a:solidFill>
                    <a:prstClr val="black"/>
                  </a:solidFill>
                  <a:latin typeface="Calibri" panose="020F0502020204030204"/>
                </a:rPr>
                <a:t>TDI</a:t>
              </a:r>
              <a:endParaRPr lang="en-GB" sz="6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 flipH="1">
              <a:off x="720096" y="3385084"/>
              <a:ext cx="913615" cy="201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961103"/>
              <a:r>
                <a:rPr lang="en-GB" sz="600" dirty="0">
                  <a:solidFill>
                    <a:prstClr val="black"/>
                  </a:solidFill>
                  <a:latin typeface="Calibri" panose="020F0502020204030204"/>
                </a:rPr>
                <a:t>TDO</a:t>
              </a:r>
              <a:endParaRPr lang="en-GB" sz="6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 flipH="1">
              <a:off x="720096" y="3483591"/>
              <a:ext cx="913615" cy="201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961103"/>
              <a:r>
                <a:rPr lang="en-GB" sz="600" dirty="0">
                  <a:solidFill>
                    <a:prstClr val="black"/>
                  </a:solidFill>
                  <a:latin typeface="Calibri" panose="020F0502020204030204"/>
                </a:rPr>
                <a:t>TMS</a:t>
              </a:r>
              <a:endParaRPr lang="en-GB" sz="6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cxnSp>
          <p:nvCxnSpPr>
            <p:cNvPr id="100" name="Straight Connector 99"/>
            <p:cNvCxnSpPr/>
            <p:nvPr/>
          </p:nvCxnSpPr>
          <p:spPr>
            <a:xfrm>
              <a:off x="1687676" y="3404364"/>
              <a:ext cx="301217" cy="0"/>
            </a:xfrm>
            <a:prstGeom prst="line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type="triangle" w="sm" len="sm"/>
              <a:tailEnd type="triangle" w="sm" len="sm"/>
            </a:ln>
            <a:effectLst/>
          </p:spPr>
        </p:cxnSp>
        <p:cxnSp>
          <p:nvCxnSpPr>
            <p:cNvPr id="101" name="Straight Connector 100"/>
            <p:cNvCxnSpPr/>
            <p:nvPr/>
          </p:nvCxnSpPr>
          <p:spPr>
            <a:xfrm>
              <a:off x="1687676" y="3501104"/>
              <a:ext cx="301217" cy="0"/>
            </a:xfrm>
            <a:prstGeom prst="line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type="triangle" w="sm" len="sm"/>
              <a:tailEnd type="triangle" w="sm" len="sm"/>
            </a:ln>
            <a:effectLst/>
          </p:spPr>
        </p:cxnSp>
        <p:cxnSp>
          <p:nvCxnSpPr>
            <p:cNvPr id="102" name="Straight Connector 101"/>
            <p:cNvCxnSpPr/>
            <p:nvPr/>
          </p:nvCxnSpPr>
          <p:spPr>
            <a:xfrm>
              <a:off x="1687676" y="3597844"/>
              <a:ext cx="301217" cy="0"/>
            </a:xfrm>
            <a:prstGeom prst="line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type="triangle" w="sm" len="sm"/>
              <a:tailEnd type="triangle" w="sm" len="sm"/>
            </a:ln>
            <a:effectLst/>
          </p:spPr>
        </p:cxnSp>
        <p:sp>
          <p:nvSpPr>
            <p:cNvPr id="103" name="TextBox 102"/>
            <p:cNvSpPr txBox="1"/>
            <p:nvPr/>
          </p:nvSpPr>
          <p:spPr>
            <a:xfrm flipH="1">
              <a:off x="720096" y="3582096"/>
              <a:ext cx="913615" cy="201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961103"/>
              <a:r>
                <a:rPr lang="en-GB" sz="600" dirty="0">
                  <a:solidFill>
                    <a:prstClr val="black"/>
                  </a:solidFill>
                  <a:latin typeface="Calibri" panose="020F0502020204030204"/>
                </a:rPr>
                <a:t>RES</a:t>
              </a:r>
              <a:endParaRPr lang="en-GB" sz="6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cxnSp>
          <p:nvCxnSpPr>
            <p:cNvPr id="104" name="Straight Connector 103"/>
            <p:cNvCxnSpPr/>
            <p:nvPr/>
          </p:nvCxnSpPr>
          <p:spPr>
            <a:xfrm>
              <a:off x="1687676" y="3696348"/>
              <a:ext cx="301217" cy="0"/>
            </a:xfrm>
            <a:prstGeom prst="line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type="triangle" w="sm" len="sm"/>
              <a:tailEnd type="triangle" w="sm" len="sm"/>
            </a:ln>
            <a:effectLst/>
          </p:spPr>
        </p:cxnSp>
        <p:sp>
          <p:nvSpPr>
            <p:cNvPr id="105" name="TextBox 104"/>
            <p:cNvSpPr txBox="1"/>
            <p:nvPr/>
          </p:nvSpPr>
          <p:spPr>
            <a:xfrm flipH="1">
              <a:off x="720096" y="4070007"/>
              <a:ext cx="913615" cy="261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961103">
                <a:lnSpc>
                  <a:spcPct val="80000"/>
                </a:lnSpc>
              </a:pPr>
              <a:r>
                <a:rPr lang="en-GB" sz="600" dirty="0">
                  <a:solidFill>
                    <a:prstClr val="black"/>
                  </a:solidFill>
                  <a:latin typeface="Calibri" panose="020F0502020204030204"/>
                </a:rPr>
                <a:t>GPIO </a:t>
              </a:r>
            </a:p>
            <a:p>
              <a:pPr algn="r" defTabSz="961103">
                <a:lnSpc>
                  <a:spcPct val="80000"/>
                </a:lnSpc>
              </a:pPr>
              <a:r>
                <a:rPr lang="en-GB" sz="600" dirty="0">
                  <a:solidFill>
                    <a:prstClr val="black"/>
                  </a:solidFill>
                  <a:latin typeface="Calibri" panose="020F0502020204030204"/>
                </a:rPr>
                <a:t>x32</a:t>
              </a:r>
              <a:endParaRPr lang="en-GB" sz="6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grpSp>
          <p:nvGrpSpPr>
            <p:cNvPr id="106" name="Group 105"/>
            <p:cNvGrpSpPr/>
            <p:nvPr/>
          </p:nvGrpSpPr>
          <p:grpSpPr>
            <a:xfrm flipH="1">
              <a:off x="1848562" y="5186453"/>
              <a:ext cx="139024" cy="609716"/>
              <a:chOff x="11947634" y="29229131"/>
              <a:chExt cx="151011" cy="1727486"/>
            </a:xfrm>
          </p:grpSpPr>
          <p:cxnSp>
            <p:nvCxnSpPr>
              <p:cNvPr id="149" name="Straight Connector 148"/>
              <p:cNvCxnSpPr/>
              <p:nvPr/>
            </p:nvCxnSpPr>
            <p:spPr>
              <a:xfrm>
                <a:off x="12098645" y="29240665"/>
                <a:ext cx="0" cy="1709481"/>
              </a:xfrm>
              <a:prstGeom prst="line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</p:cxnSp>
          <p:cxnSp>
            <p:nvCxnSpPr>
              <p:cNvPr id="150" name="Straight Connector 149"/>
              <p:cNvCxnSpPr/>
              <p:nvPr/>
            </p:nvCxnSpPr>
            <p:spPr>
              <a:xfrm flipH="1" flipV="1">
                <a:off x="11947634" y="30956617"/>
                <a:ext cx="15101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w="sm" len="sm"/>
              </a:ln>
              <a:effectLst/>
            </p:spPr>
          </p:cxnSp>
          <p:cxnSp>
            <p:nvCxnSpPr>
              <p:cNvPr id="151" name="Straight Arrow Connector 150"/>
              <p:cNvCxnSpPr/>
              <p:nvPr/>
            </p:nvCxnSpPr>
            <p:spPr>
              <a:xfrm flipH="1" flipV="1">
                <a:off x="11951161" y="29229131"/>
                <a:ext cx="147484" cy="0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type="triangle" w="sm" len="sm"/>
              </a:ln>
              <a:effectLst/>
            </p:spPr>
          </p:cxnSp>
        </p:grpSp>
        <p:cxnSp>
          <p:nvCxnSpPr>
            <p:cNvPr id="107" name="Straight Arrow Connector 106"/>
            <p:cNvCxnSpPr/>
            <p:nvPr/>
          </p:nvCxnSpPr>
          <p:spPr>
            <a:xfrm flipH="1">
              <a:off x="3500956" y="4734059"/>
              <a:ext cx="107879" cy="0"/>
            </a:xfrm>
            <a:prstGeom prst="straightConnector1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w="sm" len="sm"/>
              <a:tailEnd type="triangle" w="sm" len="sm"/>
            </a:ln>
            <a:effectLst/>
          </p:spPr>
        </p:cxnSp>
        <p:cxnSp>
          <p:nvCxnSpPr>
            <p:cNvPr id="108" name="Straight Arrow Connector 107"/>
            <p:cNvCxnSpPr/>
            <p:nvPr/>
          </p:nvCxnSpPr>
          <p:spPr>
            <a:xfrm flipV="1">
              <a:off x="3496854" y="5066524"/>
              <a:ext cx="111979" cy="56084"/>
            </a:xfrm>
            <a:prstGeom prst="straightConnector1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w="sm" len="sm"/>
              <a:tailEnd type="triangle" w="sm" len="sm"/>
            </a:ln>
            <a:effectLst/>
          </p:spPr>
        </p:cxnSp>
        <p:cxnSp>
          <p:nvCxnSpPr>
            <p:cNvPr id="109" name="Straight Arrow Connector 108"/>
            <p:cNvCxnSpPr>
              <a:stCxn id="116" idx="2"/>
              <a:endCxn id="117" idx="3"/>
            </p:cNvCxnSpPr>
            <p:nvPr/>
          </p:nvCxnSpPr>
          <p:spPr>
            <a:xfrm>
              <a:off x="2242373" y="4913556"/>
              <a:ext cx="281128" cy="11449"/>
            </a:xfrm>
            <a:prstGeom prst="straightConnector1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w="sm" len="sm"/>
              <a:tailEnd type="triangle" w="sm" len="sm"/>
            </a:ln>
            <a:effectLst/>
          </p:spPr>
        </p:cxnSp>
        <p:cxnSp>
          <p:nvCxnSpPr>
            <p:cNvPr id="110" name="Straight Arrow Connector 109"/>
            <p:cNvCxnSpPr/>
            <p:nvPr/>
          </p:nvCxnSpPr>
          <p:spPr>
            <a:xfrm flipH="1">
              <a:off x="3500956" y="5506767"/>
              <a:ext cx="107879" cy="0"/>
            </a:xfrm>
            <a:prstGeom prst="straightConnector1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w="sm" len="sm"/>
              <a:tailEnd type="triangle" w="sm" len="sm"/>
            </a:ln>
            <a:effectLst/>
          </p:spPr>
        </p:cxnSp>
        <p:cxnSp>
          <p:nvCxnSpPr>
            <p:cNvPr id="111" name="Straight Arrow Connector 110"/>
            <p:cNvCxnSpPr/>
            <p:nvPr/>
          </p:nvCxnSpPr>
          <p:spPr>
            <a:xfrm flipV="1">
              <a:off x="3029019" y="5247233"/>
              <a:ext cx="0" cy="121169"/>
            </a:xfrm>
            <a:prstGeom prst="straightConnector1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w="sm" len="sm"/>
              <a:tailEnd type="triangle" w="sm" len="sm"/>
            </a:ln>
            <a:effectLst/>
          </p:spPr>
        </p:cxnSp>
        <p:cxnSp>
          <p:nvCxnSpPr>
            <p:cNvPr id="112" name="Straight Arrow Connector 111"/>
            <p:cNvCxnSpPr>
              <a:stCxn id="117" idx="2"/>
            </p:cNvCxnSpPr>
            <p:nvPr/>
          </p:nvCxnSpPr>
          <p:spPr>
            <a:xfrm flipH="1">
              <a:off x="2881286" y="5250584"/>
              <a:ext cx="130943" cy="117819"/>
            </a:xfrm>
            <a:prstGeom prst="straightConnector1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w="sm" len="sm"/>
              <a:tailEnd type="triangle" w="sm" len="sm"/>
            </a:ln>
            <a:effectLst/>
          </p:spPr>
        </p:cxnSp>
        <p:sp>
          <p:nvSpPr>
            <p:cNvPr id="113" name="Rectangle 112"/>
            <p:cNvSpPr/>
            <p:nvPr/>
          </p:nvSpPr>
          <p:spPr>
            <a:xfrm flipH="1">
              <a:off x="1983673" y="4546955"/>
              <a:ext cx="2068136" cy="1045986"/>
            </a:xfrm>
            <a:prstGeom prst="rect">
              <a:avLst/>
            </a:prstGeom>
            <a:solidFill>
              <a:srgbClr val="DBF3F4"/>
            </a:solidFill>
            <a:ln w="12700" cap="flat" cmpd="sng" algn="ctr">
              <a:solidFill>
                <a:srgbClr val="4A66AC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61103">
                <a:defRPr/>
              </a:pPr>
              <a:endParaRPr lang="en-GB" sz="700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14" name="Rectangle 113"/>
            <p:cNvSpPr/>
            <p:nvPr/>
          </p:nvSpPr>
          <p:spPr>
            <a:xfrm flipH="1">
              <a:off x="1981753" y="5681328"/>
              <a:ext cx="1104901" cy="244875"/>
            </a:xfrm>
            <a:prstGeom prst="rect">
              <a:avLst/>
            </a:prstGeom>
            <a:solidFill>
              <a:srgbClr val="9D90A0">
                <a:lumMod val="20000"/>
                <a:lumOff val="80000"/>
              </a:srgbClr>
            </a:solidFill>
            <a:ln w="9525" cap="flat" cmpd="sng" algn="ctr">
              <a:solidFill>
                <a:srgbClr val="4A66AC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61103">
                <a:lnSpc>
                  <a:spcPct val="80000"/>
                </a:lnSpc>
                <a:defRPr/>
              </a:pPr>
              <a:r>
                <a:rPr lang="en-GB" sz="500" kern="0" dirty="0">
                  <a:solidFill>
                    <a:prstClr val="black"/>
                  </a:solidFill>
                  <a:latin typeface="Calibri" panose="020F0502020204030204"/>
                </a:rPr>
                <a:t>Temperature </a:t>
              </a:r>
              <a:r>
                <a:rPr lang="en-GB" sz="500" kern="0" dirty="0" err="1">
                  <a:solidFill>
                    <a:prstClr val="black"/>
                  </a:solidFill>
                  <a:latin typeface="Calibri" panose="020F0502020204030204"/>
                </a:rPr>
                <a:t>sens.</a:t>
              </a:r>
              <a:endParaRPr lang="en-GB" sz="500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15" name="Rectangle 114"/>
            <p:cNvSpPr/>
            <p:nvPr/>
          </p:nvSpPr>
          <p:spPr>
            <a:xfrm flipH="1">
              <a:off x="3164483" y="5681328"/>
              <a:ext cx="895351" cy="244875"/>
            </a:xfrm>
            <a:prstGeom prst="rect">
              <a:avLst/>
            </a:prstGeom>
            <a:solidFill>
              <a:srgbClr val="9D90A0">
                <a:lumMod val="20000"/>
                <a:lumOff val="80000"/>
              </a:srgbClr>
            </a:solidFill>
            <a:ln w="9525" cap="flat" cmpd="sng" algn="ctr">
              <a:solidFill>
                <a:srgbClr val="4A66AC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61103">
                <a:defRPr/>
              </a:pPr>
              <a:r>
                <a:rPr lang="en-GB" sz="600" kern="0" dirty="0">
                  <a:solidFill>
                    <a:prstClr val="black"/>
                  </a:solidFill>
                  <a:latin typeface="Calibri" panose="020F0502020204030204"/>
                </a:rPr>
                <a:t>E-FUSEs bank</a:t>
              </a:r>
            </a:p>
          </p:txBody>
        </p:sp>
        <p:sp>
          <p:nvSpPr>
            <p:cNvPr id="116" name="Flowchart: Manual Operation 115"/>
            <p:cNvSpPr/>
            <p:nvPr/>
          </p:nvSpPr>
          <p:spPr>
            <a:xfrm rot="16200000" flipH="1">
              <a:off x="1790662" y="4785747"/>
              <a:ext cx="647810" cy="255613"/>
            </a:xfrm>
            <a:prstGeom prst="flowChartManualOperation">
              <a:avLst/>
            </a:prstGeom>
            <a:solidFill>
              <a:srgbClr val="9D90A0">
                <a:lumMod val="20000"/>
                <a:lumOff val="80000"/>
              </a:srgbClr>
            </a:solidFill>
            <a:ln w="9525" cap="flat" cmpd="sng" algn="ctr">
              <a:solidFill>
                <a:srgbClr val="4A66AC">
                  <a:shade val="50000"/>
                </a:srgbClr>
              </a:solidFill>
              <a:prstDash val="solid"/>
              <a:miter lim="800000"/>
              <a:headEnd w="sm" len="sm"/>
              <a:tailEnd w="sm" len="sm"/>
            </a:ln>
            <a:effectLst/>
          </p:spPr>
          <p:txBody>
            <a:bodyPr rtlCol="0" anchor="ctr"/>
            <a:lstStyle/>
            <a:p>
              <a:pPr algn="ctr" defTabSz="961103">
                <a:defRPr/>
              </a:pPr>
              <a:endParaRPr lang="en-GB" sz="700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17" name="Rectangle 116"/>
            <p:cNvSpPr/>
            <p:nvPr/>
          </p:nvSpPr>
          <p:spPr>
            <a:xfrm flipH="1">
              <a:off x="2523499" y="4599424"/>
              <a:ext cx="977457" cy="651158"/>
            </a:xfrm>
            <a:prstGeom prst="rect">
              <a:avLst/>
            </a:prstGeom>
            <a:solidFill>
              <a:srgbClr val="9D90A0">
                <a:lumMod val="20000"/>
                <a:lumOff val="80000"/>
              </a:srgbClr>
            </a:solidFill>
            <a:ln w="9525" cap="flat" cmpd="sng" algn="ctr">
              <a:solidFill>
                <a:srgbClr val="4A66AC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61103">
                <a:defRPr/>
              </a:pPr>
              <a:r>
                <a:rPr lang="en-GB" sz="800" kern="0" dirty="0">
                  <a:solidFill>
                    <a:prstClr val="black"/>
                  </a:solidFill>
                  <a:latin typeface="Calibri" panose="020F0502020204030204"/>
                </a:rPr>
                <a:t>ADC</a:t>
              </a:r>
            </a:p>
          </p:txBody>
        </p:sp>
        <p:sp>
          <p:nvSpPr>
            <p:cNvPr id="118" name="Rectangle 117"/>
            <p:cNvSpPr/>
            <p:nvPr/>
          </p:nvSpPr>
          <p:spPr>
            <a:xfrm rot="5400000" flipH="1">
              <a:off x="3308865" y="4900050"/>
              <a:ext cx="932882" cy="332945"/>
            </a:xfrm>
            <a:prstGeom prst="rect">
              <a:avLst/>
            </a:prstGeom>
            <a:solidFill>
              <a:srgbClr val="9D90A0">
                <a:lumMod val="20000"/>
                <a:lumOff val="80000"/>
              </a:srgbClr>
            </a:solidFill>
            <a:ln w="9525" cap="flat" cmpd="sng" algn="ctr">
              <a:solidFill>
                <a:srgbClr val="4A66AC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61103">
                <a:defRPr/>
              </a:pPr>
              <a:r>
                <a:rPr lang="en-GB" sz="600" kern="0" dirty="0">
                  <a:solidFill>
                    <a:prstClr val="black"/>
                  </a:solidFill>
                  <a:latin typeface="Calibri" panose="020F0502020204030204"/>
                </a:rPr>
                <a:t>Interface</a:t>
              </a:r>
            </a:p>
          </p:txBody>
        </p:sp>
        <p:sp>
          <p:nvSpPr>
            <p:cNvPr id="119" name="Rectangle 118"/>
            <p:cNvSpPr/>
            <p:nvPr/>
          </p:nvSpPr>
          <p:spPr>
            <a:xfrm flipH="1">
              <a:off x="2250394" y="5368403"/>
              <a:ext cx="1246459" cy="164561"/>
            </a:xfrm>
            <a:prstGeom prst="rect">
              <a:avLst/>
            </a:prstGeom>
            <a:solidFill>
              <a:srgbClr val="9D90A0">
                <a:lumMod val="20000"/>
                <a:lumOff val="80000"/>
              </a:srgbClr>
            </a:solidFill>
            <a:ln w="9525" cap="flat" cmpd="sng" algn="ctr">
              <a:solidFill>
                <a:srgbClr val="4A66AC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61103">
                <a:defRPr/>
              </a:pPr>
              <a:r>
                <a:rPr lang="en-GB" sz="600" kern="0" dirty="0">
                  <a:solidFill>
                    <a:prstClr val="black"/>
                  </a:solidFill>
                  <a:latin typeface="Calibri" panose="020F0502020204030204"/>
                </a:rPr>
                <a:t>Calibration</a:t>
              </a:r>
              <a:endParaRPr lang="en-GB" sz="900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cxnSp>
          <p:nvCxnSpPr>
            <p:cNvPr id="120" name="Straight Arrow Connector 119"/>
            <p:cNvCxnSpPr/>
            <p:nvPr/>
          </p:nvCxnSpPr>
          <p:spPr>
            <a:xfrm>
              <a:off x="3381678" y="5532464"/>
              <a:ext cx="0" cy="145170"/>
            </a:xfrm>
            <a:prstGeom prst="straightConnector1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w="sm" len="sm"/>
              <a:tailEnd type="triangle" w="sm" len="sm"/>
            </a:ln>
            <a:effectLst/>
          </p:spPr>
        </p:cxnSp>
        <p:cxnSp>
          <p:nvCxnSpPr>
            <p:cNvPr id="121" name="Straight Arrow Connector 120"/>
            <p:cNvCxnSpPr/>
            <p:nvPr/>
          </p:nvCxnSpPr>
          <p:spPr>
            <a:xfrm flipH="1" flipV="1">
              <a:off x="3321355" y="5532464"/>
              <a:ext cx="0" cy="145170"/>
            </a:xfrm>
            <a:prstGeom prst="straightConnector1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w="sm" len="sm"/>
              <a:tailEnd type="triangle" w="sm" len="sm"/>
            </a:ln>
            <a:effectLst/>
          </p:spPr>
        </p:cxnSp>
        <p:cxnSp>
          <p:nvCxnSpPr>
            <p:cNvPr id="122" name="Straight Arrow Connector 121"/>
            <p:cNvCxnSpPr/>
            <p:nvPr/>
          </p:nvCxnSpPr>
          <p:spPr>
            <a:xfrm>
              <a:off x="2995454" y="5255181"/>
              <a:ext cx="0" cy="114869"/>
            </a:xfrm>
            <a:prstGeom prst="straightConnector1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w="sm" len="sm"/>
              <a:tailEnd type="triangle" w="sm" len="sm"/>
            </a:ln>
            <a:effectLst/>
          </p:spPr>
        </p:cxnSp>
        <p:cxnSp>
          <p:nvCxnSpPr>
            <p:cNvPr id="123" name="Straight Arrow Connector 122"/>
            <p:cNvCxnSpPr/>
            <p:nvPr/>
          </p:nvCxnSpPr>
          <p:spPr>
            <a:xfrm flipH="1" flipV="1">
              <a:off x="2935131" y="5247233"/>
              <a:ext cx="0" cy="114869"/>
            </a:xfrm>
            <a:prstGeom prst="straightConnector1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w="sm" len="sm"/>
              <a:tailEnd type="triangle" w="sm" len="sm"/>
            </a:ln>
            <a:effectLst/>
          </p:spPr>
        </p:cxnSp>
        <p:cxnSp>
          <p:nvCxnSpPr>
            <p:cNvPr id="124" name="Straight Arrow Connector 123"/>
            <p:cNvCxnSpPr>
              <a:stCxn id="116" idx="2"/>
            </p:cNvCxnSpPr>
            <p:nvPr/>
          </p:nvCxnSpPr>
          <p:spPr>
            <a:xfrm flipV="1">
              <a:off x="2242372" y="4912498"/>
              <a:ext cx="271829" cy="1057"/>
            </a:xfrm>
            <a:prstGeom prst="straightConnector1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w="sm" len="sm"/>
              <a:tailEnd type="triangle" w="sm" len="sm"/>
            </a:ln>
            <a:effectLst/>
          </p:spPr>
        </p:cxnSp>
        <p:grpSp>
          <p:nvGrpSpPr>
            <p:cNvPr id="125" name="Group 124"/>
            <p:cNvGrpSpPr/>
            <p:nvPr/>
          </p:nvGrpSpPr>
          <p:grpSpPr>
            <a:xfrm rot="16200000" flipH="1">
              <a:off x="3530852" y="4855470"/>
              <a:ext cx="57435" cy="115853"/>
              <a:chOff x="9934147" y="29619750"/>
              <a:chExt cx="93723" cy="230948"/>
            </a:xfrm>
          </p:grpSpPr>
          <p:cxnSp>
            <p:nvCxnSpPr>
              <p:cNvPr id="147" name="Straight Arrow Connector 146"/>
              <p:cNvCxnSpPr/>
              <p:nvPr/>
            </p:nvCxnSpPr>
            <p:spPr>
              <a:xfrm flipH="1">
                <a:off x="9934147" y="29634698"/>
                <a:ext cx="0" cy="216000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type="triangle" w="sm" len="sm"/>
              </a:ln>
              <a:effectLst/>
            </p:spPr>
          </p:cxnSp>
          <p:cxnSp>
            <p:nvCxnSpPr>
              <p:cNvPr id="148" name="Straight Arrow Connector 147"/>
              <p:cNvCxnSpPr/>
              <p:nvPr/>
            </p:nvCxnSpPr>
            <p:spPr>
              <a:xfrm flipV="1">
                <a:off x="10027870" y="29619750"/>
                <a:ext cx="0" cy="216000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A66AC"/>
                </a:solidFill>
                <a:prstDash val="solid"/>
                <a:miter lim="800000"/>
                <a:headEnd w="sm" len="sm"/>
                <a:tailEnd type="triangle" w="sm" len="sm"/>
              </a:ln>
              <a:effectLst/>
            </p:spPr>
          </p:cxnSp>
        </p:grpSp>
        <p:cxnSp>
          <p:nvCxnSpPr>
            <p:cNvPr id="126" name="Straight Connector 125"/>
            <p:cNvCxnSpPr/>
            <p:nvPr/>
          </p:nvCxnSpPr>
          <p:spPr>
            <a:xfrm>
              <a:off x="1693351" y="4638480"/>
              <a:ext cx="298682" cy="0"/>
            </a:xfrm>
            <a:prstGeom prst="line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type="none" w="sm" len="sm"/>
              <a:tailEnd type="triangle" w="sm" len="sm"/>
            </a:ln>
            <a:effectLst/>
          </p:spPr>
        </p:cxnSp>
        <p:cxnSp>
          <p:nvCxnSpPr>
            <p:cNvPr id="127" name="Straight Connector 126"/>
            <p:cNvCxnSpPr/>
            <p:nvPr/>
          </p:nvCxnSpPr>
          <p:spPr>
            <a:xfrm>
              <a:off x="1693351" y="4697960"/>
              <a:ext cx="298682" cy="0"/>
            </a:xfrm>
            <a:prstGeom prst="line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type="none" w="sm" len="sm"/>
              <a:tailEnd type="triangle" w="sm" len="sm"/>
            </a:ln>
            <a:effectLst/>
          </p:spPr>
        </p:cxnSp>
        <p:cxnSp>
          <p:nvCxnSpPr>
            <p:cNvPr id="128" name="Straight Connector 127"/>
            <p:cNvCxnSpPr/>
            <p:nvPr/>
          </p:nvCxnSpPr>
          <p:spPr>
            <a:xfrm>
              <a:off x="1693351" y="4757440"/>
              <a:ext cx="298682" cy="0"/>
            </a:xfrm>
            <a:prstGeom prst="line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type="none" w="sm" len="sm"/>
              <a:tailEnd type="triangle" w="sm" len="sm"/>
            </a:ln>
            <a:effectLst/>
          </p:spPr>
        </p:cxnSp>
        <p:cxnSp>
          <p:nvCxnSpPr>
            <p:cNvPr id="129" name="Straight Connector 128"/>
            <p:cNvCxnSpPr/>
            <p:nvPr/>
          </p:nvCxnSpPr>
          <p:spPr>
            <a:xfrm>
              <a:off x="1693351" y="4816920"/>
              <a:ext cx="298682" cy="0"/>
            </a:xfrm>
            <a:prstGeom prst="line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type="none" w="sm" len="sm"/>
              <a:tailEnd type="triangle" w="sm" len="sm"/>
            </a:ln>
            <a:effectLst/>
          </p:spPr>
        </p:cxnSp>
        <p:cxnSp>
          <p:nvCxnSpPr>
            <p:cNvPr id="130" name="Straight Connector 129"/>
            <p:cNvCxnSpPr/>
            <p:nvPr/>
          </p:nvCxnSpPr>
          <p:spPr>
            <a:xfrm>
              <a:off x="1693351" y="4935878"/>
              <a:ext cx="298682" cy="0"/>
            </a:xfrm>
            <a:prstGeom prst="line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type="none" w="sm" len="sm"/>
              <a:tailEnd type="triangle" w="sm" len="sm"/>
            </a:ln>
            <a:effectLst/>
          </p:spPr>
        </p:cxnSp>
        <p:cxnSp>
          <p:nvCxnSpPr>
            <p:cNvPr id="131" name="Straight Connector 130"/>
            <p:cNvCxnSpPr/>
            <p:nvPr/>
          </p:nvCxnSpPr>
          <p:spPr>
            <a:xfrm>
              <a:off x="1693351" y="5054835"/>
              <a:ext cx="298682" cy="0"/>
            </a:xfrm>
            <a:prstGeom prst="line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type="none" w="sm" len="sm"/>
              <a:tailEnd type="triangle" w="sm" len="sm"/>
            </a:ln>
            <a:effectLst/>
          </p:spPr>
        </p:cxnSp>
        <p:cxnSp>
          <p:nvCxnSpPr>
            <p:cNvPr id="132" name="Straight Connector 131"/>
            <p:cNvCxnSpPr/>
            <p:nvPr/>
          </p:nvCxnSpPr>
          <p:spPr>
            <a:xfrm>
              <a:off x="1693351" y="4876397"/>
              <a:ext cx="298682" cy="0"/>
            </a:xfrm>
            <a:prstGeom prst="line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type="none" w="sm" len="sm"/>
              <a:tailEnd type="triangle" w="sm" len="sm"/>
            </a:ln>
            <a:effectLst/>
          </p:spPr>
        </p:cxnSp>
        <p:cxnSp>
          <p:nvCxnSpPr>
            <p:cNvPr id="133" name="Straight Connector 132"/>
            <p:cNvCxnSpPr/>
            <p:nvPr/>
          </p:nvCxnSpPr>
          <p:spPr>
            <a:xfrm>
              <a:off x="1693351" y="4995355"/>
              <a:ext cx="298682" cy="0"/>
            </a:xfrm>
            <a:prstGeom prst="line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type="none" w="sm" len="sm"/>
              <a:tailEnd type="triangle" w="sm" len="sm"/>
            </a:ln>
            <a:effectLst/>
          </p:spPr>
        </p:cxnSp>
        <p:cxnSp>
          <p:nvCxnSpPr>
            <p:cNvPr id="134" name="Straight Connector 133"/>
            <p:cNvCxnSpPr/>
            <p:nvPr/>
          </p:nvCxnSpPr>
          <p:spPr>
            <a:xfrm>
              <a:off x="1693351" y="5114316"/>
              <a:ext cx="298682" cy="0"/>
            </a:xfrm>
            <a:prstGeom prst="line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type="none" w="sm" len="sm"/>
              <a:tailEnd type="triangle" w="sm" len="sm"/>
            </a:ln>
            <a:effectLst/>
          </p:spPr>
        </p:cxnSp>
        <p:sp>
          <p:nvSpPr>
            <p:cNvPr id="135" name="TextBox 134"/>
            <p:cNvSpPr txBox="1"/>
            <p:nvPr/>
          </p:nvSpPr>
          <p:spPr>
            <a:xfrm flipH="1">
              <a:off x="720096" y="4727896"/>
              <a:ext cx="913615" cy="261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961103">
                <a:lnSpc>
                  <a:spcPct val="80000"/>
                </a:lnSpc>
              </a:pPr>
              <a:r>
                <a:rPr lang="en-GB" sz="600" dirty="0">
                  <a:solidFill>
                    <a:prstClr val="black"/>
                  </a:solidFill>
                  <a:latin typeface="Calibri" panose="020F0502020204030204"/>
                </a:rPr>
                <a:t>Analog IN</a:t>
              </a:r>
            </a:p>
            <a:p>
              <a:pPr algn="r" defTabSz="961103">
                <a:lnSpc>
                  <a:spcPct val="80000"/>
                </a:lnSpc>
              </a:pPr>
              <a:r>
                <a:rPr lang="en-GB" sz="600" dirty="0">
                  <a:solidFill>
                    <a:prstClr val="black"/>
                  </a:solidFill>
                  <a:latin typeface="Calibri" panose="020F0502020204030204"/>
                </a:rPr>
                <a:t>x31</a:t>
              </a:r>
              <a:endParaRPr lang="en-GB" sz="6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36" name="Right Brace 135"/>
            <p:cNvSpPr/>
            <p:nvPr/>
          </p:nvSpPr>
          <p:spPr>
            <a:xfrm flipH="1">
              <a:off x="1586903" y="4600833"/>
              <a:ext cx="81786" cy="563309"/>
            </a:xfrm>
            <a:prstGeom prst="rightBrace">
              <a:avLst>
                <a:gd name="adj1" fmla="val 80285"/>
                <a:gd name="adj2" fmla="val 50000"/>
              </a:avLst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w="sm" len="sm"/>
              <a:tailEnd w="sm" len="sm"/>
            </a:ln>
            <a:effectLst/>
          </p:spPr>
          <p:txBody>
            <a:bodyPr rtlCol="0" anchor="ctr"/>
            <a:lstStyle/>
            <a:p>
              <a:pPr algn="r" defTabSz="961103">
                <a:defRPr/>
              </a:pPr>
              <a:endParaRPr lang="en-GB" sz="600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37" name="TextBox 136"/>
            <p:cNvSpPr txBox="1"/>
            <p:nvPr/>
          </p:nvSpPr>
          <p:spPr>
            <a:xfrm flipH="1">
              <a:off x="720096" y="6138947"/>
              <a:ext cx="913615" cy="261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961103">
                <a:lnSpc>
                  <a:spcPct val="80000"/>
                </a:lnSpc>
              </a:pPr>
              <a:r>
                <a:rPr lang="en-GB" sz="600" dirty="0">
                  <a:solidFill>
                    <a:prstClr val="black"/>
                  </a:solidFill>
                  <a:latin typeface="Calibri" panose="020F0502020204030204"/>
                </a:rPr>
                <a:t>Analog OUT</a:t>
              </a:r>
              <a:br>
                <a:rPr lang="en-GB" sz="600" dirty="0">
                  <a:solidFill>
                    <a:prstClr val="black"/>
                  </a:solidFill>
                  <a:latin typeface="Calibri" panose="020F0502020204030204"/>
                </a:rPr>
              </a:br>
              <a:r>
                <a:rPr lang="en-GB" sz="600" dirty="0">
                  <a:solidFill>
                    <a:prstClr val="black"/>
                  </a:solidFill>
                  <a:latin typeface="Calibri" panose="020F0502020204030204"/>
                </a:rPr>
                <a:t>x4</a:t>
              </a:r>
              <a:endParaRPr lang="en-GB" sz="6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38" name="Rectangle 137"/>
            <p:cNvSpPr/>
            <p:nvPr/>
          </p:nvSpPr>
          <p:spPr>
            <a:xfrm flipH="1">
              <a:off x="1991165" y="6019305"/>
              <a:ext cx="1248484" cy="413077"/>
            </a:xfrm>
            <a:prstGeom prst="rect">
              <a:avLst/>
            </a:prstGeom>
            <a:solidFill>
              <a:srgbClr val="DBF3F4"/>
            </a:solidFill>
            <a:ln w="12700" cap="flat" cmpd="sng" algn="ctr">
              <a:solidFill>
                <a:srgbClr val="4A66AC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61103">
                <a:defRPr/>
              </a:pPr>
              <a:r>
                <a:rPr lang="en-GB" sz="1000" kern="0" dirty="0">
                  <a:solidFill>
                    <a:prstClr val="black"/>
                  </a:solidFill>
                  <a:latin typeface="Calibri" panose="020F0502020204030204"/>
                </a:rPr>
                <a:t>DAC</a:t>
              </a:r>
            </a:p>
          </p:txBody>
        </p:sp>
        <p:cxnSp>
          <p:nvCxnSpPr>
            <p:cNvPr id="139" name="Straight Connector 138"/>
            <p:cNvCxnSpPr/>
            <p:nvPr/>
          </p:nvCxnSpPr>
          <p:spPr>
            <a:xfrm flipV="1">
              <a:off x="1694381" y="6259353"/>
              <a:ext cx="456807" cy="1003"/>
            </a:xfrm>
            <a:prstGeom prst="line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type="triangle" w="sm" len="sm"/>
              <a:tailEnd type="none" w="sm" len="sm"/>
            </a:ln>
            <a:effectLst/>
          </p:spPr>
        </p:cxnSp>
        <p:sp>
          <p:nvSpPr>
            <p:cNvPr id="140" name="Rectangle 139"/>
            <p:cNvSpPr/>
            <p:nvPr/>
          </p:nvSpPr>
          <p:spPr>
            <a:xfrm flipH="1">
              <a:off x="2125223" y="6100854"/>
              <a:ext cx="1248484" cy="413077"/>
            </a:xfrm>
            <a:prstGeom prst="rect">
              <a:avLst/>
            </a:prstGeom>
            <a:solidFill>
              <a:srgbClr val="DBF3F4"/>
            </a:solidFill>
            <a:ln w="12700" cap="flat" cmpd="sng" algn="ctr">
              <a:solidFill>
                <a:srgbClr val="4A66AC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61103">
                <a:defRPr/>
              </a:pPr>
              <a:r>
                <a:rPr lang="en-GB" sz="1000" kern="0" dirty="0">
                  <a:solidFill>
                    <a:prstClr val="black"/>
                  </a:solidFill>
                  <a:latin typeface="Calibri" panose="020F0502020204030204"/>
                </a:rPr>
                <a:t>DAC</a:t>
              </a:r>
            </a:p>
          </p:txBody>
        </p:sp>
        <p:cxnSp>
          <p:nvCxnSpPr>
            <p:cNvPr id="141" name="Straight Connector 140"/>
            <p:cNvCxnSpPr/>
            <p:nvPr/>
          </p:nvCxnSpPr>
          <p:spPr>
            <a:xfrm flipV="1">
              <a:off x="1694381" y="6334796"/>
              <a:ext cx="562224" cy="0"/>
            </a:xfrm>
            <a:prstGeom prst="line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type="triangle" w="sm" len="sm"/>
              <a:tailEnd type="none" w="sm" len="sm"/>
            </a:ln>
            <a:effectLst/>
          </p:spPr>
        </p:cxnSp>
        <p:sp>
          <p:nvSpPr>
            <p:cNvPr id="142" name="Rectangle 141"/>
            <p:cNvSpPr/>
            <p:nvPr/>
          </p:nvSpPr>
          <p:spPr>
            <a:xfrm flipH="1">
              <a:off x="2259282" y="6182404"/>
              <a:ext cx="1248484" cy="413077"/>
            </a:xfrm>
            <a:prstGeom prst="rect">
              <a:avLst/>
            </a:prstGeom>
            <a:solidFill>
              <a:srgbClr val="DBF3F4"/>
            </a:solidFill>
            <a:ln w="12700" cap="flat" cmpd="sng" algn="ctr">
              <a:solidFill>
                <a:srgbClr val="4A66AC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61103">
                <a:defRPr/>
              </a:pPr>
              <a:r>
                <a:rPr lang="en-GB" sz="1000" kern="0" dirty="0">
                  <a:solidFill>
                    <a:prstClr val="black"/>
                  </a:solidFill>
                  <a:latin typeface="Calibri" panose="020F0502020204030204"/>
                </a:rPr>
                <a:t>DAC</a:t>
              </a:r>
            </a:p>
          </p:txBody>
        </p:sp>
        <p:cxnSp>
          <p:nvCxnSpPr>
            <p:cNvPr id="143" name="Straight Connector 142"/>
            <p:cNvCxnSpPr/>
            <p:nvPr/>
          </p:nvCxnSpPr>
          <p:spPr>
            <a:xfrm flipV="1">
              <a:off x="1694378" y="6415345"/>
              <a:ext cx="702781" cy="0"/>
            </a:xfrm>
            <a:prstGeom prst="line">
              <a:avLst/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type="triangle" w="sm" len="sm"/>
              <a:tailEnd type="none" w="sm" len="sm"/>
            </a:ln>
            <a:effectLst/>
          </p:spPr>
        </p:cxnSp>
        <p:sp>
          <p:nvSpPr>
            <p:cNvPr id="144" name="Rectangle 143"/>
            <p:cNvSpPr/>
            <p:nvPr/>
          </p:nvSpPr>
          <p:spPr>
            <a:xfrm flipH="1">
              <a:off x="2393341" y="6263959"/>
              <a:ext cx="1248484" cy="413077"/>
            </a:xfrm>
            <a:prstGeom prst="rect">
              <a:avLst/>
            </a:prstGeom>
            <a:solidFill>
              <a:srgbClr val="DBF3F4"/>
            </a:solidFill>
            <a:ln w="12700" cap="flat" cmpd="sng" algn="ctr">
              <a:solidFill>
                <a:srgbClr val="4A66AC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61103">
                <a:defRPr/>
              </a:pPr>
              <a:r>
                <a:rPr lang="en-GB" sz="700" kern="0" dirty="0">
                  <a:solidFill>
                    <a:prstClr val="black"/>
                  </a:solidFill>
                  <a:latin typeface="Calibri" panose="020F0502020204030204"/>
                </a:rPr>
                <a:t>DAC x4</a:t>
              </a:r>
              <a:endParaRPr lang="en-GB" sz="700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45" name="Rectangle 144"/>
            <p:cNvSpPr/>
            <p:nvPr/>
          </p:nvSpPr>
          <p:spPr>
            <a:xfrm rot="5400000" flipH="1">
              <a:off x="3565542" y="6182044"/>
              <a:ext cx="655641" cy="332945"/>
            </a:xfrm>
            <a:prstGeom prst="rect">
              <a:avLst/>
            </a:prstGeom>
            <a:solidFill>
              <a:srgbClr val="9D90A0">
                <a:lumMod val="20000"/>
                <a:lumOff val="80000"/>
              </a:srgbClr>
            </a:solidFill>
            <a:ln w="9525" cap="flat" cmpd="sng" algn="ctr">
              <a:solidFill>
                <a:srgbClr val="4A66AC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61103">
                <a:defRPr/>
              </a:pPr>
              <a:r>
                <a:rPr lang="en-GB" sz="600" kern="0" dirty="0">
                  <a:solidFill>
                    <a:prstClr val="black"/>
                  </a:solidFill>
                  <a:latin typeface="Calibri" panose="020F0502020204030204"/>
                </a:rPr>
                <a:t>Interface</a:t>
              </a:r>
            </a:p>
          </p:txBody>
        </p:sp>
        <p:sp>
          <p:nvSpPr>
            <p:cNvPr id="146" name="Right Brace 145"/>
            <p:cNvSpPr/>
            <p:nvPr/>
          </p:nvSpPr>
          <p:spPr>
            <a:xfrm flipH="1">
              <a:off x="1600612" y="6170100"/>
              <a:ext cx="62920" cy="271834"/>
            </a:xfrm>
            <a:prstGeom prst="rightBrace">
              <a:avLst>
                <a:gd name="adj1" fmla="val 66673"/>
                <a:gd name="adj2" fmla="val 45761"/>
              </a:avLst>
            </a:prstGeom>
            <a:noFill/>
            <a:ln w="6350" cap="flat" cmpd="sng" algn="ctr">
              <a:solidFill>
                <a:srgbClr val="4A66AC"/>
              </a:solidFill>
              <a:prstDash val="solid"/>
              <a:miter lim="800000"/>
              <a:headEnd w="sm" len="sm"/>
              <a:tailEnd w="sm" len="sm"/>
            </a:ln>
            <a:effectLst/>
          </p:spPr>
          <p:txBody>
            <a:bodyPr rtlCol="0" anchor="ctr"/>
            <a:lstStyle/>
            <a:p>
              <a:pPr algn="r" defTabSz="961103">
                <a:defRPr/>
              </a:pPr>
              <a:endParaRPr lang="en-GB" sz="600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20318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Changes of the GBT-SCA </a:t>
            </a:r>
            <a:r>
              <a:rPr lang="en-GB" dirty="0" err="1" smtClean="0"/>
              <a:t>V2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new version of the SCA was prototyped in October 2015 </a:t>
            </a:r>
            <a:br>
              <a:rPr lang="en-GB" dirty="0" smtClean="0"/>
            </a:br>
            <a:r>
              <a:rPr lang="en-GB" dirty="0" smtClean="0"/>
              <a:t>with minor changes</a:t>
            </a:r>
          </a:p>
          <a:p>
            <a:endParaRPr lang="en-GB" dirty="0" smtClean="0"/>
          </a:p>
          <a:p>
            <a:r>
              <a:rPr lang="en-GB" dirty="0" smtClean="0"/>
              <a:t>Improved ADC performances</a:t>
            </a:r>
          </a:p>
          <a:p>
            <a:pPr lvl="1"/>
            <a:r>
              <a:rPr lang="en-GB" dirty="0" smtClean="0"/>
              <a:t>The ADC of the SCA was modified to improve the TID tolerance </a:t>
            </a:r>
          </a:p>
          <a:p>
            <a:pPr lvl="1"/>
            <a:r>
              <a:rPr lang="en-GB" dirty="0" smtClean="0"/>
              <a:t>Better linearity, better noise performances, </a:t>
            </a:r>
          </a:p>
          <a:p>
            <a:endParaRPr lang="en-GB" dirty="0" smtClean="0"/>
          </a:p>
          <a:p>
            <a:r>
              <a:rPr lang="en-GB" dirty="0" smtClean="0"/>
              <a:t>Allowed higher voltages supply for the periphery VDD</a:t>
            </a:r>
          </a:p>
          <a:p>
            <a:endParaRPr lang="en-GB" dirty="0" smtClean="0"/>
          </a:p>
          <a:p>
            <a:r>
              <a:rPr lang="en-GB" dirty="0" smtClean="0"/>
              <a:t>Minor changes on the I2C masters</a:t>
            </a:r>
          </a:p>
          <a:p>
            <a:pPr lvl="1"/>
            <a:r>
              <a:rPr lang="en-GB" dirty="0" smtClean="0"/>
              <a:t>The SDA line can now be tristate </a:t>
            </a:r>
          </a:p>
        </p:txBody>
      </p:sp>
    </p:spTree>
    <p:extLst>
      <p:ext uri="{BB962C8B-B14F-4D97-AF65-F5344CB8AC3E}">
        <p14:creationId xmlns:p14="http://schemas.microsoft.com/office/powerpoint/2010/main" val="3814684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E-port communication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3022"/>
            <a:ext cx="8579644" cy="2155371"/>
          </a:xfrm>
        </p:spPr>
        <p:txBody>
          <a:bodyPr/>
          <a:lstStyle/>
          <a:p>
            <a:pPr marL="109725" indent="0">
              <a:buNone/>
            </a:pPr>
            <a:r>
              <a:rPr lang="en-GB" b="1" dirty="0" smtClean="0"/>
              <a:t>Status:</a:t>
            </a:r>
            <a:endParaRPr lang="en-GB" b="1" dirty="0"/>
          </a:p>
          <a:p>
            <a:r>
              <a:rPr lang="en-GB" dirty="0"/>
              <a:t>Start-up and communication </a:t>
            </a:r>
            <a:r>
              <a:rPr lang="en-GB" dirty="0"/>
              <a:t> </a:t>
            </a:r>
            <a:r>
              <a:rPr lang="en-GB" dirty="0">
                <a:solidFill>
                  <a:schemeClr val="accent6"/>
                </a:solidFill>
              </a:rPr>
              <a:t>← Tested</a:t>
            </a:r>
            <a:endParaRPr lang="en-GB" dirty="0" smtClean="0">
              <a:solidFill>
                <a:srgbClr val="00B050"/>
              </a:solidFill>
              <a:latin typeface="Cambria" panose="02040503050406030204" pitchFamily="18" charset="0"/>
            </a:endParaRPr>
          </a:p>
          <a:p>
            <a:r>
              <a:rPr lang="en-GB" dirty="0" smtClean="0"/>
              <a:t>Connect and reset  </a:t>
            </a:r>
            <a:r>
              <a:rPr lang="en-GB" dirty="0"/>
              <a:t>commands  </a:t>
            </a:r>
            <a:r>
              <a:rPr lang="en-GB" dirty="0">
                <a:solidFill>
                  <a:schemeClr val="accent6"/>
                </a:solidFill>
              </a:rPr>
              <a:t>← Tested</a:t>
            </a:r>
            <a:endParaRPr lang="en-GB" dirty="0" smtClean="0">
              <a:solidFill>
                <a:srgbClr val="00B050"/>
              </a:solidFill>
              <a:latin typeface="Cambria" panose="02040503050406030204" pitchFamily="18" charset="0"/>
            </a:endParaRPr>
          </a:p>
          <a:p>
            <a:r>
              <a:rPr lang="en-GB" dirty="0" smtClean="0"/>
              <a:t>Switching between primary and </a:t>
            </a:r>
            <a:r>
              <a:rPr lang="en-GB" dirty="0"/>
              <a:t>auxiliary port </a:t>
            </a:r>
            <a:r>
              <a:rPr lang="en-GB" dirty="0">
                <a:solidFill>
                  <a:schemeClr val="accent6"/>
                </a:solidFill>
              </a:rPr>
              <a:t>← Tested</a:t>
            </a:r>
            <a:endParaRPr lang="en-GB" dirty="0" smtClean="0"/>
          </a:p>
          <a:p>
            <a:endParaRPr lang="en-GB" dirty="0">
              <a:solidFill>
                <a:srgbClr val="00B050"/>
              </a:solidFill>
              <a:latin typeface="Cambria" panose="02040503050406030204" pitchFamily="18" charset="0"/>
            </a:endParaRPr>
          </a:p>
          <a:p>
            <a:pPr marL="1188661" lvl="5" indent="0">
              <a:buNone/>
            </a:pPr>
            <a:endParaRPr lang="en-GB" dirty="0" smtClean="0">
              <a:solidFill>
                <a:srgbClr val="00B050"/>
              </a:solidFill>
              <a:latin typeface="Cambria" panose="02040503050406030204" pitchFamily="18" charset="0"/>
            </a:endParaRPr>
          </a:p>
          <a:p>
            <a:endParaRPr lang="en-GB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3362346"/>
            <a:ext cx="8229600" cy="990600"/>
          </a:xfrm>
          <a:prstGeom prst="rect">
            <a:avLst/>
          </a:prstGeom>
        </p:spPr>
        <p:txBody>
          <a:bodyPr/>
          <a:lstStyle>
            <a:lvl1pPr algn="l" defTabSz="914354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</a:lstStyle>
          <a:p>
            <a:r>
              <a:rPr lang="en-GB" smtClean="0"/>
              <a:t>Core Logic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4207687"/>
            <a:ext cx="8001000" cy="2235994"/>
          </a:xfrm>
          <a:prstGeom prst="rect">
            <a:avLst/>
          </a:prstGeom>
        </p:spPr>
        <p:txBody>
          <a:bodyPr/>
          <a:lstStyle>
            <a:lvl1pPr marL="182870" indent="-182870" algn="l" defTabSz="914354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178" indent="-182870" algn="l" defTabSz="914354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731484" indent="-182870" algn="l" defTabSz="914354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005790" indent="-182870" algn="l" defTabSz="914354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188661" indent="-137154" algn="l" defTabSz="914354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1371532" indent="-182870" algn="l" defTabSz="914354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02" indent="-182870" algn="l" defTabSz="914354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274" indent="-182870" algn="l" defTabSz="914354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144" indent="-182870" algn="l" defTabSz="914354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5" indent="0">
              <a:buFont typeface="Arial" pitchFamily="34" charset="0"/>
              <a:buNone/>
            </a:pPr>
            <a:r>
              <a:rPr lang="en-GB" b="1" dirty="0" smtClean="0"/>
              <a:t>Status:</a:t>
            </a:r>
          </a:p>
          <a:p>
            <a:r>
              <a:rPr lang="en-GB" dirty="0" smtClean="0"/>
              <a:t>Digital functionalities    </a:t>
            </a:r>
            <a:r>
              <a:rPr lang="en-GB" dirty="0" smtClean="0">
                <a:solidFill>
                  <a:schemeClr val="accent6"/>
                </a:solidFill>
              </a:rPr>
              <a:t>← Tested</a:t>
            </a:r>
          </a:p>
          <a:p>
            <a:r>
              <a:rPr lang="en-GB" dirty="0" smtClean="0"/>
              <a:t>Receive/Reply and communication related    </a:t>
            </a:r>
            <a:r>
              <a:rPr lang="en-GB" dirty="0" smtClean="0">
                <a:solidFill>
                  <a:schemeClr val="accent6"/>
                </a:solidFill>
              </a:rPr>
              <a:t>← Tested</a:t>
            </a:r>
          </a:p>
          <a:p>
            <a:r>
              <a:rPr lang="en-GB" dirty="0" smtClean="0"/>
              <a:t>Enable/Disable (</a:t>
            </a:r>
            <a:r>
              <a:rPr lang="en-GB" dirty="0" err="1" smtClean="0"/>
              <a:t>clk</a:t>
            </a:r>
            <a:r>
              <a:rPr lang="en-GB" dirty="0" smtClean="0"/>
              <a:t> gating) of all    </a:t>
            </a:r>
            <a:r>
              <a:rPr lang="en-GB" dirty="0" smtClean="0">
                <a:solidFill>
                  <a:schemeClr val="accent6"/>
                </a:solidFill>
              </a:rPr>
              <a:t>← Tested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communication interfaces</a:t>
            </a:r>
            <a:endParaRPr lang="en-GB" dirty="0" smtClean="0">
              <a:solidFill>
                <a:srgbClr val="00B05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8002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I2C ports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4442"/>
            <a:ext cx="8229600" cy="2393158"/>
          </a:xfrm>
        </p:spPr>
        <p:txBody>
          <a:bodyPr/>
          <a:lstStyle/>
          <a:p>
            <a:pPr marL="109725" indent="0">
              <a:buNone/>
            </a:pPr>
            <a:r>
              <a:rPr lang="en-GB" b="1" dirty="0"/>
              <a:t>Status:</a:t>
            </a:r>
          </a:p>
          <a:p>
            <a:r>
              <a:rPr lang="en-GB" dirty="0"/>
              <a:t>Read operations in </a:t>
            </a:r>
            <a:r>
              <a:rPr lang="en-GB" dirty="0" err="1"/>
              <a:t>7bit</a:t>
            </a:r>
            <a:r>
              <a:rPr lang="en-GB" dirty="0"/>
              <a:t> addressing mode  </a:t>
            </a:r>
            <a:r>
              <a:rPr lang="en-GB" dirty="0">
                <a:solidFill>
                  <a:schemeClr val="accent6"/>
                </a:solidFill>
              </a:rPr>
              <a:t>← Tested</a:t>
            </a:r>
          </a:p>
          <a:p>
            <a:r>
              <a:rPr lang="en-GB" dirty="0"/>
              <a:t>Read operations in </a:t>
            </a:r>
            <a:r>
              <a:rPr lang="en-GB" dirty="0" err="1"/>
              <a:t>10bit</a:t>
            </a:r>
            <a:r>
              <a:rPr lang="en-GB" dirty="0"/>
              <a:t> addressing mode  </a:t>
            </a:r>
            <a:r>
              <a:rPr lang="en-GB" dirty="0">
                <a:solidFill>
                  <a:schemeClr val="accent6"/>
                </a:solidFill>
              </a:rPr>
              <a:t>← Tested</a:t>
            </a:r>
          </a:p>
          <a:p>
            <a:r>
              <a:rPr lang="en-GB" dirty="0" smtClean="0"/>
              <a:t>Write operations </a:t>
            </a:r>
            <a:r>
              <a:rPr lang="en-GB" dirty="0"/>
              <a:t>in </a:t>
            </a:r>
            <a:r>
              <a:rPr lang="en-GB" dirty="0" err="1"/>
              <a:t>7bit</a:t>
            </a:r>
            <a:r>
              <a:rPr lang="en-GB" dirty="0"/>
              <a:t> addressing mode  </a:t>
            </a:r>
            <a:r>
              <a:rPr lang="en-GB" dirty="0">
                <a:solidFill>
                  <a:schemeClr val="accent6"/>
                </a:solidFill>
              </a:rPr>
              <a:t>← Tested</a:t>
            </a:r>
          </a:p>
          <a:p>
            <a:r>
              <a:rPr lang="en-GB" dirty="0" smtClean="0"/>
              <a:t>Write operations </a:t>
            </a:r>
            <a:r>
              <a:rPr lang="en-GB" dirty="0"/>
              <a:t>in </a:t>
            </a:r>
            <a:r>
              <a:rPr lang="en-GB" dirty="0" err="1"/>
              <a:t>10bit</a:t>
            </a:r>
            <a:r>
              <a:rPr lang="en-GB" dirty="0"/>
              <a:t> addressing mode  </a:t>
            </a:r>
            <a:r>
              <a:rPr lang="en-GB" dirty="0">
                <a:solidFill>
                  <a:schemeClr val="accent6"/>
                </a:solidFill>
              </a:rPr>
              <a:t>← Tested</a:t>
            </a:r>
          </a:p>
          <a:p>
            <a:endParaRPr lang="en-GB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3676673"/>
            <a:ext cx="8229600" cy="990600"/>
          </a:xfrm>
          <a:prstGeom prst="rect">
            <a:avLst/>
          </a:prstGeom>
        </p:spPr>
        <p:txBody>
          <a:bodyPr/>
          <a:lstStyle>
            <a:lvl1pPr algn="l" defTabSz="914354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</a:lstStyle>
          <a:p>
            <a:r>
              <a:rPr lang="en-GB" dirty="0" smtClean="0"/>
              <a:t>SPI port</a:t>
            </a: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4493438"/>
            <a:ext cx="8229600" cy="2093119"/>
          </a:xfrm>
          <a:prstGeom prst="rect">
            <a:avLst/>
          </a:prstGeom>
        </p:spPr>
        <p:txBody>
          <a:bodyPr/>
          <a:lstStyle>
            <a:lvl1pPr marL="182870" indent="-182870" algn="l" defTabSz="914354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178" indent="-182870" algn="l" defTabSz="914354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731484" indent="-182870" algn="l" defTabSz="914354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005790" indent="-182870" algn="l" defTabSz="914354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188661" indent="-137154" algn="l" defTabSz="914354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1371532" indent="-182870" algn="l" defTabSz="914354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02" indent="-182870" algn="l" defTabSz="914354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274" indent="-182870" algn="l" defTabSz="914354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144" indent="-182870" algn="l" defTabSz="914354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5" indent="0">
              <a:buFont typeface="Arial" pitchFamily="34" charset="0"/>
              <a:buNone/>
            </a:pPr>
            <a:r>
              <a:rPr lang="en-GB" b="1" dirty="0" smtClean="0"/>
              <a:t>Status:</a:t>
            </a:r>
          </a:p>
          <a:p>
            <a:r>
              <a:rPr lang="en-GB" dirty="0" smtClean="0"/>
              <a:t>Read and write operations with different    </a:t>
            </a:r>
            <a:r>
              <a:rPr lang="en-GB" dirty="0" smtClean="0">
                <a:solidFill>
                  <a:schemeClr val="accent6"/>
                </a:solidFill>
              </a:rPr>
              <a:t>← Tested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settings and frequencies</a:t>
            </a:r>
            <a:endParaRPr lang="en-GB" dirty="0" smtClean="0">
              <a:solidFill>
                <a:schemeClr val="accent6"/>
              </a:solidFill>
            </a:endParaRPr>
          </a:p>
          <a:p>
            <a:r>
              <a:rPr lang="en-GB" dirty="0" smtClean="0"/>
              <a:t>Read and write operations on       </a:t>
            </a:r>
            <a:r>
              <a:rPr lang="en-GB" dirty="0" smtClean="0">
                <a:solidFill>
                  <a:schemeClr val="accent6"/>
                </a:solidFill>
              </a:rPr>
              <a:t>← Tested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commercial hardware (memory)</a:t>
            </a:r>
            <a:endParaRPr lang="en-GB" dirty="0" smtClean="0">
              <a:solidFill>
                <a:schemeClr val="accent6"/>
              </a:solidFill>
            </a:endParaRPr>
          </a:p>
          <a:p>
            <a:endParaRPr lang="en-GB" dirty="0" smtClean="0">
              <a:solidFill>
                <a:srgbClr val="00B050"/>
              </a:solidFill>
              <a:latin typeface="Cambria" panose="020405030504060302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661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JTAG 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021556"/>
          </a:xfrm>
        </p:spPr>
        <p:txBody>
          <a:bodyPr/>
          <a:lstStyle/>
          <a:p>
            <a:pPr marL="109725" indent="0">
              <a:buNone/>
            </a:pPr>
            <a:r>
              <a:rPr lang="en-GB" b="1" dirty="0"/>
              <a:t>Status:</a:t>
            </a:r>
          </a:p>
          <a:p>
            <a:r>
              <a:rPr lang="en-GB" dirty="0" smtClean="0"/>
              <a:t>Operations </a:t>
            </a:r>
            <a:r>
              <a:rPr lang="en-GB" dirty="0"/>
              <a:t>with different settings and frequencies </a:t>
            </a:r>
            <a:r>
              <a:rPr lang="en-GB" dirty="0">
                <a:solidFill>
                  <a:schemeClr val="accent6"/>
                </a:solidFill>
              </a:rPr>
              <a:t>← Tested </a:t>
            </a:r>
            <a:r>
              <a:rPr lang="en-GB" dirty="0" smtClean="0">
                <a:solidFill>
                  <a:srgbClr val="FFC000"/>
                </a:solidFill>
              </a:rPr>
              <a:t/>
            </a:r>
            <a:br>
              <a:rPr lang="en-GB" dirty="0" smtClean="0">
                <a:solidFill>
                  <a:srgbClr val="FFC000"/>
                </a:solidFill>
              </a:rPr>
            </a:br>
            <a:endParaRPr lang="en-GB" dirty="0">
              <a:solidFill>
                <a:srgbClr val="00B050"/>
              </a:solidFill>
            </a:endParaRPr>
          </a:p>
          <a:p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883708"/>
            <a:ext cx="8229600" cy="990600"/>
          </a:xfrm>
          <a:prstGeom prst="rect">
            <a:avLst/>
          </a:prstGeom>
        </p:spPr>
        <p:txBody>
          <a:bodyPr/>
          <a:lstStyle>
            <a:lvl1pPr algn="l" defTabSz="914354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</a:lstStyle>
          <a:p>
            <a:r>
              <a:rPr lang="en-GB" smtClean="0"/>
              <a:t>GPIO port </a:t>
            </a:r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3950508"/>
            <a:ext cx="8229600" cy="1135856"/>
          </a:xfrm>
          <a:prstGeom prst="rect">
            <a:avLst/>
          </a:prstGeom>
        </p:spPr>
        <p:txBody>
          <a:bodyPr/>
          <a:lstStyle>
            <a:lvl1pPr marL="182870" indent="-182870" algn="l" defTabSz="914354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178" indent="-182870" algn="l" defTabSz="914354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731484" indent="-182870" algn="l" defTabSz="914354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005790" indent="-182870" algn="l" defTabSz="914354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188661" indent="-137154" algn="l" defTabSz="914354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1371532" indent="-182870" algn="l" defTabSz="914354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02" indent="-182870" algn="l" defTabSz="914354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274" indent="-182870" algn="l" defTabSz="914354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144" indent="-182870" algn="l" defTabSz="914354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Parallel port as output </a:t>
            </a:r>
            <a:r>
              <a:rPr lang="en-GB" dirty="0">
                <a:solidFill>
                  <a:schemeClr val="accent6"/>
                </a:solidFill>
              </a:rPr>
              <a:t>← Tested </a:t>
            </a:r>
            <a:endParaRPr lang="en-GB" dirty="0" smtClean="0">
              <a:solidFill>
                <a:schemeClr val="accent6"/>
              </a:solidFill>
            </a:endParaRPr>
          </a:p>
          <a:p>
            <a:r>
              <a:rPr lang="en-GB" dirty="0" smtClean="0"/>
              <a:t>Parallel port as input/tristate    </a:t>
            </a:r>
            <a:r>
              <a:rPr lang="en-GB" dirty="0" smtClean="0">
                <a:solidFill>
                  <a:schemeClr val="accent6"/>
                </a:solidFill>
              </a:rPr>
              <a:t>← </a:t>
            </a:r>
            <a:r>
              <a:rPr lang="en-GB" dirty="0">
                <a:solidFill>
                  <a:schemeClr val="accent6"/>
                </a:solidFill>
              </a:rPr>
              <a:t>Tested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789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Conversion operation and reply on all the 31 inputs </a:t>
            </a:r>
            <a:r>
              <a:rPr lang="en-GB" dirty="0">
                <a:solidFill>
                  <a:schemeClr val="accent6"/>
                </a:solidFill>
              </a:rPr>
              <a:t>← Tested </a:t>
            </a:r>
            <a:endParaRPr lang="en-GB" dirty="0" smtClean="0">
              <a:solidFill>
                <a:schemeClr val="accent6"/>
              </a:solidFill>
            </a:endParaRPr>
          </a:p>
          <a:p>
            <a:r>
              <a:rPr lang="en-GB" dirty="0" smtClean="0"/>
              <a:t>Crosstalk </a:t>
            </a:r>
            <a:r>
              <a:rPr lang="en-GB" dirty="0" smtClean="0"/>
              <a:t>between the 31 Inputs </a:t>
            </a:r>
            <a:r>
              <a:rPr lang="en-GB" dirty="0">
                <a:solidFill>
                  <a:schemeClr val="accent6"/>
                </a:solidFill>
              </a:rPr>
              <a:t>← Tested </a:t>
            </a:r>
            <a:endParaRPr lang="en-GB" dirty="0" smtClean="0"/>
          </a:p>
          <a:p>
            <a:r>
              <a:rPr lang="en-GB" dirty="0" smtClean="0"/>
              <a:t>Gain Calibration logic </a:t>
            </a:r>
            <a:r>
              <a:rPr lang="en-GB" dirty="0">
                <a:solidFill>
                  <a:schemeClr val="accent6"/>
                </a:solidFill>
              </a:rPr>
              <a:t>← Tested </a:t>
            </a:r>
            <a:endParaRPr lang="en-GB" dirty="0" smtClean="0">
              <a:solidFill>
                <a:srgbClr val="00B050"/>
              </a:solidFill>
            </a:endParaRPr>
          </a:p>
          <a:p>
            <a:r>
              <a:rPr lang="en-GB" dirty="0" smtClean="0"/>
              <a:t>Internal temperature sensor </a:t>
            </a:r>
            <a:r>
              <a:rPr lang="en-GB" dirty="0">
                <a:solidFill>
                  <a:schemeClr val="accent6"/>
                </a:solidFill>
              </a:rPr>
              <a:t>← Tested </a:t>
            </a:r>
            <a:endParaRPr lang="en-GB" dirty="0">
              <a:solidFill>
                <a:srgbClr val="00B050"/>
              </a:solidFill>
            </a:endParaRPr>
          </a:p>
          <a:p>
            <a:r>
              <a:rPr lang="en-GB" dirty="0" smtClean="0"/>
              <a:t>100 </a:t>
            </a:r>
            <a:r>
              <a:rPr lang="en-GB" dirty="0"/>
              <a:t>μ</a:t>
            </a:r>
            <a:r>
              <a:rPr lang="en-GB" dirty="0" smtClean="0"/>
              <a:t>A Current sources on the ADC </a:t>
            </a:r>
            <a:r>
              <a:rPr lang="en-GB" dirty="0" smtClean="0"/>
              <a:t>pads </a:t>
            </a:r>
            <a:r>
              <a:rPr lang="en-GB" dirty="0">
                <a:solidFill>
                  <a:schemeClr val="accent6"/>
                </a:solidFill>
              </a:rPr>
              <a:t>← Tested </a:t>
            </a:r>
            <a:endParaRPr lang="en-GB" dirty="0">
              <a:solidFill>
                <a:srgbClr val="00B050"/>
              </a:solidFill>
            </a:endParaRPr>
          </a:p>
          <a:p>
            <a:r>
              <a:rPr lang="en-GB" dirty="0" smtClean="0"/>
              <a:t>Offset </a:t>
            </a:r>
            <a:r>
              <a:rPr lang="en-GB" dirty="0">
                <a:solidFill>
                  <a:schemeClr val="accent6"/>
                </a:solidFill>
              </a:rPr>
              <a:t>← Tested 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86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ADC Differential Nonlinearity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469"/>
          <a:stretch/>
        </p:blipFill>
        <p:spPr>
          <a:xfrm>
            <a:off x="186770" y="1723534"/>
            <a:ext cx="8699021" cy="3127674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807244" y="2668048"/>
            <a:ext cx="792956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807244" y="3748083"/>
            <a:ext cx="792956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5363260"/>
            <a:ext cx="9143999" cy="10515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95328" indent="-895328">
              <a:spcAft>
                <a:spcPts val="1000"/>
              </a:spcAft>
            </a:pPr>
            <a:r>
              <a:rPr lang="en-GB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Figure </a:t>
            </a:r>
            <a:r>
              <a:rPr lang="en-GB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3: </a:t>
            </a:r>
            <a:r>
              <a:rPr lang="en-GB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GB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ADC DNL extrapolated with Instagram method with linear ramp in input, 1600 average samples per bin, source voltage from 16 bit DAC. </a:t>
            </a:r>
            <a:endParaRPr lang="en-GB" dirty="0">
              <a:latin typeface="Calibri" panose="020F0502020204030204" pitchFamily="34" charset="0"/>
            </a:endParaRPr>
          </a:p>
          <a:p>
            <a:pPr>
              <a:spcAft>
                <a:spcPts val="1000"/>
              </a:spcAft>
            </a:pPr>
            <a:endParaRPr lang="en-GB" i="1" dirty="0">
              <a:solidFill>
                <a:srgbClr val="44546A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8427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04"/>
          <a:stretch/>
        </p:blipFill>
        <p:spPr>
          <a:xfrm>
            <a:off x="257175" y="1763360"/>
            <a:ext cx="8643938" cy="27705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ADC Integral Nonlinearity </a:t>
            </a:r>
            <a:endParaRPr lang="en-GB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814388" y="2839499"/>
            <a:ext cx="792956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835819" y="3576632"/>
            <a:ext cx="792956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5363260"/>
            <a:ext cx="9143999" cy="10515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95328" indent="-895328">
              <a:spcAft>
                <a:spcPts val="1000"/>
              </a:spcAft>
            </a:pPr>
            <a:r>
              <a:rPr lang="en-GB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Figure </a:t>
            </a:r>
            <a:r>
              <a:rPr lang="en-GB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4: </a:t>
            </a:r>
            <a:r>
              <a:rPr lang="en-GB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GB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ADC INL extrapolated with Instagram method with linear ramp in input, 1600 average samples per bin, source voltage from 16 bit DAC. </a:t>
            </a:r>
            <a:endParaRPr lang="en-GB" dirty="0">
              <a:latin typeface="Calibri" panose="020F0502020204030204" pitchFamily="34" charset="0"/>
            </a:endParaRPr>
          </a:p>
          <a:p>
            <a:pPr>
              <a:spcAft>
                <a:spcPts val="1000"/>
              </a:spcAft>
            </a:pPr>
            <a:endParaRPr lang="en-GB" i="1" dirty="0">
              <a:solidFill>
                <a:srgbClr val="44546A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498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leSlid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eSlides" id="{7B1EF182-9764-486B-950F-D6A3EB2C3932}" vid="{1548CA50-C524-4F1E-BFDD-E3606CC0C56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AleSlides</Template>
  <TotalTime>2061</TotalTime>
  <Words>418</Words>
  <Application>Microsoft Office PowerPoint</Application>
  <PresentationFormat>On-screen Show (4:3)</PresentationFormat>
  <Paragraphs>171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Arial Narrow</vt:lpstr>
      <vt:lpstr>Calibri</vt:lpstr>
      <vt:lpstr>Cambria</vt:lpstr>
      <vt:lpstr>Cambria Math</vt:lpstr>
      <vt:lpstr>Georgia</vt:lpstr>
      <vt:lpstr>Times New Roman</vt:lpstr>
      <vt:lpstr>AleSlides</vt:lpstr>
      <vt:lpstr>GBT-SCA Updates</vt:lpstr>
      <vt:lpstr>GBT-SCA</vt:lpstr>
      <vt:lpstr>Changes of the GBT-SCA V2</vt:lpstr>
      <vt:lpstr>E-port communication</vt:lpstr>
      <vt:lpstr>I2C ports</vt:lpstr>
      <vt:lpstr>JTAG port</vt:lpstr>
      <vt:lpstr>ADC</vt:lpstr>
      <vt:lpstr>ADC Differential Nonlinearity </vt:lpstr>
      <vt:lpstr>ADC Integral Nonlinearity </vt:lpstr>
      <vt:lpstr>ADC noise performances </vt:lpstr>
      <vt:lpstr>ADC Offset</vt:lpstr>
      <vt:lpstr>ADC TID tests 1/2</vt:lpstr>
      <vt:lpstr>ADC TID tests 2/2</vt:lpstr>
      <vt:lpstr>ADC Calibration Procedure</vt:lpstr>
      <vt:lpstr>Production plans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A. C.</dc:creator>
  <cp:lastModifiedBy>Alessandro Caratelli</cp:lastModifiedBy>
  <cp:revision>64</cp:revision>
  <dcterms:created xsi:type="dcterms:W3CDTF">2016-03-01T10:02:06Z</dcterms:created>
  <dcterms:modified xsi:type="dcterms:W3CDTF">2016-06-09T10:52:02Z</dcterms:modified>
</cp:coreProperties>
</file>