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2"/>
  </p:notesMasterIdLst>
  <p:sldIdLst>
    <p:sldId id="265" r:id="rId2"/>
    <p:sldId id="352" r:id="rId3"/>
    <p:sldId id="380" r:id="rId4"/>
    <p:sldId id="392" r:id="rId5"/>
    <p:sldId id="375" r:id="rId6"/>
    <p:sldId id="373" r:id="rId7"/>
    <p:sldId id="374" r:id="rId8"/>
    <p:sldId id="371" r:id="rId9"/>
    <p:sldId id="391" r:id="rId10"/>
    <p:sldId id="382" r:id="rId11"/>
    <p:sldId id="381" r:id="rId12"/>
    <p:sldId id="384" r:id="rId13"/>
    <p:sldId id="394" r:id="rId14"/>
    <p:sldId id="393" r:id="rId15"/>
    <p:sldId id="400" r:id="rId16"/>
    <p:sldId id="398" r:id="rId17"/>
    <p:sldId id="399" r:id="rId18"/>
    <p:sldId id="395" r:id="rId19"/>
    <p:sldId id="396" r:id="rId20"/>
    <p:sldId id="397" r:id="rId21"/>
    <p:sldId id="363" r:id="rId22"/>
    <p:sldId id="390" r:id="rId23"/>
    <p:sldId id="365" r:id="rId24"/>
    <p:sldId id="366" r:id="rId25"/>
    <p:sldId id="367" r:id="rId26"/>
    <p:sldId id="368" r:id="rId27"/>
    <p:sldId id="369" r:id="rId28"/>
    <p:sldId id="370" r:id="rId29"/>
    <p:sldId id="388" r:id="rId30"/>
    <p:sldId id="389" r:id="rId3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5" autoAdjust="0"/>
    <p:restoredTop sz="94660"/>
  </p:normalViewPr>
  <p:slideViewPr>
    <p:cSldViewPr>
      <p:cViewPr varScale="1">
        <p:scale>
          <a:sx n="94" d="100"/>
          <a:sy n="94" d="100"/>
        </p:scale>
        <p:origin x="1032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2ECDF-CE91-4760-BBBA-F86832271195}" type="datetimeFigureOut">
              <a:rPr lang="en-GB" smtClean="0"/>
              <a:t>27/06/2016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3D648-1506-4A8F-90F8-DD840CA82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803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0742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8752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3441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3565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9425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3452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959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6047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0741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7687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554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5777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9487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6408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8141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2365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4002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3415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150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7436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399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080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99676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386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628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7849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479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469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9216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D648-1506-4A8F-90F8-DD840CA82E4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973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6594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9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6/27/2016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01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6/27/2016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45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8021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88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7188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611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576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29086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6/27/2016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414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9879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6/27/2016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3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6/27/2016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544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6/27/2016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83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27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60" r:id="rId15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2428257"/>
            <a:ext cx="9067800" cy="1219200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chemeClr val="accent6"/>
                </a:solidFill>
              </a:rPr>
              <a:t>REX re-commissioning</a:t>
            </a:r>
            <a:endParaRPr lang="en-GB" sz="3800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0" y="6400799"/>
            <a:ext cx="3581400" cy="373637"/>
          </a:xfrm>
        </p:spPr>
        <p:txBody>
          <a:bodyPr>
            <a:normAutofit fontScale="92500"/>
          </a:bodyPr>
          <a:lstStyle/>
          <a:p>
            <a:r>
              <a:rPr lang="en-GB" sz="1600" dirty="0" smtClean="0">
                <a:solidFill>
                  <a:schemeClr val="accent6"/>
                </a:solidFill>
              </a:rPr>
              <a:t>Jose Alberto </a:t>
            </a:r>
            <a:r>
              <a:rPr lang="en-GB" sz="1600" dirty="0" smtClean="0">
                <a:solidFill>
                  <a:schemeClr val="accent6"/>
                </a:solidFill>
              </a:rPr>
              <a:t>Rodriguez, BE-OP-ISO</a:t>
            </a:r>
            <a:endParaRPr lang="en-GB" sz="1600" dirty="0" smtClean="0">
              <a:solidFill>
                <a:schemeClr val="accent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29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54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Delay </a:t>
            </a:r>
            <a:r>
              <a:rPr lang="en-GB" u="sng" dirty="0" smtClean="0">
                <a:solidFill>
                  <a:schemeClr val="accent6"/>
                </a:solidFill>
              </a:rPr>
              <a:t>and Mitigation Plan: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914400"/>
            <a:ext cx="8894598" cy="28161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b="1" u="sng" dirty="0" smtClean="0">
                <a:solidFill>
                  <a:schemeClr val="accent6"/>
                </a:solidFill>
              </a:rPr>
              <a:t>REX linac hardware commissioning </a:t>
            </a:r>
            <a:r>
              <a:rPr lang="en-US" b="1" u="sng" dirty="0" smtClean="0">
                <a:solidFill>
                  <a:schemeClr val="accent6"/>
                </a:solidFill>
              </a:rPr>
              <a:t>was not completed on time:</a:t>
            </a:r>
          </a:p>
          <a:p>
            <a:pPr>
              <a:spcBef>
                <a:spcPts val="300"/>
              </a:spcBef>
            </a:pPr>
            <a:endParaRPr lang="en-GB" b="1" u="sng" dirty="0" smtClean="0">
              <a:solidFill>
                <a:schemeClr val="accent6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b="1" dirty="0">
                <a:solidFill>
                  <a:schemeClr val="accent6"/>
                </a:solidFill>
              </a:rPr>
              <a:t>All </a:t>
            </a:r>
            <a:r>
              <a:rPr lang="en-GB" b="1" dirty="0" smtClean="0">
                <a:solidFill>
                  <a:schemeClr val="accent6"/>
                </a:solidFill>
              </a:rPr>
              <a:t>systems other than the 9gap amplifier ready </a:t>
            </a:r>
            <a:r>
              <a:rPr lang="en-GB" b="1" dirty="0">
                <a:solidFill>
                  <a:schemeClr val="accent6"/>
                </a:solidFill>
              </a:rPr>
              <a:t>as scheduled </a:t>
            </a:r>
            <a:r>
              <a:rPr lang="en-GB" b="1" dirty="0" smtClean="0">
                <a:solidFill>
                  <a:schemeClr val="accent6"/>
                </a:solidFill>
              </a:rPr>
              <a:t>(101 MHz RF systems, vacuum</a:t>
            </a:r>
            <a:r>
              <a:rPr lang="en-GB" b="1" dirty="0">
                <a:solidFill>
                  <a:schemeClr val="accent6"/>
                </a:solidFill>
              </a:rPr>
              <a:t>, power converters, magnets, </a:t>
            </a:r>
            <a:r>
              <a:rPr lang="en-GB" b="1" dirty="0" smtClean="0">
                <a:solidFill>
                  <a:schemeClr val="accent6"/>
                </a:solidFill>
              </a:rPr>
              <a:t>diagnostics</a:t>
            </a:r>
            <a:r>
              <a:rPr lang="en-GB" b="1" dirty="0">
                <a:solidFill>
                  <a:schemeClr val="accent6"/>
                </a:solidFill>
              </a:rPr>
              <a:t>, controls</a:t>
            </a:r>
            <a:r>
              <a:rPr lang="en-GB" b="1" dirty="0" smtClean="0">
                <a:solidFill>
                  <a:schemeClr val="accent6"/>
                </a:solidFill>
              </a:rPr>
              <a:t>…)</a:t>
            </a:r>
          </a:p>
          <a:p>
            <a:pPr>
              <a:spcBef>
                <a:spcPts val="300"/>
              </a:spcBef>
            </a:pPr>
            <a:endParaRPr lang="en-GB" b="1" dirty="0">
              <a:solidFill>
                <a:schemeClr val="accent6"/>
              </a:solidFill>
            </a:endParaRPr>
          </a:p>
          <a:p>
            <a:pPr marL="285750" indent="-285750">
              <a:spcBef>
                <a:spcPts val="300"/>
              </a:spcBef>
              <a:buBlip>
                <a:blip r:embed="rId4"/>
              </a:buBlip>
            </a:pPr>
            <a:r>
              <a:rPr lang="en-GB" b="1" dirty="0" smtClean="0">
                <a:solidFill>
                  <a:srgbClr val="FF0000"/>
                </a:solidFill>
              </a:rPr>
              <a:t>Start-up of 9gap </a:t>
            </a:r>
            <a:r>
              <a:rPr lang="en-GB" b="1" dirty="0" smtClean="0">
                <a:solidFill>
                  <a:srgbClr val="FF0000"/>
                </a:solidFill>
              </a:rPr>
              <a:t>RF delayed (originally planned for Monday </a:t>
            </a:r>
            <a:r>
              <a:rPr lang="en-GB" b="1" dirty="0">
                <a:solidFill>
                  <a:srgbClr val="FF0000"/>
                </a:solidFill>
              </a:rPr>
              <a:t>wk. </a:t>
            </a:r>
            <a:r>
              <a:rPr lang="en-GB" b="1" dirty="0" smtClean="0">
                <a:solidFill>
                  <a:srgbClr val="FF0000"/>
                </a:solidFill>
              </a:rPr>
              <a:t>23, ready on Tuesday wk. 25) </a:t>
            </a:r>
            <a:endParaRPr lang="en-GB" b="1" dirty="0" smtClean="0">
              <a:solidFill>
                <a:srgbClr val="FF0000"/>
              </a:solidFill>
            </a:endParaRP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FF0000"/>
                </a:solidFill>
              </a:rPr>
              <a:t>Causes: availability of equipment experts &amp; interventions in other machines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FF0000"/>
                </a:solidFill>
              </a:rPr>
              <a:t>Impact: probably none (on the shadow of the cryomodule cooling delay)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8479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54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Delay </a:t>
            </a:r>
            <a:r>
              <a:rPr lang="en-GB" u="sng" dirty="0" smtClean="0">
                <a:solidFill>
                  <a:schemeClr val="accent6"/>
                </a:solidFill>
              </a:rPr>
              <a:t>and Mitigation Plan:</a:t>
            </a:r>
            <a:endParaRPr lang="en-GB" u="sng" dirty="0">
              <a:solidFill>
                <a:schemeClr val="accent6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183740"/>
              </p:ext>
            </p:extLst>
          </p:nvPr>
        </p:nvGraphicFramePr>
        <p:xfrm>
          <a:off x="193487" y="1610360"/>
          <a:ext cx="8686800" cy="433324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10501"/>
                <a:gridCol w="78762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Week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Main</a:t>
                      </a:r>
                      <a:r>
                        <a:rPr lang="en-GB" b="0" baseline="0" dirty="0" smtClean="0">
                          <a:solidFill>
                            <a:schemeClr val="accent6"/>
                          </a:solidFill>
                        </a:rPr>
                        <a:t> activities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962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B050"/>
                          </a:solidFill>
                        </a:rPr>
                        <a:t>** REX LINAC HARDWARE COMMISSIONING</a:t>
                      </a:r>
                      <a:r>
                        <a:rPr lang="en-GB" sz="1400" b="1" baseline="0" dirty="0" smtClean="0">
                          <a:solidFill>
                            <a:srgbClr val="00B050"/>
                          </a:solidFill>
                        </a:rPr>
                        <a:t> COMPLETED (A/q = 3.5, 0.5 </a:t>
                      </a:r>
                      <a:r>
                        <a:rPr lang="en-GB" sz="1400" b="1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="1" baseline="0" dirty="0" smtClean="0">
                          <a:solidFill>
                            <a:srgbClr val="00B050"/>
                          </a:solidFill>
                        </a:rPr>
                        <a:t>, 50 Hz)**</a:t>
                      </a:r>
                      <a:endParaRPr lang="en-GB" sz="14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RFQ beam transmission measurements and calibration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Beam commissioning of </a:t>
                      </a:r>
                      <a:r>
                        <a:rPr lang="en-GB" sz="1400" baseline="0" dirty="0" smtClean="0"/>
                        <a:t>the first HIE-ISOLDE diagnostics box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Beam commissioning of the suite of applications for the beam diagnostics of HIE-ISOLDE </a:t>
                      </a:r>
                    </a:p>
                  </a:txBody>
                  <a:tcPr/>
                </a:tc>
              </a:tr>
              <a:tr h="44927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24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of the buncher, the IH, the three 7gap and the 9gap accelerating structures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RF systems up to A/q = 4.0, 0.5 </a:t>
                      </a:r>
                      <a:r>
                        <a:rPr lang="en-GB" sz="1400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, 30 Hz. Cavities conditioning over the weekend</a:t>
                      </a:r>
                      <a:endParaRPr lang="en-GB" sz="14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8831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25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mtClean="0"/>
                        <a:t>Phasing</a:t>
                      </a:r>
                      <a:r>
                        <a:rPr lang="en-GB" sz="1400" baseline="0" smtClean="0"/>
                        <a:t> of the buncher, the IH, the three 7gap and the 9gap accelerating structures</a:t>
                      </a:r>
                      <a:endParaRPr lang="en-GB" sz="1400" smtClean="0"/>
                    </a:p>
                    <a:p>
                      <a:r>
                        <a:rPr lang="en-GB" sz="1400" smtClean="0"/>
                        <a:t>Beam</a:t>
                      </a:r>
                      <a:r>
                        <a:rPr lang="en-GB" sz="1400" baseline="0" smtClean="0"/>
                        <a:t> transmission optimization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smtClean="0">
                          <a:solidFill>
                            <a:srgbClr val="00B050"/>
                          </a:solidFill>
                        </a:rPr>
                        <a:t>RF systems up to 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A/q = 4.5, 0.5 </a:t>
                      </a:r>
                      <a:r>
                        <a:rPr lang="en-GB" sz="1400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, 10 Hz. Cavities conditioning over the weekend</a:t>
                      </a:r>
                      <a:endParaRPr lang="en-GB" sz="14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19019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26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Machine A/q scaling tests and measurements</a:t>
                      </a:r>
                    </a:p>
                  </a:txBody>
                  <a:tcPr/>
                </a:tc>
              </a:tr>
              <a:tr h="29687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27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mtClean="0"/>
                        <a:t>Machine A/q</a:t>
                      </a:r>
                      <a:r>
                        <a:rPr lang="en-GB" sz="1400" baseline="0" smtClean="0"/>
                        <a:t> </a:t>
                      </a:r>
                      <a:r>
                        <a:rPr lang="en-GB" sz="1400" smtClean="0"/>
                        <a:t>scaling </a:t>
                      </a:r>
                      <a:r>
                        <a:rPr lang="en-GB" sz="1400" dirty="0" smtClean="0"/>
                        <a:t>tests </a:t>
                      </a:r>
                      <a:r>
                        <a:rPr lang="en-GB" sz="1400" smtClean="0"/>
                        <a:t>and measurements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mtClean="0"/>
                        <a:t>Preparation of machine tunes for beams with A/q = 4.0 and</a:t>
                      </a:r>
                      <a:r>
                        <a:rPr lang="en-GB" sz="1400" baseline="0" smtClean="0"/>
                        <a:t> 4.5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smtClean="0">
                          <a:solidFill>
                            <a:srgbClr val="00B050"/>
                          </a:solidFill>
                        </a:rPr>
                        <a:t>RF systems up to A/q = 4.5, 1-2 ms, 3 Hz. Cavities conditioning over the weekend</a:t>
                      </a:r>
                      <a:endParaRPr lang="en-GB" sz="140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7010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28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Measurements of the transverse emittance and the Courant-Snider parameters of the beam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Optics</a:t>
                      </a:r>
                      <a:r>
                        <a:rPr lang="en-GB" sz="1400" baseline="0" dirty="0" smtClean="0"/>
                        <a:t> model benchmarking</a:t>
                      </a:r>
                      <a:endParaRPr lang="en-GB" sz="14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2"/>
                          </a:solidFill>
                        </a:rPr>
                        <a:t>** REX READY TO START THE BEAM COMMISSIONING OF HIE-ISOLDE **</a:t>
                      </a:r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7168" y="776148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REX Initial Beam commissioning Plan: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9026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54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Delay </a:t>
            </a:r>
            <a:r>
              <a:rPr lang="en-GB" u="sng" dirty="0" smtClean="0">
                <a:solidFill>
                  <a:schemeClr val="accent6"/>
                </a:solidFill>
              </a:rPr>
              <a:t>and Mitigation Plan:</a:t>
            </a:r>
            <a:endParaRPr lang="en-GB" u="sng" dirty="0">
              <a:solidFill>
                <a:schemeClr val="accent6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905797"/>
              </p:ext>
            </p:extLst>
          </p:nvPr>
        </p:nvGraphicFramePr>
        <p:xfrm>
          <a:off x="193487" y="1600200"/>
          <a:ext cx="8686800" cy="477012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10501"/>
                <a:gridCol w="78762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Week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Main</a:t>
                      </a:r>
                      <a:r>
                        <a:rPr lang="en-GB" b="0" baseline="0" dirty="0" smtClean="0">
                          <a:solidFill>
                            <a:schemeClr val="accent6"/>
                          </a:solidFill>
                        </a:rPr>
                        <a:t> activities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1496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RFQ beam transmission measurements and calibration</a:t>
                      </a:r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24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Beam commissioning of </a:t>
                      </a:r>
                      <a:r>
                        <a:rPr lang="en-GB" sz="1400" baseline="0" dirty="0" smtClean="0"/>
                        <a:t>the first HIE-ISOLDE diagnostics box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Beam commissioning of the suite of applications for the beam diagnostics of HIE-ISOLDE </a:t>
                      </a:r>
                      <a:endParaRPr lang="en-GB" sz="14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trike="sngStrike" baseline="0" dirty="0" smtClean="0">
                          <a:solidFill>
                            <a:srgbClr val="00B050"/>
                          </a:solidFill>
                        </a:rPr>
                        <a:t>RF systems up to A/q = 4.0, 0.5 </a:t>
                      </a:r>
                      <a:r>
                        <a:rPr lang="en-GB" sz="1400" strike="sngStrike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strike="sngStrike" baseline="0" dirty="0" smtClean="0">
                          <a:solidFill>
                            <a:srgbClr val="00B050"/>
                          </a:solidFill>
                        </a:rPr>
                        <a:t>, 30 Hz. Cavities conditioning over the weekend</a:t>
                      </a:r>
                      <a:endParaRPr lang="en-GB" sz="1400" strike="sngStrike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25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B050"/>
                          </a:solidFill>
                        </a:rPr>
                        <a:t>** REX LINAC HARDWARE COMMISSIONING</a:t>
                      </a:r>
                      <a:r>
                        <a:rPr lang="en-GB" sz="1400" b="1" baseline="0" dirty="0" smtClean="0">
                          <a:solidFill>
                            <a:srgbClr val="00B050"/>
                          </a:solidFill>
                        </a:rPr>
                        <a:t> COMPLETED (A/q = 3.5, 0.5 </a:t>
                      </a:r>
                      <a:r>
                        <a:rPr lang="en-GB" sz="1400" b="1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="1" baseline="0" dirty="0" smtClean="0">
                          <a:solidFill>
                            <a:srgbClr val="00B050"/>
                          </a:solidFill>
                        </a:rPr>
                        <a:t>, 50 Hz)**</a:t>
                      </a:r>
                      <a:endParaRPr lang="en-GB" sz="1400" baseline="0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Beam commissioning of the suite of applications for the beam diagnostics of HIE-ISOLDE </a:t>
                      </a:r>
                      <a:endParaRPr lang="en-GB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of the buncher</a:t>
                      </a:r>
                    </a:p>
                  </a:txBody>
                  <a:tcPr/>
                </a:tc>
              </a:tr>
              <a:tr h="19019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26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baseline="0" dirty="0" smtClean="0"/>
                        <a:t>the IH</a:t>
                      </a:r>
                      <a:r>
                        <a:rPr lang="en-GB" sz="1400" baseline="0" dirty="0" smtClean="0"/>
                        <a:t>, the three 7gap and the 9gap accelerating structures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Beam</a:t>
                      </a:r>
                      <a:r>
                        <a:rPr lang="en-GB" sz="1400" baseline="0" dirty="0" smtClean="0"/>
                        <a:t> transmission optimization</a:t>
                      </a:r>
                      <a:endParaRPr lang="en-GB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RF systems up to A/q = 4.5, 0.5 </a:t>
                      </a:r>
                      <a:r>
                        <a:rPr lang="en-GB" sz="1400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, 10 Hz. Cavities conditioning over the weekend</a:t>
                      </a:r>
                      <a:endParaRPr lang="en-GB" sz="14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9687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27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Beam</a:t>
                      </a:r>
                      <a:r>
                        <a:rPr lang="en-GB" sz="1400" baseline="0" dirty="0" smtClean="0"/>
                        <a:t> transmission optimization</a:t>
                      </a:r>
                      <a:endParaRPr lang="en-GB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Machine </a:t>
                      </a:r>
                      <a:r>
                        <a:rPr lang="en-GB" sz="1400" dirty="0" smtClean="0"/>
                        <a:t>A/q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scaling tests and measurements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RF systems up to A/q = 4.5, 1-2 </a:t>
                      </a:r>
                      <a:r>
                        <a:rPr lang="en-GB" sz="1400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, 3 Hz. Cavities conditioning over the weekend</a:t>
                      </a:r>
                      <a:endParaRPr lang="en-GB" sz="14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7010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28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Machine A/q scaling tests and measurements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Preparation of machine tunes for beams with A/q = 4.0 and</a:t>
                      </a:r>
                      <a:r>
                        <a:rPr lang="en-GB" sz="1400" baseline="0" dirty="0" smtClean="0"/>
                        <a:t> 4.5</a:t>
                      </a:r>
                      <a:endParaRPr lang="en-GB" sz="14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2"/>
                          </a:solidFill>
                        </a:rPr>
                        <a:t>** REX READY TO START THE BEAM COMMISSIONING OF HIE-ISOLDE **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trike="sngStrike" baseline="0" dirty="0" smtClean="0"/>
                        <a:t>Measurements of the transverse emittance and the Courant-Snider parameters of the beam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trike="sngStrike" dirty="0" smtClean="0"/>
                        <a:t>Optics</a:t>
                      </a:r>
                      <a:r>
                        <a:rPr lang="en-GB" sz="1400" strike="sngStrike" baseline="0" dirty="0" smtClean="0"/>
                        <a:t> model benchmarking</a:t>
                      </a:r>
                      <a:endParaRPr lang="en-GB" sz="1400" b="1" strike="noStrike" dirty="0" smtClean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7168" y="776148"/>
            <a:ext cx="6853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REX Initial Beam commissioning Plan: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(</a:t>
            </a:r>
            <a:r>
              <a:rPr lang="en-GB" dirty="0" smtClean="0">
                <a:solidFill>
                  <a:schemeClr val="accent6"/>
                </a:solidFill>
              </a:rPr>
              <a:t>if beam commissioning of REX needs to </a:t>
            </a:r>
            <a:r>
              <a:rPr lang="en-GB" dirty="0" smtClean="0">
                <a:solidFill>
                  <a:schemeClr val="accent6"/>
                </a:solidFill>
              </a:rPr>
              <a:t>completed by </a:t>
            </a:r>
            <a:r>
              <a:rPr lang="en-GB" dirty="0" smtClean="0">
                <a:solidFill>
                  <a:schemeClr val="accent6"/>
                </a:solidFill>
              </a:rPr>
              <a:t>week 28) :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0600" y="6145361"/>
            <a:ext cx="2109726" cy="584775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6"/>
                </a:solidFill>
              </a:rPr>
              <a:t>Activities </a:t>
            </a:r>
            <a:r>
              <a:rPr lang="en-GB" sz="1600" dirty="0" smtClean="0">
                <a:solidFill>
                  <a:schemeClr val="accent6"/>
                </a:solidFill>
              </a:rPr>
              <a:t>may need to be dropped</a:t>
            </a:r>
            <a:endParaRPr lang="en-GB" sz="1600" dirty="0" smtClean="0">
              <a:solidFill>
                <a:schemeClr val="accent6"/>
              </a:solidFill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 flipV="1">
            <a:off x="3733800" y="6145361"/>
            <a:ext cx="1066800" cy="292388"/>
          </a:xfrm>
          <a:prstGeom prst="straightConnector1">
            <a:avLst/>
          </a:prstGeom>
          <a:ln w="25400">
            <a:solidFill>
              <a:srgbClr val="00206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1126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Content: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067800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Status of the REX low energy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Initial Commissioning </a:t>
            </a:r>
            <a:r>
              <a:rPr lang="en-GB" dirty="0">
                <a:solidFill>
                  <a:schemeClr val="accent6"/>
                </a:solidFill>
              </a:rPr>
              <a:t>Plan for the </a:t>
            </a:r>
            <a:r>
              <a:rPr lang="en-GB" dirty="0" smtClean="0">
                <a:solidFill>
                  <a:schemeClr val="accent6"/>
                </a:solidFill>
              </a:rPr>
              <a:t>REX Linac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Delay </a:t>
            </a:r>
            <a:r>
              <a:rPr lang="en-GB" dirty="0" smtClean="0">
                <a:solidFill>
                  <a:schemeClr val="accent6"/>
                </a:solidFill>
              </a:rPr>
              <a:t>and Mitigation </a:t>
            </a:r>
            <a:r>
              <a:rPr lang="en-GB" dirty="0" smtClean="0">
                <a:solidFill>
                  <a:schemeClr val="accent6"/>
                </a:solidFill>
              </a:rPr>
              <a:t>Plan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First Results of the Beam Commissioning</a:t>
            </a:r>
            <a:endParaRPr lang="en-GB" dirty="0" smtClean="0">
              <a:solidFill>
                <a:schemeClr val="accent6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Summary</a:t>
            </a:r>
          </a:p>
          <a:p>
            <a:pPr marL="36576" indent="0">
              <a:buNone/>
            </a:pPr>
            <a:endParaRPr lang="en-GB" dirty="0" smtClean="0">
              <a:solidFill>
                <a:schemeClr val="accent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 flipV="1">
            <a:off x="35948" y="2667000"/>
            <a:ext cx="8498452" cy="627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5458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34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>
                <a:solidFill>
                  <a:schemeClr val="accent6"/>
                </a:solidFill>
              </a:rPr>
              <a:t>First Results of the Beam </a:t>
            </a:r>
            <a:r>
              <a:rPr lang="en-GB" u="sng" dirty="0" smtClean="0">
                <a:solidFill>
                  <a:schemeClr val="accent6"/>
                </a:solidFill>
              </a:rPr>
              <a:t>Commissioning</a:t>
            </a:r>
            <a:r>
              <a:rPr lang="en-GB" u="sng" dirty="0" smtClean="0">
                <a:solidFill>
                  <a:schemeClr val="accent6"/>
                </a:solidFill>
              </a:rPr>
              <a:t>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8929" y="2895600"/>
            <a:ext cx="4462728" cy="3457439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grpSp>
        <p:nvGrpSpPr>
          <p:cNvPr id="3" name="Group 2"/>
          <p:cNvGrpSpPr/>
          <p:nvPr/>
        </p:nvGrpSpPr>
        <p:grpSpPr>
          <a:xfrm>
            <a:off x="522084" y="4959629"/>
            <a:ext cx="3161331" cy="1872589"/>
            <a:chOff x="343512" y="3876221"/>
            <a:chExt cx="3606929" cy="2344968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28" t="4724" r="6515"/>
            <a:stretch/>
          </p:blipFill>
          <p:spPr>
            <a:xfrm>
              <a:off x="762000" y="4114800"/>
              <a:ext cx="3188441" cy="2106389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22" name="Rectangle 21"/>
            <p:cNvSpPr/>
            <p:nvPr/>
          </p:nvSpPr>
          <p:spPr>
            <a:xfrm>
              <a:off x="875688" y="3876221"/>
              <a:ext cx="1636641" cy="578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200" dirty="0" smtClean="0"/>
                <a:t>Slow extraction </a:t>
              </a:r>
              <a:r>
                <a:rPr lang="en-GB" sz="1200" dirty="0" smtClean="0"/>
                <a:t>measured in MCP</a:t>
              </a:r>
              <a:endParaRPr lang="en-GB" sz="1200" dirty="0"/>
            </a:p>
          </p:txBody>
        </p:sp>
        <p:sp>
          <p:nvSpPr>
            <p:cNvPr id="2" name="TextBox 1"/>
            <p:cNvSpPr txBox="1"/>
            <p:nvPr/>
          </p:nvSpPr>
          <p:spPr>
            <a:xfrm rot="10800000">
              <a:off x="343512" y="4888590"/>
              <a:ext cx="400110" cy="5588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accent6"/>
                  </a:solidFill>
                </a:rPr>
                <a:t>I (</a:t>
              </a:r>
              <a:r>
                <a:rPr lang="en-GB" sz="1400" dirty="0" err="1" smtClean="0">
                  <a:solidFill>
                    <a:schemeClr val="accent6"/>
                  </a:solidFill>
                </a:rPr>
                <a:t>a.u</a:t>
              </a:r>
              <a:r>
                <a:rPr lang="en-GB" sz="1400" dirty="0" smtClean="0">
                  <a:solidFill>
                    <a:schemeClr val="accent6"/>
                  </a:solidFill>
                </a:rPr>
                <a:t>)</a:t>
              </a:r>
              <a:endParaRPr lang="en-GB" sz="14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4648200" y="5108111"/>
            <a:ext cx="416875" cy="71108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754195" y="4574266"/>
            <a:ext cx="1081660" cy="40568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MCP used for measurements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>
            <a:endCxn id="12" idx="1"/>
          </p:cNvCxnSpPr>
          <p:nvPr/>
        </p:nvCxnSpPr>
        <p:spPr>
          <a:xfrm>
            <a:off x="4278831" y="4979949"/>
            <a:ext cx="430419" cy="232298"/>
          </a:xfrm>
          <a:prstGeom prst="straightConnector1">
            <a:avLst/>
          </a:prstGeom>
          <a:ln w="25400">
            <a:solidFill>
              <a:srgbClr val="FF00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934200" y="4248161"/>
            <a:ext cx="1459161" cy="59034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Voltage of EM trap modulated for slow extraction 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7427296" y="3886200"/>
            <a:ext cx="236484" cy="361818"/>
          </a:xfrm>
          <a:prstGeom prst="straightConnector1">
            <a:avLst/>
          </a:prstGeom>
          <a:ln w="25400">
            <a:solidFill>
              <a:srgbClr val="FF00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7010421" y="3288173"/>
            <a:ext cx="416875" cy="71108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893" y="1196631"/>
            <a:ext cx="2508846" cy="203254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1768" y="848886"/>
            <a:ext cx="9067800" cy="19466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b="1" u="sng" dirty="0" smtClean="0">
                <a:solidFill>
                  <a:schemeClr val="accent6"/>
                </a:solidFill>
              </a:rPr>
              <a:t>Slow extraction development (worked completed by N. Bidault):</a:t>
            </a:r>
            <a:endParaRPr lang="en-GB" b="1" u="sng" dirty="0" smtClean="0">
              <a:solidFill>
                <a:schemeClr val="accent6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accent6"/>
                </a:solidFill>
              </a:rPr>
              <a:t>Signal of the beam in an MCP used to characterize the extraction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accent6"/>
                </a:solidFill>
              </a:rPr>
              <a:t>Slow extraction set-up procedure developed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accent6"/>
                </a:solidFill>
              </a:rPr>
              <a:t>Measurement of the beam axial distribution 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accent6"/>
                </a:solidFill>
              </a:rPr>
              <a:t>Initial voltage modulation calculated and </a:t>
            </a:r>
            <a:r>
              <a:rPr lang="en-GB" dirty="0" smtClean="0">
                <a:solidFill>
                  <a:schemeClr val="accent6"/>
                </a:solidFill>
              </a:rPr>
              <a:t>applied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accent6"/>
                </a:solidFill>
              </a:rPr>
              <a:t>Final adjustment possible</a:t>
            </a:r>
            <a:endParaRPr lang="en-GB" dirty="0" smtClean="0">
              <a:solidFill>
                <a:schemeClr val="accent6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44" y="2913661"/>
            <a:ext cx="2417203" cy="1958297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7504740" y="978826"/>
            <a:ext cx="151248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Axial beam energy distribution</a:t>
            </a:r>
            <a:endParaRPr lang="en-GB" sz="1200" dirty="0"/>
          </a:p>
        </p:txBody>
      </p:sp>
      <p:sp>
        <p:nvSpPr>
          <p:cNvPr id="33" name="Rectangle 32"/>
          <p:cNvSpPr/>
          <p:nvPr/>
        </p:nvSpPr>
        <p:spPr>
          <a:xfrm>
            <a:off x="400105" y="2891545"/>
            <a:ext cx="151248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Voltage modulation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2020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34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>
                <a:solidFill>
                  <a:schemeClr val="accent6"/>
                </a:solidFill>
              </a:rPr>
              <a:t>First Results of the Beam </a:t>
            </a:r>
            <a:r>
              <a:rPr lang="en-GB" u="sng" dirty="0" smtClean="0">
                <a:solidFill>
                  <a:schemeClr val="accent6"/>
                </a:solidFill>
              </a:rPr>
              <a:t>Commissioning</a:t>
            </a:r>
            <a:r>
              <a:rPr lang="en-GB" u="sng" dirty="0" smtClean="0">
                <a:solidFill>
                  <a:schemeClr val="accent6"/>
                </a:solidFill>
              </a:rPr>
              <a:t>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768" y="848886"/>
            <a:ext cx="9067800" cy="155427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b="1" u="sng" dirty="0" smtClean="0">
                <a:solidFill>
                  <a:schemeClr val="accent6"/>
                </a:solidFill>
              </a:rPr>
              <a:t>Slow extraction development (worked completed by N. Bidault):</a:t>
            </a:r>
            <a:endParaRPr lang="en-GB" dirty="0" smtClean="0">
              <a:solidFill>
                <a:schemeClr val="accent6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Development of a prototype LabVIEW application for operations this year is almost completed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Systematic measurements will be done afterwards (different A, A/q, breeding times…)</a:t>
            </a:r>
            <a:endParaRPr lang="en-GB" dirty="0" smtClean="0">
              <a:solidFill>
                <a:schemeClr val="accent6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938" y="2144089"/>
            <a:ext cx="5566630" cy="345753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6" r="11647"/>
          <a:stretch/>
        </p:blipFill>
        <p:spPr>
          <a:xfrm>
            <a:off x="381000" y="2725214"/>
            <a:ext cx="4419600" cy="376144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45440" y="2388058"/>
            <a:ext cx="21336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Prototype LabVIEW application being developed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7083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34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>
                <a:solidFill>
                  <a:schemeClr val="accent6"/>
                </a:solidFill>
              </a:rPr>
              <a:t>First Results of the Beam </a:t>
            </a:r>
            <a:r>
              <a:rPr lang="en-GB" u="sng" dirty="0" smtClean="0">
                <a:solidFill>
                  <a:schemeClr val="accent6"/>
                </a:solidFill>
              </a:rPr>
              <a:t>Commissioning</a:t>
            </a:r>
            <a:r>
              <a:rPr lang="en-GB" u="sng" dirty="0" smtClean="0">
                <a:solidFill>
                  <a:schemeClr val="accent6"/>
                </a:solidFill>
              </a:rPr>
              <a:t>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768" y="848886"/>
            <a:ext cx="9067800" cy="15927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b="1" u="sng" dirty="0" smtClean="0">
                <a:solidFill>
                  <a:schemeClr val="accent6"/>
                </a:solidFill>
              </a:rPr>
              <a:t>Slow extraction development (worked completed by N. Bidault):</a:t>
            </a:r>
            <a:endParaRPr lang="en-GB" dirty="0" smtClean="0">
              <a:solidFill>
                <a:schemeClr val="accent6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Independent validation of slow extraction using Si detector in HIE-ISOLDE diagnostics box (digital vs. </a:t>
            </a:r>
            <a:r>
              <a:rPr lang="en-GB" dirty="0" err="1" smtClean="0">
                <a:solidFill>
                  <a:schemeClr val="accent6"/>
                </a:solidFill>
              </a:rPr>
              <a:t>analog</a:t>
            </a:r>
            <a:r>
              <a:rPr lang="en-GB" dirty="0" smtClean="0">
                <a:solidFill>
                  <a:schemeClr val="accent6"/>
                </a:solidFill>
              </a:rPr>
              <a:t>)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</a:rPr>
              <a:t>Proof of concept completed (pulse stretched to ~400 us) 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Software still needs to be developed</a:t>
            </a:r>
            <a:endParaRPr lang="en-GB" dirty="0" smtClean="0">
              <a:solidFill>
                <a:schemeClr val="accent6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8929" y="2895600"/>
            <a:ext cx="4462728" cy="3457439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6124488" y="2249970"/>
            <a:ext cx="1459161" cy="59034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Voltage of EM trap modulated for slow extraction 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>
            <a:stCxn id="19" idx="2"/>
          </p:cNvCxnSpPr>
          <p:nvPr/>
        </p:nvCxnSpPr>
        <p:spPr>
          <a:xfrm>
            <a:off x="6854069" y="2840319"/>
            <a:ext cx="286614" cy="447854"/>
          </a:xfrm>
          <a:prstGeom prst="straightConnector1">
            <a:avLst/>
          </a:prstGeom>
          <a:ln w="25400">
            <a:solidFill>
              <a:srgbClr val="FF00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7010421" y="3288173"/>
            <a:ext cx="416875" cy="71108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l="27515" t="57029" r="863" b="1205"/>
          <a:stretch/>
        </p:blipFill>
        <p:spPr>
          <a:xfrm>
            <a:off x="132085" y="3709555"/>
            <a:ext cx="4110239" cy="2081521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04800" y="3412881"/>
            <a:ext cx="19812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Slow extraction </a:t>
            </a:r>
            <a:r>
              <a:rPr lang="en-GB" sz="1200" dirty="0" smtClean="0"/>
              <a:t>validation using Si detector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3151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34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>
                <a:solidFill>
                  <a:schemeClr val="accent6"/>
                </a:solidFill>
              </a:rPr>
              <a:t>First Results of the Beam </a:t>
            </a:r>
            <a:r>
              <a:rPr lang="en-GB" u="sng" dirty="0" smtClean="0">
                <a:solidFill>
                  <a:schemeClr val="accent6"/>
                </a:solidFill>
              </a:rPr>
              <a:t>Commissioning</a:t>
            </a:r>
            <a:r>
              <a:rPr lang="en-GB" u="sng" dirty="0" smtClean="0">
                <a:solidFill>
                  <a:schemeClr val="accent6"/>
                </a:solidFill>
              </a:rPr>
              <a:t>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89"/>
          <a:stretch/>
        </p:blipFill>
        <p:spPr>
          <a:xfrm>
            <a:off x="2772569" y="4775316"/>
            <a:ext cx="5761731" cy="193849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171" y="4114175"/>
            <a:ext cx="2120347" cy="162603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311" y="4114175"/>
            <a:ext cx="2743199" cy="137679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851" y="3688837"/>
            <a:ext cx="2435529" cy="14665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6244465" y="3261397"/>
            <a:ext cx="274713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/>
              <a:t>Suite of HIE-ISOLDE beam diagnostics applications (</a:t>
            </a:r>
            <a:r>
              <a:rPr lang="en-GB" sz="1200" dirty="0" smtClean="0"/>
              <a:t>E. Fadakis)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847864"/>
            <a:ext cx="8218510" cy="403956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b="1" u="sng" dirty="0" smtClean="0">
                <a:solidFill>
                  <a:schemeClr val="accent6"/>
                </a:solidFill>
              </a:rPr>
              <a:t>Suite of applications for the HIE-ISOLDE beam diagnostics (E. Fadakis):</a:t>
            </a:r>
          </a:p>
          <a:p>
            <a:pPr>
              <a:spcBef>
                <a:spcPts val="300"/>
              </a:spcBef>
            </a:pPr>
            <a:endParaRPr lang="en-GB" sz="1600" b="1" u="sng" dirty="0" smtClean="0">
              <a:solidFill>
                <a:schemeClr val="accent6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chemeClr val="accent6"/>
                </a:solidFill>
              </a:rPr>
              <a:t>FC </a:t>
            </a:r>
            <a:r>
              <a:rPr lang="en-GB" sz="1600" dirty="0">
                <a:solidFill>
                  <a:schemeClr val="accent6"/>
                </a:solidFill>
              </a:rPr>
              <a:t>and </a:t>
            </a:r>
            <a:r>
              <a:rPr lang="en-GB" sz="1600" dirty="0" smtClean="0">
                <a:solidFill>
                  <a:schemeClr val="accent6"/>
                </a:solidFill>
              </a:rPr>
              <a:t>new </a:t>
            </a:r>
            <a:r>
              <a:rPr lang="en-GB" sz="1600" dirty="0">
                <a:solidFill>
                  <a:schemeClr val="accent6"/>
                </a:solidFill>
              </a:rPr>
              <a:t>Si </a:t>
            </a:r>
            <a:r>
              <a:rPr lang="en-GB" sz="1600" dirty="0" smtClean="0">
                <a:solidFill>
                  <a:schemeClr val="accent6"/>
                </a:solidFill>
              </a:rPr>
              <a:t>detector hardware re-commissioned (BI, S. Sadovich, OP)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Occasional issue touching the limit switch when retracted </a:t>
            </a:r>
          </a:p>
          <a:p>
            <a:pPr lvl="1">
              <a:spcBef>
                <a:spcPts val="300"/>
              </a:spcBef>
            </a:pPr>
            <a:endParaRPr lang="en-GB" sz="1600" dirty="0" smtClean="0">
              <a:solidFill>
                <a:schemeClr val="accent6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chemeClr val="accent6"/>
                </a:solidFill>
              </a:rPr>
              <a:t>FESA classes tested. A few modifications/issues being implemented/solved: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Calibration of the FC (</a:t>
            </a:r>
            <a:r>
              <a:rPr lang="en-GB" sz="1600" dirty="0" err="1" smtClean="0">
                <a:solidFill>
                  <a:schemeClr val="accent6"/>
                </a:solidFill>
              </a:rPr>
              <a:t>pC</a:t>
            </a:r>
            <a:r>
              <a:rPr lang="en-GB" sz="1600" dirty="0" smtClean="0">
                <a:solidFill>
                  <a:schemeClr val="accent6"/>
                </a:solidFill>
              </a:rPr>
              <a:t> / pulse)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Enabling partial setting of properties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Voltage of the e- suppressor</a:t>
            </a:r>
          </a:p>
          <a:p>
            <a:pPr lvl="1">
              <a:spcBef>
                <a:spcPts val="300"/>
              </a:spcBef>
            </a:pPr>
            <a:endParaRPr lang="en-GB" sz="1600" dirty="0" smtClean="0">
              <a:solidFill>
                <a:schemeClr val="accent6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chemeClr val="accent6"/>
                </a:solidFill>
              </a:rPr>
              <a:t>High-level application tested and mostly functional. Still missing:</a:t>
            </a:r>
            <a:endParaRPr lang="en-GB" sz="1600" dirty="0">
              <a:solidFill>
                <a:schemeClr val="accent6"/>
              </a:solidFill>
            </a:endParaRP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Enable/disable stepper motors 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Adding more configuration properties for Si detector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Scanning slits application</a:t>
            </a:r>
          </a:p>
        </p:txBody>
      </p:sp>
    </p:spTree>
    <p:extLst>
      <p:ext uri="{BB962C8B-B14F-4D97-AF65-F5344CB8AC3E}">
        <p14:creationId xmlns:p14="http://schemas.microsoft.com/office/powerpoint/2010/main" val="336995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34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>
                <a:solidFill>
                  <a:schemeClr val="accent6"/>
                </a:solidFill>
              </a:rPr>
              <a:t>First Results of the Beam </a:t>
            </a:r>
            <a:r>
              <a:rPr lang="en-GB" u="sng" dirty="0" smtClean="0">
                <a:solidFill>
                  <a:schemeClr val="accent6"/>
                </a:solidFill>
              </a:rPr>
              <a:t>Commissioning</a:t>
            </a:r>
            <a:r>
              <a:rPr lang="en-GB" u="sng" dirty="0" smtClean="0">
                <a:solidFill>
                  <a:schemeClr val="accent6"/>
                </a:solidFill>
              </a:rPr>
              <a:t>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768" y="848886"/>
            <a:ext cx="9067800" cy="261610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b="1" u="sng" dirty="0" smtClean="0">
                <a:solidFill>
                  <a:schemeClr val="accent6"/>
                </a:solidFill>
              </a:rPr>
              <a:t>RFQ new operational point found for A/q = 3.5:</a:t>
            </a:r>
          </a:p>
          <a:p>
            <a:pPr>
              <a:spcBef>
                <a:spcPts val="300"/>
              </a:spcBef>
            </a:pPr>
            <a:endParaRPr lang="en-GB" sz="1600" b="1" u="sng" dirty="0" smtClean="0">
              <a:solidFill>
                <a:schemeClr val="accent6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A/q limited to 3.6 during the 2015 Physics Campaign because of the temporary 9gap amplifier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chemeClr val="accent6"/>
                </a:solidFill>
              </a:rPr>
              <a:t>Less constrains to define the RFQ operational point</a:t>
            </a:r>
          </a:p>
          <a:p>
            <a:pPr>
              <a:spcBef>
                <a:spcPts val="300"/>
              </a:spcBef>
            </a:pPr>
            <a:endParaRPr lang="en-GB" sz="1600" dirty="0" smtClean="0">
              <a:solidFill>
                <a:schemeClr val="accent6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A/q up to 4.5 during the 2016 Physics Campaign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chemeClr val="accent6"/>
                </a:solidFill>
              </a:rPr>
              <a:t>We need to find a new operational point compatible with scaling to A/q = 4.5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endParaRPr lang="en-GB" sz="1600" dirty="0">
              <a:solidFill>
                <a:schemeClr val="accent6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Some additional work left: need to check beam transmission for beam with A/q = 4.5</a:t>
            </a:r>
            <a:endParaRPr lang="en-GB" sz="1600" dirty="0" smtClean="0">
              <a:solidFill>
                <a:schemeClr val="accent6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1676400" y="3846558"/>
            <a:ext cx="4970960" cy="2721836"/>
            <a:chOff x="228600" y="3522688"/>
            <a:chExt cx="4970960" cy="272183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b="9277"/>
            <a:stretch/>
          </p:blipFill>
          <p:spPr>
            <a:xfrm>
              <a:off x="228600" y="4046353"/>
              <a:ext cx="4038600" cy="2198171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2514915" y="5212387"/>
              <a:ext cx="2684645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200" dirty="0" smtClean="0"/>
                <a:t>Beam transmission through the RFQ for different RF power levels (2015)</a:t>
              </a:r>
              <a:endParaRPr lang="en-GB" sz="1200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2133600" y="3940993"/>
              <a:ext cx="416875" cy="711083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3036412" y="3888314"/>
              <a:ext cx="416875" cy="711083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05877" y="3522688"/>
              <a:ext cx="859791" cy="59034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rgbClr val="FF0000"/>
              </a:solidFill>
            </a:ln>
          </p:spPr>
          <p:txBody>
            <a:bodyPr wrap="square" lIns="36000" tIns="18000" rIns="36000" bIns="18000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2015 operational point</a:t>
              </a:r>
              <a:endParaRPr lang="en-US" sz="12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69232" y="3734059"/>
              <a:ext cx="900909" cy="59034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rgbClr val="FF0000"/>
              </a:solidFill>
            </a:ln>
          </p:spPr>
          <p:txBody>
            <a:bodyPr wrap="square" lIns="36000" tIns="18000" rIns="36000" bIns="18000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2016 operational point</a:t>
              </a:r>
              <a:endParaRPr lang="en-US" sz="1200" dirty="0" smtClean="0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Arrow Connector 15"/>
            <p:cNvCxnSpPr>
              <a:endCxn id="12" idx="2"/>
            </p:cNvCxnSpPr>
            <p:nvPr/>
          </p:nvCxnSpPr>
          <p:spPr>
            <a:xfrm>
              <a:off x="1770141" y="4046353"/>
              <a:ext cx="363459" cy="2501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14" idx="1"/>
              <a:endCxn id="13" idx="7"/>
            </p:cNvCxnSpPr>
            <p:nvPr/>
          </p:nvCxnSpPr>
          <p:spPr>
            <a:xfrm flipH="1">
              <a:off x="3392237" y="3817863"/>
              <a:ext cx="313640" cy="17458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1943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8" y="2667000"/>
            <a:ext cx="4464510" cy="385064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7" t="-4233" r="6327" b="4233"/>
          <a:stretch/>
        </p:blipFill>
        <p:spPr>
          <a:xfrm>
            <a:off x="4565668" y="2806947"/>
            <a:ext cx="4267200" cy="3161905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34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>
                <a:solidFill>
                  <a:schemeClr val="accent6"/>
                </a:solidFill>
              </a:rPr>
              <a:t>First Results of the Beam </a:t>
            </a:r>
            <a:r>
              <a:rPr lang="en-GB" u="sng" dirty="0" smtClean="0">
                <a:solidFill>
                  <a:schemeClr val="accent6"/>
                </a:solidFill>
              </a:rPr>
              <a:t>Commissioning</a:t>
            </a:r>
            <a:r>
              <a:rPr lang="en-GB" u="sng" dirty="0" smtClean="0">
                <a:solidFill>
                  <a:schemeClr val="accent6"/>
                </a:solidFill>
              </a:rPr>
              <a:t>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768" y="848886"/>
            <a:ext cx="9067800" cy="119263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b="1" u="sng" dirty="0" smtClean="0">
                <a:solidFill>
                  <a:schemeClr val="accent6"/>
                </a:solidFill>
              </a:rPr>
              <a:t>Phasing of the buncher</a:t>
            </a:r>
            <a:r>
              <a:rPr lang="en-GB" sz="1600" b="1" u="sng" dirty="0" smtClean="0">
                <a:solidFill>
                  <a:schemeClr val="accent6"/>
                </a:solidFill>
              </a:rPr>
              <a:t>:</a:t>
            </a:r>
          </a:p>
          <a:p>
            <a:pPr>
              <a:spcBef>
                <a:spcPts val="300"/>
              </a:spcBef>
            </a:pPr>
            <a:endParaRPr lang="en-GB" sz="1600" b="1" u="sng" dirty="0" smtClean="0">
              <a:solidFill>
                <a:schemeClr val="accent6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chemeClr val="accent6"/>
                </a:solidFill>
              </a:rPr>
              <a:t>Operational phase has been determined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It has changed respect to 2015. Needs to be investigated to find the source of this change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3460768" y="2643763"/>
            <a:ext cx="22098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Energy spectrum of the beam for different phases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1338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Content: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067800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Status of the REX low energy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Initial Commissioning </a:t>
            </a:r>
            <a:r>
              <a:rPr lang="en-GB" dirty="0">
                <a:solidFill>
                  <a:schemeClr val="accent6"/>
                </a:solidFill>
              </a:rPr>
              <a:t>Plan for the </a:t>
            </a:r>
            <a:r>
              <a:rPr lang="en-GB" dirty="0" smtClean="0">
                <a:solidFill>
                  <a:schemeClr val="accent6"/>
                </a:solidFill>
              </a:rPr>
              <a:t>REX Linac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Delay </a:t>
            </a:r>
            <a:r>
              <a:rPr lang="en-GB" dirty="0" smtClean="0">
                <a:solidFill>
                  <a:schemeClr val="accent6"/>
                </a:solidFill>
              </a:rPr>
              <a:t>and Mitigation </a:t>
            </a:r>
            <a:r>
              <a:rPr lang="en-GB" dirty="0" smtClean="0">
                <a:solidFill>
                  <a:schemeClr val="accent6"/>
                </a:solidFill>
              </a:rPr>
              <a:t>Plan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First Results of the Beam Commissioning</a:t>
            </a:r>
            <a:endParaRPr lang="en-GB" dirty="0" smtClean="0">
              <a:solidFill>
                <a:schemeClr val="accent6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Summary</a:t>
            </a:r>
          </a:p>
          <a:p>
            <a:pPr marL="36576" indent="0">
              <a:buNone/>
            </a:pPr>
            <a:endParaRPr lang="en-GB" dirty="0" smtClean="0">
              <a:solidFill>
                <a:schemeClr val="accent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 flipV="1">
            <a:off x="35948" y="1054819"/>
            <a:ext cx="8498452" cy="627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2654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Content: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067800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Status of the REX low energy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Initial Commissioning </a:t>
            </a:r>
            <a:r>
              <a:rPr lang="en-GB" dirty="0">
                <a:solidFill>
                  <a:schemeClr val="accent6"/>
                </a:solidFill>
              </a:rPr>
              <a:t>Plan for the </a:t>
            </a:r>
            <a:r>
              <a:rPr lang="en-GB" dirty="0" smtClean="0">
                <a:solidFill>
                  <a:schemeClr val="accent6"/>
                </a:solidFill>
              </a:rPr>
              <a:t>REX Linac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Delay </a:t>
            </a:r>
            <a:r>
              <a:rPr lang="en-GB" dirty="0" smtClean="0">
                <a:solidFill>
                  <a:schemeClr val="accent6"/>
                </a:solidFill>
              </a:rPr>
              <a:t>and Mitigation </a:t>
            </a:r>
            <a:r>
              <a:rPr lang="en-GB" dirty="0" smtClean="0">
                <a:solidFill>
                  <a:schemeClr val="accent6"/>
                </a:solidFill>
              </a:rPr>
              <a:t>Plan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First Results of the Beam Commissioning</a:t>
            </a:r>
            <a:endParaRPr lang="en-GB" dirty="0" smtClean="0">
              <a:solidFill>
                <a:schemeClr val="accent6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Summary</a:t>
            </a:r>
          </a:p>
          <a:p>
            <a:pPr marL="36576" indent="0">
              <a:buNone/>
            </a:pPr>
            <a:endParaRPr lang="en-GB" dirty="0" smtClean="0">
              <a:solidFill>
                <a:schemeClr val="accent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 flipV="1">
            <a:off x="35948" y="3276600"/>
            <a:ext cx="8498452" cy="627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7202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54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Summary: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762000"/>
            <a:ext cx="9067800" cy="6848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b="1" u="sng" dirty="0" smtClean="0">
                <a:solidFill>
                  <a:schemeClr val="accent6"/>
                </a:solidFill>
              </a:rPr>
              <a:t>Status of the REX low energy (managed by F. Wenander</a:t>
            </a:r>
            <a:r>
              <a:rPr lang="en-US" b="1" u="sng" dirty="0" smtClean="0">
                <a:solidFill>
                  <a:schemeClr val="accent6"/>
                </a:solidFill>
              </a:rPr>
              <a:t>):</a:t>
            </a:r>
            <a:endParaRPr lang="en-GB" b="1" u="sng" dirty="0" smtClean="0">
              <a:solidFill>
                <a:schemeClr val="accent6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accent6"/>
                </a:solidFill>
              </a:rPr>
              <a:t>All systems ready for beam commissioning of the REX linac since before week 22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1690048"/>
            <a:ext cx="8686800" cy="19082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b="1" u="sng" dirty="0" smtClean="0">
                <a:solidFill>
                  <a:schemeClr val="accent6"/>
                </a:solidFill>
              </a:rPr>
              <a:t>REX linac (hardware </a:t>
            </a:r>
            <a:r>
              <a:rPr lang="en-US" b="1" u="sng" dirty="0" smtClean="0">
                <a:solidFill>
                  <a:schemeClr val="accent6"/>
                </a:solidFill>
              </a:rPr>
              <a:t>commissioning):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accent6"/>
                </a:solidFill>
              </a:rPr>
              <a:t>All </a:t>
            </a:r>
            <a:r>
              <a:rPr lang="en-GB" dirty="0">
                <a:solidFill>
                  <a:schemeClr val="accent6"/>
                </a:solidFill>
              </a:rPr>
              <a:t>systems other than the 9gap amplifier ready as scheduled (101 MHz RF systems, vacuum, power converters, magnets, diagnostics, controls</a:t>
            </a:r>
            <a:r>
              <a:rPr lang="en-GB" dirty="0" smtClean="0">
                <a:solidFill>
                  <a:schemeClr val="accent6"/>
                </a:solidFill>
              </a:rPr>
              <a:t>…)</a:t>
            </a:r>
            <a:endParaRPr lang="en-GB" dirty="0">
              <a:solidFill>
                <a:schemeClr val="accent6"/>
              </a:solidFill>
            </a:endParaRPr>
          </a:p>
          <a:p>
            <a:pPr marL="285750" indent="-285750">
              <a:spcBef>
                <a:spcPts val="300"/>
              </a:spcBef>
              <a:buBlip>
                <a:blip r:embed="rId4"/>
              </a:buBlip>
            </a:pPr>
            <a:r>
              <a:rPr lang="en-GB" dirty="0" smtClean="0">
                <a:solidFill>
                  <a:schemeClr val="accent6"/>
                </a:solidFill>
              </a:rPr>
              <a:t>Start-up </a:t>
            </a:r>
            <a:r>
              <a:rPr lang="en-GB" dirty="0">
                <a:solidFill>
                  <a:schemeClr val="accent6"/>
                </a:solidFill>
              </a:rPr>
              <a:t>of 9gap RF delayed </a:t>
            </a:r>
            <a:r>
              <a:rPr lang="en-GB" dirty="0" smtClean="0">
                <a:solidFill>
                  <a:schemeClr val="accent6"/>
                </a:solidFill>
              </a:rPr>
              <a:t>by 2.4 weeks</a:t>
            </a:r>
            <a:endParaRPr lang="en-GB" dirty="0">
              <a:solidFill>
                <a:schemeClr val="accent6"/>
              </a:solidFill>
            </a:endParaRP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6"/>
                </a:solidFill>
              </a:rPr>
              <a:t>Causes: availability of equipment experts &amp; interventions in other </a:t>
            </a:r>
            <a:r>
              <a:rPr lang="en-GB" dirty="0" smtClean="0">
                <a:solidFill>
                  <a:schemeClr val="accent6"/>
                </a:solidFill>
              </a:rPr>
              <a:t>machines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Impact: probably none (on the shadow of the cryomodule cooling delay)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sp>
        <p:nvSpPr>
          <p:cNvPr id="3" name="Rectangle 2"/>
          <p:cNvSpPr/>
          <p:nvPr/>
        </p:nvSpPr>
        <p:spPr>
          <a:xfrm>
            <a:off x="57168" y="3733800"/>
            <a:ext cx="8816051" cy="2854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en-US" b="1" u="sng" dirty="0">
                <a:solidFill>
                  <a:schemeClr val="accent6"/>
                </a:solidFill>
              </a:rPr>
              <a:t>REX linac </a:t>
            </a:r>
            <a:r>
              <a:rPr lang="en-US" b="1" u="sng" dirty="0" smtClean="0">
                <a:solidFill>
                  <a:schemeClr val="accent6"/>
                </a:solidFill>
              </a:rPr>
              <a:t>(beam commissioning</a:t>
            </a:r>
            <a:r>
              <a:rPr lang="en-US" b="1" u="sng" dirty="0">
                <a:solidFill>
                  <a:schemeClr val="accent6"/>
                </a:solidFill>
              </a:rPr>
              <a:t>):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accent6"/>
                </a:solidFill>
              </a:rPr>
              <a:t>Slow extraction development completed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Software application close to be completed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accent6"/>
                </a:solidFill>
              </a:rPr>
              <a:t>Hardware in first HIE-ISOLDE diagnostics box is working well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accent6"/>
                </a:solidFill>
              </a:rPr>
              <a:t>Most of the FESA classes and high-level control applications completed </a:t>
            </a:r>
            <a:br>
              <a:rPr lang="en-GB" dirty="0" smtClean="0">
                <a:solidFill>
                  <a:schemeClr val="accent6"/>
                </a:solidFill>
              </a:rPr>
            </a:br>
            <a:r>
              <a:rPr lang="en-GB" dirty="0" smtClean="0">
                <a:solidFill>
                  <a:schemeClr val="accent6"/>
                </a:solidFill>
              </a:rPr>
              <a:t>(a bit more work needed (particularly on the scanning slits))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accent6"/>
                </a:solidFill>
              </a:rPr>
              <a:t>New operational point for the RFQ found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accent6"/>
                </a:solidFill>
              </a:rPr>
              <a:t>Buncher has been phased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Phasing of the rest of the RF systems will continue this week</a:t>
            </a:r>
            <a:endParaRPr lang="en-GB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5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Back-up slides:</a:t>
            </a:r>
            <a:endParaRPr lang="en-GB" u="sng" dirty="0">
              <a:solidFill>
                <a:schemeClr val="accent6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31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/>
          <a:srcRect l="25361" r="8287" b="7345"/>
          <a:stretch/>
        </p:blipFill>
        <p:spPr>
          <a:xfrm>
            <a:off x="63200" y="3745645"/>
            <a:ext cx="9004601" cy="28837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264476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9" name="Rectangle 8"/>
          <p:cNvSpPr/>
          <p:nvPr/>
        </p:nvSpPr>
        <p:spPr>
          <a:xfrm>
            <a:off x="5256071" y="5959008"/>
            <a:ext cx="114226" cy="282663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256071" y="6411293"/>
            <a:ext cx="114226" cy="294307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130425" y="5934075"/>
            <a:ext cx="152400" cy="711083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4808316" y="5324752"/>
            <a:ext cx="982749" cy="2210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</a:rPr>
              <a:t>End Tunnel</a:t>
            </a:r>
          </a:p>
        </p:txBody>
      </p:sp>
      <p:sp>
        <p:nvSpPr>
          <p:cNvPr id="19" name="Oval 18"/>
          <p:cNvSpPr/>
          <p:nvPr/>
        </p:nvSpPr>
        <p:spPr>
          <a:xfrm>
            <a:off x="647740" y="5934076"/>
            <a:ext cx="152400" cy="71108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171350" y="5318634"/>
            <a:ext cx="1097519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SC  Solenoid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2193" y="6581847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CM1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561905"/>
              </p:ext>
            </p:extLst>
          </p:nvPr>
        </p:nvGraphicFramePr>
        <p:xfrm>
          <a:off x="193487" y="749608"/>
          <a:ext cx="8686800" cy="67564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10501"/>
                <a:gridCol w="78762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Week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Main</a:t>
                      </a:r>
                      <a:r>
                        <a:rPr lang="en-GB" b="0" baseline="0" dirty="0" smtClean="0">
                          <a:solidFill>
                            <a:schemeClr val="accent6"/>
                          </a:solidFill>
                        </a:rPr>
                        <a:t> activities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27428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29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 of o</a:t>
                      </a:r>
                      <a:r>
                        <a:rPr lang="en-GB" sz="1400" baseline="0" dirty="0" smtClean="0"/>
                        <a:t>ptical elements and diagnostic boxes of the linac and </a:t>
                      </a:r>
                      <a:r>
                        <a:rPr lang="en-GB" sz="1400" dirty="0" smtClean="0"/>
                        <a:t>HEBTs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378664" y="6581847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CM2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771634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38" name="TextBox 37"/>
          <p:cNvSpPr txBox="1"/>
          <p:nvPr/>
        </p:nvSpPr>
        <p:spPr>
          <a:xfrm rot="16200000">
            <a:off x="1654152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39" name="TextBox 38"/>
          <p:cNvSpPr txBox="1"/>
          <p:nvPr/>
        </p:nvSpPr>
        <p:spPr>
          <a:xfrm rot="16200000">
            <a:off x="2344584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0" name="TextBox 39"/>
          <p:cNvSpPr txBox="1"/>
          <p:nvPr/>
        </p:nvSpPr>
        <p:spPr>
          <a:xfrm rot="16200000">
            <a:off x="3277486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4219213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5163177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3" name="TextBox 42"/>
          <p:cNvSpPr txBox="1"/>
          <p:nvPr/>
        </p:nvSpPr>
        <p:spPr>
          <a:xfrm rot="16200000">
            <a:off x="6058811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4" name="TextBox 43"/>
          <p:cNvSpPr txBox="1"/>
          <p:nvPr/>
        </p:nvSpPr>
        <p:spPr>
          <a:xfrm rot="16200000">
            <a:off x="7012765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57" name="TextBox 56"/>
          <p:cNvSpPr txBox="1"/>
          <p:nvPr/>
        </p:nvSpPr>
        <p:spPr>
          <a:xfrm rot="16200000">
            <a:off x="1104342" y="5329362"/>
            <a:ext cx="1097519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SC  Solenoid</a:t>
            </a:r>
          </a:p>
        </p:txBody>
      </p:sp>
      <p:sp>
        <p:nvSpPr>
          <p:cNvPr id="64" name="Oval 63"/>
          <p:cNvSpPr/>
          <p:nvPr/>
        </p:nvSpPr>
        <p:spPr>
          <a:xfrm>
            <a:off x="1623071" y="5934076"/>
            <a:ext cx="152400" cy="71108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7752088" y="4038600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757181" y="4038600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67" name="TextBox 66"/>
          <p:cNvSpPr txBox="1"/>
          <p:nvPr/>
        </p:nvSpPr>
        <p:spPr>
          <a:xfrm rot="2809812">
            <a:off x="5688543" y="5296486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68" name="TextBox 67"/>
          <p:cNvSpPr txBox="1"/>
          <p:nvPr/>
        </p:nvSpPr>
        <p:spPr>
          <a:xfrm rot="2809812">
            <a:off x="7517997" y="5236269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5" name="Oval 44"/>
          <p:cNvSpPr/>
          <p:nvPr/>
        </p:nvSpPr>
        <p:spPr>
          <a:xfrm>
            <a:off x="2347345" y="5926196"/>
            <a:ext cx="416875" cy="71108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2211365" y="5546940"/>
            <a:ext cx="654629" cy="22875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Quads</a:t>
            </a:r>
          </a:p>
        </p:txBody>
      </p:sp>
      <p:sp>
        <p:nvSpPr>
          <p:cNvPr id="47" name="TextBox 46"/>
          <p:cNvSpPr txBox="1"/>
          <p:nvPr/>
        </p:nvSpPr>
        <p:spPr>
          <a:xfrm rot="16200000">
            <a:off x="2619638" y="5546940"/>
            <a:ext cx="654629" cy="22875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Steerers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0" y="1676400"/>
            <a:ext cx="9067800" cy="347018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Beam with REX energy (~20 epA of </a:t>
            </a:r>
            <a:r>
              <a:rPr lang="en-GB" sz="1600" baseline="30000" dirty="0" smtClean="0">
                <a:solidFill>
                  <a:schemeClr val="accent6"/>
                </a:solidFill>
              </a:rPr>
              <a:t>14</a:t>
            </a:r>
            <a:r>
              <a:rPr lang="en-GB" sz="1600" dirty="0" smtClean="0">
                <a:solidFill>
                  <a:schemeClr val="accent6"/>
                </a:solidFill>
              </a:rPr>
              <a:t>N</a:t>
            </a:r>
            <a:r>
              <a:rPr lang="en-GB" sz="1600" baseline="30000" dirty="0" smtClean="0">
                <a:solidFill>
                  <a:schemeClr val="accent6"/>
                </a:solidFill>
              </a:rPr>
              <a:t>4+</a:t>
            </a:r>
            <a:r>
              <a:rPr lang="en-GB" sz="1600" dirty="0" smtClean="0">
                <a:solidFill>
                  <a:schemeClr val="accent6"/>
                </a:solidFill>
              </a:rPr>
              <a:t> at 2.85 MeV/u) to the end of XT01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chemeClr val="accent6"/>
                </a:solidFill>
              </a:rPr>
              <a:t>Confirm that there are no major problems with the SC solenoids, quads and dipoles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chemeClr val="accent6"/>
                </a:solidFill>
              </a:rPr>
              <a:t>Test the FCs in the linac and XT01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chemeClr val="accent6"/>
                </a:solidFill>
              </a:rPr>
              <a:t>Test the collimator apertures and the scanning slits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chemeClr val="accent6"/>
                </a:solidFill>
              </a:rPr>
              <a:t>Check the polarities of the steerers using the scanning slits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chemeClr val="accent6"/>
                </a:solidFill>
              </a:rPr>
              <a:t>Check the polarities and focusing strengths of the quads using the scanning slits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chemeClr val="accent6"/>
                </a:solidFill>
              </a:rPr>
              <a:t>Check the field regulation of the dipoles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Degauss of the first dipole of the XT01 line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6"/>
                </a:solidFill>
              </a:rPr>
              <a:t>Beam </a:t>
            </a:r>
            <a:r>
              <a:rPr lang="en-GB" sz="1600" dirty="0" smtClean="0">
                <a:solidFill>
                  <a:schemeClr val="accent6"/>
                </a:solidFill>
              </a:rPr>
              <a:t>to </a:t>
            </a:r>
            <a:r>
              <a:rPr lang="en-GB" sz="1600" dirty="0">
                <a:solidFill>
                  <a:schemeClr val="accent6"/>
                </a:solidFill>
              </a:rPr>
              <a:t>the end of </a:t>
            </a:r>
            <a:r>
              <a:rPr lang="en-GB" sz="1600" dirty="0" smtClean="0">
                <a:solidFill>
                  <a:schemeClr val="accent6"/>
                </a:solidFill>
              </a:rPr>
              <a:t>XT02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chemeClr val="accent6"/>
                </a:solidFill>
              </a:rPr>
              <a:t>Similar tests as for XT01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chemeClr val="accent6"/>
                </a:solidFill>
              </a:rPr>
              <a:t>Testing the stripping foils. Measurement of the Charge State Distribution (CSD)</a:t>
            </a:r>
            <a:endParaRPr lang="en-GB" sz="1600" dirty="0">
              <a:solidFill>
                <a:schemeClr val="accent6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endParaRPr lang="en-GB" sz="1600" dirty="0" smtClean="0">
              <a:solidFill>
                <a:schemeClr val="accent6"/>
              </a:solidFill>
            </a:endParaRPr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Beam Commissioning </a:t>
            </a:r>
            <a:r>
              <a:rPr lang="en-GB" u="sng" dirty="0" smtClean="0">
                <a:solidFill>
                  <a:schemeClr val="accent6"/>
                </a:solidFill>
              </a:rPr>
              <a:t>Plan for HIE-ISOLDE: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34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0972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/>
          <a:srcRect l="25361" r="8287" b="7345"/>
          <a:stretch/>
        </p:blipFill>
        <p:spPr>
          <a:xfrm>
            <a:off x="63200" y="3745645"/>
            <a:ext cx="9004601" cy="288375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256071" y="5959008"/>
            <a:ext cx="114226" cy="282663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256071" y="6411293"/>
            <a:ext cx="114226" cy="294307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4808316" y="5324752"/>
            <a:ext cx="982749" cy="2210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</a:rPr>
              <a:t>End Tunnel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2193" y="6581847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CM1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258075"/>
              </p:ext>
            </p:extLst>
          </p:nvPr>
        </p:nvGraphicFramePr>
        <p:xfrm>
          <a:off x="193487" y="749608"/>
          <a:ext cx="8686800" cy="171196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10501"/>
                <a:gridCol w="78762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Week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Main</a:t>
                      </a:r>
                      <a:r>
                        <a:rPr lang="en-GB" b="0" baseline="0" dirty="0" smtClean="0">
                          <a:solidFill>
                            <a:schemeClr val="accent6"/>
                          </a:solidFill>
                        </a:rPr>
                        <a:t> activities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27428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29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 of o</a:t>
                      </a:r>
                      <a:r>
                        <a:rPr lang="en-GB" sz="1400" baseline="0" dirty="0" smtClean="0"/>
                        <a:t>ptical elements and diagnostic boxes of the linac and </a:t>
                      </a:r>
                      <a:r>
                        <a:rPr lang="en-GB" sz="1400" dirty="0" smtClean="0"/>
                        <a:t>HEBTs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</a:tr>
              <a:tr h="3962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30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 of the silicon detectors</a:t>
                      </a:r>
                    </a:p>
                    <a:p>
                      <a:r>
                        <a:rPr lang="en-GB" sz="1400" dirty="0" smtClean="0"/>
                        <a:t>Beam commissioning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dirty="0" smtClean="0"/>
                        <a:t>TOF energy measurement</a:t>
                      </a:r>
                      <a:r>
                        <a:rPr lang="en-GB" sz="1400" baseline="0" dirty="0" smtClean="0"/>
                        <a:t> system</a:t>
                      </a:r>
                      <a:endParaRPr lang="en-GB" sz="1400" dirty="0" smtClean="0"/>
                    </a:p>
                  </a:txBody>
                  <a:tcPr/>
                </a:tc>
              </a:tr>
              <a:tr h="50288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31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dirty="0" smtClean="0"/>
                        <a:t>TOF energy measurement</a:t>
                      </a:r>
                      <a:r>
                        <a:rPr lang="en-GB" sz="1400" baseline="0" dirty="0" smtClean="0"/>
                        <a:t> system </a:t>
                      </a:r>
                      <a:endParaRPr lang="en-GB" sz="1400" dirty="0" smtClean="0"/>
                    </a:p>
                    <a:p>
                      <a:r>
                        <a:rPr lang="en-GB" sz="140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378664" y="6581847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CM2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4076635" y="5126397"/>
            <a:ext cx="1209675" cy="40568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Silicon detector</a:t>
            </a:r>
          </a:p>
          <a:p>
            <a:r>
              <a:rPr lang="en-US" sz="1200" dirty="0" smtClean="0">
                <a:solidFill>
                  <a:srgbClr val="0070C0"/>
                </a:solidFill>
              </a:rPr>
              <a:t>Energy and TOF</a:t>
            </a:r>
          </a:p>
        </p:txBody>
      </p:sp>
      <p:sp>
        <p:nvSpPr>
          <p:cNvPr id="67" name="TextBox 66"/>
          <p:cNvSpPr txBox="1"/>
          <p:nvPr/>
        </p:nvSpPr>
        <p:spPr>
          <a:xfrm rot="2809812">
            <a:off x="5719576" y="4984680"/>
            <a:ext cx="731147" cy="40568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Silicon </a:t>
            </a:r>
            <a:r>
              <a:rPr lang="en-US" sz="1200" dirty="0" smtClean="0">
                <a:solidFill>
                  <a:srgbClr val="0070C0"/>
                </a:solidFill>
              </a:rPr>
              <a:t>detector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>
            <a:off x="4608867" y="5934075"/>
            <a:ext cx="152400" cy="711083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Oval 46"/>
          <p:cNvSpPr/>
          <p:nvPr/>
        </p:nvSpPr>
        <p:spPr>
          <a:xfrm>
            <a:off x="7417216" y="5934075"/>
            <a:ext cx="152400" cy="711083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Oval 47"/>
          <p:cNvSpPr/>
          <p:nvPr/>
        </p:nvSpPr>
        <p:spPr>
          <a:xfrm>
            <a:off x="6519103" y="5367852"/>
            <a:ext cx="152400" cy="711083"/>
          </a:xfrm>
          <a:prstGeom prst="ellipse">
            <a:avLst/>
          </a:prstGeom>
          <a:noFill/>
          <a:ln>
            <a:solidFill>
              <a:schemeClr val="tx2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6882391" y="5126397"/>
            <a:ext cx="1209675" cy="40568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Silicon detector</a:t>
            </a:r>
          </a:p>
          <a:p>
            <a:r>
              <a:rPr lang="en-US" sz="1200" dirty="0" smtClean="0">
                <a:solidFill>
                  <a:srgbClr val="0070C0"/>
                </a:solidFill>
              </a:rPr>
              <a:t>Energy and TOF</a:t>
            </a: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Beam Commissioning </a:t>
            </a:r>
            <a:r>
              <a:rPr lang="en-GB" u="sng" dirty="0" smtClean="0">
                <a:solidFill>
                  <a:schemeClr val="accent6"/>
                </a:solidFill>
              </a:rPr>
              <a:t>Plan for HIE-ISOLDE:</a:t>
            </a:r>
            <a:endParaRPr lang="en-GB" u="sng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14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/>
          <a:srcRect l="25361" r="8287" b="7345"/>
          <a:stretch/>
        </p:blipFill>
        <p:spPr>
          <a:xfrm>
            <a:off x="63200" y="3745645"/>
            <a:ext cx="9004601" cy="288375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256071" y="5959008"/>
            <a:ext cx="114226" cy="282663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256071" y="6411293"/>
            <a:ext cx="114226" cy="294307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130425" y="5934075"/>
            <a:ext cx="152400" cy="711083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4808316" y="5324752"/>
            <a:ext cx="982749" cy="2210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</a:rPr>
              <a:t>End Tunnel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2193" y="6581847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CM1</a:t>
            </a:r>
          </a:p>
        </p:txBody>
      </p:sp>
      <p:sp>
        <p:nvSpPr>
          <p:cNvPr id="23" name="Oval 22"/>
          <p:cNvSpPr/>
          <p:nvPr/>
        </p:nvSpPr>
        <p:spPr>
          <a:xfrm>
            <a:off x="304800" y="5934076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Oval 23"/>
          <p:cNvSpPr/>
          <p:nvPr/>
        </p:nvSpPr>
        <p:spPr>
          <a:xfrm>
            <a:off x="470986" y="5934076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Oval 24"/>
          <p:cNvSpPr/>
          <p:nvPr/>
        </p:nvSpPr>
        <p:spPr>
          <a:xfrm>
            <a:off x="762431" y="5934076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Oval 25"/>
          <p:cNvSpPr/>
          <p:nvPr/>
        </p:nvSpPr>
        <p:spPr>
          <a:xfrm>
            <a:off x="885367" y="5934076"/>
            <a:ext cx="138545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Oval 26"/>
          <p:cNvSpPr/>
          <p:nvPr/>
        </p:nvSpPr>
        <p:spPr>
          <a:xfrm>
            <a:off x="990600" y="5934076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482572" y="5316004"/>
            <a:ext cx="101512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SRF Cavities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-96058" y="5282738"/>
            <a:ext cx="1081660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SRF Cavities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987854"/>
              </p:ext>
            </p:extLst>
          </p:nvPr>
        </p:nvGraphicFramePr>
        <p:xfrm>
          <a:off x="193487" y="749608"/>
          <a:ext cx="8686800" cy="201676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10501"/>
                <a:gridCol w="78762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Week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Main</a:t>
                      </a:r>
                      <a:r>
                        <a:rPr lang="en-GB" b="0" baseline="0" dirty="0" smtClean="0">
                          <a:solidFill>
                            <a:schemeClr val="accent6"/>
                          </a:solidFill>
                        </a:rPr>
                        <a:t> activities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27428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29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 of o</a:t>
                      </a:r>
                      <a:r>
                        <a:rPr lang="en-GB" sz="1400" baseline="0" dirty="0" smtClean="0"/>
                        <a:t>ptical elements and diagnostic boxes of the linac and </a:t>
                      </a:r>
                      <a:r>
                        <a:rPr lang="en-GB" sz="1400" dirty="0" smtClean="0"/>
                        <a:t>HEBTs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</a:tr>
              <a:tr h="3962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30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 of the silicon detectors</a:t>
                      </a:r>
                    </a:p>
                    <a:p>
                      <a:r>
                        <a:rPr lang="en-GB" sz="1400" dirty="0" smtClean="0"/>
                        <a:t>Beam commissioning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dirty="0" smtClean="0"/>
                        <a:t>TOF energy measurement</a:t>
                      </a:r>
                      <a:r>
                        <a:rPr lang="en-GB" sz="1400" baseline="0" dirty="0" smtClean="0"/>
                        <a:t> system</a:t>
                      </a:r>
                      <a:endParaRPr lang="en-GB" sz="1400" dirty="0" smtClean="0"/>
                    </a:p>
                  </a:txBody>
                  <a:tcPr/>
                </a:tc>
              </a:tr>
              <a:tr h="50288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31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dirty="0" smtClean="0"/>
                        <a:t>TOF energy measurement</a:t>
                      </a:r>
                      <a:r>
                        <a:rPr lang="en-GB" sz="1400" baseline="0" dirty="0" smtClean="0"/>
                        <a:t> system </a:t>
                      </a:r>
                      <a:endParaRPr lang="en-GB" sz="1400" dirty="0" smtClean="0"/>
                    </a:p>
                    <a:p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and energy gain measurements for each </a:t>
                      </a:r>
                      <a:r>
                        <a:rPr lang="en-GB" sz="1400" dirty="0" smtClean="0"/>
                        <a:t>SRF cavities</a:t>
                      </a:r>
                      <a:endParaRPr lang="en-GB" sz="1400" dirty="0"/>
                    </a:p>
                  </a:txBody>
                  <a:tcPr/>
                </a:tc>
              </a:tr>
              <a:tr h="22856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32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and energy gain measurements for each </a:t>
                      </a:r>
                      <a:r>
                        <a:rPr lang="en-GB" sz="1400" dirty="0" smtClean="0"/>
                        <a:t>SRF cavities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378664" y="6581847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CM2</a:t>
            </a:r>
          </a:p>
        </p:txBody>
      </p:sp>
      <p:sp>
        <p:nvSpPr>
          <p:cNvPr id="58" name="Oval 57"/>
          <p:cNvSpPr/>
          <p:nvPr/>
        </p:nvSpPr>
        <p:spPr>
          <a:xfrm>
            <a:off x="1237792" y="5944804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Oval 58"/>
          <p:cNvSpPr/>
          <p:nvPr/>
        </p:nvSpPr>
        <p:spPr>
          <a:xfrm>
            <a:off x="1403978" y="5944804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Oval 59"/>
          <p:cNvSpPr/>
          <p:nvPr/>
        </p:nvSpPr>
        <p:spPr>
          <a:xfrm>
            <a:off x="1818359" y="5944804"/>
            <a:ext cx="138545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Oval 60"/>
          <p:cNvSpPr/>
          <p:nvPr/>
        </p:nvSpPr>
        <p:spPr>
          <a:xfrm>
            <a:off x="1923592" y="5944804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 rot="16200000">
            <a:off x="1415564" y="5326732"/>
            <a:ext cx="101512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SRF Cavities</a:t>
            </a:r>
          </a:p>
        </p:txBody>
      </p:sp>
      <p:sp>
        <p:nvSpPr>
          <p:cNvPr id="63" name="TextBox 62"/>
          <p:cNvSpPr txBox="1"/>
          <p:nvPr/>
        </p:nvSpPr>
        <p:spPr>
          <a:xfrm rot="16200000">
            <a:off x="836934" y="5293466"/>
            <a:ext cx="1081660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SRF Cavities</a:t>
            </a:r>
          </a:p>
        </p:txBody>
      </p:sp>
      <p:sp>
        <p:nvSpPr>
          <p:cNvPr id="45" name="TextBox 44"/>
          <p:cNvSpPr txBox="1"/>
          <p:nvPr/>
        </p:nvSpPr>
        <p:spPr>
          <a:xfrm rot="16200000">
            <a:off x="3906710" y="4864138"/>
            <a:ext cx="1549525" cy="59034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Silicon detector</a:t>
            </a:r>
          </a:p>
          <a:p>
            <a:r>
              <a:rPr lang="en-US" sz="1200" dirty="0" smtClean="0">
                <a:solidFill>
                  <a:srgbClr val="0070C0"/>
                </a:solidFill>
              </a:rPr>
              <a:t>Energy and TOF</a:t>
            </a:r>
          </a:p>
          <a:p>
            <a:r>
              <a:rPr lang="en-US" sz="1200" dirty="0" smtClean="0">
                <a:solidFill>
                  <a:srgbClr val="0070C0"/>
                </a:solidFill>
              </a:rPr>
              <a:t>Collimator apertures</a:t>
            </a:r>
          </a:p>
        </p:txBody>
      </p:sp>
      <p:sp>
        <p:nvSpPr>
          <p:cNvPr id="46" name="TextBox 45"/>
          <p:cNvSpPr txBox="1"/>
          <p:nvPr/>
        </p:nvSpPr>
        <p:spPr>
          <a:xfrm rot="2809812">
            <a:off x="5260540" y="4785896"/>
            <a:ext cx="1276267" cy="40568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Silicon detector</a:t>
            </a:r>
          </a:p>
          <a:p>
            <a:r>
              <a:rPr lang="en-US" sz="1200" dirty="0" smtClean="0">
                <a:solidFill>
                  <a:srgbClr val="0070C0"/>
                </a:solidFill>
              </a:rPr>
              <a:t>Collimator slits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4608867" y="5934075"/>
            <a:ext cx="152400" cy="711083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Oval 47"/>
          <p:cNvSpPr/>
          <p:nvPr/>
        </p:nvSpPr>
        <p:spPr>
          <a:xfrm>
            <a:off x="7417216" y="5934075"/>
            <a:ext cx="152400" cy="711083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Oval 48"/>
          <p:cNvSpPr/>
          <p:nvPr/>
        </p:nvSpPr>
        <p:spPr>
          <a:xfrm>
            <a:off x="6519103" y="5367852"/>
            <a:ext cx="152400" cy="711083"/>
          </a:xfrm>
          <a:prstGeom prst="ellipse">
            <a:avLst/>
          </a:prstGeom>
          <a:noFill/>
          <a:ln>
            <a:solidFill>
              <a:schemeClr val="tx2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6882391" y="5126397"/>
            <a:ext cx="1209675" cy="40568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Silicon detector</a:t>
            </a:r>
          </a:p>
          <a:p>
            <a:r>
              <a:rPr lang="en-US" sz="1200" dirty="0" smtClean="0">
                <a:solidFill>
                  <a:srgbClr val="0070C0"/>
                </a:solidFill>
              </a:rPr>
              <a:t>Energy and TOF</a:t>
            </a:r>
          </a:p>
        </p:txBody>
      </p:sp>
      <p:sp>
        <p:nvSpPr>
          <p:cNvPr id="52" name="TextBox 51"/>
          <p:cNvSpPr txBox="1"/>
          <p:nvPr/>
        </p:nvSpPr>
        <p:spPr>
          <a:xfrm rot="16200000">
            <a:off x="5260167" y="5316896"/>
            <a:ext cx="828676" cy="40568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Collimator slits</a:t>
            </a:r>
          </a:p>
        </p:txBody>
      </p:sp>
      <p:sp>
        <p:nvSpPr>
          <p:cNvPr id="55" name="Oval 54"/>
          <p:cNvSpPr/>
          <p:nvPr/>
        </p:nvSpPr>
        <p:spPr>
          <a:xfrm>
            <a:off x="5731658" y="5773134"/>
            <a:ext cx="719107" cy="78931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Oval 55"/>
          <p:cNvSpPr/>
          <p:nvPr/>
        </p:nvSpPr>
        <p:spPr>
          <a:xfrm>
            <a:off x="1711914" y="5944804"/>
            <a:ext cx="138545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Beam Commissioning </a:t>
            </a:r>
            <a:r>
              <a:rPr lang="en-GB" u="sng" dirty="0" smtClean="0">
                <a:solidFill>
                  <a:schemeClr val="accent6"/>
                </a:solidFill>
              </a:rPr>
              <a:t>Plan for HIE-ISOLDE:</a:t>
            </a:r>
            <a:endParaRPr lang="en-GB" u="sng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48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/>
          <a:srcRect l="25361" r="8287" b="7345"/>
          <a:stretch/>
        </p:blipFill>
        <p:spPr>
          <a:xfrm>
            <a:off x="63200" y="3745645"/>
            <a:ext cx="9004601" cy="28837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264476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9" name="Rectangle 8"/>
          <p:cNvSpPr/>
          <p:nvPr/>
        </p:nvSpPr>
        <p:spPr>
          <a:xfrm>
            <a:off x="5256071" y="5959008"/>
            <a:ext cx="114226" cy="282663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256071" y="6411293"/>
            <a:ext cx="114226" cy="294307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130425" y="5934075"/>
            <a:ext cx="152400" cy="711083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4808316" y="5324752"/>
            <a:ext cx="982749" cy="2210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</a:rPr>
              <a:t>End Tunnel</a:t>
            </a:r>
          </a:p>
        </p:txBody>
      </p:sp>
      <p:sp>
        <p:nvSpPr>
          <p:cNvPr id="19" name="Oval 18"/>
          <p:cNvSpPr/>
          <p:nvPr/>
        </p:nvSpPr>
        <p:spPr>
          <a:xfrm>
            <a:off x="647740" y="5934076"/>
            <a:ext cx="152400" cy="71108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171350" y="5318634"/>
            <a:ext cx="1097519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SC  Solenoid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2193" y="6581847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CM1</a:t>
            </a:r>
          </a:p>
        </p:txBody>
      </p:sp>
      <p:sp>
        <p:nvSpPr>
          <p:cNvPr id="23" name="Oval 22"/>
          <p:cNvSpPr/>
          <p:nvPr/>
        </p:nvSpPr>
        <p:spPr>
          <a:xfrm>
            <a:off x="304800" y="5934076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Oval 23"/>
          <p:cNvSpPr/>
          <p:nvPr/>
        </p:nvSpPr>
        <p:spPr>
          <a:xfrm>
            <a:off x="470986" y="5934076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Oval 24"/>
          <p:cNvSpPr/>
          <p:nvPr/>
        </p:nvSpPr>
        <p:spPr>
          <a:xfrm>
            <a:off x="762431" y="5934076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Oval 25"/>
          <p:cNvSpPr/>
          <p:nvPr/>
        </p:nvSpPr>
        <p:spPr>
          <a:xfrm>
            <a:off x="885367" y="5934076"/>
            <a:ext cx="138545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Oval 26"/>
          <p:cNvSpPr/>
          <p:nvPr/>
        </p:nvSpPr>
        <p:spPr>
          <a:xfrm>
            <a:off x="990600" y="5934076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482572" y="5316004"/>
            <a:ext cx="101512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SRF Cavities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-96058" y="5282738"/>
            <a:ext cx="1081660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SRF Cavities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228141"/>
              </p:ext>
            </p:extLst>
          </p:nvPr>
        </p:nvGraphicFramePr>
        <p:xfrm>
          <a:off x="193487" y="749608"/>
          <a:ext cx="8686800" cy="253492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10501"/>
                <a:gridCol w="78762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Week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Main</a:t>
                      </a:r>
                      <a:r>
                        <a:rPr lang="en-GB" b="0" baseline="0" dirty="0" smtClean="0">
                          <a:solidFill>
                            <a:schemeClr val="accent6"/>
                          </a:solidFill>
                        </a:rPr>
                        <a:t> activities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27428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29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 of o</a:t>
                      </a:r>
                      <a:r>
                        <a:rPr lang="en-GB" sz="1400" baseline="0" dirty="0" smtClean="0"/>
                        <a:t>ptical elements and diagnostic boxes of the linac and </a:t>
                      </a:r>
                      <a:r>
                        <a:rPr lang="en-GB" sz="1400" dirty="0" smtClean="0"/>
                        <a:t>HEBTs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</a:tr>
              <a:tr h="3962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30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 of the silicon detectors</a:t>
                      </a:r>
                    </a:p>
                    <a:p>
                      <a:r>
                        <a:rPr lang="en-GB" sz="1400" dirty="0" smtClean="0"/>
                        <a:t>Beam commissioning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dirty="0" smtClean="0"/>
                        <a:t>TOF energy measurement</a:t>
                      </a:r>
                      <a:r>
                        <a:rPr lang="en-GB" sz="1400" baseline="0" dirty="0" smtClean="0"/>
                        <a:t> system</a:t>
                      </a:r>
                      <a:endParaRPr lang="en-GB" sz="1400" dirty="0" smtClean="0"/>
                    </a:p>
                  </a:txBody>
                  <a:tcPr/>
                </a:tc>
              </a:tr>
              <a:tr h="50288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31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dirty="0" smtClean="0"/>
                        <a:t>TOF energy measurement</a:t>
                      </a:r>
                      <a:r>
                        <a:rPr lang="en-GB" sz="1400" baseline="0" dirty="0" smtClean="0"/>
                        <a:t> system </a:t>
                      </a:r>
                      <a:endParaRPr lang="en-GB" sz="1400" dirty="0" smtClean="0"/>
                    </a:p>
                    <a:p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and energy gain measurements for each </a:t>
                      </a:r>
                      <a:r>
                        <a:rPr lang="en-GB" sz="1400" dirty="0" smtClean="0"/>
                        <a:t>SRF cavities</a:t>
                      </a:r>
                      <a:endParaRPr lang="en-GB" sz="1400" dirty="0"/>
                    </a:p>
                  </a:txBody>
                  <a:tcPr/>
                </a:tc>
              </a:tr>
              <a:tr h="22856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32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and energy gain measurements for each </a:t>
                      </a:r>
                      <a:r>
                        <a:rPr lang="en-GB" sz="1400" dirty="0" smtClean="0"/>
                        <a:t>SRF cavities</a:t>
                      </a:r>
                      <a:endParaRPr lang="en-GB" sz="14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33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Machine scaling tests and measurements</a:t>
                      </a:r>
                      <a:endParaRPr lang="en-GB" sz="14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378664" y="6581847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CM2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771634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38" name="TextBox 37"/>
          <p:cNvSpPr txBox="1"/>
          <p:nvPr/>
        </p:nvSpPr>
        <p:spPr>
          <a:xfrm rot="16200000">
            <a:off x="1654152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39" name="TextBox 38"/>
          <p:cNvSpPr txBox="1"/>
          <p:nvPr/>
        </p:nvSpPr>
        <p:spPr>
          <a:xfrm rot="16200000">
            <a:off x="2344584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0" name="TextBox 39"/>
          <p:cNvSpPr txBox="1"/>
          <p:nvPr/>
        </p:nvSpPr>
        <p:spPr>
          <a:xfrm rot="16200000">
            <a:off x="3277486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4219213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5163177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3" name="TextBox 42"/>
          <p:cNvSpPr txBox="1"/>
          <p:nvPr/>
        </p:nvSpPr>
        <p:spPr>
          <a:xfrm rot="16200000">
            <a:off x="6058811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4" name="TextBox 43"/>
          <p:cNvSpPr txBox="1"/>
          <p:nvPr/>
        </p:nvSpPr>
        <p:spPr>
          <a:xfrm rot="16200000">
            <a:off x="7012765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57" name="TextBox 56"/>
          <p:cNvSpPr txBox="1"/>
          <p:nvPr/>
        </p:nvSpPr>
        <p:spPr>
          <a:xfrm rot="16200000">
            <a:off x="1104342" y="5329362"/>
            <a:ext cx="1097519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SC  Solenoid</a:t>
            </a:r>
          </a:p>
        </p:txBody>
      </p:sp>
      <p:sp>
        <p:nvSpPr>
          <p:cNvPr id="58" name="Oval 57"/>
          <p:cNvSpPr/>
          <p:nvPr/>
        </p:nvSpPr>
        <p:spPr>
          <a:xfrm>
            <a:off x="1237792" y="5944804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Oval 58"/>
          <p:cNvSpPr/>
          <p:nvPr/>
        </p:nvSpPr>
        <p:spPr>
          <a:xfrm>
            <a:off x="1403978" y="5944804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Oval 59"/>
          <p:cNvSpPr/>
          <p:nvPr/>
        </p:nvSpPr>
        <p:spPr>
          <a:xfrm>
            <a:off x="1818359" y="5944804"/>
            <a:ext cx="138545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Oval 60"/>
          <p:cNvSpPr/>
          <p:nvPr/>
        </p:nvSpPr>
        <p:spPr>
          <a:xfrm>
            <a:off x="1923592" y="5944804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 rot="16200000">
            <a:off x="1415564" y="5326732"/>
            <a:ext cx="101512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SRF Cavities</a:t>
            </a:r>
          </a:p>
        </p:txBody>
      </p:sp>
      <p:sp>
        <p:nvSpPr>
          <p:cNvPr id="63" name="TextBox 62"/>
          <p:cNvSpPr txBox="1"/>
          <p:nvPr/>
        </p:nvSpPr>
        <p:spPr>
          <a:xfrm rot="16200000">
            <a:off x="836934" y="5293466"/>
            <a:ext cx="1081660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SRF Cavities</a:t>
            </a:r>
          </a:p>
        </p:txBody>
      </p:sp>
      <p:sp>
        <p:nvSpPr>
          <p:cNvPr id="64" name="Oval 63"/>
          <p:cNvSpPr/>
          <p:nvPr/>
        </p:nvSpPr>
        <p:spPr>
          <a:xfrm>
            <a:off x="1623071" y="5934076"/>
            <a:ext cx="152400" cy="71108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7752088" y="4038600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67" name="TextBox 66"/>
          <p:cNvSpPr txBox="1"/>
          <p:nvPr/>
        </p:nvSpPr>
        <p:spPr>
          <a:xfrm rot="2809812">
            <a:off x="5688543" y="5296486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68" name="TextBox 67"/>
          <p:cNvSpPr txBox="1"/>
          <p:nvPr/>
        </p:nvSpPr>
        <p:spPr>
          <a:xfrm rot="2809812">
            <a:off x="7517997" y="5236269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0" y="3336899"/>
            <a:ext cx="9067800" cy="119263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Beam transmission optimization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HEBTs energy scaling tests and measurements (constant A/q)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Linac and HEBTs A/q scaling tests and measurements (constant E/u)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endParaRPr lang="en-GB" sz="1600" dirty="0" smtClean="0">
              <a:solidFill>
                <a:schemeClr val="accent6"/>
              </a:solidFill>
            </a:endParaRPr>
          </a:p>
        </p:txBody>
      </p:sp>
      <p:sp>
        <p:nvSpPr>
          <p:cNvPr id="47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sp>
        <p:nvSpPr>
          <p:cNvPr id="48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Beam Commissioning </a:t>
            </a:r>
            <a:r>
              <a:rPr lang="en-GB" u="sng" dirty="0" smtClean="0">
                <a:solidFill>
                  <a:schemeClr val="accent6"/>
                </a:solidFill>
              </a:rPr>
              <a:t>Plan for HIE-ISOLDE:</a:t>
            </a:r>
            <a:endParaRPr lang="en-GB" u="sng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642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/>
          <a:srcRect l="25361" r="8287" b="7345"/>
          <a:stretch/>
        </p:blipFill>
        <p:spPr>
          <a:xfrm>
            <a:off x="63200" y="3745645"/>
            <a:ext cx="9004601" cy="28837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264476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9" name="Rectangle 8"/>
          <p:cNvSpPr/>
          <p:nvPr/>
        </p:nvSpPr>
        <p:spPr>
          <a:xfrm>
            <a:off x="5256071" y="5959008"/>
            <a:ext cx="114226" cy="282663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256071" y="6411293"/>
            <a:ext cx="114226" cy="294307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130425" y="5934075"/>
            <a:ext cx="152400" cy="711083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4808316" y="5324752"/>
            <a:ext cx="982749" cy="2210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</a:rPr>
              <a:t>End Tunnel</a:t>
            </a:r>
          </a:p>
        </p:txBody>
      </p:sp>
      <p:sp>
        <p:nvSpPr>
          <p:cNvPr id="19" name="Oval 18"/>
          <p:cNvSpPr/>
          <p:nvPr/>
        </p:nvSpPr>
        <p:spPr>
          <a:xfrm>
            <a:off x="647740" y="5934076"/>
            <a:ext cx="152400" cy="71108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171350" y="5318634"/>
            <a:ext cx="1097519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SC  Solenoid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2193" y="6581847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CM1</a:t>
            </a:r>
          </a:p>
        </p:txBody>
      </p:sp>
      <p:sp>
        <p:nvSpPr>
          <p:cNvPr id="23" name="Oval 22"/>
          <p:cNvSpPr/>
          <p:nvPr/>
        </p:nvSpPr>
        <p:spPr>
          <a:xfrm>
            <a:off x="304800" y="5934076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Oval 23"/>
          <p:cNvSpPr/>
          <p:nvPr/>
        </p:nvSpPr>
        <p:spPr>
          <a:xfrm>
            <a:off x="470986" y="5934076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Oval 24"/>
          <p:cNvSpPr/>
          <p:nvPr/>
        </p:nvSpPr>
        <p:spPr>
          <a:xfrm>
            <a:off x="762431" y="5934076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Oval 25"/>
          <p:cNvSpPr/>
          <p:nvPr/>
        </p:nvSpPr>
        <p:spPr>
          <a:xfrm>
            <a:off x="885367" y="5934076"/>
            <a:ext cx="138545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Oval 26"/>
          <p:cNvSpPr/>
          <p:nvPr/>
        </p:nvSpPr>
        <p:spPr>
          <a:xfrm>
            <a:off x="990600" y="5934076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482572" y="5316004"/>
            <a:ext cx="101512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SRF Cavities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-96058" y="5282738"/>
            <a:ext cx="1081660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SRF Cavities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510598"/>
              </p:ext>
            </p:extLst>
          </p:nvPr>
        </p:nvGraphicFramePr>
        <p:xfrm>
          <a:off x="193487" y="749608"/>
          <a:ext cx="8686800" cy="326644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10501"/>
                <a:gridCol w="78762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Week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Main</a:t>
                      </a:r>
                      <a:r>
                        <a:rPr lang="en-GB" b="0" baseline="0" dirty="0" smtClean="0">
                          <a:solidFill>
                            <a:schemeClr val="accent6"/>
                          </a:solidFill>
                        </a:rPr>
                        <a:t> activities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27428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29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 of o</a:t>
                      </a:r>
                      <a:r>
                        <a:rPr lang="en-GB" sz="1400" baseline="0" dirty="0" smtClean="0"/>
                        <a:t>ptical elements and diagnostic boxes of the linac and </a:t>
                      </a:r>
                      <a:r>
                        <a:rPr lang="en-GB" sz="1400" dirty="0" smtClean="0"/>
                        <a:t>HEBTs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</a:tr>
              <a:tr h="3962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30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 of the silicon detectors</a:t>
                      </a:r>
                    </a:p>
                    <a:p>
                      <a:r>
                        <a:rPr lang="en-GB" sz="1400" dirty="0" smtClean="0"/>
                        <a:t>Beam commissioning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dirty="0" smtClean="0"/>
                        <a:t>TOF energy measurement</a:t>
                      </a:r>
                      <a:r>
                        <a:rPr lang="en-GB" sz="1400" baseline="0" dirty="0" smtClean="0"/>
                        <a:t> system</a:t>
                      </a:r>
                      <a:endParaRPr lang="en-GB" sz="1400" dirty="0" smtClean="0"/>
                    </a:p>
                  </a:txBody>
                  <a:tcPr/>
                </a:tc>
              </a:tr>
              <a:tr h="50288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31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dirty="0" smtClean="0"/>
                        <a:t>TOF energy measurement</a:t>
                      </a:r>
                      <a:r>
                        <a:rPr lang="en-GB" sz="1400" baseline="0" dirty="0" smtClean="0"/>
                        <a:t> system </a:t>
                      </a:r>
                      <a:endParaRPr lang="en-GB" sz="1400" dirty="0" smtClean="0"/>
                    </a:p>
                    <a:p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and energy gain measurements for each </a:t>
                      </a:r>
                      <a:r>
                        <a:rPr lang="en-GB" sz="1400" dirty="0" smtClean="0"/>
                        <a:t>SRF cavities</a:t>
                      </a:r>
                      <a:endParaRPr lang="en-GB" sz="1400" dirty="0"/>
                    </a:p>
                  </a:txBody>
                  <a:tcPr/>
                </a:tc>
              </a:tr>
              <a:tr h="22856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32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and energy gain measurements for each </a:t>
                      </a:r>
                      <a:r>
                        <a:rPr lang="en-GB" sz="1400" dirty="0" smtClean="0"/>
                        <a:t>SRF cavities</a:t>
                      </a:r>
                      <a:endParaRPr lang="en-GB" sz="14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33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Machine scaling tests and measurements</a:t>
                      </a:r>
                      <a:endParaRPr lang="en-GB" sz="14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34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Optics</a:t>
                      </a:r>
                      <a:r>
                        <a:rPr lang="en-GB" sz="1400" baseline="0" dirty="0" smtClean="0"/>
                        <a:t> model benchmarking</a:t>
                      </a:r>
                    </a:p>
                    <a:p>
                      <a:r>
                        <a:rPr lang="en-GB" sz="1400" b="1" baseline="0" dirty="0" smtClean="0"/>
                        <a:t>** REX/HIE-ISOLDE READY TO START THE PHYSICS CAMPAIGN **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378664" y="6581847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CM2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771634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38" name="TextBox 37"/>
          <p:cNvSpPr txBox="1"/>
          <p:nvPr/>
        </p:nvSpPr>
        <p:spPr>
          <a:xfrm rot="16200000">
            <a:off x="1654152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39" name="TextBox 38"/>
          <p:cNvSpPr txBox="1"/>
          <p:nvPr/>
        </p:nvSpPr>
        <p:spPr>
          <a:xfrm rot="16200000">
            <a:off x="2344584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0" name="TextBox 39"/>
          <p:cNvSpPr txBox="1"/>
          <p:nvPr/>
        </p:nvSpPr>
        <p:spPr>
          <a:xfrm rot="16200000">
            <a:off x="3277486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4219213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5163177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3" name="TextBox 42"/>
          <p:cNvSpPr txBox="1"/>
          <p:nvPr/>
        </p:nvSpPr>
        <p:spPr>
          <a:xfrm rot="16200000">
            <a:off x="6058811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4" name="TextBox 43"/>
          <p:cNvSpPr txBox="1"/>
          <p:nvPr/>
        </p:nvSpPr>
        <p:spPr>
          <a:xfrm rot="16200000">
            <a:off x="7012765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57" name="TextBox 56"/>
          <p:cNvSpPr txBox="1"/>
          <p:nvPr/>
        </p:nvSpPr>
        <p:spPr>
          <a:xfrm rot="16200000">
            <a:off x="1104342" y="5329362"/>
            <a:ext cx="1097519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SC  Solenoid</a:t>
            </a:r>
          </a:p>
        </p:txBody>
      </p:sp>
      <p:sp>
        <p:nvSpPr>
          <p:cNvPr id="58" name="Oval 57"/>
          <p:cNvSpPr/>
          <p:nvPr/>
        </p:nvSpPr>
        <p:spPr>
          <a:xfrm>
            <a:off x="1237792" y="5944804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Oval 58"/>
          <p:cNvSpPr/>
          <p:nvPr/>
        </p:nvSpPr>
        <p:spPr>
          <a:xfrm>
            <a:off x="1403978" y="5944804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Oval 59"/>
          <p:cNvSpPr/>
          <p:nvPr/>
        </p:nvSpPr>
        <p:spPr>
          <a:xfrm>
            <a:off x="1818359" y="5944804"/>
            <a:ext cx="138545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Oval 60"/>
          <p:cNvSpPr/>
          <p:nvPr/>
        </p:nvSpPr>
        <p:spPr>
          <a:xfrm>
            <a:off x="1923592" y="5944804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 rot="16200000">
            <a:off x="1415564" y="5326732"/>
            <a:ext cx="101512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SRF Cavities</a:t>
            </a:r>
          </a:p>
        </p:txBody>
      </p:sp>
      <p:sp>
        <p:nvSpPr>
          <p:cNvPr id="63" name="TextBox 62"/>
          <p:cNvSpPr txBox="1"/>
          <p:nvPr/>
        </p:nvSpPr>
        <p:spPr>
          <a:xfrm rot="16200000">
            <a:off x="836934" y="5293466"/>
            <a:ext cx="1081660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SRF Cavities</a:t>
            </a:r>
          </a:p>
        </p:txBody>
      </p:sp>
      <p:sp>
        <p:nvSpPr>
          <p:cNvPr id="64" name="Oval 63"/>
          <p:cNvSpPr/>
          <p:nvPr/>
        </p:nvSpPr>
        <p:spPr>
          <a:xfrm>
            <a:off x="1623071" y="5934076"/>
            <a:ext cx="152400" cy="71108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 rot="2809812">
            <a:off x="5688543" y="5296486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68" name="TextBox 67"/>
          <p:cNvSpPr txBox="1"/>
          <p:nvPr/>
        </p:nvSpPr>
        <p:spPr>
          <a:xfrm rot="2809812">
            <a:off x="7517997" y="5236269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6" name="Oval 45"/>
          <p:cNvSpPr/>
          <p:nvPr/>
        </p:nvSpPr>
        <p:spPr>
          <a:xfrm>
            <a:off x="2014927" y="5944804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71062" y="4038600"/>
            <a:ext cx="8996738" cy="2331407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dirty="0" smtClean="0">
                <a:solidFill>
                  <a:schemeClr val="accent6"/>
                </a:solidFill>
              </a:rPr>
              <a:t>Only some possible in a week: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Beam profiles in all diagnostic boxes for different settings in SC solenoids, quads and steerers 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Measurements of </a:t>
            </a:r>
            <a:r>
              <a:rPr lang="en-GB" sz="1600" dirty="0">
                <a:solidFill>
                  <a:schemeClr val="accent6"/>
                </a:solidFill>
              </a:rPr>
              <a:t>the transverse emittance </a:t>
            </a:r>
            <a:r>
              <a:rPr lang="en-GB" sz="1600" dirty="0" smtClean="0">
                <a:solidFill>
                  <a:schemeClr val="accent6"/>
                </a:solidFill>
              </a:rPr>
              <a:t>and the Courant-Snider parameters of the beam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Longitudinal emittance measurements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Bunch length measurements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Measurements of the Transit Time Factor (TTF) of the QWR</a:t>
            </a:r>
          </a:p>
          <a:p>
            <a:pPr marL="2857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6"/>
                </a:solidFill>
              </a:rPr>
              <a:t>Measure focusing strength and x-y plane coupling for the SC solenoid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accent6"/>
                </a:solidFill>
              </a:rPr>
              <a:t>Characterize the transverse quick of the QWRs</a:t>
            </a:r>
          </a:p>
        </p:txBody>
      </p:sp>
      <p:sp>
        <p:nvSpPr>
          <p:cNvPr id="48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Beam Commissioning </a:t>
            </a:r>
            <a:r>
              <a:rPr lang="en-GB" u="sng" dirty="0" smtClean="0">
                <a:solidFill>
                  <a:schemeClr val="accent6"/>
                </a:solidFill>
              </a:rPr>
              <a:t>Plan for HIE-ISOLDE:</a:t>
            </a:r>
            <a:endParaRPr lang="en-GB" u="sng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60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/>
          <a:srcRect l="25361" r="8287" b="7345"/>
          <a:stretch/>
        </p:blipFill>
        <p:spPr>
          <a:xfrm>
            <a:off x="63200" y="3745645"/>
            <a:ext cx="9004601" cy="28837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264476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9" name="Rectangle 8"/>
          <p:cNvSpPr/>
          <p:nvPr/>
        </p:nvSpPr>
        <p:spPr>
          <a:xfrm>
            <a:off x="5256071" y="5959008"/>
            <a:ext cx="114226" cy="282663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256071" y="6411293"/>
            <a:ext cx="114226" cy="294307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130425" y="5934075"/>
            <a:ext cx="152400" cy="711083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4808316" y="5324752"/>
            <a:ext cx="982749" cy="2210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</a:rPr>
              <a:t>End Tunnel</a:t>
            </a:r>
          </a:p>
        </p:txBody>
      </p:sp>
      <p:sp>
        <p:nvSpPr>
          <p:cNvPr id="19" name="Oval 18"/>
          <p:cNvSpPr/>
          <p:nvPr/>
        </p:nvSpPr>
        <p:spPr>
          <a:xfrm>
            <a:off x="647740" y="5934076"/>
            <a:ext cx="152400" cy="71108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171350" y="5318634"/>
            <a:ext cx="1097519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SC  Solenoid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2193" y="6581847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CM1</a:t>
            </a:r>
          </a:p>
        </p:txBody>
      </p:sp>
      <p:sp>
        <p:nvSpPr>
          <p:cNvPr id="23" name="Oval 22"/>
          <p:cNvSpPr/>
          <p:nvPr/>
        </p:nvSpPr>
        <p:spPr>
          <a:xfrm>
            <a:off x="304800" y="5934076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Oval 23"/>
          <p:cNvSpPr/>
          <p:nvPr/>
        </p:nvSpPr>
        <p:spPr>
          <a:xfrm>
            <a:off x="470986" y="5934076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Oval 24"/>
          <p:cNvSpPr/>
          <p:nvPr/>
        </p:nvSpPr>
        <p:spPr>
          <a:xfrm>
            <a:off x="762431" y="5934076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Oval 25"/>
          <p:cNvSpPr/>
          <p:nvPr/>
        </p:nvSpPr>
        <p:spPr>
          <a:xfrm>
            <a:off x="885367" y="5934076"/>
            <a:ext cx="138545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Oval 26"/>
          <p:cNvSpPr/>
          <p:nvPr/>
        </p:nvSpPr>
        <p:spPr>
          <a:xfrm>
            <a:off x="990600" y="5934076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482572" y="5316004"/>
            <a:ext cx="101512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SRF Cavities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-96058" y="5282738"/>
            <a:ext cx="1081660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SRF Cavities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007157"/>
              </p:ext>
            </p:extLst>
          </p:nvPr>
        </p:nvGraphicFramePr>
        <p:xfrm>
          <a:off x="193487" y="749608"/>
          <a:ext cx="8686800" cy="399796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10501"/>
                <a:gridCol w="78762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Week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Main</a:t>
                      </a:r>
                      <a:r>
                        <a:rPr lang="en-GB" b="0" baseline="0" dirty="0" smtClean="0">
                          <a:solidFill>
                            <a:schemeClr val="accent6"/>
                          </a:solidFill>
                        </a:rPr>
                        <a:t> activities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27428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29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 of o</a:t>
                      </a:r>
                      <a:r>
                        <a:rPr lang="en-GB" sz="1400" baseline="0" dirty="0" smtClean="0"/>
                        <a:t>ptical elements and diagnostic boxes of the linac and </a:t>
                      </a:r>
                      <a:r>
                        <a:rPr lang="en-GB" sz="1400" dirty="0" smtClean="0"/>
                        <a:t>HEBTs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</a:tr>
              <a:tr h="3962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30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 of the silicon detectors</a:t>
                      </a:r>
                    </a:p>
                    <a:p>
                      <a:r>
                        <a:rPr lang="en-GB" sz="1400" dirty="0" smtClean="0"/>
                        <a:t>Beam commissioning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dirty="0" smtClean="0"/>
                        <a:t>TOF energy measurement</a:t>
                      </a:r>
                      <a:r>
                        <a:rPr lang="en-GB" sz="1400" baseline="0" dirty="0" smtClean="0"/>
                        <a:t> system</a:t>
                      </a:r>
                      <a:endParaRPr lang="en-GB" sz="1400" dirty="0" smtClean="0"/>
                    </a:p>
                  </a:txBody>
                  <a:tcPr/>
                </a:tc>
              </a:tr>
              <a:tr h="50288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31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dirty="0" smtClean="0"/>
                        <a:t>TOF energy measurement</a:t>
                      </a:r>
                      <a:r>
                        <a:rPr lang="en-GB" sz="1400" baseline="0" dirty="0" smtClean="0"/>
                        <a:t> system </a:t>
                      </a:r>
                      <a:endParaRPr lang="en-GB" sz="1400" dirty="0" smtClean="0"/>
                    </a:p>
                    <a:p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and energy gain measurements for each </a:t>
                      </a:r>
                      <a:r>
                        <a:rPr lang="en-GB" sz="1400" dirty="0" smtClean="0"/>
                        <a:t>SRF cavities</a:t>
                      </a:r>
                      <a:endParaRPr lang="en-GB" sz="1400" dirty="0"/>
                    </a:p>
                  </a:txBody>
                  <a:tcPr/>
                </a:tc>
              </a:tr>
              <a:tr h="22856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32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and energy gain measurements for each </a:t>
                      </a:r>
                      <a:r>
                        <a:rPr lang="en-GB" sz="1400" dirty="0" smtClean="0"/>
                        <a:t>SRF cavities</a:t>
                      </a:r>
                      <a:endParaRPr lang="en-GB" sz="14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33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Machine scaling tests and measurements</a:t>
                      </a:r>
                      <a:endParaRPr lang="en-GB" sz="14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Probably stable beam to users if requested (some evenings, nights and weekend)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34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Optics</a:t>
                      </a:r>
                      <a:r>
                        <a:rPr lang="en-GB" sz="1400" baseline="0" dirty="0" smtClean="0"/>
                        <a:t> model benchmarking</a:t>
                      </a:r>
                    </a:p>
                    <a:p>
                      <a:r>
                        <a:rPr lang="en-GB" sz="1400" b="1" baseline="0" dirty="0" smtClean="0"/>
                        <a:t>** REX/HIE-ISOLDE READY TO START THE PHYSICS CAMPAIGN **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Stable beam to users if requested (some evenings, nights and weekend)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010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35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Set-up for first physics experiment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Stable beam to users if requested (some evenings and nights)</a:t>
                      </a:r>
                      <a:endParaRPr lang="en-GB" sz="14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** START OF</a:t>
                      </a:r>
                      <a:r>
                        <a:rPr lang="en-GB" sz="1400" b="1" baseline="0" dirty="0" smtClean="0">
                          <a:solidFill>
                            <a:srgbClr val="FF0000"/>
                          </a:solidFill>
                        </a:rPr>
                        <a:t> THE FIRST PHYSICS EXPERIMENT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**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378664" y="6581847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CM2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771634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38" name="TextBox 37"/>
          <p:cNvSpPr txBox="1"/>
          <p:nvPr/>
        </p:nvSpPr>
        <p:spPr>
          <a:xfrm rot="16200000">
            <a:off x="1654152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39" name="TextBox 38"/>
          <p:cNvSpPr txBox="1"/>
          <p:nvPr/>
        </p:nvSpPr>
        <p:spPr>
          <a:xfrm rot="16200000">
            <a:off x="2344584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0" name="TextBox 39"/>
          <p:cNvSpPr txBox="1"/>
          <p:nvPr/>
        </p:nvSpPr>
        <p:spPr>
          <a:xfrm rot="16200000">
            <a:off x="3277486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4219213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5163177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3" name="TextBox 42"/>
          <p:cNvSpPr txBox="1"/>
          <p:nvPr/>
        </p:nvSpPr>
        <p:spPr>
          <a:xfrm rot="16200000">
            <a:off x="6058811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4" name="TextBox 43"/>
          <p:cNvSpPr txBox="1"/>
          <p:nvPr/>
        </p:nvSpPr>
        <p:spPr>
          <a:xfrm rot="16200000">
            <a:off x="7012765" y="5368974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57" name="TextBox 56"/>
          <p:cNvSpPr txBox="1"/>
          <p:nvPr/>
        </p:nvSpPr>
        <p:spPr>
          <a:xfrm rot="16200000">
            <a:off x="1104342" y="5329362"/>
            <a:ext cx="1097519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SC  Solenoid</a:t>
            </a:r>
          </a:p>
        </p:txBody>
      </p:sp>
      <p:sp>
        <p:nvSpPr>
          <p:cNvPr id="58" name="Oval 57"/>
          <p:cNvSpPr/>
          <p:nvPr/>
        </p:nvSpPr>
        <p:spPr>
          <a:xfrm>
            <a:off x="1237792" y="5944804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Oval 58"/>
          <p:cNvSpPr/>
          <p:nvPr/>
        </p:nvSpPr>
        <p:spPr>
          <a:xfrm>
            <a:off x="1403978" y="5944804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Oval 59"/>
          <p:cNvSpPr/>
          <p:nvPr/>
        </p:nvSpPr>
        <p:spPr>
          <a:xfrm>
            <a:off x="1818359" y="5944804"/>
            <a:ext cx="138545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Oval 60"/>
          <p:cNvSpPr/>
          <p:nvPr/>
        </p:nvSpPr>
        <p:spPr>
          <a:xfrm>
            <a:off x="1923592" y="5944804"/>
            <a:ext cx="152400" cy="711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 rot="16200000">
            <a:off x="1415564" y="5326732"/>
            <a:ext cx="101512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SRF Cavities</a:t>
            </a:r>
          </a:p>
        </p:txBody>
      </p:sp>
      <p:sp>
        <p:nvSpPr>
          <p:cNvPr id="63" name="TextBox 62"/>
          <p:cNvSpPr txBox="1"/>
          <p:nvPr/>
        </p:nvSpPr>
        <p:spPr>
          <a:xfrm rot="16200000">
            <a:off x="836934" y="5293466"/>
            <a:ext cx="1081660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SRF Cavities</a:t>
            </a:r>
          </a:p>
        </p:txBody>
      </p:sp>
      <p:sp>
        <p:nvSpPr>
          <p:cNvPr id="64" name="Oval 63"/>
          <p:cNvSpPr/>
          <p:nvPr/>
        </p:nvSpPr>
        <p:spPr>
          <a:xfrm>
            <a:off x="1623071" y="5934076"/>
            <a:ext cx="152400" cy="71108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7752088" y="4038600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757181" y="4038600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67" name="TextBox 66"/>
          <p:cNvSpPr txBox="1"/>
          <p:nvPr/>
        </p:nvSpPr>
        <p:spPr>
          <a:xfrm rot="2809812">
            <a:off x="5688543" y="5296486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68" name="TextBox 67"/>
          <p:cNvSpPr txBox="1"/>
          <p:nvPr/>
        </p:nvSpPr>
        <p:spPr>
          <a:xfrm rot="2809812">
            <a:off x="7517997" y="5236269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6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Beam Commissioning </a:t>
            </a:r>
            <a:r>
              <a:rPr lang="en-GB" u="sng" dirty="0" smtClean="0">
                <a:solidFill>
                  <a:schemeClr val="accent6"/>
                </a:solidFill>
              </a:rPr>
              <a:t>Plan for HIE-ISOLDE:</a:t>
            </a:r>
            <a:endParaRPr lang="en-GB" u="sng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12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54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Delays and Mitigation Plan: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168" y="776148"/>
            <a:ext cx="499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HIE-ISOLDE </a:t>
            </a:r>
            <a:r>
              <a:rPr lang="en-GB" dirty="0" smtClean="0">
                <a:solidFill>
                  <a:schemeClr val="accent6"/>
                </a:solidFill>
              </a:rPr>
              <a:t>Beam Commissioning Initial Plan</a:t>
            </a:r>
            <a:r>
              <a:rPr lang="en-GB" dirty="0" smtClean="0">
                <a:solidFill>
                  <a:schemeClr val="accent6"/>
                </a:solidFill>
              </a:rPr>
              <a:t>:</a:t>
            </a:r>
            <a:endParaRPr lang="en-GB" dirty="0">
              <a:solidFill>
                <a:schemeClr val="accent6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80984" y="1131178"/>
          <a:ext cx="8686800" cy="399796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10501"/>
                <a:gridCol w="78762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Week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Main</a:t>
                      </a:r>
                      <a:r>
                        <a:rPr lang="en-GB" b="0" baseline="0" dirty="0" smtClean="0">
                          <a:solidFill>
                            <a:schemeClr val="accent6"/>
                          </a:solidFill>
                        </a:rPr>
                        <a:t> activities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27428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29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 of o</a:t>
                      </a:r>
                      <a:r>
                        <a:rPr lang="en-GB" sz="1400" baseline="0" dirty="0" smtClean="0"/>
                        <a:t>ptical elements and diagnostic boxes of the linac and </a:t>
                      </a:r>
                      <a:r>
                        <a:rPr lang="en-GB" sz="1400" dirty="0" smtClean="0"/>
                        <a:t>HEBTs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</a:tr>
              <a:tr h="3962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30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 of the silicon detectors</a:t>
                      </a:r>
                    </a:p>
                    <a:p>
                      <a:r>
                        <a:rPr lang="en-GB" sz="1400" dirty="0" smtClean="0"/>
                        <a:t>Beam commissioning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dirty="0" smtClean="0"/>
                        <a:t>TOF energy measurement</a:t>
                      </a:r>
                      <a:r>
                        <a:rPr lang="en-GB" sz="1400" baseline="0" dirty="0" smtClean="0"/>
                        <a:t> system</a:t>
                      </a:r>
                      <a:endParaRPr lang="en-GB" sz="1400" dirty="0" smtClean="0"/>
                    </a:p>
                  </a:txBody>
                  <a:tcPr/>
                </a:tc>
              </a:tr>
              <a:tr h="50288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31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dirty="0" smtClean="0"/>
                        <a:t>TOF energy measurement</a:t>
                      </a:r>
                      <a:r>
                        <a:rPr lang="en-GB" sz="1400" baseline="0" dirty="0" smtClean="0"/>
                        <a:t> system </a:t>
                      </a:r>
                      <a:endParaRPr lang="en-GB" sz="1400" dirty="0" smtClean="0"/>
                    </a:p>
                    <a:p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and energy gain measurements for each </a:t>
                      </a:r>
                      <a:r>
                        <a:rPr lang="en-GB" sz="1400" dirty="0" smtClean="0"/>
                        <a:t>SRF cavities</a:t>
                      </a:r>
                      <a:endParaRPr lang="en-GB" sz="1400" dirty="0"/>
                    </a:p>
                  </a:txBody>
                  <a:tcPr/>
                </a:tc>
              </a:tr>
              <a:tr h="22856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32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and energy gain measurements for each </a:t>
                      </a:r>
                      <a:r>
                        <a:rPr lang="en-GB" sz="1400" dirty="0" smtClean="0"/>
                        <a:t>SRF cavities</a:t>
                      </a:r>
                      <a:endParaRPr lang="en-GB" sz="14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33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Machine scaling tests and measurements</a:t>
                      </a:r>
                      <a:endParaRPr lang="en-GB" sz="14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Probably stable beam to users if requested (some evenings, nights and weekend)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34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Optics</a:t>
                      </a:r>
                      <a:r>
                        <a:rPr lang="en-GB" sz="1400" baseline="0" dirty="0" smtClean="0"/>
                        <a:t> model benchmarking</a:t>
                      </a:r>
                    </a:p>
                    <a:p>
                      <a:r>
                        <a:rPr lang="en-GB" sz="1400" b="1" baseline="0" dirty="0" smtClean="0"/>
                        <a:t>** REX/HIE-ISOLDE READY TO START THE PHYSICS CAMPAIGN **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Stable beam to users if requested (some evenings, nights and weekend)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010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35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Set-up for first physics experiment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Stable beam to users if requested (some evenings and nights)</a:t>
                      </a:r>
                      <a:endParaRPr lang="en-GB" sz="14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** START OF</a:t>
                      </a:r>
                      <a:r>
                        <a:rPr lang="en-GB" sz="1400" b="1" baseline="0" dirty="0" smtClean="0">
                          <a:solidFill>
                            <a:srgbClr val="FF0000"/>
                          </a:solidFill>
                        </a:rPr>
                        <a:t> THE FIRST PHYSICS EXPERIMENT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**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5593" y="5407091"/>
            <a:ext cx="9144000" cy="6232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1600" u="sng" dirty="0" smtClean="0">
                <a:solidFill>
                  <a:schemeClr val="accent6"/>
                </a:solidFill>
              </a:rPr>
              <a:t>Delays in the start of the beam commissioning of HIE-ISOLDE:</a:t>
            </a:r>
            <a:endParaRPr lang="en-GB" sz="1600" u="sng" dirty="0" smtClean="0">
              <a:solidFill>
                <a:schemeClr val="accent6"/>
              </a:solidFill>
            </a:endParaRPr>
          </a:p>
          <a:p>
            <a:pPr marL="285750" indent="-285750">
              <a:spcBef>
                <a:spcPts val="300"/>
              </a:spcBef>
              <a:buBlip>
                <a:blip r:embed="rId4"/>
              </a:buBlip>
            </a:pPr>
            <a:r>
              <a:rPr lang="en-GB" sz="1600" dirty="0" smtClean="0">
                <a:solidFill>
                  <a:schemeClr val="accent6"/>
                </a:solidFill>
              </a:rPr>
              <a:t>Cooling down of cryomodules slower than originally </a:t>
            </a:r>
            <a:r>
              <a:rPr lang="en-GB" sz="1600" dirty="0" smtClean="0">
                <a:solidFill>
                  <a:schemeClr val="accent6"/>
                </a:solidFill>
              </a:rPr>
              <a:t>planned</a:t>
            </a:r>
            <a:endParaRPr lang="en-GB" sz="1600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35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34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>
                <a:solidFill>
                  <a:schemeClr val="accent6"/>
                </a:solidFill>
              </a:rPr>
              <a:t>Status of the REX low </a:t>
            </a:r>
            <a:r>
              <a:rPr lang="en-GB" u="sng" dirty="0" smtClean="0">
                <a:solidFill>
                  <a:schemeClr val="accent6"/>
                </a:solidFill>
              </a:rPr>
              <a:t>energy: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768" y="848886"/>
            <a:ext cx="9067800" cy="20467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b="1" u="sng" dirty="0" smtClean="0">
                <a:solidFill>
                  <a:schemeClr val="accent6"/>
                </a:solidFill>
              </a:rPr>
              <a:t>All REX low energy activities managed by Fredrik Wenander (BE/ABP)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chemeClr val="accent6"/>
                </a:solidFill>
              </a:rPr>
              <a:t>All activities during TS completed (Vacuum, Controls…)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chemeClr val="accent6"/>
                </a:solidFill>
              </a:rPr>
              <a:t>Ion source, REX-TRAP and REX-EBIS up and running as scheduled (F. Wenander, M. Lozano)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chemeClr val="accent6"/>
                </a:solidFill>
              </a:rPr>
              <a:t>New timing system commissioned (Controls, F. Wenander, M. Lozano, E. Fadakis)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chemeClr val="accent6"/>
                </a:solidFill>
              </a:rPr>
              <a:t>Emittance </a:t>
            </a:r>
            <a:r>
              <a:rPr lang="en-GB" sz="1600" dirty="0">
                <a:solidFill>
                  <a:schemeClr val="accent6"/>
                </a:solidFill>
              </a:rPr>
              <a:t>measurements </a:t>
            </a:r>
            <a:r>
              <a:rPr lang="en-GB" sz="1600" dirty="0" smtClean="0">
                <a:solidFill>
                  <a:schemeClr val="accent6"/>
                </a:solidFill>
              </a:rPr>
              <a:t>with </a:t>
            </a:r>
            <a:r>
              <a:rPr lang="en-GB" sz="1600" dirty="0" err="1" smtClean="0">
                <a:solidFill>
                  <a:schemeClr val="accent6"/>
                </a:solidFill>
              </a:rPr>
              <a:t>Pepperpot</a:t>
            </a:r>
            <a:r>
              <a:rPr lang="en-GB" sz="1600" dirty="0" smtClean="0">
                <a:solidFill>
                  <a:schemeClr val="accent6"/>
                </a:solidFill>
              </a:rPr>
              <a:t> meter completed (J. </a:t>
            </a:r>
            <a:r>
              <a:rPr lang="en-GB" sz="1600" dirty="0" err="1" smtClean="0">
                <a:solidFill>
                  <a:schemeClr val="accent6"/>
                </a:solidFill>
              </a:rPr>
              <a:t>Pitters</a:t>
            </a:r>
            <a:r>
              <a:rPr lang="en-GB" sz="1600" dirty="0" smtClean="0">
                <a:solidFill>
                  <a:schemeClr val="accent6"/>
                </a:solidFill>
              </a:rPr>
              <a:t>, F. Wenander)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chemeClr val="accent6"/>
                </a:solidFill>
              </a:rPr>
              <a:t>Slow extraction development completed (N. Bidault, F. Wenander, J.A. Rodriguez)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sz="1600" b="1" dirty="0" smtClean="0">
                <a:solidFill>
                  <a:schemeClr val="accent6"/>
                </a:solidFill>
              </a:rPr>
              <a:t>REX low energy ready for beam commissioning of REX linac since before week 22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3019561"/>
            <a:ext cx="4462728" cy="3457439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3921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54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Delays and Mitigation Plan: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168" y="776148"/>
            <a:ext cx="499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HIE-ISOLDE Beam Commissioning Initial Plan:</a:t>
            </a:r>
            <a:endParaRPr lang="en-GB" dirty="0">
              <a:solidFill>
                <a:schemeClr val="accent6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80984" y="1131178"/>
          <a:ext cx="8686800" cy="48514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10501"/>
                <a:gridCol w="78762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Week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Main</a:t>
                      </a:r>
                      <a:r>
                        <a:rPr lang="en-GB" b="0" baseline="0" dirty="0" smtClean="0">
                          <a:solidFill>
                            <a:schemeClr val="accent6"/>
                          </a:solidFill>
                        </a:rPr>
                        <a:t> activities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27428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29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B050"/>
                          </a:solidFill>
                        </a:rPr>
                        <a:t>Hardware commissioning</a:t>
                      </a:r>
                    </a:p>
                  </a:txBody>
                  <a:tcPr/>
                </a:tc>
              </a:tr>
              <a:tr h="26582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30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B050"/>
                          </a:solidFill>
                        </a:rPr>
                        <a:t>0.5 weeks for Hardware commissioning</a:t>
                      </a:r>
                    </a:p>
                    <a:p>
                      <a:r>
                        <a:rPr lang="en-GB" sz="1400" dirty="0" smtClean="0"/>
                        <a:t>Beam commissioning of o</a:t>
                      </a:r>
                      <a:r>
                        <a:rPr lang="en-GB" sz="1400" baseline="0" dirty="0" smtClean="0"/>
                        <a:t>ptical elements and diagnostic boxes of the linac and </a:t>
                      </a:r>
                      <a:r>
                        <a:rPr lang="en-GB" sz="1400" dirty="0" smtClean="0"/>
                        <a:t>HEBTs</a:t>
                      </a:r>
                      <a:r>
                        <a:rPr lang="en-GB" sz="1400" baseline="0" dirty="0" smtClean="0"/>
                        <a:t> </a:t>
                      </a:r>
                    </a:p>
                    <a:p>
                      <a:r>
                        <a:rPr lang="en-GB" sz="1400" baseline="0" dirty="0" smtClean="0"/>
                        <a:t>(0.5 weeks if number of tasks are limited to essential for start of Physics campaign)</a:t>
                      </a:r>
                      <a:endParaRPr lang="en-GB" sz="1400" dirty="0"/>
                    </a:p>
                  </a:txBody>
                  <a:tcPr/>
                </a:tc>
              </a:tr>
              <a:tr h="50288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31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 of the silicon detectors</a:t>
                      </a:r>
                    </a:p>
                    <a:p>
                      <a:r>
                        <a:rPr lang="en-GB" sz="1400" dirty="0" smtClean="0"/>
                        <a:t>Beam commissioning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dirty="0" smtClean="0"/>
                        <a:t>TOF energy measurement</a:t>
                      </a:r>
                      <a:r>
                        <a:rPr lang="en-GB" sz="1400" baseline="0" dirty="0" smtClean="0"/>
                        <a:t> system</a:t>
                      </a:r>
                      <a:endParaRPr lang="en-GB" sz="1400" dirty="0" smtClean="0"/>
                    </a:p>
                  </a:txBody>
                  <a:tcPr/>
                </a:tc>
              </a:tr>
              <a:tr h="22856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32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commissioning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dirty="0" smtClean="0"/>
                        <a:t>TOF energy measurement</a:t>
                      </a:r>
                      <a:r>
                        <a:rPr lang="en-GB" sz="1400" baseline="0" dirty="0" smtClean="0"/>
                        <a:t> system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and energy gain measurements for each </a:t>
                      </a:r>
                      <a:r>
                        <a:rPr lang="en-GB" sz="1400" dirty="0" smtClean="0"/>
                        <a:t>SRF cavities </a:t>
                      </a:r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33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trike="sngStrike" baseline="0" dirty="0" smtClean="0">
                          <a:solidFill>
                            <a:srgbClr val="FF0000"/>
                          </a:solidFill>
                        </a:rPr>
                        <a:t>Probably stable beam to users if requested (some evenings, nights and weekend)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and energy gain measurements for each </a:t>
                      </a:r>
                      <a:r>
                        <a:rPr lang="en-GB" sz="1400" dirty="0" smtClean="0"/>
                        <a:t>SRF cavities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(limited</a:t>
                      </a:r>
                      <a:r>
                        <a:rPr lang="en-GB" sz="1400" baseline="0" dirty="0" smtClean="0"/>
                        <a:t> to the cavities needed for first Physics experiment)</a:t>
                      </a:r>
                      <a:endParaRPr lang="en-GB" sz="1400" dirty="0" smtClean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34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trike="sngStrike" dirty="0" smtClean="0"/>
                        <a:t>Optics</a:t>
                      </a:r>
                      <a:r>
                        <a:rPr lang="en-GB" sz="1400" strike="sngStrike" baseline="0" dirty="0" smtClean="0"/>
                        <a:t> model benchmarking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Machine scaling tests and measurements</a:t>
                      </a:r>
                      <a:endParaRPr lang="en-GB" sz="1400" strike="sngStrike" baseline="0" dirty="0" smtClean="0"/>
                    </a:p>
                    <a:p>
                      <a:r>
                        <a:rPr lang="en-GB" sz="1400" b="1" baseline="0" dirty="0" smtClean="0"/>
                        <a:t>** REX/HIE-ISOLDE READY TO START THE PHYSICS CAMPAIGN **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Stable beam to users if requested (some evenings, nights and weekend)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010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35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Set-up for first physics experiment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Stable beam to users if requested (some evenings and nights)</a:t>
                      </a:r>
                      <a:endParaRPr lang="en-GB" sz="14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** START OF</a:t>
                      </a:r>
                      <a:r>
                        <a:rPr lang="en-GB" sz="1400" b="1" baseline="0" dirty="0" smtClean="0">
                          <a:solidFill>
                            <a:srgbClr val="FF0000"/>
                          </a:solidFill>
                        </a:rPr>
                        <a:t> THE FIRST PHYSICS EXPERIMENT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**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1603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Content: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067800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Status of the REX low energy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Initial Commissioning </a:t>
            </a:r>
            <a:r>
              <a:rPr lang="en-GB" dirty="0">
                <a:solidFill>
                  <a:schemeClr val="accent6"/>
                </a:solidFill>
              </a:rPr>
              <a:t>Plan for the </a:t>
            </a:r>
            <a:r>
              <a:rPr lang="en-GB" dirty="0" smtClean="0">
                <a:solidFill>
                  <a:schemeClr val="accent6"/>
                </a:solidFill>
              </a:rPr>
              <a:t>REX Linac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Delay </a:t>
            </a:r>
            <a:r>
              <a:rPr lang="en-GB" dirty="0" smtClean="0">
                <a:solidFill>
                  <a:schemeClr val="accent6"/>
                </a:solidFill>
              </a:rPr>
              <a:t>and Mitigation </a:t>
            </a:r>
            <a:r>
              <a:rPr lang="en-GB" dirty="0" smtClean="0">
                <a:solidFill>
                  <a:schemeClr val="accent6"/>
                </a:solidFill>
              </a:rPr>
              <a:t>Plan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First Results of the Beam Commissioning</a:t>
            </a:r>
            <a:endParaRPr lang="en-GB" dirty="0" smtClean="0">
              <a:solidFill>
                <a:schemeClr val="accent6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Summary</a:t>
            </a:r>
          </a:p>
          <a:p>
            <a:pPr marL="36576" indent="0">
              <a:buNone/>
            </a:pPr>
            <a:endParaRPr lang="en-GB" dirty="0" smtClean="0">
              <a:solidFill>
                <a:schemeClr val="accent6"/>
              </a:solidFill>
            </a:endParaRPr>
          </a:p>
          <a:p>
            <a:pPr marL="36576" indent="0">
              <a:buNone/>
            </a:pPr>
            <a:endParaRPr lang="en-GB" dirty="0" smtClean="0">
              <a:solidFill>
                <a:schemeClr val="accent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 flipV="1">
            <a:off x="35948" y="1547216"/>
            <a:ext cx="8498452" cy="627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4211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350" y="4572000"/>
            <a:ext cx="89344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Box 47"/>
          <p:cNvSpPr txBox="1"/>
          <p:nvPr/>
        </p:nvSpPr>
        <p:spPr>
          <a:xfrm rot="16200000">
            <a:off x="1425088" y="5979800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RFQ</a:t>
            </a:r>
          </a:p>
        </p:txBody>
      </p:sp>
      <p:sp>
        <p:nvSpPr>
          <p:cNvPr id="76" name="TextBox 75"/>
          <p:cNvSpPr txBox="1"/>
          <p:nvPr/>
        </p:nvSpPr>
        <p:spPr>
          <a:xfrm rot="16200000">
            <a:off x="2450439" y="6199246"/>
            <a:ext cx="973778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F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Diagnostics</a:t>
            </a:r>
          </a:p>
        </p:txBody>
      </p:sp>
      <p:sp>
        <p:nvSpPr>
          <p:cNvPr id="77" name="TextBox 76"/>
          <p:cNvSpPr txBox="1"/>
          <p:nvPr/>
        </p:nvSpPr>
        <p:spPr>
          <a:xfrm rot="16200000">
            <a:off x="7582141" y="6132571"/>
            <a:ext cx="934388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F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Diagnostics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3487" y="749608"/>
          <a:ext cx="8686800" cy="131572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10501"/>
                <a:gridCol w="78762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Week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Main</a:t>
                      </a:r>
                      <a:r>
                        <a:rPr lang="en-GB" b="0" baseline="0" dirty="0" smtClean="0">
                          <a:solidFill>
                            <a:schemeClr val="accent6"/>
                          </a:solidFill>
                        </a:rPr>
                        <a:t> activities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962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B050"/>
                          </a:solidFill>
                        </a:rPr>
                        <a:t>** REX LINAC HARDWARE COMMISSIONING</a:t>
                      </a:r>
                      <a:r>
                        <a:rPr lang="en-GB" sz="1400" b="1" baseline="0" dirty="0" smtClean="0">
                          <a:solidFill>
                            <a:srgbClr val="00B050"/>
                          </a:solidFill>
                        </a:rPr>
                        <a:t> COMPLETED (A/q = 3.5, 0.5 </a:t>
                      </a:r>
                      <a:r>
                        <a:rPr lang="en-GB" sz="1400" b="1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="1" baseline="0" dirty="0" smtClean="0">
                          <a:solidFill>
                            <a:srgbClr val="00B050"/>
                          </a:solidFill>
                        </a:rPr>
                        <a:t>, 50 Hz)**</a:t>
                      </a:r>
                      <a:endParaRPr lang="en-GB" sz="14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RFQ beam transmission measurements and calibration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Beam commissioning of </a:t>
                      </a:r>
                      <a:r>
                        <a:rPr lang="en-GB" sz="1400" baseline="0" dirty="0" smtClean="0"/>
                        <a:t>the first HIE-ISOLDE diagnostics box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Beam commissioning of the suite of applications for the beam diagnostics of HIE-ISOLDE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" name="Oval 31"/>
          <p:cNvSpPr/>
          <p:nvPr/>
        </p:nvSpPr>
        <p:spPr>
          <a:xfrm>
            <a:off x="2826819" y="5187366"/>
            <a:ext cx="297381" cy="711083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Oval 32"/>
          <p:cNvSpPr/>
          <p:nvPr/>
        </p:nvSpPr>
        <p:spPr>
          <a:xfrm>
            <a:off x="7950345" y="5172528"/>
            <a:ext cx="152400" cy="711083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Initial Commissioning </a:t>
            </a:r>
            <a:r>
              <a:rPr lang="en-GB" u="sng" dirty="0" smtClean="0">
                <a:solidFill>
                  <a:schemeClr val="accent6"/>
                </a:solidFill>
              </a:rPr>
              <a:t>Plan for the REX Linac: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20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0701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350" y="4572000"/>
            <a:ext cx="89344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Box 46"/>
          <p:cNvSpPr txBox="1"/>
          <p:nvPr/>
        </p:nvSpPr>
        <p:spPr>
          <a:xfrm rot="16200000">
            <a:off x="3515834" y="5979800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IHS</a:t>
            </a:r>
          </a:p>
        </p:txBody>
      </p:sp>
      <p:sp>
        <p:nvSpPr>
          <p:cNvPr id="48" name="TextBox 47"/>
          <p:cNvSpPr txBox="1"/>
          <p:nvPr/>
        </p:nvSpPr>
        <p:spPr>
          <a:xfrm rot="16200000">
            <a:off x="1425088" y="5979800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RFQ</a:t>
            </a:r>
          </a:p>
        </p:txBody>
      </p:sp>
      <p:sp>
        <p:nvSpPr>
          <p:cNvPr id="49" name="TextBox 48"/>
          <p:cNvSpPr txBox="1"/>
          <p:nvPr/>
        </p:nvSpPr>
        <p:spPr>
          <a:xfrm rot="16200000">
            <a:off x="2753462" y="6132572"/>
            <a:ext cx="840426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rgbClr val="FF0000"/>
                </a:solidFill>
              </a:rPr>
              <a:t>Buncher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4623598" y="6079947"/>
            <a:ext cx="735175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7gap 1</a:t>
            </a:r>
          </a:p>
        </p:txBody>
      </p:sp>
      <p:sp>
        <p:nvSpPr>
          <p:cNvPr id="52" name="TextBox 51"/>
          <p:cNvSpPr txBox="1"/>
          <p:nvPr/>
        </p:nvSpPr>
        <p:spPr>
          <a:xfrm rot="16200000">
            <a:off x="5319199" y="6079946"/>
            <a:ext cx="735174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7gap 2</a:t>
            </a:r>
          </a:p>
        </p:txBody>
      </p:sp>
      <p:sp>
        <p:nvSpPr>
          <p:cNvPr id="55" name="TextBox 54"/>
          <p:cNvSpPr txBox="1"/>
          <p:nvPr/>
        </p:nvSpPr>
        <p:spPr>
          <a:xfrm rot="16200000">
            <a:off x="5714515" y="6079946"/>
            <a:ext cx="735173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7gap 3</a:t>
            </a:r>
          </a:p>
        </p:txBody>
      </p:sp>
      <p:sp>
        <p:nvSpPr>
          <p:cNvPr id="56" name="TextBox 55"/>
          <p:cNvSpPr txBox="1"/>
          <p:nvPr/>
        </p:nvSpPr>
        <p:spPr>
          <a:xfrm rot="16200000">
            <a:off x="6816555" y="6079945"/>
            <a:ext cx="735172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9gap</a:t>
            </a:r>
          </a:p>
        </p:txBody>
      </p:sp>
      <p:sp>
        <p:nvSpPr>
          <p:cNvPr id="77" name="TextBox 76"/>
          <p:cNvSpPr txBox="1"/>
          <p:nvPr/>
        </p:nvSpPr>
        <p:spPr>
          <a:xfrm rot="16200000">
            <a:off x="7582141" y="6132571"/>
            <a:ext cx="934388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F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Diagnostics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548138"/>
              </p:ext>
            </p:extLst>
          </p:nvPr>
        </p:nvGraphicFramePr>
        <p:xfrm>
          <a:off x="193487" y="749608"/>
          <a:ext cx="8686800" cy="25654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10501"/>
                <a:gridCol w="78762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Week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Main</a:t>
                      </a:r>
                      <a:r>
                        <a:rPr lang="en-GB" b="0" baseline="0" dirty="0" smtClean="0">
                          <a:solidFill>
                            <a:schemeClr val="accent6"/>
                          </a:solidFill>
                        </a:rPr>
                        <a:t> activities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962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B050"/>
                          </a:solidFill>
                        </a:rPr>
                        <a:t>** REX LINAC HARDWARE COMMISSIONING</a:t>
                      </a:r>
                      <a:r>
                        <a:rPr lang="en-GB" sz="1400" b="1" baseline="0" dirty="0" smtClean="0">
                          <a:solidFill>
                            <a:srgbClr val="00B050"/>
                          </a:solidFill>
                        </a:rPr>
                        <a:t> COMPLETED (A/q = 3.5, 0.5 </a:t>
                      </a:r>
                      <a:r>
                        <a:rPr lang="en-GB" sz="1400" b="1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="1" baseline="0" dirty="0" smtClean="0">
                          <a:solidFill>
                            <a:srgbClr val="00B050"/>
                          </a:solidFill>
                        </a:rPr>
                        <a:t>, 50 Hz)**</a:t>
                      </a:r>
                      <a:endParaRPr lang="en-GB" sz="14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RFQ beam transmission measurements and calibration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Beam commissioning of </a:t>
                      </a:r>
                      <a:r>
                        <a:rPr lang="en-GB" sz="1400" baseline="0" dirty="0" smtClean="0"/>
                        <a:t>the first HIE-ISOLDE diagnostics box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Beam commissioning of the suite of applications for the beam diagnostics of HIE-ISOLDE </a:t>
                      </a:r>
                    </a:p>
                  </a:txBody>
                  <a:tcPr/>
                </a:tc>
              </a:tr>
              <a:tr h="44927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24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of the buncher, the IH, the three 7gap and the 9gap accelerating structures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RF systems up to A/q = 4.0, 0.5 </a:t>
                      </a:r>
                      <a:r>
                        <a:rPr lang="en-GB" sz="1400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, 30 Hz. Cavities conditioning over the weekend</a:t>
                      </a:r>
                      <a:endParaRPr lang="en-GB" sz="14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8831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25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of the buncher, the IH, the three 7gap and the 9gap accelerating structures</a:t>
                      </a:r>
                      <a:endParaRPr lang="en-GB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Beam</a:t>
                      </a:r>
                      <a:r>
                        <a:rPr lang="en-GB" sz="1400" baseline="0" dirty="0" smtClean="0"/>
                        <a:t> transmission optimization</a:t>
                      </a:r>
                      <a:r>
                        <a:rPr lang="en-GB" sz="1400" dirty="0" smtClean="0"/>
                        <a:t> </a:t>
                      </a:r>
                      <a:endParaRPr lang="en-GB" sz="14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RF systems up to A/q = 4.5, 0.5 </a:t>
                      </a:r>
                      <a:r>
                        <a:rPr lang="en-GB" sz="1400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, 10 Hz. Cavities conditioning over the weekend</a:t>
                      </a:r>
                      <a:endParaRPr lang="en-GB" sz="14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Initial Commissioning </a:t>
            </a:r>
            <a:r>
              <a:rPr lang="en-GB" u="sng" dirty="0" smtClean="0">
                <a:solidFill>
                  <a:schemeClr val="accent6"/>
                </a:solidFill>
              </a:rPr>
              <a:t>Plan for the REX Linac:</a:t>
            </a:r>
            <a:endParaRPr lang="en-GB" u="sng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54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350" y="4572000"/>
            <a:ext cx="89344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Box 45"/>
          <p:cNvSpPr txBox="1"/>
          <p:nvPr/>
        </p:nvSpPr>
        <p:spPr>
          <a:xfrm rot="16200000">
            <a:off x="2395064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47" name="TextBox 46"/>
          <p:cNvSpPr txBox="1"/>
          <p:nvPr/>
        </p:nvSpPr>
        <p:spPr>
          <a:xfrm rot="16200000">
            <a:off x="3515834" y="5979800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IHS</a:t>
            </a:r>
          </a:p>
        </p:txBody>
      </p:sp>
      <p:sp>
        <p:nvSpPr>
          <p:cNvPr id="48" name="TextBox 47"/>
          <p:cNvSpPr txBox="1"/>
          <p:nvPr/>
        </p:nvSpPr>
        <p:spPr>
          <a:xfrm rot="16200000">
            <a:off x="1425088" y="5979800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RFQ</a:t>
            </a:r>
          </a:p>
        </p:txBody>
      </p:sp>
      <p:sp>
        <p:nvSpPr>
          <p:cNvPr id="49" name="TextBox 48"/>
          <p:cNvSpPr txBox="1"/>
          <p:nvPr/>
        </p:nvSpPr>
        <p:spPr>
          <a:xfrm rot="16200000">
            <a:off x="2753462" y="6132572"/>
            <a:ext cx="840426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rgbClr val="FF0000"/>
                </a:solidFill>
              </a:rPr>
              <a:t>Buncher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4623598" y="6079947"/>
            <a:ext cx="735175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7gap 1</a:t>
            </a:r>
          </a:p>
        </p:txBody>
      </p:sp>
      <p:sp>
        <p:nvSpPr>
          <p:cNvPr id="52" name="TextBox 51"/>
          <p:cNvSpPr txBox="1"/>
          <p:nvPr/>
        </p:nvSpPr>
        <p:spPr>
          <a:xfrm rot="16200000">
            <a:off x="5319199" y="6079946"/>
            <a:ext cx="735174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7gap 2</a:t>
            </a:r>
          </a:p>
        </p:txBody>
      </p:sp>
      <p:sp>
        <p:nvSpPr>
          <p:cNvPr id="55" name="TextBox 54"/>
          <p:cNvSpPr txBox="1"/>
          <p:nvPr/>
        </p:nvSpPr>
        <p:spPr>
          <a:xfrm rot="16200000">
            <a:off x="5714515" y="6079946"/>
            <a:ext cx="735173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7gap 3</a:t>
            </a:r>
          </a:p>
        </p:txBody>
      </p:sp>
      <p:sp>
        <p:nvSpPr>
          <p:cNvPr id="56" name="TextBox 55"/>
          <p:cNvSpPr txBox="1"/>
          <p:nvPr/>
        </p:nvSpPr>
        <p:spPr>
          <a:xfrm rot="16200000">
            <a:off x="6816555" y="6079945"/>
            <a:ext cx="735172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9gap</a:t>
            </a:r>
          </a:p>
        </p:txBody>
      </p:sp>
      <p:sp>
        <p:nvSpPr>
          <p:cNvPr id="69" name="TextBox 68"/>
          <p:cNvSpPr txBox="1"/>
          <p:nvPr/>
        </p:nvSpPr>
        <p:spPr>
          <a:xfrm rot="16200000">
            <a:off x="3122224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70" name="TextBox 69"/>
          <p:cNvSpPr txBox="1"/>
          <p:nvPr/>
        </p:nvSpPr>
        <p:spPr>
          <a:xfrm rot="16200000">
            <a:off x="3762210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71" name="TextBox 70"/>
          <p:cNvSpPr txBox="1"/>
          <p:nvPr/>
        </p:nvSpPr>
        <p:spPr>
          <a:xfrm rot="16200000">
            <a:off x="4314070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72" name="TextBox 71"/>
          <p:cNvSpPr txBox="1"/>
          <p:nvPr/>
        </p:nvSpPr>
        <p:spPr>
          <a:xfrm rot="16200000">
            <a:off x="6231115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73" name="TextBox 72"/>
          <p:cNvSpPr txBox="1"/>
          <p:nvPr/>
        </p:nvSpPr>
        <p:spPr>
          <a:xfrm rot="16200000">
            <a:off x="7399438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74" name="TextBox 73"/>
          <p:cNvSpPr txBox="1"/>
          <p:nvPr/>
        </p:nvSpPr>
        <p:spPr>
          <a:xfrm rot="16200000">
            <a:off x="4947999" y="6079944"/>
            <a:ext cx="735173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D</a:t>
            </a:r>
            <a:r>
              <a:rPr lang="en-US" sz="1200" dirty="0" smtClean="0">
                <a:solidFill>
                  <a:srgbClr val="00B050"/>
                </a:solidFill>
              </a:rPr>
              <a:t>oublet</a:t>
            </a:r>
          </a:p>
        </p:txBody>
      </p:sp>
      <p:sp>
        <p:nvSpPr>
          <p:cNvPr id="75" name="TextBox 74"/>
          <p:cNvSpPr txBox="1"/>
          <p:nvPr/>
        </p:nvSpPr>
        <p:spPr>
          <a:xfrm rot="16200000">
            <a:off x="6366052" y="6199245"/>
            <a:ext cx="973782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HV </a:t>
            </a:r>
            <a:r>
              <a:rPr lang="en-US" sz="1200" dirty="0" err="1" smtClean="0">
                <a:solidFill>
                  <a:srgbClr val="00B050"/>
                </a:solidFill>
              </a:rPr>
              <a:t>Steerer</a:t>
            </a:r>
            <a:endParaRPr lang="en-US" sz="1200" dirty="0" smtClean="0">
              <a:solidFill>
                <a:srgbClr val="00B05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 rot="16200000">
            <a:off x="2450439" y="6199246"/>
            <a:ext cx="973778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F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Diagnostics</a:t>
            </a:r>
          </a:p>
        </p:txBody>
      </p:sp>
      <p:sp>
        <p:nvSpPr>
          <p:cNvPr id="77" name="TextBox 76"/>
          <p:cNvSpPr txBox="1"/>
          <p:nvPr/>
        </p:nvSpPr>
        <p:spPr>
          <a:xfrm rot="16200000">
            <a:off x="7582141" y="6132571"/>
            <a:ext cx="934388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F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Diagnostics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243957"/>
              </p:ext>
            </p:extLst>
          </p:nvPr>
        </p:nvGraphicFramePr>
        <p:xfrm>
          <a:off x="193487" y="749608"/>
          <a:ext cx="8686800" cy="360172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10501"/>
                <a:gridCol w="78762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Week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Main</a:t>
                      </a:r>
                      <a:r>
                        <a:rPr lang="en-GB" b="0" baseline="0" dirty="0" smtClean="0">
                          <a:solidFill>
                            <a:schemeClr val="accent6"/>
                          </a:solidFill>
                        </a:rPr>
                        <a:t> activities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962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B050"/>
                          </a:solidFill>
                        </a:rPr>
                        <a:t>** REX LINAC HARDWARE COMMISSIONING</a:t>
                      </a:r>
                      <a:r>
                        <a:rPr lang="en-GB" sz="1400" b="1" baseline="0" dirty="0" smtClean="0">
                          <a:solidFill>
                            <a:srgbClr val="00B050"/>
                          </a:solidFill>
                        </a:rPr>
                        <a:t> COMPLETED (A/q = 3.5, 0.5 </a:t>
                      </a:r>
                      <a:r>
                        <a:rPr lang="en-GB" sz="1400" b="1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="1" baseline="0" dirty="0" smtClean="0">
                          <a:solidFill>
                            <a:srgbClr val="00B050"/>
                          </a:solidFill>
                        </a:rPr>
                        <a:t>, 50 Hz)**</a:t>
                      </a:r>
                      <a:endParaRPr lang="en-GB" sz="14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RFQ beam transmission measurements and calibration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Beam commissioning of </a:t>
                      </a:r>
                      <a:r>
                        <a:rPr lang="en-GB" sz="1400" baseline="0" dirty="0" smtClean="0"/>
                        <a:t>the first HIE-ISOLDE diagnostics box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Beam commissioning of the suite of applications for the beam diagnostics of HIE-ISOLDE </a:t>
                      </a:r>
                    </a:p>
                  </a:txBody>
                  <a:tcPr/>
                </a:tc>
              </a:tr>
              <a:tr h="44927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24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of the buncher, the IH, the three 7gap and the 9gap accelerating structures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RF systems up to A/q = 4.0, 0.5 </a:t>
                      </a:r>
                      <a:r>
                        <a:rPr lang="en-GB" sz="1400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, 30 Hz. Cavities conditioning over the weekend</a:t>
                      </a:r>
                      <a:endParaRPr lang="en-GB" sz="14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8831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25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of the buncher, the IH, the three 7gap and the 9gap accelerating structures</a:t>
                      </a:r>
                      <a:endParaRPr lang="en-GB" sz="1400" dirty="0" smtClean="0"/>
                    </a:p>
                    <a:p>
                      <a:r>
                        <a:rPr lang="en-GB" sz="1400" dirty="0" smtClean="0"/>
                        <a:t>Beam</a:t>
                      </a:r>
                      <a:r>
                        <a:rPr lang="en-GB" sz="1400" baseline="0" dirty="0" smtClean="0"/>
                        <a:t> transmission optimization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RF systems up to A/q = 4.5, 0.5 </a:t>
                      </a:r>
                      <a:r>
                        <a:rPr lang="en-GB" sz="1400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, 10 Hz. Cavities conditioning over the weekend</a:t>
                      </a:r>
                      <a:endParaRPr lang="en-GB" sz="14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19019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26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Machine A/q scaling tests and measurements</a:t>
                      </a:r>
                    </a:p>
                  </a:txBody>
                  <a:tcPr/>
                </a:tc>
              </a:tr>
              <a:tr h="29687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27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Machine A/q scaling tests and measurements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Preparation of machine tunes for beams with A/q = 4.0 and</a:t>
                      </a:r>
                      <a:r>
                        <a:rPr lang="en-GB" sz="1400" baseline="0" dirty="0" smtClean="0"/>
                        <a:t> 4.5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RF systems up to A/q = 4.5, 1-2 </a:t>
                      </a:r>
                      <a:r>
                        <a:rPr lang="en-GB" sz="1400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, 3 Hz. Cavities conditioning over the weekend</a:t>
                      </a:r>
                      <a:endParaRPr lang="en-GB" sz="14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Initial Commissioning </a:t>
            </a:r>
            <a:r>
              <a:rPr lang="en-GB" u="sng" dirty="0" smtClean="0">
                <a:solidFill>
                  <a:schemeClr val="accent6"/>
                </a:solidFill>
              </a:rPr>
              <a:t>Plan for the REX Linac:</a:t>
            </a:r>
            <a:endParaRPr lang="en-GB" u="sng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27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350" y="4572000"/>
            <a:ext cx="89344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Box 45"/>
          <p:cNvSpPr txBox="1"/>
          <p:nvPr/>
        </p:nvSpPr>
        <p:spPr>
          <a:xfrm rot="16200000">
            <a:off x="2395064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47" name="TextBox 46"/>
          <p:cNvSpPr txBox="1"/>
          <p:nvPr/>
        </p:nvSpPr>
        <p:spPr>
          <a:xfrm rot="16200000">
            <a:off x="3515834" y="5979800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IHS</a:t>
            </a:r>
          </a:p>
        </p:txBody>
      </p:sp>
      <p:sp>
        <p:nvSpPr>
          <p:cNvPr id="48" name="TextBox 47"/>
          <p:cNvSpPr txBox="1"/>
          <p:nvPr/>
        </p:nvSpPr>
        <p:spPr>
          <a:xfrm rot="16200000">
            <a:off x="1425088" y="5979800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RFQ</a:t>
            </a:r>
          </a:p>
        </p:txBody>
      </p:sp>
      <p:sp>
        <p:nvSpPr>
          <p:cNvPr id="49" name="TextBox 48"/>
          <p:cNvSpPr txBox="1"/>
          <p:nvPr/>
        </p:nvSpPr>
        <p:spPr>
          <a:xfrm rot="16200000">
            <a:off x="2753462" y="6132572"/>
            <a:ext cx="840426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rgbClr val="FF0000"/>
                </a:solidFill>
              </a:rPr>
              <a:t>Buncher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4623598" y="6079947"/>
            <a:ext cx="735175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7gap 1</a:t>
            </a:r>
          </a:p>
        </p:txBody>
      </p:sp>
      <p:sp>
        <p:nvSpPr>
          <p:cNvPr id="52" name="TextBox 51"/>
          <p:cNvSpPr txBox="1"/>
          <p:nvPr/>
        </p:nvSpPr>
        <p:spPr>
          <a:xfrm rot="16200000">
            <a:off x="5319199" y="6079946"/>
            <a:ext cx="735174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7gap 2</a:t>
            </a:r>
          </a:p>
        </p:txBody>
      </p:sp>
      <p:sp>
        <p:nvSpPr>
          <p:cNvPr id="55" name="TextBox 54"/>
          <p:cNvSpPr txBox="1"/>
          <p:nvPr/>
        </p:nvSpPr>
        <p:spPr>
          <a:xfrm rot="16200000">
            <a:off x="5714515" y="6079946"/>
            <a:ext cx="735173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7gap 3</a:t>
            </a:r>
          </a:p>
        </p:txBody>
      </p:sp>
      <p:sp>
        <p:nvSpPr>
          <p:cNvPr id="56" name="TextBox 55"/>
          <p:cNvSpPr txBox="1"/>
          <p:nvPr/>
        </p:nvSpPr>
        <p:spPr>
          <a:xfrm rot="16200000">
            <a:off x="6816555" y="6079945"/>
            <a:ext cx="735172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9gap</a:t>
            </a:r>
          </a:p>
        </p:txBody>
      </p:sp>
      <p:sp>
        <p:nvSpPr>
          <p:cNvPr id="69" name="TextBox 68"/>
          <p:cNvSpPr txBox="1"/>
          <p:nvPr/>
        </p:nvSpPr>
        <p:spPr>
          <a:xfrm rot="16200000">
            <a:off x="3122224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70" name="TextBox 69"/>
          <p:cNvSpPr txBox="1"/>
          <p:nvPr/>
        </p:nvSpPr>
        <p:spPr>
          <a:xfrm rot="16200000">
            <a:off x="3762210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71" name="TextBox 70"/>
          <p:cNvSpPr txBox="1"/>
          <p:nvPr/>
        </p:nvSpPr>
        <p:spPr>
          <a:xfrm rot="16200000">
            <a:off x="4314070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72" name="TextBox 71"/>
          <p:cNvSpPr txBox="1"/>
          <p:nvPr/>
        </p:nvSpPr>
        <p:spPr>
          <a:xfrm rot="16200000">
            <a:off x="6231115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73" name="TextBox 72"/>
          <p:cNvSpPr txBox="1"/>
          <p:nvPr/>
        </p:nvSpPr>
        <p:spPr>
          <a:xfrm rot="16200000">
            <a:off x="7399438" y="6018274"/>
            <a:ext cx="611831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Triplet</a:t>
            </a:r>
          </a:p>
        </p:txBody>
      </p:sp>
      <p:sp>
        <p:nvSpPr>
          <p:cNvPr id="74" name="TextBox 73"/>
          <p:cNvSpPr txBox="1"/>
          <p:nvPr/>
        </p:nvSpPr>
        <p:spPr>
          <a:xfrm rot="16200000">
            <a:off x="4947999" y="6079944"/>
            <a:ext cx="735173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D</a:t>
            </a:r>
            <a:r>
              <a:rPr lang="en-US" sz="1200" dirty="0" smtClean="0">
                <a:solidFill>
                  <a:srgbClr val="00B050"/>
                </a:solidFill>
              </a:rPr>
              <a:t>oublet</a:t>
            </a:r>
          </a:p>
        </p:txBody>
      </p:sp>
      <p:sp>
        <p:nvSpPr>
          <p:cNvPr id="75" name="TextBox 74"/>
          <p:cNvSpPr txBox="1"/>
          <p:nvPr/>
        </p:nvSpPr>
        <p:spPr>
          <a:xfrm rot="16200000">
            <a:off x="6366052" y="6199245"/>
            <a:ext cx="973782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HV </a:t>
            </a:r>
            <a:r>
              <a:rPr lang="en-US" sz="1200" dirty="0" err="1" smtClean="0">
                <a:solidFill>
                  <a:srgbClr val="00B050"/>
                </a:solidFill>
              </a:rPr>
              <a:t>Steerer</a:t>
            </a:r>
            <a:endParaRPr lang="en-US" sz="1200" dirty="0" smtClean="0">
              <a:solidFill>
                <a:srgbClr val="00B05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 rot="16200000">
            <a:off x="2450439" y="6199246"/>
            <a:ext cx="973778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F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Diagnostics</a:t>
            </a:r>
          </a:p>
        </p:txBody>
      </p:sp>
      <p:sp>
        <p:nvSpPr>
          <p:cNvPr id="77" name="TextBox 76"/>
          <p:cNvSpPr txBox="1"/>
          <p:nvPr/>
        </p:nvSpPr>
        <p:spPr>
          <a:xfrm rot="16200000">
            <a:off x="7582141" y="6132571"/>
            <a:ext cx="934388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F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Diagnostics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2840"/>
              </p:ext>
            </p:extLst>
          </p:nvPr>
        </p:nvGraphicFramePr>
        <p:xfrm>
          <a:off x="193487" y="749608"/>
          <a:ext cx="8686800" cy="433324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10501"/>
                <a:gridCol w="78762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Week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6"/>
                          </a:solidFill>
                        </a:rPr>
                        <a:t>Main</a:t>
                      </a:r>
                      <a:r>
                        <a:rPr lang="en-GB" b="0" baseline="0" dirty="0" smtClean="0">
                          <a:solidFill>
                            <a:schemeClr val="accent6"/>
                          </a:solidFill>
                        </a:rPr>
                        <a:t> activities</a:t>
                      </a:r>
                      <a:endParaRPr lang="en-GB" b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962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B050"/>
                          </a:solidFill>
                        </a:rPr>
                        <a:t>** REX LINAC HARDWARE COMMISSIONING</a:t>
                      </a:r>
                      <a:r>
                        <a:rPr lang="en-GB" sz="1400" b="1" baseline="0" dirty="0" smtClean="0">
                          <a:solidFill>
                            <a:srgbClr val="00B050"/>
                          </a:solidFill>
                        </a:rPr>
                        <a:t> COMPLETED (A/q = 3.5, 0.5 </a:t>
                      </a:r>
                      <a:r>
                        <a:rPr lang="en-GB" sz="1400" b="1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="1" baseline="0" dirty="0" smtClean="0">
                          <a:solidFill>
                            <a:srgbClr val="00B050"/>
                          </a:solidFill>
                        </a:rPr>
                        <a:t>, 50 Hz)**</a:t>
                      </a:r>
                      <a:endParaRPr lang="en-GB" sz="14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RFQ beam transmission measurements and calibration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Beam commissioning of </a:t>
                      </a:r>
                      <a:r>
                        <a:rPr lang="en-GB" sz="1400" baseline="0" dirty="0" smtClean="0"/>
                        <a:t>the first HIE-ISOLDE diagnostics box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Beam commissioning of the suite of applications for the beam diagnostics of HIE-ISOLDE </a:t>
                      </a:r>
                    </a:p>
                  </a:txBody>
                  <a:tcPr/>
                </a:tc>
              </a:tr>
              <a:tr h="44927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24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Phasing</a:t>
                      </a:r>
                      <a:r>
                        <a:rPr lang="en-GB" sz="1400" baseline="0" dirty="0" smtClean="0"/>
                        <a:t> of the buncher, the IH, the three 7gap and the 9gap accelerating structures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RF systems up to A/q = 4.0, 0.5 </a:t>
                      </a:r>
                      <a:r>
                        <a:rPr lang="en-GB" sz="1400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, 30 Hz. Cavities conditioning over the weekend</a:t>
                      </a:r>
                      <a:endParaRPr lang="en-GB" sz="14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8831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25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mtClean="0"/>
                        <a:t>Phasing</a:t>
                      </a:r>
                      <a:r>
                        <a:rPr lang="en-GB" sz="1400" baseline="0" smtClean="0"/>
                        <a:t> of the buncher, the IH, the three 7gap and the 9gap accelerating structures</a:t>
                      </a:r>
                      <a:endParaRPr lang="en-GB" sz="1400" smtClean="0"/>
                    </a:p>
                    <a:p>
                      <a:r>
                        <a:rPr lang="en-GB" sz="1400" smtClean="0"/>
                        <a:t>Beam</a:t>
                      </a:r>
                      <a:r>
                        <a:rPr lang="en-GB" sz="1400" baseline="0" smtClean="0"/>
                        <a:t> transmission optimization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smtClean="0">
                          <a:solidFill>
                            <a:srgbClr val="00B050"/>
                          </a:solidFill>
                        </a:rPr>
                        <a:t>RF systems up to 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A/q = 4.5, 0.5 </a:t>
                      </a:r>
                      <a:r>
                        <a:rPr lang="en-GB" sz="1400" baseline="0" dirty="0" err="1" smtClean="0">
                          <a:solidFill>
                            <a:srgbClr val="00B050"/>
                          </a:solidFill>
                        </a:rPr>
                        <a:t>ms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, 10 Hz. Cavities conditioning over the weekend</a:t>
                      </a:r>
                      <a:endParaRPr lang="en-GB" sz="14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19019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26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Machine A/q scaling tests and measurements</a:t>
                      </a:r>
                    </a:p>
                  </a:txBody>
                  <a:tcPr/>
                </a:tc>
              </a:tr>
              <a:tr h="296872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27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mtClean="0"/>
                        <a:t>Machine A/q</a:t>
                      </a:r>
                      <a:r>
                        <a:rPr lang="en-GB" sz="1400" baseline="0" smtClean="0"/>
                        <a:t> </a:t>
                      </a:r>
                      <a:r>
                        <a:rPr lang="en-GB" sz="1400" smtClean="0"/>
                        <a:t>scaling </a:t>
                      </a:r>
                      <a:r>
                        <a:rPr lang="en-GB" sz="1400" dirty="0" smtClean="0"/>
                        <a:t>tests </a:t>
                      </a:r>
                      <a:r>
                        <a:rPr lang="en-GB" sz="1400" smtClean="0"/>
                        <a:t>and measurements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mtClean="0"/>
                        <a:t>Preparation of machine tunes for beams with A/q = 4.0 and</a:t>
                      </a:r>
                      <a:r>
                        <a:rPr lang="en-GB" sz="1400" baseline="0" smtClean="0"/>
                        <a:t> 4.5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smtClean="0">
                          <a:solidFill>
                            <a:srgbClr val="00B050"/>
                          </a:solidFill>
                        </a:rPr>
                        <a:t>RF systems up to A/q = 4.5, 1-2 ms, 3 Hz. Cavities conditioning over the weekend</a:t>
                      </a:r>
                      <a:endParaRPr lang="en-GB" sz="140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70100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/>
                          </a:solidFill>
                        </a:rPr>
                        <a:t>28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Measurements of the transverse emittance and the Courant-Snider parameters of the beam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Optics</a:t>
                      </a:r>
                      <a:r>
                        <a:rPr lang="en-GB" sz="1400" baseline="0" dirty="0" smtClean="0"/>
                        <a:t> model benchmarking</a:t>
                      </a:r>
                      <a:endParaRPr lang="en-GB" sz="14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2"/>
                          </a:solidFill>
                        </a:rPr>
                        <a:t>** REX READY TO START THE BEAM COMMISSIONING OF HIE-ISOLDE **</a:t>
                      </a:r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4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57168" y="53079"/>
            <a:ext cx="89344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Initial Commissioning </a:t>
            </a:r>
            <a:r>
              <a:rPr lang="en-GB" u="sng" dirty="0" smtClean="0">
                <a:solidFill>
                  <a:schemeClr val="accent6"/>
                </a:solidFill>
              </a:rPr>
              <a:t>Plan for the REX Linac:</a:t>
            </a:r>
            <a:endParaRPr lang="en-GB" u="sng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02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u="sng" dirty="0" smtClean="0">
                <a:solidFill>
                  <a:schemeClr val="accent6"/>
                </a:solidFill>
              </a:rPr>
              <a:t>Content: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067800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Status of the REX low energy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Initial Commissioning </a:t>
            </a:r>
            <a:r>
              <a:rPr lang="en-GB" dirty="0">
                <a:solidFill>
                  <a:schemeClr val="accent6"/>
                </a:solidFill>
              </a:rPr>
              <a:t>Plan for the </a:t>
            </a:r>
            <a:r>
              <a:rPr lang="en-GB" dirty="0" smtClean="0">
                <a:solidFill>
                  <a:schemeClr val="accent6"/>
                </a:solidFill>
              </a:rPr>
              <a:t>REX Linac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Delay </a:t>
            </a:r>
            <a:r>
              <a:rPr lang="en-GB" dirty="0" smtClean="0">
                <a:solidFill>
                  <a:schemeClr val="accent6"/>
                </a:solidFill>
              </a:rPr>
              <a:t>and Mitigation </a:t>
            </a:r>
            <a:r>
              <a:rPr lang="en-GB" dirty="0" smtClean="0">
                <a:solidFill>
                  <a:schemeClr val="accent6"/>
                </a:solidFill>
              </a:rPr>
              <a:t>Plan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First Results of the Beam Commissioning</a:t>
            </a:r>
            <a:endParaRPr lang="en-GB" dirty="0" smtClean="0">
              <a:solidFill>
                <a:schemeClr val="accent6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6"/>
                </a:solidFill>
              </a:rPr>
              <a:t>Summary</a:t>
            </a:r>
          </a:p>
          <a:p>
            <a:pPr marL="36576" indent="0">
              <a:buNone/>
            </a:pPr>
            <a:endParaRPr lang="en-GB" dirty="0" smtClean="0">
              <a:solidFill>
                <a:schemeClr val="accent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 flipV="1">
            <a:off x="35948" y="2162748"/>
            <a:ext cx="8498452" cy="627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572000" y="6592986"/>
            <a:ext cx="4564139" cy="280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Jose Alberto </a:t>
            </a:r>
            <a:r>
              <a:rPr lang="en-GB" sz="1200" dirty="0"/>
              <a:t>Rodriguez – </a:t>
            </a:r>
            <a:r>
              <a:rPr lang="en-GB" sz="1200" dirty="0" smtClean="0"/>
              <a:t>17th HIE-ISOLDE Steering Committee </a:t>
            </a:r>
            <a:r>
              <a:rPr lang="en-GB" sz="1200" dirty="0" smtClean="0"/>
              <a:t>– </a:t>
            </a:r>
            <a:r>
              <a:rPr lang="en-GB" sz="1200" dirty="0" smtClean="0"/>
              <a:t>2016/06/27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6284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CERN-cobranding_4-3</Template>
  <TotalTime>19461</TotalTime>
  <Words>3422</Words>
  <Application>Microsoft Office PowerPoint</Application>
  <PresentationFormat>On-screen Show (4:3)</PresentationFormat>
  <Paragraphs>627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Optima</vt:lpstr>
      <vt:lpstr>Arial</vt:lpstr>
      <vt:lpstr>Calibri</vt:lpstr>
      <vt:lpstr>Wingdings</vt:lpstr>
      <vt:lpstr>CERNCobranding4-3</vt:lpstr>
      <vt:lpstr>REX re-commissioning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Jose Rodriguez</dc:creator>
  <cp:lastModifiedBy>Jose Alberto Rodriguez Rodriguez</cp:lastModifiedBy>
  <cp:revision>874</cp:revision>
  <cp:lastPrinted>2016-06-27T11:41:25Z</cp:lastPrinted>
  <dcterms:created xsi:type="dcterms:W3CDTF">2006-08-16T00:00:00Z</dcterms:created>
  <dcterms:modified xsi:type="dcterms:W3CDTF">2016-06-27T13:06:09Z</dcterms:modified>
</cp:coreProperties>
</file>