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9" r:id="rId2"/>
    <p:sldMasterId id="2147483702" r:id="rId3"/>
  </p:sldMasterIdLst>
  <p:notesMasterIdLst>
    <p:notesMasterId r:id="rId8"/>
  </p:notesMasterIdLst>
  <p:sldIdLst>
    <p:sldId id="256" r:id="rId4"/>
    <p:sldId id="549" r:id="rId5"/>
    <p:sldId id="550" r:id="rId6"/>
    <p:sldId id="54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93" autoAdjust="0"/>
  </p:normalViewPr>
  <p:slideViewPr>
    <p:cSldViewPr>
      <p:cViewPr>
        <p:scale>
          <a:sx n="99" d="100"/>
          <a:sy n="99" d="100"/>
        </p:scale>
        <p:origin x="-5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863D3-08AE-C84B-A42F-2CC0DBF63297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116632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6281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860824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59336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950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58065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01544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358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ISCC meeting, 28/6/2016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3943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902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99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ISCC meeting, 28/6/2016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9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38520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316493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2440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0560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17280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3" y="1600206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3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7"/>
            <a:ext cx="936000" cy="5743775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77" y="-84225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79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C5546D-5F83-4AA2-B103-B01CB137514E}" type="datetimeFigureOut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28/06/16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5A5EF0-6892-4044-B5D1-0A4E95613F17}" type="slidenum">
              <a:rPr lang="en-US" smtClean="0">
                <a:solidFill>
                  <a:srgbClr val="DDDDDD">
                    <a:shade val="75000"/>
                  </a:srgbClr>
                </a:solidFill>
                <a:latin typeface="Franklin Gothic Book"/>
              </a:rPr>
              <a:pPr/>
              <a:t>‹#›</a:t>
            </a:fld>
            <a:endParaRPr lang="en-US">
              <a:solidFill>
                <a:srgbClr val="DDDDDD">
                  <a:shade val="75000"/>
                </a:srgbClr>
              </a:solidFill>
              <a:latin typeface="Franklin Gothic Book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1889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628800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HIE</a:t>
            </a:r>
            <a:r>
              <a:rPr lang="en-US" dirty="0"/>
              <a:t>-ISOLDE </a:t>
            </a:r>
            <a:r>
              <a:rPr lang="en-US" dirty="0" smtClean="0"/>
              <a:t>Project:</a:t>
            </a:r>
            <a:br>
              <a:rPr lang="en-US" dirty="0" smtClean="0"/>
            </a:br>
            <a:r>
              <a:rPr lang="en-US" dirty="0" smtClean="0"/>
              <a:t>Phase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3573016"/>
            <a:ext cx="7056784" cy="1584176"/>
          </a:xfrm>
        </p:spPr>
        <p:txBody>
          <a:bodyPr>
            <a:normAutofit/>
          </a:bodyPr>
          <a:lstStyle/>
          <a:p>
            <a:r>
              <a:rPr lang="de-DE" sz="2200" dirty="0" smtClean="0">
                <a:solidFill>
                  <a:srgbClr val="29348C"/>
                </a:solidFill>
              </a:rPr>
              <a:t>Y. KADI</a:t>
            </a:r>
            <a:br>
              <a:rPr lang="de-DE" sz="2200" dirty="0" smtClean="0">
                <a:solidFill>
                  <a:srgbClr val="29348C"/>
                </a:solidFill>
              </a:rPr>
            </a:br>
            <a:r>
              <a:rPr lang="de-DE" sz="2200" dirty="0" err="1" smtClean="0">
                <a:solidFill>
                  <a:srgbClr val="29348C"/>
                </a:solidFill>
              </a:rPr>
              <a:t>for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the</a:t>
            </a:r>
            <a:r>
              <a:rPr lang="de-DE" sz="2200" dirty="0" smtClean="0">
                <a:solidFill>
                  <a:srgbClr val="29348C"/>
                </a:solidFill>
              </a:rPr>
              <a:t> HIE-ISOLDE Project Team</a:t>
            </a:r>
          </a:p>
          <a:p>
            <a:r>
              <a:rPr lang="de-DE" sz="2000" dirty="0" smtClean="0">
                <a:solidFill>
                  <a:srgbClr val="29348C"/>
                </a:solidFill>
              </a:rPr>
              <a:t>ISOLDE </a:t>
            </a:r>
            <a:r>
              <a:rPr lang="de-DE" sz="2000" dirty="0" err="1" smtClean="0">
                <a:solidFill>
                  <a:srgbClr val="29348C"/>
                </a:solidFill>
              </a:rPr>
              <a:t>Collaboration</a:t>
            </a:r>
            <a:r>
              <a:rPr lang="de-DE" sz="2000" dirty="0" smtClean="0">
                <a:solidFill>
                  <a:srgbClr val="29348C"/>
                </a:solidFill>
              </a:rPr>
              <a:t> </a:t>
            </a:r>
            <a:r>
              <a:rPr lang="de-DE" sz="2000" dirty="0" err="1" smtClean="0">
                <a:solidFill>
                  <a:srgbClr val="29348C"/>
                </a:solidFill>
              </a:rPr>
              <a:t>Committee</a:t>
            </a:r>
            <a:r>
              <a:rPr lang="de-DE" sz="2000" dirty="0" smtClean="0">
                <a:solidFill>
                  <a:srgbClr val="29348C"/>
                </a:solidFill>
              </a:rPr>
              <a:t> Meeting</a:t>
            </a:r>
            <a:endParaRPr lang="de-DE" sz="2000" dirty="0">
              <a:solidFill>
                <a:srgbClr val="29348C"/>
              </a:solidFill>
            </a:endParaRPr>
          </a:p>
          <a:p>
            <a:r>
              <a:rPr lang="de-DE" sz="2000" dirty="0">
                <a:solidFill>
                  <a:srgbClr val="29348C"/>
                </a:solidFill>
              </a:rPr>
              <a:t>CERN, </a:t>
            </a:r>
            <a:r>
              <a:rPr lang="de-DE" sz="2000" dirty="0" smtClean="0">
                <a:solidFill>
                  <a:srgbClr val="29348C"/>
                </a:solidFill>
              </a:rPr>
              <a:t>28 June 2016</a:t>
            </a:r>
            <a:endParaRPr lang="de-DE" sz="2000" dirty="0">
              <a:solidFill>
                <a:srgbClr val="29348C"/>
              </a:solidFill>
            </a:endParaRPr>
          </a:p>
          <a:p>
            <a:endParaRPr lang="de-DE" sz="2000" dirty="0" smtClean="0">
              <a:solidFill>
                <a:srgbClr val="29348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07504" y="1124744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Franklin Gothic Book"/>
              </a:rPr>
              <a:t>REX accelerator (existing): W = 3 MeV/u</a:t>
            </a:r>
          </a:p>
          <a:p>
            <a:pPr>
              <a:buClr>
                <a:srgbClr val="000090"/>
              </a:buClr>
            </a:pPr>
            <a:endParaRPr lang="en-GB" sz="2000" dirty="0">
              <a:solidFill>
                <a:prstClr val="black"/>
              </a:solidFill>
              <a:latin typeface="Franklin Gothic Book"/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endParaRPr lang="en-GB" sz="2000" dirty="0" smtClean="0">
              <a:solidFill>
                <a:prstClr val="black"/>
              </a:solidFill>
              <a:latin typeface="Franklin Gothic Book"/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Franklin Gothic Book"/>
              </a:rPr>
              <a:t>HIE Phase 1 (2015/2016): W = 5.5 MeV/</a:t>
            </a:r>
            <a:r>
              <a:rPr lang="en-GB" sz="2000" dirty="0" smtClean="0">
                <a:solidFill>
                  <a:prstClr val="black"/>
                </a:solidFill>
                <a:latin typeface="Franklin Gothic Book"/>
              </a:rPr>
              <a:t>u</a:t>
            </a:r>
          </a:p>
          <a:p>
            <a:pPr>
              <a:buClr>
                <a:srgbClr val="000090"/>
              </a:buClr>
            </a:pPr>
            <a:endParaRPr lang="en-GB" sz="2000" dirty="0" smtClean="0">
              <a:solidFill>
                <a:prstClr val="black"/>
              </a:solidFill>
              <a:latin typeface="Franklin Gothic Book"/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endParaRPr lang="en-GB" sz="2000" dirty="0" smtClean="0">
              <a:solidFill>
                <a:prstClr val="black"/>
              </a:solidFill>
              <a:latin typeface="Franklin Gothic Book"/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Franklin Gothic Book"/>
              </a:rPr>
              <a:t>HIE Phase 2 (2017/2018): W = 10 MeV/</a:t>
            </a:r>
            <a:r>
              <a:rPr lang="en-GB" sz="2000" dirty="0" smtClean="0">
                <a:solidFill>
                  <a:prstClr val="black"/>
                </a:solidFill>
                <a:latin typeface="Franklin Gothic Book"/>
              </a:rPr>
              <a:t>u</a:t>
            </a:r>
          </a:p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endParaRPr lang="en-GB" sz="2000" dirty="0">
              <a:solidFill>
                <a:prstClr val="black"/>
              </a:solidFill>
              <a:latin typeface="Franklin Gothic Book"/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endParaRPr lang="en-GB" sz="2000" dirty="0" smtClean="0">
              <a:solidFill>
                <a:prstClr val="black"/>
              </a:solidFill>
              <a:latin typeface="Franklin Gothic Book"/>
            </a:endParaRPr>
          </a:p>
          <a:p>
            <a:pPr marL="285750" indent="-285750">
              <a:buClr>
                <a:srgbClr val="000090"/>
              </a:buClr>
              <a:buFont typeface="Wingdings" charset="2"/>
              <a:buChar char="Ø"/>
            </a:pPr>
            <a:r>
              <a:rPr lang="en-GB" sz="2000" dirty="0" smtClean="0">
                <a:solidFill>
                  <a:prstClr val="black"/>
                </a:solidFill>
                <a:latin typeface="Franklin Gothic Book"/>
              </a:rPr>
              <a:t>HIE Phase 3 (??): 10 MeV/u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3648"/>
          </a:xfrm>
        </p:spPr>
        <p:txBody>
          <a:bodyPr/>
          <a:lstStyle/>
          <a:p>
            <a:pPr algn="ctr"/>
            <a:r>
              <a:rPr lang="en-US" dirty="0" smtClean="0">
                <a:effectLst/>
              </a:rPr>
              <a:t>Staged Installation of </a:t>
            </a:r>
            <a:r>
              <a:rPr lang="en-US" dirty="0" err="1" smtClean="0">
                <a:effectLst/>
              </a:rPr>
              <a:t>Linac</a:t>
            </a:r>
            <a:endParaRPr lang="en-GB" dirty="0">
              <a:effectLst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79512" y="6554788"/>
            <a:ext cx="7745288" cy="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HIE-logo-sho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5791200"/>
            <a:ext cx="953819" cy="961767"/>
          </a:xfrm>
          <a:prstGeom prst="rect">
            <a:avLst/>
          </a:prstGeom>
          <a:ln w="25400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995936" y="5085184"/>
            <a:ext cx="495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prstClr val="black"/>
                </a:solidFill>
                <a:latin typeface="Franklin Gothic Book"/>
              </a:rPr>
              <a:t>Cryoline</a:t>
            </a:r>
            <a:r>
              <a:rPr lang="en-GB" dirty="0" smtClean="0">
                <a:solidFill>
                  <a:prstClr val="black"/>
                </a:solidFill>
                <a:latin typeface="Franklin Gothic Book"/>
              </a:rPr>
              <a:t> “jumper” positions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67544" y="3429000"/>
            <a:ext cx="7518442" cy="328829"/>
            <a:chOff x="307347" y="3613542"/>
            <a:chExt cx="7518442" cy="328829"/>
          </a:xfrm>
        </p:grpSpPr>
        <p:grpSp>
          <p:nvGrpSpPr>
            <p:cNvPr id="25" name="Group 24"/>
            <p:cNvGrpSpPr/>
            <p:nvPr/>
          </p:nvGrpSpPr>
          <p:grpSpPr>
            <a:xfrm>
              <a:off x="307347" y="3634236"/>
              <a:ext cx="3576178" cy="234535"/>
              <a:chOff x="143243" y="1940572"/>
              <a:chExt cx="5633864" cy="485143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143243" y="1940572"/>
                <a:ext cx="1298641" cy="485143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3547360" y="1983378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4103384" y="1983378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4507008" y="1983376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5201161" y="1983376"/>
                <a:ext cx="575946" cy="442337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318649" y="3613542"/>
              <a:ext cx="3507140" cy="328829"/>
              <a:chOff x="4318649" y="3613542"/>
              <a:chExt cx="3507140" cy="328829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4318649" y="3613544"/>
                <a:ext cx="1753569" cy="328827"/>
                <a:chOff x="5867594" y="2930279"/>
                <a:chExt cx="2564130" cy="489702"/>
              </a:xfrm>
            </p:grpSpPr>
            <p:sp>
              <p:nvSpPr>
                <p:cNvPr id="30" name="Rounded Rectangle 29"/>
                <p:cNvSpPr/>
                <p:nvPr/>
              </p:nvSpPr>
              <p:spPr>
                <a:xfrm>
                  <a:off x="5867594" y="2930279"/>
                  <a:ext cx="1282065" cy="489702"/>
                </a:xfrm>
                <a:prstGeom prst="roundRect">
                  <a:avLst/>
                </a:prstGeom>
                <a:solidFill>
                  <a:srgbClr val="0000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prstClr val="white"/>
                      </a:solidFill>
                      <a:latin typeface="Franklin Gothic Book"/>
                    </a:rPr>
                    <a:t>Hβ</a:t>
                  </a:r>
                  <a:r>
                    <a:rPr lang="en-US" dirty="0" smtClean="0">
                      <a:solidFill>
                        <a:prstClr val="white"/>
                      </a:solidFill>
                      <a:latin typeface="Franklin Gothic Book"/>
                    </a:rPr>
                    <a:t>-</a:t>
                  </a:r>
                  <a:r>
                    <a:rPr lang="en-US" dirty="0">
                      <a:solidFill>
                        <a:prstClr val="white"/>
                      </a:solidFill>
                      <a:latin typeface="Franklin Gothic Book"/>
                    </a:rPr>
                    <a:t>0</a:t>
                  </a:r>
                </a:p>
              </p:txBody>
            </p:sp>
            <p:sp>
              <p:nvSpPr>
                <p:cNvPr id="31" name="Rounded Rectangle 30"/>
                <p:cNvSpPr/>
                <p:nvPr/>
              </p:nvSpPr>
              <p:spPr>
                <a:xfrm>
                  <a:off x="7149659" y="2930279"/>
                  <a:ext cx="1282065" cy="489702"/>
                </a:xfrm>
                <a:prstGeom prst="roundRect">
                  <a:avLst/>
                </a:prstGeom>
                <a:solidFill>
                  <a:srgbClr val="0000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prstClr val="white"/>
                      </a:solidFill>
                      <a:latin typeface="Franklin Gothic Book"/>
                    </a:rPr>
                    <a:t>Hβ-</a:t>
                  </a:r>
                  <a:r>
                    <a:rPr lang="en-US" dirty="0" smtClean="0">
                      <a:solidFill>
                        <a:prstClr val="white"/>
                      </a:solidFill>
                      <a:latin typeface="Franklin Gothic Book"/>
                    </a:rPr>
                    <a:t>1</a:t>
                  </a:r>
                  <a:endParaRPr lang="en-US" dirty="0">
                    <a:solidFill>
                      <a:prstClr val="white"/>
                    </a:solidFill>
                    <a:latin typeface="Franklin Gothic Book"/>
                  </a:endParaRPr>
                </a:p>
              </p:txBody>
            </p:sp>
          </p:grpSp>
          <p:sp>
            <p:nvSpPr>
              <p:cNvPr id="28" name="Rounded Rectangle 27"/>
              <p:cNvSpPr/>
              <p:nvPr/>
            </p:nvSpPr>
            <p:spPr>
              <a:xfrm>
                <a:off x="6072219" y="3613542"/>
                <a:ext cx="876785" cy="328827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Hβ-</a:t>
                </a:r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2</a:t>
                </a:r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6949004" y="3613542"/>
                <a:ext cx="876785" cy="328827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Hβ-</a:t>
                </a:r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3</a:t>
                </a:r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2195736" y="4365104"/>
            <a:ext cx="6658560" cy="328829"/>
            <a:chOff x="2044017" y="5170140"/>
            <a:chExt cx="6658560" cy="328829"/>
          </a:xfrm>
        </p:grpSpPr>
        <p:grpSp>
          <p:nvGrpSpPr>
            <p:cNvPr id="38" name="Group 37"/>
            <p:cNvGrpSpPr/>
            <p:nvPr/>
          </p:nvGrpSpPr>
          <p:grpSpPr>
            <a:xfrm>
              <a:off x="3224517" y="5170140"/>
              <a:ext cx="5478060" cy="328829"/>
              <a:chOff x="3224517" y="5170140"/>
              <a:chExt cx="5478060" cy="328829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3224517" y="5173204"/>
                <a:ext cx="1970917" cy="325765"/>
                <a:chOff x="3012552" y="2934839"/>
                <a:chExt cx="2881944" cy="485142"/>
              </a:xfrm>
            </p:grpSpPr>
            <p:sp>
              <p:nvSpPr>
                <p:cNvPr id="45" name="Rounded Rectangle 44"/>
                <p:cNvSpPr/>
                <p:nvPr/>
              </p:nvSpPr>
              <p:spPr>
                <a:xfrm>
                  <a:off x="3012552" y="2934839"/>
                  <a:ext cx="1427521" cy="48514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prstClr val="white"/>
                      </a:solidFill>
                      <a:latin typeface="Franklin Gothic Book"/>
                    </a:rPr>
                    <a:t>Lβ-</a:t>
                  </a:r>
                  <a:r>
                    <a:rPr lang="en-US" dirty="0" smtClean="0">
                      <a:solidFill>
                        <a:prstClr val="white"/>
                      </a:solidFill>
                      <a:latin typeface="Franklin Gothic Book"/>
                    </a:rPr>
                    <a:t>1</a:t>
                  </a:r>
                  <a:endParaRPr lang="en-US" dirty="0">
                    <a:solidFill>
                      <a:prstClr val="white"/>
                    </a:solidFill>
                    <a:latin typeface="Franklin Gothic Book"/>
                  </a:endParaRPr>
                </a:p>
              </p:txBody>
            </p:sp>
            <p:sp>
              <p:nvSpPr>
                <p:cNvPr id="46" name="Rounded Rectangle 45"/>
                <p:cNvSpPr/>
                <p:nvPr/>
              </p:nvSpPr>
              <p:spPr>
                <a:xfrm>
                  <a:off x="4466974" y="2934839"/>
                  <a:ext cx="1427522" cy="485142"/>
                </a:xfrm>
                <a:prstGeom prst="roundRect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prstClr val="white"/>
                      </a:solidFill>
                      <a:latin typeface="Franklin Gothic Book"/>
                    </a:rPr>
                    <a:t>Lβ-</a:t>
                  </a:r>
                  <a:r>
                    <a:rPr lang="en-US" dirty="0" smtClean="0">
                      <a:solidFill>
                        <a:prstClr val="white"/>
                      </a:solidFill>
                      <a:latin typeface="Franklin Gothic Book"/>
                    </a:rPr>
                    <a:t>2</a:t>
                  </a:r>
                  <a:endParaRPr lang="en-US" dirty="0">
                    <a:solidFill>
                      <a:prstClr val="white"/>
                    </a:solidFill>
                    <a:latin typeface="Franklin Gothic Book"/>
                  </a:endParaRPr>
                </a:p>
              </p:txBody>
            </p:sp>
          </p:grpSp>
          <p:sp>
            <p:nvSpPr>
              <p:cNvPr id="41" name="Rounded Rectangle 40"/>
              <p:cNvSpPr/>
              <p:nvPr/>
            </p:nvSpPr>
            <p:spPr>
              <a:xfrm>
                <a:off x="5195437" y="5170142"/>
                <a:ext cx="876785" cy="328827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Hβ-</a:t>
                </a:r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1</a:t>
                </a:r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6072222" y="5170142"/>
                <a:ext cx="876785" cy="328827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Hβ-</a:t>
                </a:r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2</a:t>
                </a:r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6949007" y="5170140"/>
                <a:ext cx="876785" cy="328827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Hβ-</a:t>
                </a:r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3</a:t>
                </a:r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7825792" y="5170140"/>
                <a:ext cx="876785" cy="328827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Hβ-</a:t>
                </a:r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4</a:t>
                </a:r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</p:grpSp>
        <p:sp>
          <p:nvSpPr>
            <p:cNvPr id="39" name="Rounded Rectangle 38"/>
            <p:cNvSpPr/>
            <p:nvPr/>
          </p:nvSpPr>
          <p:spPr>
            <a:xfrm>
              <a:off x="2044017" y="5242148"/>
              <a:ext cx="512158" cy="21602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black"/>
                </a:solidFill>
                <a:latin typeface="Franklin Gothic Book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779912" y="4869160"/>
            <a:ext cx="5166518" cy="216024"/>
            <a:chOff x="3635896" y="5805264"/>
            <a:chExt cx="5166518" cy="216024"/>
          </a:xfrm>
        </p:grpSpPr>
        <p:cxnSp>
          <p:nvCxnSpPr>
            <p:cNvPr id="51" name="Straight Connector 50"/>
            <p:cNvCxnSpPr/>
            <p:nvPr/>
          </p:nvCxnSpPr>
          <p:spPr>
            <a:xfrm flipH="1">
              <a:off x="3689846" y="5949280"/>
              <a:ext cx="51125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3635896" y="5805264"/>
              <a:ext cx="216024" cy="216024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Franklin Gothic Book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4572000" y="5805264"/>
              <a:ext cx="216024" cy="216024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Franklin Gothic Book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5508104" y="5805264"/>
              <a:ext cx="216024" cy="216024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Franklin Gothic Book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6372200" y="5805264"/>
              <a:ext cx="216024" cy="216024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Franklin Gothic Book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7308304" y="5805264"/>
              <a:ext cx="216024" cy="216024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Franklin Gothic Book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8244408" y="5805264"/>
              <a:ext cx="216024" cy="216024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Franklin Gothic Book"/>
              </a:endParaRPr>
            </a:p>
          </p:txBody>
        </p:sp>
      </p:grpSp>
      <p:sp>
        <p:nvSpPr>
          <p:cNvPr id="58" name="Rounded Rectangle 57"/>
          <p:cNvSpPr/>
          <p:nvPr/>
        </p:nvSpPr>
        <p:spPr>
          <a:xfrm>
            <a:off x="1173615" y="4446905"/>
            <a:ext cx="824331" cy="234535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676906" y="4446905"/>
            <a:ext cx="112190" cy="213841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Franklin Gothic Book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38744" y="4662929"/>
            <a:ext cx="1031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Franklin Gothic Book"/>
              </a:rPr>
              <a:t>10 MHz PRE-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  <a:latin typeface="Franklin Gothic Book"/>
              </a:rPr>
              <a:t>BUNCHER</a:t>
            </a:r>
            <a:endParaRPr lang="en-US" sz="1200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2843808" y="4393408"/>
            <a:ext cx="432048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979712" y="2636912"/>
            <a:ext cx="432048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0000"/>
              </a:solidFill>
              <a:latin typeface="Franklin Gothic Book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107504" y="5661248"/>
            <a:ext cx="7305084" cy="801381"/>
            <a:chOff x="4214567" y="1628800"/>
            <a:chExt cx="7305084" cy="801381"/>
          </a:xfrm>
        </p:grpSpPr>
        <p:grpSp>
          <p:nvGrpSpPr>
            <p:cNvPr id="65" name="Group 64"/>
            <p:cNvGrpSpPr/>
            <p:nvPr/>
          </p:nvGrpSpPr>
          <p:grpSpPr>
            <a:xfrm>
              <a:off x="4214567" y="1628800"/>
              <a:ext cx="7305084" cy="801381"/>
              <a:chOff x="4340525" y="980728"/>
              <a:chExt cx="7305084" cy="801381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4340525" y="1029959"/>
                <a:ext cx="4951760" cy="752150"/>
                <a:chOff x="92053" y="5350439"/>
                <a:chExt cx="4951760" cy="752150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683568" y="5445224"/>
                  <a:ext cx="3838789" cy="657365"/>
                  <a:chOff x="4355976" y="1124743"/>
                  <a:chExt cx="3838789" cy="657365"/>
                </a:xfrm>
              </p:grpSpPr>
              <p:sp>
                <p:nvSpPr>
                  <p:cNvPr id="74" name="Rounded Rectangle 73"/>
                  <p:cNvSpPr/>
                  <p:nvPr/>
                </p:nvSpPr>
                <p:spPr>
                  <a:xfrm>
                    <a:off x="4355976" y="1124744"/>
                    <a:ext cx="824331" cy="234535"/>
                  </a:xfrm>
                  <a:prstGeom prst="roundRect">
                    <a:avLst/>
                  </a:prstGeom>
                  <a:solidFill>
                    <a:srgbClr val="FF00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>
                      <a:solidFill>
                        <a:prstClr val="white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75" name="Rounded Rectangle 74"/>
                  <p:cNvSpPr/>
                  <p:nvPr/>
                </p:nvSpPr>
                <p:spPr>
                  <a:xfrm>
                    <a:off x="5580112" y="1124743"/>
                    <a:ext cx="432048" cy="288031"/>
                  </a:xfrm>
                  <a:prstGeom prst="roundRect">
                    <a:avLst/>
                  </a:prstGeom>
                  <a:solidFill>
                    <a:srgbClr val="FFFF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 dirty="0">
                      <a:solidFill>
                        <a:srgbClr val="000000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76" name="Rounded Rectangle 75"/>
                  <p:cNvSpPr/>
                  <p:nvPr/>
                </p:nvSpPr>
                <p:spPr>
                  <a:xfrm>
                    <a:off x="6379295" y="1124744"/>
                    <a:ext cx="256206" cy="213841"/>
                  </a:xfrm>
                  <a:prstGeom prst="roundRect">
                    <a:avLst/>
                  </a:prstGeom>
                  <a:solidFill>
                    <a:srgbClr val="3366FF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prstClr val="white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77" name="Rounded Rectangle 76"/>
                  <p:cNvSpPr/>
                  <p:nvPr/>
                </p:nvSpPr>
                <p:spPr>
                  <a:xfrm>
                    <a:off x="6732240" y="1124744"/>
                    <a:ext cx="256206" cy="213841"/>
                  </a:xfrm>
                  <a:prstGeom prst="roundRect">
                    <a:avLst/>
                  </a:prstGeom>
                  <a:solidFill>
                    <a:srgbClr val="3366FF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78" name="Rounded Rectangle 77"/>
                  <p:cNvSpPr/>
                  <p:nvPr/>
                </p:nvSpPr>
                <p:spPr>
                  <a:xfrm>
                    <a:off x="6988446" y="1124743"/>
                    <a:ext cx="256206" cy="213841"/>
                  </a:xfrm>
                  <a:prstGeom prst="roundRect">
                    <a:avLst/>
                  </a:prstGeom>
                  <a:solidFill>
                    <a:srgbClr val="3366FF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6372200" y="1412776"/>
                    <a:ext cx="98908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prstClr val="black"/>
                        </a:solidFill>
                        <a:latin typeface="Franklin Gothic Book"/>
                      </a:rPr>
                      <a:t>7G1,2,3</a:t>
                    </a:r>
                    <a:endParaRPr lang="en-US" dirty="0">
                      <a:solidFill>
                        <a:prstClr val="black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80" name="Rounded Rectangle 79"/>
                  <p:cNvSpPr/>
                  <p:nvPr/>
                </p:nvSpPr>
                <p:spPr>
                  <a:xfrm>
                    <a:off x="7740352" y="1124744"/>
                    <a:ext cx="365590" cy="213841"/>
                  </a:xfrm>
                  <a:prstGeom prst="roundRect">
                    <a:avLst/>
                  </a:prstGeom>
                  <a:solidFill>
                    <a:schemeClr val="tx1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prstClr val="white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7596336" y="1412776"/>
                    <a:ext cx="59842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prstClr val="black"/>
                        </a:solidFill>
                        <a:latin typeface="Franklin Gothic Book"/>
                      </a:rPr>
                      <a:t>9GP</a:t>
                    </a:r>
                    <a:endParaRPr lang="en-US" dirty="0">
                      <a:solidFill>
                        <a:prstClr val="black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5508104" y="1412776"/>
                    <a:ext cx="64807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prstClr val="black"/>
                        </a:solidFill>
                        <a:latin typeface="Franklin Gothic Book"/>
                      </a:rPr>
                      <a:t> IHS</a:t>
                    </a:r>
                    <a:endParaRPr lang="en-US" dirty="0">
                      <a:solidFill>
                        <a:prstClr val="black"/>
                      </a:solidFill>
                      <a:latin typeface="Franklin Gothic Book"/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4427984" y="1412776"/>
                    <a:ext cx="64807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prstClr val="black"/>
                        </a:solidFill>
                        <a:latin typeface="Franklin Gothic Book"/>
                      </a:rPr>
                      <a:t> RFQ</a:t>
                    </a:r>
                    <a:endParaRPr lang="en-US" dirty="0">
                      <a:solidFill>
                        <a:prstClr val="black"/>
                      </a:solidFill>
                      <a:latin typeface="Franklin Gothic Book"/>
                    </a:endParaRPr>
                  </a:p>
                </p:txBody>
              </p:sp>
            </p:grpSp>
            <p:sp>
              <p:nvSpPr>
                <p:cNvPr id="73" name="TextBox 72"/>
                <p:cNvSpPr txBox="1"/>
                <p:nvPr/>
              </p:nvSpPr>
              <p:spPr>
                <a:xfrm>
                  <a:off x="92053" y="5350439"/>
                  <a:ext cx="49517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solidFill>
                        <a:prstClr val="black"/>
                      </a:solidFill>
                      <a:latin typeface="Franklin Gothic Book"/>
                    </a:rPr>
                    <a:t>KEY:</a:t>
                  </a:r>
                </a:p>
              </p:txBody>
            </p:sp>
          </p:grpSp>
          <p:sp>
            <p:nvSpPr>
              <p:cNvPr id="71" name="Rounded Rectangle 70"/>
              <p:cNvSpPr/>
              <p:nvPr/>
            </p:nvSpPr>
            <p:spPr>
              <a:xfrm>
                <a:off x="4340525" y="980728"/>
                <a:ext cx="7305084" cy="792088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</p:grpSp>
        <p:sp>
          <p:nvSpPr>
            <p:cNvPr id="66" name="Rounded Rectangle 65"/>
            <p:cNvSpPr/>
            <p:nvPr/>
          </p:nvSpPr>
          <p:spPr>
            <a:xfrm>
              <a:off x="10191231" y="1772816"/>
              <a:ext cx="1064386" cy="328827"/>
            </a:xfrm>
            <a:prstGeom prst="roundRect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prstClr val="white"/>
                  </a:solidFill>
                  <a:latin typeface="Franklin Gothic Book"/>
                </a:rPr>
                <a:t>β</a:t>
              </a:r>
              <a:r>
                <a:rPr lang="el-GR" sz="1400" baseline="-25000" dirty="0" smtClean="0">
                  <a:solidFill>
                    <a:prstClr val="white"/>
                  </a:solidFill>
                  <a:latin typeface="Franklin Gothic Book"/>
                </a:rPr>
                <a:t>g</a:t>
              </a:r>
              <a:r>
                <a:rPr lang="en-US" sz="1400" dirty="0" smtClean="0">
                  <a:solidFill>
                    <a:prstClr val="white"/>
                  </a:solidFill>
                  <a:latin typeface="Franklin Gothic Book"/>
                </a:rPr>
                <a:t> </a:t>
              </a:r>
              <a:r>
                <a:rPr lang="en-US" sz="1400" dirty="0">
                  <a:solidFill>
                    <a:prstClr val="white"/>
                  </a:solidFill>
                  <a:latin typeface="Franklin Gothic Book"/>
                </a:rPr>
                <a:t>= </a:t>
              </a:r>
              <a:r>
                <a:rPr lang="en-US" sz="1400" dirty="0" smtClean="0">
                  <a:solidFill>
                    <a:prstClr val="white"/>
                  </a:solidFill>
                  <a:latin typeface="Franklin Gothic Book"/>
                </a:rPr>
                <a:t>10.3%</a:t>
              </a:r>
              <a:endParaRPr lang="en-US" sz="1400" dirty="0">
                <a:solidFill>
                  <a:prstClr val="white"/>
                </a:solidFill>
                <a:latin typeface="Franklin Gothic Book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026071" y="2038102"/>
              <a:ext cx="1493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Franklin Gothic Book"/>
                </a:rPr>
                <a:t>HIGH-β CRYO.</a:t>
              </a:r>
              <a:endParaRPr lang="en-US" dirty="0">
                <a:solidFill>
                  <a:prstClr val="black"/>
                </a:solidFill>
                <a:latin typeface="Franklin Gothic Book"/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8854931" y="1757065"/>
              <a:ext cx="976260" cy="325765"/>
            </a:xfrm>
            <a:prstGeom prst="round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prstClr val="white"/>
                  </a:solidFill>
                  <a:latin typeface="Franklin Gothic Book"/>
                </a:rPr>
                <a:t>β</a:t>
              </a:r>
              <a:r>
                <a:rPr lang="el-GR" sz="1400" baseline="-25000" dirty="0" smtClean="0">
                  <a:solidFill>
                    <a:prstClr val="white"/>
                  </a:solidFill>
                  <a:latin typeface="Franklin Gothic Book"/>
                </a:rPr>
                <a:t>g</a:t>
              </a:r>
              <a:r>
                <a:rPr lang="en-US" sz="1400" dirty="0" smtClean="0">
                  <a:solidFill>
                    <a:prstClr val="white"/>
                  </a:solidFill>
                  <a:latin typeface="Franklin Gothic Book"/>
                </a:rPr>
                <a:t> = 6.3%</a:t>
              </a:r>
              <a:endParaRPr lang="en-US" sz="1400" dirty="0">
                <a:solidFill>
                  <a:prstClr val="white"/>
                </a:solidFill>
                <a:latin typeface="Franklin Gothic Book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644871" y="2047363"/>
              <a:ext cx="14574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Franklin Gothic Book"/>
                </a:rPr>
                <a:t>LOW-β CRYO.</a:t>
              </a:r>
              <a:endParaRPr lang="en-US" dirty="0">
                <a:solidFill>
                  <a:prstClr val="black"/>
                </a:solidFill>
                <a:latin typeface="Franklin Gothic Book"/>
              </a:endParaRPr>
            </a:p>
          </p:txBody>
        </p:sp>
      </p:grpSp>
      <p:cxnSp>
        <p:nvCxnSpPr>
          <p:cNvPr id="84" name="Elbow Connector 83"/>
          <p:cNvCxnSpPr>
            <a:stCxn id="30" idx="2"/>
            <a:endCxn id="44" idx="0"/>
          </p:cNvCxnSpPr>
          <p:nvPr/>
        </p:nvCxnSpPr>
        <p:spPr>
          <a:xfrm rot="16200000" flipH="1">
            <a:off x="6362934" y="2312133"/>
            <a:ext cx="607275" cy="34986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2077991" y="4660746"/>
            <a:ext cx="787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Franklin Gothic Book"/>
              </a:rPr>
              <a:t>CHOPPER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  <a:latin typeface="Franklin Gothic Book"/>
              </a:rPr>
              <a:t>LINE</a:t>
            </a:r>
            <a:endParaRPr lang="en-US" sz="1200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86" name="Left Brace 85"/>
          <p:cNvSpPr/>
          <p:nvPr/>
        </p:nvSpPr>
        <p:spPr>
          <a:xfrm rot="16200000">
            <a:off x="1501861" y="3841200"/>
            <a:ext cx="237762" cy="25075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0" y="5157192"/>
            <a:ext cx="3665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Franklin Gothic Book"/>
              </a:rPr>
              <a:t>Undergoing design study for 10 MHz beam frequency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  <a:latin typeface="Franklin Gothic Book"/>
              </a:rPr>
              <a:t>for time-of-flight particle ID requested by experiments.</a:t>
            </a:r>
            <a:endParaRPr lang="en-US" sz="1200" dirty="0">
              <a:solidFill>
                <a:prstClr val="black"/>
              </a:solidFill>
              <a:latin typeface="Franklin Gothic Book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7544" y="1700808"/>
            <a:ext cx="3576178" cy="288032"/>
            <a:chOff x="755576" y="1268760"/>
            <a:chExt cx="3576178" cy="288032"/>
          </a:xfrm>
        </p:grpSpPr>
        <p:grpSp>
          <p:nvGrpSpPr>
            <p:cNvPr id="89" name="Group 88"/>
            <p:cNvGrpSpPr/>
            <p:nvPr/>
          </p:nvGrpSpPr>
          <p:grpSpPr>
            <a:xfrm>
              <a:off x="755576" y="1289452"/>
              <a:ext cx="3576178" cy="234535"/>
              <a:chOff x="143243" y="1940572"/>
              <a:chExt cx="5633864" cy="485143"/>
            </a:xfrm>
          </p:grpSpPr>
          <p:sp>
            <p:nvSpPr>
              <p:cNvPr id="93" name="Rounded Rectangle 92"/>
              <p:cNvSpPr/>
              <p:nvPr/>
            </p:nvSpPr>
            <p:spPr>
              <a:xfrm>
                <a:off x="143243" y="1940572"/>
                <a:ext cx="1298641" cy="485143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>
                <a:off x="3547360" y="1983378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95" name="Rounded Rectangle 94"/>
              <p:cNvSpPr/>
              <p:nvPr/>
            </p:nvSpPr>
            <p:spPr>
              <a:xfrm>
                <a:off x="4103384" y="1983378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96" name="Rounded Rectangle 95"/>
              <p:cNvSpPr/>
              <p:nvPr/>
            </p:nvSpPr>
            <p:spPr>
              <a:xfrm>
                <a:off x="4507008" y="1983376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97" name="Rounded Rectangle 96"/>
              <p:cNvSpPr/>
              <p:nvPr/>
            </p:nvSpPr>
            <p:spPr>
              <a:xfrm>
                <a:off x="5201161" y="1983376"/>
                <a:ext cx="575946" cy="442336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</p:grpSp>
        <p:sp>
          <p:nvSpPr>
            <p:cNvPr id="98" name="Rounded Rectangle 97"/>
            <p:cNvSpPr/>
            <p:nvPr/>
          </p:nvSpPr>
          <p:spPr>
            <a:xfrm>
              <a:off x="2267744" y="1268760"/>
              <a:ext cx="432048" cy="288032"/>
            </a:xfrm>
            <a:prstGeom prst="round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000000"/>
                </a:solidFill>
                <a:latin typeface="Franklin Gothic Book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467544" y="2636912"/>
            <a:ext cx="5737299" cy="328827"/>
            <a:chOff x="307347" y="2277800"/>
            <a:chExt cx="5737299" cy="328827"/>
          </a:xfrm>
        </p:grpSpPr>
        <p:grpSp>
          <p:nvGrpSpPr>
            <p:cNvPr id="100" name="Group 99"/>
            <p:cNvGrpSpPr/>
            <p:nvPr/>
          </p:nvGrpSpPr>
          <p:grpSpPr>
            <a:xfrm>
              <a:off x="307347" y="2298492"/>
              <a:ext cx="3576178" cy="234535"/>
              <a:chOff x="143243" y="1940572"/>
              <a:chExt cx="5633864" cy="485143"/>
            </a:xfrm>
          </p:grpSpPr>
          <p:sp>
            <p:nvSpPr>
              <p:cNvPr id="104" name="Rounded Rectangle 103"/>
              <p:cNvSpPr/>
              <p:nvPr/>
            </p:nvSpPr>
            <p:spPr>
              <a:xfrm>
                <a:off x="143243" y="1940572"/>
                <a:ext cx="1298641" cy="485143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105" name="Rounded Rectangle 104"/>
              <p:cNvSpPr/>
              <p:nvPr/>
            </p:nvSpPr>
            <p:spPr>
              <a:xfrm>
                <a:off x="3547360" y="1983378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106" name="Rounded Rectangle 105"/>
              <p:cNvSpPr/>
              <p:nvPr/>
            </p:nvSpPr>
            <p:spPr>
              <a:xfrm>
                <a:off x="4103384" y="1983378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107" name="Rounded Rectangle 106"/>
              <p:cNvSpPr/>
              <p:nvPr/>
            </p:nvSpPr>
            <p:spPr>
              <a:xfrm>
                <a:off x="4507008" y="1983376"/>
                <a:ext cx="403624" cy="442337"/>
              </a:xfrm>
              <a:prstGeom prst="round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  <a:latin typeface="Franklin Gothic Book"/>
                </a:endParaRPr>
              </a:p>
            </p:txBody>
          </p:sp>
          <p:sp>
            <p:nvSpPr>
              <p:cNvPr id="108" name="Rounded Rectangle 107"/>
              <p:cNvSpPr/>
              <p:nvPr/>
            </p:nvSpPr>
            <p:spPr>
              <a:xfrm>
                <a:off x="5201161" y="1983376"/>
                <a:ext cx="575946" cy="442336"/>
              </a:xfrm>
              <a:prstGeom prst="round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4291075" y="2277800"/>
              <a:ext cx="1753571" cy="328827"/>
              <a:chOff x="5867594" y="2930279"/>
              <a:chExt cx="2564134" cy="489702"/>
            </a:xfrm>
          </p:grpSpPr>
          <p:sp>
            <p:nvSpPr>
              <p:cNvPr id="102" name="Rounded Rectangle 101"/>
              <p:cNvSpPr/>
              <p:nvPr/>
            </p:nvSpPr>
            <p:spPr>
              <a:xfrm>
                <a:off x="5867594" y="2930279"/>
                <a:ext cx="1282065" cy="489702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Hβ</a:t>
                </a:r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-</a:t>
                </a:r>
                <a:r>
                  <a:rPr lang="en-US" dirty="0">
                    <a:solidFill>
                      <a:prstClr val="white"/>
                    </a:solidFill>
                    <a:latin typeface="Franklin Gothic Book"/>
                  </a:rPr>
                  <a:t>0</a:t>
                </a:r>
              </a:p>
            </p:txBody>
          </p:sp>
          <p:sp>
            <p:nvSpPr>
              <p:cNvPr id="103" name="Rounded Rectangle 102"/>
              <p:cNvSpPr/>
              <p:nvPr/>
            </p:nvSpPr>
            <p:spPr>
              <a:xfrm>
                <a:off x="7149662" y="2930279"/>
                <a:ext cx="1282066" cy="489702"/>
              </a:xfrm>
              <a:prstGeom prst="round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prstClr val="white"/>
                    </a:solidFill>
                    <a:latin typeface="Franklin Gothic Book"/>
                  </a:rPr>
                  <a:t>Hβ 1</a:t>
                </a:r>
                <a:endParaRPr lang="en-US" dirty="0">
                  <a:solidFill>
                    <a:prstClr val="white"/>
                  </a:solidFill>
                  <a:latin typeface="Franklin Gothic Book"/>
                </a:endParaRPr>
              </a:p>
            </p:txBody>
          </p:sp>
        </p:grpSp>
      </p:grpSp>
      <p:sp>
        <p:nvSpPr>
          <p:cNvPr id="109" name="Rounded Rectangle 108"/>
          <p:cNvSpPr/>
          <p:nvPr/>
        </p:nvSpPr>
        <p:spPr>
          <a:xfrm>
            <a:off x="1979712" y="3429000"/>
            <a:ext cx="432048" cy="288032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6804248" y="1196752"/>
            <a:ext cx="2160240" cy="792088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Franklin Gothic Book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Franklin Gothic Book"/>
              </a:rPr>
              <a:t>x cryomodules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Franklin Gothic Book"/>
              </a:rPr>
              <a:t>32x QWRs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Franklin Gothic Book"/>
              </a:rPr>
              <a:t>8</a:t>
            </a:r>
            <a:r>
              <a:rPr lang="en-US" dirty="0" smtClean="0">
                <a:solidFill>
                  <a:srgbClr val="000000"/>
                </a:solidFill>
                <a:latin typeface="Franklin Gothic Book"/>
              </a:rPr>
              <a:t>x solenoids</a:t>
            </a:r>
            <a:endParaRPr lang="en-US" dirty="0">
              <a:solidFill>
                <a:srgbClr val="00000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64005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the Machine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770361"/>
              </p:ext>
            </p:extLst>
          </p:nvPr>
        </p:nvGraphicFramePr>
        <p:xfrm>
          <a:off x="1547665" y="1124744"/>
          <a:ext cx="6912765" cy="5081288"/>
        </p:xfrm>
        <a:graphic>
          <a:graphicData uri="http://schemas.openxmlformats.org/drawingml/2006/table">
            <a:tbl>
              <a:tblPr/>
              <a:tblGrid>
                <a:gridCol w="1382553"/>
                <a:gridCol w="1382553"/>
                <a:gridCol w="1382553"/>
                <a:gridCol w="1382553"/>
                <a:gridCol w="1382553"/>
              </a:tblGrid>
              <a:tr h="21801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R&amp;D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Design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linac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HEBT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 &amp; 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1'373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1'525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4'412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1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5'572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45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1296"/>
            <a:ext cx="9144000" cy="457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91880" y="3140968"/>
            <a:ext cx="2565626" cy="707886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4000" b="1" dirty="0" err="1">
                <a:solidFill>
                  <a:srgbClr val="0D3A7E"/>
                </a:solidFill>
              </a:rPr>
              <a:t>Thank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 smtClean="0">
                <a:solidFill>
                  <a:srgbClr val="0D3A7E"/>
                </a:solidFill>
              </a:rPr>
              <a:t>you</a:t>
            </a:r>
            <a:r>
              <a:rPr lang="de-DE" sz="4000" b="1" dirty="0" smtClean="0">
                <a:solidFill>
                  <a:srgbClr val="0D3A7E"/>
                </a:solidFill>
              </a:rPr>
              <a:t>!</a:t>
            </a:r>
            <a:endParaRPr lang="en-US" sz="40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2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rek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4418</TotalTime>
  <Words>282</Words>
  <Application>Microsoft Macintosh PowerPoint</Application>
  <PresentationFormat>On-screen Show (4:3)</PresentationFormat>
  <Paragraphs>152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2_Office Theme</vt:lpstr>
      <vt:lpstr>Trek</vt:lpstr>
      <vt:lpstr>HIE-ISOLDE Project: Phase 3</vt:lpstr>
      <vt:lpstr>Staged Installation of Linac</vt:lpstr>
      <vt:lpstr>Cost of the Machine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661</cp:revision>
  <dcterms:created xsi:type="dcterms:W3CDTF">2012-03-08T16:06:15Z</dcterms:created>
  <dcterms:modified xsi:type="dcterms:W3CDTF">2016-06-28T05:32:05Z</dcterms:modified>
</cp:coreProperties>
</file>