
<file path=[Content_Types].xml><?xml version="1.0" encoding="utf-8"?>
<Types xmlns="http://schemas.openxmlformats.org/package/2006/content-types">
  <Default Extension="xml" ContentType="application/xml"/>
  <Default Extension="wmf" ContentType="image/x-wmf"/>
  <Default Extension="jpg" ContentType="image/jpeg"/>
  <Default Extension="jpeg" ContentType="image/jpeg"/>
  <Default Extension="emf" ContentType="image/x-emf"/>
  <Default Extension="rels" ContentType="application/vnd.openxmlformats-package.relationships+xml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3.xml" ContentType="application/vnd.openxmlformats-officedocument.theme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4.xml" ContentType="application/vnd.openxmlformats-officedocument.theme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theme/theme5.xml" ContentType="application/vnd.openxmlformats-officedocument.theme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theme/theme6.xml" ContentType="application/vnd.openxmlformats-officedocument.theme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theme/theme7.xml" ContentType="application/vnd.openxmlformats-officedocument.theme+xml"/>
  <Override PartName="/ppt/theme/theme8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  <p:sldMasterId id="2147483699" r:id="rId2"/>
    <p:sldMasterId id="2147483702" r:id="rId3"/>
    <p:sldMasterId id="2147483716" r:id="rId4"/>
    <p:sldMasterId id="2147483728" r:id="rId5"/>
    <p:sldMasterId id="2147483742" r:id="rId6"/>
    <p:sldMasterId id="2147483758" r:id="rId7"/>
  </p:sldMasterIdLst>
  <p:notesMasterIdLst>
    <p:notesMasterId r:id="rId20"/>
  </p:notesMasterIdLst>
  <p:sldIdLst>
    <p:sldId id="256" r:id="rId8"/>
    <p:sldId id="590" r:id="rId9"/>
    <p:sldId id="591" r:id="rId10"/>
    <p:sldId id="592" r:id="rId11"/>
    <p:sldId id="593" r:id="rId12"/>
    <p:sldId id="543" r:id="rId13"/>
    <p:sldId id="587" r:id="rId14"/>
    <p:sldId id="588" r:id="rId15"/>
    <p:sldId id="589" r:id="rId16"/>
    <p:sldId id="547" r:id="rId17"/>
    <p:sldId id="548" r:id="rId18"/>
    <p:sldId id="584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F7F7F"/>
    <a:srgbClr val="29348C"/>
    <a:srgbClr val="7BBA2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3793" autoAdjust="0"/>
  </p:normalViewPr>
  <p:slideViewPr>
    <p:cSldViewPr>
      <p:cViewPr>
        <p:scale>
          <a:sx n="99" d="100"/>
          <a:sy n="99" d="100"/>
        </p:scale>
        <p:origin x="-92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6" d="100"/>
          <a:sy n="86" d="100"/>
        </p:scale>
        <p:origin x="-3126" y="-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2.xml"/><Relationship Id="rId20" Type="http://schemas.openxmlformats.org/officeDocument/2006/relationships/notesMaster" Target="notesMasters/notesMaster1.xml"/><Relationship Id="rId21" Type="http://schemas.openxmlformats.org/officeDocument/2006/relationships/printerSettings" Target="printerSettings/printerSettings1.bin"/><Relationship Id="rId22" Type="http://schemas.openxmlformats.org/officeDocument/2006/relationships/presProps" Target="presProps.xml"/><Relationship Id="rId23" Type="http://schemas.openxmlformats.org/officeDocument/2006/relationships/viewProps" Target="viewProps.xml"/><Relationship Id="rId24" Type="http://schemas.openxmlformats.org/officeDocument/2006/relationships/theme" Target="theme/theme1.xml"/><Relationship Id="rId25" Type="http://schemas.openxmlformats.org/officeDocument/2006/relationships/tableStyles" Target="tableStyles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Relationship Id="rId13" Type="http://schemas.openxmlformats.org/officeDocument/2006/relationships/slide" Target="slides/slide6.xml"/><Relationship Id="rId14" Type="http://schemas.openxmlformats.org/officeDocument/2006/relationships/slide" Target="slides/slide7.xml"/><Relationship Id="rId15" Type="http://schemas.openxmlformats.org/officeDocument/2006/relationships/slide" Target="slides/slide8.xml"/><Relationship Id="rId16" Type="http://schemas.openxmlformats.org/officeDocument/2006/relationships/slide" Target="slides/slide9.xml"/><Relationship Id="rId17" Type="http://schemas.openxmlformats.org/officeDocument/2006/relationships/slide" Target="slides/slide10.xml"/><Relationship Id="rId18" Type="http://schemas.openxmlformats.org/officeDocument/2006/relationships/slide" Target="slides/slide11.xml"/><Relationship Id="rId19" Type="http://schemas.openxmlformats.org/officeDocument/2006/relationships/slide" Target="slides/slide12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Master" Target="slideMasters/slideMaster4.xml"/><Relationship Id="rId5" Type="http://schemas.openxmlformats.org/officeDocument/2006/relationships/slideMaster" Target="slideMasters/slideMaster5.xml"/><Relationship Id="rId6" Type="http://schemas.openxmlformats.org/officeDocument/2006/relationships/slideMaster" Target="slideMasters/slideMaster6.xml"/><Relationship Id="rId7" Type="http://schemas.openxmlformats.org/officeDocument/2006/relationships/slideMaster" Target="slideMasters/slideMaster7.xml"/><Relationship Id="rId8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DD97800-06CD-4BEE-B93B-1BCB4692557D}" type="datetimeFigureOut">
              <a:rPr lang="en-US" smtClean="0"/>
              <a:pPr/>
              <a:t>28/06/16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2692720-820E-47C1-8A16-C0C1611DAAD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95372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3.png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Relationship Id="rId2" Type="http://schemas.openxmlformats.org/officeDocument/2006/relationships/image" Target="../media/image5.emf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Relationship Id="rId2" Type="http://schemas.openxmlformats.org/officeDocument/2006/relationships/image" Target="../media/image6.emf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Relationship Id="rId2" Type="http://schemas.openxmlformats.org/officeDocument/2006/relationships/image" Target="../media/image7.emf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Relationship Id="rId2" Type="http://schemas.openxmlformats.org/officeDocument/2006/relationships/image" Target="../media/image8.emf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.png"/><Relationship Id="rId3" Type="http://schemas.openxmlformats.org/officeDocument/2006/relationships/image" Target="../media/image3.png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Relationship Id="rId2" Type="http://schemas.openxmlformats.org/officeDocument/2006/relationships/image" Target="../media/image6.emf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Relationship Id="rId2" Type="http://schemas.openxmlformats.org/officeDocument/2006/relationships/image" Target="../media/image1.png"/><Relationship Id="rId3" Type="http://schemas.openxmlformats.org/officeDocument/2006/relationships/image" Target="../media/image3.png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Relationship Id="rId2" Type="http://schemas.openxmlformats.org/officeDocument/2006/relationships/image" Target="../media/image1.png"/><Relationship Id="rId3" Type="http://schemas.openxmlformats.org/officeDocument/2006/relationships/image" Target="../media/image3.png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Relationship Id="rId2" Type="http://schemas.openxmlformats.org/officeDocument/2006/relationships/image" Target="../media/image1.png"/><Relationship Id="rId3" Type="http://schemas.openxmlformats.org/officeDocument/2006/relationships/image" Target="../media/image3.png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Relationship Id="rId2" Type="http://schemas.openxmlformats.org/officeDocument/2006/relationships/image" Target="../media/image1.png"/><Relationship Id="rId3" Type="http://schemas.openxmlformats.org/officeDocument/2006/relationships/image" Target="../media/image3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48072" y="1988845"/>
            <a:ext cx="7772400" cy="1470025"/>
          </a:xfrm>
        </p:spPr>
        <p:txBody>
          <a:bodyPr>
            <a:normAutofit/>
          </a:bodyPr>
          <a:lstStyle>
            <a:lvl1pPr>
              <a:defRPr sz="4800" b="1">
                <a:solidFill>
                  <a:srgbClr val="7BBA2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33872" y="371703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pic>
        <p:nvPicPr>
          <p:cNvPr id="8" name="Picture 1" descr="CERN144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84370" y="5589240"/>
            <a:ext cx="1202432" cy="12024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2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6012160" y="116632"/>
            <a:ext cx="2992784" cy="9740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9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4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4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A0E5AD-9E07-48D5-864E-D7AB7E4E6BC8}" type="datetime1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28/06/16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5C372-BDB2-4CD7-BAF9-F74960D27ED0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6626091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F5952A-40AD-4609-9AD6-4DB3CF28F523}" type="datetime1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28/06/16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5C372-BDB2-4CD7-BAF9-F74960D27ED0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0581421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F3D2D9-9233-45B8-816D-FB30EDFA2748}" type="datetime1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28/06/16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5C372-BDB2-4CD7-BAF9-F74960D27ED0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5864097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32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1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1F1EE2-FE01-4663-BF00-11869C09794A}" type="datetime1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28/06/16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5C372-BDB2-4CD7-BAF9-F74960D27ED0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0719710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987432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1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C115EC-2058-4B0E-825A-647FCE72FDA9}" type="datetime1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28/06/16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5C372-BDB2-4CD7-BAF9-F74960D27ED0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1512001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EC0F28-1BA3-4389-948E-24BB0ACBA9F6}" type="datetime1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28/06/16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5C372-BDB2-4CD7-BAF9-F74960D27ED0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9637912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365126"/>
            <a:ext cx="1971675" cy="5811839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4" y="365126"/>
            <a:ext cx="5800725" cy="581183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11E010-023F-4C1B-A7DD-274C8701F4D5}" type="datetime1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28/06/16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5C372-BDB2-4CD7-BAF9-F74960D27ED0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90416934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7"/>
            <a:ext cx="6858000" cy="1655763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29/02/2016</a:t>
            </a:r>
            <a:endParaRPr lang="fr-FR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stephane.maridor@cern.ch</a:t>
            </a:r>
            <a:endParaRPr lang="fr-FR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E3B2F-42F8-4D2B-A972-9F2F4F645269}" type="slidenum">
              <a:rPr lang="fr-FR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fr-FR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02056293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29/02/2016</a:t>
            </a:r>
            <a:endParaRPr lang="fr-FR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stephane.maridor@cern.ch</a:t>
            </a:r>
            <a:endParaRPr lang="fr-FR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E3B2F-42F8-4D2B-A972-9F2F4F645269}" type="slidenum">
              <a:rPr lang="fr-FR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fr-FR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0186529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41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5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29/02/2016</a:t>
            </a:r>
            <a:endParaRPr lang="fr-FR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stephane.maridor@cern.ch</a:t>
            </a:r>
            <a:endParaRPr lang="fr-FR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E3B2F-42F8-4D2B-A972-9F2F4F645269}" type="slidenum">
              <a:rPr lang="fr-FR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fr-FR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5886743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608" y="-8"/>
            <a:ext cx="7643192" cy="980736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4929" y="1340770"/>
            <a:ext cx="7653536" cy="4525963"/>
          </a:xfrm>
        </p:spPr>
        <p:txBody>
          <a:bodyPr/>
          <a:lstStyle>
            <a:lvl1pPr>
              <a:buFontTx/>
              <a:buBlip>
                <a:blip r:embed="rId2"/>
              </a:buBlip>
              <a:defRPr sz="1800"/>
            </a:lvl1pPr>
            <a:lvl2pPr>
              <a:buFont typeface="Wingdings" pitchFamily="2" charset="2"/>
              <a:buChar char="Ø"/>
              <a:defRPr sz="1600"/>
            </a:lvl2pPr>
            <a:lvl3pPr>
              <a:defRPr sz="1600"/>
            </a:lvl3pPr>
            <a:lvl5pPr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995936" y="6428363"/>
            <a:ext cx="2016224" cy="365125"/>
          </a:xfrm>
        </p:spPr>
        <p:txBody>
          <a:bodyPr/>
          <a:lstStyle/>
          <a:p>
            <a:fld id="{DCE4B40A-67BA-4787-801A-16EE65008C2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Parallelogram 6"/>
          <p:cNvSpPr/>
          <p:nvPr userDrawn="1"/>
        </p:nvSpPr>
        <p:spPr>
          <a:xfrm>
            <a:off x="36000" y="908720"/>
            <a:ext cx="9072000" cy="54000"/>
          </a:xfrm>
          <a:prstGeom prst="parallelogram">
            <a:avLst>
              <a:gd name="adj" fmla="val 162471"/>
            </a:avLst>
          </a:prstGeom>
          <a:solidFill>
            <a:srgbClr val="7BBA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 hasCustomPrompt="1"/>
          </p:nvPr>
        </p:nvSpPr>
        <p:spPr>
          <a:xfrm>
            <a:off x="1043610" y="6453017"/>
            <a:ext cx="2736304" cy="360363"/>
          </a:xfrm>
        </p:spPr>
        <p:txBody>
          <a:bodyPr>
            <a:noAutofit/>
          </a:bodyPr>
          <a:lstStyle>
            <a:lvl1pPr>
              <a:buFontTx/>
              <a:buNone/>
              <a:defRPr sz="1200" baseline="0"/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US" dirty="0" smtClean="0"/>
              <a:t>ISCC meeting, 28/6/2016</a:t>
            </a:r>
            <a:endParaRPr lang="en-US" dirty="0"/>
          </a:p>
        </p:txBody>
      </p:sp>
      <p:pic>
        <p:nvPicPr>
          <p:cNvPr id="9" name="Picture 2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7471320" y="6303949"/>
            <a:ext cx="1565176" cy="5094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29/02/2016</a:t>
            </a:r>
            <a:endParaRPr lang="fr-FR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stephane.maridor@cern.ch</a:t>
            </a:r>
            <a:endParaRPr lang="fr-FR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E3B2F-42F8-4D2B-A972-9F2F4F645269}" type="slidenum">
              <a:rPr lang="fr-FR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fr-FR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62637315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7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2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2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29/02/2016</a:t>
            </a:r>
            <a:endParaRPr lang="fr-FR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stephane.maridor@cern.ch</a:t>
            </a:r>
            <a:endParaRPr lang="fr-FR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E3B2F-42F8-4D2B-A972-9F2F4F645269}" type="slidenum">
              <a:rPr lang="fr-FR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fr-FR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84579367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29/02/2016</a:t>
            </a:r>
            <a:endParaRPr lang="fr-FR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stephane.maridor@cern.ch</a:t>
            </a:r>
            <a:endParaRPr lang="fr-FR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E3B2F-42F8-4D2B-A972-9F2F4F645269}" type="slidenum">
              <a:rPr lang="fr-FR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fr-FR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14865098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29/02/2016</a:t>
            </a:r>
            <a:endParaRPr lang="fr-FR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stephane.maridor@cern.ch</a:t>
            </a:r>
            <a:endParaRPr lang="fr-FR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E3B2F-42F8-4D2B-A972-9F2F4F645269}" type="slidenum">
              <a:rPr lang="fr-FR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fr-FR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35117998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8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1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29/02/2016</a:t>
            </a:r>
            <a:endParaRPr lang="fr-FR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stephane.maridor@cern.ch</a:t>
            </a:r>
            <a:endParaRPr lang="fr-FR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E3B2F-42F8-4D2B-A972-9F2F4F645269}" type="slidenum">
              <a:rPr lang="fr-FR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fr-FR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99634784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987428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1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29/02/2016</a:t>
            </a:r>
            <a:endParaRPr lang="fr-FR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stephane.maridor@cern.ch</a:t>
            </a:r>
            <a:endParaRPr lang="fr-FR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E3B2F-42F8-4D2B-A972-9F2F4F645269}" type="slidenum">
              <a:rPr lang="fr-FR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fr-FR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25731115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29/02/2016</a:t>
            </a:r>
            <a:endParaRPr lang="fr-FR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stephane.maridor@cern.ch</a:t>
            </a:r>
            <a:endParaRPr lang="fr-FR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E3B2F-42F8-4D2B-A972-9F2F4F645269}" type="slidenum">
              <a:rPr lang="fr-FR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fr-FR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05300163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365126"/>
            <a:ext cx="1971675" cy="5811839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2" y="365126"/>
            <a:ext cx="5800725" cy="581183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29/02/2016</a:t>
            </a:r>
            <a:endParaRPr lang="fr-FR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stephane.maridor@cern.ch</a:t>
            </a:r>
            <a:endParaRPr lang="fr-FR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E3B2F-42F8-4D2B-A972-9F2F4F645269}" type="slidenum">
              <a:rPr lang="fr-FR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fr-FR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69050431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9355" y="1770399"/>
            <a:ext cx="2520000" cy="3326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518840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444447"/>
            <a:ext cx="1172455" cy="19560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75489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48072" y="1988908"/>
            <a:ext cx="7772400" cy="1470025"/>
          </a:xfrm>
        </p:spPr>
        <p:txBody>
          <a:bodyPr>
            <a:normAutofit/>
          </a:bodyPr>
          <a:lstStyle>
            <a:lvl1pPr>
              <a:defRPr sz="4800" b="1">
                <a:solidFill>
                  <a:srgbClr val="7BBA2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33872" y="371703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84992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1753867"/>
            <a:ext cx="2520000" cy="3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336565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9440" y="2406827"/>
            <a:ext cx="1221946" cy="20477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430887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6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/>
              <a:t>28/06/16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t>Document reference</a:t>
            </a:r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2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2899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6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6948945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/>
              <a:t>28/06/16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t>Document reference</a:t>
            </a:r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2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2935932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6576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2"/>
            <a:ext cx="36576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/>
              <a:t>28/06/16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t>Document reference</a:t>
            </a:r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2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6322776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3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55616" y="5101967"/>
            <a:ext cx="8231187" cy="5961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9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9" y="1269779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/>
              <a:t>28/06/16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t>Document reference</a:t>
            </a:r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2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667388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/>
              <a:t>28/06/16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t>Document reference</a:t>
            </a:r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2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1548172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9"/>
            <a:ext cx="3200400" cy="730251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683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/>
              <a:t>28/06/16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t>Document reference</a:t>
            </a:r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2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5816900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5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3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/>
              <a:t>28/06/16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t>Document reference</a:t>
            </a:r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2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8056743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608" y="-8"/>
            <a:ext cx="7643192" cy="980736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4929" y="1340770"/>
            <a:ext cx="7653536" cy="4525963"/>
          </a:xfrm>
        </p:spPr>
        <p:txBody>
          <a:bodyPr/>
          <a:lstStyle>
            <a:lvl1pPr>
              <a:buFontTx/>
              <a:buBlip>
                <a:blip r:embed="rId2"/>
              </a:buBlip>
              <a:defRPr sz="1800"/>
            </a:lvl1pPr>
            <a:lvl2pPr>
              <a:buFont typeface="Wingdings" pitchFamily="2" charset="2"/>
              <a:buChar char="Ø"/>
              <a:defRPr sz="1600"/>
            </a:lvl2pPr>
            <a:lvl3pPr>
              <a:defRPr sz="1600"/>
            </a:lvl3pPr>
            <a:lvl5pPr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995936" y="6428420"/>
            <a:ext cx="2016224" cy="365125"/>
          </a:xfrm>
        </p:spPr>
        <p:txBody>
          <a:bodyPr/>
          <a:lstStyle/>
          <a:p>
            <a:fld id="{DCE4B40A-67BA-4787-801A-16EE65008C21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Parallelogram 6"/>
          <p:cNvSpPr/>
          <p:nvPr userDrawn="1"/>
        </p:nvSpPr>
        <p:spPr>
          <a:xfrm>
            <a:off x="36000" y="908720"/>
            <a:ext cx="9072000" cy="54000"/>
          </a:xfrm>
          <a:prstGeom prst="parallelogram">
            <a:avLst>
              <a:gd name="adj" fmla="val 162471"/>
            </a:avLst>
          </a:prstGeom>
          <a:solidFill>
            <a:srgbClr val="7BBA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/>
            </a:endParaRPr>
          </a:p>
        </p:txBody>
      </p:sp>
      <p:pic>
        <p:nvPicPr>
          <p:cNvPr id="9" name="Picture 2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7471320" y="6304012"/>
            <a:ext cx="1565176" cy="5094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Text Placeholder 11"/>
          <p:cNvSpPr>
            <a:spLocks noGrp="1"/>
          </p:cNvSpPr>
          <p:nvPr>
            <p:ph type="body" sz="quarter" idx="13" hasCustomPrompt="1"/>
          </p:nvPr>
        </p:nvSpPr>
        <p:spPr>
          <a:xfrm>
            <a:off x="1043610" y="6453073"/>
            <a:ext cx="2736304" cy="360363"/>
          </a:xfrm>
        </p:spPr>
        <p:txBody>
          <a:bodyPr>
            <a:noAutofit/>
          </a:bodyPr>
          <a:lstStyle>
            <a:lvl1pPr>
              <a:buFontTx/>
              <a:buNone/>
              <a:defRPr sz="1200" baseline="0">
                <a:solidFill>
                  <a:srgbClr val="000000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US" dirty="0" smtClean="0"/>
              <a:t>ISCC meeting, 28/6/2016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87967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444447"/>
            <a:ext cx="1172455" cy="19560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890005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F96EC6-BFFF-46AA-8C50-F069E3D020A7}" type="datetimeFigureOut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28/06/16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E74681-C86B-468C-AB21-939E7841CC1F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539105730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F96EC6-BFFF-46AA-8C50-F069E3D020A7}" type="datetimeFigureOut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28/06/16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E74681-C86B-468C-AB21-939E7841CC1F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867108129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F96EC6-BFFF-46AA-8C50-F069E3D020A7}" type="datetimeFigureOut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28/06/16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E74681-C86B-468C-AB21-939E7841CC1F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74263315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F96EC6-BFFF-46AA-8C50-F069E3D020A7}" type="datetimeFigureOut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28/06/16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E74681-C86B-468C-AB21-939E7841CC1F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165839717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F96EC6-BFFF-46AA-8C50-F069E3D020A7}" type="datetimeFigureOut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28/06/16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E74681-C86B-468C-AB21-939E7841CC1F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636715757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F96EC6-BFFF-46AA-8C50-F069E3D020A7}" type="datetimeFigureOut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28/06/16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E74681-C86B-468C-AB21-939E7841CC1F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353461062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F96EC6-BFFF-46AA-8C50-F069E3D020A7}" type="datetimeFigureOut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28/06/16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E74681-C86B-468C-AB21-939E7841CC1F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435208230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F96EC6-BFFF-46AA-8C50-F069E3D020A7}" type="datetimeFigureOut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28/06/16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E74681-C86B-468C-AB21-939E7841CC1F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681849267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F96EC6-BFFF-46AA-8C50-F069E3D020A7}" type="datetimeFigureOut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28/06/16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E74681-C86B-468C-AB21-939E7841CC1F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117685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3710" y="6534149"/>
            <a:ext cx="2133600" cy="4762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52114228-48E0-4CF5-A08E-E9F21652774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85655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F96EC6-BFFF-46AA-8C50-F069E3D020A7}" type="datetimeFigureOut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28/06/16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E74681-C86B-468C-AB21-939E7841CC1F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518908656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F96EC6-BFFF-46AA-8C50-F069E3D020A7}" type="datetimeFigureOut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28/06/16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E74681-C86B-468C-AB21-939E7841CC1F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64119652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efault 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 smtClean="0"/>
              <a:t>Slide Title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 hasCustomPrompt="1"/>
          </p:nvPr>
        </p:nvSpPr>
        <p:spPr>
          <a:xfrm>
            <a:off x="457200" y="1245521"/>
            <a:ext cx="8226425" cy="5028279"/>
          </a:xfrm>
        </p:spPr>
        <p:txBody>
          <a:bodyPr/>
          <a:lstStyle>
            <a:lvl2pPr>
              <a:defRPr sz="2400" baseline="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x-none" dirty="0" smtClean="0"/>
              <a:t>Slide text first level</a:t>
            </a:r>
          </a:p>
          <a:p>
            <a:pPr lvl="1"/>
            <a:r>
              <a:rPr lang="x-none" dirty="0" smtClean="0"/>
              <a:t>Slide text second level</a:t>
            </a:r>
          </a:p>
          <a:p>
            <a:pPr lvl="2"/>
            <a:r>
              <a:rPr lang="x-none" dirty="0" smtClean="0"/>
              <a:t>Slide text third level</a:t>
            </a:r>
          </a:p>
          <a:p>
            <a:pPr lvl="3"/>
            <a:r>
              <a:rPr lang="x-none" dirty="0" smtClean="0"/>
              <a:t>Slide text fourth level</a:t>
            </a:r>
          </a:p>
          <a:p>
            <a:pPr lvl="4"/>
            <a:r>
              <a:rPr lang="x-none" dirty="0" smtClean="0"/>
              <a:t>Slide text 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7418187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608" y="-8"/>
            <a:ext cx="7643192" cy="980736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4929" y="1340770"/>
            <a:ext cx="7653536" cy="4525963"/>
          </a:xfrm>
        </p:spPr>
        <p:txBody>
          <a:bodyPr/>
          <a:lstStyle>
            <a:lvl1pPr>
              <a:buFontTx/>
              <a:buBlip>
                <a:blip r:embed="rId2"/>
              </a:buBlip>
              <a:defRPr sz="1800"/>
            </a:lvl1pPr>
            <a:lvl2pPr>
              <a:buFont typeface="Wingdings" pitchFamily="2" charset="2"/>
              <a:buChar char="Ø"/>
              <a:defRPr sz="1600"/>
            </a:lvl2pPr>
            <a:lvl3pPr>
              <a:defRPr sz="1600"/>
            </a:lvl3pPr>
            <a:lvl5pPr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995936" y="6428416"/>
            <a:ext cx="2016224" cy="365125"/>
          </a:xfrm>
        </p:spPr>
        <p:txBody>
          <a:bodyPr/>
          <a:lstStyle/>
          <a:p>
            <a:fld id="{DCE4B40A-67BA-4787-801A-16EE65008C21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Parallelogram 6"/>
          <p:cNvSpPr/>
          <p:nvPr userDrawn="1"/>
        </p:nvSpPr>
        <p:spPr>
          <a:xfrm>
            <a:off x="36000" y="908720"/>
            <a:ext cx="9072000" cy="54000"/>
          </a:xfrm>
          <a:prstGeom prst="parallelogram">
            <a:avLst>
              <a:gd name="adj" fmla="val 162471"/>
            </a:avLst>
          </a:prstGeom>
          <a:solidFill>
            <a:srgbClr val="7BBA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/>
            </a:endParaRPr>
          </a:p>
        </p:txBody>
      </p:sp>
      <p:pic>
        <p:nvPicPr>
          <p:cNvPr id="9" name="Picture 2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7471320" y="6304006"/>
            <a:ext cx="1565176" cy="5094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Text Placeholder 11"/>
          <p:cNvSpPr>
            <a:spLocks noGrp="1"/>
          </p:cNvSpPr>
          <p:nvPr>
            <p:ph type="body" sz="quarter" idx="13" hasCustomPrompt="1"/>
          </p:nvPr>
        </p:nvSpPr>
        <p:spPr>
          <a:xfrm>
            <a:off x="1043610" y="6453069"/>
            <a:ext cx="2736304" cy="360363"/>
          </a:xfrm>
        </p:spPr>
        <p:txBody>
          <a:bodyPr>
            <a:noAutofit/>
          </a:bodyPr>
          <a:lstStyle>
            <a:lvl1pPr>
              <a:buFontTx/>
              <a:buNone/>
              <a:defRPr sz="1200" baseline="0">
                <a:solidFill>
                  <a:srgbClr val="000000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US" dirty="0" smtClean="0"/>
              <a:t>IEFC meeting, 18/3/2016, Y. </a:t>
            </a:r>
            <a:r>
              <a:rPr lang="en-US" dirty="0" err="1" smtClean="0"/>
              <a:t>Kadi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70858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608" y="-8"/>
            <a:ext cx="7643192" cy="980736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4929" y="1340770"/>
            <a:ext cx="7653536" cy="4525963"/>
          </a:xfrm>
        </p:spPr>
        <p:txBody>
          <a:bodyPr/>
          <a:lstStyle>
            <a:lvl1pPr>
              <a:buFontTx/>
              <a:buBlip>
                <a:blip r:embed="rId2"/>
              </a:buBlip>
              <a:defRPr sz="1800"/>
            </a:lvl1pPr>
            <a:lvl2pPr>
              <a:buFont typeface="Wingdings" pitchFamily="2" charset="2"/>
              <a:buChar char="Ø"/>
              <a:defRPr sz="1600"/>
            </a:lvl2pPr>
            <a:lvl3pPr>
              <a:defRPr sz="1600"/>
            </a:lvl3pPr>
            <a:lvl5pPr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995936" y="6428416"/>
            <a:ext cx="2016224" cy="365125"/>
          </a:xfrm>
        </p:spPr>
        <p:txBody>
          <a:bodyPr/>
          <a:lstStyle/>
          <a:p>
            <a:fld id="{DCE4B40A-67BA-4787-801A-16EE65008C21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Parallelogram 6"/>
          <p:cNvSpPr/>
          <p:nvPr userDrawn="1"/>
        </p:nvSpPr>
        <p:spPr>
          <a:xfrm>
            <a:off x="36000" y="908720"/>
            <a:ext cx="9072000" cy="54000"/>
          </a:xfrm>
          <a:prstGeom prst="parallelogram">
            <a:avLst>
              <a:gd name="adj" fmla="val 162471"/>
            </a:avLst>
          </a:prstGeom>
          <a:solidFill>
            <a:srgbClr val="7BBA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/>
            </a:endParaRPr>
          </a:p>
        </p:txBody>
      </p:sp>
      <p:pic>
        <p:nvPicPr>
          <p:cNvPr id="9" name="Picture 2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7471320" y="6304006"/>
            <a:ext cx="1565176" cy="5094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Text Placeholder 11"/>
          <p:cNvSpPr>
            <a:spLocks noGrp="1"/>
          </p:cNvSpPr>
          <p:nvPr>
            <p:ph type="body" sz="quarter" idx="13" hasCustomPrompt="1"/>
          </p:nvPr>
        </p:nvSpPr>
        <p:spPr>
          <a:xfrm>
            <a:off x="1043610" y="6453069"/>
            <a:ext cx="2736304" cy="360363"/>
          </a:xfrm>
        </p:spPr>
        <p:txBody>
          <a:bodyPr>
            <a:noAutofit/>
          </a:bodyPr>
          <a:lstStyle>
            <a:lvl1pPr>
              <a:buFontTx/>
              <a:buNone/>
              <a:defRPr sz="1200" baseline="0">
                <a:solidFill>
                  <a:srgbClr val="000000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US" dirty="0" smtClean="0"/>
              <a:t>ATSMB meeting, 23/5/2016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43929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F96EC6-BFFF-46AA-8C50-F069E3D020A7}" type="datetimeFigureOut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28/06/16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E74681-C86B-468C-AB21-939E7841CC1F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434681471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F96EC6-BFFF-46AA-8C50-F069E3D020A7}" type="datetimeFigureOut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28/06/16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E74681-C86B-468C-AB21-939E7841CC1F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312955960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F96EC6-BFFF-46AA-8C50-F069E3D020A7}" type="datetimeFigureOut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28/06/16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E74681-C86B-468C-AB21-939E7841CC1F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542599861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F96EC6-BFFF-46AA-8C50-F069E3D020A7}" type="datetimeFigureOut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28/06/16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E74681-C86B-468C-AB21-939E7841CC1F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099466946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F96EC6-BFFF-46AA-8C50-F069E3D020A7}" type="datetimeFigureOut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28/06/16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E74681-C86B-468C-AB21-939E7841CC1F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2645532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7"/>
            <a:ext cx="6858000" cy="1655763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BF58E0-1BC5-4000-8EB6-F70DF1CC5A1C}" type="datetime1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28/06/16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5C372-BDB2-4CD7-BAF9-F74960D27ED0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4630182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F96EC6-BFFF-46AA-8C50-F069E3D020A7}" type="datetimeFigureOut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28/06/16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E74681-C86B-468C-AB21-939E7841CC1F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430556569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F96EC6-BFFF-46AA-8C50-F069E3D020A7}" type="datetimeFigureOut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28/06/16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E74681-C86B-468C-AB21-939E7841CC1F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220726864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F96EC6-BFFF-46AA-8C50-F069E3D020A7}" type="datetimeFigureOut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28/06/16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E74681-C86B-468C-AB21-939E7841CC1F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036334661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F96EC6-BFFF-46AA-8C50-F069E3D020A7}" type="datetimeFigureOut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28/06/16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E74681-C86B-468C-AB21-939E7841CC1F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840985333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F96EC6-BFFF-46AA-8C50-F069E3D020A7}" type="datetimeFigureOut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28/06/16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E74681-C86B-468C-AB21-939E7841CC1F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144082923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F96EC6-BFFF-46AA-8C50-F069E3D020A7}" type="datetimeFigureOut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28/06/16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E74681-C86B-468C-AB21-939E7841CC1F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208779408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efault 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 smtClean="0"/>
              <a:t>Slide Title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 hasCustomPrompt="1"/>
          </p:nvPr>
        </p:nvSpPr>
        <p:spPr>
          <a:xfrm>
            <a:off x="457200" y="1245521"/>
            <a:ext cx="8226425" cy="5028279"/>
          </a:xfrm>
        </p:spPr>
        <p:txBody>
          <a:bodyPr/>
          <a:lstStyle>
            <a:lvl2pPr>
              <a:defRPr sz="2400" baseline="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x-none" dirty="0" smtClean="0"/>
              <a:t>Slide text first level</a:t>
            </a:r>
          </a:p>
          <a:p>
            <a:pPr lvl="1"/>
            <a:r>
              <a:rPr lang="x-none" dirty="0" smtClean="0"/>
              <a:t>Slide text second level</a:t>
            </a:r>
          </a:p>
          <a:p>
            <a:pPr lvl="2"/>
            <a:r>
              <a:rPr lang="x-none" dirty="0" smtClean="0"/>
              <a:t>Slide text third level</a:t>
            </a:r>
          </a:p>
          <a:p>
            <a:pPr lvl="3"/>
            <a:r>
              <a:rPr lang="x-none" dirty="0" smtClean="0"/>
              <a:t>Slide text fourth level</a:t>
            </a:r>
          </a:p>
          <a:p>
            <a:pPr lvl="4"/>
            <a:r>
              <a:rPr lang="x-none" dirty="0" smtClean="0"/>
              <a:t>Slide text 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6458579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608" y="-8"/>
            <a:ext cx="7643192" cy="980736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4929" y="1340770"/>
            <a:ext cx="7653536" cy="4525963"/>
          </a:xfrm>
        </p:spPr>
        <p:txBody>
          <a:bodyPr/>
          <a:lstStyle>
            <a:lvl1pPr>
              <a:buFontTx/>
              <a:buBlip>
                <a:blip r:embed="rId2"/>
              </a:buBlip>
              <a:defRPr sz="1800"/>
            </a:lvl1pPr>
            <a:lvl2pPr>
              <a:buFont typeface="Wingdings" pitchFamily="2" charset="2"/>
              <a:buChar char="Ø"/>
              <a:defRPr sz="1600"/>
            </a:lvl2pPr>
            <a:lvl3pPr>
              <a:defRPr sz="1600"/>
            </a:lvl3pPr>
            <a:lvl5pPr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995936" y="6428416"/>
            <a:ext cx="2016224" cy="365125"/>
          </a:xfrm>
        </p:spPr>
        <p:txBody>
          <a:bodyPr/>
          <a:lstStyle/>
          <a:p>
            <a:fld id="{DCE4B40A-67BA-4787-801A-16EE65008C21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Parallelogram 6"/>
          <p:cNvSpPr/>
          <p:nvPr userDrawn="1"/>
        </p:nvSpPr>
        <p:spPr>
          <a:xfrm>
            <a:off x="36000" y="908720"/>
            <a:ext cx="9072000" cy="54000"/>
          </a:xfrm>
          <a:prstGeom prst="parallelogram">
            <a:avLst>
              <a:gd name="adj" fmla="val 162471"/>
            </a:avLst>
          </a:prstGeom>
          <a:solidFill>
            <a:srgbClr val="7BBA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/>
            </a:endParaRPr>
          </a:p>
        </p:txBody>
      </p:sp>
      <p:pic>
        <p:nvPicPr>
          <p:cNvPr id="9" name="Picture 2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7471320" y="6304006"/>
            <a:ext cx="1565176" cy="5094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Text Placeholder 11"/>
          <p:cNvSpPr>
            <a:spLocks noGrp="1"/>
          </p:cNvSpPr>
          <p:nvPr>
            <p:ph type="body" sz="quarter" idx="13" hasCustomPrompt="1"/>
          </p:nvPr>
        </p:nvSpPr>
        <p:spPr>
          <a:xfrm>
            <a:off x="1043610" y="6453069"/>
            <a:ext cx="2736304" cy="360363"/>
          </a:xfrm>
        </p:spPr>
        <p:txBody>
          <a:bodyPr>
            <a:noAutofit/>
          </a:bodyPr>
          <a:lstStyle>
            <a:lvl1pPr>
              <a:buFontTx/>
              <a:buNone/>
              <a:defRPr sz="1200" baseline="0">
                <a:solidFill>
                  <a:srgbClr val="000000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US" dirty="0" smtClean="0"/>
              <a:t>IEFC meeting, 18/3/2016, Y. </a:t>
            </a:r>
            <a:r>
              <a:rPr lang="en-US" dirty="0" err="1" smtClean="0"/>
              <a:t>Kadi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28290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28/06/16</a:t>
            </a:fld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Document reference</a:t>
            </a:r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7847022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608" y="-8"/>
            <a:ext cx="7643192" cy="980736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4929" y="1340770"/>
            <a:ext cx="7653536" cy="4525963"/>
          </a:xfrm>
        </p:spPr>
        <p:txBody>
          <a:bodyPr/>
          <a:lstStyle>
            <a:lvl1pPr>
              <a:buFontTx/>
              <a:buBlip>
                <a:blip r:embed="rId2"/>
              </a:buBlip>
              <a:defRPr sz="1800"/>
            </a:lvl1pPr>
            <a:lvl2pPr>
              <a:buFont typeface="Wingdings" pitchFamily="2" charset="2"/>
              <a:buChar char="Ø"/>
              <a:defRPr sz="1600"/>
            </a:lvl2pPr>
            <a:lvl3pPr>
              <a:defRPr sz="1600"/>
            </a:lvl3pPr>
            <a:lvl5pPr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995936" y="6428416"/>
            <a:ext cx="2016224" cy="365125"/>
          </a:xfrm>
        </p:spPr>
        <p:txBody>
          <a:bodyPr/>
          <a:lstStyle/>
          <a:p>
            <a:fld id="{DCE4B40A-67BA-4787-801A-16EE65008C21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Parallelogram 6"/>
          <p:cNvSpPr/>
          <p:nvPr userDrawn="1"/>
        </p:nvSpPr>
        <p:spPr>
          <a:xfrm>
            <a:off x="36000" y="908720"/>
            <a:ext cx="9072000" cy="54000"/>
          </a:xfrm>
          <a:prstGeom prst="parallelogram">
            <a:avLst>
              <a:gd name="adj" fmla="val 162471"/>
            </a:avLst>
          </a:prstGeom>
          <a:solidFill>
            <a:srgbClr val="7BBA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/>
            </a:endParaRPr>
          </a:p>
        </p:txBody>
      </p:sp>
      <p:pic>
        <p:nvPicPr>
          <p:cNvPr id="9" name="Picture 2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7471320" y="6304006"/>
            <a:ext cx="1565176" cy="5094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Text Placeholder 11"/>
          <p:cNvSpPr>
            <a:spLocks noGrp="1"/>
          </p:cNvSpPr>
          <p:nvPr>
            <p:ph type="body" sz="quarter" idx="13" hasCustomPrompt="1"/>
          </p:nvPr>
        </p:nvSpPr>
        <p:spPr>
          <a:xfrm>
            <a:off x="1043610" y="6453069"/>
            <a:ext cx="2736304" cy="360363"/>
          </a:xfrm>
        </p:spPr>
        <p:txBody>
          <a:bodyPr>
            <a:noAutofit/>
          </a:bodyPr>
          <a:lstStyle>
            <a:lvl1pPr>
              <a:buFontTx/>
              <a:buNone/>
              <a:defRPr sz="1200" baseline="0">
                <a:solidFill>
                  <a:srgbClr val="000000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US" dirty="0" smtClean="0"/>
              <a:t>ATSMB meeting, 23/5/2016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7917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3AAA2D-735C-4D27-B7FE-CC6F39B99BE5}" type="datetime1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28/06/16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5C372-BDB2-4CD7-BAF9-F74960D27ED0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1002931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45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9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70E963-3120-44B6-A1A3-9A7C35952747}" type="datetime1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28/06/16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5C372-BDB2-4CD7-BAF9-F74960D27ED0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4639154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A29B09-B769-41F9-B07B-678BA081F01E}" type="datetime1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28/06/16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5C372-BDB2-4CD7-BAF9-F74960D27ED0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0080245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4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4" Type="http://schemas.openxmlformats.org/officeDocument/2006/relationships/theme" Target="../theme/theme2.xml"/><Relationship Id="rId5" Type="http://schemas.openxmlformats.org/officeDocument/2006/relationships/image" Target="../media/image1.png"/><Relationship Id="rId1" Type="http://schemas.openxmlformats.org/officeDocument/2006/relationships/slideLayout" Target="../slideLayouts/slideLayout3.xml"/><Relationship Id="rId2" Type="http://schemas.openxmlformats.org/officeDocument/2006/relationships/slideLayout" Target="../slideLayouts/slideLayout4.xml"/></Relationships>
</file>

<file path=ppt/slideMasters/_rels/slideMaster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6.xml"/><Relationship Id="rId12" Type="http://schemas.openxmlformats.org/officeDocument/2006/relationships/theme" Target="../theme/theme3.xml"/><Relationship Id="rId1" Type="http://schemas.openxmlformats.org/officeDocument/2006/relationships/slideLayout" Target="../slideLayouts/slideLayout6.xml"/><Relationship Id="rId2" Type="http://schemas.openxmlformats.org/officeDocument/2006/relationships/slideLayout" Target="../slideLayouts/slideLayout7.xml"/><Relationship Id="rId3" Type="http://schemas.openxmlformats.org/officeDocument/2006/relationships/slideLayout" Target="../slideLayouts/slideLayout8.xml"/><Relationship Id="rId4" Type="http://schemas.openxmlformats.org/officeDocument/2006/relationships/slideLayout" Target="../slideLayouts/slideLayout9.xml"/><Relationship Id="rId5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1.xml"/><Relationship Id="rId7" Type="http://schemas.openxmlformats.org/officeDocument/2006/relationships/slideLayout" Target="../slideLayouts/slideLayout12.xml"/><Relationship Id="rId8" Type="http://schemas.openxmlformats.org/officeDocument/2006/relationships/slideLayout" Target="../slideLayouts/slideLayout13.xml"/><Relationship Id="rId9" Type="http://schemas.openxmlformats.org/officeDocument/2006/relationships/slideLayout" Target="../slideLayouts/slideLayout14.xml"/><Relationship Id="rId10" Type="http://schemas.openxmlformats.org/officeDocument/2006/relationships/slideLayout" Target="../slideLayouts/slideLayout15.xml"/></Relationships>
</file>

<file path=ppt/slideMasters/_rels/slideMaster4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7.xml"/><Relationship Id="rId12" Type="http://schemas.openxmlformats.org/officeDocument/2006/relationships/theme" Target="../theme/theme4.xml"/><Relationship Id="rId1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9.xml"/><Relationship Id="rId4" Type="http://schemas.openxmlformats.org/officeDocument/2006/relationships/slideLayout" Target="../slideLayouts/slideLayout20.xml"/><Relationship Id="rId5" Type="http://schemas.openxmlformats.org/officeDocument/2006/relationships/slideLayout" Target="../slideLayouts/slideLayout21.xml"/><Relationship Id="rId6" Type="http://schemas.openxmlformats.org/officeDocument/2006/relationships/slideLayout" Target="../slideLayouts/slideLayout22.xml"/><Relationship Id="rId7" Type="http://schemas.openxmlformats.org/officeDocument/2006/relationships/slideLayout" Target="../slideLayouts/slideLayout23.xml"/><Relationship Id="rId8" Type="http://schemas.openxmlformats.org/officeDocument/2006/relationships/slideLayout" Target="../slideLayouts/slideLayout24.xml"/><Relationship Id="rId9" Type="http://schemas.openxmlformats.org/officeDocument/2006/relationships/slideLayout" Target="../slideLayouts/slideLayout25.xml"/><Relationship Id="rId10" Type="http://schemas.openxmlformats.org/officeDocument/2006/relationships/slideLayout" Target="../slideLayouts/slideLayout26.xml"/></Relationships>
</file>

<file path=ppt/slideMasters/_rels/slideMaster5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38.xml"/><Relationship Id="rId12" Type="http://schemas.openxmlformats.org/officeDocument/2006/relationships/slideLayout" Target="../slideLayouts/slideLayout39.xml"/><Relationship Id="rId13" Type="http://schemas.openxmlformats.org/officeDocument/2006/relationships/slideLayout" Target="../slideLayouts/slideLayout40.xml"/><Relationship Id="rId14" Type="http://schemas.openxmlformats.org/officeDocument/2006/relationships/theme" Target="../theme/theme5.xml"/><Relationship Id="rId15" Type="http://schemas.openxmlformats.org/officeDocument/2006/relationships/image" Target="../media/image4.emf"/><Relationship Id="rId1" Type="http://schemas.openxmlformats.org/officeDocument/2006/relationships/slideLayout" Target="../slideLayouts/slideLayout28.xml"/><Relationship Id="rId2" Type="http://schemas.openxmlformats.org/officeDocument/2006/relationships/slideLayout" Target="../slideLayouts/slideLayout29.xml"/><Relationship Id="rId3" Type="http://schemas.openxmlformats.org/officeDocument/2006/relationships/slideLayout" Target="../slideLayouts/slideLayout30.xml"/><Relationship Id="rId4" Type="http://schemas.openxmlformats.org/officeDocument/2006/relationships/slideLayout" Target="../slideLayouts/slideLayout31.xml"/><Relationship Id="rId5" Type="http://schemas.openxmlformats.org/officeDocument/2006/relationships/slideLayout" Target="../slideLayouts/slideLayout32.xml"/><Relationship Id="rId6" Type="http://schemas.openxmlformats.org/officeDocument/2006/relationships/slideLayout" Target="../slideLayouts/slideLayout33.xml"/><Relationship Id="rId7" Type="http://schemas.openxmlformats.org/officeDocument/2006/relationships/slideLayout" Target="../slideLayouts/slideLayout34.xml"/><Relationship Id="rId8" Type="http://schemas.openxmlformats.org/officeDocument/2006/relationships/slideLayout" Target="../slideLayouts/slideLayout35.xml"/><Relationship Id="rId9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37.xml"/></Relationships>
</file>

<file path=ppt/slideMasters/_rels/slideMaster6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51.xml"/><Relationship Id="rId12" Type="http://schemas.openxmlformats.org/officeDocument/2006/relationships/slideLayout" Target="../slideLayouts/slideLayout52.xml"/><Relationship Id="rId13" Type="http://schemas.openxmlformats.org/officeDocument/2006/relationships/slideLayout" Target="../slideLayouts/slideLayout53.xml"/><Relationship Id="rId14" Type="http://schemas.openxmlformats.org/officeDocument/2006/relationships/slideLayout" Target="../slideLayouts/slideLayout54.xml"/><Relationship Id="rId15" Type="http://schemas.openxmlformats.org/officeDocument/2006/relationships/theme" Target="../theme/theme6.xml"/><Relationship Id="rId1" Type="http://schemas.openxmlformats.org/officeDocument/2006/relationships/slideLayout" Target="../slideLayouts/slideLayout41.xml"/><Relationship Id="rId2" Type="http://schemas.openxmlformats.org/officeDocument/2006/relationships/slideLayout" Target="../slideLayouts/slideLayout42.xml"/><Relationship Id="rId3" Type="http://schemas.openxmlformats.org/officeDocument/2006/relationships/slideLayout" Target="../slideLayouts/slideLayout43.xml"/><Relationship Id="rId4" Type="http://schemas.openxmlformats.org/officeDocument/2006/relationships/slideLayout" Target="../slideLayouts/slideLayout44.xml"/><Relationship Id="rId5" Type="http://schemas.openxmlformats.org/officeDocument/2006/relationships/slideLayout" Target="../slideLayouts/slideLayout45.xml"/><Relationship Id="rId6" Type="http://schemas.openxmlformats.org/officeDocument/2006/relationships/slideLayout" Target="../slideLayouts/slideLayout46.xml"/><Relationship Id="rId7" Type="http://schemas.openxmlformats.org/officeDocument/2006/relationships/slideLayout" Target="../slideLayouts/slideLayout47.xml"/><Relationship Id="rId8" Type="http://schemas.openxmlformats.org/officeDocument/2006/relationships/slideLayout" Target="../slideLayouts/slideLayout48.xml"/><Relationship Id="rId9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0.xml"/></Relationships>
</file>

<file path=ppt/slideMasters/_rels/slideMaster7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65.xml"/><Relationship Id="rId12" Type="http://schemas.openxmlformats.org/officeDocument/2006/relationships/slideLayout" Target="../slideLayouts/slideLayout66.xml"/><Relationship Id="rId13" Type="http://schemas.openxmlformats.org/officeDocument/2006/relationships/slideLayout" Target="../slideLayouts/slideLayout67.xml"/><Relationship Id="rId14" Type="http://schemas.openxmlformats.org/officeDocument/2006/relationships/slideLayout" Target="../slideLayouts/slideLayout68.xml"/><Relationship Id="rId15" Type="http://schemas.openxmlformats.org/officeDocument/2006/relationships/slideLayout" Target="../slideLayouts/slideLayout69.xml"/><Relationship Id="rId16" Type="http://schemas.openxmlformats.org/officeDocument/2006/relationships/theme" Target="../theme/theme7.xml"/><Relationship Id="rId1" Type="http://schemas.openxmlformats.org/officeDocument/2006/relationships/slideLayout" Target="../slideLayouts/slideLayout55.xml"/><Relationship Id="rId2" Type="http://schemas.openxmlformats.org/officeDocument/2006/relationships/slideLayout" Target="../slideLayouts/slideLayout56.xml"/><Relationship Id="rId3" Type="http://schemas.openxmlformats.org/officeDocument/2006/relationships/slideLayout" Target="../slideLayouts/slideLayout57.xml"/><Relationship Id="rId4" Type="http://schemas.openxmlformats.org/officeDocument/2006/relationships/slideLayout" Target="../slideLayouts/slideLayout58.xml"/><Relationship Id="rId5" Type="http://schemas.openxmlformats.org/officeDocument/2006/relationships/slideLayout" Target="../slideLayouts/slideLayout59.xml"/><Relationship Id="rId6" Type="http://schemas.openxmlformats.org/officeDocument/2006/relationships/slideLayout" Target="../slideLayouts/slideLayout60.xml"/><Relationship Id="rId7" Type="http://schemas.openxmlformats.org/officeDocument/2006/relationships/slideLayout" Target="../slideLayouts/slideLayout61.xml"/><Relationship Id="rId8" Type="http://schemas.openxmlformats.org/officeDocument/2006/relationships/slideLayout" Target="../slideLayouts/slideLayout62.xml"/><Relationship Id="rId9" Type="http://schemas.openxmlformats.org/officeDocument/2006/relationships/slideLayout" Target="../slideLayouts/slideLayout63.xml"/><Relationship Id="rId10" Type="http://schemas.openxmlformats.org/officeDocument/2006/relationships/slideLayout" Target="../slideLayouts/slideLayout6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608" y="72000"/>
            <a:ext cx="7643192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5273" y="1600205"/>
            <a:ext cx="7643192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06552" y="644825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E4B40A-67BA-4787-801A-16EE65008C2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Rectangle 4"/>
          <p:cNvSpPr>
            <a:spLocks noChangeAspect="1"/>
          </p:cNvSpPr>
          <p:nvPr userDrawn="1"/>
        </p:nvSpPr>
        <p:spPr>
          <a:xfrm>
            <a:off x="1" y="1141610"/>
            <a:ext cx="936000" cy="5743775"/>
          </a:xfrm>
          <a:prstGeom prst="rect">
            <a:avLst/>
          </a:prstGeom>
          <a:solidFill>
            <a:srgbClr val="2934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>
            <a:spLocks noChangeAspect="1"/>
          </p:cNvSpPr>
          <p:nvPr userDrawn="1"/>
        </p:nvSpPr>
        <p:spPr>
          <a:xfrm rot="16200000">
            <a:off x="98247" y="-84225"/>
            <a:ext cx="761107" cy="936748"/>
          </a:xfrm>
          <a:prstGeom prst="rtTriangle">
            <a:avLst/>
          </a:prstGeom>
          <a:solidFill>
            <a:srgbClr val="2934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iming>
    <p:tnLst>
      <p:par>
        <p:cTn xmlns:p14="http://schemas.microsoft.com/office/powerpoint/2010/main"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Tx/>
        <a:buBlip>
          <a:blip r:embed="rId4"/>
        </a:buBlip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Wingdings" pitchFamily="2" charset="2"/>
        <a:buChar char="Ø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Wingdings" pitchFamily="2" charset="2"/>
        <a:buChar char="ü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608" y="72000"/>
            <a:ext cx="7643192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5273" y="1600206"/>
            <a:ext cx="7643192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06552" y="644831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E4B40A-67BA-4787-801A-16EE65008C21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Rectangle 4"/>
          <p:cNvSpPr>
            <a:spLocks noChangeAspect="1"/>
          </p:cNvSpPr>
          <p:nvPr userDrawn="1"/>
        </p:nvSpPr>
        <p:spPr>
          <a:xfrm>
            <a:off x="1" y="1141618"/>
            <a:ext cx="936000" cy="5743775"/>
          </a:xfrm>
          <a:prstGeom prst="rect">
            <a:avLst/>
          </a:prstGeom>
          <a:solidFill>
            <a:srgbClr val="2934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7" name="Right Triangle 6"/>
          <p:cNvSpPr>
            <a:spLocks noChangeAspect="1"/>
          </p:cNvSpPr>
          <p:nvPr userDrawn="1"/>
        </p:nvSpPr>
        <p:spPr>
          <a:xfrm rot="16200000">
            <a:off x="98280" y="-84225"/>
            <a:ext cx="761107" cy="936748"/>
          </a:xfrm>
          <a:prstGeom prst="rtTriangle">
            <a:avLst/>
          </a:prstGeom>
          <a:solidFill>
            <a:srgbClr val="2934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9737977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15" r:id="rId3"/>
  </p:sldLayoutIdLst>
  <p:timing>
    <p:tnLst>
      <p:par>
        <p:cTn xmlns:p14="http://schemas.microsoft.com/office/powerpoint/2010/main"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Tx/>
        <a:buBlip>
          <a:blip r:embed="rId5"/>
        </a:buBlip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Wingdings" pitchFamily="2" charset="2"/>
        <a:buChar char="Ø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Wingdings" pitchFamily="2" charset="2"/>
        <a:buChar char="ü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9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6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77576A-8DBB-4A09-9610-69FD9BA3BFE1}" type="datetime1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28/06/16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6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6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45C372-BDB2-4CD7-BAF9-F74960D27ED0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1247560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3" r:id="rId1"/>
    <p:sldLayoutId id="2147483704" r:id="rId2"/>
    <p:sldLayoutId id="2147483705" r:id="rId3"/>
    <p:sldLayoutId id="2147483706" r:id="rId4"/>
    <p:sldLayoutId id="2147483707" r:id="rId5"/>
    <p:sldLayoutId id="2147483708" r:id="rId6"/>
    <p:sldLayoutId id="2147483709" r:id="rId7"/>
    <p:sldLayoutId id="2147483710" r:id="rId8"/>
    <p:sldLayoutId id="2147483711" r:id="rId9"/>
    <p:sldLayoutId id="2147483712" r:id="rId10"/>
    <p:sldLayoutId id="2147483713" r:id="rId11"/>
  </p:sldLayoutIdLst>
  <p:timing>
    <p:tnLst>
      <p:par>
        <p:cTn xmlns:p14="http://schemas.microsoft.com/office/powerpoint/2010/main"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2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29/02/2016</a:t>
            </a:r>
            <a:endParaRPr lang="fr-FR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2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stephane.maridor@cern.ch</a:t>
            </a:r>
            <a:endParaRPr lang="fr-FR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2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CE3B2F-42F8-4D2B-A972-9F2F4F645269}" type="slidenum">
              <a:rPr lang="fr-FR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fr-FR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6079224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7" r:id="rId1"/>
    <p:sldLayoutId id="2147483718" r:id="rId2"/>
    <p:sldLayoutId id="2147483719" r:id="rId3"/>
    <p:sldLayoutId id="2147483720" r:id="rId4"/>
    <p:sldLayoutId id="2147483721" r:id="rId5"/>
    <p:sldLayoutId id="2147483722" r:id="rId6"/>
    <p:sldLayoutId id="2147483723" r:id="rId7"/>
    <p:sldLayoutId id="2147483724" r:id="rId8"/>
    <p:sldLayoutId id="2147483725" r:id="rId9"/>
    <p:sldLayoutId id="2147483726" r:id="rId10"/>
    <p:sldLayoutId id="2147483727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bande-01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923531"/>
            <a:ext cx="9144000" cy="942936"/>
          </a:xfrm>
          <a:prstGeom prst="rect">
            <a:avLst/>
          </a:prstGeom>
        </p:spPr>
      </p:pic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3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7"/>
            <a:ext cx="8229600" cy="42708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/>
              <a:t>28/06/16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t>Document reference</a:t>
            </a:r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2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6615805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9" r:id="rId1"/>
    <p:sldLayoutId id="2147483730" r:id="rId2"/>
    <p:sldLayoutId id="2147483731" r:id="rId3"/>
    <p:sldLayoutId id="2147483732" r:id="rId4"/>
    <p:sldLayoutId id="2147483733" r:id="rId5"/>
    <p:sldLayoutId id="2147483734" r:id="rId6"/>
    <p:sldLayoutId id="2147483735" r:id="rId7"/>
    <p:sldLayoutId id="2147483736" r:id="rId8"/>
    <p:sldLayoutId id="2147483737" r:id="rId9"/>
    <p:sldLayoutId id="2147483738" r:id="rId10"/>
    <p:sldLayoutId id="2147483739" r:id="rId11"/>
    <p:sldLayoutId id="2147483740" r:id="rId12"/>
    <p:sldLayoutId id="2147483741" r:id="rId13"/>
  </p:sldLayoutIdLst>
  <p:timing>
    <p:tnLst>
      <p:par>
        <p:cTn xmlns:p14="http://schemas.microsoft.com/office/powerpoint/2010/main"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F96EC6-BFFF-46AA-8C50-F069E3D020A7}" type="datetimeFigureOut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28/06/16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E74681-C86B-468C-AB21-939E7841CC1F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6145202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3" r:id="rId1"/>
    <p:sldLayoutId id="2147483744" r:id="rId2"/>
    <p:sldLayoutId id="2147483745" r:id="rId3"/>
    <p:sldLayoutId id="2147483746" r:id="rId4"/>
    <p:sldLayoutId id="2147483747" r:id="rId5"/>
    <p:sldLayoutId id="2147483748" r:id="rId6"/>
    <p:sldLayoutId id="2147483749" r:id="rId7"/>
    <p:sldLayoutId id="2147483750" r:id="rId8"/>
    <p:sldLayoutId id="2147483751" r:id="rId9"/>
    <p:sldLayoutId id="2147483752" r:id="rId10"/>
    <p:sldLayoutId id="2147483753" r:id="rId11"/>
    <p:sldLayoutId id="2147483754" r:id="rId12"/>
    <p:sldLayoutId id="2147483755" r:id="rId13"/>
    <p:sldLayoutId id="2147483757" r:id="rId14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F96EC6-BFFF-46AA-8C50-F069E3D020A7}" type="datetimeFigureOut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28/06/16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E74681-C86B-468C-AB21-939E7841CC1F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9020549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9" r:id="rId1"/>
    <p:sldLayoutId id="2147483760" r:id="rId2"/>
    <p:sldLayoutId id="2147483761" r:id="rId3"/>
    <p:sldLayoutId id="2147483762" r:id="rId4"/>
    <p:sldLayoutId id="2147483763" r:id="rId5"/>
    <p:sldLayoutId id="2147483764" r:id="rId6"/>
    <p:sldLayoutId id="2147483765" r:id="rId7"/>
    <p:sldLayoutId id="2147483766" r:id="rId8"/>
    <p:sldLayoutId id="2147483767" r:id="rId9"/>
    <p:sldLayoutId id="2147483768" r:id="rId10"/>
    <p:sldLayoutId id="2147483769" r:id="rId11"/>
    <p:sldLayoutId id="2147483770" r:id="rId12"/>
    <p:sldLayoutId id="2147483771" r:id="rId13"/>
    <p:sldLayoutId id="2147483772" r:id="rId14"/>
    <p:sldLayoutId id="2147483773" r:id="rId15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9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0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Relationship Id="rId2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Relationship Id="rId2" Type="http://schemas.openxmlformats.org/officeDocument/2006/relationships/image" Target="../media/image10.e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7.xml"/><Relationship Id="rId2" Type="http://schemas.openxmlformats.org/officeDocument/2006/relationships/image" Target="../media/image11.wm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8.xml"/><Relationship Id="rId2" Type="http://schemas.openxmlformats.org/officeDocument/2006/relationships/image" Target="../media/image12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3.emf"/><Relationship Id="rId3" Type="http://schemas.openxmlformats.org/officeDocument/2006/relationships/image" Target="../media/image14.em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Relationship Id="rId2" Type="http://schemas.openxmlformats.org/officeDocument/2006/relationships/image" Target="../media/image16.png"/><Relationship Id="rId3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Relationship Id="rId2" Type="http://schemas.openxmlformats.org/officeDocument/2006/relationships/image" Target="../media/image18.png"/><Relationship Id="rId3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43608" y="1628800"/>
            <a:ext cx="7772400" cy="1872208"/>
          </a:xfrm>
        </p:spPr>
        <p:txBody>
          <a:bodyPr>
            <a:normAutofit/>
          </a:bodyPr>
          <a:lstStyle/>
          <a:p>
            <a:r>
              <a:rPr lang="en-US" dirty="0" smtClean="0"/>
              <a:t>HIE</a:t>
            </a:r>
            <a:r>
              <a:rPr lang="en-US" dirty="0"/>
              <a:t>-ISOLDE </a:t>
            </a:r>
            <a:r>
              <a:rPr lang="en-US" dirty="0" smtClean="0"/>
              <a:t>Project:</a:t>
            </a:r>
            <a:br>
              <a:rPr lang="en-US" dirty="0" smtClean="0"/>
            </a:br>
            <a:r>
              <a:rPr lang="en-US" dirty="0" smtClean="0"/>
              <a:t>Phase 2 Planning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47664" y="3573016"/>
            <a:ext cx="7056784" cy="1584176"/>
          </a:xfrm>
        </p:spPr>
        <p:txBody>
          <a:bodyPr>
            <a:normAutofit/>
          </a:bodyPr>
          <a:lstStyle/>
          <a:p>
            <a:r>
              <a:rPr lang="de-DE" sz="2200" dirty="0" smtClean="0">
                <a:solidFill>
                  <a:srgbClr val="29348C"/>
                </a:solidFill>
              </a:rPr>
              <a:t>Y. KADI</a:t>
            </a:r>
            <a:br>
              <a:rPr lang="de-DE" sz="2200" dirty="0" smtClean="0">
                <a:solidFill>
                  <a:srgbClr val="29348C"/>
                </a:solidFill>
              </a:rPr>
            </a:br>
            <a:r>
              <a:rPr lang="de-DE" sz="2200" dirty="0" err="1" smtClean="0">
                <a:solidFill>
                  <a:srgbClr val="29348C"/>
                </a:solidFill>
              </a:rPr>
              <a:t>for</a:t>
            </a:r>
            <a:r>
              <a:rPr lang="de-DE" sz="2200" dirty="0" smtClean="0">
                <a:solidFill>
                  <a:srgbClr val="29348C"/>
                </a:solidFill>
              </a:rPr>
              <a:t> </a:t>
            </a:r>
            <a:r>
              <a:rPr lang="de-DE" sz="2200" dirty="0" err="1" smtClean="0">
                <a:solidFill>
                  <a:srgbClr val="29348C"/>
                </a:solidFill>
              </a:rPr>
              <a:t>the</a:t>
            </a:r>
            <a:r>
              <a:rPr lang="de-DE" sz="2200" dirty="0" smtClean="0">
                <a:solidFill>
                  <a:srgbClr val="29348C"/>
                </a:solidFill>
              </a:rPr>
              <a:t> HIE-ISOLDE Project Team</a:t>
            </a:r>
          </a:p>
          <a:p>
            <a:r>
              <a:rPr lang="de-DE" sz="2000" dirty="0" smtClean="0">
                <a:solidFill>
                  <a:srgbClr val="29348C"/>
                </a:solidFill>
              </a:rPr>
              <a:t>ISOLDE </a:t>
            </a:r>
            <a:r>
              <a:rPr lang="de-DE" sz="2000" dirty="0" err="1" smtClean="0">
                <a:solidFill>
                  <a:srgbClr val="29348C"/>
                </a:solidFill>
              </a:rPr>
              <a:t>Collaboration</a:t>
            </a:r>
            <a:r>
              <a:rPr lang="de-DE" sz="2000" dirty="0" smtClean="0">
                <a:solidFill>
                  <a:srgbClr val="29348C"/>
                </a:solidFill>
              </a:rPr>
              <a:t> </a:t>
            </a:r>
            <a:r>
              <a:rPr lang="de-DE" sz="2000" dirty="0" err="1" smtClean="0">
                <a:solidFill>
                  <a:srgbClr val="29348C"/>
                </a:solidFill>
              </a:rPr>
              <a:t>Committee</a:t>
            </a:r>
            <a:r>
              <a:rPr lang="de-DE" sz="2000" dirty="0" smtClean="0">
                <a:solidFill>
                  <a:srgbClr val="29348C"/>
                </a:solidFill>
              </a:rPr>
              <a:t> Meeting</a:t>
            </a:r>
            <a:endParaRPr lang="de-DE" sz="2000" dirty="0">
              <a:solidFill>
                <a:srgbClr val="29348C"/>
              </a:solidFill>
            </a:endParaRPr>
          </a:p>
          <a:p>
            <a:r>
              <a:rPr lang="de-DE" sz="2000" dirty="0">
                <a:solidFill>
                  <a:srgbClr val="29348C"/>
                </a:solidFill>
              </a:rPr>
              <a:t>CERN, </a:t>
            </a:r>
            <a:r>
              <a:rPr lang="de-DE" sz="2000" dirty="0" smtClean="0">
                <a:solidFill>
                  <a:srgbClr val="29348C"/>
                </a:solidFill>
              </a:rPr>
              <a:t>28 June 2016</a:t>
            </a:r>
            <a:endParaRPr lang="de-DE" sz="2000" dirty="0">
              <a:solidFill>
                <a:srgbClr val="29348C"/>
              </a:solidFill>
            </a:endParaRPr>
          </a:p>
          <a:p>
            <a:endParaRPr lang="de-DE" sz="2000" dirty="0" smtClean="0">
              <a:solidFill>
                <a:srgbClr val="29348C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Overall Summary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043608" y="1556792"/>
            <a:ext cx="7884368" cy="4262706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 marL="285750" indent="-285750" algn="just">
              <a:spcBef>
                <a:spcPts val="12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 smtClean="0"/>
              <a:t>Planning </a:t>
            </a:r>
            <a:r>
              <a:rPr lang="en-GB" sz="2000" dirty="0"/>
              <a:t>for Physics with 3 and then with 4 </a:t>
            </a:r>
            <a:r>
              <a:rPr lang="en-GB" sz="2000" dirty="0" err="1"/>
              <a:t>cryomodules</a:t>
            </a:r>
            <a:r>
              <a:rPr lang="en-GB" sz="2000" dirty="0"/>
              <a:t> </a:t>
            </a:r>
            <a:r>
              <a:rPr lang="en-GB" sz="2000" dirty="0" smtClean="0"/>
              <a:t>chosen such as to maximise </a:t>
            </a:r>
            <a:r>
              <a:rPr lang="en-GB" sz="2000" dirty="0"/>
              <a:t>beam time </a:t>
            </a:r>
            <a:r>
              <a:rPr lang="en-GB" sz="2000" dirty="0" smtClean="0"/>
              <a:t>in 2017 and 2018 respectively (&gt; 25 </a:t>
            </a:r>
            <a:r>
              <a:rPr lang="en-GB" sz="2000" dirty="0" err="1" smtClean="0"/>
              <a:t>wks</a:t>
            </a:r>
            <a:r>
              <a:rPr lang="en-GB" sz="2000" dirty="0" smtClean="0"/>
              <a:t>)</a:t>
            </a:r>
            <a:endParaRPr lang="en-GB" sz="2000" dirty="0"/>
          </a:p>
          <a:p>
            <a:pPr marL="285750" indent="-285750" algn="just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GB" sz="2000" dirty="0" smtClean="0"/>
              <a:t>Main limitation in installing CMs during YETS = restart of </a:t>
            </a:r>
            <a:r>
              <a:rPr lang="en-GB" sz="2000" dirty="0" err="1" smtClean="0"/>
              <a:t>cryo</a:t>
            </a:r>
            <a:r>
              <a:rPr lang="en-GB" sz="2000" dirty="0" smtClean="0"/>
              <a:t> plant on time</a:t>
            </a:r>
          </a:p>
          <a:p>
            <a:pPr marL="1257300" lvl="2" indent="-342900" algn="just">
              <a:buFont typeface="Wingdings" charset="2"/>
              <a:buChar char="Ø"/>
            </a:pPr>
            <a:r>
              <a:rPr lang="en-GB" sz="2000" dirty="0" smtClean="0"/>
              <a:t>Limit </a:t>
            </a:r>
            <a:r>
              <a:rPr lang="en-GB" sz="2000" dirty="0" err="1" smtClean="0"/>
              <a:t>cryo</a:t>
            </a:r>
            <a:r>
              <a:rPr lang="en-GB" sz="2000" dirty="0" smtClean="0"/>
              <a:t> plant shutdown works =&gt; early maintenance (incl. cooling plant)</a:t>
            </a:r>
          </a:p>
          <a:p>
            <a:pPr marL="1257300" lvl="2" indent="-342900" algn="just">
              <a:buFont typeface="Wingdings" charset="2"/>
              <a:buChar char="Ø"/>
            </a:pPr>
            <a:r>
              <a:rPr lang="en-GB" sz="2000" dirty="0" smtClean="0"/>
              <a:t>Keep SC </a:t>
            </a:r>
            <a:r>
              <a:rPr lang="en-GB" sz="2000" dirty="0" err="1"/>
              <a:t>L</a:t>
            </a:r>
            <a:r>
              <a:rPr lang="en-GB" sz="2000" dirty="0" err="1" smtClean="0"/>
              <a:t>inac</a:t>
            </a:r>
            <a:r>
              <a:rPr lang="en-GB" sz="2000" dirty="0" smtClean="0"/>
              <a:t> cold during EYETS =&gt; </a:t>
            </a:r>
            <a:r>
              <a:rPr lang="en-GB" sz="2000" dirty="0" err="1" smtClean="0"/>
              <a:t>availabilty</a:t>
            </a:r>
            <a:r>
              <a:rPr lang="en-GB" sz="2000" dirty="0" smtClean="0"/>
              <a:t> of cooling plant</a:t>
            </a:r>
          </a:p>
          <a:p>
            <a:pPr marL="1257300" lvl="2" indent="-342900" algn="just">
              <a:buFont typeface="Wingdings" charset="2"/>
              <a:buChar char="Ø"/>
            </a:pPr>
            <a:r>
              <a:rPr lang="en-GB" sz="2000" dirty="0" err="1" smtClean="0"/>
              <a:t>Cooldown</a:t>
            </a:r>
            <a:r>
              <a:rPr lang="en-GB" sz="2000" dirty="0" smtClean="0"/>
              <a:t> with 2 CMS this year: 3 </a:t>
            </a:r>
            <a:r>
              <a:rPr lang="en-GB" sz="2000" dirty="0" err="1" smtClean="0"/>
              <a:t>wks</a:t>
            </a:r>
            <a:r>
              <a:rPr lang="en-GB" sz="2000" dirty="0" smtClean="0"/>
              <a:t> -&gt; 6 </a:t>
            </a:r>
            <a:r>
              <a:rPr lang="en-GB" sz="2000" dirty="0" err="1" smtClean="0"/>
              <a:t>wks</a:t>
            </a:r>
            <a:endParaRPr lang="en-GB" sz="2000" dirty="0" smtClean="0"/>
          </a:p>
          <a:p>
            <a:pPr marL="1257300" lvl="2" indent="-342900" algn="just">
              <a:buFont typeface="Wingdings" charset="2"/>
              <a:buChar char="Ø"/>
            </a:pPr>
            <a:r>
              <a:rPr lang="en-GB" sz="2000" dirty="0" err="1" smtClean="0"/>
              <a:t>Cooldown</a:t>
            </a:r>
            <a:r>
              <a:rPr lang="en-GB" sz="2000" dirty="0" smtClean="0"/>
              <a:t> with 3 or 4 CMs: ?? =&gt; rely on experience gained this year !</a:t>
            </a:r>
            <a:endParaRPr lang="en-GB" sz="2000" dirty="0"/>
          </a:p>
          <a:p>
            <a:pPr marL="285750" indent="-285750" algn="just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GB" dirty="0" smtClean="0"/>
              <a:t>Install XT03 during EYETS 2016-2017</a:t>
            </a:r>
          </a:p>
          <a:p>
            <a:pPr marL="285750" indent="-285750" algn="just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GB" dirty="0" smtClean="0"/>
              <a:t>Keep XT02 as is until ISS is installed </a:t>
            </a:r>
            <a:endParaRPr lang="en-GB" dirty="0"/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1043610" y="6453017"/>
            <a:ext cx="2736304" cy="360363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66592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0" dur="5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521296"/>
            <a:ext cx="9144000" cy="4572000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3491880" y="3140968"/>
            <a:ext cx="2565626" cy="707886"/>
          </a:xfrm>
          <a:prstGeom prst="rect">
            <a:avLst/>
          </a:prstGeom>
          <a:solidFill>
            <a:srgbClr val="CCFFCC"/>
          </a:solidFill>
        </p:spPr>
        <p:txBody>
          <a:bodyPr wrap="non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sz="4000" b="1" dirty="0" err="1">
                <a:solidFill>
                  <a:srgbClr val="0D3A7E"/>
                </a:solidFill>
              </a:rPr>
              <a:t>Thank</a:t>
            </a:r>
            <a:r>
              <a:rPr lang="de-DE" sz="4000" b="1" dirty="0">
                <a:solidFill>
                  <a:srgbClr val="0D3A7E"/>
                </a:solidFill>
              </a:rPr>
              <a:t> </a:t>
            </a:r>
            <a:r>
              <a:rPr lang="de-DE" sz="4000" b="1" dirty="0" err="1" smtClean="0">
                <a:solidFill>
                  <a:srgbClr val="0D3A7E"/>
                </a:solidFill>
              </a:rPr>
              <a:t>you</a:t>
            </a:r>
            <a:r>
              <a:rPr lang="de-DE" sz="4000" b="1" dirty="0" smtClean="0">
                <a:solidFill>
                  <a:srgbClr val="0D3A7E"/>
                </a:solidFill>
              </a:rPr>
              <a:t>!</a:t>
            </a:r>
            <a:endParaRPr lang="en-US" sz="4000" b="1" dirty="0">
              <a:solidFill>
                <a:srgbClr val="0D3A7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65248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8" y="1177220"/>
            <a:ext cx="9137987" cy="2895717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555780" y="44630"/>
            <a:ext cx="473233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600" dirty="0" smtClean="0">
                <a:solidFill>
                  <a:prstClr val="black"/>
                </a:solidFill>
                <a:latin typeface="Calibri"/>
              </a:rPr>
              <a:t>PLANNING FOR PHASE 1</a:t>
            </a:r>
            <a:endParaRPr lang="en-GB" sz="36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372204" y="4221093"/>
            <a:ext cx="7232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 smtClean="0">
                <a:solidFill>
                  <a:srgbClr val="FF0000"/>
                </a:solidFill>
                <a:latin typeface="Calibri"/>
              </a:rPr>
              <a:t>TODAY</a:t>
            </a:r>
            <a:endParaRPr lang="en-GB" sz="1400" b="1" dirty="0">
              <a:solidFill>
                <a:srgbClr val="FF0000"/>
              </a:solidFill>
              <a:latin typeface="Calibri"/>
            </a:endParaRPr>
          </a:p>
        </p:txBody>
      </p:sp>
      <p:cxnSp>
        <p:nvCxnSpPr>
          <p:cNvPr id="29" name="Straight Connector 28"/>
          <p:cNvCxnSpPr/>
          <p:nvPr/>
        </p:nvCxnSpPr>
        <p:spPr>
          <a:xfrm>
            <a:off x="6735435" y="698619"/>
            <a:ext cx="0" cy="3539612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/>
          <p:nvPr/>
        </p:nvCxnSpPr>
        <p:spPr>
          <a:xfrm>
            <a:off x="7558751" y="3336526"/>
            <a:ext cx="23191" cy="436983"/>
          </a:xfrm>
          <a:prstGeom prst="straightConnector1">
            <a:avLst/>
          </a:prstGeom>
          <a:ln w="28575">
            <a:solidFill>
              <a:srgbClr val="00B05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Freeform 39"/>
          <p:cNvSpPr/>
          <p:nvPr/>
        </p:nvSpPr>
        <p:spPr>
          <a:xfrm>
            <a:off x="6146814" y="1989589"/>
            <a:ext cx="176003" cy="953167"/>
          </a:xfrm>
          <a:custGeom>
            <a:avLst/>
            <a:gdLst>
              <a:gd name="connsiteX0" fmla="*/ 0 w 89215"/>
              <a:gd name="connsiteY0" fmla="*/ 0 h 728283"/>
              <a:gd name="connsiteX1" fmla="*/ 80920 w 89215"/>
              <a:gd name="connsiteY1" fmla="*/ 728283 h 728283"/>
              <a:gd name="connsiteX0" fmla="*/ 0 w 80932"/>
              <a:gd name="connsiteY0" fmla="*/ 0 h 728283"/>
              <a:gd name="connsiteX1" fmla="*/ 80920 w 80932"/>
              <a:gd name="connsiteY1" fmla="*/ 728283 h 728283"/>
              <a:gd name="connsiteX0" fmla="*/ 0 w 81475"/>
              <a:gd name="connsiteY0" fmla="*/ 0 h 728283"/>
              <a:gd name="connsiteX1" fmla="*/ 80920 w 81475"/>
              <a:gd name="connsiteY1" fmla="*/ 728283 h 7282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1475" h="728283">
                <a:moveTo>
                  <a:pt x="0" y="0"/>
                </a:moveTo>
                <a:cubicBezTo>
                  <a:pt x="55295" y="258945"/>
                  <a:pt x="86055" y="461055"/>
                  <a:pt x="80920" y="728283"/>
                </a:cubicBezTo>
              </a:path>
            </a:pathLst>
          </a:custGeom>
          <a:noFill/>
          <a:ln w="28575">
            <a:solidFill>
              <a:srgbClr val="00B050"/>
            </a:solidFill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  <a:latin typeface="Calibri"/>
            </a:endParaRPr>
          </a:p>
        </p:txBody>
      </p:sp>
      <p:sp>
        <p:nvSpPr>
          <p:cNvPr id="44" name="Freeform 43"/>
          <p:cNvSpPr/>
          <p:nvPr/>
        </p:nvSpPr>
        <p:spPr>
          <a:xfrm>
            <a:off x="6998886" y="2989200"/>
            <a:ext cx="34289" cy="354269"/>
          </a:xfrm>
          <a:custGeom>
            <a:avLst/>
            <a:gdLst>
              <a:gd name="connsiteX0" fmla="*/ 0 w 89215"/>
              <a:gd name="connsiteY0" fmla="*/ 0 h 728283"/>
              <a:gd name="connsiteX1" fmla="*/ 80920 w 89215"/>
              <a:gd name="connsiteY1" fmla="*/ 728283 h 7282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9215" h="728283">
                <a:moveTo>
                  <a:pt x="0" y="0"/>
                </a:moveTo>
                <a:cubicBezTo>
                  <a:pt x="55295" y="258945"/>
                  <a:pt x="110591" y="517890"/>
                  <a:pt x="80920" y="728283"/>
                </a:cubicBezTo>
              </a:path>
            </a:pathLst>
          </a:custGeom>
          <a:noFill/>
          <a:ln w="28575">
            <a:solidFill>
              <a:srgbClr val="00B050"/>
            </a:solidFill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  <a:latin typeface="Calibri"/>
            </a:endParaRPr>
          </a:p>
        </p:txBody>
      </p:sp>
      <p:cxnSp>
        <p:nvCxnSpPr>
          <p:cNvPr id="51" name="Straight Arrow Connector 50"/>
          <p:cNvCxnSpPr/>
          <p:nvPr/>
        </p:nvCxnSpPr>
        <p:spPr>
          <a:xfrm>
            <a:off x="6091926" y="2741955"/>
            <a:ext cx="54889" cy="185941"/>
          </a:xfrm>
          <a:prstGeom prst="straightConnector1">
            <a:avLst/>
          </a:prstGeom>
          <a:ln w="28575">
            <a:solidFill>
              <a:srgbClr val="00B05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Freeform 53"/>
          <p:cNvSpPr/>
          <p:nvPr/>
        </p:nvSpPr>
        <p:spPr>
          <a:xfrm>
            <a:off x="5915075" y="2179154"/>
            <a:ext cx="297181" cy="763601"/>
          </a:xfrm>
          <a:custGeom>
            <a:avLst/>
            <a:gdLst>
              <a:gd name="connsiteX0" fmla="*/ 0 w 89215"/>
              <a:gd name="connsiteY0" fmla="*/ 0 h 728283"/>
              <a:gd name="connsiteX1" fmla="*/ 80920 w 89215"/>
              <a:gd name="connsiteY1" fmla="*/ 728283 h 728283"/>
              <a:gd name="connsiteX0" fmla="*/ 0 w 80932"/>
              <a:gd name="connsiteY0" fmla="*/ 0 h 728283"/>
              <a:gd name="connsiteX1" fmla="*/ 80920 w 80932"/>
              <a:gd name="connsiteY1" fmla="*/ 728283 h 728283"/>
              <a:gd name="connsiteX0" fmla="*/ 0 w 81475"/>
              <a:gd name="connsiteY0" fmla="*/ 0 h 728283"/>
              <a:gd name="connsiteX1" fmla="*/ 80920 w 81475"/>
              <a:gd name="connsiteY1" fmla="*/ 728283 h 7282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1475" h="728283">
                <a:moveTo>
                  <a:pt x="0" y="0"/>
                </a:moveTo>
                <a:cubicBezTo>
                  <a:pt x="55295" y="258945"/>
                  <a:pt x="86055" y="461055"/>
                  <a:pt x="80920" y="728283"/>
                </a:cubicBezTo>
              </a:path>
            </a:pathLst>
          </a:custGeom>
          <a:noFill/>
          <a:ln w="28575">
            <a:solidFill>
              <a:srgbClr val="00B050"/>
            </a:solidFill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  <a:latin typeface="Calibri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7504" y="4581129"/>
            <a:ext cx="8892480" cy="22621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v"/>
            </a:pPr>
            <a:r>
              <a:rPr lang="en-GB" dirty="0">
                <a:solidFill>
                  <a:prstClr val="black"/>
                </a:solidFill>
                <a:latin typeface="Calibri"/>
              </a:rPr>
              <a:t>E</a:t>
            </a:r>
            <a:r>
              <a:rPr lang="en-GB" dirty="0" smtClean="0">
                <a:solidFill>
                  <a:prstClr val="black"/>
                </a:solidFill>
                <a:latin typeface="Calibri"/>
              </a:rPr>
              <a:t>xtended overhaul of </a:t>
            </a:r>
            <a:r>
              <a:rPr lang="en-GB" dirty="0" err="1" smtClean="0">
                <a:solidFill>
                  <a:prstClr val="black"/>
                </a:solidFill>
                <a:latin typeface="Calibri"/>
              </a:rPr>
              <a:t>cryo</a:t>
            </a:r>
            <a:r>
              <a:rPr lang="en-GB" dirty="0" smtClean="0">
                <a:solidFill>
                  <a:prstClr val="black"/>
                </a:solidFill>
                <a:latin typeface="Calibri"/>
              </a:rPr>
              <a:t>-plant, </a:t>
            </a:r>
            <a:r>
              <a:rPr lang="en-GB" dirty="0" err="1" smtClean="0">
                <a:solidFill>
                  <a:prstClr val="black"/>
                </a:solidFill>
                <a:latin typeface="Calibri"/>
              </a:rPr>
              <a:t>polution</a:t>
            </a:r>
            <a:r>
              <a:rPr lang="en-GB" dirty="0" smtClean="0">
                <a:solidFill>
                  <a:prstClr val="black"/>
                </a:solidFill>
                <a:latin typeface="Calibri"/>
              </a:rPr>
              <a:t>, fixing leaks, </a:t>
            </a:r>
            <a:r>
              <a:rPr lang="en-GB" dirty="0" err="1" smtClean="0">
                <a:solidFill>
                  <a:prstClr val="black"/>
                </a:solidFill>
                <a:latin typeface="Calibri"/>
              </a:rPr>
              <a:t>automatization</a:t>
            </a:r>
            <a:r>
              <a:rPr lang="en-GB" dirty="0" smtClean="0">
                <a:solidFill>
                  <a:prstClr val="black"/>
                </a:solidFill>
                <a:latin typeface="Calibri"/>
              </a:rPr>
              <a:t> of the process, training of </a:t>
            </a:r>
            <a:r>
              <a:rPr lang="en-GB" dirty="0" err="1" smtClean="0">
                <a:solidFill>
                  <a:prstClr val="black"/>
                </a:solidFill>
                <a:latin typeface="Calibri"/>
              </a:rPr>
              <a:t>cryo</a:t>
            </a:r>
            <a:r>
              <a:rPr lang="en-GB" dirty="0" smtClean="0">
                <a:solidFill>
                  <a:prstClr val="black"/>
                </a:solidFill>
                <a:latin typeface="Calibri"/>
              </a:rPr>
              <a:t> operators </a:t>
            </a:r>
            <a:r>
              <a:rPr lang="en-GB" dirty="0" smtClean="0">
                <a:solidFill>
                  <a:srgbClr val="FF6600"/>
                </a:solidFill>
                <a:latin typeface="Calibri"/>
              </a:rPr>
              <a:t>=&gt; main cause of delay</a:t>
            </a:r>
          </a:p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v"/>
            </a:pPr>
            <a:r>
              <a:rPr lang="en-GB" dirty="0">
                <a:solidFill>
                  <a:prstClr val="black"/>
                </a:solidFill>
              </a:rPr>
              <a:t>HW </a:t>
            </a:r>
            <a:r>
              <a:rPr lang="en-GB" dirty="0" smtClean="0">
                <a:solidFill>
                  <a:prstClr val="black"/>
                </a:solidFill>
              </a:rPr>
              <a:t>commissioning on stand by since 3 weeks waiting for cavities to be cold</a:t>
            </a:r>
          </a:p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v"/>
            </a:pPr>
            <a:r>
              <a:rPr lang="en-GB" dirty="0" smtClean="0">
                <a:solidFill>
                  <a:prstClr val="black"/>
                </a:solidFill>
                <a:latin typeface="Calibri"/>
              </a:rPr>
              <a:t>On time achievement of last two milestones is not still possible unless </a:t>
            </a:r>
            <a:r>
              <a:rPr lang="en-GB" dirty="0" smtClean="0">
                <a:solidFill>
                  <a:prstClr val="black"/>
                </a:solidFill>
              </a:rPr>
              <a:t>we </a:t>
            </a:r>
            <a:r>
              <a:rPr lang="en-GB" dirty="0">
                <a:solidFill>
                  <a:prstClr val="black"/>
                </a:solidFill>
              </a:rPr>
              <a:t>consider </a:t>
            </a:r>
            <a:r>
              <a:rPr lang="en-GB" dirty="0" smtClean="0">
                <a:solidFill>
                  <a:prstClr val="black"/>
                </a:solidFill>
              </a:rPr>
              <a:t>limiting the HW &amp; B commissioning activities</a:t>
            </a:r>
            <a:endParaRPr lang="en-GB" dirty="0" smtClean="0">
              <a:solidFill>
                <a:prstClr val="black"/>
              </a:solidFill>
              <a:latin typeface="Calibri"/>
            </a:endParaRPr>
          </a:p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v"/>
            </a:pPr>
            <a:r>
              <a:rPr lang="en-GB" dirty="0">
                <a:solidFill>
                  <a:prstClr val="black"/>
                </a:solidFill>
                <a:latin typeface="Calibri"/>
              </a:rPr>
              <a:t>F</a:t>
            </a:r>
            <a:r>
              <a:rPr lang="en-GB" dirty="0" smtClean="0">
                <a:solidFill>
                  <a:prstClr val="black"/>
                </a:solidFill>
                <a:latin typeface="Calibri"/>
              </a:rPr>
              <a:t>irst (stable) beam for machine and experiment setup initially planned for end wk35 </a:t>
            </a:r>
            <a:r>
              <a:rPr lang="en-GB" dirty="0" smtClean="0">
                <a:solidFill>
                  <a:srgbClr val="FF6600"/>
                </a:solidFill>
                <a:latin typeface="Calibri"/>
              </a:rPr>
              <a:t>=&gt; now end wk38</a:t>
            </a:r>
          </a:p>
        </p:txBody>
      </p:sp>
      <p:cxnSp>
        <p:nvCxnSpPr>
          <p:cNvPr id="60" name="Straight Connector 59"/>
          <p:cNvCxnSpPr/>
          <p:nvPr/>
        </p:nvCxnSpPr>
        <p:spPr>
          <a:xfrm>
            <a:off x="7522643" y="698619"/>
            <a:ext cx="0" cy="3539612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TextBox 60"/>
          <p:cNvSpPr txBox="1"/>
          <p:nvPr/>
        </p:nvSpPr>
        <p:spPr>
          <a:xfrm>
            <a:off x="7016026" y="4211801"/>
            <a:ext cx="115169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 smtClean="0">
                <a:solidFill>
                  <a:srgbClr val="FF0000"/>
                </a:solidFill>
                <a:latin typeface="Calibri"/>
              </a:rPr>
              <a:t>BEAM START</a:t>
            </a:r>
            <a:endParaRPr lang="en-GB" sz="1400" b="1" dirty="0">
              <a:solidFill>
                <a:srgbClr val="FF0000"/>
              </a:solidFill>
              <a:latin typeface="Calibri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5076058" y="1681649"/>
            <a:ext cx="22116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u="sng" dirty="0" smtClean="0">
                <a:solidFill>
                  <a:srgbClr val="00B050"/>
                </a:solidFill>
                <a:latin typeface="Calibri"/>
              </a:rPr>
              <a:t>MILESTONE 1:</a:t>
            </a:r>
            <a:r>
              <a:rPr lang="en-GB" sz="1200" dirty="0" smtClean="0">
                <a:solidFill>
                  <a:srgbClr val="00B050"/>
                </a:solidFill>
                <a:latin typeface="Calibri"/>
              </a:rPr>
              <a:t> </a:t>
            </a:r>
            <a:r>
              <a:rPr lang="en-GB" sz="1200" dirty="0">
                <a:solidFill>
                  <a:srgbClr val="00B050"/>
                </a:solidFill>
                <a:latin typeface="Calibri"/>
              </a:rPr>
              <a:t> </a:t>
            </a:r>
            <a:r>
              <a:rPr lang="en-GB" sz="1200" dirty="0" smtClean="0">
                <a:solidFill>
                  <a:srgbClr val="00B050"/>
                </a:solidFill>
                <a:latin typeface="Calibri"/>
              </a:rPr>
              <a:t>CM1+2 &amp; CRYOGENICS</a:t>
            </a:r>
            <a:endParaRPr lang="en-GB" sz="1200" dirty="0">
              <a:solidFill>
                <a:srgbClr val="00B050"/>
              </a:solidFill>
              <a:latin typeface="Calibri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6422805" y="2420893"/>
            <a:ext cx="27211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538163" algn="l"/>
              </a:tabLst>
            </a:pPr>
            <a:r>
              <a:rPr lang="en-GB" sz="1200" u="sng" dirty="0" smtClean="0">
                <a:solidFill>
                  <a:srgbClr val="00B050"/>
                </a:solidFill>
                <a:latin typeface="Calibri"/>
              </a:rPr>
              <a:t>MILESTONE 2:</a:t>
            </a:r>
            <a:r>
              <a:rPr lang="en-GB" sz="1200" dirty="0">
                <a:solidFill>
                  <a:srgbClr val="00B050"/>
                </a:solidFill>
                <a:latin typeface="Calibri"/>
              </a:rPr>
              <a:t> </a:t>
            </a:r>
            <a:r>
              <a:rPr lang="en-GB" sz="1200" dirty="0" smtClean="0">
                <a:solidFill>
                  <a:srgbClr val="00B050"/>
                </a:solidFill>
                <a:latin typeface="Calibri"/>
              </a:rPr>
              <a:t>HIE H/W COMMISS.  &amp; REX H/W + B. COMMISS.</a:t>
            </a:r>
          </a:p>
        </p:txBody>
      </p:sp>
      <p:sp>
        <p:nvSpPr>
          <p:cNvPr id="59" name="TextBox 58"/>
          <p:cNvSpPr txBox="1"/>
          <p:nvPr/>
        </p:nvSpPr>
        <p:spPr>
          <a:xfrm>
            <a:off x="7524328" y="2924949"/>
            <a:ext cx="18680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u="sng" dirty="0" smtClean="0">
                <a:solidFill>
                  <a:srgbClr val="00B050"/>
                </a:solidFill>
                <a:latin typeface="Calibri"/>
              </a:rPr>
              <a:t>MILESTONE 3:</a:t>
            </a:r>
            <a:r>
              <a:rPr lang="en-GB" sz="1200" dirty="0" smtClean="0">
                <a:solidFill>
                  <a:srgbClr val="00B050"/>
                </a:solidFill>
                <a:latin typeface="Calibri"/>
              </a:rPr>
              <a:t> HIE B. COMMISS.</a:t>
            </a:r>
            <a:endParaRPr lang="en-GB" sz="1200" dirty="0">
              <a:solidFill>
                <a:srgbClr val="00B050"/>
              </a:solidFill>
              <a:latin typeface="Calibri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5C372-BDB2-4CD7-BAF9-F74960D27ED0}" type="slidenum">
              <a:rPr lang="en-GB" sz="1000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12</a:t>
            </a:fld>
            <a:endParaRPr lang="en-GB" sz="100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cxnSp>
        <p:nvCxnSpPr>
          <p:cNvPr id="31" name="Straight Arrow Connector 30"/>
          <p:cNvCxnSpPr/>
          <p:nvPr/>
        </p:nvCxnSpPr>
        <p:spPr>
          <a:xfrm>
            <a:off x="6921488" y="3150586"/>
            <a:ext cx="54889" cy="185941"/>
          </a:xfrm>
          <a:prstGeom prst="straightConnector1">
            <a:avLst/>
          </a:prstGeom>
          <a:ln w="28575">
            <a:solidFill>
              <a:srgbClr val="00B05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7308304" y="692697"/>
            <a:ext cx="0" cy="3539612"/>
          </a:xfrm>
          <a:prstGeom prst="line">
            <a:avLst/>
          </a:prstGeom>
          <a:ln w="25400">
            <a:solidFill>
              <a:srgbClr val="5B9BD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triped Right Arrow 5"/>
          <p:cNvSpPr/>
          <p:nvPr/>
        </p:nvSpPr>
        <p:spPr>
          <a:xfrm>
            <a:off x="6804250" y="1772816"/>
            <a:ext cx="504056" cy="360040"/>
          </a:xfrm>
          <a:prstGeom prst="striped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2" name="Straight Connector 21"/>
          <p:cNvCxnSpPr/>
          <p:nvPr/>
        </p:nvCxnSpPr>
        <p:spPr>
          <a:xfrm>
            <a:off x="7884368" y="692697"/>
            <a:ext cx="0" cy="3539612"/>
          </a:xfrm>
          <a:prstGeom prst="line">
            <a:avLst/>
          </a:prstGeom>
          <a:ln w="25400">
            <a:solidFill>
              <a:srgbClr val="5B9BD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Striped Right Arrow 22"/>
          <p:cNvSpPr/>
          <p:nvPr/>
        </p:nvSpPr>
        <p:spPr>
          <a:xfrm>
            <a:off x="7596337" y="4005064"/>
            <a:ext cx="288032" cy="216024"/>
          </a:xfrm>
          <a:prstGeom prst="striped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75988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8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6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8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8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94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98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0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0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14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40" grpId="0" animBg="1"/>
      <p:bldP spid="44" grpId="0" animBg="1"/>
      <p:bldP spid="54" grpId="0" animBg="1"/>
      <p:bldP spid="61" grpId="0"/>
      <p:bldP spid="57" grpId="0"/>
      <p:bldP spid="58" grpId="0"/>
      <p:bldP spid="59" grpId="0"/>
      <p:bldP spid="6" grpId="0" animBg="1"/>
      <p:bldP spid="2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/>
              <a:t>2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61" name="Title 1"/>
          <p:cNvSpPr>
            <a:spLocks noGrp="1"/>
          </p:cNvSpPr>
          <p:nvPr>
            <p:ph type="title"/>
          </p:nvPr>
        </p:nvSpPr>
        <p:spPr>
          <a:xfrm>
            <a:off x="0" y="1"/>
            <a:ext cx="8226854" cy="940443"/>
          </a:xfrm>
        </p:spPr>
        <p:txBody>
          <a:bodyPr>
            <a:normAutofit/>
          </a:bodyPr>
          <a:lstStyle/>
          <a:p>
            <a:r>
              <a:rPr lang="en-GB" sz="2600" b="1" dirty="0" smtClean="0"/>
              <a:t>Planning overview</a:t>
            </a:r>
            <a:endParaRPr lang="en-GB" sz="2600" b="1" dirty="0"/>
          </a:p>
        </p:txBody>
      </p:sp>
      <p:sp>
        <p:nvSpPr>
          <p:cNvPr id="80" name="Date Placeholder 3"/>
          <p:cNvSpPr>
            <a:spLocks noGrp="1"/>
          </p:cNvSpPr>
          <p:nvPr>
            <p:ph type="dt" sz="half" idx="2"/>
          </p:nvPr>
        </p:nvSpPr>
        <p:spPr>
          <a:xfrm>
            <a:off x="2969335" y="6362380"/>
            <a:ext cx="2133600" cy="365125"/>
          </a:xfrm>
        </p:spPr>
        <p:txBody>
          <a:bodyPr/>
          <a:lstStyle/>
          <a:p>
            <a:r>
              <a:rPr lang="en-US" dirty="0" smtClean="0">
                <a:solidFill>
                  <a:srgbClr val="0055A0">
                    <a:tint val="75000"/>
                  </a:srgbClr>
                </a:solidFill>
                <a:latin typeface="Arial"/>
              </a:rPr>
              <a:t>9 November 2015</a:t>
            </a:r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70" name="Rectangle 69"/>
          <p:cNvSpPr/>
          <p:nvPr/>
        </p:nvSpPr>
        <p:spPr>
          <a:xfrm>
            <a:off x="0" y="5382325"/>
            <a:ext cx="9144000" cy="1475679"/>
          </a:xfrm>
          <a:prstGeom prst="rect">
            <a:avLst/>
          </a:prstGeom>
          <a:solidFill>
            <a:srgbClr val="FFFFFF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prstClr val="white"/>
              </a:solidFill>
              <a:latin typeface="Arial"/>
            </a:endParaRPr>
          </a:p>
        </p:txBody>
      </p:sp>
      <p:sp>
        <p:nvSpPr>
          <p:cNvPr id="71" name="TextBox 70"/>
          <p:cNvSpPr txBox="1"/>
          <p:nvPr/>
        </p:nvSpPr>
        <p:spPr>
          <a:xfrm rot="16200000">
            <a:off x="677459" y="4483614"/>
            <a:ext cx="119885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solidFill>
                  <a:srgbClr val="0055A0"/>
                </a:solidFill>
                <a:latin typeface="Arial"/>
              </a:rPr>
              <a:t>Design complete</a:t>
            </a:r>
            <a:endParaRPr lang="en-GB" sz="1000" dirty="0">
              <a:solidFill>
                <a:srgbClr val="0055A0"/>
              </a:solidFill>
              <a:latin typeface="Arial"/>
            </a:endParaRPr>
          </a:p>
        </p:txBody>
      </p:sp>
      <p:graphicFrame>
        <p:nvGraphicFramePr>
          <p:cNvPr id="72" name="Table 7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67003823"/>
              </p:ext>
            </p:extLst>
          </p:nvPr>
        </p:nvGraphicFramePr>
        <p:xfrm>
          <a:off x="-1" y="5094497"/>
          <a:ext cx="9144000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28800"/>
                <a:gridCol w="1828800"/>
                <a:gridCol w="1828800"/>
                <a:gridCol w="1828800"/>
                <a:gridCol w="1828800"/>
              </a:tblGrid>
              <a:tr h="365760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solidFill>
                            <a:schemeClr val="tx1"/>
                          </a:solidFill>
                        </a:rPr>
                        <a:t>2013</a:t>
                      </a:r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 marT="60960" marB="6096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solidFill>
                            <a:schemeClr val="tx1"/>
                          </a:solidFill>
                        </a:rPr>
                        <a:t>2014</a:t>
                      </a:r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 marT="60960" marB="609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solidFill>
                            <a:schemeClr val="tx1"/>
                          </a:solidFill>
                        </a:rPr>
                        <a:t>2015</a:t>
                      </a:r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 marT="60960" marB="609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solidFill>
                            <a:schemeClr val="tx1"/>
                          </a:solidFill>
                        </a:rPr>
                        <a:t>2016</a:t>
                      </a:r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 marT="60960" marB="609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solidFill>
                            <a:schemeClr val="tx1"/>
                          </a:solidFill>
                        </a:rPr>
                        <a:t>2017</a:t>
                      </a:r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 marT="60960" marB="609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</a:tr>
            </a:tbl>
          </a:graphicData>
        </a:graphic>
      </p:graphicFrame>
      <p:cxnSp>
        <p:nvCxnSpPr>
          <p:cNvPr id="73" name="Straight Arrow Connector 72"/>
          <p:cNvCxnSpPr/>
          <p:nvPr/>
        </p:nvCxnSpPr>
        <p:spPr>
          <a:xfrm>
            <a:off x="208161" y="5481447"/>
            <a:ext cx="8697951" cy="0"/>
          </a:xfrm>
          <a:prstGeom prst="straightConnector1">
            <a:avLst/>
          </a:prstGeom>
          <a:ln w="28575">
            <a:solidFill>
              <a:schemeClr val="tx2">
                <a:lumMod val="60000"/>
                <a:lumOff val="40000"/>
              </a:schemeClr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6" name="Straight Connector 75"/>
          <p:cNvCxnSpPr/>
          <p:nvPr/>
        </p:nvCxnSpPr>
        <p:spPr>
          <a:xfrm flipV="1">
            <a:off x="1306814" y="5253367"/>
            <a:ext cx="0" cy="45616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7" name="TextBox 76"/>
          <p:cNvSpPr txBox="1"/>
          <p:nvPr/>
        </p:nvSpPr>
        <p:spPr>
          <a:xfrm>
            <a:off x="954389" y="6172105"/>
            <a:ext cx="2072528" cy="246221"/>
          </a:xfrm>
          <a:prstGeom prst="rect">
            <a:avLst/>
          </a:prstGeom>
          <a:solidFill>
            <a:srgbClr val="FFFFCC"/>
          </a:solidFill>
          <a:ln>
            <a:solidFill>
              <a:srgbClr val="FDD63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000" dirty="0" smtClean="0">
                <a:solidFill>
                  <a:srgbClr val="0055A0"/>
                </a:solidFill>
                <a:latin typeface="Arial"/>
              </a:rPr>
              <a:t>Procurement Phase1</a:t>
            </a:r>
            <a:endParaRPr lang="en-GB" sz="1000" dirty="0">
              <a:solidFill>
                <a:srgbClr val="0055A0"/>
              </a:solidFill>
              <a:latin typeface="Arial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3026917" y="5844971"/>
            <a:ext cx="1126932" cy="246221"/>
          </a:xfrm>
          <a:prstGeom prst="rect">
            <a:avLst/>
          </a:prstGeom>
          <a:solidFill>
            <a:srgbClr val="CCECFF"/>
          </a:solidFill>
          <a:ln>
            <a:solidFill>
              <a:schemeClr val="tx1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000" dirty="0" smtClean="0">
                <a:solidFill>
                  <a:srgbClr val="0055A0"/>
                </a:solidFill>
                <a:latin typeface="Arial"/>
              </a:rPr>
              <a:t>Assembly CM1</a:t>
            </a:r>
            <a:endParaRPr lang="en-GB" sz="1000" dirty="0">
              <a:solidFill>
                <a:srgbClr val="0055A0"/>
              </a:solidFill>
              <a:latin typeface="Arial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4153848" y="5515235"/>
            <a:ext cx="943800" cy="328295"/>
          </a:xfrm>
          <a:prstGeom prst="rect">
            <a:avLst/>
          </a:prstGeom>
          <a:solidFill>
            <a:srgbClr val="CCFFCC"/>
          </a:solidFill>
        </p:spPr>
        <p:txBody>
          <a:bodyPr wrap="none" rtlCol="0">
            <a:noAutofit/>
          </a:bodyPr>
          <a:lstStyle/>
          <a:p>
            <a:pPr algn="ctr"/>
            <a:r>
              <a:rPr lang="en-GB" sz="1000" dirty="0" smtClean="0">
                <a:solidFill>
                  <a:srgbClr val="0055A0"/>
                </a:solidFill>
                <a:latin typeface="Arial"/>
              </a:rPr>
              <a:t>Commissioning</a:t>
            </a:r>
            <a:endParaRPr lang="en-GB" sz="1000" dirty="0">
              <a:solidFill>
                <a:srgbClr val="0055A0"/>
              </a:solidFill>
              <a:latin typeface="Arial"/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4153852" y="5845145"/>
            <a:ext cx="1085717" cy="246221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1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000" dirty="0" err="1" smtClean="0">
                <a:solidFill>
                  <a:srgbClr val="0055A0"/>
                </a:solidFill>
                <a:latin typeface="Arial"/>
              </a:rPr>
              <a:t>Assy</a:t>
            </a:r>
            <a:r>
              <a:rPr lang="en-GB" sz="1000" dirty="0" smtClean="0">
                <a:solidFill>
                  <a:srgbClr val="0055A0"/>
                </a:solidFill>
                <a:latin typeface="Arial"/>
              </a:rPr>
              <a:t> CM2</a:t>
            </a:r>
            <a:endParaRPr lang="en-GB" sz="1000" dirty="0">
              <a:solidFill>
                <a:srgbClr val="0055A0"/>
              </a:solidFill>
              <a:latin typeface="Arial"/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5099450" y="5513678"/>
            <a:ext cx="205197" cy="246221"/>
          </a:xfrm>
          <a:prstGeom prst="rect">
            <a:avLst/>
          </a:prstGeom>
          <a:solidFill>
            <a:srgbClr val="C00000"/>
          </a:solidFill>
        </p:spPr>
        <p:txBody>
          <a:bodyPr wrap="square" rtlCol="0">
            <a:spAutoFit/>
          </a:bodyPr>
          <a:lstStyle/>
          <a:p>
            <a:pPr algn="ctr"/>
            <a:endParaRPr lang="en-GB" sz="1000" dirty="0">
              <a:solidFill>
                <a:srgbClr val="0055A0"/>
              </a:solidFill>
              <a:latin typeface="Arial"/>
            </a:endParaRPr>
          </a:p>
        </p:txBody>
      </p:sp>
      <p:sp>
        <p:nvSpPr>
          <p:cNvPr id="83" name="TextBox 82"/>
          <p:cNvSpPr txBox="1"/>
          <p:nvPr/>
        </p:nvSpPr>
        <p:spPr>
          <a:xfrm rot="16200000">
            <a:off x="4830460" y="4798194"/>
            <a:ext cx="74064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 smtClean="0">
                <a:solidFill>
                  <a:srgbClr val="C00000"/>
                </a:solidFill>
                <a:latin typeface="Arial"/>
              </a:rPr>
              <a:t>Beam run</a:t>
            </a:r>
            <a:endParaRPr lang="en-GB" sz="1000" dirty="0">
              <a:solidFill>
                <a:srgbClr val="C00000"/>
              </a:solidFill>
              <a:latin typeface="Arial"/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5526526" y="5846950"/>
            <a:ext cx="382030" cy="246221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1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endParaRPr lang="en-GB" sz="1000" dirty="0">
              <a:solidFill>
                <a:srgbClr val="0055A0"/>
              </a:solidFill>
              <a:latin typeface="Arial"/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5240884" y="5847825"/>
            <a:ext cx="285642" cy="246221"/>
          </a:xfrm>
          <a:prstGeom prst="rect">
            <a:avLst/>
          </a:prstGeom>
          <a:solidFill>
            <a:srgbClr val="FFC000"/>
          </a:solidFill>
          <a:ln>
            <a:solidFill>
              <a:schemeClr val="tx1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endParaRPr lang="en-GB" sz="1000" dirty="0">
              <a:solidFill>
                <a:srgbClr val="0055A0"/>
              </a:solidFill>
              <a:latin typeface="Arial"/>
            </a:endParaRPr>
          </a:p>
        </p:txBody>
      </p:sp>
      <p:sp>
        <p:nvSpPr>
          <p:cNvPr id="90" name="TextBox 89"/>
          <p:cNvSpPr txBox="1"/>
          <p:nvPr/>
        </p:nvSpPr>
        <p:spPr>
          <a:xfrm>
            <a:off x="3977640" y="6189547"/>
            <a:ext cx="1925900" cy="246221"/>
          </a:xfrm>
          <a:prstGeom prst="rect">
            <a:avLst/>
          </a:prstGeom>
          <a:solidFill>
            <a:srgbClr val="FFFFCC"/>
          </a:solidFill>
          <a:ln>
            <a:solidFill>
              <a:srgbClr val="FDD63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000" dirty="0" smtClean="0">
                <a:solidFill>
                  <a:srgbClr val="0055A0"/>
                </a:solidFill>
                <a:latin typeface="Arial"/>
              </a:rPr>
              <a:t>Procurement Phase2</a:t>
            </a:r>
            <a:endParaRPr lang="en-GB" sz="1000" dirty="0">
              <a:solidFill>
                <a:srgbClr val="0055A0"/>
              </a:solidFill>
              <a:latin typeface="Arial"/>
            </a:endParaRPr>
          </a:p>
        </p:txBody>
      </p:sp>
      <p:sp>
        <p:nvSpPr>
          <p:cNvPr id="91" name="TextBox 90"/>
          <p:cNvSpPr txBox="1"/>
          <p:nvPr/>
        </p:nvSpPr>
        <p:spPr>
          <a:xfrm>
            <a:off x="5903540" y="5846950"/>
            <a:ext cx="171644" cy="246221"/>
          </a:xfrm>
          <a:prstGeom prst="rect">
            <a:avLst/>
          </a:prstGeom>
          <a:solidFill>
            <a:srgbClr val="FFC000"/>
          </a:solidFill>
          <a:ln>
            <a:solidFill>
              <a:schemeClr val="tx1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endParaRPr lang="en-GB" sz="1000" dirty="0">
              <a:solidFill>
                <a:srgbClr val="0055A0"/>
              </a:solidFill>
              <a:latin typeface="Arial"/>
            </a:endParaRPr>
          </a:p>
        </p:txBody>
      </p:sp>
      <p:sp>
        <p:nvSpPr>
          <p:cNvPr id="92" name="TextBox 91"/>
          <p:cNvSpPr txBox="1"/>
          <p:nvPr/>
        </p:nvSpPr>
        <p:spPr>
          <a:xfrm>
            <a:off x="6075184" y="5847825"/>
            <a:ext cx="996288" cy="246221"/>
          </a:xfrm>
          <a:prstGeom prst="rect">
            <a:avLst/>
          </a:prstGeom>
          <a:solidFill>
            <a:srgbClr val="66CCFF"/>
          </a:solidFill>
          <a:ln>
            <a:solidFill>
              <a:schemeClr val="tx1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000" dirty="0" err="1" smtClean="0">
                <a:solidFill>
                  <a:srgbClr val="0055A0"/>
                </a:solidFill>
                <a:latin typeface="Arial"/>
              </a:rPr>
              <a:t>Assy</a:t>
            </a:r>
            <a:r>
              <a:rPr lang="en-GB" sz="1000" dirty="0" smtClean="0">
                <a:solidFill>
                  <a:srgbClr val="0055A0"/>
                </a:solidFill>
                <a:latin typeface="Arial"/>
              </a:rPr>
              <a:t> CM3</a:t>
            </a:r>
            <a:endParaRPr lang="en-GB" sz="1000" dirty="0">
              <a:solidFill>
                <a:srgbClr val="0055A0"/>
              </a:solidFill>
              <a:latin typeface="Arial"/>
            </a:endParaRPr>
          </a:p>
        </p:txBody>
      </p:sp>
      <p:sp>
        <p:nvSpPr>
          <p:cNvPr id="93" name="TextBox 92"/>
          <p:cNvSpPr txBox="1"/>
          <p:nvPr/>
        </p:nvSpPr>
        <p:spPr>
          <a:xfrm>
            <a:off x="7071472" y="5851885"/>
            <a:ext cx="852102" cy="246221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20000"/>
                  <a:lumOff val="80000"/>
                </a:schemeClr>
              </a:gs>
              <a:gs pos="100000">
                <a:schemeClr val="bg1"/>
              </a:gs>
            </a:gsLst>
            <a:lin ang="0" scaled="1"/>
            <a:tileRect/>
          </a:gradFill>
          <a:ln>
            <a:solidFill>
              <a:schemeClr val="tx2">
                <a:lumMod val="40000"/>
                <a:lumOff val="6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000" dirty="0" err="1" smtClean="0">
                <a:solidFill>
                  <a:srgbClr val="0055A0"/>
                </a:solidFill>
                <a:latin typeface="Arial"/>
              </a:rPr>
              <a:t>Assy</a:t>
            </a:r>
            <a:r>
              <a:rPr lang="en-GB" sz="1000" dirty="0" smtClean="0">
                <a:solidFill>
                  <a:srgbClr val="0055A0"/>
                </a:solidFill>
                <a:latin typeface="Arial"/>
              </a:rPr>
              <a:t> CM4</a:t>
            </a:r>
            <a:endParaRPr lang="en-GB" sz="1000" dirty="0">
              <a:solidFill>
                <a:srgbClr val="0055A0"/>
              </a:solidFill>
              <a:latin typeface="Arial"/>
            </a:endParaRPr>
          </a:p>
        </p:txBody>
      </p:sp>
      <p:sp>
        <p:nvSpPr>
          <p:cNvPr id="94" name="TextBox 93"/>
          <p:cNvSpPr txBox="1"/>
          <p:nvPr/>
        </p:nvSpPr>
        <p:spPr>
          <a:xfrm rot="16200000">
            <a:off x="5304305" y="4607566"/>
            <a:ext cx="141264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solidFill>
                  <a:srgbClr val="FF6600"/>
                </a:solidFill>
                <a:latin typeface="Arial"/>
              </a:rPr>
              <a:t>Refurbishment CM1</a:t>
            </a:r>
            <a:endParaRPr lang="en-GB" sz="1000" dirty="0">
              <a:solidFill>
                <a:srgbClr val="FF6600"/>
              </a:solidFill>
              <a:latin typeface="Arial"/>
            </a:endParaRPr>
          </a:p>
        </p:txBody>
      </p:sp>
      <p:sp>
        <p:nvSpPr>
          <p:cNvPr id="95" name="TextBox 94"/>
          <p:cNvSpPr txBox="1"/>
          <p:nvPr/>
        </p:nvSpPr>
        <p:spPr>
          <a:xfrm>
            <a:off x="6075189" y="5509677"/>
            <a:ext cx="659341" cy="328295"/>
          </a:xfrm>
          <a:prstGeom prst="rect">
            <a:avLst/>
          </a:prstGeom>
          <a:solidFill>
            <a:srgbClr val="CCFFCC"/>
          </a:solidFill>
        </p:spPr>
        <p:txBody>
          <a:bodyPr wrap="none" rtlCol="0">
            <a:noAutofit/>
          </a:bodyPr>
          <a:lstStyle/>
          <a:p>
            <a:pPr algn="ctr"/>
            <a:r>
              <a:rPr lang="en-GB" sz="1000" dirty="0" smtClean="0">
                <a:solidFill>
                  <a:srgbClr val="0055A0"/>
                </a:solidFill>
                <a:latin typeface="Arial"/>
              </a:rPr>
              <a:t>Com.</a:t>
            </a:r>
            <a:endParaRPr lang="en-GB" sz="1000" dirty="0">
              <a:solidFill>
                <a:srgbClr val="0055A0"/>
              </a:solidFill>
              <a:latin typeface="Arial"/>
            </a:endParaRPr>
          </a:p>
        </p:txBody>
      </p:sp>
      <p:sp>
        <p:nvSpPr>
          <p:cNvPr id="96" name="TextBox 95"/>
          <p:cNvSpPr txBox="1"/>
          <p:nvPr/>
        </p:nvSpPr>
        <p:spPr>
          <a:xfrm>
            <a:off x="6734694" y="5505617"/>
            <a:ext cx="426211" cy="246221"/>
          </a:xfrm>
          <a:prstGeom prst="rect">
            <a:avLst/>
          </a:prstGeom>
          <a:solidFill>
            <a:srgbClr val="C00000"/>
          </a:solidFill>
        </p:spPr>
        <p:txBody>
          <a:bodyPr wrap="square" rtlCol="0">
            <a:spAutoFit/>
          </a:bodyPr>
          <a:lstStyle/>
          <a:p>
            <a:pPr algn="ctr"/>
            <a:endParaRPr lang="en-GB" sz="1000" dirty="0">
              <a:solidFill>
                <a:srgbClr val="0055A0"/>
              </a:solidFill>
              <a:latin typeface="Arial"/>
            </a:endParaRPr>
          </a:p>
        </p:txBody>
      </p:sp>
      <p:sp>
        <p:nvSpPr>
          <p:cNvPr id="99" name="TextBox 98"/>
          <p:cNvSpPr txBox="1"/>
          <p:nvPr/>
        </p:nvSpPr>
        <p:spPr>
          <a:xfrm rot="16200000">
            <a:off x="6531415" y="4804044"/>
            <a:ext cx="74064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 smtClean="0">
                <a:solidFill>
                  <a:srgbClr val="C00000"/>
                </a:solidFill>
                <a:latin typeface="Arial"/>
              </a:rPr>
              <a:t>Beam run</a:t>
            </a:r>
            <a:endParaRPr lang="en-GB" sz="1000" dirty="0">
              <a:solidFill>
                <a:srgbClr val="C00000"/>
              </a:solidFill>
              <a:latin typeface="Arial"/>
            </a:endParaRPr>
          </a:p>
        </p:txBody>
      </p:sp>
      <p:sp>
        <p:nvSpPr>
          <p:cNvPr id="100" name="Content Placeholder 2"/>
          <p:cNvSpPr>
            <a:spLocks noGrp="1"/>
          </p:cNvSpPr>
          <p:nvPr>
            <p:ph idx="1"/>
          </p:nvPr>
        </p:nvSpPr>
        <p:spPr>
          <a:xfrm>
            <a:off x="180975" y="751413"/>
            <a:ext cx="6191320" cy="3488975"/>
          </a:xfrm>
        </p:spPr>
        <p:txBody>
          <a:bodyPr>
            <a:normAutofit fontScale="62500" lnSpcReduction="20000"/>
          </a:bodyPr>
          <a:lstStyle/>
          <a:p>
            <a:pPr marL="36576" indent="0">
              <a:buNone/>
            </a:pPr>
            <a:r>
              <a:rPr lang="en-GB" dirty="0" smtClean="0"/>
              <a:t>August – December 2015: </a:t>
            </a:r>
          </a:p>
          <a:p>
            <a:r>
              <a:rPr lang="en-GB" dirty="0"/>
              <a:t>D</a:t>
            </a:r>
            <a:r>
              <a:rPr lang="en-GB" dirty="0" smtClean="0"/>
              <a:t>esign and manufacturing of coupler </a:t>
            </a:r>
            <a:r>
              <a:rPr lang="en-GB" dirty="0" err="1" smtClean="0"/>
              <a:t>thermalisations</a:t>
            </a:r>
            <a:endParaRPr lang="en-GB" dirty="0" smtClean="0"/>
          </a:p>
          <a:p>
            <a:r>
              <a:rPr lang="en-GB" dirty="0" smtClean="0"/>
              <a:t>CM2 assembly pursued until cavities assembly</a:t>
            </a:r>
          </a:p>
          <a:p>
            <a:pPr marL="36576" indent="0">
              <a:buNone/>
            </a:pPr>
            <a:endParaRPr lang="en-GB" sz="3100" dirty="0" smtClean="0"/>
          </a:p>
          <a:p>
            <a:pPr marL="36576" indent="0">
              <a:buNone/>
            </a:pPr>
            <a:r>
              <a:rPr lang="en-GB" sz="3100" dirty="0" smtClean="0"/>
              <a:t>2016</a:t>
            </a:r>
            <a:r>
              <a:rPr lang="en-GB" sz="3100" dirty="0"/>
              <a:t>: </a:t>
            </a:r>
            <a:endParaRPr lang="en-GB" sz="3100" dirty="0" smtClean="0"/>
          </a:p>
          <a:p>
            <a:r>
              <a:rPr lang="en-GB" sz="3100" dirty="0" smtClean="0"/>
              <a:t>January: restart </a:t>
            </a:r>
            <a:r>
              <a:rPr lang="en-GB" sz="3100" dirty="0"/>
              <a:t>CM2 </a:t>
            </a:r>
            <a:r>
              <a:rPr lang="en-GB" sz="3100" dirty="0" smtClean="0"/>
              <a:t>assembly </a:t>
            </a:r>
            <a:r>
              <a:rPr lang="en-GB" sz="3100" u="sng" dirty="0" smtClean="0"/>
              <a:t>with upgraded design</a:t>
            </a:r>
            <a:endParaRPr lang="en-GB" sz="3100" u="sng" dirty="0"/>
          </a:p>
          <a:p>
            <a:r>
              <a:rPr lang="en-GB" sz="3100" dirty="0" smtClean="0"/>
              <a:t>February: </a:t>
            </a:r>
            <a:r>
              <a:rPr lang="en-GB" sz="3100" u="sng" dirty="0" smtClean="0"/>
              <a:t>start refurbishment CM1 in parallel</a:t>
            </a:r>
            <a:endParaRPr lang="en-GB" sz="3100" u="sng" dirty="0"/>
          </a:p>
          <a:p>
            <a:r>
              <a:rPr lang="en-GB" sz="3100" dirty="0"/>
              <a:t>End April: </a:t>
            </a:r>
            <a:endParaRPr lang="en-GB" sz="3100" dirty="0" smtClean="0"/>
          </a:p>
          <a:p>
            <a:pPr lvl="1"/>
            <a:r>
              <a:rPr lang="en-GB" sz="2700" dirty="0" smtClean="0"/>
              <a:t>CM1 </a:t>
            </a:r>
            <a:r>
              <a:rPr lang="en-GB" sz="2700" dirty="0"/>
              <a:t>&amp; CM2 installed in the </a:t>
            </a:r>
            <a:r>
              <a:rPr lang="en-GB" sz="2700" dirty="0" err="1" smtClean="0"/>
              <a:t>Linac</a:t>
            </a:r>
            <a:endParaRPr lang="en-GB" sz="2700" dirty="0" smtClean="0"/>
          </a:p>
          <a:p>
            <a:pPr lvl="1"/>
            <a:r>
              <a:rPr lang="en-GB" sz="2700" dirty="0" smtClean="0"/>
              <a:t>Start CM3 assembly</a:t>
            </a:r>
            <a:endParaRPr lang="en-GB" sz="2700" dirty="0"/>
          </a:p>
          <a:p>
            <a:endParaRPr lang="en-GB" dirty="0" smtClean="0"/>
          </a:p>
          <a:p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71417" y="-18441"/>
            <a:ext cx="2972583" cy="3383209"/>
          </a:xfrm>
          <a:prstGeom prst="rect">
            <a:avLst/>
          </a:prstGeom>
        </p:spPr>
      </p:pic>
      <p:sp>
        <p:nvSpPr>
          <p:cNvPr id="101" name="Rounded Rectangle 100"/>
          <p:cNvSpPr/>
          <p:nvPr/>
        </p:nvSpPr>
        <p:spPr>
          <a:xfrm>
            <a:off x="5656522" y="3342475"/>
            <a:ext cx="3487478" cy="435948"/>
          </a:xfrm>
          <a:prstGeom prst="roundRect">
            <a:avLst>
              <a:gd name="adj" fmla="val 13323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5164" tIns="37582" rIns="75164" bIns="37582" rtlCol="0" anchor="t" anchorCtr="0"/>
          <a:lstStyle/>
          <a:p>
            <a:pPr algn="r"/>
            <a:r>
              <a:rPr lang="en-US" sz="1000" i="1" dirty="0" smtClean="0">
                <a:solidFill>
                  <a:srgbClr val="0055A0"/>
                </a:solidFill>
                <a:latin typeface="Arial"/>
              </a:rPr>
              <a:t>Co-activity CM1 refurbishment / CM2 final testing at SM18</a:t>
            </a:r>
          </a:p>
        </p:txBody>
      </p:sp>
    </p:spTree>
    <p:extLst>
      <p:ext uri="{BB962C8B-B14F-4D97-AF65-F5344CB8AC3E}">
        <p14:creationId xmlns:p14="http://schemas.microsoft.com/office/powerpoint/2010/main" val="41018341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Title 1"/>
          <p:cNvSpPr txBox="1">
            <a:spLocks/>
          </p:cNvSpPr>
          <p:nvPr/>
        </p:nvSpPr>
        <p:spPr>
          <a:xfrm>
            <a:off x="0" y="0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600" b="1" dirty="0" smtClean="0"/>
              <a:t>CM3 assembly</a:t>
            </a:r>
            <a:endParaRPr lang="en-GB" sz="2600" b="1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213896"/>
            <a:ext cx="9144000" cy="4644105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17" name="Content Placeholder 2"/>
          <p:cNvSpPr>
            <a:spLocks noGrp="1"/>
          </p:cNvSpPr>
          <p:nvPr>
            <p:ph sz="half" idx="1"/>
          </p:nvPr>
        </p:nvSpPr>
        <p:spPr>
          <a:xfrm>
            <a:off x="0" y="705818"/>
            <a:ext cx="5181600" cy="1508077"/>
          </a:xfrm>
        </p:spPr>
        <p:txBody>
          <a:bodyPr>
            <a:normAutofit fontScale="70000" lnSpcReduction="20000"/>
          </a:bodyPr>
          <a:lstStyle/>
          <a:p>
            <a:r>
              <a:rPr lang="en-GB" dirty="0" smtClean="0"/>
              <a:t>Planning:</a:t>
            </a:r>
          </a:p>
          <a:p>
            <a:pPr lvl="1"/>
            <a:r>
              <a:rPr lang="en-GB" sz="2300" dirty="0" smtClean="0"/>
              <a:t>Baseline 24w (+2w contingency) as for CM2</a:t>
            </a:r>
          </a:p>
          <a:p>
            <a:pPr lvl="1"/>
            <a:r>
              <a:rPr lang="en-GB" sz="2300" dirty="0" smtClean="0"/>
              <a:t>+ 2 weeks final testing (initially planned in bunker)</a:t>
            </a:r>
          </a:p>
          <a:p>
            <a:pPr lvl="1"/>
            <a:r>
              <a:rPr lang="en-GB" sz="2300" b="1" dirty="0" smtClean="0">
                <a:solidFill>
                  <a:srgbClr val="00B050"/>
                </a:solidFill>
              </a:rPr>
              <a:t>On schedule so far</a:t>
            </a:r>
            <a:endParaRPr lang="en-GB" dirty="0" smtClean="0"/>
          </a:p>
          <a:p>
            <a:pPr lvl="1"/>
            <a:endParaRPr lang="en-GB" dirty="0" smtClean="0"/>
          </a:p>
          <a:p>
            <a:pPr lvl="1"/>
            <a:endParaRPr lang="en-GB" dirty="0" smtClean="0"/>
          </a:p>
        </p:txBody>
      </p:sp>
      <p:sp>
        <p:nvSpPr>
          <p:cNvPr id="8" name="Content Placeholder 7"/>
          <p:cNvSpPr>
            <a:spLocks noGrp="1"/>
          </p:cNvSpPr>
          <p:nvPr>
            <p:ph sz="half" idx="2"/>
          </p:nvPr>
        </p:nvSpPr>
        <p:spPr>
          <a:xfrm>
            <a:off x="4914901" y="705818"/>
            <a:ext cx="4229099" cy="1508077"/>
          </a:xfrm>
        </p:spPr>
        <p:txBody>
          <a:bodyPr>
            <a:normAutofit fontScale="70000" lnSpcReduction="20000"/>
          </a:bodyPr>
          <a:lstStyle/>
          <a:p>
            <a:r>
              <a:rPr lang="en-GB" dirty="0" smtClean="0"/>
              <a:t>Organisation</a:t>
            </a:r>
          </a:p>
          <a:p>
            <a:pPr lvl="1"/>
            <a:r>
              <a:rPr lang="en-GB" dirty="0" smtClean="0"/>
              <a:t>Same team as for CM1-CM2</a:t>
            </a:r>
          </a:p>
          <a:p>
            <a:pPr lvl="1"/>
            <a:r>
              <a:rPr lang="en-GB" dirty="0" smtClean="0"/>
              <a:t>All parts ready before assembly start</a:t>
            </a:r>
          </a:p>
          <a:p>
            <a:pPr lvl="1"/>
            <a:r>
              <a:rPr lang="en-GB" dirty="0" smtClean="0"/>
              <a:t>Use of upgraded procedures</a:t>
            </a:r>
          </a:p>
        </p:txBody>
      </p:sp>
      <p:cxnSp>
        <p:nvCxnSpPr>
          <p:cNvPr id="4" name="Straight Arrow Connector 3"/>
          <p:cNvCxnSpPr/>
          <p:nvPr/>
        </p:nvCxnSpPr>
        <p:spPr>
          <a:xfrm flipH="1">
            <a:off x="7534940" y="4867349"/>
            <a:ext cx="85060" cy="718288"/>
          </a:xfrm>
          <a:prstGeom prst="straightConnector1">
            <a:avLst/>
          </a:prstGeom>
          <a:ln>
            <a:solidFill>
              <a:srgbClr val="FF66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7464056" y="4526765"/>
            <a:ext cx="126099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 smtClean="0">
                <a:solidFill>
                  <a:srgbClr val="FF6600"/>
                </a:solidFill>
              </a:rPr>
              <a:t>Installation cavities</a:t>
            </a:r>
            <a:endParaRPr lang="en-GB" sz="1000" dirty="0">
              <a:solidFill>
                <a:srgbClr val="FF6600"/>
              </a:solidFill>
            </a:endParaRPr>
          </a:p>
        </p:txBody>
      </p:sp>
      <p:cxnSp>
        <p:nvCxnSpPr>
          <p:cNvPr id="21" name="Straight Arrow Connector 20"/>
          <p:cNvCxnSpPr/>
          <p:nvPr/>
        </p:nvCxnSpPr>
        <p:spPr>
          <a:xfrm flipH="1">
            <a:off x="6737498" y="4337913"/>
            <a:ext cx="85060" cy="718288"/>
          </a:xfrm>
          <a:prstGeom prst="straightConnector1">
            <a:avLst/>
          </a:prstGeom>
          <a:ln>
            <a:solidFill>
              <a:srgbClr val="FF66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6666614" y="3997329"/>
            <a:ext cx="131108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 smtClean="0">
                <a:solidFill>
                  <a:srgbClr val="FF6600"/>
                </a:solidFill>
              </a:rPr>
              <a:t>Installation solenoid</a:t>
            </a:r>
            <a:endParaRPr lang="en-GB" sz="1000" dirty="0">
              <a:solidFill>
                <a:srgbClr val="FF6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25270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770873"/>
            <a:ext cx="7992888" cy="575149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39552" y="392396"/>
            <a:ext cx="87849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 out of 5 cavities available (tested) for CM3</a:t>
            </a:r>
            <a:endParaRPr lang="en-GB" sz="32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835696" y="1700808"/>
            <a:ext cx="4968552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rgbClr val="00B050"/>
                </a:solidFill>
                <a:latin typeface="Calibri"/>
              </a:rPr>
              <a:t>QS15 coated in week 25</a:t>
            </a:r>
          </a:p>
          <a:p>
            <a:r>
              <a:rPr lang="en-GB" b="1" dirty="0" smtClean="0">
                <a:solidFill>
                  <a:srgbClr val="00B050"/>
                </a:solidFill>
                <a:latin typeface="Calibri"/>
              </a:rPr>
              <a:t>QS6 and QS16 in the pipeline, still in time for CM3</a:t>
            </a:r>
            <a:endParaRPr lang="en-GB" b="1" dirty="0">
              <a:solidFill>
                <a:srgbClr val="00B05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7383186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91680" y="12794"/>
            <a:ext cx="4680520" cy="940443"/>
          </a:xfrm>
        </p:spPr>
        <p:txBody>
          <a:bodyPr>
            <a:normAutofit fontScale="90000"/>
          </a:bodyPr>
          <a:lstStyle/>
          <a:p>
            <a:r>
              <a:rPr lang="fi-FI" dirty="0" smtClean="0">
                <a:latin typeface="Arial" panose="020B0604020202020204" pitchFamily="34" charset="0"/>
                <a:cs typeface="Arial" panose="020B0604020202020204" pitchFamily="34" charset="0"/>
              </a:rPr>
              <a:t>CM4 configuration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Espace réservé du contenu 8"/>
          <p:cNvSpPr txBox="1">
            <a:spLocks/>
          </p:cNvSpPr>
          <p:nvPr/>
        </p:nvSpPr>
        <p:spPr>
          <a:xfrm>
            <a:off x="462334" y="1220700"/>
            <a:ext cx="4608072" cy="4901494"/>
          </a:xfrm>
          <a:prstGeom prst="rect">
            <a:avLst/>
          </a:prstGeom>
        </p:spPr>
        <p:txBody>
          <a:bodyPr/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prstClr val="black"/>
              </a:buClr>
            </a:pPr>
            <a:endParaRPr lang="en-GB" dirty="0">
              <a:solidFill>
                <a:prstClr val="black"/>
              </a:solidFill>
              <a:latin typeface="Calibri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885" t="47445" r="23962" b="6762"/>
          <a:stretch/>
        </p:blipFill>
        <p:spPr>
          <a:xfrm>
            <a:off x="144958" y="1151447"/>
            <a:ext cx="8851338" cy="50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72282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9592" y="-8"/>
            <a:ext cx="8244408" cy="980736"/>
          </a:xfrm>
        </p:spPr>
        <p:txBody>
          <a:bodyPr>
            <a:noAutofit/>
          </a:bodyPr>
          <a:lstStyle/>
          <a:p>
            <a:r>
              <a:rPr lang="en-GB" sz="3200" dirty="0"/>
              <a:t>Forecast for HIE-ISOLDE Phase </a:t>
            </a:r>
            <a:r>
              <a:rPr lang="en-GB" sz="3200" dirty="0" smtClean="0"/>
              <a:t>2</a:t>
            </a:r>
            <a:r>
              <a:rPr lang="en-GB" sz="3200" dirty="0"/>
              <a:t> </a:t>
            </a:r>
            <a:r>
              <a:rPr lang="en-GB" sz="3200" dirty="0" smtClean="0"/>
              <a:t>(2016-2017)</a:t>
            </a:r>
            <a:endParaRPr lang="en-US" sz="3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31" name="TextBox 30"/>
          <p:cNvSpPr txBox="1"/>
          <p:nvPr/>
        </p:nvSpPr>
        <p:spPr>
          <a:xfrm>
            <a:off x="5292082" y="6381333"/>
            <a:ext cx="2016224" cy="307777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de-DE" sz="1400" dirty="0" smtClean="0">
                <a:solidFill>
                  <a:prstClr val="black"/>
                </a:solidFill>
                <a:latin typeface="Calibri"/>
              </a:rPr>
              <a:t>F. </a:t>
            </a:r>
            <a:r>
              <a:rPr lang="de-DE" sz="1400" dirty="0" err="1" smtClean="0">
                <a:solidFill>
                  <a:prstClr val="black"/>
                </a:solidFill>
                <a:latin typeface="Calibri"/>
              </a:rPr>
              <a:t>Formenti</a:t>
            </a:r>
            <a:endParaRPr lang="en-GB" sz="1400" dirty="0">
              <a:solidFill>
                <a:prstClr val="black"/>
              </a:solidFill>
              <a:latin typeface="Calibri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2587" y="1052736"/>
            <a:ext cx="9144000" cy="2592288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1376" y="3717032"/>
            <a:ext cx="9144000" cy="2592288"/>
          </a:xfrm>
          <a:prstGeom prst="rect">
            <a:avLst/>
          </a:prstGeom>
          <a:solidFill>
            <a:srgbClr val="FFFFFF"/>
          </a:solidFill>
        </p:spPr>
      </p:pic>
      <p:sp>
        <p:nvSpPr>
          <p:cNvPr id="1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1043610" y="6453017"/>
            <a:ext cx="2736304" cy="360363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4067945" y="1916832"/>
            <a:ext cx="10231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 smtClean="0">
                <a:solidFill>
                  <a:srgbClr val="FF0000"/>
                </a:solidFill>
              </a:rPr>
              <a:t>Cav</a:t>
            </a:r>
            <a:r>
              <a:rPr lang="en-US" b="1" dirty="0" smtClean="0">
                <a:solidFill>
                  <a:srgbClr val="FF0000"/>
                </a:solidFill>
              </a:rPr>
              <a:t> CM3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499993" y="4437112"/>
            <a:ext cx="10231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 smtClean="0">
                <a:solidFill>
                  <a:srgbClr val="FF0000"/>
                </a:solidFill>
              </a:rPr>
              <a:t>Cav</a:t>
            </a:r>
            <a:r>
              <a:rPr lang="en-US" b="1" dirty="0" smtClean="0">
                <a:solidFill>
                  <a:srgbClr val="FF0000"/>
                </a:solidFill>
              </a:rPr>
              <a:t> CM4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3" name="Multiply 2"/>
          <p:cNvSpPr/>
          <p:nvPr/>
        </p:nvSpPr>
        <p:spPr>
          <a:xfrm>
            <a:off x="5508104" y="1844824"/>
            <a:ext cx="648072" cy="288032"/>
          </a:xfrm>
          <a:prstGeom prst="mathMultiply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6732244" y="2060848"/>
            <a:ext cx="10263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HELIOS ?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6" name="Oval 15"/>
          <p:cNvSpPr/>
          <p:nvPr/>
        </p:nvSpPr>
        <p:spPr>
          <a:xfrm flipV="1">
            <a:off x="5652120" y="3068960"/>
            <a:ext cx="1296144" cy="432048"/>
          </a:xfrm>
          <a:prstGeom prst="ellipse">
            <a:avLst/>
          </a:prstGeom>
          <a:noFill/>
          <a:ln w="5715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5" name="7-Point Star 4"/>
          <p:cNvSpPr/>
          <p:nvPr/>
        </p:nvSpPr>
        <p:spPr>
          <a:xfrm>
            <a:off x="4427986" y="1700808"/>
            <a:ext cx="288032" cy="288032"/>
          </a:xfrm>
          <a:prstGeom prst="star7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7-Point Star 16"/>
          <p:cNvSpPr/>
          <p:nvPr/>
        </p:nvSpPr>
        <p:spPr>
          <a:xfrm>
            <a:off x="4860032" y="4221088"/>
            <a:ext cx="288032" cy="288032"/>
          </a:xfrm>
          <a:prstGeom prst="star7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69814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8" grpId="0"/>
      <p:bldP spid="3" grpId="0" animBg="1"/>
      <p:bldP spid="13" grpId="0"/>
      <p:bldP spid="16" grpId="0" animBg="1"/>
      <p:bldP spid="5" grpId="0" animBg="1"/>
      <p:bldP spid="1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C:\Hie-Isolde\Hie-Isolde presentations\Stephane\for ISCC_IAP 2014\int_gene_10.bmp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" y="790984"/>
            <a:ext cx="9143999" cy="51599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 Box 2"/>
          <p:cNvSpPr txBox="1">
            <a:spLocks noChangeArrowheads="1"/>
          </p:cNvSpPr>
          <p:nvPr/>
        </p:nvSpPr>
        <p:spPr bwMode="auto">
          <a:xfrm>
            <a:off x="2079542" y="54037"/>
            <a:ext cx="5804826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sz="3600" b="1" dirty="0">
                <a:solidFill>
                  <a:srgbClr val="0D3A7E"/>
                </a:solidFill>
              </a:rPr>
              <a:t>HIE-ISOLDE SC LINAC: Phase 1</a:t>
            </a:r>
            <a:endParaRPr lang="en-US" sz="3600" b="1" dirty="0">
              <a:solidFill>
                <a:srgbClr val="0D3A7E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109133" y="5321597"/>
            <a:ext cx="1313151" cy="27699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200" dirty="0" smtClean="0"/>
              <a:t>S. Maridor</a:t>
            </a:r>
            <a:endParaRPr lang="en-GB" sz="1200" dirty="0" smtClean="0"/>
          </a:p>
        </p:txBody>
      </p:sp>
      <p:sp>
        <p:nvSpPr>
          <p:cNvPr id="8" name="Rectangle 1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3710" y="6534149"/>
            <a:ext cx="2133600" cy="4762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52114228-48E0-4CF5-A08E-E9F21652774F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32266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38" t="26808" r="4053"/>
          <a:stretch/>
        </p:blipFill>
        <p:spPr>
          <a:xfrm>
            <a:off x="878683" y="2695577"/>
            <a:ext cx="6908006" cy="407704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29/02/2016</a:t>
            </a:r>
            <a:endParaRPr lang="fr-FR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stephane.maridor@cern.ch</a:t>
            </a:r>
            <a:endParaRPr lang="fr-FR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E3B2F-42F8-4D2B-A972-9F2F4F645269}" type="slidenum">
              <a:rPr lang="fr-FR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8</a:t>
            </a:fld>
            <a:endParaRPr lang="fr-FR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pic>
        <p:nvPicPr>
          <p:cNvPr id="8" name="Picture 7" descr="show3d15"/>
          <p:cNvPicPr>
            <a:picLocks noGrp="1" noChangeAspect="1"/>
          </p:cNvPicPr>
          <p:nvPr isPhoto="1"/>
        </p:nvPicPr>
        <p:blipFill rotWithShape="1">
          <a:blip r:embed="rId3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466" b="23784"/>
          <a:stretch/>
        </p:blipFill>
        <p:spPr>
          <a:xfrm>
            <a:off x="930268" y="-95249"/>
            <a:ext cx="6858000" cy="2619213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9" name="Rectangle 8"/>
          <p:cNvSpPr/>
          <p:nvPr/>
        </p:nvSpPr>
        <p:spPr>
          <a:xfrm>
            <a:off x="-85724" y="2628901"/>
            <a:ext cx="9351169" cy="114300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085979" y="2867027"/>
            <a:ext cx="1189879" cy="3693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prstClr val="white"/>
                </a:solidFill>
                <a:latin typeface="Calibri"/>
              </a:rPr>
              <a:t>Phase 2A</a:t>
            </a:r>
            <a:endParaRPr lang="fr-FR" dirty="0">
              <a:solidFill>
                <a:prstClr val="white"/>
              </a:solidFill>
              <a:latin typeface="Calibri"/>
            </a:endParaRPr>
          </a:p>
        </p:txBody>
      </p:sp>
      <p:cxnSp>
        <p:nvCxnSpPr>
          <p:cNvPr id="14" name="Straight Arrow Connector 13"/>
          <p:cNvCxnSpPr/>
          <p:nvPr/>
        </p:nvCxnSpPr>
        <p:spPr>
          <a:xfrm>
            <a:off x="4443413" y="1866900"/>
            <a:ext cx="685800" cy="2286000"/>
          </a:xfrm>
          <a:prstGeom prst="straightConnector1">
            <a:avLst/>
          </a:prstGeom>
          <a:ln w="19050">
            <a:solidFill>
              <a:srgbClr val="FF0000"/>
            </a:solidFill>
            <a:prstDash val="dash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>
            <a:off x="4843462" y="1876425"/>
            <a:ext cx="14288" cy="2286000"/>
          </a:xfrm>
          <a:prstGeom prst="straightConnector1">
            <a:avLst/>
          </a:prstGeom>
          <a:ln w="19050">
            <a:solidFill>
              <a:srgbClr val="FF0000"/>
            </a:solidFill>
            <a:prstDash val="dash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2051722" y="404664"/>
            <a:ext cx="1189879" cy="3693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prstClr val="white"/>
                </a:solidFill>
                <a:latin typeface="Calibri"/>
              </a:rPr>
              <a:t>Phase 1</a:t>
            </a:r>
            <a:endParaRPr lang="fr-FR" dirty="0">
              <a:solidFill>
                <a:prstClr val="white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734041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show3d16"/>
          <p:cNvPicPr>
            <a:picLocks noGrp="1" noChangeAspect="1"/>
          </p:cNvPicPr>
          <p:nvPr isPhoto="1"/>
        </p:nvPicPr>
        <p:blipFill rotWithShape="1">
          <a:blip r:embed="rId2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968" b="22432"/>
          <a:stretch/>
        </p:blipFill>
        <p:spPr>
          <a:xfrm>
            <a:off x="914400" y="0"/>
            <a:ext cx="6858000" cy="2611464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38" t="26808" r="4053"/>
          <a:stretch/>
        </p:blipFill>
        <p:spPr>
          <a:xfrm>
            <a:off x="878683" y="2695577"/>
            <a:ext cx="6908006" cy="407704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29/02/2016</a:t>
            </a:r>
            <a:endParaRPr lang="fr-FR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stephane.maridor@cern.ch</a:t>
            </a:r>
            <a:endParaRPr lang="fr-FR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E3B2F-42F8-4D2B-A972-9F2F4F645269}" type="slidenum">
              <a:rPr lang="fr-FR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9</a:t>
            </a:fld>
            <a:endParaRPr lang="fr-FR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-85724" y="2628901"/>
            <a:ext cx="9351169" cy="114300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085979" y="2867027"/>
            <a:ext cx="1189879" cy="3693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prstClr val="white"/>
                </a:solidFill>
                <a:latin typeface="Calibri"/>
              </a:rPr>
              <a:t>Phase 2A</a:t>
            </a:r>
            <a:endParaRPr lang="fr-FR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051722" y="404664"/>
            <a:ext cx="1189879" cy="3693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prstClr val="white"/>
                </a:solidFill>
                <a:latin typeface="Calibri"/>
              </a:rPr>
              <a:t>Phase 2B</a:t>
            </a:r>
            <a:endParaRPr lang="fr-FR" dirty="0">
              <a:solidFill>
                <a:prstClr val="white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1580052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Office Theme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3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CERNCorporate16-9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4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5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4401</TotalTime>
  <Words>485</Words>
  <Application>Microsoft Macintosh PowerPoint</Application>
  <PresentationFormat>On-screen Show (4:3)</PresentationFormat>
  <Paragraphs>90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7</vt:i4>
      </vt:variant>
      <vt:variant>
        <vt:lpstr>Slide Titles</vt:lpstr>
      </vt:variant>
      <vt:variant>
        <vt:i4>12</vt:i4>
      </vt:variant>
    </vt:vector>
  </HeadingPairs>
  <TitlesOfParts>
    <vt:vector size="19" baseType="lpstr">
      <vt:lpstr>Office Theme</vt:lpstr>
      <vt:lpstr>2_Office Theme</vt:lpstr>
      <vt:lpstr>1_Office Theme</vt:lpstr>
      <vt:lpstr>3_Office Theme</vt:lpstr>
      <vt:lpstr>CERNCorporate16-9</vt:lpstr>
      <vt:lpstr>4_Office Theme</vt:lpstr>
      <vt:lpstr>5_Office Theme</vt:lpstr>
      <vt:lpstr>HIE-ISOLDE Project: Phase 2 Planning</vt:lpstr>
      <vt:lpstr>Planning overview</vt:lpstr>
      <vt:lpstr>PowerPoint Presentation</vt:lpstr>
      <vt:lpstr>PowerPoint Presentation</vt:lpstr>
      <vt:lpstr>CM4 configuration</vt:lpstr>
      <vt:lpstr>Forecast for HIE-ISOLDE Phase 2 (2016-2017)</vt:lpstr>
      <vt:lpstr>PowerPoint Presentation</vt:lpstr>
      <vt:lpstr>PowerPoint Presentation</vt:lpstr>
      <vt:lpstr>PowerPoint Presentation</vt:lpstr>
      <vt:lpstr>Overall Summary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skreim</dc:creator>
  <cp:lastModifiedBy>Yacine KADI</cp:lastModifiedBy>
  <cp:revision>661</cp:revision>
  <dcterms:created xsi:type="dcterms:W3CDTF">2012-03-08T16:06:15Z</dcterms:created>
  <dcterms:modified xsi:type="dcterms:W3CDTF">2016-06-28T07:37:54Z</dcterms:modified>
</cp:coreProperties>
</file>