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331" r:id="rId3"/>
    <p:sldId id="340" r:id="rId4"/>
    <p:sldId id="342" r:id="rId5"/>
    <p:sldId id="34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522" autoAdjust="0"/>
  </p:normalViewPr>
  <p:slideViewPr>
    <p:cSldViewPr>
      <p:cViewPr>
        <p:scale>
          <a:sx n="100" d="100"/>
          <a:sy n="100" d="100"/>
        </p:scale>
        <p:origin x="-792" y="-4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2060848"/>
            <a:ext cx="7772400" cy="1872208"/>
          </a:xfrm>
        </p:spPr>
        <p:txBody>
          <a:bodyPr>
            <a:normAutofit/>
          </a:bodyPr>
          <a:lstStyle/>
          <a:p>
            <a:r>
              <a:rPr lang="en-US" dirty="0" smtClean="0"/>
              <a:t>Economical Situations</a:t>
            </a:r>
            <a:br>
              <a:rPr lang="en-US" dirty="0" smtClean="0"/>
            </a:br>
            <a:r>
              <a:rPr lang="en-US" sz="2800" dirty="0" smtClean="0">
                <a:solidFill>
                  <a:srgbClr val="000090"/>
                </a:solidFill>
              </a:rPr>
              <a:t>28</a:t>
            </a:r>
            <a:r>
              <a:rPr lang="en-US" sz="2800" baseline="30000" dirty="0" smtClean="0">
                <a:solidFill>
                  <a:srgbClr val="000090"/>
                </a:solidFill>
              </a:rPr>
              <a:t>th</a:t>
            </a:r>
            <a:r>
              <a:rPr lang="en-US" sz="2800" dirty="0" smtClean="0">
                <a:solidFill>
                  <a:srgbClr val="000090"/>
                </a:solidFill>
              </a:rPr>
              <a:t> of June 2016</a:t>
            </a:r>
            <a:endParaRPr lang="en-US" sz="2800" dirty="0">
              <a:solidFill>
                <a:srgbClr val="00009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7704" y="4052664"/>
            <a:ext cx="6400800" cy="1176536"/>
          </a:xfrm>
        </p:spPr>
        <p:txBody>
          <a:bodyPr/>
          <a:lstStyle/>
          <a:p>
            <a:r>
              <a:rPr lang="de-DE" dirty="0" smtClean="0"/>
              <a:t>Maria J. G. Borge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Members</a:t>
            </a:r>
            <a:r>
              <a:rPr lang="es-ES" dirty="0" smtClean="0"/>
              <a:t> &amp; Status</a:t>
            </a:r>
            <a:endParaRPr lang="es-E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94928" y="1124744"/>
            <a:ext cx="7653536" cy="5256584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Poland have signed for 2016.</a:t>
            </a:r>
          </a:p>
          <a:p>
            <a:pPr marL="0" indent="0">
              <a:buNone/>
            </a:pPr>
            <a:endParaRPr lang="en-US" sz="800" dirty="0"/>
          </a:p>
          <a:p>
            <a:pPr>
              <a:lnSpc>
                <a:spcPct val="120000"/>
              </a:lnSpc>
            </a:pPr>
            <a:r>
              <a:rPr lang="en-US" sz="2400" dirty="0" smtClean="0"/>
              <a:t>Slovakia member since 2016.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Total 16 members</a:t>
            </a:r>
            <a:endParaRPr lang="en-US" sz="2200" dirty="0"/>
          </a:p>
          <a:p>
            <a:pPr marL="0" indent="0">
              <a:buNone/>
            </a:pPr>
            <a:endParaRPr lang="en-US" sz="800" dirty="0">
              <a:solidFill>
                <a:srgbClr val="FF0000"/>
              </a:solidFill>
            </a:endParaRPr>
          </a:p>
          <a:p>
            <a:r>
              <a:rPr lang="en-US" sz="2400" dirty="0" smtClean="0"/>
              <a:t>Problems with </a:t>
            </a:r>
            <a:r>
              <a:rPr lang="en-US" sz="2400" dirty="0" smtClean="0">
                <a:solidFill>
                  <a:srgbClr val="0000FF"/>
                </a:solidFill>
              </a:rPr>
              <a:t>India</a:t>
            </a:r>
            <a:r>
              <a:rPr lang="en-US" sz="2400" dirty="0" smtClean="0"/>
              <a:t> and  </a:t>
            </a:r>
            <a:r>
              <a:rPr lang="en-US" sz="2400" dirty="0" smtClean="0">
                <a:solidFill>
                  <a:srgbClr val="0000FF"/>
                </a:solidFill>
              </a:rPr>
              <a:t>Greece</a:t>
            </a:r>
            <a:r>
              <a:rPr lang="en-US" sz="2400" dirty="0" smtClean="0"/>
              <a:t> contributions. We are in continuous contact with the  representatives for CERN matters. Chance to recover some outstanding fees from Greece.</a:t>
            </a:r>
          </a:p>
          <a:p>
            <a:r>
              <a:rPr lang="en-US" sz="2400" dirty="0" smtClean="0"/>
              <a:t>Ireland pending on the global Irish decision to become </a:t>
            </a:r>
            <a:r>
              <a:rPr lang="en-US" sz="2400" dirty="0"/>
              <a:t>A</a:t>
            </a:r>
            <a:r>
              <a:rPr lang="en-US" sz="2400" dirty="0" smtClean="0"/>
              <a:t>ssociate  Member of CERN.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In Pipeline:</a:t>
            </a:r>
          </a:p>
          <a:p>
            <a:r>
              <a:rPr lang="en-US" sz="2400" b="1" dirty="0"/>
              <a:t>Bulgaria</a:t>
            </a:r>
            <a:r>
              <a:rPr lang="en-US" sz="2400" dirty="0"/>
              <a:t> had agreed with the ISOLDE-</a:t>
            </a:r>
            <a:r>
              <a:rPr lang="en-US" sz="2400" dirty="0" err="1"/>
              <a:t>MoU</a:t>
            </a:r>
            <a:r>
              <a:rPr lang="en-US" sz="2400" dirty="0"/>
              <a:t> &amp; </a:t>
            </a:r>
            <a:r>
              <a:rPr lang="en-US" sz="2400" dirty="0">
                <a:solidFill>
                  <a:srgbClr val="000090"/>
                </a:solidFill>
              </a:rPr>
              <a:t>Sergio </a:t>
            </a:r>
            <a:r>
              <a:rPr lang="en-US" sz="2400" dirty="0" err="1">
                <a:solidFill>
                  <a:srgbClr val="000090"/>
                </a:solidFill>
              </a:rPr>
              <a:t>Bertolucci</a:t>
            </a:r>
            <a:r>
              <a:rPr lang="en-US" sz="2400" dirty="0">
                <a:solidFill>
                  <a:srgbClr val="000090"/>
                </a:solidFill>
              </a:rPr>
              <a:t> </a:t>
            </a:r>
            <a:r>
              <a:rPr lang="en-US" sz="2400" dirty="0"/>
              <a:t>has signed  the 21</a:t>
            </a:r>
            <a:r>
              <a:rPr lang="en-US" sz="2400" baseline="30000" dirty="0"/>
              <a:t>st</a:t>
            </a:r>
            <a:r>
              <a:rPr lang="en-US" sz="2400" dirty="0"/>
              <a:t> of March 2014</a:t>
            </a:r>
            <a:r>
              <a:rPr lang="en-US" sz="2400" dirty="0">
                <a:solidFill>
                  <a:srgbClr val="FF0000"/>
                </a:solidFill>
              </a:rPr>
              <a:t>. 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 starting 2018 more likely</a:t>
            </a:r>
            <a:endParaRPr lang="en-US" sz="900" dirty="0" smtClean="0"/>
          </a:p>
          <a:p>
            <a:r>
              <a:rPr lang="en-US" sz="2400" dirty="0" smtClean="0"/>
              <a:t>Portugal, </a:t>
            </a:r>
            <a:r>
              <a:rPr lang="en-US" sz="2400" dirty="0" err="1" smtClean="0"/>
              <a:t>MoU</a:t>
            </a:r>
            <a:r>
              <a:rPr lang="en-US" sz="2400" dirty="0" smtClean="0"/>
              <a:t> sent to Ministry after visit in May.</a:t>
            </a:r>
            <a:endParaRPr lang="en-US" sz="2200" dirty="0" smtClean="0"/>
          </a:p>
          <a:p>
            <a:pPr lvl="1"/>
            <a:endParaRPr lang="en-US" sz="22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24856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Income of the collaboration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99592" y="908720"/>
            <a:ext cx="8352928" cy="5805264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Outstanding fee</a:t>
            </a:r>
          </a:p>
          <a:p>
            <a:r>
              <a:rPr lang="en-US" sz="2400" b="1" dirty="0" smtClean="0"/>
              <a:t>2012 Greece</a:t>
            </a:r>
          </a:p>
          <a:p>
            <a:r>
              <a:rPr lang="en-US" sz="2400" b="1" dirty="0" smtClean="0"/>
              <a:t>2013</a:t>
            </a:r>
            <a:r>
              <a:rPr lang="en-US" sz="2400" dirty="0" smtClean="0"/>
              <a:t> </a:t>
            </a:r>
            <a:r>
              <a:rPr lang="en-US" sz="2400" b="1" dirty="0" smtClean="0"/>
              <a:t>Greece</a:t>
            </a:r>
            <a:r>
              <a:rPr lang="en-US" sz="2400" dirty="0" smtClean="0"/>
              <a:t>, India, Ireland</a:t>
            </a:r>
          </a:p>
          <a:p>
            <a:r>
              <a:rPr lang="en-US" sz="2400" b="1" dirty="0"/>
              <a:t>2014 Greece</a:t>
            </a:r>
            <a:r>
              <a:rPr lang="en-US" sz="2400" dirty="0"/>
              <a:t>, India, </a:t>
            </a:r>
            <a:r>
              <a:rPr lang="en-US" sz="2400" dirty="0" smtClean="0"/>
              <a:t>Ireland (</a:t>
            </a:r>
            <a:r>
              <a:rPr lang="en-US" sz="2400" dirty="0" smtClean="0">
                <a:solidFill>
                  <a:srgbClr val="FF0000"/>
                </a:solidFill>
              </a:rPr>
              <a:t>Total = </a:t>
            </a:r>
            <a:r>
              <a:rPr lang="en-US" sz="2400" dirty="0">
                <a:solidFill>
                  <a:srgbClr val="FF0000"/>
                </a:solidFill>
              </a:rPr>
              <a:t>9</a:t>
            </a:r>
            <a:r>
              <a:rPr lang="en-US" sz="2400" dirty="0" smtClean="0">
                <a:solidFill>
                  <a:srgbClr val="FF0000"/>
                </a:solidFill>
              </a:rPr>
              <a:t>0.000 CHF</a:t>
            </a:r>
            <a:r>
              <a:rPr lang="en-US" sz="2400" dirty="0" smtClean="0"/>
              <a:t>)</a:t>
            </a:r>
          </a:p>
          <a:p>
            <a:r>
              <a:rPr lang="en-US" sz="2400" b="1" dirty="0" smtClean="0"/>
              <a:t>2015</a:t>
            </a:r>
            <a:r>
              <a:rPr lang="en-US" sz="2400" dirty="0" smtClean="0"/>
              <a:t> </a:t>
            </a:r>
            <a:r>
              <a:rPr lang="en-US" sz="2400" b="1" dirty="0"/>
              <a:t>Greece</a:t>
            </a:r>
            <a:r>
              <a:rPr lang="en-US" sz="2400" dirty="0"/>
              <a:t>, India, </a:t>
            </a:r>
            <a:r>
              <a:rPr lang="en-US" sz="2400" dirty="0" smtClean="0"/>
              <a:t>Ireland, </a:t>
            </a:r>
            <a:r>
              <a:rPr lang="en-US" sz="2400" b="1" dirty="0" smtClean="0"/>
              <a:t>France (payment on going</a:t>
            </a:r>
            <a:r>
              <a:rPr lang="is-IS" sz="2400" b="1" dirty="0" smtClean="0"/>
              <a:t>…)</a:t>
            </a:r>
            <a:endParaRPr lang="en-US" sz="800" b="1" dirty="0" smtClean="0"/>
          </a:p>
          <a:p>
            <a:r>
              <a:rPr lang="es-ES" sz="2400" dirty="0" smtClean="0">
                <a:solidFill>
                  <a:srgbClr val="000090"/>
                </a:solidFill>
              </a:rPr>
              <a:t>Balance (</a:t>
            </a:r>
            <a:r>
              <a:rPr lang="es-ES" sz="2400" dirty="0" err="1" smtClean="0">
                <a:solidFill>
                  <a:srgbClr val="000090"/>
                </a:solidFill>
              </a:rPr>
              <a:t>end</a:t>
            </a:r>
            <a:r>
              <a:rPr lang="es-ES" sz="2400" dirty="0" smtClean="0">
                <a:solidFill>
                  <a:srgbClr val="000090"/>
                </a:solidFill>
              </a:rPr>
              <a:t> 2015):  </a:t>
            </a:r>
            <a:r>
              <a:rPr lang="es-ES" sz="2400" b="1" dirty="0" smtClean="0">
                <a:solidFill>
                  <a:srgbClr val="000090"/>
                </a:solidFill>
              </a:rPr>
              <a:t>818.722,01 CHF</a:t>
            </a:r>
          </a:p>
          <a:p>
            <a:pPr marL="0" indent="0">
              <a:buNone/>
            </a:pPr>
            <a:endParaRPr lang="es-ES" sz="800" b="1" dirty="0" smtClean="0"/>
          </a:p>
          <a:p>
            <a:r>
              <a:rPr lang="es-ES" sz="2400" b="1" dirty="0" smtClean="0">
                <a:solidFill>
                  <a:srgbClr val="008000"/>
                </a:solidFill>
              </a:rPr>
              <a:t>2016 </a:t>
            </a:r>
            <a:r>
              <a:rPr lang="es-ES" sz="2400" b="1" dirty="0" err="1" smtClean="0">
                <a:solidFill>
                  <a:srgbClr val="008000"/>
                </a:solidFill>
              </a:rPr>
              <a:t>commitments</a:t>
            </a:r>
            <a:r>
              <a:rPr lang="es-ES" sz="2400" b="1" dirty="0" smtClean="0">
                <a:solidFill>
                  <a:srgbClr val="008000"/>
                </a:solidFill>
              </a:rPr>
              <a:t> &lt; 629900 CHF</a:t>
            </a:r>
          </a:p>
          <a:p>
            <a:pPr lvl="1"/>
            <a:r>
              <a:rPr lang="es-ES" sz="2200" dirty="0" err="1" smtClean="0"/>
              <a:t>Starting</a:t>
            </a:r>
            <a:r>
              <a:rPr lang="es-ES" sz="2200" dirty="0" smtClean="0"/>
              <a:t> loan </a:t>
            </a:r>
            <a:r>
              <a:rPr lang="es-ES" sz="2200" dirty="0" err="1" smtClean="0"/>
              <a:t>reimbursement</a:t>
            </a:r>
            <a:r>
              <a:rPr lang="es-ES" sz="2200" dirty="0" smtClean="0"/>
              <a:t> 140.000 CHF/</a:t>
            </a:r>
            <a:r>
              <a:rPr lang="es-ES" sz="2200" dirty="0" err="1" smtClean="0"/>
              <a:t>year</a:t>
            </a:r>
            <a:r>
              <a:rPr lang="es-ES" sz="2200" dirty="0" smtClean="0"/>
              <a:t> (2016-2020)</a:t>
            </a:r>
            <a:r>
              <a:rPr lang="es-ES" sz="2200" dirty="0" smtClean="0"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s-ES" sz="2200" dirty="0" smtClean="0"/>
          </a:p>
          <a:p>
            <a:pPr lvl="1"/>
            <a:r>
              <a:rPr lang="es-ES" sz="2200" dirty="0" err="1" smtClean="0"/>
              <a:t>Continue</a:t>
            </a:r>
            <a:r>
              <a:rPr lang="es-ES" sz="2200" dirty="0" smtClean="0"/>
              <a:t> </a:t>
            </a:r>
            <a:r>
              <a:rPr lang="es-ES" sz="2200" dirty="0" err="1" smtClean="0"/>
              <a:t>paying</a:t>
            </a:r>
            <a:r>
              <a:rPr lang="es-ES" sz="2200" dirty="0" smtClean="0"/>
              <a:t> HIE-ISOLDE at </a:t>
            </a:r>
            <a:r>
              <a:rPr lang="es-ES" sz="2200" dirty="0" err="1" smtClean="0"/>
              <a:t>the</a:t>
            </a:r>
            <a:r>
              <a:rPr lang="es-ES" sz="2200" dirty="0" smtClean="0"/>
              <a:t> </a:t>
            </a:r>
            <a:r>
              <a:rPr lang="es-ES" sz="2200" dirty="0" err="1" smtClean="0"/>
              <a:t>rate</a:t>
            </a:r>
            <a:r>
              <a:rPr lang="es-ES" sz="2200" dirty="0" smtClean="0"/>
              <a:t> of 400.000 CHF/y</a:t>
            </a:r>
            <a:r>
              <a:rPr lang="es-ES" sz="2200" dirty="0" smtClean="0"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s-ES" sz="2200" dirty="0" smtClean="0"/>
          </a:p>
          <a:p>
            <a:pPr lvl="1"/>
            <a:r>
              <a:rPr lang="es-ES" sz="2200" dirty="0" smtClean="0"/>
              <a:t>RILIS </a:t>
            </a:r>
            <a:r>
              <a:rPr lang="es-ES" sz="2200" dirty="0" err="1" smtClean="0"/>
              <a:t>Manpower</a:t>
            </a:r>
            <a:r>
              <a:rPr lang="es-ES" sz="2200" dirty="0" smtClean="0"/>
              <a:t>, </a:t>
            </a:r>
            <a:r>
              <a:rPr lang="es-ES" sz="2200" dirty="0" err="1" smtClean="0"/>
              <a:t>Euroschool</a:t>
            </a:r>
            <a:r>
              <a:rPr lang="es-ES" sz="2200" dirty="0" smtClean="0"/>
              <a:t>, </a:t>
            </a:r>
            <a:r>
              <a:rPr lang="es-ES" sz="2200" dirty="0" err="1" smtClean="0"/>
              <a:t>Ecole</a:t>
            </a:r>
            <a:r>
              <a:rPr lang="es-ES" sz="2200" dirty="0" smtClean="0"/>
              <a:t> Joliot Curie, </a:t>
            </a:r>
            <a:r>
              <a:rPr lang="es-ES" sz="2200" dirty="0" err="1" smtClean="0"/>
              <a:t>Student</a:t>
            </a:r>
            <a:r>
              <a:rPr lang="es-ES" sz="2200" dirty="0" smtClean="0"/>
              <a:t> </a:t>
            </a:r>
            <a:r>
              <a:rPr lang="es-ES" sz="2200" dirty="0" err="1" smtClean="0"/>
              <a:t>support</a:t>
            </a:r>
            <a:endParaRPr lang="es-ES" sz="2200" dirty="0" smtClean="0"/>
          </a:p>
          <a:p>
            <a:pPr lvl="1"/>
            <a:r>
              <a:rPr lang="es-ES" sz="2200" dirty="0" err="1" smtClean="0"/>
              <a:t>Users</a:t>
            </a:r>
            <a:r>
              <a:rPr lang="es-ES" sz="2200" dirty="0" smtClean="0"/>
              <a:t> </a:t>
            </a:r>
            <a:r>
              <a:rPr lang="es-ES" sz="2200" dirty="0" err="1" smtClean="0"/>
              <a:t>Support</a:t>
            </a:r>
            <a:r>
              <a:rPr lang="es-ES" sz="2200" dirty="0" smtClean="0"/>
              <a:t> </a:t>
            </a:r>
            <a:r>
              <a:rPr lang="es-ES" sz="2200" dirty="0" err="1" smtClean="0"/>
              <a:t>Officer</a:t>
            </a:r>
            <a:endParaRPr lang="es-ES" sz="2200" dirty="0" smtClean="0"/>
          </a:p>
          <a:p>
            <a:pPr marL="457200" lvl="1" indent="0">
              <a:buNone/>
            </a:pPr>
            <a:r>
              <a:rPr lang="es-ES" sz="2200" b="1" dirty="0" smtClean="0">
                <a:solidFill>
                  <a:srgbClr val="000090"/>
                </a:solidFill>
              </a:rPr>
              <a:t>Balance 22nd June 2016: 453.893 CHF + 2016 </a:t>
            </a:r>
            <a:r>
              <a:rPr lang="es-ES" sz="2200" b="1" dirty="0" err="1" smtClean="0">
                <a:solidFill>
                  <a:srgbClr val="000090"/>
                </a:solidFill>
              </a:rPr>
              <a:t>Contributions</a:t>
            </a:r>
            <a:r>
              <a:rPr lang="es-ES" sz="2200" b="1" dirty="0" smtClean="0">
                <a:solidFill>
                  <a:srgbClr val="000090"/>
                </a:solidFill>
              </a:rPr>
              <a:t> (B, CERN, </a:t>
            </a:r>
            <a:r>
              <a:rPr lang="es-ES" sz="2200" b="1" dirty="0" err="1" smtClean="0">
                <a:solidFill>
                  <a:srgbClr val="000090"/>
                </a:solidFill>
              </a:rPr>
              <a:t>Ge,Sk</a:t>
            </a:r>
            <a:r>
              <a:rPr lang="es-ES" sz="2200" b="1" dirty="0" smtClean="0">
                <a:solidFill>
                  <a:srgbClr val="000090"/>
                </a:solidFill>
              </a:rPr>
              <a:t>, </a:t>
            </a:r>
            <a:r>
              <a:rPr lang="es-ES" sz="2200" b="1" dirty="0" err="1" smtClean="0">
                <a:solidFill>
                  <a:srgbClr val="000090"/>
                </a:solidFill>
              </a:rPr>
              <a:t>Sw</a:t>
            </a:r>
            <a:r>
              <a:rPr lang="es-ES" sz="2200" b="1" dirty="0" smtClean="0">
                <a:solidFill>
                  <a:srgbClr val="000090"/>
                </a:solidFill>
              </a:rPr>
              <a:t> </a:t>
            </a:r>
            <a:r>
              <a:rPr lang="es-ES" sz="2200" b="1" dirty="0" err="1" smtClean="0">
                <a:solidFill>
                  <a:srgbClr val="000090"/>
                </a:solidFill>
              </a:rPr>
              <a:t>already</a:t>
            </a:r>
            <a:r>
              <a:rPr lang="es-ES" sz="2200" b="1" dirty="0" smtClean="0">
                <a:solidFill>
                  <a:srgbClr val="000090"/>
                </a:solidFill>
              </a:rPr>
              <a:t> in).</a:t>
            </a: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endParaRPr lang="en-US" sz="2400" dirty="0" smtClean="0"/>
          </a:p>
          <a:p>
            <a:pPr lvl="1"/>
            <a:endParaRPr lang="en-US" sz="22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05148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Economical</a:t>
            </a:r>
            <a:r>
              <a:rPr lang="es-ES" dirty="0" smtClean="0"/>
              <a:t> </a:t>
            </a:r>
            <a:r>
              <a:rPr lang="es-ES" dirty="0" err="1" smtClean="0"/>
              <a:t>Commitments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" name="Imagen 6" descr="Screen Shot 2016-06-26 at 11.08.2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82"/>
          <a:stretch/>
        </p:blipFill>
        <p:spPr>
          <a:xfrm>
            <a:off x="1331640" y="1230513"/>
            <a:ext cx="4752528" cy="255852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403648" y="1052736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>
                <a:solidFill>
                  <a:srgbClr val="800000"/>
                </a:solidFill>
              </a:rPr>
              <a:t>Economical</a:t>
            </a:r>
            <a:r>
              <a:rPr lang="es-ES" b="1" dirty="0" smtClean="0">
                <a:solidFill>
                  <a:srgbClr val="800000"/>
                </a:solidFill>
              </a:rPr>
              <a:t> HIE-ISOLDE </a:t>
            </a:r>
            <a:r>
              <a:rPr lang="es-ES" b="1" dirty="0" err="1" smtClean="0">
                <a:solidFill>
                  <a:srgbClr val="800000"/>
                </a:solidFill>
              </a:rPr>
              <a:t>Situation</a:t>
            </a:r>
            <a:r>
              <a:rPr lang="es-ES" b="1" dirty="0" smtClean="0">
                <a:solidFill>
                  <a:srgbClr val="800000"/>
                </a:solidFill>
              </a:rPr>
              <a:t> </a:t>
            </a:r>
            <a:r>
              <a:rPr lang="es-ES" b="1" dirty="0" err="1" smtClean="0">
                <a:solidFill>
                  <a:srgbClr val="800000"/>
                </a:solidFill>
              </a:rPr>
              <a:t>Stage</a:t>
            </a:r>
            <a:r>
              <a:rPr lang="es-ES" b="1" dirty="0" smtClean="0">
                <a:solidFill>
                  <a:srgbClr val="800000"/>
                </a:solidFill>
              </a:rPr>
              <a:t> I -II</a:t>
            </a:r>
            <a:endParaRPr lang="es-ES" b="1" dirty="0">
              <a:solidFill>
                <a:srgbClr val="800000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043608" y="3717032"/>
            <a:ext cx="79928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Wingdings" charset="2"/>
              <a:buChar char="ü"/>
            </a:pPr>
            <a:r>
              <a:rPr lang="en-GB" b="1" dirty="0">
                <a:solidFill>
                  <a:srgbClr val="000090"/>
                </a:solidFill>
              </a:rPr>
              <a:t>We have a debt of 826 </a:t>
            </a:r>
            <a:r>
              <a:rPr lang="en-GB" b="1" dirty="0" err="1">
                <a:solidFill>
                  <a:srgbClr val="000090"/>
                </a:solidFill>
              </a:rPr>
              <a:t>kCHF</a:t>
            </a:r>
            <a:r>
              <a:rPr lang="en-GB" b="1" dirty="0">
                <a:solidFill>
                  <a:srgbClr val="000090"/>
                </a:solidFill>
              </a:rPr>
              <a:t> from 2015 + expenditures of 2016 (~2.9MCHF) </a:t>
            </a:r>
          </a:p>
          <a:p>
            <a:pPr lvl="2"/>
            <a:r>
              <a:rPr lang="en-GB" dirty="0"/>
              <a:t>We have already paid 400 KCHF for 2016. </a:t>
            </a:r>
          </a:p>
          <a:p>
            <a:pPr marL="514350" lvl="1" indent="0">
              <a:buNone/>
            </a:pPr>
            <a:r>
              <a:rPr lang="en-GB" dirty="0"/>
              <a:t>Proposal to paid the remaining </a:t>
            </a:r>
            <a:r>
              <a:rPr lang="en-GB" b="1" dirty="0"/>
              <a:t>426 KCHF to finish paying the expenses of 2015</a:t>
            </a:r>
          </a:p>
          <a:p>
            <a:pPr marL="514350" lvl="1" indent="0">
              <a:buNone/>
            </a:pPr>
            <a:r>
              <a:rPr lang="en-GB" b="1" dirty="0">
                <a:solidFill>
                  <a:srgbClr val="FF6600"/>
                </a:solidFill>
              </a:rPr>
              <a:t>Payment of 412 KCHF in 2017.</a:t>
            </a:r>
          </a:p>
          <a:p>
            <a:pPr marL="514350" lvl="1" indent="0">
              <a:buNone/>
            </a:pPr>
            <a:r>
              <a:rPr lang="en-GB" dirty="0">
                <a:solidFill>
                  <a:srgbClr val="FF6600"/>
                </a:solidFill>
              </a:rPr>
              <a:t>CERN request to sign a loan  of the debt of 2.5 MCHF operative from 2018@ 500 CHF/</a:t>
            </a:r>
            <a:r>
              <a:rPr lang="en-GB" dirty="0" smtClean="0">
                <a:solidFill>
                  <a:srgbClr val="FF6600"/>
                </a:solidFill>
              </a:rPr>
              <a:t>y</a:t>
            </a:r>
          </a:p>
          <a:p>
            <a:pPr marL="514350" lvl="1" indent="0">
              <a:buNone/>
            </a:pPr>
            <a:r>
              <a:rPr lang="en-GB" sz="3600" dirty="0" smtClean="0">
                <a:solidFill>
                  <a:srgbClr val="008000"/>
                </a:solidFill>
              </a:rPr>
              <a:t>Can we afford it?</a:t>
            </a:r>
            <a:endParaRPr lang="en-GB" sz="3600" dirty="0">
              <a:solidFill>
                <a:srgbClr val="008000"/>
              </a:solidFill>
            </a:endParaRPr>
          </a:p>
          <a:p>
            <a:endParaRPr lang="es-ES" dirty="0"/>
          </a:p>
        </p:txBody>
      </p:sp>
      <p:sp>
        <p:nvSpPr>
          <p:cNvPr id="3" name="Elipse 2"/>
          <p:cNvSpPr/>
          <p:nvPr/>
        </p:nvSpPr>
        <p:spPr>
          <a:xfrm>
            <a:off x="4644008" y="3140968"/>
            <a:ext cx="720080" cy="360040"/>
          </a:xfrm>
          <a:prstGeom prst="ellipse">
            <a:avLst/>
          </a:prstGeom>
          <a:noFill/>
          <a:ln w="571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7321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Economical Commitments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1052736"/>
            <a:ext cx="8532440" cy="4896544"/>
          </a:xfrm>
        </p:spPr>
        <p:txBody>
          <a:bodyPr>
            <a:normAutofit/>
          </a:bodyPr>
          <a:lstStyle/>
          <a:p>
            <a:pPr marL="514350" lvl="1" indent="0">
              <a:buNone/>
            </a:pPr>
            <a:endParaRPr lang="en-GB" sz="900" dirty="0">
              <a:solidFill>
                <a:srgbClr val="FF6600"/>
              </a:solidFill>
            </a:endParaRPr>
          </a:p>
          <a:p>
            <a:pPr marL="514350" lvl="1" indent="0">
              <a:buNone/>
            </a:pPr>
            <a:r>
              <a:rPr lang="en-GB" sz="1800" b="1" dirty="0" smtClean="0"/>
              <a:t>Annual income</a:t>
            </a:r>
            <a:r>
              <a:rPr lang="en-GB" sz="1800" dirty="0" smtClean="0"/>
              <a:t>: 13 (B,CERN, D, E, Fi, F, </a:t>
            </a:r>
            <a:r>
              <a:rPr lang="en-GB" sz="1800" dirty="0" err="1" smtClean="0"/>
              <a:t>Ge</a:t>
            </a:r>
            <a:r>
              <a:rPr lang="en-GB" sz="1800" dirty="0" smtClean="0"/>
              <a:t>, I, N, </a:t>
            </a:r>
            <a:r>
              <a:rPr lang="en-GB" sz="1800" dirty="0" err="1" smtClean="0"/>
              <a:t>Ru</a:t>
            </a:r>
            <a:r>
              <a:rPr lang="en-GB" sz="1800" dirty="0" smtClean="0"/>
              <a:t>, S,UK, P) x 60 CHF=  	780</a:t>
            </a:r>
          </a:p>
          <a:p>
            <a:pPr marL="914400" lvl="2" indent="0">
              <a:buNone/>
            </a:pPr>
            <a:r>
              <a:rPr lang="en-GB" sz="1800" dirty="0"/>
              <a:t>	</a:t>
            </a:r>
            <a:r>
              <a:rPr lang="en-GB" sz="1800" dirty="0" smtClean="0"/>
              <a:t>2 (</a:t>
            </a:r>
            <a:r>
              <a:rPr lang="en-GB" sz="1800" dirty="0" err="1" smtClean="0"/>
              <a:t>Sk</a:t>
            </a:r>
            <a:r>
              <a:rPr lang="en-GB" sz="1800" dirty="0" smtClean="0"/>
              <a:t>, SA) x 30kCHF  = 			      	  60</a:t>
            </a:r>
          </a:p>
          <a:p>
            <a:pPr marL="914400" lvl="2" indent="0">
              <a:buNone/>
            </a:pPr>
            <a:r>
              <a:rPr lang="en-GB" sz="1800" b="1" dirty="0" smtClean="0"/>
              <a:t>Conservative income:					 840 KCHF</a:t>
            </a:r>
          </a:p>
          <a:p>
            <a:pPr marL="514350" lvl="1" indent="0">
              <a:buNone/>
            </a:pPr>
            <a:r>
              <a:rPr lang="es-ES" sz="2000" b="1" dirty="0" err="1" smtClean="0"/>
              <a:t>Annual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commitments</a:t>
            </a:r>
            <a:r>
              <a:rPr lang="es-ES" sz="2000" b="1" dirty="0" smtClean="0"/>
              <a:t> (</a:t>
            </a:r>
            <a:r>
              <a:rPr lang="es-ES" sz="2000" b="1" dirty="0" err="1" smtClean="0"/>
              <a:t>schools</a:t>
            </a:r>
            <a:r>
              <a:rPr lang="es-ES" sz="2000" b="1" dirty="0" smtClean="0"/>
              <a:t>, JW,RILIS, </a:t>
            </a:r>
            <a:r>
              <a:rPr lang="es-ES" sz="2000" b="1" dirty="0" err="1" smtClean="0"/>
              <a:t>students</a:t>
            </a:r>
            <a:r>
              <a:rPr lang="es-ES" sz="2000" b="1" dirty="0" smtClean="0"/>
              <a:t>, </a:t>
            </a:r>
            <a:r>
              <a:rPr lang="es-ES" sz="2000" b="1" dirty="0" err="1" smtClean="0"/>
              <a:t>Workshop</a:t>
            </a:r>
            <a:r>
              <a:rPr lang="es-ES" sz="2000" b="1" dirty="0" smtClean="0"/>
              <a:t>):	 100 KCHF</a:t>
            </a:r>
          </a:p>
          <a:p>
            <a:pPr marL="514350" lvl="1" indent="0">
              <a:buNone/>
            </a:pPr>
            <a:r>
              <a:rPr lang="es-ES" sz="2000" b="1" dirty="0" err="1" smtClean="0"/>
              <a:t>Annual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Commitments</a:t>
            </a:r>
            <a:r>
              <a:rPr lang="es-ES" sz="2000" b="1" dirty="0" smtClean="0"/>
              <a:t> HIE-ISOLDE (2017-2020). </a:t>
            </a:r>
            <a:r>
              <a:rPr lang="es-ES" sz="2000" b="1" dirty="0" smtClean="0">
                <a:solidFill>
                  <a:srgbClr val="800000"/>
                </a:solidFill>
              </a:rPr>
              <a:t>Old  </a:t>
            </a:r>
            <a:r>
              <a:rPr lang="es-ES" sz="2000" b="1" dirty="0" err="1">
                <a:solidFill>
                  <a:srgbClr val="800000"/>
                </a:solidFill>
              </a:rPr>
              <a:t>scenario</a:t>
            </a:r>
            <a:r>
              <a:rPr lang="es-ES" sz="2000" b="1" dirty="0">
                <a:solidFill>
                  <a:srgbClr val="800000"/>
                </a:solidFill>
              </a:rPr>
              <a:t>	  540</a:t>
            </a:r>
          </a:p>
          <a:p>
            <a:pPr marL="514350" lvl="1" indent="0">
              <a:buNone/>
            </a:pPr>
            <a:r>
              <a:rPr lang="es-ES" sz="2000" b="1" dirty="0" smtClean="0">
                <a:solidFill>
                  <a:srgbClr val="800000"/>
                </a:solidFill>
              </a:rPr>
              <a:t>			                          		New </a:t>
            </a:r>
            <a:r>
              <a:rPr lang="es-ES" sz="2000" b="1" dirty="0" err="1">
                <a:solidFill>
                  <a:srgbClr val="800000"/>
                </a:solidFill>
              </a:rPr>
              <a:t>scenario</a:t>
            </a:r>
            <a:r>
              <a:rPr lang="es-ES" sz="2000" b="1" dirty="0">
                <a:solidFill>
                  <a:srgbClr val="800000"/>
                </a:solidFill>
              </a:rPr>
              <a:t>	  </a:t>
            </a:r>
            <a:r>
              <a:rPr lang="es-ES" sz="2000" b="1" dirty="0" smtClean="0">
                <a:solidFill>
                  <a:srgbClr val="800000"/>
                </a:solidFill>
              </a:rPr>
              <a:t>640				</a:t>
            </a:r>
            <a:r>
              <a:rPr lang="es-ES" sz="2000" b="1" dirty="0" err="1" smtClean="0">
                <a:solidFill>
                  <a:srgbClr val="800000"/>
                </a:solidFill>
              </a:rPr>
              <a:t>Difference</a:t>
            </a:r>
            <a:r>
              <a:rPr lang="es-ES" sz="2000" b="1" dirty="0" smtClean="0">
                <a:solidFill>
                  <a:srgbClr val="800000"/>
                </a:solidFill>
              </a:rPr>
              <a:t> </a:t>
            </a:r>
            <a:r>
              <a:rPr lang="es-ES" sz="2000" b="1" dirty="0" err="1" smtClean="0">
                <a:solidFill>
                  <a:srgbClr val="800000"/>
                </a:solidFill>
              </a:rPr>
              <a:t>continue</a:t>
            </a:r>
            <a:r>
              <a:rPr lang="es-ES" sz="2000" b="1" dirty="0" smtClean="0">
                <a:solidFill>
                  <a:srgbClr val="800000"/>
                </a:solidFill>
              </a:rPr>
              <a:t> </a:t>
            </a:r>
            <a:r>
              <a:rPr lang="es-ES" sz="2000" b="1" dirty="0" err="1" smtClean="0">
                <a:solidFill>
                  <a:srgbClr val="800000"/>
                </a:solidFill>
              </a:rPr>
              <a:t>paying</a:t>
            </a:r>
            <a:r>
              <a:rPr lang="es-ES" sz="2000" b="1" dirty="0" smtClean="0">
                <a:solidFill>
                  <a:srgbClr val="800000"/>
                </a:solidFill>
              </a:rPr>
              <a:t> 1 extra </a:t>
            </a:r>
            <a:r>
              <a:rPr lang="es-ES" sz="2000" b="1" dirty="0" err="1" smtClean="0">
                <a:solidFill>
                  <a:srgbClr val="800000"/>
                </a:solidFill>
              </a:rPr>
              <a:t>year</a:t>
            </a:r>
            <a:endParaRPr lang="es-ES" sz="2000" b="1" dirty="0" smtClean="0">
              <a:solidFill>
                <a:srgbClr val="800000"/>
              </a:solidFill>
            </a:endParaRPr>
          </a:p>
          <a:p>
            <a:pPr marL="514350" lvl="1" indent="0">
              <a:buNone/>
            </a:pPr>
            <a:r>
              <a:rPr lang="es-ES" sz="2000" b="1" dirty="0" err="1" smtClean="0"/>
              <a:t>Request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by</a:t>
            </a:r>
            <a:r>
              <a:rPr lang="es-ES" sz="2000" b="1" dirty="0" smtClean="0"/>
              <a:t> TSR </a:t>
            </a:r>
            <a:r>
              <a:rPr lang="es-ES" sz="2000" b="1" dirty="0" err="1" smtClean="0"/>
              <a:t>collaboration</a:t>
            </a:r>
            <a:r>
              <a:rPr lang="es-ES" sz="2000" b="1" dirty="0" smtClean="0"/>
              <a:t> of 1 FTE </a:t>
            </a:r>
            <a:r>
              <a:rPr lang="es-ES" sz="2000" b="1" dirty="0" err="1" smtClean="0"/>
              <a:t>from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project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approved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till</a:t>
            </a:r>
            <a:r>
              <a:rPr lang="es-ES" sz="2000" b="1" dirty="0" smtClean="0"/>
              <a:t> 2020 and 2FTE </a:t>
            </a:r>
            <a:r>
              <a:rPr lang="es-ES" sz="2000" b="1" dirty="0" err="1" smtClean="0"/>
              <a:t>afterwards</a:t>
            </a:r>
            <a:r>
              <a:rPr lang="es-ES" sz="2000" b="1" dirty="0" smtClean="0"/>
              <a:t> in 2021		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CuadroTexto 6"/>
          <p:cNvSpPr txBox="1"/>
          <p:nvPr/>
        </p:nvSpPr>
        <p:spPr>
          <a:xfrm>
            <a:off x="899592" y="4941168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/>
              <a:t>Proposal</a:t>
            </a:r>
            <a:r>
              <a:rPr lang="es-ES" b="1" dirty="0" smtClean="0"/>
              <a:t>: </a:t>
            </a:r>
            <a:r>
              <a:rPr lang="es-ES" sz="2000" dirty="0" err="1">
                <a:solidFill>
                  <a:srgbClr val="000090"/>
                </a:solidFill>
              </a:rPr>
              <a:t>F</a:t>
            </a:r>
            <a:r>
              <a:rPr lang="es-ES" sz="2000" dirty="0" err="1" smtClean="0">
                <a:solidFill>
                  <a:srgbClr val="000090"/>
                </a:solidFill>
              </a:rPr>
              <a:t>inish</a:t>
            </a:r>
            <a:r>
              <a:rPr lang="es-ES" sz="2000" dirty="0" smtClean="0">
                <a:solidFill>
                  <a:srgbClr val="000090"/>
                </a:solidFill>
              </a:rPr>
              <a:t> </a:t>
            </a:r>
            <a:r>
              <a:rPr lang="es-ES" sz="2000" dirty="0" err="1" smtClean="0">
                <a:solidFill>
                  <a:srgbClr val="000090"/>
                </a:solidFill>
              </a:rPr>
              <a:t>paying</a:t>
            </a:r>
            <a:r>
              <a:rPr lang="es-ES" sz="2000" dirty="0" smtClean="0">
                <a:solidFill>
                  <a:srgbClr val="000090"/>
                </a:solidFill>
              </a:rPr>
              <a:t> 2015 expenses  as </a:t>
            </a:r>
            <a:r>
              <a:rPr lang="es-ES" sz="2000" dirty="0" err="1" smtClean="0">
                <a:solidFill>
                  <a:srgbClr val="000090"/>
                </a:solidFill>
              </a:rPr>
              <a:t>we</a:t>
            </a:r>
            <a:r>
              <a:rPr lang="es-ES" sz="2000" dirty="0" smtClean="0">
                <a:solidFill>
                  <a:srgbClr val="000090"/>
                </a:solidFill>
              </a:rPr>
              <a:t> </a:t>
            </a:r>
            <a:r>
              <a:rPr lang="es-ES" sz="2000" dirty="0" err="1" smtClean="0">
                <a:solidFill>
                  <a:srgbClr val="000090"/>
                </a:solidFill>
              </a:rPr>
              <a:t>have</a:t>
            </a:r>
            <a:r>
              <a:rPr lang="es-ES" sz="2000" dirty="0" smtClean="0">
                <a:solidFill>
                  <a:srgbClr val="000090"/>
                </a:solidFill>
              </a:rPr>
              <a:t> </a:t>
            </a:r>
            <a:r>
              <a:rPr lang="es-ES" sz="2000" dirty="0" err="1" smtClean="0">
                <a:solidFill>
                  <a:srgbClr val="000090"/>
                </a:solidFill>
              </a:rPr>
              <a:t>savings</a:t>
            </a:r>
            <a:r>
              <a:rPr lang="es-ES" sz="2000" dirty="0" smtClean="0">
                <a:solidFill>
                  <a:srgbClr val="000090"/>
                </a:solidFill>
              </a:rPr>
              <a:t> (=426 </a:t>
            </a:r>
            <a:r>
              <a:rPr lang="es-ES" sz="2000" dirty="0" err="1" smtClean="0">
                <a:solidFill>
                  <a:srgbClr val="000090"/>
                </a:solidFill>
              </a:rPr>
              <a:t>kCHF</a:t>
            </a:r>
            <a:r>
              <a:rPr lang="es-ES" sz="2000" dirty="0" smtClean="0">
                <a:solidFill>
                  <a:srgbClr val="000090"/>
                </a:solidFill>
              </a:rPr>
              <a:t>).</a:t>
            </a:r>
          </a:p>
          <a:p>
            <a:r>
              <a:rPr lang="es-ES" sz="2000" dirty="0" smtClean="0">
                <a:solidFill>
                  <a:srgbClr val="000090"/>
                </a:solidFill>
              </a:rPr>
              <a:t>	</a:t>
            </a:r>
            <a:r>
              <a:rPr lang="es-ES" sz="2000" dirty="0" err="1" smtClean="0">
                <a:solidFill>
                  <a:srgbClr val="000090"/>
                </a:solidFill>
              </a:rPr>
              <a:t>Pay</a:t>
            </a:r>
            <a:r>
              <a:rPr lang="es-ES" sz="2000" dirty="0" smtClean="0">
                <a:solidFill>
                  <a:srgbClr val="000090"/>
                </a:solidFill>
              </a:rPr>
              <a:t> 412 </a:t>
            </a:r>
            <a:r>
              <a:rPr lang="es-ES" sz="2000" dirty="0" err="1" smtClean="0">
                <a:solidFill>
                  <a:srgbClr val="000090"/>
                </a:solidFill>
              </a:rPr>
              <a:t>kCHF</a:t>
            </a:r>
            <a:r>
              <a:rPr lang="es-ES" sz="2000" dirty="0" smtClean="0">
                <a:solidFill>
                  <a:srgbClr val="000090"/>
                </a:solidFill>
              </a:rPr>
              <a:t> in 2017</a:t>
            </a:r>
          </a:p>
          <a:p>
            <a:r>
              <a:rPr lang="es-ES" sz="2000" dirty="0">
                <a:solidFill>
                  <a:srgbClr val="000090"/>
                </a:solidFill>
              </a:rPr>
              <a:t>	</a:t>
            </a:r>
            <a:r>
              <a:rPr lang="es-ES" sz="2000" dirty="0" err="1" smtClean="0">
                <a:solidFill>
                  <a:srgbClr val="000090"/>
                </a:solidFill>
              </a:rPr>
              <a:t>Take</a:t>
            </a:r>
            <a:r>
              <a:rPr lang="es-ES" sz="2000" dirty="0" smtClean="0">
                <a:solidFill>
                  <a:srgbClr val="000090"/>
                </a:solidFill>
              </a:rPr>
              <a:t> a loan </a:t>
            </a:r>
            <a:r>
              <a:rPr lang="es-ES" sz="2000" dirty="0" err="1" smtClean="0">
                <a:solidFill>
                  <a:srgbClr val="000090"/>
                </a:solidFill>
              </a:rPr>
              <a:t>with</a:t>
            </a:r>
            <a:r>
              <a:rPr lang="es-ES" sz="2000" dirty="0" smtClean="0">
                <a:solidFill>
                  <a:srgbClr val="000090"/>
                </a:solidFill>
              </a:rPr>
              <a:t> </a:t>
            </a:r>
            <a:r>
              <a:rPr lang="es-ES" sz="2000" dirty="0" err="1" smtClean="0">
                <a:solidFill>
                  <a:srgbClr val="000090"/>
                </a:solidFill>
              </a:rPr>
              <a:t>installments</a:t>
            </a:r>
            <a:r>
              <a:rPr lang="es-ES" sz="2000" dirty="0" smtClean="0">
                <a:solidFill>
                  <a:srgbClr val="000090"/>
                </a:solidFill>
              </a:rPr>
              <a:t> of 500 CHF/y 2018-2022</a:t>
            </a:r>
          </a:p>
          <a:p>
            <a:r>
              <a:rPr lang="es-ES" sz="2000" dirty="0">
                <a:solidFill>
                  <a:srgbClr val="000090"/>
                </a:solidFill>
              </a:rPr>
              <a:t>	</a:t>
            </a:r>
            <a:r>
              <a:rPr lang="es-ES" sz="2000" dirty="0" err="1" smtClean="0">
                <a:solidFill>
                  <a:srgbClr val="000090"/>
                </a:solidFill>
              </a:rPr>
              <a:t>Support</a:t>
            </a:r>
            <a:r>
              <a:rPr lang="es-ES" sz="2000" dirty="0" smtClean="0">
                <a:solidFill>
                  <a:srgbClr val="000090"/>
                </a:solidFill>
              </a:rPr>
              <a:t> </a:t>
            </a:r>
            <a:r>
              <a:rPr lang="es-ES" sz="2000" dirty="0" err="1" smtClean="0">
                <a:solidFill>
                  <a:srgbClr val="000090"/>
                </a:solidFill>
              </a:rPr>
              <a:t>the</a:t>
            </a:r>
            <a:r>
              <a:rPr lang="es-ES" sz="2000" dirty="0" smtClean="0">
                <a:solidFill>
                  <a:srgbClr val="000090"/>
                </a:solidFill>
              </a:rPr>
              <a:t> TSR </a:t>
            </a:r>
            <a:r>
              <a:rPr lang="es-ES" sz="2000" dirty="0" err="1" smtClean="0">
                <a:solidFill>
                  <a:srgbClr val="000090"/>
                </a:solidFill>
              </a:rPr>
              <a:t>initiative</a:t>
            </a:r>
            <a:r>
              <a:rPr lang="es-ES" sz="2000" dirty="0" smtClean="0">
                <a:solidFill>
                  <a:srgbClr val="000090"/>
                </a:solidFill>
              </a:rPr>
              <a:t> </a:t>
            </a:r>
            <a:r>
              <a:rPr lang="es-ES" sz="2000" dirty="0" err="1" smtClean="0">
                <a:solidFill>
                  <a:srgbClr val="000090"/>
                </a:solidFill>
              </a:rPr>
              <a:t>with</a:t>
            </a:r>
            <a:r>
              <a:rPr lang="es-ES" sz="2000" dirty="0" smtClean="0">
                <a:solidFill>
                  <a:srgbClr val="000090"/>
                </a:solidFill>
              </a:rPr>
              <a:t> </a:t>
            </a:r>
            <a:r>
              <a:rPr lang="es-ES" sz="2000" dirty="0" err="1" smtClean="0">
                <a:solidFill>
                  <a:srgbClr val="000090"/>
                </a:solidFill>
              </a:rPr>
              <a:t>requested</a:t>
            </a:r>
            <a:r>
              <a:rPr lang="es-ES" sz="2000" dirty="0" smtClean="0">
                <a:solidFill>
                  <a:srgbClr val="000090"/>
                </a:solidFill>
              </a:rPr>
              <a:t> FTE</a:t>
            </a:r>
            <a:endParaRPr lang="es-ES" sz="20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297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2379</TotalTime>
  <Words>363</Words>
  <Application>Microsoft Macintosh PowerPoint</Application>
  <PresentationFormat>Presentación en pantalla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Office Theme</vt:lpstr>
      <vt:lpstr>Economical Situations 28th of June 2016</vt:lpstr>
      <vt:lpstr>Members &amp; Status</vt:lpstr>
      <vt:lpstr>Income of the collaboration</vt:lpstr>
      <vt:lpstr>Economical Commitments</vt:lpstr>
      <vt:lpstr>Economical Commitments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Maria Jose Garcia Borge</cp:lastModifiedBy>
  <cp:revision>501</cp:revision>
  <dcterms:created xsi:type="dcterms:W3CDTF">2012-03-08T16:06:15Z</dcterms:created>
  <dcterms:modified xsi:type="dcterms:W3CDTF">2016-06-28T09:08:56Z</dcterms:modified>
</cp:coreProperties>
</file>