
<file path=[Content_Types].xml><?xml version="1.0" encoding="utf-8"?>
<Types xmlns="http://schemas.openxmlformats.org/package/2006/content-types">
  <Default Extension="xml" ContentType="application/xml"/>
  <Default Extension="jpeg" ContentType="image/jpeg"/>
  <Default Extension="tiff" ContentType="image/tiff"/>
  <Default Extension="jpg" ContentType="image/jpeg"/>
  <Default Extension="rels" ContentType="application/vnd.openxmlformats-package.relationships+xml"/>
  <Default Extension="png" ContentType="image/png"/>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15" r:id="rId1"/>
    <p:sldMasterId id="2147483727" r:id="rId2"/>
    <p:sldMasterId id="2147483740" r:id="rId3"/>
  </p:sldMasterIdLst>
  <p:notesMasterIdLst>
    <p:notesMasterId r:id="rId14"/>
  </p:notesMasterIdLst>
  <p:handoutMasterIdLst>
    <p:handoutMasterId r:id="rId15"/>
  </p:handoutMasterIdLst>
  <p:sldIdLst>
    <p:sldId id="360" r:id="rId4"/>
    <p:sldId id="378" r:id="rId5"/>
    <p:sldId id="362" r:id="rId6"/>
    <p:sldId id="365" r:id="rId7"/>
    <p:sldId id="370" r:id="rId8"/>
    <p:sldId id="368" r:id="rId9"/>
    <p:sldId id="376" r:id="rId10"/>
    <p:sldId id="371" r:id="rId11"/>
    <p:sldId id="377" r:id="rId12"/>
    <p:sldId id="34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hiddenSlides="1" frameSlides="1"/>
  <p:clrMru>
    <a:srgbClr val="29348C"/>
    <a:srgbClr val="FF9807"/>
    <a:srgbClr val="C5FBFF"/>
    <a:srgbClr val="7BBA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30497" autoAdjust="0"/>
    <p:restoredTop sz="94231" autoAdjust="0"/>
  </p:normalViewPr>
  <p:slideViewPr>
    <p:cSldViewPr>
      <p:cViewPr>
        <p:scale>
          <a:sx n="100" d="100"/>
          <a:sy n="100" d="100"/>
        </p:scale>
        <p:origin x="976" y="584"/>
      </p:cViewPr>
      <p:guideLst>
        <p:guide orient="horz" pos="2160"/>
        <p:guide pos="2880"/>
      </p:guideLst>
    </p:cSldViewPr>
  </p:slideViewPr>
  <p:notesTextViewPr>
    <p:cViewPr>
      <p:scale>
        <a:sx n="100" d="100"/>
        <a:sy n="100" d="100"/>
      </p:scale>
      <p:origin x="0" y="0"/>
    </p:cViewPr>
  </p:notesTextViewPr>
  <p:sorterViewPr>
    <p:cViewPr>
      <p:scale>
        <a:sx n="160" d="100"/>
        <a:sy n="160" d="100"/>
      </p:scale>
      <p:origin x="0" y="0"/>
    </p:cViewPr>
  </p:sorterViewPr>
  <p:notesViewPr>
    <p:cSldViewPr>
      <p:cViewPr varScale="1">
        <p:scale>
          <a:sx n="86" d="100"/>
          <a:sy n="86" d="100"/>
        </p:scale>
        <p:origin x="-3126"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notesMaster" Target="notesMasters/notesMaster1.xml"/><Relationship Id="rId15" Type="http://schemas.openxmlformats.org/officeDocument/2006/relationships/handoutMaster" Target="handoutMasters/handoutMaster1.xml"/><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2212F5-5DCE-524E-9C82-0895BADE8E7B}" type="datetimeFigureOut">
              <a:rPr lang="es-ES" smtClean="0"/>
              <a:t>28/6/16</a:t>
            </a:fld>
            <a:endParaRPr lang="es-ES"/>
          </a:p>
        </p:txBody>
      </p:sp>
      <p:sp>
        <p:nvSpPr>
          <p:cNvPr id="4" name="Marcador de pie de pá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5" name="Marcador de número de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F8F50A0-6572-9F4E-89AB-0759EB649B3D}" type="slidenum">
              <a:rPr lang="es-ES" smtClean="0"/>
              <a:t>‹#›</a:t>
            </a:fld>
            <a:endParaRPr lang="es-ES"/>
          </a:p>
        </p:txBody>
      </p:sp>
    </p:spTree>
    <p:extLst>
      <p:ext uri="{BB962C8B-B14F-4D97-AF65-F5344CB8AC3E}">
        <p14:creationId xmlns:p14="http://schemas.microsoft.com/office/powerpoint/2010/main" val="363644743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D97800-06CD-4BEE-B93B-1BCB4692557D}" type="datetimeFigureOut">
              <a:rPr lang="en-US" smtClean="0"/>
              <a:pPr/>
              <a:t>6/28/16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692720-820E-47C1-8A16-C0C1611DAAD1}" type="slidenum">
              <a:rPr lang="en-US" smtClean="0"/>
              <a:pPr/>
              <a:t>‹#›</a:t>
            </a:fld>
            <a:endParaRPr lang="en-US"/>
          </a:p>
        </p:txBody>
      </p:sp>
    </p:spTree>
    <p:extLst>
      <p:ext uri="{BB962C8B-B14F-4D97-AF65-F5344CB8AC3E}">
        <p14:creationId xmlns:p14="http://schemas.microsoft.com/office/powerpoint/2010/main" val="305953722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E2692720-820E-47C1-8A16-C0C1611DAAD1}" type="slidenum">
              <a:rPr lang="en-US" smtClean="0">
                <a:solidFill>
                  <a:prstClr val="black"/>
                </a:solidFill>
                <a:latin typeface="Calibri"/>
              </a:rPr>
              <a:pPr/>
              <a:t>1</a:t>
            </a:fld>
            <a:endParaRPr lang="en-US">
              <a:solidFill>
                <a:prstClr val="black"/>
              </a:solidFill>
              <a:latin typeface="Calibri"/>
            </a:endParaRPr>
          </a:p>
        </p:txBody>
      </p:sp>
    </p:spTree>
    <p:extLst>
      <p:ext uri="{BB962C8B-B14F-4D97-AF65-F5344CB8AC3E}">
        <p14:creationId xmlns:p14="http://schemas.microsoft.com/office/powerpoint/2010/main" val="33637404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10"/>
          </p:nvPr>
        </p:nvSpPr>
        <p:spPr/>
        <p:txBody>
          <a:bodyPr/>
          <a:lstStyle/>
          <a:p>
            <a:fld id="{E2692720-820E-47C1-8A16-C0C1611DAAD1}" type="slidenum">
              <a:rPr lang="en-US" smtClean="0"/>
              <a:pPr/>
              <a:t>5</a:t>
            </a:fld>
            <a:endParaRPr lang="en-US"/>
          </a:p>
        </p:txBody>
      </p:sp>
    </p:spTree>
    <p:extLst>
      <p:ext uri="{BB962C8B-B14F-4D97-AF65-F5344CB8AC3E}">
        <p14:creationId xmlns:p14="http://schemas.microsoft.com/office/powerpoint/2010/main" val="2686185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GB" dirty="0"/>
          </a:p>
        </p:txBody>
      </p:sp>
      <p:sp>
        <p:nvSpPr>
          <p:cNvPr id="4" name="Marcador de número de diapositiva 3"/>
          <p:cNvSpPr>
            <a:spLocks noGrp="1"/>
          </p:cNvSpPr>
          <p:nvPr>
            <p:ph type="sldNum" sz="quarter" idx="10"/>
          </p:nvPr>
        </p:nvSpPr>
        <p:spPr/>
        <p:txBody>
          <a:bodyPr/>
          <a:lstStyle/>
          <a:p>
            <a:fld id="{E2692720-820E-47C1-8A16-C0C1611DAAD1}" type="slidenum">
              <a:rPr lang="en-US" smtClean="0"/>
              <a:pPr/>
              <a:t>8</a:t>
            </a:fld>
            <a:endParaRPr lang="en-US"/>
          </a:p>
        </p:txBody>
      </p:sp>
    </p:spTree>
    <p:extLst>
      <p:ext uri="{BB962C8B-B14F-4D97-AF65-F5344CB8AC3E}">
        <p14:creationId xmlns:p14="http://schemas.microsoft.com/office/powerpoint/2010/main" val="13467771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png"/><Relationship Id="rId3" Type="http://schemas.openxmlformats.org/officeDocument/2006/relationships/image" Target="../media/image4.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png"/><Relationship Id="rId3" Type="http://schemas.openxmlformats.org/officeDocument/2006/relationships/image" Target="../media/image3.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png"/><Relationship Id="rId3" Type="http://schemas.openxmlformats.org/officeDocument/2006/relationships/image" Target="../media/image3.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png"/><Relationship Id="rId3"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png"/><Relationship Id="rId3" Type="http://schemas.openxmlformats.org/officeDocument/2006/relationships/image" Target="../media/image3.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png"/><Relationship Id="rId3" Type="http://schemas.openxmlformats.org/officeDocument/2006/relationships/image" Target="../media/image3.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png"/><Relationship Id="rId3"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endParaRPr lang="es-ES">
              <a:solidFill>
                <a:prstClr val="black">
                  <a:tint val="75000"/>
                </a:prstClr>
              </a:solidFill>
              <a:latin typeface="Calibri"/>
            </a:endParaRPr>
          </a:p>
        </p:txBody>
      </p:sp>
      <p:sp>
        <p:nvSpPr>
          <p:cNvPr id="5" name="Marcador de pie de página 4"/>
          <p:cNvSpPr>
            <a:spLocks noGrp="1"/>
          </p:cNvSpPr>
          <p:nvPr>
            <p:ph type="ftr" sz="quarter" idx="11"/>
          </p:nvPr>
        </p:nvSpPr>
        <p:spPr/>
        <p:txBody>
          <a:bodyPr/>
          <a:lstStyle/>
          <a:p>
            <a:r>
              <a:rPr lang="es-ES" smtClean="0">
                <a:solidFill>
                  <a:prstClr val="black">
                    <a:tint val="75000"/>
                  </a:prstClr>
                </a:solidFill>
                <a:latin typeface="Calibri"/>
              </a:rPr>
              <a:t>Olof Tengblad:   HIE ISOLDE</a:t>
            </a:r>
            <a:endParaRPr lang="es-ES">
              <a:solidFill>
                <a:prstClr val="black">
                  <a:tint val="75000"/>
                </a:prstClr>
              </a:solidFill>
              <a:latin typeface="Calibri"/>
            </a:endParaRPr>
          </a:p>
        </p:txBody>
      </p:sp>
      <p:sp>
        <p:nvSpPr>
          <p:cNvPr id="6" name="Marcador de número de diapositiva 5"/>
          <p:cNvSpPr>
            <a:spLocks noGrp="1"/>
          </p:cNvSpPr>
          <p:nvPr>
            <p:ph type="sldNum" sz="quarter" idx="12"/>
          </p:nvPr>
        </p:nvSpPr>
        <p:spPr/>
        <p:txBody>
          <a:bodyPr/>
          <a:lstStyle/>
          <a:p>
            <a:fld id="{D4A81DBE-D68F-3B46-9489-055493E5D4A5}" type="slidenum">
              <a:rPr lang="es-ES" smtClean="0">
                <a:solidFill>
                  <a:prstClr val="black">
                    <a:tint val="75000"/>
                  </a:prstClr>
                </a:solidFill>
                <a:latin typeface="Calibri"/>
              </a:rPr>
              <a:pPr/>
              <a:t>‹#›</a:t>
            </a:fld>
            <a:endParaRPr lang="es-ES">
              <a:solidFill>
                <a:prstClr val="black">
                  <a:tint val="75000"/>
                </a:prstClr>
              </a:solidFill>
              <a:latin typeface="Calibri"/>
            </a:endParaRPr>
          </a:p>
        </p:txBody>
      </p:sp>
    </p:spTree>
    <p:extLst>
      <p:ext uri="{BB962C8B-B14F-4D97-AF65-F5344CB8AC3E}">
        <p14:creationId xmlns:p14="http://schemas.microsoft.com/office/powerpoint/2010/main" val="31530921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endParaRPr lang="es-ES">
              <a:solidFill>
                <a:prstClr val="black">
                  <a:tint val="75000"/>
                </a:prstClr>
              </a:solidFill>
              <a:latin typeface="Calibri"/>
            </a:endParaRPr>
          </a:p>
        </p:txBody>
      </p:sp>
      <p:sp>
        <p:nvSpPr>
          <p:cNvPr id="5" name="Marcador de pie de página 4"/>
          <p:cNvSpPr>
            <a:spLocks noGrp="1"/>
          </p:cNvSpPr>
          <p:nvPr>
            <p:ph type="ftr" sz="quarter" idx="11"/>
          </p:nvPr>
        </p:nvSpPr>
        <p:spPr/>
        <p:txBody>
          <a:bodyPr/>
          <a:lstStyle/>
          <a:p>
            <a:r>
              <a:rPr lang="es-ES" smtClean="0">
                <a:solidFill>
                  <a:prstClr val="black">
                    <a:tint val="75000"/>
                  </a:prstClr>
                </a:solidFill>
                <a:latin typeface="Calibri"/>
              </a:rPr>
              <a:t>Olof Tengblad:   HIE ISOLDE</a:t>
            </a:r>
            <a:endParaRPr lang="es-ES">
              <a:solidFill>
                <a:prstClr val="black">
                  <a:tint val="75000"/>
                </a:prstClr>
              </a:solidFill>
              <a:latin typeface="Calibri"/>
            </a:endParaRPr>
          </a:p>
        </p:txBody>
      </p:sp>
      <p:sp>
        <p:nvSpPr>
          <p:cNvPr id="6" name="Marcador de número de diapositiva 5"/>
          <p:cNvSpPr>
            <a:spLocks noGrp="1"/>
          </p:cNvSpPr>
          <p:nvPr>
            <p:ph type="sldNum" sz="quarter" idx="12"/>
          </p:nvPr>
        </p:nvSpPr>
        <p:spPr/>
        <p:txBody>
          <a:bodyPr/>
          <a:lstStyle/>
          <a:p>
            <a:fld id="{D4A81DBE-D68F-3B46-9489-055493E5D4A5}" type="slidenum">
              <a:rPr lang="es-ES" smtClean="0">
                <a:solidFill>
                  <a:prstClr val="black">
                    <a:tint val="75000"/>
                  </a:prstClr>
                </a:solidFill>
                <a:latin typeface="Calibri"/>
              </a:rPr>
              <a:pPr/>
              <a:t>‹#›</a:t>
            </a:fld>
            <a:endParaRPr lang="es-ES">
              <a:solidFill>
                <a:prstClr val="black">
                  <a:tint val="75000"/>
                </a:prstClr>
              </a:solidFill>
              <a:latin typeface="Calibri"/>
            </a:endParaRPr>
          </a:p>
        </p:txBody>
      </p:sp>
    </p:spTree>
    <p:extLst>
      <p:ext uri="{BB962C8B-B14F-4D97-AF65-F5344CB8AC3E}">
        <p14:creationId xmlns:p14="http://schemas.microsoft.com/office/powerpoint/2010/main" val="18415257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endParaRPr lang="es-ES">
              <a:solidFill>
                <a:prstClr val="black">
                  <a:tint val="75000"/>
                </a:prstClr>
              </a:solidFill>
              <a:latin typeface="Calibri"/>
            </a:endParaRPr>
          </a:p>
        </p:txBody>
      </p:sp>
      <p:sp>
        <p:nvSpPr>
          <p:cNvPr id="5" name="Marcador de pie de página 4"/>
          <p:cNvSpPr>
            <a:spLocks noGrp="1"/>
          </p:cNvSpPr>
          <p:nvPr>
            <p:ph type="ftr" sz="quarter" idx="11"/>
          </p:nvPr>
        </p:nvSpPr>
        <p:spPr/>
        <p:txBody>
          <a:bodyPr/>
          <a:lstStyle/>
          <a:p>
            <a:r>
              <a:rPr lang="es-ES" smtClean="0">
                <a:solidFill>
                  <a:prstClr val="black">
                    <a:tint val="75000"/>
                  </a:prstClr>
                </a:solidFill>
                <a:latin typeface="Calibri"/>
              </a:rPr>
              <a:t>Olof Tengblad:   HIE ISOLDE</a:t>
            </a:r>
            <a:endParaRPr lang="es-ES">
              <a:solidFill>
                <a:prstClr val="black">
                  <a:tint val="75000"/>
                </a:prstClr>
              </a:solidFill>
              <a:latin typeface="Calibri"/>
            </a:endParaRPr>
          </a:p>
        </p:txBody>
      </p:sp>
      <p:sp>
        <p:nvSpPr>
          <p:cNvPr id="6" name="Marcador de número de diapositiva 5"/>
          <p:cNvSpPr>
            <a:spLocks noGrp="1"/>
          </p:cNvSpPr>
          <p:nvPr>
            <p:ph type="sldNum" sz="quarter" idx="12"/>
          </p:nvPr>
        </p:nvSpPr>
        <p:spPr/>
        <p:txBody>
          <a:bodyPr/>
          <a:lstStyle/>
          <a:p>
            <a:fld id="{D4A81DBE-D68F-3B46-9489-055493E5D4A5}" type="slidenum">
              <a:rPr lang="es-ES" smtClean="0">
                <a:solidFill>
                  <a:prstClr val="black">
                    <a:tint val="75000"/>
                  </a:prstClr>
                </a:solidFill>
                <a:latin typeface="Calibri"/>
              </a:rPr>
              <a:pPr/>
              <a:t>‹#›</a:t>
            </a:fld>
            <a:endParaRPr lang="es-ES">
              <a:solidFill>
                <a:prstClr val="black">
                  <a:tint val="75000"/>
                </a:prstClr>
              </a:solidFill>
              <a:latin typeface="Calibri"/>
            </a:endParaRPr>
          </a:p>
        </p:txBody>
      </p:sp>
    </p:spTree>
    <p:extLst>
      <p:ext uri="{BB962C8B-B14F-4D97-AF65-F5344CB8AC3E}">
        <p14:creationId xmlns:p14="http://schemas.microsoft.com/office/powerpoint/2010/main" val="26317516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Rectangle 2"/>
          <p:cNvSpPr>
            <a:spLocks noChangeArrowheads="1"/>
          </p:cNvSpPr>
          <p:nvPr/>
        </p:nvSpPr>
        <p:spPr bwMode="auto">
          <a:xfrm>
            <a:off x="250825" y="511175"/>
            <a:ext cx="8642350" cy="2413000"/>
          </a:xfrm>
          <a:prstGeom prst="rect">
            <a:avLst/>
          </a:prstGeom>
          <a:solidFill>
            <a:srgbClr val="24357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fontAlgn="base">
              <a:spcBef>
                <a:spcPct val="0"/>
              </a:spcBef>
              <a:spcAft>
                <a:spcPct val="0"/>
              </a:spcAft>
              <a:defRPr/>
            </a:pPr>
            <a:endParaRPr lang="es-ES">
              <a:solidFill>
                <a:srgbClr val="000000"/>
              </a:solidFill>
              <a:latin typeface="Arial" charset="0"/>
              <a:ea typeface="ＭＳ Ｐゴシック" charset="0"/>
              <a:cs typeface="ＭＳ Ｐゴシック" charset="0"/>
            </a:endParaRPr>
          </a:p>
        </p:txBody>
      </p:sp>
      <p:sp>
        <p:nvSpPr>
          <p:cNvPr id="5" name="Rectangle 8"/>
          <p:cNvSpPr>
            <a:spLocks noChangeArrowheads="1"/>
          </p:cNvSpPr>
          <p:nvPr/>
        </p:nvSpPr>
        <p:spPr bwMode="auto">
          <a:xfrm>
            <a:off x="250825" y="196850"/>
            <a:ext cx="8642350" cy="144463"/>
          </a:xfrm>
          <a:prstGeom prst="rect">
            <a:avLst/>
          </a:prstGeom>
          <a:solidFill>
            <a:srgbClr val="243572"/>
          </a:solidFill>
          <a:ln>
            <a:noFill/>
          </a:ln>
          <a:extLst>
            <a:ext uri="{91240B29-F687-4f45-9708-019B960494DF}">
              <a14:hiddenLine xmlns:a14="http://schemas.microsoft.com/office/drawing/2010/main" xmlns="" w="3175">
                <a:solidFill>
                  <a:srgbClr val="B5B5B5"/>
                </a:solidFill>
                <a:miter lim="800000"/>
                <a:headEnd/>
                <a:tailEnd/>
              </a14:hiddenLine>
            </a:ext>
          </a:extLst>
        </p:spPr>
        <p:txBody>
          <a:bodyPr/>
          <a:lstStyle/>
          <a:p>
            <a:pPr fontAlgn="base">
              <a:spcBef>
                <a:spcPct val="0"/>
              </a:spcBef>
              <a:spcAft>
                <a:spcPct val="0"/>
              </a:spcAft>
            </a:pPr>
            <a:endParaRPr lang="es-ES" b="1" smtClean="0">
              <a:solidFill>
                <a:srgbClr val="000000"/>
              </a:solidFill>
              <a:latin typeface="Arial" charset="0"/>
              <a:ea typeface="ＭＳ Ｐゴシック" charset="0"/>
              <a:cs typeface="ＭＳ Ｐゴシック" charset="0"/>
            </a:endParaRPr>
          </a:p>
        </p:txBody>
      </p:sp>
      <p:pic>
        <p:nvPicPr>
          <p:cNvPr id="6" name="Picture 9" descr="tud_logo"/>
          <p:cNvPicPr>
            <a:picLocks noChangeAspect="1" noChangeArrowheads="1"/>
          </p:cNvPicPr>
          <p:nvPr/>
        </p:nvPicPr>
        <p:blipFill>
          <a:blip r:embed="rId2">
            <a:extLst>
              <a:ext uri="{28A0092B-C50C-407E-A947-70E740481C1C}">
                <a14:useLocalDpi xmlns:a14="http://schemas.microsoft.com/office/drawing/2010/main" val="0"/>
              </a:ext>
            </a:extLst>
          </a:blip>
          <a:srcRect r="5453"/>
          <a:stretch>
            <a:fillRect/>
          </a:stretch>
        </p:blipFill>
        <p:spPr bwMode="auto">
          <a:xfrm>
            <a:off x="7172325" y="765175"/>
            <a:ext cx="1873250" cy="7921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Line 15"/>
          <p:cNvSpPr>
            <a:spLocks noChangeShapeType="1"/>
          </p:cNvSpPr>
          <p:nvPr/>
        </p:nvSpPr>
        <p:spPr bwMode="auto">
          <a:xfrm>
            <a:off x="252413" y="6237288"/>
            <a:ext cx="8640762" cy="0"/>
          </a:xfrm>
          <a:prstGeom prst="line">
            <a:avLst/>
          </a:prstGeom>
          <a:noFill/>
          <a:ln w="7620">
            <a:solidFill>
              <a:srgbClr val="000000"/>
            </a:solidFill>
            <a:round/>
            <a:headEnd/>
            <a:tailEnd/>
          </a:ln>
          <a:extLst>
            <a:ext uri="{909E8E84-426E-40dd-AFC4-6F175D3DCCD1}">
              <a14:hiddenFill xmlns:a14="http://schemas.microsoft.com/office/drawing/2010/main" xmlns="">
                <a:noFill/>
              </a14:hiddenFill>
            </a:ext>
          </a:extLst>
        </p:spPr>
        <p:txBody>
          <a:bodyPr/>
          <a:lstStyle/>
          <a:p>
            <a:pPr fontAlgn="base">
              <a:spcBef>
                <a:spcPct val="0"/>
              </a:spcBef>
              <a:spcAft>
                <a:spcPct val="0"/>
              </a:spcAft>
            </a:pPr>
            <a:endParaRPr lang="es-ES" b="1" smtClean="0">
              <a:solidFill>
                <a:srgbClr val="000000"/>
              </a:solidFill>
              <a:latin typeface="Arial" charset="0"/>
              <a:ea typeface="ＭＳ Ｐゴシック" charset="0"/>
              <a:cs typeface="ＭＳ Ｐゴシック" charset="0"/>
            </a:endParaRPr>
          </a:p>
        </p:txBody>
      </p:sp>
      <p:sp>
        <p:nvSpPr>
          <p:cNvPr id="8" name="Rectangle 18"/>
          <p:cNvSpPr>
            <a:spLocks noChangeArrowheads="1"/>
          </p:cNvSpPr>
          <p:nvPr/>
        </p:nvSpPr>
        <p:spPr bwMode="auto">
          <a:xfrm>
            <a:off x="250825" y="360363"/>
            <a:ext cx="8640763" cy="14287"/>
          </a:xfrm>
          <a:prstGeom prst="rect">
            <a:avLst/>
          </a:prstGeom>
          <a:solidFill>
            <a:srgbClr val="0000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fontAlgn="base">
              <a:spcBef>
                <a:spcPct val="0"/>
              </a:spcBef>
              <a:spcAft>
                <a:spcPct val="0"/>
              </a:spcAft>
              <a:defRPr/>
            </a:pPr>
            <a:endParaRPr lang="es-ES" b="1">
              <a:solidFill>
                <a:srgbClr val="000000"/>
              </a:solidFill>
              <a:latin typeface="Arial" charset="0"/>
              <a:ea typeface="ＭＳ Ｐゴシック" charset="0"/>
              <a:cs typeface="ＭＳ Ｐゴシック" charset="0"/>
            </a:endParaRPr>
          </a:p>
        </p:txBody>
      </p:sp>
      <p:sp>
        <p:nvSpPr>
          <p:cNvPr id="9" name="Rectangle 19"/>
          <p:cNvSpPr>
            <a:spLocks noChangeArrowheads="1"/>
          </p:cNvSpPr>
          <p:nvPr/>
        </p:nvSpPr>
        <p:spPr bwMode="auto">
          <a:xfrm>
            <a:off x="250825" y="2916238"/>
            <a:ext cx="8640763" cy="7937"/>
          </a:xfrm>
          <a:prstGeom prst="rect">
            <a:avLst/>
          </a:prstGeom>
          <a:solidFill>
            <a:srgbClr val="0000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fontAlgn="base">
              <a:spcBef>
                <a:spcPct val="0"/>
              </a:spcBef>
              <a:spcAft>
                <a:spcPct val="0"/>
              </a:spcAft>
              <a:defRPr/>
            </a:pPr>
            <a:endParaRPr lang="es-ES" b="1">
              <a:solidFill>
                <a:srgbClr val="000000"/>
              </a:solidFill>
              <a:latin typeface="Arial" charset="0"/>
              <a:ea typeface="ＭＳ Ｐゴシック" charset="0"/>
              <a:cs typeface="ＭＳ Ｐゴシック" charset="0"/>
            </a:endParaRPr>
          </a:p>
        </p:txBody>
      </p:sp>
      <p:sp>
        <p:nvSpPr>
          <p:cNvPr id="87043" name="Rectangle 3"/>
          <p:cNvSpPr>
            <a:spLocks noGrp="1" noChangeArrowheads="1"/>
          </p:cNvSpPr>
          <p:nvPr>
            <p:ph type="ctrTitle"/>
          </p:nvPr>
        </p:nvSpPr>
        <p:spPr>
          <a:xfrm>
            <a:off x="358775" y="692150"/>
            <a:ext cx="6734175" cy="577850"/>
          </a:xfrm>
        </p:spPr>
        <p:txBody>
          <a:bodyPr anchor="t"/>
          <a:lstStyle>
            <a:lvl1pPr>
              <a:defRPr sz="3600">
                <a:solidFill>
                  <a:schemeClr val="bg1"/>
                </a:solidFill>
              </a:defRPr>
            </a:lvl1pPr>
          </a:lstStyle>
          <a:p>
            <a:pPr lvl="0"/>
            <a:r>
              <a:rPr lang="de-DE" noProof="0" smtClean="0"/>
              <a:t>Titelmasterformat durch Klicken bearbeiten</a:t>
            </a:r>
          </a:p>
        </p:txBody>
      </p:sp>
      <p:sp>
        <p:nvSpPr>
          <p:cNvPr id="87044" name="Rectangle 4"/>
          <p:cNvSpPr>
            <a:spLocks noGrp="1" noChangeArrowheads="1"/>
          </p:cNvSpPr>
          <p:nvPr>
            <p:ph type="subTitle" idx="1"/>
          </p:nvPr>
        </p:nvSpPr>
        <p:spPr>
          <a:xfrm>
            <a:off x="358775" y="1449388"/>
            <a:ext cx="6734175" cy="944562"/>
          </a:xfrm>
        </p:spPr>
        <p:txBody>
          <a:bodyPr lIns="0" tIns="0" rIns="0" bIns="0"/>
          <a:lstStyle>
            <a:lvl1pPr marL="0" indent="0">
              <a:spcBef>
                <a:spcPct val="0"/>
              </a:spcBef>
              <a:buFont typeface="Wingdings" charset="0"/>
              <a:buNone/>
              <a:defRPr b="1">
                <a:solidFill>
                  <a:schemeClr val="bg1"/>
                </a:solidFill>
              </a:defRPr>
            </a:lvl1pPr>
          </a:lstStyle>
          <a:p>
            <a:pPr lvl="0"/>
            <a:r>
              <a:rPr lang="de-DE" noProof="0" smtClean="0"/>
              <a:t>Formatvorlage des </a:t>
            </a:r>
          </a:p>
          <a:p>
            <a:pPr lvl="0"/>
            <a:r>
              <a:rPr lang="de-DE" noProof="0" smtClean="0"/>
              <a:t>Untertitelmasters durch </a:t>
            </a:r>
          </a:p>
          <a:p>
            <a:pPr lvl="0"/>
            <a:r>
              <a:rPr lang="de-DE" noProof="0" smtClean="0"/>
              <a:t>Klicken bearbeiten</a:t>
            </a:r>
          </a:p>
        </p:txBody>
      </p:sp>
      <p:sp>
        <p:nvSpPr>
          <p:cNvPr id="10" name="Rectangle 17"/>
          <p:cNvSpPr>
            <a:spLocks noGrp="1" noChangeArrowheads="1"/>
          </p:cNvSpPr>
          <p:nvPr>
            <p:ph type="ftr" sz="quarter" idx="10"/>
          </p:nvPr>
        </p:nvSpPr>
        <p:spPr>
          <a:xfrm>
            <a:off x="250825" y="6437313"/>
            <a:ext cx="7200900" cy="231775"/>
          </a:xfrm>
        </p:spPr>
        <p:txBody>
          <a:bodyPr/>
          <a:lstStyle>
            <a:lvl1pPr>
              <a:defRPr sz="1000" b="0" smtClean="0">
                <a:latin typeface="+mn-lt"/>
              </a:defRPr>
            </a:lvl1pPr>
          </a:lstStyle>
          <a:p>
            <a:pPr>
              <a:defRPr/>
            </a:pPr>
            <a:r>
              <a:rPr lang="de-DE" smtClean="0">
                <a:solidFill>
                  <a:srgbClr val="000000"/>
                </a:solidFill>
                <a:latin typeface="Verdana"/>
              </a:rPr>
              <a:t>Olof Tengblad:   HIE ISOLDE</a:t>
            </a:r>
            <a:endParaRPr lang="de-DE">
              <a:solidFill>
                <a:srgbClr val="000000"/>
              </a:solidFill>
              <a:latin typeface="Verdana"/>
            </a:endParaRPr>
          </a:p>
        </p:txBody>
      </p:sp>
    </p:spTree>
    <p:extLst>
      <p:ext uri="{BB962C8B-B14F-4D97-AF65-F5344CB8AC3E}">
        <p14:creationId xmlns:p14="http://schemas.microsoft.com/office/powerpoint/2010/main" val="13835113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Rectangle 5"/>
          <p:cNvSpPr>
            <a:spLocks noGrp="1" noChangeArrowheads="1"/>
          </p:cNvSpPr>
          <p:nvPr>
            <p:ph type="ftr" sz="quarter" idx="10"/>
          </p:nvPr>
        </p:nvSpPr>
        <p:spPr>
          <a:ln/>
        </p:spPr>
        <p:txBody>
          <a:bodyPr/>
          <a:lstStyle>
            <a:lvl1pPr>
              <a:defRPr/>
            </a:lvl1pPr>
          </a:lstStyle>
          <a:p>
            <a:pPr>
              <a:defRPr/>
            </a:pPr>
            <a:r>
              <a:rPr lang="de-DE" smtClean="0">
                <a:solidFill>
                  <a:srgbClr val="000000"/>
                </a:solidFill>
              </a:rPr>
              <a:t>Olof Tengblad:   HIE ISOLDE</a:t>
            </a:r>
            <a:endParaRPr lang="de-DE">
              <a:solidFill>
                <a:srgbClr val="000000"/>
              </a:solidFill>
            </a:endParaRPr>
          </a:p>
        </p:txBody>
      </p:sp>
    </p:spTree>
    <p:extLst>
      <p:ext uri="{BB962C8B-B14F-4D97-AF65-F5344CB8AC3E}">
        <p14:creationId xmlns:p14="http://schemas.microsoft.com/office/powerpoint/2010/main" val="10453441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_tradnl" smtClean="0"/>
              <a:t>Haga clic para modificar el estilo de texto del patrón</a:t>
            </a:r>
          </a:p>
        </p:txBody>
      </p:sp>
      <p:sp>
        <p:nvSpPr>
          <p:cNvPr id="4" name="Rectangle 5"/>
          <p:cNvSpPr>
            <a:spLocks noGrp="1" noChangeArrowheads="1"/>
          </p:cNvSpPr>
          <p:nvPr>
            <p:ph type="ftr" sz="quarter" idx="10"/>
          </p:nvPr>
        </p:nvSpPr>
        <p:spPr>
          <a:ln/>
        </p:spPr>
        <p:txBody>
          <a:bodyPr/>
          <a:lstStyle>
            <a:lvl1pPr>
              <a:defRPr/>
            </a:lvl1pPr>
          </a:lstStyle>
          <a:p>
            <a:pPr>
              <a:defRPr/>
            </a:pPr>
            <a:r>
              <a:rPr lang="de-DE" smtClean="0">
                <a:solidFill>
                  <a:srgbClr val="000000"/>
                </a:solidFill>
              </a:rPr>
              <a:t>Olof Tengblad:   HIE ISOLDE</a:t>
            </a:r>
            <a:endParaRPr lang="de-DE">
              <a:solidFill>
                <a:srgbClr val="000000"/>
              </a:solidFill>
            </a:endParaRPr>
          </a:p>
        </p:txBody>
      </p:sp>
    </p:spTree>
    <p:extLst>
      <p:ext uri="{BB962C8B-B14F-4D97-AF65-F5344CB8AC3E}">
        <p14:creationId xmlns:p14="http://schemas.microsoft.com/office/powerpoint/2010/main" val="5847022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250825" y="1592263"/>
            <a:ext cx="4243388" cy="4500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6613" y="1592263"/>
            <a:ext cx="4244975" cy="4500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Rectangle 5"/>
          <p:cNvSpPr>
            <a:spLocks noGrp="1" noChangeArrowheads="1"/>
          </p:cNvSpPr>
          <p:nvPr>
            <p:ph type="ftr" sz="quarter" idx="10"/>
          </p:nvPr>
        </p:nvSpPr>
        <p:spPr>
          <a:ln/>
        </p:spPr>
        <p:txBody>
          <a:bodyPr/>
          <a:lstStyle>
            <a:lvl1pPr>
              <a:defRPr/>
            </a:lvl1pPr>
          </a:lstStyle>
          <a:p>
            <a:pPr>
              <a:defRPr/>
            </a:pPr>
            <a:r>
              <a:rPr lang="de-DE" smtClean="0">
                <a:solidFill>
                  <a:srgbClr val="000000"/>
                </a:solidFill>
              </a:rPr>
              <a:t>Olof Tengblad:   HIE ISOLDE</a:t>
            </a:r>
            <a:endParaRPr lang="de-DE">
              <a:solidFill>
                <a:srgbClr val="000000"/>
              </a:solidFill>
            </a:endParaRPr>
          </a:p>
        </p:txBody>
      </p:sp>
    </p:spTree>
    <p:extLst>
      <p:ext uri="{BB962C8B-B14F-4D97-AF65-F5344CB8AC3E}">
        <p14:creationId xmlns:p14="http://schemas.microsoft.com/office/powerpoint/2010/main" val="24018747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Rectangle 5"/>
          <p:cNvSpPr>
            <a:spLocks noGrp="1" noChangeArrowheads="1"/>
          </p:cNvSpPr>
          <p:nvPr>
            <p:ph type="ftr" sz="quarter" idx="10"/>
          </p:nvPr>
        </p:nvSpPr>
        <p:spPr>
          <a:ln/>
        </p:spPr>
        <p:txBody>
          <a:bodyPr/>
          <a:lstStyle>
            <a:lvl1pPr>
              <a:defRPr/>
            </a:lvl1pPr>
          </a:lstStyle>
          <a:p>
            <a:pPr>
              <a:defRPr/>
            </a:pPr>
            <a:r>
              <a:rPr lang="de-DE" smtClean="0">
                <a:solidFill>
                  <a:srgbClr val="000000"/>
                </a:solidFill>
              </a:rPr>
              <a:t>Olof Tengblad:   HIE ISOLDE</a:t>
            </a:r>
            <a:endParaRPr lang="de-DE">
              <a:solidFill>
                <a:srgbClr val="000000"/>
              </a:solidFill>
            </a:endParaRPr>
          </a:p>
        </p:txBody>
      </p:sp>
    </p:spTree>
    <p:extLst>
      <p:ext uri="{BB962C8B-B14F-4D97-AF65-F5344CB8AC3E}">
        <p14:creationId xmlns:p14="http://schemas.microsoft.com/office/powerpoint/2010/main" val="32203553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Rectangle 5"/>
          <p:cNvSpPr>
            <a:spLocks noGrp="1" noChangeArrowheads="1"/>
          </p:cNvSpPr>
          <p:nvPr>
            <p:ph type="ftr" sz="quarter" idx="10"/>
          </p:nvPr>
        </p:nvSpPr>
        <p:spPr>
          <a:ln/>
        </p:spPr>
        <p:txBody>
          <a:bodyPr/>
          <a:lstStyle>
            <a:lvl1pPr>
              <a:defRPr/>
            </a:lvl1pPr>
          </a:lstStyle>
          <a:p>
            <a:pPr>
              <a:defRPr/>
            </a:pPr>
            <a:r>
              <a:rPr lang="de-DE" smtClean="0">
                <a:solidFill>
                  <a:srgbClr val="000000"/>
                </a:solidFill>
              </a:rPr>
              <a:t>Olof Tengblad:   HIE ISOLDE</a:t>
            </a:r>
            <a:endParaRPr lang="de-DE">
              <a:solidFill>
                <a:srgbClr val="000000"/>
              </a:solidFill>
            </a:endParaRPr>
          </a:p>
        </p:txBody>
      </p:sp>
    </p:spTree>
    <p:extLst>
      <p:ext uri="{BB962C8B-B14F-4D97-AF65-F5344CB8AC3E}">
        <p14:creationId xmlns:p14="http://schemas.microsoft.com/office/powerpoint/2010/main" val="19372150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de-DE" smtClean="0">
                <a:solidFill>
                  <a:srgbClr val="000000"/>
                </a:solidFill>
              </a:rPr>
              <a:t>Olof Tengblad:   HIE ISOLDE</a:t>
            </a:r>
            <a:endParaRPr lang="de-DE">
              <a:solidFill>
                <a:srgbClr val="000000"/>
              </a:solidFill>
            </a:endParaRPr>
          </a:p>
        </p:txBody>
      </p:sp>
    </p:spTree>
    <p:extLst>
      <p:ext uri="{BB962C8B-B14F-4D97-AF65-F5344CB8AC3E}">
        <p14:creationId xmlns:p14="http://schemas.microsoft.com/office/powerpoint/2010/main" val="8940456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Rectangle 5"/>
          <p:cNvSpPr>
            <a:spLocks noGrp="1" noChangeArrowheads="1"/>
          </p:cNvSpPr>
          <p:nvPr>
            <p:ph type="ftr" sz="quarter" idx="10"/>
          </p:nvPr>
        </p:nvSpPr>
        <p:spPr>
          <a:ln/>
        </p:spPr>
        <p:txBody>
          <a:bodyPr/>
          <a:lstStyle>
            <a:lvl1pPr>
              <a:defRPr/>
            </a:lvl1pPr>
          </a:lstStyle>
          <a:p>
            <a:pPr>
              <a:defRPr/>
            </a:pPr>
            <a:r>
              <a:rPr lang="de-DE" smtClean="0">
                <a:solidFill>
                  <a:srgbClr val="000000"/>
                </a:solidFill>
              </a:rPr>
              <a:t>Olof Tengblad:   HIE ISOLDE</a:t>
            </a:r>
            <a:endParaRPr lang="de-DE">
              <a:solidFill>
                <a:srgbClr val="000000"/>
              </a:solidFill>
            </a:endParaRPr>
          </a:p>
        </p:txBody>
      </p:sp>
    </p:spTree>
    <p:extLst>
      <p:ext uri="{BB962C8B-B14F-4D97-AF65-F5344CB8AC3E}">
        <p14:creationId xmlns:p14="http://schemas.microsoft.com/office/powerpoint/2010/main" val="6067844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endParaRPr lang="es-ES">
              <a:solidFill>
                <a:prstClr val="black">
                  <a:tint val="75000"/>
                </a:prstClr>
              </a:solidFill>
              <a:latin typeface="Calibri"/>
            </a:endParaRPr>
          </a:p>
        </p:txBody>
      </p:sp>
      <p:sp>
        <p:nvSpPr>
          <p:cNvPr id="5" name="Marcador de pie de página 4"/>
          <p:cNvSpPr>
            <a:spLocks noGrp="1"/>
          </p:cNvSpPr>
          <p:nvPr>
            <p:ph type="ftr" sz="quarter" idx="11"/>
          </p:nvPr>
        </p:nvSpPr>
        <p:spPr/>
        <p:txBody>
          <a:bodyPr/>
          <a:lstStyle/>
          <a:p>
            <a:r>
              <a:rPr lang="es-ES" smtClean="0">
                <a:solidFill>
                  <a:prstClr val="black">
                    <a:tint val="75000"/>
                  </a:prstClr>
                </a:solidFill>
                <a:latin typeface="Calibri"/>
              </a:rPr>
              <a:t>Olof Tengblad:   HIE ISOLDE</a:t>
            </a:r>
            <a:endParaRPr lang="es-ES">
              <a:solidFill>
                <a:prstClr val="black">
                  <a:tint val="75000"/>
                </a:prstClr>
              </a:solidFill>
              <a:latin typeface="Calibri"/>
            </a:endParaRPr>
          </a:p>
        </p:txBody>
      </p:sp>
      <p:sp>
        <p:nvSpPr>
          <p:cNvPr id="6" name="Marcador de número de diapositiva 5"/>
          <p:cNvSpPr>
            <a:spLocks noGrp="1"/>
          </p:cNvSpPr>
          <p:nvPr>
            <p:ph type="sldNum" sz="quarter" idx="12"/>
          </p:nvPr>
        </p:nvSpPr>
        <p:spPr/>
        <p:txBody>
          <a:bodyPr/>
          <a:lstStyle/>
          <a:p>
            <a:fld id="{D4A81DBE-D68F-3B46-9489-055493E5D4A5}" type="slidenum">
              <a:rPr lang="es-ES" smtClean="0">
                <a:solidFill>
                  <a:prstClr val="black">
                    <a:tint val="75000"/>
                  </a:prstClr>
                </a:solidFill>
                <a:latin typeface="Calibri"/>
              </a:rPr>
              <a:pPr/>
              <a:t>‹#›</a:t>
            </a:fld>
            <a:endParaRPr lang="es-ES">
              <a:solidFill>
                <a:prstClr val="black">
                  <a:tint val="75000"/>
                </a:prstClr>
              </a:solidFill>
              <a:latin typeface="Calibri"/>
            </a:endParaRPr>
          </a:p>
        </p:txBody>
      </p:sp>
    </p:spTree>
    <p:extLst>
      <p:ext uri="{BB962C8B-B14F-4D97-AF65-F5344CB8AC3E}">
        <p14:creationId xmlns:p14="http://schemas.microsoft.com/office/powerpoint/2010/main" val="28462361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Rectangle 5"/>
          <p:cNvSpPr>
            <a:spLocks noGrp="1" noChangeArrowheads="1"/>
          </p:cNvSpPr>
          <p:nvPr>
            <p:ph type="ftr" sz="quarter" idx="10"/>
          </p:nvPr>
        </p:nvSpPr>
        <p:spPr>
          <a:ln/>
        </p:spPr>
        <p:txBody>
          <a:bodyPr/>
          <a:lstStyle>
            <a:lvl1pPr>
              <a:defRPr/>
            </a:lvl1pPr>
          </a:lstStyle>
          <a:p>
            <a:pPr>
              <a:defRPr/>
            </a:pPr>
            <a:r>
              <a:rPr lang="de-DE" smtClean="0">
                <a:solidFill>
                  <a:srgbClr val="000000"/>
                </a:solidFill>
              </a:rPr>
              <a:t>Olof Tengblad:   HIE ISOLDE</a:t>
            </a:r>
            <a:endParaRPr lang="de-DE">
              <a:solidFill>
                <a:srgbClr val="000000"/>
              </a:solidFill>
            </a:endParaRPr>
          </a:p>
        </p:txBody>
      </p:sp>
    </p:spTree>
    <p:extLst>
      <p:ext uri="{BB962C8B-B14F-4D97-AF65-F5344CB8AC3E}">
        <p14:creationId xmlns:p14="http://schemas.microsoft.com/office/powerpoint/2010/main" val="11397333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Rectangle 5"/>
          <p:cNvSpPr>
            <a:spLocks noGrp="1" noChangeArrowheads="1"/>
          </p:cNvSpPr>
          <p:nvPr>
            <p:ph type="ftr" sz="quarter" idx="10"/>
          </p:nvPr>
        </p:nvSpPr>
        <p:spPr>
          <a:ln/>
        </p:spPr>
        <p:txBody>
          <a:bodyPr/>
          <a:lstStyle>
            <a:lvl1pPr>
              <a:defRPr/>
            </a:lvl1pPr>
          </a:lstStyle>
          <a:p>
            <a:pPr>
              <a:defRPr/>
            </a:pPr>
            <a:r>
              <a:rPr lang="de-DE" smtClean="0">
                <a:solidFill>
                  <a:srgbClr val="000000"/>
                </a:solidFill>
              </a:rPr>
              <a:t>Olof Tengblad:   HIE ISOLDE</a:t>
            </a:r>
            <a:endParaRPr lang="de-DE">
              <a:solidFill>
                <a:srgbClr val="000000"/>
              </a:solidFill>
            </a:endParaRPr>
          </a:p>
        </p:txBody>
      </p:sp>
    </p:spTree>
    <p:extLst>
      <p:ext uri="{BB962C8B-B14F-4D97-AF65-F5344CB8AC3E}">
        <p14:creationId xmlns:p14="http://schemas.microsoft.com/office/powerpoint/2010/main" val="17940498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732588" y="488950"/>
            <a:ext cx="2159000" cy="560387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250825" y="488950"/>
            <a:ext cx="6329363" cy="560387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Rectangle 5"/>
          <p:cNvSpPr>
            <a:spLocks noGrp="1" noChangeArrowheads="1"/>
          </p:cNvSpPr>
          <p:nvPr>
            <p:ph type="ftr" sz="quarter" idx="10"/>
          </p:nvPr>
        </p:nvSpPr>
        <p:spPr>
          <a:ln/>
        </p:spPr>
        <p:txBody>
          <a:bodyPr/>
          <a:lstStyle>
            <a:lvl1pPr>
              <a:defRPr/>
            </a:lvl1pPr>
          </a:lstStyle>
          <a:p>
            <a:pPr>
              <a:defRPr/>
            </a:pPr>
            <a:r>
              <a:rPr lang="de-DE" smtClean="0">
                <a:solidFill>
                  <a:srgbClr val="000000"/>
                </a:solidFill>
              </a:rPr>
              <a:t>Olof Tengblad:   HIE ISOLDE</a:t>
            </a:r>
            <a:endParaRPr lang="de-DE">
              <a:solidFill>
                <a:srgbClr val="000000"/>
              </a:solidFill>
            </a:endParaRPr>
          </a:p>
        </p:txBody>
      </p:sp>
    </p:spTree>
    <p:extLst>
      <p:ext uri="{BB962C8B-B14F-4D97-AF65-F5344CB8AC3E}">
        <p14:creationId xmlns:p14="http://schemas.microsoft.com/office/powerpoint/2010/main" val="29592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TwoObj" preserve="1">
  <p:cSld name="Título, texto y 2 objetos">
    <p:spTree>
      <p:nvGrpSpPr>
        <p:cNvPr id="1" name=""/>
        <p:cNvGrpSpPr/>
        <p:nvPr/>
      </p:nvGrpSpPr>
      <p:grpSpPr>
        <a:xfrm>
          <a:off x="0" y="0"/>
          <a:ext cx="0" cy="0"/>
          <a:chOff x="0" y="0"/>
          <a:chExt cx="0" cy="0"/>
        </a:xfrm>
      </p:grpSpPr>
      <p:sp>
        <p:nvSpPr>
          <p:cNvPr id="2" name="Título 1"/>
          <p:cNvSpPr>
            <a:spLocks noGrp="1"/>
          </p:cNvSpPr>
          <p:nvPr>
            <p:ph type="title"/>
          </p:nvPr>
        </p:nvSpPr>
        <p:spPr>
          <a:xfrm>
            <a:off x="358775" y="488950"/>
            <a:ext cx="6877050" cy="838200"/>
          </a:xfrm>
        </p:spPr>
        <p:txBody>
          <a:bodyPr/>
          <a:lstStyle/>
          <a:p>
            <a:r>
              <a:rPr lang="es-ES_tradnl" smtClean="0"/>
              <a:t>Clic para editar título</a:t>
            </a:r>
            <a:endParaRPr lang="es-ES"/>
          </a:p>
        </p:txBody>
      </p:sp>
      <p:sp>
        <p:nvSpPr>
          <p:cNvPr id="3" name="Marcador de texto 2"/>
          <p:cNvSpPr>
            <a:spLocks noGrp="1"/>
          </p:cNvSpPr>
          <p:nvPr>
            <p:ph type="body" sz="half" idx="1"/>
          </p:nvPr>
        </p:nvSpPr>
        <p:spPr>
          <a:xfrm>
            <a:off x="250825" y="1592263"/>
            <a:ext cx="4243388" cy="4500562"/>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quarter" idx="2"/>
          </p:nvPr>
        </p:nvSpPr>
        <p:spPr>
          <a:xfrm>
            <a:off x="4646613" y="1592263"/>
            <a:ext cx="4244975" cy="2173287"/>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contenido 4"/>
          <p:cNvSpPr>
            <a:spLocks noGrp="1"/>
          </p:cNvSpPr>
          <p:nvPr>
            <p:ph sz="quarter" idx="3"/>
          </p:nvPr>
        </p:nvSpPr>
        <p:spPr>
          <a:xfrm>
            <a:off x="4646613" y="3917950"/>
            <a:ext cx="4244975" cy="2174875"/>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Rectangle 5"/>
          <p:cNvSpPr>
            <a:spLocks noGrp="1" noChangeArrowheads="1"/>
          </p:cNvSpPr>
          <p:nvPr>
            <p:ph type="ftr" sz="quarter" idx="10"/>
          </p:nvPr>
        </p:nvSpPr>
        <p:spPr>
          <a:ln/>
        </p:spPr>
        <p:txBody>
          <a:bodyPr/>
          <a:lstStyle>
            <a:lvl1pPr>
              <a:defRPr/>
            </a:lvl1pPr>
          </a:lstStyle>
          <a:p>
            <a:pPr>
              <a:defRPr/>
            </a:pPr>
            <a:r>
              <a:rPr lang="de-DE" smtClean="0">
                <a:solidFill>
                  <a:srgbClr val="000000"/>
                </a:solidFill>
              </a:rPr>
              <a:t>Olof Tengblad:   HIE ISOLDE</a:t>
            </a:r>
            <a:endParaRPr lang="de-DE">
              <a:solidFill>
                <a:srgbClr val="000000"/>
              </a:solidFill>
            </a:endParaRPr>
          </a:p>
        </p:txBody>
      </p:sp>
    </p:spTree>
    <p:extLst>
      <p:ext uri="{BB962C8B-B14F-4D97-AF65-F5344CB8AC3E}">
        <p14:creationId xmlns:p14="http://schemas.microsoft.com/office/powerpoint/2010/main" val="23194946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s-E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s-ES"/>
          </a:p>
        </p:txBody>
      </p:sp>
      <p:sp>
        <p:nvSpPr>
          <p:cNvPr id="7" name="Slide Number Placeholder 5"/>
          <p:cNvSpPr>
            <a:spLocks noGrp="1"/>
          </p:cNvSpPr>
          <p:nvPr>
            <p:ph type="sldNum" sz="quarter" idx="4"/>
          </p:nvPr>
        </p:nvSpPr>
        <p:spPr>
          <a:xfrm>
            <a:off x="8564075" y="6428165"/>
            <a:ext cx="579925" cy="429835"/>
          </a:xfrm>
          <a:prstGeom prst="rect">
            <a:avLst/>
          </a:prstGeom>
        </p:spPr>
        <p:txBody>
          <a:bodyPr vert="horz" lIns="91440" tIns="45720" rIns="91440" bIns="45720" rtlCol="0" anchor="ctr"/>
          <a:lstStyle>
            <a:lvl1pPr algn="r">
              <a:defRPr sz="1200">
                <a:solidFill>
                  <a:schemeClr val="tx1">
                    <a:tint val="75000"/>
                  </a:schemeClr>
                </a:solidFill>
              </a:defRPr>
            </a:lvl1pPr>
          </a:lstStyle>
          <a:p>
            <a:fld id="{98B9021C-E1F5-476C-9C96-53DAFAC10250}" type="slidenum">
              <a:rPr lang="es-ES" smtClean="0">
                <a:solidFill>
                  <a:prstClr val="black">
                    <a:tint val="75000"/>
                  </a:prstClr>
                </a:solidFill>
                <a:latin typeface="Calibri"/>
              </a:rPr>
              <a:pPr/>
              <a:t>‹#›</a:t>
            </a:fld>
            <a:endParaRPr lang="es-ES" dirty="0">
              <a:solidFill>
                <a:prstClr val="black">
                  <a:tint val="75000"/>
                </a:prstClr>
              </a:solidFill>
              <a:latin typeface="Calibri"/>
            </a:endParaRPr>
          </a:p>
        </p:txBody>
      </p:sp>
      <p:sp>
        <p:nvSpPr>
          <p:cNvPr id="8" name="Rectangle 4"/>
          <p:cNvSpPr>
            <a:spLocks noGrp="1" noChangeArrowheads="1"/>
          </p:cNvSpPr>
          <p:nvPr>
            <p:ph type="ftr" sz="quarter" idx="3"/>
          </p:nvPr>
        </p:nvSpPr>
        <p:spPr bwMode="auto">
          <a:xfrm>
            <a:off x="0" y="6527800"/>
            <a:ext cx="4047067" cy="330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atin typeface="+mn-lt"/>
                <a:cs typeface="+mn-cs"/>
              </a:defRPr>
            </a:lvl1pPr>
          </a:lstStyle>
          <a:p>
            <a:pPr algn="l"/>
            <a:r>
              <a:rPr lang="es-ES" smtClean="0">
                <a:solidFill>
                  <a:prstClr val="black"/>
                </a:solidFill>
                <a:latin typeface="Calibri"/>
              </a:rPr>
              <a:t>Olof Tengblad:   HIE ISOLDE</a:t>
            </a:r>
            <a:endParaRPr lang="es-ES" dirty="0">
              <a:solidFill>
                <a:prstClr val="black"/>
              </a:solidFill>
              <a:latin typeface="Calibri"/>
            </a:endParaRPr>
          </a:p>
        </p:txBody>
      </p:sp>
      <p:sp>
        <p:nvSpPr>
          <p:cNvPr id="11" name="CuadroTexto 10"/>
          <p:cNvSpPr txBox="1"/>
          <p:nvPr userDrawn="1"/>
        </p:nvSpPr>
        <p:spPr>
          <a:xfrm>
            <a:off x="7861300" y="304800"/>
            <a:ext cx="184731" cy="369332"/>
          </a:xfrm>
          <a:prstGeom prst="rect">
            <a:avLst/>
          </a:prstGeom>
          <a:noFill/>
        </p:spPr>
        <p:txBody>
          <a:bodyPr wrap="none" rtlCol="0">
            <a:spAutoFit/>
          </a:bodyPr>
          <a:lstStyle/>
          <a:p>
            <a:endParaRPr lang="es-ES_tradnl" dirty="0"/>
          </a:p>
        </p:txBody>
      </p:sp>
    </p:spTree>
    <p:extLst>
      <p:ext uri="{BB962C8B-B14F-4D97-AF65-F5344CB8AC3E}">
        <p14:creationId xmlns:p14="http://schemas.microsoft.com/office/powerpoint/2010/main" val="2581379122"/>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0800" y="12701"/>
            <a:ext cx="5245100" cy="571500"/>
          </a:xfrm>
          <a:prstGeom prst="rect">
            <a:avLst/>
          </a:prstGeom>
        </p:spPr>
        <p:txBody>
          <a:bodyPr/>
          <a:lstStyle>
            <a:lvl1pPr>
              <a:defRPr sz="2800" b="1">
                <a:solidFill>
                  <a:srgbClr val="0000FF"/>
                </a:solidFill>
                <a:latin typeface="Comic Sans MS"/>
                <a:cs typeface="Comic Sans MS"/>
              </a:defRPr>
            </a:lvl1pPr>
          </a:lstStyle>
          <a:p>
            <a:r>
              <a:rPr lang="en-US" dirty="0" smtClean="0"/>
              <a:t>Click to edit Master title style</a:t>
            </a:r>
            <a:endParaRPr lang="es-ES" dirty="0"/>
          </a:p>
        </p:txBody>
      </p:sp>
      <p:sp>
        <p:nvSpPr>
          <p:cNvPr id="3" name="Content Placeholder 2"/>
          <p:cNvSpPr>
            <a:spLocks noGrp="1"/>
          </p:cNvSpPr>
          <p:nvPr>
            <p:ph idx="1"/>
          </p:nvPr>
        </p:nvSpPr>
        <p:spPr>
          <a:xfrm>
            <a:off x="457200" y="1600200"/>
            <a:ext cx="8229600" cy="4525963"/>
          </a:xfrm>
          <a:prstGeom prst="rect">
            <a:avLst/>
          </a:prstGeom>
        </p:spPr>
        <p:txBody>
          <a:bodyPr/>
          <a:lstStyle>
            <a:lvl1pPr>
              <a:defRPr sz="1800"/>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ES" dirty="0"/>
          </a:p>
        </p:txBody>
      </p:sp>
      <p:sp>
        <p:nvSpPr>
          <p:cNvPr id="10" name="Slide Number Placeholder 5"/>
          <p:cNvSpPr>
            <a:spLocks noGrp="1"/>
          </p:cNvSpPr>
          <p:nvPr>
            <p:ph type="sldNum" sz="quarter" idx="4"/>
          </p:nvPr>
        </p:nvSpPr>
        <p:spPr>
          <a:xfrm>
            <a:off x="8659091" y="6503939"/>
            <a:ext cx="484909" cy="354061"/>
          </a:xfrm>
          <a:prstGeom prst="rect">
            <a:avLst/>
          </a:prstGeom>
        </p:spPr>
        <p:txBody>
          <a:bodyPr vert="horz" lIns="91440" tIns="45720" rIns="91440" bIns="45720" rtlCol="0" anchor="ctr"/>
          <a:lstStyle>
            <a:lvl1pPr algn="r">
              <a:defRPr sz="1200">
                <a:solidFill>
                  <a:schemeClr val="tx1">
                    <a:tint val="75000"/>
                  </a:schemeClr>
                </a:solidFill>
              </a:defRPr>
            </a:lvl1pPr>
          </a:lstStyle>
          <a:p>
            <a:fld id="{98B9021C-E1F5-476C-9C96-53DAFAC10250}" type="slidenum">
              <a:rPr lang="es-ES" smtClean="0">
                <a:solidFill>
                  <a:prstClr val="black">
                    <a:tint val="75000"/>
                  </a:prstClr>
                </a:solidFill>
                <a:latin typeface="Calibri"/>
              </a:rPr>
              <a:pPr/>
              <a:t>‹#›</a:t>
            </a:fld>
            <a:endParaRPr lang="es-ES" dirty="0">
              <a:solidFill>
                <a:prstClr val="black">
                  <a:tint val="75000"/>
                </a:prstClr>
              </a:solidFill>
              <a:latin typeface="Calibri"/>
            </a:endParaRPr>
          </a:p>
        </p:txBody>
      </p:sp>
      <p:sp>
        <p:nvSpPr>
          <p:cNvPr id="11" name="Rectangle 4"/>
          <p:cNvSpPr>
            <a:spLocks noGrp="1" noChangeArrowheads="1"/>
          </p:cNvSpPr>
          <p:nvPr>
            <p:ph type="ftr" sz="quarter" idx="3"/>
          </p:nvPr>
        </p:nvSpPr>
        <p:spPr bwMode="auto">
          <a:xfrm>
            <a:off x="97752" y="6510097"/>
            <a:ext cx="6283391" cy="27863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100" b="0" i="0">
                <a:latin typeface="Copperplate"/>
                <a:cs typeface="+mn-cs"/>
              </a:defRPr>
            </a:lvl1pPr>
          </a:lstStyle>
          <a:p>
            <a:pPr algn="l">
              <a:defRPr/>
            </a:pPr>
            <a:r>
              <a:rPr lang="es-ES_tradnl" smtClean="0">
                <a:solidFill>
                  <a:prstClr val="black"/>
                </a:solidFill>
              </a:rPr>
              <a:t>Olof Tengblad:   HIE ISOLDE</a:t>
            </a:r>
            <a:endParaRPr lang="es-ES" dirty="0">
              <a:solidFill>
                <a:prstClr val="black"/>
              </a:solidFill>
            </a:endParaRPr>
          </a:p>
        </p:txBody>
      </p:sp>
    </p:spTree>
    <p:extLst>
      <p:ext uri="{BB962C8B-B14F-4D97-AF65-F5344CB8AC3E}">
        <p14:creationId xmlns:p14="http://schemas.microsoft.com/office/powerpoint/2010/main" val="27139034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s-E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4"/>
          </p:nvPr>
        </p:nvSpPr>
        <p:spPr>
          <a:xfrm>
            <a:off x="8659091" y="6503939"/>
            <a:ext cx="484909" cy="354061"/>
          </a:xfrm>
          <a:prstGeom prst="rect">
            <a:avLst/>
          </a:prstGeom>
        </p:spPr>
        <p:txBody>
          <a:bodyPr vert="horz" lIns="91440" tIns="45720" rIns="91440" bIns="45720" rtlCol="0" anchor="ctr"/>
          <a:lstStyle>
            <a:lvl1pPr algn="r">
              <a:defRPr sz="1200">
                <a:solidFill>
                  <a:schemeClr val="tx1">
                    <a:tint val="75000"/>
                  </a:schemeClr>
                </a:solidFill>
              </a:defRPr>
            </a:lvl1pPr>
          </a:lstStyle>
          <a:p>
            <a:fld id="{98B9021C-E1F5-476C-9C96-53DAFAC10250}" type="slidenum">
              <a:rPr lang="es-ES" smtClean="0">
                <a:solidFill>
                  <a:prstClr val="black">
                    <a:tint val="75000"/>
                  </a:prstClr>
                </a:solidFill>
                <a:latin typeface="Calibri"/>
              </a:rPr>
              <a:pPr/>
              <a:t>‹#›</a:t>
            </a:fld>
            <a:endParaRPr lang="es-ES" dirty="0">
              <a:solidFill>
                <a:prstClr val="black">
                  <a:tint val="75000"/>
                </a:prstClr>
              </a:solidFill>
              <a:latin typeface="Calibri"/>
            </a:endParaRPr>
          </a:p>
        </p:txBody>
      </p:sp>
      <p:sp>
        <p:nvSpPr>
          <p:cNvPr id="9" name="Rectangle 4"/>
          <p:cNvSpPr>
            <a:spLocks noGrp="1" noChangeArrowheads="1"/>
          </p:cNvSpPr>
          <p:nvPr>
            <p:ph type="ftr" sz="quarter" idx="3"/>
          </p:nvPr>
        </p:nvSpPr>
        <p:spPr bwMode="auto">
          <a:xfrm>
            <a:off x="97752" y="6510097"/>
            <a:ext cx="6283391" cy="27863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100" b="0" i="0">
                <a:latin typeface="Copperplate"/>
                <a:cs typeface="+mn-cs"/>
              </a:defRPr>
            </a:lvl1pPr>
          </a:lstStyle>
          <a:p>
            <a:pPr algn="l">
              <a:defRPr/>
            </a:pPr>
            <a:r>
              <a:rPr lang="es-ES_tradnl" smtClean="0">
                <a:solidFill>
                  <a:prstClr val="black"/>
                </a:solidFill>
              </a:rPr>
              <a:t>Olof Tengblad:   HIE ISOLDE</a:t>
            </a:r>
            <a:endParaRPr lang="es-ES" dirty="0">
              <a:solidFill>
                <a:prstClr val="black"/>
              </a:solidFill>
            </a:endParaRPr>
          </a:p>
        </p:txBody>
      </p:sp>
    </p:spTree>
    <p:extLst>
      <p:ext uri="{BB962C8B-B14F-4D97-AF65-F5344CB8AC3E}">
        <p14:creationId xmlns:p14="http://schemas.microsoft.com/office/powerpoint/2010/main" val="38239318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149351" y="53235"/>
            <a:ext cx="5801673" cy="539120"/>
          </a:xfrm>
          <a:prstGeom prst="rect">
            <a:avLst/>
          </a:prstGeom>
        </p:spPr>
        <p:txBody>
          <a:bodyPr/>
          <a:lstStyle>
            <a:lvl1pPr algn="ctr">
              <a:defRPr sz="2800" b="1">
                <a:solidFill>
                  <a:srgbClr val="0000FF"/>
                </a:solidFill>
                <a:latin typeface="Comic Sans MS"/>
                <a:cs typeface="Comic Sans MS"/>
              </a:defRPr>
            </a:lvl1pPr>
          </a:lstStyle>
          <a:p>
            <a:r>
              <a:rPr lang="en-US" dirty="0" smtClean="0"/>
              <a:t>Click to edit Master title style</a:t>
            </a:r>
            <a:endParaRPr lang="es-ES" dirty="0"/>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7" name="Slide Number Placeholder 5"/>
          <p:cNvSpPr>
            <a:spLocks noGrp="1"/>
          </p:cNvSpPr>
          <p:nvPr>
            <p:ph type="sldNum" sz="quarter" idx="4"/>
          </p:nvPr>
        </p:nvSpPr>
        <p:spPr>
          <a:xfrm>
            <a:off x="8659091" y="6503939"/>
            <a:ext cx="484909" cy="354061"/>
          </a:xfrm>
          <a:prstGeom prst="rect">
            <a:avLst/>
          </a:prstGeom>
        </p:spPr>
        <p:txBody>
          <a:bodyPr vert="horz" lIns="91440" tIns="45720" rIns="91440" bIns="45720" rtlCol="0" anchor="ctr"/>
          <a:lstStyle>
            <a:lvl1pPr algn="r">
              <a:defRPr sz="1200">
                <a:solidFill>
                  <a:schemeClr val="tx1">
                    <a:tint val="75000"/>
                  </a:schemeClr>
                </a:solidFill>
              </a:defRPr>
            </a:lvl1pPr>
          </a:lstStyle>
          <a:p>
            <a:fld id="{98B9021C-E1F5-476C-9C96-53DAFAC10250}" type="slidenum">
              <a:rPr lang="es-ES" smtClean="0">
                <a:solidFill>
                  <a:prstClr val="black">
                    <a:tint val="75000"/>
                  </a:prstClr>
                </a:solidFill>
                <a:latin typeface="Calibri"/>
              </a:rPr>
              <a:pPr/>
              <a:t>‹#›</a:t>
            </a:fld>
            <a:endParaRPr lang="es-ES" dirty="0">
              <a:solidFill>
                <a:prstClr val="black">
                  <a:tint val="75000"/>
                </a:prstClr>
              </a:solidFill>
              <a:latin typeface="Calibri"/>
            </a:endParaRPr>
          </a:p>
        </p:txBody>
      </p:sp>
      <p:sp>
        <p:nvSpPr>
          <p:cNvPr id="10" name="Rectangle 4"/>
          <p:cNvSpPr>
            <a:spLocks noGrp="1" noChangeArrowheads="1"/>
          </p:cNvSpPr>
          <p:nvPr>
            <p:ph type="ftr" sz="quarter" idx="3"/>
          </p:nvPr>
        </p:nvSpPr>
        <p:spPr bwMode="auto">
          <a:xfrm>
            <a:off x="97752" y="6510097"/>
            <a:ext cx="6283391" cy="27863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100" b="0" i="0">
                <a:latin typeface="Copperplate"/>
                <a:cs typeface="+mn-cs"/>
              </a:defRPr>
            </a:lvl1pPr>
          </a:lstStyle>
          <a:p>
            <a:pPr algn="l">
              <a:defRPr/>
            </a:pPr>
            <a:r>
              <a:rPr lang="es-ES_tradnl" smtClean="0">
                <a:solidFill>
                  <a:prstClr val="black"/>
                </a:solidFill>
              </a:rPr>
              <a:t>Olof Tengblad:   HIE ISOLDE</a:t>
            </a:r>
            <a:endParaRPr lang="es-ES" dirty="0">
              <a:solidFill>
                <a:prstClr val="black"/>
              </a:solidFill>
            </a:endParaRPr>
          </a:p>
        </p:txBody>
      </p:sp>
    </p:spTree>
    <p:extLst>
      <p:ext uri="{BB962C8B-B14F-4D97-AF65-F5344CB8AC3E}">
        <p14:creationId xmlns:p14="http://schemas.microsoft.com/office/powerpoint/2010/main" val="388405497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756746" y="0"/>
            <a:ext cx="6387254" cy="569541"/>
          </a:xfrm>
          <a:prstGeom prst="rect">
            <a:avLst/>
          </a:prstGeom>
        </p:spPr>
        <p:txBody>
          <a:bodyPr/>
          <a:lstStyle>
            <a:lvl1pPr>
              <a:defRPr sz="2800" b="1">
                <a:solidFill>
                  <a:srgbClr val="0000FF"/>
                </a:solidFill>
                <a:latin typeface="Comic Sans MS"/>
                <a:cs typeface="Comic Sans MS"/>
              </a:defRPr>
            </a:lvl1pPr>
          </a:lstStyle>
          <a:p>
            <a:r>
              <a:rPr lang="en-US" dirty="0" smtClean="0"/>
              <a:t>Click to edit Master title style</a:t>
            </a:r>
            <a:endParaRPr lang="es-ES" dirty="0"/>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9" name="Slide Number Placeholder 5"/>
          <p:cNvSpPr>
            <a:spLocks noGrp="1"/>
          </p:cNvSpPr>
          <p:nvPr>
            <p:ph type="sldNum" sz="quarter" idx="10"/>
          </p:nvPr>
        </p:nvSpPr>
        <p:spPr>
          <a:xfrm>
            <a:off x="8659091" y="6503939"/>
            <a:ext cx="484909" cy="354061"/>
          </a:xfrm>
          <a:prstGeom prst="rect">
            <a:avLst/>
          </a:prstGeom>
        </p:spPr>
        <p:txBody>
          <a:bodyPr vert="horz" lIns="91440" tIns="45720" rIns="91440" bIns="45720" rtlCol="0" anchor="ctr"/>
          <a:lstStyle>
            <a:lvl1pPr algn="r">
              <a:defRPr sz="1200">
                <a:solidFill>
                  <a:schemeClr val="tx1">
                    <a:tint val="75000"/>
                  </a:schemeClr>
                </a:solidFill>
              </a:defRPr>
            </a:lvl1pPr>
          </a:lstStyle>
          <a:p>
            <a:fld id="{98B9021C-E1F5-476C-9C96-53DAFAC10250}" type="slidenum">
              <a:rPr lang="es-ES" smtClean="0">
                <a:solidFill>
                  <a:prstClr val="black">
                    <a:tint val="75000"/>
                  </a:prstClr>
                </a:solidFill>
                <a:latin typeface="Calibri"/>
              </a:rPr>
              <a:pPr/>
              <a:t>‹#›</a:t>
            </a:fld>
            <a:endParaRPr lang="es-ES" dirty="0">
              <a:solidFill>
                <a:prstClr val="black">
                  <a:tint val="75000"/>
                </a:prstClr>
              </a:solidFill>
              <a:latin typeface="Calibri"/>
            </a:endParaRPr>
          </a:p>
        </p:txBody>
      </p:sp>
      <p:sp>
        <p:nvSpPr>
          <p:cNvPr id="12" name="Rectangle 4"/>
          <p:cNvSpPr>
            <a:spLocks noGrp="1" noChangeArrowheads="1"/>
          </p:cNvSpPr>
          <p:nvPr>
            <p:ph type="ftr" sz="quarter" idx="11"/>
          </p:nvPr>
        </p:nvSpPr>
        <p:spPr bwMode="auto">
          <a:xfrm>
            <a:off x="97752" y="6510097"/>
            <a:ext cx="6283391" cy="27863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100" b="0" i="0">
                <a:latin typeface="Copperplate"/>
                <a:cs typeface="+mn-cs"/>
              </a:defRPr>
            </a:lvl1pPr>
          </a:lstStyle>
          <a:p>
            <a:pPr algn="l">
              <a:defRPr/>
            </a:pPr>
            <a:r>
              <a:rPr lang="es-ES_tradnl" smtClean="0">
                <a:solidFill>
                  <a:prstClr val="black"/>
                </a:solidFill>
              </a:rPr>
              <a:t>Olof Tengblad:   HIE ISOLDE</a:t>
            </a:r>
            <a:endParaRPr lang="es-ES" dirty="0">
              <a:solidFill>
                <a:prstClr val="black"/>
              </a:solidFill>
            </a:endParaRPr>
          </a:p>
        </p:txBody>
      </p:sp>
    </p:spTree>
    <p:extLst>
      <p:ext uri="{BB962C8B-B14F-4D97-AF65-F5344CB8AC3E}">
        <p14:creationId xmlns:p14="http://schemas.microsoft.com/office/powerpoint/2010/main" val="38735706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771800" y="116632"/>
            <a:ext cx="6235155" cy="577146"/>
          </a:xfrm>
          <a:prstGeom prst="rect">
            <a:avLst/>
          </a:prstGeom>
        </p:spPr>
        <p:txBody>
          <a:bodyPr/>
          <a:lstStyle>
            <a:lvl1pPr>
              <a:defRPr sz="2800" b="1">
                <a:solidFill>
                  <a:srgbClr val="0000FF"/>
                </a:solidFill>
                <a:latin typeface="Comic Sans MS"/>
                <a:cs typeface="Comic Sans MS"/>
              </a:defRPr>
            </a:lvl1pPr>
          </a:lstStyle>
          <a:p>
            <a:r>
              <a:rPr lang="en-US" dirty="0" smtClean="0"/>
              <a:t>Click to edit Master title style</a:t>
            </a:r>
            <a:endParaRPr lang="es-ES" dirty="0"/>
          </a:p>
        </p:txBody>
      </p:sp>
      <p:sp>
        <p:nvSpPr>
          <p:cNvPr id="5" name="Slide Number Placeholder 5"/>
          <p:cNvSpPr>
            <a:spLocks noGrp="1"/>
          </p:cNvSpPr>
          <p:nvPr>
            <p:ph type="sldNum" sz="quarter" idx="4"/>
          </p:nvPr>
        </p:nvSpPr>
        <p:spPr>
          <a:xfrm>
            <a:off x="8659091" y="6503939"/>
            <a:ext cx="484909" cy="354061"/>
          </a:xfrm>
          <a:prstGeom prst="rect">
            <a:avLst/>
          </a:prstGeom>
        </p:spPr>
        <p:txBody>
          <a:bodyPr vert="horz" lIns="91440" tIns="45720" rIns="91440" bIns="45720" rtlCol="0" anchor="ctr"/>
          <a:lstStyle>
            <a:lvl1pPr algn="r">
              <a:defRPr sz="1200">
                <a:solidFill>
                  <a:schemeClr val="tx1">
                    <a:tint val="75000"/>
                  </a:schemeClr>
                </a:solidFill>
              </a:defRPr>
            </a:lvl1pPr>
          </a:lstStyle>
          <a:p>
            <a:fld id="{98B9021C-E1F5-476C-9C96-53DAFAC10250}" type="slidenum">
              <a:rPr lang="es-ES" smtClean="0">
                <a:solidFill>
                  <a:prstClr val="black">
                    <a:tint val="75000"/>
                  </a:prstClr>
                </a:solidFill>
                <a:latin typeface="Calibri"/>
              </a:rPr>
              <a:pPr/>
              <a:t>‹#›</a:t>
            </a:fld>
            <a:endParaRPr lang="es-ES" dirty="0">
              <a:solidFill>
                <a:prstClr val="black">
                  <a:tint val="75000"/>
                </a:prstClr>
              </a:solidFill>
              <a:latin typeface="Calibri"/>
            </a:endParaRPr>
          </a:p>
        </p:txBody>
      </p:sp>
      <p:sp>
        <p:nvSpPr>
          <p:cNvPr id="8" name="Rectangle 4"/>
          <p:cNvSpPr>
            <a:spLocks noGrp="1" noChangeArrowheads="1"/>
          </p:cNvSpPr>
          <p:nvPr>
            <p:ph type="ftr" sz="quarter" idx="3"/>
          </p:nvPr>
        </p:nvSpPr>
        <p:spPr bwMode="auto">
          <a:xfrm>
            <a:off x="97752" y="6510097"/>
            <a:ext cx="6283391" cy="27863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100" b="0" i="0">
                <a:latin typeface="Copperplate"/>
                <a:cs typeface="+mn-cs"/>
              </a:defRPr>
            </a:lvl1pPr>
          </a:lstStyle>
          <a:p>
            <a:pPr algn="l">
              <a:defRPr/>
            </a:pPr>
            <a:r>
              <a:rPr lang="es-ES_tradnl" smtClean="0">
                <a:solidFill>
                  <a:prstClr val="black"/>
                </a:solidFill>
              </a:rPr>
              <a:t>Olof Tengblad:   HIE ISOLDE</a:t>
            </a:r>
            <a:endParaRPr lang="es-ES" dirty="0">
              <a:solidFill>
                <a:prstClr val="black"/>
              </a:solidFill>
            </a:endParaRPr>
          </a:p>
        </p:txBody>
      </p:sp>
    </p:spTree>
    <p:extLst>
      <p:ext uri="{BB962C8B-B14F-4D97-AF65-F5344CB8AC3E}">
        <p14:creationId xmlns:p14="http://schemas.microsoft.com/office/powerpoint/2010/main" val="2014811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endParaRPr lang="es-ES">
              <a:solidFill>
                <a:prstClr val="black">
                  <a:tint val="75000"/>
                </a:prstClr>
              </a:solidFill>
              <a:latin typeface="Calibri"/>
            </a:endParaRPr>
          </a:p>
        </p:txBody>
      </p:sp>
      <p:sp>
        <p:nvSpPr>
          <p:cNvPr id="5" name="Marcador de pie de página 4"/>
          <p:cNvSpPr>
            <a:spLocks noGrp="1"/>
          </p:cNvSpPr>
          <p:nvPr>
            <p:ph type="ftr" sz="quarter" idx="11"/>
          </p:nvPr>
        </p:nvSpPr>
        <p:spPr/>
        <p:txBody>
          <a:bodyPr/>
          <a:lstStyle/>
          <a:p>
            <a:r>
              <a:rPr lang="es-ES" smtClean="0">
                <a:solidFill>
                  <a:prstClr val="black">
                    <a:tint val="75000"/>
                  </a:prstClr>
                </a:solidFill>
                <a:latin typeface="Calibri"/>
              </a:rPr>
              <a:t>Olof Tengblad:   HIE ISOLDE</a:t>
            </a:r>
            <a:endParaRPr lang="es-ES">
              <a:solidFill>
                <a:prstClr val="black">
                  <a:tint val="75000"/>
                </a:prstClr>
              </a:solidFill>
              <a:latin typeface="Calibri"/>
            </a:endParaRPr>
          </a:p>
        </p:txBody>
      </p:sp>
      <p:sp>
        <p:nvSpPr>
          <p:cNvPr id="6" name="Marcador de número de diapositiva 5"/>
          <p:cNvSpPr>
            <a:spLocks noGrp="1"/>
          </p:cNvSpPr>
          <p:nvPr>
            <p:ph type="sldNum" sz="quarter" idx="12"/>
          </p:nvPr>
        </p:nvSpPr>
        <p:spPr/>
        <p:txBody>
          <a:bodyPr/>
          <a:lstStyle/>
          <a:p>
            <a:fld id="{D4A81DBE-D68F-3B46-9489-055493E5D4A5}" type="slidenum">
              <a:rPr lang="es-ES" smtClean="0">
                <a:solidFill>
                  <a:prstClr val="black">
                    <a:tint val="75000"/>
                  </a:prstClr>
                </a:solidFill>
                <a:latin typeface="Calibri"/>
              </a:rPr>
              <a:pPr/>
              <a:t>‹#›</a:t>
            </a:fld>
            <a:endParaRPr lang="es-ES">
              <a:solidFill>
                <a:prstClr val="black">
                  <a:tint val="75000"/>
                </a:prstClr>
              </a:solidFill>
              <a:latin typeface="Calibri"/>
            </a:endParaRPr>
          </a:p>
        </p:txBody>
      </p:sp>
    </p:spTree>
    <p:extLst>
      <p:ext uri="{BB962C8B-B14F-4D97-AF65-F5344CB8AC3E}">
        <p14:creationId xmlns:p14="http://schemas.microsoft.com/office/powerpoint/2010/main" val="396006036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5"/>
          <p:cNvSpPr>
            <a:spLocks noGrp="1"/>
          </p:cNvSpPr>
          <p:nvPr>
            <p:ph type="sldNum" sz="quarter" idx="4"/>
          </p:nvPr>
        </p:nvSpPr>
        <p:spPr>
          <a:xfrm>
            <a:off x="8659091" y="6503939"/>
            <a:ext cx="484909" cy="354061"/>
          </a:xfrm>
          <a:prstGeom prst="rect">
            <a:avLst/>
          </a:prstGeom>
        </p:spPr>
        <p:txBody>
          <a:bodyPr vert="horz" lIns="91440" tIns="45720" rIns="91440" bIns="45720" rtlCol="0" anchor="ctr"/>
          <a:lstStyle>
            <a:lvl1pPr algn="r">
              <a:defRPr sz="1200">
                <a:solidFill>
                  <a:schemeClr val="tx1">
                    <a:tint val="75000"/>
                  </a:schemeClr>
                </a:solidFill>
              </a:defRPr>
            </a:lvl1pPr>
          </a:lstStyle>
          <a:p>
            <a:fld id="{98B9021C-E1F5-476C-9C96-53DAFAC10250}" type="slidenum">
              <a:rPr lang="es-ES" smtClean="0">
                <a:solidFill>
                  <a:prstClr val="black">
                    <a:tint val="75000"/>
                  </a:prstClr>
                </a:solidFill>
                <a:latin typeface="Calibri"/>
              </a:rPr>
              <a:pPr/>
              <a:t>‹#›</a:t>
            </a:fld>
            <a:endParaRPr lang="es-ES" dirty="0">
              <a:solidFill>
                <a:prstClr val="black">
                  <a:tint val="75000"/>
                </a:prstClr>
              </a:solidFill>
              <a:latin typeface="Calibri"/>
            </a:endParaRPr>
          </a:p>
        </p:txBody>
      </p:sp>
      <p:sp>
        <p:nvSpPr>
          <p:cNvPr id="7" name="Rectangle 4"/>
          <p:cNvSpPr>
            <a:spLocks noGrp="1" noChangeArrowheads="1"/>
          </p:cNvSpPr>
          <p:nvPr>
            <p:ph type="ftr" sz="quarter" idx="3"/>
          </p:nvPr>
        </p:nvSpPr>
        <p:spPr bwMode="auto">
          <a:xfrm>
            <a:off x="97752" y="6510097"/>
            <a:ext cx="6283391" cy="27863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100" b="0" i="0">
                <a:latin typeface="Copperplate"/>
                <a:cs typeface="+mn-cs"/>
              </a:defRPr>
            </a:lvl1pPr>
          </a:lstStyle>
          <a:p>
            <a:pPr algn="l">
              <a:defRPr/>
            </a:pPr>
            <a:r>
              <a:rPr lang="es-ES_tradnl" smtClean="0">
                <a:solidFill>
                  <a:prstClr val="black"/>
                </a:solidFill>
              </a:rPr>
              <a:t>Olof Tengblad:   HIE ISOLDE</a:t>
            </a:r>
            <a:endParaRPr lang="es-ES" dirty="0">
              <a:solidFill>
                <a:prstClr val="black"/>
              </a:solidFill>
            </a:endParaRPr>
          </a:p>
        </p:txBody>
      </p:sp>
      <p:pic>
        <p:nvPicPr>
          <p:cNvPr id="5" name="Picture 3"/>
          <p:cNvPicPr>
            <a:picLocks noChangeAspect="1" noChangeArrowheads="1"/>
          </p:cNvPicPr>
          <p:nvPr userDrawn="1"/>
        </p:nvPicPr>
        <p:blipFill>
          <a:blip r:embed="rId2" cstate="screen"/>
          <a:srcRect/>
          <a:stretch>
            <a:fillRect/>
          </a:stretch>
        </p:blipFill>
        <p:spPr bwMode="auto">
          <a:xfrm>
            <a:off x="6759624" y="0"/>
            <a:ext cx="620688" cy="620688"/>
          </a:xfrm>
          <a:prstGeom prst="rect">
            <a:avLst/>
          </a:prstGeom>
          <a:noFill/>
          <a:ln w="9525">
            <a:noFill/>
            <a:miter lim="800000"/>
            <a:headEnd/>
            <a:tailEnd/>
          </a:ln>
        </p:spPr>
      </p:pic>
    </p:spTree>
    <p:extLst>
      <p:ext uri="{BB962C8B-B14F-4D97-AF65-F5344CB8AC3E}">
        <p14:creationId xmlns:p14="http://schemas.microsoft.com/office/powerpoint/2010/main" val="164762367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s-E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1800"/>
            </a:lvl1pPr>
            <a:lvl2pPr>
              <a:defRPr sz="1600"/>
            </a:lvl2pPr>
            <a:lvl3pPr>
              <a:defRPr sz="16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ES" dirty="0"/>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5"/>
          <p:cNvSpPr>
            <a:spLocks noGrp="1"/>
          </p:cNvSpPr>
          <p:nvPr>
            <p:ph type="sldNum" sz="quarter" idx="4"/>
          </p:nvPr>
        </p:nvSpPr>
        <p:spPr>
          <a:xfrm>
            <a:off x="8659091" y="6503939"/>
            <a:ext cx="484909" cy="354061"/>
          </a:xfrm>
          <a:prstGeom prst="rect">
            <a:avLst/>
          </a:prstGeom>
        </p:spPr>
        <p:txBody>
          <a:bodyPr vert="horz" lIns="91440" tIns="45720" rIns="91440" bIns="45720" rtlCol="0" anchor="ctr"/>
          <a:lstStyle>
            <a:lvl1pPr algn="r">
              <a:defRPr sz="1200">
                <a:solidFill>
                  <a:schemeClr val="tx1">
                    <a:tint val="75000"/>
                  </a:schemeClr>
                </a:solidFill>
              </a:defRPr>
            </a:lvl1pPr>
          </a:lstStyle>
          <a:p>
            <a:fld id="{98B9021C-E1F5-476C-9C96-53DAFAC10250}" type="slidenum">
              <a:rPr lang="es-ES" smtClean="0">
                <a:solidFill>
                  <a:prstClr val="black">
                    <a:tint val="75000"/>
                  </a:prstClr>
                </a:solidFill>
                <a:latin typeface="Calibri"/>
              </a:rPr>
              <a:pPr/>
              <a:t>‹#›</a:t>
            </a:fld>
            <a:endParaRPr lang="es-ES" dirty="0">
              <a:solidFill>
                <a:prstClr val="black">
                  <a:tint val="75000"/>
                </a:prstClr>
              </a:solidFill>
              <a:latin typeface="Calibri"/>
            </a:endParaRPr>
          </a:p>
        </p:txBody>
      </p:sp>
      <p:sp>
        <p:nvSpPr>
          <p:cNvPr id="10" name="Rectangle 4"/>
          <p:cNvSpPr>
            <a:spLocks noGrp="1" noChangeArrowheads="1"/>
          </p:cNvSpPr>
          <p:nvPr>
            <p:ph type="ftr" sz="quarter" idx="3"/>
          </p:nvPr>
        </p:nvSpPr>
        <p:spPr bwMode="auto">
          <a:xfrm>
            <a:off x="97752" y="6510097"/>
            <a:ext cx="6283391" cy="27863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100" b="0" i="0">
                <a:latin typeface="Copperplate"/>
                <a:cs typeface="+mn-cs"/>
              </a:defRPr>
            </a:lvl1pPr>
          </a:lstStyle>
          <a:p>
            <a:pPr algn="l">
              <a:defRPr/>
            </a:pPr>
            <a:r>
              <a:rPr lang="es-ES_tradnl" smtClean="0">
                <a:solidFill>
                  <a:prstClr val="black"/>
                </a:solidFill>
              </a:rPr>
              <a:t>Olof Tengblad:   HIE ISOLDE</a:t>
            </a:r>
            <a:endParaRPr lang="es-ES" dirty="0">
              <a:solidFill>
                <a:prstClr val="black"/>
              </a:solidFill>
            </a:endParaRPr>
          </a:p>
        </p:txBody>
      </p:sp>
    </p:spTree>
    <p:extLst>
      <p:ext uri="{BB962C8B-B14F-4D97-AF65-F5344CB8AC3E}">
        <p14:creationId xmlns:p14="http://schemas.microsoft.com/office/powerpoint/2010/main" val="156276791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s-E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5"/>
          <p:cNvSpPr>
            <a:spLocks noGrp="1"/>
          </p:cNvSpPr>
          <p:nvPr>
            <p:ph type="sldNum" sz="quarter" idx="4"/>
          </p:nvPr>
        </p:nvSpPr>
        <p:spPr>
          <a:xfrm>
            <a:off x="8659091" y="6503939"/>
            <a:ext cx="484909" cy="354061"/>
          </a:xfrm>
          <a:prstGeom prst="rect">
            <a:avLst/>
          </a:prstGeom>
        </p:spPr>
        <p:txBody>
          <a:bodyPr vert="horz" lIns="91440" tIns="45720" rIns="91440" bIns="45720" rtlCol="0" anchor="ctr"/>
          <a:lstStyle>
            <a:lvl1pPr algn="r">
              <a:defRPr sz="1200">
                <a:solidFill>
                  <a:schemeClr val="tx1">
                    <a:tint val="75000"/>
                  </a:schemeClr>
                </a:solidFill>
              </a:defRPr>
            </a:lvl1pPr>
          </a:lstStyle>
          <a:p>
            <a:fld id="{98B9021C-E1F5-476C-9C96-53DAFAC10250}" type="slidenum">
              <a:rPr lang="es-ES" smtClean="0">
                <a:solidFill>
                  <a:prstClr val="black">
                    <a:tint val="75000"/>
                  </a:prstClr>
                </a:solidFill>
                <a:latin typeface="Calibri"/>
              </a:rPr>
              <a:pPr/>
              <a:t>‹#›</a:t>
            </a:fld>
            <a:endParaRPr lang="es-ES" dirty="0">
              <a:solidFill>
                <a:prstClr val="black">
                  <a:tint val="75000"/>
                </a:prstClr>
              </a:solidFill>
              <a:latin typeface="Calibri"/>
            </a:endParaRPr>
          </a:p>
        </p:txBody>
      </p:sp>
      <p:sp>
        <p:nvSpPr>
          <p:cNvPr id="10" name="Rectangle 4"/>
          <p:cNvSpPr>
            <a:spLocks noGrp="1" noChangeArrowheads="1"/>
          </p:cNvSpPr>
          <p:nvPr>
            <p:ph type="ftr" sz="quarter" idx="3"/>
          </p:nvPr>
        </p:nvSpPr>
        <p:spPr bwMode="auto">
          <a:xfrm>
            <a:off x="97752" y="6510097"/>
            <a:ext cx="6283391" cy="27863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100" b="0" i="0">
                <a:latin typeface="Copperplate"/>
                <a:cs typeface="+mn-cs"/>
              </a:defRPr>
            </a:lvl1pPr>
          </a:lstStyle>
          <a:p>
            <a:pPr algn="l">
              <a:defRPr/>
            </a:pPr>
            <a:r>
              <a:rPr lang="es-ES_tradnl" smtClean="0">
                <a:solidFill>
                  <a:prstClr val="black"/>
                </a:solidFill>
              </a:rPr>
              <a:t>Olof Tengblad:   HIE ISOLDE</a:t>
            </a:r>
            <a:endParaRPr lang="es-ES" dirty="0">
              <a:solidFill>
                <a:prstClr val="black"/>
              </a:solidFill>
            </a:endParaRPr>
          </a:p>
        </p:txBody>
      </p:sp>
    </p:spTree>
    <p:extLst>
      <p:ext uri="{BB962C8B-B14F-4D97-AF65-F5344CB8AC3E}">
        <p14:creationId xmlns:p14="http://schemas.microsoft.com/office/powerpoint/2010/main" val="283798802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2969685" y="0"/>
            <a:ext cx="6174315" cy="501094"/>
          </a:xfrm>
          <a:prstGeom prst="rect">
            <a:avLst/>
          </a:prstGeom>
        </p:spPr>
        <p:txBody>
          <a:bodyPr/>
          <a:lstStyle>
            <a:lvl1pPr>
              <a:defRPr sz="2800" b="1">
                <a:solidFill>
                  <a:srgbClr val="0000FF"/>
                </a:solidFill>
                <a:latin typeface="Comic Sans MS"/>
                <a:cs typeface="Comic Sans MS"/>
              </a:defRPr>
            </a:lvl1pPr>
          </a:lstStyle>
          <a:p>
            <a:r>
              <a:rPr lang="en-US" dirty="0" smtClean="0"/>
              <a:t>Click to edit Master title style</a:t>
            </a:r>
            <a:endParaRPr lang="es-ES" dirty="0"/>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6" name="Slide Number Placeholder 5"/>
          <p:cNvSpPr>
            <a:spLocks noGrp="1"/>
          </p:cNvSpPr>
          <p:nvPr>
            <p:ph type="sldNum" sz="quarter" idx="4"/>
          </p:nvPr>
        </p:nvSpPr>
        <p:spPr>
          <a:xfrm>
            <a:off x="8659091" y="6503939"/>
            <a:ext cx="484909" cy="354061"/>
          </a:xfrm>
          <a:prstGeom prst="rect">
            <a:avLst/>
          </a:prstGeom>
        </p:spPr>
        <p:txBody>
          <a:bodyPr vert="horz" lIns="91440" tIns="45720" rIns="91440" bIns="45720" rtlCol="0" anchor="ctr"/>
          <a:lstStyle>
            <a:lvl1pPr algn="r">
              <a:defRPr sz="1200">
                <a:solidFill>
                  <a:schemeClr val="tx1">
                    <a:tint val="75000"/>
                  </a:schemeClr>
                </a:solidFill>
              </a:defRPr>
            </a:lvl1pPr>
          </a:lstStyle>
          <a:p>
            <a:fld id="{98B9021C-E1F5-476C-9C96-53DAFAC10250}" type="slidenum">
              <a:rPr lang="es-ES" smtClean="0">
                <a:solidFill>
                  <a:prstClr val="black">
                    <a:tint val="75000"/>
                  </a:prstClr>
                </a:solidFill>
                <a:latin typeface="Calibri"/>
              </a:rPr>
              <a:pPr/>
              <a:t>‹#›</a:t>
            </a:fld>
            <a:endParaRPr lang="es-ES" dirty="0">
              <a:solidFill>
                <a:prstClr val="black">
                  <a:tint val="75000"/>
                </a:prstClr>
              </a:solidFill>
              <a:latin typeface="Calibri"/>
            </a:endParaRPr>
          </a:p>
        </p:txBody>
      </p:sp>
      <p:sp>
        <p:nvSpPr>
          <p:cNvPr id="9" name="Rectangle 4"/>
          <p:cNvSpPr>
            <a:spLocks noGrp="1" noChangeArrowheads="1"/>
          </p:cNvSpPr>
          <p:nvPr>
            <p:ph type="ftr" sz="quarter" idx="3"/>
          </p:nvPr>
        </p:nvSpPr>
        <p:spPr bwMode="auto">
          <a:xfrm>
            <a:off x="97752" y="6510097"/>
            <a:ext cx="6283391" cy="27863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100" b="0" i="0">
                <a:latin typeface="Copperplate"/>
                <a:cs typeface="+mn-cs"/>
              </a:defRPr>
            </a:lvl1pPr>
          </a:lstStyle>
          <a:p>
            <a:pPr algn="l">
              <a:defRPr/>
            </a:pPr>
            <a:r>
              <a:rPr lang="es-ES_tradnl" smtClean="0">
                <a:solidFill>
                  <a:prstClr val="black"/>
                </a:solidFill>
              </a:rPr>
              <a:t>Olof Tengblad:   HIE ISOLDE</a:t>
            </a:r>
            <a:endParaRPr lang="es-ES" dirty="0">
              <a:solidFill>
                <a:prstClr val="black"/>
              </a:solidFill>
            </a:endParaRPr>
          </a:p>
        </p:txBody>
      </p:sp>
    </p:spTree>
    <p:extLst>
      <p:ext uri="{BB962C8B-B14F-4D97-AF65-F5344CB8AC3E}">
        <p14:creationId xmlns:p14="http://schemas.microsoft.com/office/powerpoint/2010/main" val="41843290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s-E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6" name="Slide Number Placeholder 5"/>
          <p:cNvSpPr>
            <a:spLocks noGrp="1"/>
          </p:cNvSpPr>
          <p:nvPr>
            <p:ph type="sldNum" sz="quarter" idx="4"/>
          </p:nvPr>
        </p:nvSpPr>
        <p:spPr>
          <a:xfrm>
            <a:off x="8659091" y="6503939"/>
            <a:ext cx="484909" cy="354061"/>
          </a:xfrm>
          <a:prstGeom prst="rect">
            <a:avLst/>
          </a:prstGeom>
        </p:spPr>
        <p:txBody>
          <a:bodyPr vert="horz" lIns="91440" tIns="45720" rIns="91440" bIns="45720" rtlCol="0" anchor="ctr"/>
          <a:lstStyle>
            <a:lvl1pPr algn="r">
              <a:defRPr sz="1200">
                <a:solidFill>
                  <a:schemeClr val="tx1">
                    <a:tint val="75000"/>
                  </a:schemeClr>
                </a:solidFill>
              </a:defRPr>
            </a:lvl1pPr>
          </a:lstStyle>
          <a:p>
            <a:fld id="{98B9021C-E1F5-476C-9C96-53DAFAC10250}" type="slidenum">
              <a:rPr lang="es-ES" smtClean="0">
                <a:solidFill>
                  <a:prstClr val="black">
                    <a:tint val="75000"/>
                  </a:prstClr>
                </a:solidFill>
                <a:latin typeface="Calibri"/>
              </a:rPr>
              <a:pPr/>
              <a:t>‹#›</a:t>
            </a:fld>
            <a:endParaRPr lang="es-ES" dirty="0">
              <a:solidFill>
                <a:prstClr val="black">
                  <a:tint val="75000"/>
                </a:prstClr>
              </a:solidFill>
              <a:latin typeface="Calibri"/>
            </a:endParaRPr>
          </a:p>
        </p:txBody>
      </p:sp>
      <p:sp>
        <p:nvSpPr>
          <p:cNvPr id="9" name="Rectangle 4"/>
          <p:cNvSpPr>
            <a:spLocks noGrp="1" noChangeArrowheads="1"/>
          </p:cNvSpPr>
          <p:nvPr>
            <p:ph type="ftr" sz="quarter" idx="3"/>
          </p:nvPr>
        </p:nvSpPr>
        <p:spPr bwMode="auto">
          <a:xfrm>
            <a:off x="97752" y="6510097"/>
            <a:ext cx="6283391" cy="27863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100" b="0" i="0">
                <a:latin typeface="Copperplate"/>
                <a:cs typeface="+mn-cs"/>
              </a:defRPr>
            </a:lvl1pPr>
          </a:lstStyle>
          <a:p>
            <a:pPr algn="l">
              <a:defRPr/>
            </a:pPr>
            <a:r>
              <a:rPr lang="es-ES_tradnl" smtClean="0">
                <a:solidFill>
                  <a:prstClr val="black"/>
                </a:solidFill>
              </a:rPr>
              <a:t>Olof Tengblad:   HIE ISOLDE</a:t>
            </a:r>
            <a:endParaRPr lang="es-ES" dirty="0">
              <a:solidFill>
                <a:prstClr val="black"/>
              </a:solidFill>
            </a:endParaRPr>
          </a:p>
        </p:txBody>
      </p:sp>
    </p:spTree>
    <p:extLst>
      <p:ext uri="{BB962C8B-B14F-4D97-AF65-F5344CB8AC3E}">
        <p14:creationId xmlns:p14="http://schemas.microsoft.com/office/powerpoint/2010/main" val="392168146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3608" y="-8"/>
            <a:ext cx="7643192" cy="980736"/>
          </a:xfrm>
          <a:prstGeom prst="rect">
            <a:avLst/>
          </a:prstGeo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1094928" y="1340768"/>
            <a:ext cx="7653536" cy="4525963"/>
          </a:xfrm>
          <a:prstGeom prst="rect">
            <a:avLst/>
          </a:prstGeom>
        </p:spPr>
        <p:txBody>
          <a:bodyPr/>
          <a:lstStyle>
            <a:lvl1pPr>
              <a:buFontTx/>
              <a:buBlip>
                <a:blip r:embed="rId2"/>
              </a:buBlip>
              <a:defRPr sz="1800"/>
            </a:lvl1pPr>
            <a:lvl2pPr>
              <a:buFont typeface="Wingdings" pitchFamily="2" charset="2"/>
              <a:buChar char="Ø"/>
              <a:defRPr sz="1600"/>
            </a:lvl2pPr>
            <a:lvl3pPr>
              <a:defRPr sz="1600"/>
            </a:lvl3pPr>
            <a:lvl5pPr>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a:xfrm>
            <a:off x="7091776" y="6453336"/>
            <a:ext cx="2016224" cy="365125"/>
          </a:xfrm>
        </p:spPr>
        <p:txBody>
          <a:bodyPr/>
          <a:lstStyle/>
          <a:p>
            <a:fld id="{DCE4B40A-67BA-4787-801A-16EE65008C2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
        <p:nvSpPr>
          <p:cNvPr id="7" name="Parallelogram 6"/>
          <p:cNvSpPr/>
          <p:nvPr userDrawn="1"/>
        </p:nvSpPr>
        <p:spPr>
          <a:xfrm>
            <a:off x="36000" y="908720"/>
            <a:ext cx="9072000" cy="54000"/>
          </a:xfrm>
          <a:prstGeom prst="parallelogram">
            <a:avLst>
              <a:gd name="adj" fmla="val 162471"/>
            </a:avLst>
          </a:prstGeom>
          <a:solidFill>
            <a:srgbClr val="7BBA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pic>
        <p:nvPicPr>
          <p:cNvPr id="8" name="Picture 3"/>
          <p:cNvPicPr>
            <a:picLocks noChangeAspect="1" noChangeArrowheads="1"/>
          </p:cNvPicPr>
          <p:nvPr userDrawn="1"/>
        </p:nvPicPr>
        <p:blipFill>
          <a:blip r:embed="rId3" cstate="screen"/>
          <a:srcRect/>
          <a:stretch>
            <a:fillRect/>
          </a:stretch>
        </p:blipFill>
        <p:spPr bwMode="auto">
          <a:xfrm>
            <a:off x="48495" y="0"/>
            <a:ext cx="536677" cy="536677"/>
          </a:xfrm>
          <a:prstGeom prst="rect">
            <a:avLst/>
          </a:prstGeom>
          <a:noFill/>
          <a:ln w="9525">
            <a:noFill/>
            <a:miter lim="800000"/>
            <a:headEnd/>
            <a:tailEnd/>
          </a:ln>
        </p:spPr>
      </p:pic>
    </p:spTree>
    <p:extLst>
      <p:ext uri="{BB962C8B-B14F-4D97-AF65-F5344CB8AC3E}">
        <p14:creationId xmlns:p14="http://schemas.microsoft.com/office/powerpoint/2010/main" val="2966687679"/>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3608" y="-8"/>
            <a:ext cx="7643192" cy="980736"/>
          </a:xfrm>
          <a:prstGeom prst="rect">
            <a:avLst/>
          </a:prstGeo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1094928" y="1340768"/>
            <a:ext cx="7653536" cy="4525963"/>
          </a:xfrm>
          <a:prstGeom prst="rect">
            <a:avLst/>
          </a:prstGeom>
        </p:spPr>
        <p:txBody>
          <a:bodyPr/>
          <a:lstStyle>
            <a:lvl1pPr>
              <a:buFontTx/>
              <a:buBlip>
                <a:blip r:embed="rId2"/>
              </a:buBlip>
              <a:defRPr sz="1800"/>
            </a:lvl1pPr>
            <a:lvl2pPr>
              <a:buFont typeface="Wingdings" pitchFamily="2" charset="2"/>
              <a:buChar char="Ø"/>
              <a:defRPr sz="1600"/>
            </a:lvl2pPr>
            <a:lvl3pPr>
              <a:defRPr sz="1600"/>
            </a:lvl3pPr>
            <a:lvl5pPr>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a:xfrm>
            <a:off x="5724128" y="6448251"/>
            <a:ext cx="2016224" cy="365125"/>
          </a:xfrm>
        </p:spPr>
        <p:txBody>
          <a:bodyPr/>
          <a:lstStyle/>
          <a:p>
            <a:fld id="{DCE4B40A-67BA-4787-801A-16EE65008C2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
        <p:nvSpPr>
          <p:cNvPr id="7" name="Parallelogram 6"/>
          <p:cNvSpPr/>
          <p:nvPr userDrawn="1"/>
        </p:nvSpPr>
        <p:spPr>
          <a:xfrm>
            <a:off x="36000" y="908720"/>
            <a:ext cx="9072000" cy="54000"/>
          </a:xfrm>
          <a:prstGeom prst="parallelogram">
            <a:avLst>
              <a:gd name="adj" fmla="val 162471"/>
            </a:avLst>
          </a:prstGeom>
          <a:solidFill>
            <a:srgbClr val="7BBA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12" name="Text Placeholder 11"/>
          <p:cNvSpPr>
            <a:spLocks noGrp="1"/>
          </p:cNvSpPr>
          <p:nvPr>
            <p:ph type="body" sz="quarter" idx="13" hasCustomPrompt="1"/>
          </p:nvPr>
        </p:nvSpPr>
        <p:spPr>
          <a:xfrm>
            <a:off x="1043608" y="6453013"/>
            <a:ext cx="3240360" cy="360363"/>
          </a:xfrm>
          <a:prstGeom prst="rect">
            <a:avLst/>
          </a:prstGeom>
        </p:spPr>
        <p:txBody>
          <a:bodyPr anchor="ctr">
            <a:noAutofit/>
          </a:bodyPr>
          <a:lstStyle>
            <a:lvl1pPr>
              <a:buFontTx/>
              <a:buNone/>
              <a:defRPr sz="1200" baseline="0"/>
            </a:lvl1pPr>
            <a:lvl2pPr>
              <a:buFontTx/>
              <a:buNone/>
              <a:defRPr sz="1400"/>
            </a:lvl2pPr>
            <a:lvl3pPr>
              <a:buFontTx/>
              <a:buNone/>
              <a:defRPr sz="1400"/>
            </a:lvl3pPr>
            <a:lvl4pPr>
              <a:buFontTx/>
              <a:buNone/>
              <a:defRPr sz="1400"/>
            </a:lvl4pPr>
            <a:lvl5pPr>
              <a:buFontTx/>
              <a:buNone/>
              <a:defRPr sz="1400"/>
            </a:lvl5pPr>
          </a:lstStyle>
          <a:p>
            <a:pPr lvl="0"/>
            <a:r>
              <a:rPr lang="en-US" dirty="0" smtClean="0"/>
              <a:t>E. Zografos, T. Birtwistle, S. </a:t>
            </a:r>
            <a:r>
              <a:rPr lang="en-US" dirty="0" err="1" smtClean="0"/>
              <a:t>Chemli</a:t>
            </a:r>
            <a:r>
              <a:rPr lang="en-US" dirty="0" smtClean="0"/>
              <a:t> – 2013-08-30</a:t>
            </a:r>
            <a:endParaRPr lang="en-US" dirty="0"/>
          </a:p>
        </p:txBody>
      </p:sp>
      <p:pic>
        <p:nvPicPr>
          <p:cNvPr id="9" name="Picture 2"/>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471320" y="6303943"/>
            <a:ext cx="1565176" cy="509433"/>
          </a:xfrm>
          <a:prstGeom prst="rect">
            <a:avLst/>
          </a:prstGeom>
          <a:noFill/>
          <a:ln w="9525">
            <a:noFill/>
            <a:miter lim="800000"/>
            <a:headEnd/>
            <a:tailEnd/>
          </a:ln>
          <a:effectLst/>
        </p:spPr>
      </p:pic>
    </p:spTree>
    <p:extLst>
      <p:ext uri="{BB962C8B-B14F-4D97-AF65-F5344CB8AC3E}">
        <p14:creationId xmlns:p14="http://schemas.microsoft.com/office/powerpoint/2010/main" val="290055653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xAndTwoObj">
  <p:cSld name="Título, texto y 2 objetos">
    <p:spTree>
      <p:nvGrpSpPr>
        <p:cNvPr id="1" name=""/>
        <p:cNvGrpSpPr/>
        <p:nvPr/>
      </p:nvGrpSpPr>
      <p:grpSpPr>
        <a:xfrm>
          <a:off x="0" y="0"/>
          <a:ext cx="0" cy="0"/>
          <a:chOff x="0" y="0"/>
          <a:chExt cx="0" cy="0"/>
        </a:xfrm>
      </p:grpSpPr>
      <p:sp>
        <p:nvSpPr>
          <p:cNvPr id="2" name="Título 1"/>
          <p:cNvSpPr>
            <a:spLocks noGrp="1"/>
          </p:cNvSpPr>
          <p:nvPr>
            <p:ph type="title"/>
          </p:nvPr>
        </p:nvSpPr>
        <p:spPr>
          <a:xfrm>
            <a:off x="358775" y="488950"/>
            <a:ext cx="6877050" cy="838200"/>
          </a:xfrm>
          <a:prstGeom prst="rect">
            <a:avLst/>
          </a:prstGeom>
        </p:spPr>
        <p:txBody>
          <a:bodyPr/>
          <a:lstStyle/>
          <a:p>
            <a:r>
              <a:rPr lang="es-ES_tradnl" smtClean="0"/>
              <a:t>Clic para editar título</a:t>
            </a:r>
            <a:endParaRPr lang="es-ES"/>
          </a:p>
        </p:txBody>
      </p:sp>
      <p:sp>
        <p:nvSpPr>
          <p:cNvPr id="3" name="Marcador de texto 2"/>
          <p:cNvSpPr>
            <a:spLocks noGrp="1"/>
          </p:cNvSpPr>
          <p:nvPr>
            <p:ph type="body" sz="half" idx="1"/>
          </p:nvPr>
        </p:nvSpPr>
        <p:spPr>
          <a:xfrm>
            <a:off x="250825" y="1592263"/>
            <a:ext cx="4243388" cy="4500562"/>
          </a:xfrm>
          <a:prstGeom prst="rect">
            <a:avLst/>
          </a:prstGeo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quarter" idx="2"/>
          </p:nvPr>
        </p:nvSpPr>
        <p:spPr>
          <a:xfrm>
            <a:off x="4646613" y="1592263"/>
            <a:ext cx="4244975" cy="2173287"/>
          </a:xfrm>
          <a:prstGeom prst="rect">
            <a:avLst/>
          </a:prstGeo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contenido 4"/>
          <p:cNvSpPr>
            <a:spLocks noGrp="1"/>
          </p:cNvSpPr>
          <p:nvPr>
            <p:ph sz="quarter" idx="3"/>
          </p:nvPr>
        </p:nvSpPr>
        <p:spPr>
          <a:xfrm>
            <a:off x="4646613" y="3917950"/>
            <a:ext cx="4244975" cy="2174875"/>
          </a:xfrm>
          <a:prstGeom prst="rect">
            <a:avLst/>
          </a:prstGeo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Rectangle 5"/>
          <p:cNvSpPr>
            <a:spLocks noGrp="1" noChangeArrowheads="1"/>
          </p:cNvSpPr>
          <p:nvPr>
            <p:ph type="ftr" sz="quarter" idx="10"/>
          </p:nvPr>
        </p:nvSpPr>
        <p:spPr>
          <a:ln/>
        </p:spPr>
        <p:txBody>
          <a:bodyPr/>
          <a:lstStyle>
            <a:lvl1pPr>
              <a:defRPr/>
            </a:lvl1pPr>
          </a:lstStyle>
          <a:p>
            <a:pPr>
              <a:defRPr/>
            </a:pPr>
            <a:r>
              <a:rPr lang="de-DE" smtClean="0">
                <a:solidFill>
                  <a:srgbClr val="000000"/>
                </a:solidFill>
              </a:rPr>
              <a:t>Olof Tengblad:   HIE ISOLDE</a:t>
            </a:r>
            <a:endParaRPr lang="de-DE">
              <a:solidFill>
                <a:srgbClr val="000000"/>
              </a:solidFill>
            </a:endParaRPr>
          </a:p>
        </p:txBody>
      </p:sp>
    </p:spTree>
    <p:extLst>
      <p:ext uri="{BB962C8B-B14F-4D97-AF65-F5344CB8AC3E}">
        <p14:creationId xmlns:p14="http://schemas.microsoft.com/office/powerpoint/2010/main" val="5580398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3608" y="-8"/>
            <a:ext cx="7643192" cy="980736"/>
          </a:xfrm>
          <a:prstGeom prst="rect">
            <a:avLst/>
          </a:prstGeo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1094928" y="1340768"/>
            <a:ext cx="7653536" cy="4525963"/>
          </a:xfrm>
          <a:prstGeom prst="rect">
            <a:avLst/>
          </a:prstGeom>
        </p:spPr>
        <p:txBody>
          <a:bodyPr/>
          <a:lstStyle>
            <a:lvl1pPr>
              <a:buFontTx/>
              <a:buBlip>
                <a:blip r:embed="rId2"/>
              </a:buBlip>
              <a:defRPr sz="1800"/>
            </a:lvl1pPr>
            <a:lvl2pPr>
              <a:buFont typeface="Wingdings" pitchFamily="2" charset="2"/>
              <a:buChar char="Ø"/>
              <a:defRPr sz="1600"/>
            </a:lvl2pPr>
            <a:lvl3pPr>
              <a:defRPr sz="1600"/>
            </a:lvl3pPr>
            <a:lvl5pPr>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a:xfrm>
            <a:off x="5724128" y="6448251"/>
            <a:ext cx="2016224" cy="365125"/>
          </a:xfrm>
        </p:spPr>
        <p:txBody>
          <a:bodyPr/>
          <a:lstStyle/>
          <a:p>
            <a:fld id="{DCE4B40A-67BA-4787-801A-16EE65008C2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
        <p:nvSpPr>
          <p:cNvPr id="7" name="Parallelogram 6"/>
          <p:cNvSpPr/>
          <p:nvPr userDrawn="1"/>
        </p:nvSpPr>
        <p:spPr>
          <a:xfrm>
            <a:off x="36000" y="908720"/>
            <a:ext cx="9072000" cy="54000"/>
          </a:xfrm>
          <a:prstGeom prst="parallelogram">
            <a:avLst>
              <a:gd name="adj" fmla="val 162471"/>
            </a:avLst>
          </a:prstGeom>
          <a:solidFill>
            <a:srgbClr val="7BBA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12" name="Text Placeholder 11"/>
          <p:cNvSpPr>
            <a:spLocks noGrp="1"/>
          </p:cNvSpPr>
          <p:nvPr>
            <p:ph type="body" sz="quarter" idx="13" hasCustomPrompt="1"/>
          </p:nvPr>
        </p:nvSpPr>
        <p:spPr>
          <a:xfrm>
            <a:off x="1043608" y="6453013"/>
            <a:ext cx="3240360" cy="360363"/>
          </a:xfrm>
          <a:prstGeom prst="rect">
            <a:avLst/>
          </a:prstGeom>
        </p:spPr>
        <p:txBody>
          <a:bodyPr anchor="ctr">
            <a:noAutofit/>
          </a:bodyPr>
          <a:lstStyle>
            <a:lvl1pPr>
              <a:buFontTx/>
              <a:buNone/>
              <a:defRPr sz="1200" baseline="0"/>
            </a:lvl1pPr>
            <a:lvl2pPr>
              <a:buFontTx/>
              <a:buNone/>
              <a:defRPr sz="1400"/>
            </a:lvl2pPr>
            <a:lvl3pPr>
              <a:buFontTx/>
              <a:buNone/>
              <a:defRPr sz="1400"/>
            </a:lvl3pPr>
            <a:lvl4pPr>
              <a:buFontTx/>
              <a:buNone/>
              <a:defRPr sz="1400"/>
            </a:lvl4pPr>
            <a:lvl5pPr>
              <a:buFontTx/>
              <a:buNone/>
              <a:defRPr sz="1400"/>
            </a:lvl5pPr>
          </a:lstStyle>
          <a:p>
            <a:pPr lvl="0"/>
            <a:r>
              <a:rPr lang="en-US" dirty="0" smtClean="0"/>
              <a:t>E. Zografos, T. Birtwistle, S. </a:t>
            </a:r>
            <a:r>
              <a:rPr lang="en-US" dirty="0" err="1" smtClean="0"/>
              <a:t>Chemli</a:t>
            </a:r>
            <a:r>
              <a:rPr lang="en-US" dirty="0" smtClean="0"/>
              <a:t> – 2013-08-30</a:t>
            </a:r>
            <a:endParaRPr lang="en-US" dirty="0"/>
          </a:p>
        </p:txBody>
      </p:sp>
      <p:pic>
        <p:nvPicPr>
          <p:cNvPr id="9" name="Picture 2"/>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471320" y="6303943"/>
            <a:ext cx="1565176" cy="509433"/>
          </a:xfrm>
          <a:prstGeom prst="rect">
            <a:avLst/>
          </a:prstGeom>
          <a:noFill/>
          <a:ln w="9525">
            <a:noFill/>
            <a:miter lim="800000"/>
            <a:headEnd/>
            <a:tailEnd/>
          </a:ln>
          <a:effectLst/>
        </p:spPr>
      </p:pic>
    </p:spTree>
    <p:extLst>
      <p:ext uri="{BB962C8B-B14F-4D97-AF65-F5344CB8AC3E}">
        <p14:creationId xmlns:p14="http://schemas.microsoft.com/office/powerpoint/2010/main" val="410024474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3608" y="-8"/>
            <a:ext cx="7643192" cy="980736"/>
          </a:xfrm>
          <a:prstGeom prst="rect">
            <a:avLst/>
          </a:prstGeo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1094928" y="1340768"/>
            <a:ext cx="7653536" cy="4525963"/>
          </a:xfrm>
          <a:prstGeom prst="rect">
            <a:avLst/>
          </a:prstGeom>
        </p:spPr>
        <p:txBody>
          <a:bodyPr/>
          <a:lstStyle>
            <a:lvl1pPr>
              <a:buFontTx/>
              <a:buBlip>
                <a:blip r:embed="rId2"/>
              </a:buBlip>
              <a:defRPr sz="1800"/>
            </a:lvl1pPr>
            <a:lvl2pPr>
              <a:buFont typeface="Wingdings" pitchFamily="2" charset="2"/>
              <a:buChar char="Ø"/>
              <a:defRPr sz="1600"/>
            </a:lvl2pPr>
            <a:lvl3pPr>
              <a:defRPr sz="1600"/>
            </a:lvl3pPr>
            <a:lvl5pPr>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a:xfrm>
            <a:off x="5724128" y="6448251"/>
            <a:ext cx="2016224" cy="365125"/>
          </a:xfrm>
        </p:spPr>
        <p:txBody>
          <a:bodyPr/>
          <a:lstStyle/>
          <a:p>
            <a:fld id="{DCE4B40A-67BA-4787-801A-16EE65008C2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
        <p:nvSpPr>
          <p:cNvPr id="7" name="Parallelogram 6"/>
          <p:cNvSpPr/>
          <p:nvPr userDrawn="1"/>
        </p:nvSpPr>
        <p:spPr>
          <a:xfrm>
            <a:off x="36000" y="908720"/>
            <a:ext cx="9072000" cy="54000"/>
          </a:xfrm>
          <a:prstGeom prst="parallelogram">
            <a:avLst>
              <a:gd name="adj" fmla="val 162471"/>
            </a:avLst>
          </a:prstGeom>
          <a:solidFill>
            <a:srgbClr val="7BBA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12" name="Text Placeholder 11"/>
          <p:cNvSpPr>
            <a:spLocks noGrp="1"/>
          </p:cNvSpPr>
          <p:nvPr>
            <p:ph type="body" sz="quarter" idx="13" hasCustomPrompt="1"/>
          </p:nvPr>
        </p:nvSpPr>
        <p:spPr>
          <a:xfrm>
            <a:off x="1043608" y="6453013"/>
            <a:ext cx="3240360" cy="360363"/>
          </a:xfrm>
          <a:prstGeom prst="rect">
            <a:avLst/>
          </a:prstGeom>
        </p:spPr>
        <p:txBody>
          <a:bodyPr anchor="ctr">
            <a:noAutofit/>
          </a:bodyPr>
          <a:lstStyle>
            <a:lvl1pPr>
              <a:buFontTx/>
              <a:buNone/>
              <a:defRPr sz="1200" baseline="0"/>
            </a:lvl1pPr>
            <a:lvl2pPr>
              <a:buFontTx/>
              <a:buNone/>
              <a:defRPr sz="1400"/>
            </a:lvl2pPr>
            <a:lvl3pPr>
              <a:buFontTx/>
              <a:buNone/>
              <a:defRPr sz="1400"/>
            </a:lvl3pPr>
            <a:lvl4pPr>
              <a:buFontTx/>
              <a:buNone/>
              <a:defRPr sz="1400"/>
            </a:lvl4pPr>
            <a:lvl5pPr>
              <a:buFontTx/>
              <a:buNone/>
              <a:defRPr sz="1400"/>
            </a:lvl5pPr>
          </a:lstStyle>
          <a:p>
            <a:pPr lvl="0"/>
            <a:r>
              <a:rPr lang="en-US" dirty="0" smtClean="0"/>
              <a:t>E. Zografos, T. Birtwistle, S. </a:t>
            </a:r>
            <a:r>
              <a:rPr lang="en-US" dirty="0" err="1" smtClean="0"/>
              <a:t>Chemli</a:t>
            </a:r>
            <a:r>
              <a:rPr lang="en-US" dirty="0" smtClean="0"/>
              <a:t> – 2013-08-30</a:t>
            </a:r>
            <a:endParaRPr lang="en-US" dirty="0"/>
          </a:p>
        </p:txBody>
      </p:sp>
      <p:pic>
        <p:nvPicPr>
          <p:cNvPr id="9" name="Picture 2"/>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471320" y="6303943"/>
            <a:ext cx="1565176" cy="509433"/>
          </a:xfrm>
          <a:prstGeom prst="rect">
            <a:avLst/>
          </a:prstGeom>
          <a:noFill/>
          <a:ln w="9525">
            <a:noFill/>
            <a:miter lim="800000"/>
            <a:headEnd/>
            <a:tailEnd/>
          </a:ln>
          <a:effectLst/>
        </p:spPr>
      </p:pic>
    </p:spTree>
    <p:extLst>
      <p:ext uri="{BB962C8B-B14F-4D97-AF65-F5344CB8AC3E}">
        <p14:creationId xmlns:p14="http://schemas.microsoft.com/office/powerpoint/2010/main" val="35904743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endParaRPr lang="es-ES">
              <a:solidFill>
                <a:prstClr val="black">
                  <a:tint val="75000"/>
                </a:prstClr>
              </a:solidFill>
              <a:latin typeface="Calibri"/>
            </a:endParaRPr>
          </a:p>
        </p:txBody>
      </p:sp>
      <p:sp>
        <p:nvSpPr>
          <p:cNvPr id="6" name="Marcador de pie de página 5"/>
          <p:cNvSpPr>
            <a:spLocks noGrp="1"/>
          </p:cNvSpPr>
          <p:nvPr>
            <p:ph type="ftr" sz="quarter" idx="11"/>
          </p:nvPr>
        </p:nvSpPr>
        <p:spPr/>
        <p:txBody>
          <a:bodyPr/>
          <a:lstStyle/>
          <a:p>
            <a:r>
              <a:rPr lang="es-ES" smtClean="0">
                <a:solidFill>
                  <a:prstClr val="black">
                    <a:tint val="75000"/>
                  </a:prstClr>
                </a:solidFill>
                <a:latin typeface="Calibri"/>
              </a:rPr>
              <a:t>Olof Tengblad:   HIE ISOLDE</a:t>
            </a:r>
            <a:endParaRPr lang="es-ES">
              <a:solidFill>
                <a:prstClr val="black">
                  <a:tint val="75000"/>
                </a:prstClr>
              </a:solidFill>
              <a:latin typeface="Calibri"/>
            </a:endParaRPr>
          </a:p>
        </p:txBody>
      </p:sp>
      <p:sp>
        <p:nvSpPr>
          <p:cNvPr id="7" name="Marcador de número de diapositiva 6"/>
          <p:cNvSpPr>
            <a:spLocks noGrp="1"/>
          </p:cNvSpPr>
          <p:nvPr>
            <p:ph type="sldNum" sz="quarter" idx="12"/>
          </p:nvPr>
        </p:nvSpPr>
        <p:spPr/>
        <p:txBody>
          <a:bodyPr/>
          <a:lstStyle/>
          <a:p>
            <a:fld id="{D4A81DBE-D68F-3B46-9489-055493E5D4A5}" type="slidenum">
              <a:rPr lang="es-ES" smtClean="0">
                <a:solidFill>
                  <a:prstClr val="black">
                    <a:tint val="75000"/>
                  </a:prstClr>
                </a:solidFill>
                <a:latin typeface="Calibri"/>
              </a:rPr>
              <a:pPr/>
              <a:t>‹#›</a:t>
            </a:fld>
            <a:endParaRPr lang="es-ES">
              <a:solidFill>
                <a:prstClr val="black">
                  <a:tint val="75000"/>
                </a:prstClr>
              </a:solidFill>
              <a:latin typeface="Calibri"/>
            </a:endParaRPr>
          </a:p>
        </p:txBody>
      </p:sp>
    </p:spTree>
    <p:extLst>
      <p:ext uri="{BB962C8B-B14F-4D97-AF65-F5344CB8AC3E}">
        <p14:creationId xmlns:p14="http://schemas.microsoft.com/office/powerpoint/2010/main" val="224721029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3608" y="-8"/>
            <a:ext cx="7643192" cy="980736"/>
          </a:xfrm>
          <a:prstGeom prst="rect">
            <a:avLst/>
          </a:prstGeo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1094928" y="1340768"/>
            <a:ext cx="7653536" cy="4525963"/>
          </a:xfrm>
          <a:prstGeom prst="rect">
            <a:avLst/>
          </a:prstGeom>
        </p:spPr>
        <p:txBody>
          <a:bodyPr/>
          <a:lstStyle>
            <a:lvl1pPr>
              <a:buFontTx/>
              <a:buBlip>
                <a:blip r:embed="rId2"/>
              </a:buBlip>
              <a:defRPr sz="1800"/>
            </a:lvl1pPr>
            <a:lvl2pPr>
              <a:buFont typeface="Wingdings" pitchFamily="2" charset="2"/>
              <a:buChar char="Ø"/>
              <a:defRPr sz="1600"/>
            </a:lvl2pPr>
            <a:lvl3pPr>
              <a:defRPr sz="1600"/>
            </a:lvl3pPr>
            <a:lvl5pPr>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a:xfrm>
            <a:off x="5724128" y="6448251"/>
            <a:ext cx="2016224" cy="365125"/>
          </a:xfrm>
        </p:spPr>
        <p:txBody>
          <a:bodyPr/>
          <a:lstStyle/>
          <a:p>
            <a:fld id="{DCE4B40A-67BA-4787-801A-16EE65008C2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
        <p:nvSpPr>
          <p:cNvPr id="7" name="Parallelogram 6"/>
          <p:cNvSpPr/>
          <p:nvPr userDrawn="1"/>
        </p:nvSpPr>
        <p:spPr>
          <a:xfrm>
            <a:off x="36000" y="908720"/>
            <a:ext cx="9072000" cy="54000"/>
          </a:xfrm>
          <a:prstGeom prst="parallelogram">
            <a:avLst>
              <a:gd name="adj" fmla="val 162471"/>
            </a:avLst>
          </a:prstGeom>
          <a:solidFill>
            <a:srgbClr val="7BBA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12" name="Text Placeholder 11"/>
          <p:cNvSpPr>
            <a:spLocks noGrp="1"/>
          </p:cNvSpPr>
          <p:nvPr>
            <p:ph type="body" sz="quarter" idx="13" hasCustomPrompt="1"/>
          </p:nvPr>
        </p:nvSpPr>
        <p:spPr>
          <a:xfrm>
            <a:off x="1043608" y="6453013"/>
            <a:ext cx="3240360" cy="360363"/>
          </a:xfrm>
          <a:prstGeom prst="rect">
            <a:avLst/>
          </a:prstGeom>
        </p:spPr>
        <p:txBody>
          <a:bodyPr anchor="ctr">
            <a:noAutofit/>
          </a:bodyPr>
          <a:lstStyle>
            <a:lvl1pPr>
              <a:buFontTx/>
              <a:buNone/>
              <a:defRPr sz="1200" baseline="0"/>
            </a:lvl1pPr>
            <a:lvl2pPr>
              <a:buFontTx/>
              <a:buNone/>
              <a:defRPr sz="1400"/>
            </a:lvl2pPr>
            <a:lvl3pPr>
              <a:buFontTx/>
              <a:buNone/>
              <a:defRPr sz="1400"/>
            </a:lvl3pPr>
            <a:lvl4pPr>
              <a:buFontTx/>
              <a:buNone/>
              <a:defRPr sz="1400"/>
            </a:lvl4pPr>
            <a:lvl5pPr>
              <a:buFontTx/>
              <a:buNone/>
              <a:defRPr sz="1400"/>
            </a:lvl5pPr>
          </a:lstStyle>
          <a:p>
            <a:pPr lvl="0"/>
            <a:r>
              <a:rPr lang="en-US" dirty="0" smtClean="0"/>
              <a:t>E. Zografos, T. Birtwistle, S. </a:t>
            </a:r>
            <a:r>
              <a:rPr lang="en-US" dirty="0" err="1" smtClean="0"/>
              <a:t>Chemli</a:t>
            </a:r>
            <a:r>
              <a:rPr lang="en-US" dirty="0" smtClean="0"/>
              <a:t> – 2013-08-30</a:t>
            </a:r>
            <a:endParaRPr lang="en-US" dirty="0"/>
          </a:p>
        </p:txBody>
      </p:sp>
      <p:pic>
        <p:nvPicPr>
          <p:cNvPr id="9" name="Picture 2"/>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471320" y="6303943"/>
            <a:ext cx="1565176" cy="509433"/>
          </a:xfrm>
          <a:prstGeom prst="rect">
            <a:avLst/>
          </a:prstGeom>
          <a:noFill/>
          <a:ln w="9525">
            <a:noFill/>
            <a:miter lim="800000"/>
            <a:headEnd/>
            <a:tailEnd/>
          </a:ln>
          <a:effectLst/>
        </p:spPr>
      </p:pic>
    </p:spTree>
    <p:extLst>
      <p:ext uri="{BB962C8B-B14F-4D97-AF65-F5344CB8AC3E}">
        <p14:creationId xmlns:p14="http://schemas.microsoft.com/office/powerpoint/2010/main" val="250696542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3608" y="-8"/>
            <a:ext cx="7643192" cy="980736"/>
          </a:xfrm>
          <a:prstGeom prst="rect">
            <a:avLst/>
          </a:prstGeo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1094928" y="1340768"/>
            <a:ext cx="7653536" cy="4525963"/>
          </a:xfrm>
          <a:prstGeom prst="rect">
            <a:avLst/>
          </a:prstGeom>
        </p:spPr>
        <p:txBody>
          <a:bodyPr/>
          <a:lstStyle>
            <a:lvl1pPr>
              <a:buFontTx/>
              <a:buBlip>
                <a:blip r:embed="rId2"/>
              </a:buBlip>
              <a:defRPr sz="1800"/>
            </a:lvl1pPr>
            <a:lvl2pPr>
              <a:buFont typeface="Wingdings" pitchFamily="2" charset="2"/>
              <a:buChar char="Ø"/>
              <a:defRPr sz="1600"/>
            </a:lvl2pPr>
            <a:lvl3pPr>
              <a:defRPr sz="1600"/>
            </a:lvl3pPr>
            <a:lvl5pPr>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a:xfrm>
            <a:off x="5724128" y="6448251"/>
            <a:ext cx="2016224" cy="365125"/>
          </a:xfrm>
        </p:spPr>
        <p:txBody>
          <a:bodyPr/>
          <a:lstStyle/>
          <a:p>
            <a:fld id="{DCE4B40A-67BA-4787-801A-16EE65008C2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
        <p:nvSpPr>
          <p:cNvPr id="7" name="Parallelogram 6"/>
          <p:cNvSpPr/>
          <p:nvPr userDrawn="1"/>
        </p:nvSpPr>
        <p:spPr>
          <a:xfrm>
            <a:off x="36000" y="908720"/>
            <a:ext cx="9072000" cy="54000"/>
          </a:xfrm>
          <a:prstGeom prst="parallelogram">
            <a:avLst>
              <a:gd name="adj" fmla="val 162471"/>
            </a:avLst>
          </a:prstGeom>
          <a:solidFill>
            <a:srgbClr val="7BBA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12" name="Text Placeholder 11"/>
          <p:cNvSpPr>
            <a:spLocks noGrp="1"/>
          </p:cNvSpPr>
          <p:nvPr>
            <p:ph type="body" sz="quarter" idx="13" hasCustomPrompt="1"/>
          </p:nvPr>
        </p:nvSpPr>
        <p:spPr>
          <a:xfrm>
            <a:off x="1043608" y="6453013"/>
            <a:ext cx="3240360" cy="360363"/>
          </a:xfrm>
          <a:prstGeom prst="rect">
            <a:avLst/>
          </a:prstGeom>
        </p:spPr>
        <p:txBody>
          <a:bodyPr anchor="ctr">
            <a:noAutofit/>
          </a:bodyPr>
          <a:lstStyle>
            <a:lvl1pPr>
              <a:buFontTx/>
              <a:buNone/>
              <a:defRPr sz="1200" baseline="0"/>
            </a:lvl1pPr>
            <a:lvl2pPr>
              <a:buFontTx/>
              <a:buNone/>
              <a:defRPr sz="1400"/>
            </a:lvl2pPr>
            <a:lvl3pPr>
              <a:buFontTx/>
              <a:buNone/>
              <a:defRPr sz="1400"/>
            </a:lvl3pPr>
            <a:lvl4pPr>
              <a:buFontTx/>
              <a:buNone/>
              <a:defRPr sz="1400"/>
            </a:lvl4pPr>
            <a:lvl5pPr>
              <a:buFontTx/>
              <a:buNone/>
              <a:defRPr sz="1400"/>
            </a:lvl5pPr>
          </a:lstStyle>
          <a:p>
            <a:pPr lvl="0"/>
            <a:r>
              <a:rPr lang="en-US" dirty="0" smtClean="0"/>
              <a:t>E. Zografos, T. Birtwistle, S. </a:t>
            </a:r>
            <a:r>
              <a:rPr lang="en-US" dirty="0" err="1" smtClean="0"/>
              <a:t>Chemli</a:t>
            </a:r>
            <a:r>
              <a:rPr lang="en-US" dirty="0" smtClean="0"/>
              <a:t> – 2013-08-30</a:t>
            </a:r>
            <a:endParaRPr lang="en-US" dirty="0"/>
          </a:p>
        </p:txBody>
      </p:sp>
      <p:pic>
        <p:nvPicPr>
          <p:cNvPr id="9" name="Picture 2"/>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471320" y="6303943"/>
            <a:ext cx="1565176" cy="509433"/>
          </a:xfrm>
          <a:prstGeom prst="rect">
            <a:avLst/>
          </a:prstGeom>
          <a:noFill/>
          <a:ln w="9525">
            <a:noFill/>
            <a:miter lim="800000"/>
            <a:headEnd/>
            <a:tailEnd/>
          </a:ln>
          <a:effectLst/>
        </p:spPr>
      </p:pic>
    </p:spTree>
    <p:extLst>
      <p:ext uri="{BB962C8B-B14F-4D97-AF65-F5344CB8AC3E}">
        <p14:creationId xmlns:p14="http://schemas.microsoft.com/office/powerpoint/2010/main" val="400839247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3608" y="-8"/>
            <a:ext cx="7643192" cy="980736"/>
          </a:xfrm>
          <a:prstGeom prst="rect">
            <a:avLst/>
          </a:prstGeo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1094928" y="1340768"/>
            <a:ext cx="7653536" cy="4525963"/>
          </a:xfrm>
          <a:prstGeom prst="rect">
            <a:avLst/>
          </a:prstGeom>
        </p:spPr>
        <p:txBody>
          <a:bodyPr/>
          <a:lstStyle>
            <a:lvl1pPr>
              <a:buFontTx/>
              <a:buBlip>
                <a:blip r:embed="rId2"/>
              </a:buBlip>
              <a:defRPr sz="1800"/>
            </a:lvl1pPr>
            <a:lvl2pPr>
              <a:buFont typeface="Wingdings" pitchFamily="2" charset="2"/>
              <a:buChar char="Ø"/>
              <a:defRPr sz="1600"/>
            </a:lvl2pPr>
            <a:lvl3pPr>
              <a:defRPr sz="1600"/>
            </a:lvl3pPr>
            <a:lvl5pPr>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a:xfrm>
            <a:off x="5724128" y="6448251"/>
            <a:ext cx="2016224" cy="365125"/>
          </a:xfrm>
        </p:spPr>
        <p:txBody>
          <a:bodyPr/>
          <a:lstStyle/>
          <a:p>
            <a:fld id="{DCE4B40A-67BA-4787-801A-16EE65008C2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
        <p:nvSpPr>
          <p:cNvPr id="7" name="Parallelogram 6"/>
          <p:cNvSpPr/>
          <p:nvPr userDrawn="1"/>
        </p:nvSpPr>
        <p:spPr>
          <a:xfrm>
            <a:off x="36000" y="908720"/>
            <a:ext cx="9072000" cy="54000"/>
          </a:xfrm>
          <a:prstGeom prst="parallelogram">
            <a:avLst>
              <a:gd name="adj" fmla="val 162471"/>
            </a:avLst>
          </a:prstGeom>
          <a:solidFill>
            <a:srgbClr val="7BBA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12" name="Text Placeholder 11"/>
          <p:cNvSpPr>
            <a:spLocks noGrp="1"/>
          </p:cNvSpPr>
          <p:nvPr>
            <p:ph type="body" sz="quarter" idx="13" hasCustomPrompt="1"/>
          </p:nvPr>
        </p:nvSpPr>
        <p:spPr>
          <a:xfrm>
            <a:off x="1043608" y="6453013"/>
            <a:ext cx="3240360" cy="360363"/>
          </a:xfrm>
          <a:prstGeom prst="rect">
            <a:avLst/>
          </a:prstGeom>
        </p:spPr>
        <p:txBody>
          <a:bodyPr anchor="ctr">
            <a:noAutofit/>
          </a:bodyPr>
          <a:lstStyle>
            <a:lvl1pPr>
              <a:buFontTx/>
              <a:buNone/>
              <a:defRPr sz="1200" baseline="0"/>
            </a:lvl1pPr>
            <a:lvl2pPr>
              <a:buFontTx/>
              <a:buNone/>
              <a:defRPr sz="1400"/>
            </a:lvl2pPr>
            <a:lvl3pPr>
              <a:buFontTx/>
              <a:buNone/>
              <a:defRPr sz="1400"/>
            </a:lvl3pPr>
            <a:lvl4pPr>
              <a:buFontTx/>
              <a:buNone/>
              <a:defRPr sz="1400"/>
            </a:lvl4pPr>
            <a:lvl5pPr>
              <a:buFontTx/>
              <a:buNone/>
              <a:defRPr sz="1400"/>
            </a:lvl5pPr>
          </a:lstStyle>
          <a:p>
            <a:pPr lvl="0"/>
            <a:r>
              <a:rPr lang="en-US" dirty="0" smtClean="0"/>
              <a:t>E. Zografos, T. Birtwistle, S. </a:t>
            </a:r>
            <a:r>
              <a:rPr lang="en-US" dirty="0" err="1" smtClean="0"/>
              <a:t>Chemli</a:t>
            </a:r>
            <a:r>
              <a:rPr lang="en-US" dirty="0" smtClean="0"/>
              <a:t> – 2013-08-30</a:t>
            </a:r>
            <a:endParaRPr lang="en-US" dirty="0"/>
          </a:p>
        </p:txBody>
      </p:sp>
      <p:pic>
        <p:nvPicPr>
          <p:cNvPr id="9" name="Picture 2"/>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471320" y="6303943"/>
            <a:ext cx="1565176" cy="509433"/>
          </a:xfrm>
          <a:prstGeom prst="rect">
            <a:avLst/>
          </a:prstGeom>
          <a:noFill/>
          <a:ln w="9525">
            <a:noFill/>
            <a:miter lim="800000"/>
            <a:headEnd/>
            <a:tailEnd/>
          </a:ln>
          <a:effectLst/>
        </p:spPr>
      </p:pic>
    </p:spTree>
    <p:extLst>
      <p:ext uri="{BB962C8B-B14F-4D97-AF65-F5344CB8AC3E}">
        <p14:creationId xmlns:p14="http://schemas.microsoft.com/office/powerpoint/2010/main" val="7708285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endParaRPr lang="es-ES">
              <a:solidFill>
                <a:prstClr val="black">
                  <a:tint val="75000"/>
                </a:prstClr>
              </a:solidFill>
              <a:latin typeface="Calibri"/>
            </a:endParaRPr>
          </a:p>
        </p:txBody>
      </p:sp>
      <p:sp>
        <p:nvSpPr>
          <p:cNvPr id="8" name="Marcador de pie de página 7"/>
          <p:cNvSpPr>
            <a:spLocks noGrp="1"/>
          </p:cNvSpPr>
          <p:nvPr>
            <p:ph type="ftr" sz="quarter" idx="11"/>
          </p:nvPr>
        </p:nvSpPr>
        <p:spPr/>
        <p:txBody>
          <a:bodyPr/>
          <a:lstStyle/>
          <a:p>
            <a:r>
              <a:rPr lang="es-ES" smtClean="0">
                <a:solidFill>
                  <a:prstClr val="black">
                    <a:tint val="75000"/>
                  </a:prstClr>
                </a:solidFill>
                <a:latin typeface="Calibri"/>
              </a:rPr>
              <a:t>Olof Tengblad:   HIE ISOLDE</a:t>
            </a:r>
            <a:endParaRPr lang="es-ES">
              <a:solidFill>
                <a:prstClr val="black">
                  <a:tint val="75000"/>
                </a:prstClr>
              </a:solidFill>
              <a:latin typeface="Calibri"/>
            </a:endParaRPr>
          </a:p>
        </p:txBody>
      </p:sp>
      <p:sp>
        <p:nvSpPr>
          <p:cNvPr id="9" name="Marcador de número de diapositiva 8"/>
          <p:cNvSpPr>
            <a:spLocks noGrp="1"/>
          </p:cNvSpPr>
          <p:nvPr>
            <p:ph type="sldNum" sz="quarter" idx="12"/>
          </p:nvPr>
        </p:nvSpPr>
        <p:spPr/>
        <p:txBody>
          <a:bodyPr/>
          <a:lstStyle/>
          <a:p>
            <a:fld id="{D4A81DBE-D68F-3B46-9489-055493E5D4A5}" type="slidenum">
              <a:rPr lang="es-ES" smtClean="0">
                <a:solidFill>
                  <a:prstClr val="black">
                    <a:tint val="75000"/>
                  </a:prstClr>
                </a:solidFill>
                <a:latin typeface="Calibri"/>
              </a:rPr>
              <a:pPr/>
              <a:t>‹#›</a:t>
            </a:fld>
            <a:endParaRPr lang="es-ES">
              <a:solidFill>
                <a:prstClr val="black">
                  <a:tint val="75000"/>
                </a:prstClr>
              </a:solidFill>
              <a:latin typeface="Calibri"/>
            </a:endParaRPr>
          </a:p>
        </p:txBody>
      </p:sp>
    </p:spTree>
    <p:extLst>
      <p:ext uri="{BB962C8B-B14F-4D97-AF65-F5344CB8AC3E}">
        <p14:creationId xmlns:p14="http://schemas.microsoft.com/office/powerpoint/2010/main" val="39271806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endParaRPr lang="es-ES">
              <a:solidFill>
                <a:prstClr val="black">
                  <a:tint val="75000"/>
                </a:prstClr>
              </a:solidFill>
              <a:latin typeface="Calibri"/>
            </a:endParaRPr>
          </a:p>
        </p:txBody>
      </p:sp>
      <p:sp>
        <p:nvSpPr>
          <p:cNvPr id="4" name="Marcador de pie de página 3"/>
          <p:cNvSpPr>
            <a:spLocks noGrp="1"/>
          </p:cNvSpPr>
          <p:nvPr>
            <p:ph type="ftr" sz="quarter" idx="11"/>
          </p:nvPr>
        </p:nvSpPr>
        <p:spPr/>
        <p:txBody>
          <a:bodyPr/>
          <a:lstStyle/>
          <a:p>
            <a:r>
              <a:rPr lang="es-ES" smtClean="0">
                <a:solidFill>
                  <a:prstClr val="black">
                    <a:tint val="75000"/>
                  </a:prstClr>
                </a:solidFill>
                <a:latin typeface="Calibri"/>
              </a:rPr>
              <a:t>Olof Tengblad:   HIE ISOLDE</a:t>
            </a:r>
            <a:endParaRPr lang="es-ES">
              <a:solidFill>
                <a:prstClr val="black">
                  <a:tint val="75000"/>
                </a:prstClr>
              </a:solidFill>
              <a:latin typeface="Calibri"/>
            </a:endParaRPr>
          </a:p>
        </p:txBody>
      </p:sp>
      <p:sp>
        <p:nvSpPr>
          <p:cNvPr id="5" name="Marcador de número de diapositiva 4"/>
          <p:cNvSpPr>
            <a:spLocks noGrp="1"/>
          </p:cNvSpPr>
          <p:nvPr>
            <p:ph type="sldNum" sz="quarter" idx="12"/>
          </p:nvPr>
        </p:nvSpPr>
        <p:spPr/>
        <p:txBody>
          <a:bodyPr/>
          <a:lstStyle/>
          <a:p>
            <a:fld id="{D4A81DBE-D68F-3B46-9489-055493E5D4A5}" type="slidenum">
              <a:rPr lang="es-ES" smtClean="0">
                <a:solidFill>
                  <a:prstClr val="black">
                    <a:tint val="75000"/>
                  </a:prstClr>
                </a:solidFill>
                <a:latin typeface="Calibri"/>
              </a:rPr>
              <a:pPr/>
              <a:t>‹#›</a:t>
            </a:fld>
            <a:endParaRPr lang="es-ES">
              <a:solidFill>
                <a:prstClr val="black">
                  <a:tint val="75000"/>
                </a:prstClr>
              </a:solidFill>
              <a:latin typeface="Calibri"/>
            </a:endParaRPr>
          </a:p>
        </p:txBody>
      </p:sp>
    </p:spTree>
    <p:extLst>
      <p:ext uri="{BB962C8B-B14F-4D97-AF65-F5344CB8AC3E}">
        <p14:creationId xmlns:p14="http://schemas.microsoft.com/office/powerpoint/2010/main" val="31567269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endParaRPr lang="es-ES">
              <a:solidFill>
                <a:prstClr val="black">
                  <a:tint val="75000"/>
                </a:prstClr>
              </a:solidFill>
              <a:latin typeface="Calibri"/>
            </a:endParaRPr>
          </a:p>
        </p:txBody>
      </p:sp>
      <p:sp>
        <p:nvSpPr>
          <p:cNvPr id="3" name="Marcador de pie de página 2"/>
          <p:cNvSpPr>
            <a:spLocks noGrp="1"/>
          </p:cNvSpPr>
          <p:nvPr>
            <p:ph type="ftr" sz="quarter" idx="11"/>
          </p:nvPr>
        </p:nvSpPr>
        <p:spPr/>
        <p:txBody>
          <a:bodyPr/>
          <a:lstStyle/>
          <a:p>
            <a:r>
              <a:rPr lang="es-ES" smtClean="0">
                <a:solidFill>
                  <a:prstClr val="black">
                    <a:tint val="75000"/>
                  </a:prstClr>
                </a:solidFill>
                <a:latin typeface="Calibri"/>
              </a:rPr>
              <a:t>Olof Tengblad:   HIE ISOLDE</a:t>
            </a:r>
            <a:endParaRPr lang="es-ES">
              <a:solidFill>
                <a:prstClr val="black">
                  <a:tint val="75000"/>
                </a:prstClr>
              </a:solidFill>
              <a:latin typeface="Calibri"/>
            </a:endParaRPr>
          </a:p>
        </p:txBody>
      </p:sp>
      <p:sp>
        <p:nvSpPr>
          <p:cNvPr id="4" name="Marcador de número de diapositiva 3"/>
          <p:cNvSpPr>
            <a:spLocks noGrp="1"/>
          </p:cNvSpPr>
          <p:nvPr>
            <p:ph type="sldNum" sz="quarter" idx="12"/>
          </p:nvPr>
        </p:nvSpPr>
        <p:spPr/>
        <p:txBody>
          <a:bodyPr/>
          <a:lstStyle/>
          <a:p>
            <a:fld id="{D4A81DBE-D68F-3B46-9489-055493E5D4A5}" type="slidenum">
              <a:rPr lang="es-ES" smtClean="0">
                <a:solidFill>
                  <a:prstClr val="black">
                    <a:tint val="75000"/>
                  </a:prstClr>
                </a:solidFill>
                <a:latin typeface="Calibri"/>
              </a:rPr>
              <a:pPr/>
              <a:t>‹#›</a:t>
            </a:fld>
            <a:endParaRPr lang="es-ES">
              <a:solidFill>
                <a:prstClr val="black">
                  <a:tint val="75000"/>
                </a:prstClr>
              </a:solidFill>
              <a:latin typeface="Calibri"/>
            </a:endParaRPr>
          </a:p>
        </p:txBody>
      </p:sp>
    </p:spTree>
    <p:extLst>
      <p:ext uri="{BB962C8B-B14F-4D97-AF65-F5344CB8AC3E}">
        <p14:creationId xmlns:p14="http://schemas.microsoft.com/office/powerpoint/2010/main" val="23713089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endParaRPr lang="es-ES">
              <a:solidFill>
                <a:prstClr val="black">
                  <a:tint val="75000"/>
                </a:prstClr>
              </a:solidFill>
              <a:latin typeface="Calibri"/>
            </a:endParaRPr>
          </a:p>
        </p:txBody>
      </p:sp>
      <p:sp>
        <p:nvSpPr>
          <p:cNvPr id="6" name="Marcador de pie de página 5"/>
          <p:cNvSpPr>
            <a:spLocks noGrp="1"/>
          </p:cNvSpPr>
          <p:nvPr>
            <p:ph type="ftr" sz="quarter" idx="11"/>
          </p:nvPr>
        </p:nvSpPr>
        <p:spPr/>
        <p:txBody>
          <a:bodyPr/>
          <a:lstStyle/>
          <a:p>
            <a:r>
              <a:rPr lang="es-ES" smtClean="0">
                <a:solidFill>
                  <a:prstClr val="black">
                    <a:tint val="75000"/>
                  </a:prstClr>
                </a:solidFill>
                <a:latin typeface="Calibri"/>
              </a:rPr>
              <a:t>Olof Tengblad:   HIE ISOLDE</a:t>
            </a:r>
            <a:endParaRPr lang="es-ES">
              <a:solidFill>
                <a:prstClr val="black">
                  <a:tint val="75000"/>
                </a:prstClr>
              </a:solidFill>
              <a:latin typeface="Calibri"/>
            </a:endParaRPr>
          </a:p>
        </p:txBody>
      </p:sp>
      <p:sp>
        <p:nvSpPr>
          <p:cNvPr id="7" name="Marcador de número de diapositiva 6"/>
          <p:cNvSpPr>
            <a:spLocks noGrp="1"/>
          </p:cNvSpPr>
          <p:nvPr>
            <p:ph type="sldNum" sz="quarter" idx="12"/>
          </p:nvPr>
        </p:nvSpPr>
        <p:spPr/>
        <p:txBody>
          <a:bodyPr/>
          <a:lstStyle/>
          <a:p>
            <a:fld id="{D4A81DBE-D68F-3B46-9489-055493E5D4A5}" type="slidenum">
              <a:rPr lang="es-ES" smtClean="0">
                <a:solidFill>
                  <a:prstClr val="black">
                    <a:tint val="75000"/>
                  </a:prstClr>
                </a:solidFill>
                <a:latin typeface="Calibri"/>
              </a:rPr>
              <a:pPr/>
              <a:t>‹#›</a:t>
            </a:fld>
            <a:endParaRPr lang="es-ES">
              <a:solidFill>
                <a:prstClr val="black">
                  <a:tint val="75000"/>
                </a:prstClr>
              </a:solidFill>
              <a:latin typeface="Calibri"/>
            </a:endParaRPr>
          </a:p>
        </p:txBody>
      </p:sp>
    </p:spTree>
    <p:extLst>
      <p:ext uri="{BB962C8B-B14F-4D97-AF65-F5344CB8AC3E}">
        <p14:creationId xmlns:p14="http://schemas.microsoft.com/office/powerpoint/2010/main" val="831196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endParaRPr lang="es-ES">
              <a:solidFill>
                <a:prstClr val="black">
                  <a:tint val="75000"/>
                </a:prstClr>
              </a:solidFill>
              <a:latin typeface="Calibri"/>
            </a:endParaRPr>
          </a:p>
        </p:txBody>
      </p:sp>
      <p:sp>
        <p:nvSpPr>
          <p:cNvPr id="6" name="Marcador de pie de página 5"/>
          <p:cNvSpPr>
            <a:spLocks noGrp="1"/>
          </p:cNvSpPr>
          <p:nvPr>
            <p:ph type="ftr" sz="quarter" idx="11"/>
          </p:nvPr>
        </p:nvSpPr>
        <p:spPr/>
        <p:txBody>
          <a:bodyPr/>
          <a:lstStyle/>
          <a:p>
            <a:r>
              <a:rPr lang="es-ES" smtClean="0">
                <a:solidFill>
                  <a:prstClr val="black">
                    <a:tint val="75000"/>
                  </a:prstClr>
                </a:solidFill>
                <a:latin typeface="Calibri"/>
              </a:rPr>
              <a:t>Olof Tengblad:   HIE ISOLDE</a:t>
            </a:r>
            <a:endParaRPr lang="es-ES">
              <a:solidFill>
                <a:prstClr val="black">
                  <a:tint val="75000"/>
                </a:prstClr>
              </a:solidFill>
              <a:latin typeface="Calibri"/>
            </a:endParaRPr>
          </a:p>
        </p:txBody>
      </p:sp>
      <p:sp>
        <p:nvSpPr>
          <p:cNvPr id="7" name="Marcador de número de diapositiva 6"/>
          <p:cNvSpPr>
            <a:spLocks noGrp="1"/>
          </p:cNvSpPr>
          <p:nvPr>
            <p:ph type="sldNum" sz="quarter" idx="12"/>
          </p:nvPr>
        </p:nvSpPr>
        <p:spPr/>
        <p:txBody>
          <a:bodyPr/>
          <a:lstStyle/>
          <a:p>
            <a:fld id="{D4A81DBE-D68F-3B46-9489-055493E5D4A5}" type="slidenum">
              <a:rPr lang="es-ES" smtClean="0">
                <a:solidFill>
                  <a:prstClr val="black">
                    <a:tint val="75000"/>
                  </a:prstClr>
                </a:solidFill>
                <a:latin typeface="Calibri"/>
              </a:rPr>
              <a:pPr/>
              <a:t>‹#›</a:t>
            </a:fld>
            <a:endParaRPr lang="es-ES">
              <a:solidFill>
                <a:prstClr val="black">
                  <a:tint val="75000"/>
                </a:prstClr>
              </a:solidFill>
              <a:latin typeface="Calibri"/>
            </a:endParaRPr>
          </a:p>
        </p:txBody>
      </p:sp>
    </p:spTree>
    <p:extLst>
      <p:ext uri="{BB962C8B-B14F-4D97-AF65-F5344CB8AC3E}">
        <p14:creationId xmlns:p14="http://schemas.microsoft.com/office/powerpoint/2010/main" val="147347747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theme" Target="../theme/theme2.xml"/><Relationship Id="rId14" Type="http://schemas.openxmlformats.org/officeDocument/2006/relationships/image" Target="../media/image1.pn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2.xml"/><Relationship Id="rId20" Type="http://schemas.openxmlformats.org/officeDocument/2006/relationships/theme" Target="../theme/theme3.xml"/><Relationship Id="rId21" Type="http://schemas.openxmlformats.org/officeDocument/2006/relationships/image" Target="../media/image2.wmf"/><Relationship Id="rId22" Type="http://schemas.openxmlformats.org/officeDocument/2006/relationships/image" Target="../media/image3.png"/><Relationship Id="rId10" Type="http://schemas.openxmlformats.org/officeDocument/2006/relationships/slideLayout" Target="../slideLayouts/slideLayout33.xml"/><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slideLayout" Target="../slideLayouts/slideLayout36.xml"/><Relationship Id="rId14" Type="http://schemas.openxmlformats.org/officeDocument/2006/relationships/slideLayout" Target="../slideLayouts/slideLayout37.xml"/><Relationship Id="rId15" Type="http://schemas.openxmlformats.org/officeDocument/2006/relationships/slideLayout" Target="../slideLayouts/slideLayout38.xml"/><Relationship Id="rId16" Type="http://schemas.openxmlformats.org/officeDocument/2006/relationships/slideLayout" Target="../slideLayouts/slideLayout39.xml"/><Relationship Id="rId17" Type="http://schemas.openxmlformats.org/officeDocument/2006/relationships/slideLayout" Target="../slideLayouts/slideLayout40.xml"/><Relationship Id="rId18" Type="http://schemas.openxmlformats.org/officeDocument/2006/relationships/slideLayout" Target="../slideLayouts/slideLayout41.xml"/><Relationship Id="rId19" Type="http://schemas.openxmlformats.org/officeDocument/2006/relationships/slideLayout" Target="../slideLayouts/slideLayout42.xml"/><Relationship Id="rId1" Type="http://schemas.openxmlformats.org/officeDocument/2006/relationships/slideLayout" Target="../slideLayouts/slideLayout24.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endParaRPr lang="es-ES">
              <a:solidFill>
                <a:prstClr val="black">
                  <a:tint val="75000"/>
                </a:prstClr>
              </a:solidFill>
              <a:latin typeface="Calibri"/>
            </a:endParaRPr>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r>
              <a:rPr lang="es-ES" smtClean="0">
                <a:solidFill>
                  <a:prstClr val="black">
                    <a:tint val="75000"/>
                  </a:prstClr>
                </a:solidFill>
                <a:latin typeface="Calibri"/>
              </a:rPr>
              <a:t>Olof Tengblad:   HIE ISOLDE</a:t>
            </a:r>
            <a:endParaRPr lang="es-ES">
              <a:solidFill>
                <a:prstClr val="black">
                  <a:tint val="75000"/>
                </a:prstClr>
              </a:solidFill>
              <a:latin typeface="Calibri"/>
            </a:endParaRPr>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D4A81DBE-D68F-3B46-9489-055493E5D4A5}" type="slidenum">
              <a:rPr lang="es-ES" smtClean="0">
                <a:solidFill>
                  <a:prstClr val="black">
                    <a:tint val="75000"/>
                  </a:prstClr>
                </a:solidFill>
                <a:latin typeface="Calibri"/>
              </a:rPr>
              <a:pPr defTabSz="457200"/>
              <a:t>‹#›</a:t>
            </a:fld>
            <a:endParaRPr lang="es-ES">
              <a:solidFill>
                <a:prstClr val="black">
                  <a:tint val="75000"/>
                </a:prstClr>
              </a:solidFill>
              <a:latin typeface="Calibri"/>
            </a:endParaRPr>
          </a:p>
        </p:txBody>
      </p:sp>
    </p:spTree>
    <p:extLst>
      <p:ext uri="{BB962C8B-B14F-4D97-AF65-F5344CB8AC3E}">
        <p14:creationId xmlns:p14="http://schemas.microsoft.com/office/powerpoint/2010/main" val="3633168394"/>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7" name="Rectangle 13"/>
          <p:cNvSpPr>
            <a:spLocks noChangeArrowheads="1"/>
          </p:cNvSpPr>
          <p:nvPr/>
        </p:nvSpPr>
        <p:spPr bwMode="auto">
          <a:xfrm>
            <a:off x="250825" y="368300"/>
            <a:ext cx="8642350" cy="1081088"/>
          </a:xfrm>
          <a:prstGeom prst="rect">
            <a:avLst/>
          </a:prstGeom>
          <a:noFill/>
          <a:ln>
            <a:noFill/>
          </a:ln>
          <a:effectLst/>
          <a:extLst>
            <a:ext uri="{909E8E84-426E-40dd-AFC4-6F175D3DCCD1}">
              <a14:hiddenFill xmlns:a14="http://schemas.microsoft.com/office/drawing/2010/main" xmlns="">
                <a:solidFill>
                  <a:srgbClr val="E9503E"/>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fontAlgn="base">
              <a:spcBef>
                <a:spcPct val="0"/>
              </a:spcBef>
              <a:spcAft>
                <a:spcPct val="0"/>
              </a:spcAft>
              <a:defRPr/>
            </a:pPr>
            <a:endParaRPr lang="es-ES" b="1">
              <a:solidFill>
                <a:srgbClr val="000000"/>
              </a:solidFill>
              <a:latin typeface="Arial" charset="0"/>
              <a:ea typeface="ＭＳ Ｐゴシック" charset="0"/>
              <a:cs typeface="ＭＳ Ｐゴシック" charset="0"/>
            </a:endParaRPr>
          </a:p>
        </p:txBody>
      </p:sp>
      <p:sp>
        <p:nvSpPr>
          <p:cNvPr id="1026" name="Rectangle 2"/>
          <p:cNvSpPr>
            <a:spLocks noGrp="1" noChangeArrowheads="1"/>
          </p:cNvSpPr>
          <p:nvPr>
            <p:ph type="title"/>
          </p:nvPr>
        </p:nvSpPr>
        <p:spPr bwMode="auto">
          <a:xfrm>
            <a:off x="358775" y="488950"/>
            <a:ext cx="6877050" cy="838200"/>
          </a:xfrm>
          <a:prstGeom prst="rect">
            <a:avLst/>
          </a:prstGeom>
          <a:noFill/>
          <a:ln>
            <a:noFill/>
          </a:ln>
          <a:effectLst/>
          <a:extLst>
            <a:ext uri="{FAA26D3D-D897-4be2-8F04-BA451C77F1D7}">
              <ma14:placeholderFlag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0" tIns="0" rIns="0" bIns="0" numCol="1" anchor="ctr" anchorCtr="0" compatLnSpc="1">
            <a:prstTxWarp prst="textNoShape">
              <a:avLst/>
            </a:prstTxWarp>
          </a:bodyPr>
          <a:lstStyle/>
          <a:p>
            <a:pPr lvl="0"/>
            <a:r>
              <a:rPr lang="de-DE"/>
              <a:t>Titelmasterformat durch Klicken bearbeiten</a:t>
            </a:r>
          </a:p>
        </p:txBody>
      </p:sp>
      <p:sp>
        <p:nvSpPr>
          <p:cNvPr id="1027" name="Rectangle 3"/>
          <p:cNvSpPr>
            <a:spLocks noGrp="1" noChangeArrowheads="1"/>
          </p:cNvSpPr>
          <p:nvPr>
            <p:ph type="body" idx="1"/>
          </p:nvPr>
        </p:nvSpPr>
        <p:spPr bwMode="auto">
          <a:xfrm>
            <a:off x="250825" y="1592263"/>
            <a:ext cx="8640763" cy="4500562"/>
          </a:xfrm>
          <a:prstGeom prst="rect">
            <a:avLst/>
          </a:prstGeom>
          <a:noFill/>
          <a:ln>
            <a:noFill/>
          </a:ln>
          <a:effectLst/>
          <a:extLst>
            <a:ext uri="{FAA26D3D-D897-4be2-8F04-BA451C77F1D7}">
              <ma14:placeholderFlag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029" name="Rectangle 5"/>
          <p:cNvSpPr>
            <a:spLocks noGrp="1" noChangeArrowheads="1"/>
          </p:cNvSpPr>
          <p:nvPr>
            <p:ph type="ftr" sz="quarter" idx="3"/>
          </p:nvPr>
        </p:nvSpPr>
        <p:spPr bwMode="auto">
          <a:xfrm>
            <a:off x="252413" y="6550025"/>
            <a:ext cx="8639175" cy="231775"/>
          </a:xfrm>
          <a:prstGeom prst="rect">
            <a:avLst/>
          </a:prstGeom>
          <a:noFill/>
          <a:ln>
            <a:noFill/>
          </a:ln>
          <a:effectLst/>
          <a:extLst>
            <a:ext uri="{FAA26D3D-D897-4be2-8F04-BA451C77F1D7}">
              <ma14:placeholderFlag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0" tIns="0" rIns="0" bIns="0" numCol="1" anchor="t" anchorCtr="0" compatLnSpc="1">
            <a:prstTxWarp prst="textNoShape">
              <a:avLst/>
            </a:prstTxWarp>
          </a:bodyPr>
          <a:lstStyle>
            <a:lvl1pPr>
              <a:defRPr sz="1200" smtClean="0">
                <a:cs typeface="+mn-cs"/>
              </a:defRPr>
            </a:lvl1pPr>
          </a:lstStyle>
          <a:p>
            <a:pPr fontAlgn="base">
              <a:spcBef>
                <a:spcPct val="0"/>
              </a:spcBef>
              <a:spcAft>
                <a:spcPct val="0"/>
              </a:spcAft>
              <a:defRPr/>
            </a:pPr>
            <a:r>
              <a:rPr lang="de-DE" b="1" smtClean="0">
                <a:solidFill>
                  <a:srgbClr val="000000"/>
                </a:solidFill>
                <a:latin typeface="Arial" charset="0"/>
                <a:ea typeface="ＭＳ Ｐゴシック" charset="0"/>
              </a:rPr>
              <a:t>Olof Tengblad:   HIE ISOLDE</a:t>
            </a:r>
            <a:endParaRPr lang="de-DE" b="1">
              <a:solidFill>
                <a:srgbClr val="000000"/>
              </a:solidFill>
              <a:latin typeface="Arial" charset="0"/>
              <a:ea typeface="ＭＳ Ｐゴシック" charset="0"/>
            </a:endParaRPr>
          </a:p>
        </p:txBody>
      </p:sp>
      <p:sp>
        <p:nvSpPr>
          <p:cNvPr id="1030" name="Rectangle 8"/>
          <p:cNvSpPr>
            <a:spLocks noChangeArrowheads="1"/>
          </p:cNvSpPr>
          <p:nvPr/>
        </p:nvSpPr>
        <p:spPr bwMode="auto">
          <a:xfrm>
            <a:off x="250825" y="139700"/>
            <a:ext cx="8642350" cy="144463"/>
          </a:xfrm>
          <a:prstGeom prst="rect">
            <a:avLst/>
          </a:prstGeom>
          <a:solidFill>
            <a:srgbClr val="243572"/>
          </a:solidFill>
          <a:ln>
            <a:noFill/>
          </a:ln>
          <a:extLst>
            <a:ext uri="{91240B29-F687-4f45-9708-019B960494DF}">
              <a14:hiddenLine xmlns:a14="http://schemas.microsoft.com/office/drawing/2010/main" xmlns="" w="3175">
                <a:solidFill>
                  <a:srgbClr val="B5B5B5"/>
                </a:solidFill>
                <a:miter lim="800000"/>
                <a:headEnd/>
                <a:tailEnd/>
              </a14:hiddenLine>
            </a:ext>
          </a:extLst>
        </p:spPr>
        <p:txBody>
          <a:bodyPr/>
          <a:lstStyle/>
          <a:p>
            <a:pPr fontAlgn="base">
              <a:spcBef>
                <a:spcPct val="0"/>
              </a:spcBef>
              <a:spcAft>
                <a:spcPct val="0"/>
              </a:spcAft>
            </a:pPr>
            <a:endParaRPr lang="es-ES" b="1" smtClean="0">
              <a:solidFill>
                <a:srgbClr val="000000"/>
              </a:solidFill>
              <a:latin typeface="Arial" charset="0"/>
              <a:ea typeface="ＭＳ Ｐゴシック" charset="0"/>
              <a:cs typeface="ＭＳ Ｐゴシック" charset="0"/>
            </a:endParaRPr>
          </a:p>
        </p:txBody>
      </p:sp>
      <p:pic>
        <p:nvPicPr>
          <p:cNvPr id="1031" name="Picture 9" descr="tud_logo"/>
          <p:cNvPicPr>
            <a:picLocks noChangeAspect="1" noChangeArrowheads="1"/>
          </p:cNvPicPr>
          <p:nvPr/>
        </p:nvPicPr>
        <p:blipFill>
          <a:blip r:embed="rId14">
            <a:extLst>
              <a:ext uri="{28A0092B-C50C-407E-A947-70E740481C1C}">
                <a14:useLocalDpi xmlns:a14="http://schemas.microsoft.com/office/drawing/2010/main" val="0"/>
              </a:ext>
            </a:extLst>
          </a:blip>
          <a:srcRect r="5453"/>
          <a:stretch>
            <a:fillRect/>
          </a:stretch>
        </p:blipFill>
        <p:spPr bwMode="auto">
          <a:xfrm>
            <a:off x="7167563" y="365125"/>
            <a:ext cx="1873250" cy="7921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32" name="Line 14"/>
          <p:cNvSpPr>
            <a:spLocks noChangeShapeType="1"/>
          </p:cNvSpPr>
          <p:nvPr/>
        </p:nvSpPr>
        <p:spPr bwMode="auto">
          <a:xfrm>
            <a:off x="250825" y="1200150"/>
            <a:ext cx="8640763" cy="0"/>
          </a:xfrm>
          <a:prstGeom prst="line">
            <a:avLst/>
          </a:prstGeom>
          <a:noFill/>
          <a:ln w="7620">
            <a:solidFill>
              <a:srgbClr val="000000"/>
            </a:solidFill>
            <a:round/>
            <a:headEnd/>
            <a:tailEnd/>
          </a:ln>
          <a:extLst>
            <a:ext uri="{909E8E84-426E-40dd-AFC4-6F175D3DCCD1}">
              <a14:hiddenFill xmlns:a14="http://schemas.microsoft.com/office/drawing/2010/main" xmlns="">
                <a:noFill/>
              </a14:hiddenFill>
            </a:ext>
          </a:extLst>
        </p:spPr>
        <p:txBody>
          <a:bodyPr/>
          <a:lstStyle/>
          <a:p>
            <a:pPr fontAlgn="base">
              <a:spcBef>
                <a:spcPct val="0"/>
              </a:spcBef>
              <a:spcAft>
                <a:spcPct val="0"/>
              </a:spcAft>
            </a:pPr>
            <a:endParaRPr lang="es-ES" b="1" smtClean="0">
              <a:solidFill>
                <a:srgbClr val="000000"/>
              </a:solidFill>
              <a:latin typeface="Arial" charset="0"/>
              <a:ea typeface="ＭＳ Ｐゴシック" charset="0"/>
              <a:cs typeface="ＭＳ Ｐゴシック" charset="0"/>
            </a:endParaRPr>
          </a:p>
        </p:txBody>
      </p:sp>
      <p:sp>
        <p:nvSpPr>
          <p:cNvPr id="1033" name="Line 15"/>
          <p:cNvSpPr>
            <a:spLocks noChangeShapeType="1"/>
          </p:cNvSpPr>
          <p:nvPr/>
        </p:nvSpPr>
        <p:spPr bwMode="auto">
          <a:xfrm>
            <a:off x="252413" y="6400800"/>
            <a:ext cx="8640762" cy="0"/>
          </a:xfrm>
          <a:prstGeom prst="line">
            <a:avLst/>
          </a:prstGeom>
          <a:noFill/>
          <a:ln w="7620">
            <a:solidFill>
              <a:srgbClr val="000000"/>
            </a:solidFill>
            <a:round/>
            <a:headEnd/>
            <a:tailEnd/>
          </a:ln>
          <a:extLst>
            <a:ext uri="{909E8E84-426E-40dd-AFC4-6F175D3DCCD1}">
              <a14:hiddenFill xmlns:a14="http://schemas.microsoft.com/office/drawing/2010/main" xmlns="">
                <a:noFill/>
              </a14:hiddenFill>
            </a:ext>
          </a:extLst>
        </p:spPr>
        <p:txBody>
          <a:bodyPr/>
          <a:lstStyle/>
          <a:p>
            <a:pPr fontAlgn="base">
              <a:spcBef>
                <a:spcPct val="0"/>
              </a:spcBef>
              <a:spcAft>
                <a:spcPct val="0"/>
              </a:spcAft>
            </a:pPr>
            <a:endParaRPr lang="es-ES" b="1" smtClean="0">
              <a:solidFill>
                <a:srgbClr val="000000"/>
              </a:solidFill>
              <a:latin typeface="Arial" charset="0"/>
              <a:ea typeface="ＭＳ Ｐゴシック" charset="0"/>
              <a:cs typeface="ＭＳ Ｐゴシック" charset="0"/>
            </a:endParaRPr>
          </a:p>
        </p:txBody>
      </p:sp>
      <p:sp>
        <p:nvSpPr>
          <p:cNvPr id="1040" name="Rectangle 16"/>
          <p:cNvSpPr>
            <a:spLocks noChangeArrowheads="1"/>
          </p:cNvSpPr>
          <p:nvPr/>
        </p:nvSpPr>
        <p:spPr bwMode="auto">
          <a:xfrm>
            <a:off x="250825" y="309563"/>
            <a:ext cx="8640763" cy="14287"/>
          </a:xfrm>
          <a:prstGeom prst="rect">
            <a:avLst/>
          </a:prstGeom>
          <a:solidFill>
            <a:srgbClr val="0000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fontAlgn="base">
              <a:spcBef>
                <a:spcPct val="0"/>
              </a:spcBef>
              <a:spcAft>
                <a:spcPct val="0"/>
              </a:spcAft>
              <a:defRPr/>
            </a:pPr>
            <a:endParaRPr lang="es-ES" b="1">
              <a:solidFill>
                <a:srgbClr val="000000"/>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1672334267"/>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Lst>
  <p:hf hdr="0" dt="0"/>
  <p:txStyles>
    <p:titleStyle>
      <a:lvl1pPr algn="l" rtl="0" eaLnBrk="0" fontAlgn="base" hangingPunct="0">
        <a:spcBef>
          <a:spcPct val="0"/>
        </a:spcBef>
        <a:spcAft>
          <a:spcPct val="0"/>
        </a:spcAft>
        <a:defRPr sz="2800" b="1">
          <a:solidFill>
            <a:schemeClr val="tx1"/>
          </a:solidFill>
          <a:latin typeface="+mj-lt"/>
          <a:ea typeface="+mj-ea"/>
          <a:cs typeface="ＭＳ Ｐゴシック" charset="0"/>
        </a:defRPr>
      </a:lvl1pPr>
      <a:lvl2pPr algn="l" rtl="0" eaLnBrk="0" fontAlgn="base" hangingPunct="0">
        <a:spcBef>
          <a:spcPct val="0"/>
        </a:spcBef>
        <a:spcAft>
          <a:spcPct val="0"/>
        </a:spcAft>
        <a:defRPr sz="2800" b="1">
          <a:solidFill>
            <a:schemeClr val="tx1"/>
          </a:solidFill>
          <a:latin typeface="Arial" charset="0"/>
          <a:ea typeface="ＭＳ Ｐゴシック" charset="0"/>
          <a:cs typeface="ＭＳ Ｐゴシック" charset="0"/>
        </a:defRPr>
      </a:lvl2pPr>
      <a:lvl3pPr algn="l" rtl="0" eaLnBrk="0" fontAlgn="base" hangingPunct="0">
        <a:spcBef>
          <a:spcPct val="0"/>
        </a:spcBef>
        <a:spcAft>
          <a:spcPct val="0"/>
        </a:spcAft>
        <a:defRPr sz="2800" b="1">
          <a:solidFill>
            <a:schemeClr val="tx1"/>
          </a:solidFill>
          <a:latin typeface="Arial" charset="0"/>
          <a:ea typeface="ＭＳ Ｐゴシック" charset="0"/>
          <a:cs typeface="ＭＳ Ｐゴシック" charset="0"/>
        </a:defRPr>
      </a:lvl3pPr>
      <a:lvl4pPr algn="l" rtl="0" eaLnBrk="0" fontAlgn="base" hangingPunct="0">
        <a:spcBef>
          <a:spcPct val="0"/>
        </a:spcBef>
        <a:spcAft>
          <a:spcPct val="0"/>
        </a:spcAft>
        <a:defRPr sz="2800" b="1">
          <a:solidFill>
            <a:schemeClr val="tx1"/>
          </a:solidFill>
          <a:latin typeface="Arial" charset="0"/>
          <a:ea typeface="ＭＳ Ｐゴシック" charset="0"/>
          <a:cs typeface="ＭＳ Ｐゴシック" charset="0"/>
        </a:defRPr>
      </a:lvl4pPr>
      <a:lvl5pPr algn="l" rtl="0" eaLnBrk="0" fontAlgn="base" hangingPunct="0">
        <a:spcBef>
          <a:spcPct val="0"/>
        </a:spcBef>
        <a:spcAft>
          <a:spcPct val="0"/>
        </a:spcAft>
        <a:defRPr sz="2800" b="1">
          <a:solidFill>
            <a:schemeClr val="tx1"/>
          </a:solidFill>
          <a:latin typeface="Arial" charset="0"/>
          <a:ea typeface="ＭＳ Ｐゴシック" charset="0"/>
          <a:cs typeface="ＭＳ Ｐゴシック" charset="0"/>
        </a:defRPr>
      </a:lvl5pPr>
      <a:lvl6pPr marL="457200" algn="l" rtl="0" fontAlgn="base">
        <a:spcBef>
          <a:spcPct val="0"/>
        </a:spcBef>
        <a:spcAft>
          <a:spcPct val="0"/>
        </a:spcAft>
        <a:defRPr sz="2800" b="1">
          <a:solidFill>
            <a:schemeClr val="tx1"/>
          </a:solidFill>
          <a:latin typeface="Arial" charset="0"/>
          <a:ea typeface="ＭＳ Ｐゴシック" charset="0"/>
        </a:defRPr>
      </a:lvl6pPr>
      <a:lvl7pPr marL="914400" algn="l" rtl="0" fontAlgn="base">
        <a:spcBef>
          <a:spcPct val="0"/>
        </a:spcBef>
        <a:spcAft>
          <a:spcPct val="0"/>
        </a:spcAft>
        <a:defRPr sz="2800" b="1">
          <a:solidFill>
            <a:schemeClr val="tx1"/>
          </a:solidFill>
          <a:latin typeface="Arial" charset="0"/>
          <a:ea typeface="ＭＳ Ｐゴシック" charset="0"/>
        </a:defRPr>
      </a:lvl7pPr>
      <a:lvl8pPr marL="1371600" algn="l" rtl="0" fontAlgn="base">
        <a:spcBef>
          <a:spcPct val="0"/>
        </a:spcBef>
        <a:spcAft>
          <a:spcPct val="0"/>
        </a:spcAft>
        <a:defRPr sz="2800" b="1">
          <a:solidFill>
            <a:schemeClr val="tx1"/>
          </a:solidFill>
          <a:latin typeface="Arial" charset="0"/>
          <a:ea typeface="ＭＳ Ｐゴシック" charset="0"/>
        </a:defRPr>
      </a:lvl8pPr>
      <a:lvl9pPr marL="1828800" algn="l" rtl="0" fontAlgn="base">
        <a:spcBef>
          <a:spcPct val="0"/>
        </a:spcBef>
        <a:spcAft>
          <a:spcPct val="0"/>
        </a:spcAft>
        <a:defRPr sz="2800" b="1">
          <a:solidFill>
            <a:schemeClr val="tx1"/>
          </a:solidFill>
          <a:latin typeface="Arial" charset="0"/>
          <a:ea typeface="ＭＳ Ｐゴシック" charset="0"/>
        </a:defRPr>
      </a:lvl9pPr>
    </p:titleStyle>
    <p:bodyStyle>
      <a:lvl1pPr marL="179388" indent="-179388" algn="l" rtl="0" eaLnBrk="0" fontAlgn="base" hangingPunct="0">
        <a:spcBef>
          <a:spcPct val="20000"/>
        </a:spcBef>
        <a:spcAft>
          <a:spcPct val="0"/>
        </a:spcAft>
        <a:buFont typeface="Wingdings" charset="0"/>
        <a:buChar char="§"/>
        <a:defRPr sz="2000">
          <a:solidFill>
            <a:schemeClr val="tx1"/>
          </a:solidFill>
          <a:latin typeface="+mn-lt"/>
          <a:ea typeface="+mn-ea"/>
          <a:cs typeface="ＭＳ Ｐゴシック" charset="0"/>
        </a:defRPr>
      </a:lvl1pPr>
      <a:lvl2pPr marL="349250" indent="-168275" algn="l" rtl="0" eaLnBrk="0" fontAlgn="base" hangingPunct="0">
        <a:spcBef>
          <a:spcPct val="20000"/>
        </a:spcBef>
        <a:spcAft>
          <a:spcPct val="0"/>
        </a:spcAft>
        <a:buFont typeface="Wingdings" charset="0"/>
        <a:buChar char="§"/>
        <a:defRPr>
          <a:solidFill>
            <a:schemeClr val="tx1"/>
          </a:solidFill>
          <a:latin typeface="+mn-lt"/>
          <a:ea typeface="+mn-ea"/>
        </a:defRPr>
      </a:lvl2pPr>
      <a:lvl3pPr marL="538163" indent="-187325" algn="l" rtl="0" eaLnBrk="0" fontAlgn="base" hangingPunct="0">
        <a:spcBef>
          <a:spcPct val="20000"/>
        </a:spcBef>
        <a:spcAft>
          <a:spcPct val="0"/>
        </a:spcAft>
        <a:buFont typeface="Wingdings" charset="0"/>
        <a:buChar char="§"/>
        <a:defRPr>
          <a:solidFill>
            <a:schemeClr val="tx1"/>
          </a:solidFill>
          <a:latin typeface="+mn-lt"/>
          <a:ea typeface="+mn-ea"/>
        </a:defRPr>
      </a:lvl3pPr>
      <a:lvl4pPr marL="717550" indent="-173038" algn="l" rtl="0" eaLnBrk="0" fontAlgn="base" hangingPunct="0">
        <a:spcBef>
          <a:spcPct val="20000"/>
        </a:spcBef>
        <a:spcAft>
          <a:spcPct val="0"/>
        </a:spcAft>
        <a:buFont typeface="Wingdings" charset="0"/>
        <a:buChar char="§"/>
        <a:defRPr sz="1600">
          <a:solidFill>
            <a:schemeClr val="tx1"/>
          </a:solidFill>
          <a:latin typeface="+mn-lt"/>
          <a:ea typeface="+mn-ea"/>
        </a:defRPr>
      </a:lvl4pPr>
      <a:lvl5pPr marL="908050" indent="-188913" algn="l" rtl="0" eaLnBrk="0" fontAlgn="base" hangingPunct="0">
        <a:spcBef>
          <a:spcPct val="20000"/>
        </a:spcBef>
        <a:spcAft>
          <a:spcPct val="0"/>
        </a:spcAft>
        <a:buFont typeface="Wingdings" charset="0"/>
        <a:buChar char="§"/>
        <a:defRPr sz="1600">
          <a:solidFill>
            <a:schemeClr val="tx1"/>
          </a:solidFill>
          <a:latin typeface="+mn-lt"/>
          <a:ea typeface="+mn-ea"/>
        </a:defRPr>
      </a:lvl5pPr>
      <a:lvl6pPr marL="1365250" indent="-188913" algn="l" rtl="0" fontAlgn="base">
        <a:spcBef>
          <a:spcPct val="20000"/>
        </a:spcBef>
        <a:spcAft>
          <a:spcPct val="0"/>
        </a:spcAft>
        <a:buFont typeface="Wingdings" charset="0"/>
        <a:buChar char="§"/>
        <a:defRPr sz="1600">
          <a:solidFill>
            <a:schemeClr val="tx1"/>
          </a:solidFill>
          <a:latin typeface="+mn-lt"/>
          <a:ea typeface="+mn-ea"/>
        </a:defRPr>
      </a:lvl6pPr>
      <a:lvl7pPr marL="1822450" indent="-188913" algn="l" rtl="0" fontAlgn="base">
        <a:spcBef>
          <a:spcPct val="20000"/>
        </a:spcBef>
        <a:spcAft>
          <a:spcPct val="0"/>
        </a:spcAft>
        <a:buFont typeface="Wingdings" charset="0"/>
        <a:buChar char="§"/>
        <a:defRPr sz="1600">
          <a:solidFill>
            <a:schemeClr val="tx1"/>
          </a:solidFill>
          <a:latin typeface="+mn-lt"/>
          <a:ea typeface="+mn-ea"/>
        </a:defRPr>
      </a:lvl7pPr>
      <a:lvl8pPr marL="2279650" indent="-188913" algn="l" rtl="0" fontAlgn="base">
        <a:spcBef>
          <a:spcPct val="20000"/>
        </a:spcBef>
        <a:spcAft>
          <a:spcPct val="0"/>
        </a:spcAft>
        <a:buFont typeface="Wingdings" charset="0"/>
        <a:buChar char="§"/>
        <a:defRPr sz="1600">
          <a:solidFill>
            <a:schemeClr val="tx1"/>
          </a:solidFill>
          <a:latin typeface="+mn-lt"/>
          <a:ea typeface="+mn-ea"/>
        </a:defRPr>
      </a:lvl8pPr>
      <a:lvl9pPr marL="2736850" indent="-188913" algn="l" rtl="0" fontAlgn="base">
        <a:spcBef>
          <a:spcPct val="20000"/>
        </a:spcBef>
        <a:spcAft>
          <a:spcPct val="0"/>
        </a:spcAft>
        <a:buFont typeface="Wingdings" charset="0"/>
        <a:buChar char="§"/>
        <a:defRPr sz="1600">
          <a:solidFill>
            <a:schemeClr val="tx1"/>
          </a:solidFill>
          <a:latin typeface="+mn-lt"/>
          <a:ea typeface="+mn-ea"/>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59091" y="6503939"/>
            <a:ext cx="484909" cy="354061"/>
          </a:xfrm>
          <a:prstGeom prst="rect">
            <a:avLst/>
          </a:prstGeom>
        </p:spPr>
        <p:txBody>
          <a:bodyPr vert="horz" lIns="91440" tIns="45720" rIns="91440" bIns="45720" rtlCol="0" anchor="ctr"/>
          <a:lstStyle>
            <a:lvl1pPr algn="r">
              <a:defRPr sz="1200">
                <a:solidFill>
                  <a:schemeClr val="tx1">
                    <a:tint val="75000"/>
                  </a:schemeClr>
                </a:solidFill>
              </a:defRPr>
            </a:lvl1pPr>
          </a:lstStyle>
          <a:p>
            <a:fld id="{98B9021C-E1F5-476C-9C96-53DAFAC10250}" type="slidenum">
              <a:rPr lang="es-ES" smtClean="0">
                <a:solidFill>
                  <a:prstClr val="black">
                    <a:tint val="75000"/>
                  </a:prstClr>
                </a:solidFill>
                <a:latin typeface="Calibri"/>
              </a:rPr>
              <a:pPr/>
              <a:t>‹#›</a:t>
            </a:fld>
            <a:endParaRPr lang="es-ES" dirty="0">
              <a:solidFill>
                <a:prstClr val="black">
                  <a:tint val="75000"/>
                </a:prstClr>
              </a:solidFill>
              <a:latin typeface="Calibri"/>
            </a:endParaRPr>
          </a:p>
        </p:txBody>
      </p:sp>
      <p:sp>
        <p:nvSpPr>
          <p:cNvPr id="8" name="Rectangle 4"/>
          <p:cNvSpPr>
            <a:spLocks noGrp="1" noChangeArrowheads="1"/>
          </p:cNvSpPr>
          <p:nvPr>
            <p:ph type="ftr" sz="quarter" idx="3"/>
          </p:nvPr>
        </p:nvSpPr>
        <p:spPr bwMode="auto">
          <a:xfrm>
            <a:off x="97753" y="6510097"/>
            <a:ext cx="1737944" cy="27863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100" b="0" i="0">
                <a:latin typeface="Copperplate"/>
                <a:cs typeface="+mn-cs"/>
              </a:defRPr>
            </a:lvl1pPr>
          </a:lstStyle>
          <a:p>
            <a:pPr>
              <a:defRPr/>
            </a:pPr>
            <a:r>
              <a:rPr lang="es-ES_tradnl" smtClean="0">
                <a:solidFill>
                  <a:prstClr val="black"/>
                </a:solidFill>
              </a:rPr>
              <a:t>Olof Tengblad:   HIE ISOLDE</a:t>
            </a:r>
            <a:endParaRPr lang="es-ES" dirty="0">
              <a:solidFill>
                <a:prstClr val="black"/>
              </a:solidFill>
            </a:endParaRPr>
          </a:p>
        </p:txBody>
      </p:sp>
      <p:grpSp>
        <p:nvGrpSpPr>
          <p:cNvPr id="10" name="Group 6"/>
          <p:cNvGrpSpPr>
            <a:grpSpLocks/>
          </p:cNvGrpSpPr>
          <p:nvPr userDrawn="1"/>
        </p:nvGrpSpPr>
        <p:grpSpPr bwMode="auto">
          <a:xfrm>
            <a:off x="75880" y="68392"/>
            <a:ext cx="8054975" cy="638175"/>
            <a:chOff x="329" y="908"/>
            <a:chExt cx="5074" cy="402"/>
          </a:xfrm>
        </p:grpSpPr>
        <p:pic>
          <p:nvPicPr>
            <p:cNvPr id="13" name="Picture 7"/>
            <p:cNvPicPr>
              <a:picLocks noChangeAspect="1" noChangeArrowheads="1"/>
            </p:cNvPicPr>
            <p:nvPr/>
          </p:nvPicPr>
          <p:blipFill>
            <a:blip r:embed="rId21" cstate="print"/>
            <a:srcRect/>
            <a:stretch>
              <a:fillRect/>
            </a:stretch>
          </p:blipFill>
          <p:spPr bwMode="auto">
            <a:xfrm>
              <a:off x="329" y="908"/>
              <a:ext cx="1701" cy="402"/>
            </a:xfrm>
            <a:prstGeom prst="rect">
              <a:avLst/>
            </a:prstGeom>
            <a:noFill/>
            <a:ln w="9525">
              <a:noFill/>
              <a:miter lim="800000"/>
              <a:headEnd/>
              <a:tailEnd/>
            </a:ln>
            <a:effectLst/>
          </p:spPr>
        </p:pic>
        <p:sp>
          <p:nvSpPr>
            <p:cNvPr id="14" name="Rectangle 8"/>
            <p:cNvSpPr>
              <a:spLocks noChangeArrowheads="1"/>
            </p:cNvSpPr>
            <p:nvPr/>
          </p:nvSpPr>
          <p:spPr bwMode="auto">
            <a:xfrm>
              <a:off x="2228" y="1224"/>
              <a:ext cx="3175" cy="29"/>
            </a:xfrm>
            <a:prstGeom prst="rect">
              <a:avLst/>
            </a:prstGeom>
            <a:gradFill rotWithShape="1">
              <a:gsLst>
                <a:gs pos="0">
                  <a:srgbClr val="CC0000"/>
                </a:gs>
                <a:gs pos="100000">
                  <a:schemeClr val="bg1"/>
                </a:gs>
              </a:gsLst>
              <a:lin ang="0" scaled="1"/>
            </a:gradFill>
            <a:ln w="9525">
              <a:noFill/>
              <a:miter lim="800000"/>
              <a:headEnd/>
              <a:tailEnd/>
            </a:ln>
            <a:effectLst/>
          </p:spPr>
          <p:txBody>
            <a:bodyPr wrap="none" anchor="ctr"/>
            <a:lstStyle/>
            <a:p>
              <a:endParaRPr lang="es-ES">
                <a:solidFill>
                  <a:prstClr val="black"/>
                </a:solidFill>
                <a:latin typeface="Calibri"/>
              </a:endParaRPr>
            </a:p>
          </p:txBody>
        </p:sp>
      </p:grpSp>
      <p:pic>
        <p:nvPicPr>
          <p:cNvPr id="9" name="Picture 2"/>
          <p:cNvPicPr>
            <a:picLocks noChangeAspect="1" noChangeArrowheads="1"/>
          </p:cNvPicPr>
          <p:nvPr userDrawn="1"/>
        </p:nvPicPr>
        <p:blipFill>
          <a:blip r:embed="rId22" cstate="email">
            <a:extLst>
              <a:ext uri="{28A0092B-C50C-407E-A947-70E740481C1C}">
                <a14:useLocalDpi xmlns:a14="http://schemas.microsoft.com/office/drawing/2010/main"/>
              </a:ext>
            </a:extLst>
          </a:blip>
          <a:srcRect/>
          <a:stretch>
            <a:fillRect/>
          </a:stretch>
        </p:blipFill>
        <p:spPr bwMode="auto">
          <a:xfrm>
            <a:off x="7452320" y="60609"/>
            <a:ext cx="1565176" cy="509433"/>
          </a:xfrm>
          <a:prstGeom prst="rect">
            <a:avLst/>
          </a:prstGeom>
          <a:noFill/>
          <a:ln w="9525">
            <a:noFill/>
            <a:miter lim="800000"/>
            <a:headEnd/>
            <a:tailEnd/>
          </a:ln>
          <a:effectLst/>
        </p:spPr>
      </p:pic>
    </p:spTree>
    <p:extLst>
      <p:ext uri="{BB962C8B-B14F-4D97-AF65-F5344CB8AC3E}">
        <p14:creationId xmlns:p14="http://schemas.microsoft.com/office/powerpoint/2010/main" val="2274819125"/>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 id="2147483753" r:id="rId12"/>
    <p:sldLayoutId id="2147483754" r:id="rId13"/>
    <p:sldLayoutId id="2147483755" r:id="rId14"/>
    <p:sldLayoutId id="2147483756" r:id="rId15"/>
    <p:sldLayoutId id="2147483757" r:id="rId16"/>
    <p:sldLayoutId id="2147483758" r:id="rId17"/>
    <p:sldLayoutId id="2147483759" r:id="rId18"/>
    <p:sldLayoutId id="2147483760" r:id="rId19"/>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tiff"/><Relationship Id="rId5" Type="http://schemas.openxmlformats.org/officeDocument/2006/relationships/image" Target="../media/image8.png"/><Relationship Id="rId1" Type="http://schemas.openxmlformats.org/officeDocument/2006/relationships/slideLayout" Target="../slideLayouts/slideLayout24.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hyperlink" Target="http://cds.cern.ch/record/1603120/files/INTC-P-398.pdf" TargetMode="External"/><Relationship Id="rId4" Type="http://schemas.openxmlformats.org/officeDocument/2006/relationships/hyperlink" Target="http://cds.cern.ch/record/1551518/files/INTC-P-370.pdf" TargetMode="External"/><Relationship Id="rId1" Type="http://schemas.openxmlformats.org/officeDocument/2006/relationships/slideLayout" Target="../slideLayouts/slideLayout2.xml"/><Relationship Id="rId2" Type="http://schemas.openxmlformats.org/officeDocument/2006/relationships/hyperlink" Target="http://cds.cern.ch/record/1551744/files/INTC-P-377.pdf?version=1"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6.png"/><Relationship Id="rId3" Type="http://schemas.openxmlformats.org/officeDocument/2006/relationships/image" Target="../media/image7.tif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image" Target="../media/image6.png"/><Relationship Id="rId3" Type="http://schemas.openxmlformats.org/officeDocument/2006/relationships/image" Target="../media/image7.tiff"/></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tiff"/><Relationship Id="rId6"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3" Type="http://schemas.openxmlformats.org/officeDocument/2006/relationships/image" Target="../media/image15.jpg"/><Relationship Id="rId4" Type="http://schemas.openxmlformats.org/officeDocument/2006/relationships/image" Target="../media/image13.png"/><Relationship Id="rId5" Type="http://schemas.openxmlformats.org/officeDocument/2006/relationships/image" Target="../media/image6.png"/><Relationship Id="rId1" Type="http://schemas.openxmlformats.org/officeDocument/2006/relationships/slideLayout" Target="../slideLayouts/slideLayout30.xml"/><Relationship Id="rId2"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image" Target="../media/image8.png"/><Relationship Id="rId3" Type="http://schemas.openxmlformats.org/officeDocument/2006/relationships/image" Target="../media/image1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3.xml"/><Relationship Id="rId3" Type="http://schemas.openxmlformats.org/officeDocument/2006/relationships/image" Target="../media/image1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1916832"/>
            <a:ext cx="7772400" cy="2160240"/>
          </a:xfrm>
        </p:spPr>
        <p:txBody>
          <a:bodyPr>
            <a:normAutofit fontScale="90000"/>
          </a:bodyPr>
          <a:lstStyle/>
          <a:p>
            <a:r>
              <a:rPr lang="en-GB" b="1" dirty="0">
                <a:solidFill>
                  <a:schemeClr val="bg2">
                    <a:lumMod val="25000"/>
                  </a:schemeClr>
                </a:solidFill>
                <a:latin typeface="Baskerville" charset="0"/>
                <a:ea typeface="Baskerville" charset="0"/>
                <a:cs typeface="Baskerville" charset="0"/>
              </a:rPr>
              <a:t>H</a:t>
            </a:r>
            <a:r>
              <a:rPr lang="en-GB" b="1" dirty="0" smtClean="0">
                <a:solidFill>
                  <a:schemeClr val="bg2">
                    <a:lumMod val="25000"/>
                  </a:schemeClr>
                </a:solidFill>
                <a:latin typeface="Baskerville" charset="0"/>
                <a:ea typeface="Baskerville" charset="0"/>
                <a:cs typeface="Baskerville" charset="0"/>
              </a:rPr>
              <a:t>i</a:t>
            </a:r>
            <a:r>
              <a:rPr lang="es-ES" b="1" dirty="0" smtClean="0">
                <a:solidFill>
                  <a:schemeClr val="bg2">
                    <a:lumMod val="25000"/>
                  </a:schemeClr>
                </a:solidFill>
                <a:latin typeface="Baskerville" charset="0"/>
                <a:ea typeface="Baskerville" charset="0"/>
                <a:cs typeface="Baskerville" charset="0"/>
              </a:rPr>
              <a:t>Fi  </a:t>
            </a:r>
            <a:r>
              <a:rPr lang="es-ES" b="1" dirty="0" smtClean="0">
                <a:solidFill>
                  <a:srgbClr val="0000FF"/>
                </a:solidFill>
                <a:latin typeface="Baskerville" charset="0"/>
                <a:ea typeface="Baskerville" charset="0"/>
                <a:cs typeface="Baskerville" charset="0"/>
              </a:rPr>
              <a:t/>
            </a:r>
            <a:br>
              <a:rPr lang="es-ES" b="1" dirty="0" smtClean="0">
                <a:solidFill>
                  <a:srgbClr val="0000FF"/>
                </a:solidFill>
                <a:latin typeface="Baskerville" charset="0"/>
                <a:ea typeface="Baskerville" charset="0"/>
                <a:cs typeface="Baskerville" charset="0"/>
              </a:rPr>
            </a:br>
            <a:r>
              <a:rPr lang="es-ES" b="1" dirty="0" smtClean="0">
                <a:solidFill>
                  <a:srgbClr val="0000FF"/>
                </a:solidFill>
                <a:latin typeface="Baskerville" charset="0"/>
                <a:ea typeface="Baskerville" charset="0"/>
                <a:cs typeface="Baskerville" charset="0"/>
              </a:rPr>
              <a:t> </a:t>
            </a:r>
            <a:r>
              <a:rPr lang="en-GB" b="1" dirty="0" err="1" smtClean="0">
                <a:solidFill>
                  <a:schemeClr val="accent4">
                    <a:lumMod val="75000"/>
                  </a:schemeClr>
                </a:solidFill>
                <a:latin typeface="Baskerville" charset="0"/>
                <a:ea typeface="Baskerville" charset="0"/>
                <a:cs typeface="Baskerville" charset="0"/>
              </a:rPr>
              <a:t>H</a:t>
            </a:r>
            <a:r>
              <a:rPr lang="en-GB" b="1" dirty="0" err="1" smtClean="0">
                <a:solidFill>
                  <a:srgbClr val="0000FF"/>
                </a:solidFill>
                <a:latin typeface="Baskerville" charset="0"/>
                <a:ea typeface="Baskerville" charset="0"/>
                <a:cs typeface="Baskerville" charset="0"/>
              </a:rPr>
              <a:t>ie</a:t>
            </a:r>
            <a:r>
              <a:rPr lang="en-GB" b="1" dirty="0">
                <a:solidFill>
                  <a:srgbClr val="0000FF"/>
                </a:solidFill>
                <a:latin typeface="Baskerville" charset="0"/>
                <a:ea typeface="Baskerville" charset="0"/>
                <a:cs typeface="Baskerville" charset="0"/>
              </a:rPr>
              <a:t> </a:t>
            </a:r>
            <a:r>
              <a:rPr lang="en-GB" b="1" dirty="0" smtClean="0">
                <a:solidFill>
                  <a:schemeClr val="accent4">
                    <a:lumMod val="75000"/>
                  </a:schemeClr>
                </a:solidFill>
                <a:latin typeface="Baskerville" charset="0"/>
                <a:ea typeface="Baskerville" charset="0"/>
                <a:cs typeface="Baskerville" charset="0"/>
              </a:rPr>
              <a:t>I</a:t>
            </a:r>
            <a:r>
              <a:rPr lang="en-GB" b="1" dirty="0" smtClean="0">
                <a:solidFill>
                  <a:srgbClr val="0000FF"/>
                </a:solidFill>
                <a:latin typeface="Baskerville" charset="0"/>
                <a:ea typeface="Baskerville" charset="0"/>
                <a:cs typeface="Baskerville" charset="0"/>
              </a:rPr>
              <a:t>solde </a:t>
            </a:r>
            <a:r>
              <a:rPr lang="en-GB" b="1" dirty="0" smtClean="0">
                <a:solidFill>
                  <a:schemeClr val="accent4">
                    <a:lumMod val="75000"/>
                  </a:schemeClr>
                </a:solidFill>
                <a:latin typeface="Baskerville" charset="0"/>
                <a:ea typeface="Baskerville" charset="0"/>
                <a:cs typeface="Baskerville" charset="0"/>
              </a:rPr>
              <a:t>F</a:t>
            </a:r>
            <a:r>
              <a:rPr lang="en-GB" b="1" dirty="0" smtClean="0">
                <a:solidFill>
                  <a:srgbClr val="0000FF"/>
                </a:solidFill>
                <a:latin typeface="Baskerville" charset="0"/>
                <a:ea typeface="Baskerville" charset="0"/>
                <a:cs typeface="Baskerville" charset="0"/>
              </a:rPr>
              <a:t>ragment </a:t>
            </a:r>
            <a:r>
              <a:rPr lang="en-GB" b="1" dirty="0" smtClean="0">
                <a:solidFill>
                  <a:schemeClr val="accent4">
                    <a:lumMod val="75000"/>
                  </a:schemeClr>
                </a:solidFill>
                <a:latin typeface="Baskerville" charset="0"/>
                <a:ea typeface="Baskerville" charset="0"/>
                <a:cs typeface="Baskerville" charset="0"/>
              </a:rPr>
              <a:t>I</a:t>
            </a:r>
            <a:r>
              <a:rPr lang="en-GB" b="1" dirty="0" smtClean="0">
                <a:solidFill>
                  <a:srgbClr val="0000FF"/>
                </a:solidFill>
                <a:latin typeface="Baskerville" charset="0"/>
                <a:ea typeface="Baskerville" charset="0"/>
                <a:cs typeface="Baskerville" charset="0"/>
              </a:rPr>
              <a:t>dentifier</a:t>
            </a:r>
            <a:br>
              <a:rPr lang="en-GB" b="1" dirty="0" smtClean="0">
                <a:solidFill>
                  <a:srgbClr val="0000FF"/>
                </a:solidFill>
                <a:latin typeface="Baskerville" charset="0"/>
                <a:ea typeface="Baskerville" charset="0"/>
                <a:cs typeface="Baskerville" charset="0"/>
              </a:rPr>
            </a:br>
            <a:endParaRPr lang="en-GB" sz="3600" dirty="0">
              <a:solidFill>
                <a:srgbClr val="FF0000"/>
              </a:solidFill>
              <a:latin typeface="Baskerville" charset="0"/>
              <a:ea typeface="Baskerville" charset="0"/>
              <a:cs typeface="Baskerville" charset="0"/>
            </a:endParaRPr>
          </a:p>
        </p:txBody>
      </p:sp>
      <p:sp>
        <p:nvSpPr>
          <p:cNvPr id="3" name="Subtitle 2"/>
          <p:cNvSpPr>
            <a:spLocks noGrp="1"/>
          </p:cNvSpPr>
          <p:nvPr>
            <p:ph type="subTitle" idx="1"/>
          </p:nvPr>
        </p:nvSpPr>
        <p:spPr>
          <a:xfrm>
            <a:off x="836340" y="3996928"/>
            <a:ext cx="7056784" cy="1176536"/>
          </a:xfrm>
        </p:spPr>
        <p:txBody>
          <a:bodyPr>
            <a:normAutofit/>
          </a:bodyPr>
          <a:lstStyle/>
          <a:p>
            <a:r>
              <a:rPr lang="de-DE" dirty="0" smtClean="0">
                <a:solidFill>
                  <a:srgbClr val="29348C"/>
                </a:solidFill>
                <a:latin typeface="Baskerville" charset="0"/>
                <a:ea typeface="Baskerville" charset="0"/>
                <a:cs typeface="Baskerville" charset="0"/>
              </a:rPr>
              <a:t>Olof </a:t>
            </a:r>
            <a:r>
              <a:rPr lang="de-DE" dirty="0" err="1" smtClean="0">
                <a:solidFill>
                  <a:srgbClr val="29348C"/>
                </a:solidFill>
                <a:latin typeface="Baskerville" charset="0"/>
                <a:ea typeface="Baskerville" charset="0"/>
                <a:cs typeface="Baskerville" charset="0"/>
              </a:rPr>
              <a:t>Tengblad</a:t>
            </a:r>
            <a:r>
              <a:rPr lang="de-DE" dirty="0" smtClean="0">
                <a:solidFill>
                  <a:srgbClr val="29348C"/>
                </a:solidFill>
                <a:latin typeface="Baskerville" charset="0"/>
                <a:ea typeface="Baskerville" charset="0"/>
                <a:cs typeface="Baskerville" charset="0"/>
              </a:rPr>
              <a:t> &amp; Joakim </a:t>
            </a:r>
            <a:r>
              <a:rPr lang="de-DE" dirty="0" err="1" smtClean="0">
                <a:solidFill>
                  <a:srgbClr val="29348C"/>
                </a:solidFill>
                <a:latin typeface="Baskerville" charset="0"/>
                <a:ea typeface="Baskerville" charset="0"/>
                <a:cs typeface="Baskerville" charset="0"/>
              </a:rPr>
              <a:t>Cederk</a:t>
            </a:r>
            <a:r>
              <a:rPr lang="es-ES" dirty="0" err="1" smtClean="0">
                <a:solidFill>
                  <a:srgbClr val="29348C"/>
                </a:solidFill>
                <a:latin typeface="Baskerville" charset="0"/>
                <a:ea typeface="Baskerville" charset="0"/>
                <a:cs typeface="Baskerville" charset="0"/>
              </a:rPr>
              <a:t>äll</a:t>
            </a:r>
            <a:endParaRPr lang="de-DE" dirty="0" smtClean="0">
              <a:solidFill>
                <a:srgbClr val="29348C"/>
              </a:solidFill>
              <a:latin typeface="Baskerville" charset="0"/>
              <a:ea typeface="Baskerville" charset="0"/>
              <a:cs typeface="Baskerville" charset="0"/>
            </a:endParaRPr>
          </a:p>
          <a:p>
            <a:r>
              <a:rPr lang="de-DE" dirty="0" smtClean="0">
                <a:solidFill>
                  <a:srgbClr val="29348C"/>
                </a:solidFill>
                <a:latin typeface="Baskerville" charset="0"/>
                <a:ea typeface="Baskerville" charset="0"/>
                <a:cs typeface="Baskerville" charset="0"/>
              </a:rPr>
              <a:t>ISCC 28th June 2016</a:t>
            </a:r>
          </a:p>
        </p:txBody>
      </p:sp>
      <p:sp>
        <p:nvSpPr>
          <p:cNvPr id="8" name="Rectangle 7"/>
          <p:cNvSpPr/>
          <p:nvPr/>
        </p:nvSpPr>
        <p:spPr>
          <a:xfrm>
            <a:off x="6804248" y="0"/>
            <a:ext cx="514800" cy="62068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5496" y="44624"/>
            <a:ext cx="3240360" cy="6480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descr="LundUniversity_C2line_RGB.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8628"/>
            <a:ext cx="899592" cy="1133435"/>
          </a:xfrm>
          <a:prstGeom prst="rect">
            <a:avLst/>
          </a:prstGeom>
        </p:spPr>
      </p:pic>
      <p:pic>
        <p:nvPicPr>
          <p:cNvPr id="10" name="Picture 9" descr="csic.tif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8084" y="83860"/>
            <a:ext cx="2359647" cy="648072"/>
          </a:xfrm>
          <a:prstGeom prst="rect">
            <a:avLst/>
          </a:prstGeom>
        </p:spPr>
      </p:pic>
      <p:pic>
        <p:nvPicPr>
          <p:cNvPr id="5" name="Imagen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02829" y="1137414"/>
            <a:ext cx="1517637" cy="1064564"/>
          </a:xfrm>
          <a:prstGeom prst="rect">
            <a:avLst/>
          </a:prstGeom>
        </p:spPr>
      </p:pic>
    </p:spTree>
    <p:extLst>
      <p:ext uri="{BB962C8B-B14F-4D97-AF65-F5344CB8AC3E}">
        <p14:creationId xmlns:p14="http://schemas.microsoft.com/office/powerpoint/2010/main" val="40126070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CuadroTexto 3"/>
          <p:cNvSpPr txBox="1"/>
          <p:nvPr/>
        </p:nvSpPr>
        <p:spPr>
          <a:xfrm>
            <a:off x="370050" y="572487"/>
            <a:ext cx="7989698" cy="1015663"/>
          </a:xfrm>
          <a:prstGeom prst="rect">
            <a:avLst/>
          </a:prstGeom>
          <a:noFill/>
        </p:spPr>
        <p:txBody>
          <a:bodyPr wrap="square" rtlCol="0">
            <a:spAutoFit/>
          </a:bodyPr>
          <a:lstStyle/>
          <a:p>
            <a:pPr defTabSz="457200"/>
            <a:r>
              <a:rPr lang="en-GB" sz="1200" b="1" dirty="0" smtClean="0">
                <a:solidFill>
                  <a:prstClr val="black"/>
                </a:solidFill>
                <a:latin typeface="Times New Roman"/>
                <a:cs typeface="Times New Roman"/>
                <a:hlinkClick r:id="rId2"/>
              </a:rPr>
              <a:t>IS591 P377 </a:t>
            </a:r>
            <a:r>
              <a:rPr lang="en-GB" sz="1200" dirty="0" smtClean="0">
                <a:solidFill>
                  <a:prstClr val="black"/>
                </a:solidFill>
                <a:latin typeface="Calibri"/>
              </a:rPr>
              <a:t>18N: a challenge to the shell model and a part of the to r-process element production in Type II supernovae </a:t>
            </a:r>
          </a:p>
          <a:p>
            <a:pPr defTabSz="457200"/>
            <a:r>
              <a:rPr lang="en-GB" sz="1200" dirty="0" err="1" smtClean="0">
                <a:solidFill>
                  <a:prstClr val="black"/>
                </a:solidFill>
                <a:latin typeface="Calibri"/>
              </a:rPr>
              <a:t>Matta</a:t>
            </a:r>
            <a:r>
              <a:rPr lang="en-GB" sz="1200" dirty="0" smtClean="0">
                <a:solidFill>
                  <a:prstClr val="black"/>
                </a:solidFill>
                <a:latin typeface="Calibri"/>
              </a:rPr>
              <a:t>, A / </a:t>
            </a:r>
            <a:r>
              <a:rPr lang="en-GB" sz="1200" dirty="0" err="1" smtClean="0">
                <a:solidFill>
                  <a:prstClr val="black"/>
                </a:solidFill>
                <a:latin typeface="Calibri"/>
              </a:rPr>
              <a:t>Catford</a:t>
            </a:r>
            <a:r>
              <a:rPr lang="en-GB" sz="1200" dirty="0" smtClean="0">
                <a:solidFill>
                  <a:prstClr val="black"/>
                </a:solidFill>
                <a:latin typeface="Calibri"/>
              </a:rPr>
              <a:t>, W</a:t>
            </a:r>
            <a:r>
              <a:rPr lang="en-GB" sz="1200" dirty="0">
                <a:solidFill>
                  <a:prstClr val="black"/>
                </a:solidFill>
                <a:latin typeface="Times New Roman"/>
                <a:cs typeface="Times New Roman"/>
              </a:rPr>
              <a:t> </a:t>
            </a:r>
            <a:r>
              <a:rPr lang="en-GB" sz="1200" dirty="0" smtClean="0">
                <a:solidFill>
                  <a:prstClr val="black"/>
                </a:solidFill>
                <a:latin typeface="Times New Roman"/>
                <a:cs typeface="Times New Roman"/>
              </a:rPr>
              <a:t>   </a:t>
            </a:r>
            <a:r>
              <a:rPr lang="en-GB" sz="1200" dirty="0" smtClean="0">
                <a:solidFill>
                  <a:prstClr val="black"/>
                </a:solidFill>
                <a:latin typeface="Times New Roman"/>
                <a:cs typeface="Times New Roman"/>
                <a:hlinkClick r:id=""/>
              </a:rPr>
              <a:t>http://cds.cern.ch/record/1551744/files/INTC-P-377.pdf?version=1</a:t>
            </a:r>
            <a:endParaRPr lang="en-GB" sz="1200" dirty="0" smtClean="0">
              <a:solidFill>
                <a:prstClr val="black"/>
              </a:solidFill>
              <a:latin typeface="Times New Roman"/>
              <a:cs typeface="Times New Roman"/>
            </a:endParaRPr>
          </a:p>
          <a:p>
            <a:pPr defTabSz="457200"/>
            <a:r>
              <a:rPr lang="en-GB" sz="1200" dirty="0" smtClean="0">
                <a:solidFill>
                  <a:prstClr val="black"/>
                </a:solidFill>
                <a:latin typeface="Calibri"/>
              </a:rPr>
              <a:t>“We plan to </a:t>
            </a:r>
            <a:r>
              <a:rPr lang="en-GB" sz="1200" b="1" dirty="0" smtClean="0">
                <a:solidFill>
                  <a:prstClr val="black"/>
                </a:solidFill>
                <a:latin typeface="Calibri"/>
              </a:rPr>
              <a:t>employ a device such as the </a:t>
            </a:r>
            <a:r>
              <a:rPr lang="en-GB" sz="1200" b="1" dirty="0" err="1" smtClean="0">
                <a:solidFill>
                  <a:prstClr val="black"/>
                </a:solidFill>
                <a:latin typeface="Calibri"/>
              </a:rPr>
              <a:t>Trifoil</a:t>
            </a:r>
            <a:r>
              <a:rPr lang="en-GB" sz="1200" b="1" dirty="0" smtClean="0">
                <a:solidFill>
                  <a:prstClr val="black"/>
                </a:solidFill>
                <a:latin typeface="Calibri"/>
              </a:rPr>
              <a:t> detector in the beam at zero degrees</a:t>
            </a:r>
            <a:r>
              <a:rPr lang="en-GB" sz="1200" dirty="0" smtClean="0">
                <a:solidFill>
                  <a:prstClr val="black"/>
                </a:solidFill>
                <a:latin typeface="Calibri"/>
              </a:rPr>
              <a:t>, beyond the target chamber. Immediately in front of the </a:t>
            </a:r>
            <a:r>
              <a:rPr lang="en-GB" sz="1200" dirty="0" err="1" smtClean="0">
                <a:solidFill>
                  <a:prstClr val="black"/>
                </a:solidFill>
                <a:latin typeface="Calibri"/>
              </a:rPr>
              <a:t>trifoil</a:t>
            </a:r>
            <a:r>
              <a:rPr lang="en-GB" sz="1200" dirty="0" smtClean="0">
                <a:solidFill>
                  <a:prstClr val="black"/>
                </a:solidFill>
                <a:latin typeface="Calibri"/>
              </a:rPr>
              <a:t>, the use of an appropriate thickness of aluminium, typically a few tens of </a:t>
            </a:r>
            <a:r>
              <a:rPr lang="en-GB" sz="1200" dirty="0" err="1" smtClean="0">
                <a:solidFill>
                  <a:prstClr val="black"/>
                </a:solidFill>
                <a:latin typeface="Calibri"/>
              </a:rPr>
              <a:t>micrometers</a:t>
            </a:r>
            <a:r>
              <a:rPr lang="en-GB" sz="1200" dirty="0" smtClean="0">
                <a:solidFill>
                  <a:prstClr val="black"/>
                </a:solidFill>
                <a:latin typeface="Calibri"/>
              </a:rPr>
              <a:t>, allows the products from compound nuclear reactions to be stopped, and lets the beam and transfer reaction products pass.”</a:t>
            </a:r>
            <a:endParaRPr lang="en-GB" sz="1200" dirty="0">
              <a:solidFill>
                <a:prstClr val="black"/>
              </a:solidFill>
              <a:latin typeface="Calibri"/>
            </a:endParaRPr>
          </a:p>
        </p:txBody>
      </p:sp>
      <p:sp>
        <p:nvSpPr>
          <p:cNvPr id="5" name="CuadroTexto 4"/>
          <p:cNvSpPr txBox="1"/>
          <p:nvPr/>
        </p:nvSpPr>
        <p:spPr>
          <a:xfrm>
            <a:off x="163884" y="2480383"/>
            <a:ext cx="4352398" cy="646331"/>
          </a:xfrm>
          <a:prstGeom prst="rect">
            <a:avLst/>
          </a:prstGeom>
          <a:noFill/>
        </p:spPr>
        <p:txBody>
          <a:bodyPr wrap="square" rtlCol="0">
            <a:spAutoFit/>
          </a:bodyPr>
          <a:lstStyle/>
          <a:p>
            <a:pPr defTabSz="457200"/>
            <a:r>
              <a:rPr lang="en-GB" sz="1200" b="1" dirty="0" smtClean="0">
                <a:solidFill>
                  <a:prstClr val="black"/>
                </a:solidFill>
                <a:latin typeface="Calibri"/>
              </a:rPr>
              <a:t>IS587 </a:t>
            </a:r>
            <a:r>
              <a:rPr lang="en-GB" sz="1200" b="1" dirty="0" smtClean="0">
                <a:solidFill>
                  <a:prstClr val="black"/>
                </a:solidFill>
                <a:latin typeface="Calibri"/>
                <a:hlinkClick r:id="rId3"/>
              </a:rPr>
              <a:t>P398</a:t>
            </a:r>
            <a:r>
              <a:rPr lang="en-GB" sz="1200" b="1" dirty="0" smtClean="0">
                <a:solidFill>
                  <a:prstClr val="black"/>
                </a:solidFill>
                <a:latin typeface="Calibri"/>
              </a:rPr>
              <a:t> </a:t>
            </a:r>
            <a:r>
              <a:rPr lang="en-GB" sz="1200" dirty="0" smtClean="0">
                <a:solidFill>
                  <a:prstClr val="black"/>
                </a:solidFill>
                <a:latin typeface="Calibri"/>
              </a:rPr>
              <a:t>Characterising excited states in and around the semi-magic nucleus\n 68 Ni using </a:t>
            </a:r>
            <a:r>
              <a:rPr lang="en-GB" sz="1200" b="1" dirty="0" smtClean="0">
                <a:solidFill>
                  <a:srgbClr val="000090"/>
                </a:solidFill>
                <a:latin typeface="Calibri"/>
              </a:rPr>
              <a:t>Coulomb excitation </a:t>
            </a:r>
            <a:r>
              <a:rPr lang="en-GB" sz="1200" dirty="0" smtClean="0">
                <a:solidFill>
                  <a:prstClr val="black"/>
                </a:solidFill>
                <a:latin typeface="Calibri"/>
              </a:rPr>
              <a:t>and one-neutron transfer Gaffney, L./</a:t>
            </a:r>
            <a:r>
              <a:rPr lang="en-GB" sz="1200" dirty="0" err="1" smtClean="0">
                <a:solidFill>
                  <a:prstClr val="black"/>
                </a:solidFill>
                <a:latin typeface="Calibri"/>
              </a:rPr>
              <a:t>Flavigny</a:t>
            </a:r>
            <a:r>
              <a:rPr lang="en-GB" sz="1200" dirty="0" smtClean="0">
                <a:solidFill>
                  <a:prstClr val="black"/>
                </a:solidFill>
                <a:latin typeface="Calibri"/>
              </a:rPr>
              <a:t>, F./</a:t>
            </a:r>
            <a:r>
              <a:rPr lang="en-GB" sz="1200" dirty="0" err="1" smtClean="0">
                <a:solidFill>
                  <a:prstClr val="black"/>
                </a:solidFill>
                <a:latin typeface="Calibri"/>
              </a:rPr>
              <a:t>Zielinska</a:t>
            </a:r>
            <a:r>
              <a:rPr lang="en-GB" sz="1200" dirty="0" smtClean="0">
                <a:solidFill>
                  <a:prstClr val="black"/>
                </a:solidFill>
                <a:latin typeface="Calibri"/>
              </a:rPr>
              <a:t>, M./</a:t>
            </a:r>
            <a:r>
              <a:rPr lang="en-GB" sz="1200" dirty="0" err="1" smtClean="0">
                <a:solidFill>
                  <a:prstClr val="black"/>
                </a:solidFill>
                <a:latin typeface="Calibri"/>
              </a:rPr>
              <a:t>Kolos</a:t>
            </a:r>
            <a:r>
              <a:rPr lang="en-GB" sz="1200" dirty="0" smtClean="0">
                <a:solidFill>
                  <a:prstClr val="black"/>
                </a:solidFill>
                <a:latin typeface="Calibri"/>
              </a:rPr>
              <a:t>, K. </a:t>
            </a:r>
            <a:endParaRPr lang="en-GB" sz="1200" dirty="0">
              <a:solidFill>
                <a:prstClr val="black"/>
              </a:solidFill>
              <a:latin typeface="Calibri"/>
            </a:endParaRPr>
          </a:p>
        </p:txBody>
      </p:sp>
      <p:sp>
        <p:nvSpPr>
          <p:cNvPr id="6" name="CuadroTexto 5"/>
          <p:cNvSpPr txBox="1"/>
          <p:nvPr/>
        </p:nvSpPr>
        <p:spPr>
          <a:xfrm>
            <a:off x="163884" y="3306614"/>
            <a:ext cx="4266720" cy="461665"/>
          </a:xfrm>
          <a:prstGeom prst="rect">
            <a:avLst/>
          </a:prstGeom>
          <a:noFill/>
        </p:spPr>
        <p:txBody>
          <a:bodyPr wrap="square" rtlCol="0">
            <a:spAutoFit/>
          </a:bodyPr>
          <a:lstStyle/>
          <a:p>
            <a:pPr defTabSz="457200"/>
            <a:r>
              <a:rPr lang="en-GB" sz="1200" b="1" dirty="0" smtClean="0">
                <a:solidFill>
                  <a:prstClr val="black"/>
                </a:solidFill>
                <a:latin typeface="Calibri"/>
              </a:rPr>
              <a:t>IS566 </a:t>
            </a:r>
            <a:r>
              <a:rPr lang="en-GB" sz="1200" b="1" dirty="0" smtClean="0">
                <a:solidFill>
                  <a:prstClr val="black"/>
                </a:solidFill>
                <a:latin typeface="Calibri"/>
                <a:hlinkClick r:id="rId4"/>
              </a:rPr>
              <a:t>P370</a:t>
            </a:r>
            <a:r>
              <a:rPr lang="en-GB" sz="1200" b="1" dirty="0" smtClean="0">
                <a:solidFill>
                  <a:prstClr val="black"/>
                </a:solidFill>
                <a:latin typeface="Calibri"/>
              </a:rPr>
              <a:t> </a:t>
            </a:r>
            <a:r>
              <a:rPr lang="en-GB" sz="1200" dirty="0" smtClean="0">
                <a:solidFill>
                  <a:prstClr val="black"/>
                </a:solidFill>
                <a:latin typeface="Calibri"/>
              </a:rPr>
              <a:t>Probing intruder configurations in 186,188Pb using </a:t>
            </a:r>
            <a:r>
              <a:rPr lang="en-GB" sz="1200" b="1" dirty="0" smtClean="0">
                <a:solidFill>
                  <a:srgbClr val="000090"/>
                </a:solidFill>
                <a:latin typeface="Calibri"/>
              </a:rPr>
              <a:t>Coulomb excitation </a:t>
            </a:r>
            <a:r>
              <a:rPr lang="en-GB" sz="1200" dirty="0" err="1" smtClean="0">
                <a:solidFill>
                  <a:prstClr val="black"/>
                </a:solidFill>
                <a:latin typeface="Calibri"/>
              </a:rPr>
              <a:t>Pakarinen</a:t>
            </a:r>
            <a:r>
              <a:rPr lang="en-GB" sz="1200" dirty="0" smtClean="0">
                <a:solidFill>
                  <a:prstClr val="black"/>
                </a:solidFill>
                <a:latin typeface="Calibri"/>
              </a:rPr>
              <a:t>, J. . </a:t>
            </a:r>
            <a:endParaRPr lang="en-GB" sz="1200" dirty="0">
              <a:solidFill>
                <a:prstClr val="black"/>
              </a:solidFill>
              <a:latin typeface="Calibri"/>
            </a:endParaRPr>
          </a:p>
        </p:txBody>
      </p:sp>
      <p:sp>
        <p:nvSpPr>
          <p:cNvPr id="7" name="Rectángulo 6"/>
          <p:cNvSpPr/>
          <p:nvPr/>
        </p:nvSpPr>
        <p:spPr>
          <a:xfrm>
            <a:off x="163884" y="3948179"/>
            <a:ext cx="4266720" cy="461665"/>
          </a:xfrm>
          <a:prstGeom prst="rect">
            <a:avLst/>
          </a:prstGeom>
        </p:spPr>
        <p:txBody>
          <a:bodyPr wrap="square">
            <a:spAutoFit/>
          </a:bodyPr>
          <a:lstStyle/>
          <a:p>
            <a:pPr defTabSz="457200"/>
            <a:r>
              <a:rPr lang="en-GB" sz="1200" b="1" dirty="0" smtClean="0">
                <a:solidFill>
                  <a:prstClr val="black"/>
                </a:solidFill>
                <a:latin typeface="Times New Roman"/>
                <a:cs typeface="Times New Roman"/>
              </a:rPr>
              <a:t>IS562 	P362 </a:t>
            </a:r>
            <a:r>
              <a:rPr lang="en-GB" sz="1200" dirty="0" smtClean="0">
                <a:solidFill>
                  <a:prstClr val="black"/>
                </a:solidFill>
                <a:latin typeface="Times New Roman"/>
                <a:cs typeface="Times New Roman"/>
              </a:rPr>
              <a:t>	</a:t>
            </a:r>
            <a:r>
              <a:rPr lang="en-GB" sz="1200" b="1" dirty="0" smtClean="0">
                <a:solidFill>
                  <a:srgbClr val="000090"/>
                </a:solidFill>
                <a:latin typeface="Times New Roman"/>
                <a:cs typeface="Times New Roman"/>
              </a:rPr>
              <a:t>Transfer Reactions </a:t>
            </a:r>
            <a:r>
              <a:rPr lang="en-GB" sz="1200" dirty="0" smtClean="0">
                <a:solidFill>
                  <a:prstClr val="black"/>
                </a:solidFill>
                <a:latin typeface="Times New Roman"/>
                <a:cs typeface="Times New Roman"/>
              </a:rPr>
              <a:t>and Multiple </a:t>
            </a:r>
            <a:r>
              <a:rPr lang="en-GB" sz="1200" b="1" dirty="0" smtClean="0">
                <a:solidFill>
                  <a:srgbClr val="000090"/>
                </a:solidFill>
                <a:latin typeface="Times New Roman"/>
                <a:cs typeface="Times New Roman"/>
              </a:rPr>
              <a:t>Coulomb Excitation</a:t>
            </a:r>
            <a:r>
              <a:rPr lang="en-GB" sz="1200" dirty="0" smtClean="0">
                <a:solidFill>
                  <a:prstClr val="black"/>
                </a:solidFill>
                <a:latin typeface="Times New Roman"/>
                <a:cs typeface="Times New Roman"/>
              </a:rPr>
              <a:t> in the 100Sn Region 	</a:t>
            </a:r>
            <a:r>
              <a:rPr lang="en-GB" sz="1200" dirty="0" err="1" smtClean="0">
                <a:solidFill>
                  <a:prstClr val="black"/>
                </a:solidFill>
                <a:latin typeface="Times New Roman"/>
                <a:cs typeface="Times New Roman"/>
              </a:rPr>
              <a:t>Cederkäll</a:t>
            </a:r>
            <a:r>
              <a:rPr lang="en-GB" sz="1200" dirty="0" smtClean="0">
                <a:solidFill>
                  <a:prstClr val="black"/>
                </a:solidFill>
                <a:latin typeface="Times New Roman"/>
                <a:cs typeface="Times New Roman"/>
              </a:rPr>
              <a:t>, J. </a:t>
            </a:r>
            <a:endParaRPr lang="en-GB" sz="1200" dirty="0">
              <a:solidFill>
                <a:prstClr val="black"/>
              </a:solidFill>
              <a:latin typeface="Times New Roman"/>
              <a:cs typeface="Times New Roman"/>
            </a:endParaRPr>
          </a:p>
        </p:txBody>
      </p:sp>
      <p:sp>
        <p:nvSpPr>
          <p:cNvPr id="8" name="Rectángulo 7"/>
          <p:cNvSpPr/>
          <p:nvPr/>
        </p:nvSpPr>
        <p:spPr>
          <a:xfrm>
            <a:off x="163883" y="4589744"/>
            <a:ext cx="4201015" cy="461665"/>
          </a:xfrm>
          <a:prstGeom prst="rect">
            <a:avLst/>
          </a:prstGeom>
        </p:spPr>
        <p:txBody>
          <a:bodyPr wrap="square">
            <a:spAutoFit/>
          </a:bodyPr>
          <a:lstStyle/>
          <a:p>
            <a:pPr defTabSz="457200"/>
            <a:r>
              <a:rPr lang="en-GB" sz="1200" b="1" dirty="0" smtClean="0">
                <a:solidFill>
                  <a:prstClr val="black"/>
                </a:solidFill>
                <a:latin typeface="Times New Roman"/>
                <a:cs typeface="Times New Roman"/>
              </a:rPr>
              <a:t>IS561 	P361 </a:t>
            </a:r>
            <a:r>
              <a:rPr lang="en-GB" sz="1200" dirty="0" smtClean="0">
                <a:solidFill>
                  <a:prstClr val="black"/>
                </a:solidFill>
                <a:latin typeface="Times New Roman"/>
                <a:cs typeface="Times New Roman"/>
              </a:rPr>
              <a:t>	</a:t>
            </a:r>
            <a:r>
              <a:rPr lang="en-GB" sz="1200" b="1" dirty="0" smtClean="0">
                <a:solidFill>
                  <a:srgbClr val="000090"/>
                </a:solidFill>
                <a:latin typeface="Times New Roman"/>
                <a:cs typeface="Times New Roman"/>
              </a:rPr>
              <a:t>Transfer reactions </a:t>
            </a:r>
            <a:r>
              <a:rPr lang="en-GB" sz="1200" dirty="0" smtClean="0">
                <a:solidFill>
                  <a:prstClr val="black"/>
                </a:solidFill>
                <a:latin typeface="Times New Roman"/>
                <a:cs typeface="Times New Roman"/>
              </a:rPr>
              <a:t>at the neutron </a:t>
            </a:r>
            <a:r>
              <a:rPr lang="en-GB" sz="1200" dirty="0" err="1" smtClean="0">
                <a:solidFill>
                  <a:prstClr val="black"/>
                </a:solidFill>
                <a:latin typeface="Times New Roman"/>
                <a:cs typeface="Times New Roman"/>
              </a:rPr>
              <a:t>dripline</a:t>
            </a:r>
            <a:r>
              <a:rPr lang="en-GB" sz="1200" dirty="0" smtClean="0">
                <a:solidFill>
                  <a:prstClr val="black"/>
                </a:solidFill>
                <a:latin typeface="Times New Roman"/>
                <a:cs typeface="Times New Roman"/>
              </a:rPr>
              <a:t> with triton target 	</a:t>
            </a:r>
            <a:r>
              <a:rPr lang="en-GB" sz="1200" dirty="0" err="1" smtClean="0">
                <a:solidFill>
                  <a:prstClr val="black"/>
                </a:solidFill>
                <a:latin typeface="Times New Roman"/>
                <a:cs typeface="Times New Roman"/>
              </a:rPr>
              <a:t>Riisager</a:t>
            </a:r>
            <a:r>
              <a:rPr lang="en-GB" sz="1200" dirty="0" smtClean="0">
                <a:solidFill>
                  <a:prstClr val="black"/>
                </a:solidFill>
                <a:latin typeface="Times New Roman"/>
                <a:cs typeface="Times New Roman"/>
              </a:rPr>
              <a:t>, K. / </a:t>
            </a:r>
            <a:r>
              <a:rPr lang="en-GB" sz="1200" dirty="0" err="1" smtClean="0">
                <a:solidFill>
                  <a:prstClr val="black"/>
                </a:solidFill>
                <a:latin typeface="Times New Roman"/>
                <a:cs typeface="Times New Roman"/>
              </a:rPr>
              <a:t>Mücher</a:t>
            </a:r>
            <a:r>
              <a:rPr lang="en-GB" sz="1200" dirty="0" smtClean="0">
                <a:solidFill>
                  <a:prstClr val="black"/>
                </a:solidFill>
                <a:latin typeface="Times New Roman"/>
                <a:cs typeface="Times New Roman"/>
              </a:rPr>
              <a:t>, D. </a:t>
            </a:r>
            <a:endParaRPr lang="en-GB" sz="1200" dirty="0">
              <a:solidFill>
                <a:prstClr val="black"/>
              </a:solidFill>
              <a:latin typeface="Times New Roman"/>
              <a:cs typeface="Times New Roman"/>
            </a:endParaRPr>
          </a:p>
        </p:txBody>
      </p:sp>
      <p:sp>
        <p:nvSpPr>
          <p:cNvPr id="9" name="Rectángulo 8"/>
          <p:cNvSpPr/>
          <p:nvPr/>
        </p:nvSpPr>
        <p:spPr>
          <a:xfrm>
            <a:off x="163884" y="5231309"/>
            <a:ext cx="4352398" cy="553998"/>
          </a:xfrm>
          <a:prstGeom prst="rect">
            <a:avLst/>
          </a:prstGeom>
        </p:spPr>
        <p:txBody>
          <a:bodyPr wrap="square">
            <a:spAutoFit/>
          </a:bodyPr>
          <a:lstStyle/>
          <a:p>
            <a:pPr defTabSz="457200"/>
            <a:r>
              <a:rPr lang="en-GB" sz="1200" b="1" dirty="0" smtClean="0">
                <a:solidFill>
                  <a:prstClr val="black"/>
                </a:solidFill>
                <a:latin typeface="Times New Roman"/>
                <a:cs typeface="Times New Roman"/>
              </a:rPr>
              <a:t>IS556 	P352 </a:t>
            </a:r>
            <a:r>
              <a:rPr lang="en-GB" sz="1200" dirty="0" smtClean="0">
                <a:solidFill>
                  <a:prstClr val="black"/>
                </a:solidFill>
                <a:latin typeface="Times New Roman"/>
                <a:cs typeface="Times New Roman"/>
              </a:rPr>
              <a:t>	Spectroscopy of low-lying single-particle states in 81Zn populated in the </a:t>
            </a:r>
            <a:r>
              <a:rPr lang="en-GB" sz="1200" b="1" dirty="0" smtClean="0">
                <a:solidFill>
                  <a:prstClr val="black"/>
                </a:solidFill>
                <a:latin typeface="Times New Roman"/>
                <a:cs typeface="Times New Roman"/>
              </a:rPr>
              <a:t>80Zn</a:t>
            </a:r>
            <a:r>
              <a:rPr lang="en-GB" sz="1200" b="1" dirty="0" smtClean="0">
                <a:solidFill>
                  <a:srgbClr val="000090"/>
                </a:solidFill>
                <a:latin typeface="Times New Roman"/>
                <a:cs typeface="Times New Roman"/>
              </a:rPr>
              <a:t>(</a:t>
            </a:r>
            <a:r>
              <a:rPr lang="en-GB" sz="1200" b="1" dirty="0" err="1" smtClean="0">
                <a:solidFill>
                  <a:srgbClr val="000090"/>
                </a:solidFill>
                <a:latin typeface="Times New Roman"/>
                <a:cs typeface="Times New Roman"/>
              </a:rPr>
              <a:t>d,p</a:t>
            </a:r>
            <a:r>
              <a:rPr lang="en-GB" sz="1200" b="1" dirty="0" smtClean="0">
                <a:solidFill>
                  <a:srgbClr val="000090"/>
                </a:solidFill>
                <a:latin typeface="Times New Roman"/>
                <a:cs typeface="Times New Roman"/>
              </a:rPr>
              <a:t>) reaction </a:t>
            </a:r>
            <a:r>
              <a:rPr lang="en-GB" sz="1200" dirty="0" smtClean="0">
                <a:solidFill>
                  <a:prstClr val="black"/>
                </a:solidFill>
                <a:latin typeface="Times New Roman"/>
                <a:cs typeface="Times New Roman"/>
              </a:rPr>
              <a:t>	</a:t>
            </a:r>
            <a:r>
              <a:rPr lang="en-GB" sz="1200" dirty="0" err="1" smtClean="0">
                <a:solidFill>
                  <a:prstClr val="black"/>
                </a:solidFill>
                <a:latin typeface="Times New Roman"/>
                <a:cs typeface="Times New Roman"/>
              </a:rPr>
              <a:t>Orlandi</a:t>
            </a:r>
            <a:r>
              <a:rPr lang="en-GB" sz="1200" dirty="0" smtClean="0">
                <a:solidFill>
                  <a:prstClr val="black"/>
                </a:solidFill>
                <a:latin typeface="Times New Roman"/>
                <a:cs typeface="Times New Roman"/>
              </a:rPr>
              <a:t>, R. / </a:t>
            </a:r>
            <a:r>
              <a:rPr lang="en-GB" sz="1200" dirty="0" err="1" smtClean="0">
                <a:solidFill>
                  <a:prstClr val="black"/>
                </a:solidFill>
                <a:latin typeface="Times New Roman"/>
                <a:cs typeface="Times New Roman"/>
              </a:rPr>
              <a:t>Raabe</a:t>
            </a:r>
            <a:r>
              <a:rPr lang="en-GB" sz="1200" dirty="0" smtClean="0">
                <a:solidFill>
                  <a:prstClr val="black"/>
                </a:solidFill>
                <a:latin typeface="Times New Roman"/>
                <a:cs typeface="Times New Roman"/>
              </a:rPr>
              <a:t>, R</a:t>
            </a:r>
            <a:r>
              <a:rPr lang="en-GB" dirty="0" smtClean="0">
                <a:solidFill>
                  <a:prstClr val="black"/>
                </a:solidFill>
                <a:latin typeface="Calibri"/>
              </a:rPr>
              <a:t>. </a:t>
            </a:r>
            <a:endParaRPr lang="en-GB" dirty="0">
              <a:solidFill>
                <a:prstClr val="black"/>
              </a:solidFill>
              <a:latin typeface="Calibri"/>
            </a:endParaRPr>
          </a:p>
        </p:txBody>
      </p:sp>
      <p:sp>
        <p:nvSpPr>
          <p:cNvPr id="10" name="Rectángulo 9"/>
          <p:cNvSpPr/>
          <p:nvPr/>
        </p:nvSpPr>
        <p:spPr>
          <a:xfrm>
            <a:off x="170780" y="5951021"/>
            <a:ext cx="4266720" cy="646331"/>
          </a:xfrm>
          <a:prstGeom prst="rect">
            <a:avLst/>
          </a:prstGeom>
        </p:spPr>
        <p:txBody>
          <a:bodyPr wrap="square">
            <a:spAutoFit/>
          </a:bodyPr>
          <a:lstStyle/>
          <a:p>
            <a:pPr defTabSz="457200"/>
            <a:r>
              <a:rPr lang="en-GB" sz="1200" b="1" dirty="0" smtClean="0">
                <a:solidFill>
                  <a:prstClr val="black"/>
                </a:solidFill>
                <a:latin typeface="Times New Roman"/>
                <a:cs typeface="Times New Roman"/>
              </a:rPr>
              <a:t>IS555 	P351 </a:t>
            </a:r>
            <a:r>
              <a:rPr lang="en-GB" sz="1200" dirty="0" smtClean="0">
                <a:solidFill>
                  <a:prstClr val="black"/>
                </a:solidFill>
                <a:latin typeface="Times New Roman"/>
                <a:cs typeface="Times New Roman"/>
              </a:rPr>
              <a:t>	Study of shell evolution in the Ni isotopes via one-</a:t>
            </a:r>
            <a:r>
              <a:rPr lang="en-GB" sz="1200" dirty="0" smtClean="0">
                <a:solidFill>
                  <a:srgbClr val="000090"/>
                </a:solidFill>
                <a:latin typeface="Times New Roman"/>
                <a:cs typeface="Times New Roman"/>
              </a:rPr>
              <a:t>neutron </a:t>
            </a:r>
            <a:r>
              <a:rPr lang="en-GB" sz="1200" b="1" dirty="0" smtClean="0">
                <a:solidFill>
                  <a:srgbClr val="000090"/>
                </a:solidFill>
                <a:latin typeface="Times New Roman"/>
                <a:cs typeface="Times New Roman"/>
              </a:rPr>
              <a:t>transfer reaction </a:t>
            </a:r>
            <a:r>
              <a:rPr lang="en-GB" sz="1200" dirty="0" smtClean="0">
                <a:solidFill>
                  <a:prstClr val="black"/>
                </a:solidFill>
                <a:latin typeface="Times New Roman"/>
                <a:cs typeface="Times New Roman"/>
              </a:rPr>
              <a:t>in 70Ni 	</a:t>
            </a:r>
            <a:r>
              <a:rPr lang="en-GB" sz="1200" dirty="0" err="1" smtClean="0">
                <a:solidFill>
                  <a:prstClr val="black"/>
                </a:solidFill>
                <a:latin typeface="Times New Roman"/>
                <a:cs typeface="Times New Roman"/>
              </a:rPr>
              <a:t>Valiente</a:t>
            </a:r>
            <a:r>
              <a:rPr lang="en-GB" sz="1200" dirty="0" smtClean="0">
                <a:solidFill>
                  <a:prstClr val="black"/>
                </a:solidFill>
                <a:latin typeface="Times New Roman"/>
                <a:cs typeface="Times New Roman"/>
              </a:rPr>
              <a:t> </a:t>
            </a:r>
            <a:r>
              <a:rPr lang="en-GB" sz="1200" dirty="0" err="1" smtClean="0">
                <a:solidFill>
                  <a:prstClr val="black"/>
                </a:solidFill>
                <a:latin typeface="Times New Roman"/>
                <a:cs typeface="Times New Roman"/>
              </a:rPr>
              <a:t>Dobon</a:t>
            </a:r>
            <a:r>
              <a:rPr lang="en-GB" sz="1200" dirty="0" smtClean="0">
                <a:solidFill>
                  <a:prstClr val="black"/>
                </a:solidFill>
                <a:latin typeface="Times New Roman"/>
                <a:cs typeface="Times New Roman"/>
              </a:rPr>
              <a:t>, J. / </a:t>
            </a:r>
            <a:r>
              <a:rPr lang="en-GB" sz="1200" dirty="0" err="1" smtClean="0">
                <a:solidFill>
                  <a:prstClr val="black"/>
                </a:solidFill>
                <a:latin typeface="Times New Roman"/>
                <a:cs typeface="Times New Roman"/>
              </a:rPr>
              <a:t>Orlandi</a:t>
            </a:r>
            <a:r>
              <a:rPr lang="en-GB" sz="1200" dirty="0" smtClean="0">
                <a:solidFill>
                  <a:prstClr val="black"/>
                </a:solidFill>
                <a:latin typeface="Times New Roman"/>
                <a:cs typeface="Times New Roman"/>
              </a:rPr>
              <a:t>, R. / </a:t>
            </a:r>
            <a:r>
              <a:rPr lang="en-GB" sz="1200" dirty="0" err="1" smtClean="0">
                <a:solidFill>
                  <a:prstClr val="black"/>
                </a:solidFill>
                <a:latin typeface="Times New Roman"/>
                <a:cs typeface="Times New Roman"/>
              </a:rPr>
              <a:t>Mengoni</a:t>
            </a:r>
            <a:r>
              <a:rPr lang="en-GB" sz="1200" dirty="0" smtClean="0">
                <a:solidFill>
                  <a:prstClr val="black"/>
                </a:solidFill>
                <a:latin typeface="Times New Roman"/>
                <a:cs typeface="Times New Roman"/>
              </a:rPr>
              <a:t>, D</a:t>
            </a:r>
            <a:endParaRPr lang="en-GB" sz="1200" dirty="0">
              <a:solidFill>
                <a:prstClr val="black"/>
              </a:solidFill>
              <a:latin typeface="Times New Roman"/>
              <a:cs typeface="Times New Roman"/>
            </a:endParaRPr>
          </a:p>
        </p:txBody>
      </p:sp>
      <p:sp>
        <p:nvSpPr>
          <p:cNvPr id="11" name="Rectángulo 10"/>
          <p:cNvSpPr/>
          <p:nvPr/>
        </p:nvSpPr>
        <p:spPr>
          <a:xfrm>
            <a:off x="4572000" y="1842828"/>
            <a:ext cx="4572000" cy="461665"/>
          </a:xfrm>
          <a:prstGeom prst="rect">
            <a:avLst/>
          </a:prstGeom>
        </p:spPr>
        <p:txBody>
          <a:bodyPr>
            <a:spAutoFit/>
          </a:bodyPr>
          <a:lstStyle/>
          <a:p>
            <a:pPr defTabSz="457200"/>
            <a:r>
              <a:rPr lang="en-GB" sz="1200" b="1" smtClean="0">
                <a:solidFill>
                  <a:prstClr val="black"/>
                </a:solidFill>
                <a:latin typeface="Times New Roman"/>
                <a:cs typeface="Times New Roman"/>
              </a:rPr>
              <a:t>IS554 	P350 </a:t>
            </a:r>
            <a:r>
              <a:rPr lang="en-GB" sz="1200" smtClean="0">
                <a:solidFill>
                  <a:prstClr val="black"/>
                </a:solidFill>
                <a:latin typeface="Times New Roman"/>
                <a:cs typeface="Times New Roman"/>
              </a:rPr>
              <a:t>	Search for higher excited states of 8Be* to study the cosmological 7Li problem 	Gupta, D. </a:t>
            </a:r>
            <a:endParaRPr lang="en-GB" sz="1200">
              <a:solidFill>
                <a:prstClr val="black"/>
              </a:solidFill>
              <a:latin typeface="Times New Roman"/>
              <a:cs typeface="Times New Roman"/>
            </a:endParaRPr>
          </a:p>
        </p:txBody>
      </p:sp>
      <p:sp>
        <p:nvSpPr>
          <p:cNvPr id="12" name="Rectángulo 11"/>
          <p:cNvSpPr/>
          <p:nvPr/>
        </p:nvSpPr>
        <p:spPr>
          <a:xfrm>
            <a:off x="4572000" y="2504093"/>
            <a:ext cx="4572000" cy="461665"/>
          </a:xfrm>
          <a:prstGeom prst="rect">
            <a:avLst/>
          </a:prstGeom>
        </p:spPr>
        <p:txBody>
          <a:bodyPr>
            <a:spAutoFit/>
          </a:bodyPr>
          <a:lstStyle/>
          <a:p>
            <a:pPr defTabSz="457200"/>
            <a:r>
              <a:rPr lang="en-GB" sz="1200" b="1" smtClean="0">
                <a:solidFill>
                  <a:prstClr val="black"/>
                </a:solidFill>
                <a:latin typeface="Times New Roman"/>
                <a:cs typeface="Times New Roman"/>
              </a:rPr>
              <a:t>IS553 	P348 </a:t>
            </a:r>
            <a:r>
              <a:rPr lang="en-GB" sz="1200" smtClean="0">
                <a:solidFill>
                  <a:prstClr val="black"/>
                </a:solidFill>
                <a:latin typeface="Times New Roman"/>
                <a:cs typeface="Times New Roman"/>
              </a:rPr>
              <a:t>	Determination of the B(E3,0+-&gt;3-) strength in the 	Scheck, M. </a:t>
            </a:r>
            <a:r>
              <a:rPr lang="en-GB" sz="1200" dirty="0" smtClean="0">
                <a:solidFill>
                  <a:prstClr val="black"/>
                </a:solidFill>
                <a:latin typeface="Times New Roman"/>
                <a:cs typeface="Times New Roman"/>
              </a:rPr>
              <a:t>/ Joss, D. </a:t>
            </a:r>
            <a:endParaRPr lang="en-GB" sz="1200" dirty="0">
              <a:solidFill>
                <a:prstClr val="black"/>
              </a:solidFill>
              <a:latin typeface="Times New Roman"/>
              <a:cs typeface="Times New Roman"/>
            </a:endParaRPr>
          </a:p>
        </p:txBody>
      </p:sp>
      <p:sp>
        <p:nvSpPr>
          <p:cNvPr id="13" name="Rectángulo 12"/>
          <p:cNvSpPr/>
          <p:nvPr/>
        </p:nvSpPr>
        <p:spPr>
          <a:xfrm>
            <a:off x="4572000" y="3136976"/>
            <a:ext cx="4572000" cy="461665"/>
          </a:xfrm>
          <a:prstGeom prst="rect">
            <a:avLst/>
          </a:prstGeom>
        </p:spPr>
        <p:txBody>
          <a:bodyPr>
            <a:spAutoFit/>
          </a:bodyPr>
          <a:lstStyle/>
          <a:p>
            <a:pPr defTabSz="457200"/>
            <a:r>
              <a:rPr lang="en-GB" sz="1200" b="1" dirty="0" smtClean="0">
                <a:solidFill>
                  <a:prstClr val="black"/>
                </a:solidFill>
                <a:latin typeface="Times New Roman"/>
                <a:cs typeface="Times New Roman"/>
              </a:rPr>
              <a:t>IS551 	P345 </a:t>
            </a:r>
            <a:r>
              <a:rPr lang="en-GB" sz="1200" dirty="0" smtClean="0">
                <a:solidFill>
                  <a:prstClr val="black"/>
                </a:solidFill>
                <a:latin typeface="Times New Roman"/>
                <a:cs typeface="Times New Roman"/>
              </a:rPr>
              <a:t>	</a:t>
            </a:r>
            <a:r>
              <a:rPr lang="en-GB" sz="1200" b="1" dirty="0" smtClean="0">
                <a:solidFill>
                  <a:srgbClr val="000090"/>
                </a:solidFill>
                <a:latin typeface="Times New Roman"/>
                <a:cs typeface="Times New Roman"/>
              </a:rPr>
              <a:t>Coulomb excitation </a:t>
            </a:r>
            <a:r>
              <a:rPr lang="en-GB" sz="1200" dirty="0" smtClean="0">
                <a:solidFill>
                  <a:prstClr val="black"/>
                </a:solidFill>
                <a:latin typeface="Times New Roman"/>
                <a:cs typeface="Times New Roman"/>
              </a:rPr>
              <a:t>of doubly magic 132Sn with MINIBALL at HIE-ISOLDE 	Reiter, P. </a:t>
            </a:r>
            <a:endParaRPr lang="en-GB" sz="1200" dirty="0">
              <a:solidFill>
                <a:prstClr val="black"/>
              </a:solidFill>
              <a:latin typeface="Times New Roman"/>
              <a:cs typeface="Times New Roman"/>
            </a:endParaRPr>
          </a:p>
        </p:txBody>
      </p:sp>
      <p:sp>
        <p:nvSpPr>
          <p:cNvPr id="14" name="Rectángulo 13"/>
          <p:cNvSpPr/>
          <p:nvPr/>
        </p:nvSpPr>
        <p:spPr>
          <a:xfrm>
            <a:off x="4580560" y="3815638"/>
            <a:ext cx="4572000" cy="461665"/>
          </a:xfrm>
          <a:prstGeom prst="rect">
            <a:avLst/>
          </a:prstGeom>
        </p:spPr>
        <p:txBody>
          <a:bodyPr>
            <a:spAutoFit/>
          </a:bodyPr>
          <a:lstStyle/>
          <a:p>
            <a:pPr defTabSz="457200"/>
            <a:r>
              <a:rPr lang="en-GB" sz="1200" b="1" dirty="0" smtClean="0">
                <a:solidFill>
                  <a:prstClr val="black"/>
                </a:solidFill>
                <a:latin typeface="Times New Roman"/>
                <a:cs typeface="Times New Roman"/>
              </a:rPr>
              <a:t>IS549 	P343 </a:t>
            </a:r>
            <a:r>
              <a:rPr lang="en-GB" sz="1200" dirty="0" smtClean="0">
                <a:solidFill>
                  <a:prstClr val="black"/>
                </a:solidFill>
                <a:latin typeface="Times New Roman"/>
                <a:cs typeface="Times New Roman"/>
              </a:rPr>
              <a:t>	</a:t>
            </a:r>
            <a:r>
              <a:rPr lang="en-GB" sz="1200" b="1" dirty="0" smtClean="0">
                <a:solidFill>
                  <a:srgbClr val="000090"/>
                </a:solidFill>
                <a:latin typeface="Times New Roman"/>
                <a:cs typeface="Times New Roman"/>
              </a:rPr>
              <a:t>Coulomb Excitation </a:t>
            </a:r>
            <a:r>
              <a:rPr lang="en-GB" sz="1200" dirty="0" smtClean="0">
                <a:solidFill>
                  <a:prstClr val="black"/>
                </a:solidFill>
                <a:latin typeface="Times New Roman"/>
                <a:cs typeface="Times New Roman"/>
              </a:rPr>
              <a:t>of Neutron-rich 134;136Sn isotopes 	</a:t>
            </a:r>
            <a:r>
              <a:rPr lang="en-GB" sz="1200" dirty="0" err="1" smtClean="0">
                <a:solidFill>
                  <a:prstClr val="black"/>
                </a:solidFill>
                <a:latin typeface="Times New Roman"/>
                <a:cs typeface="Times New Roman"/>
              </a:rPr>
              <a:t>Kröll</a:t>
            </a:r>
            <a:r>
              <a:rPr lang="en-GB" sz="1200" dirty="0" smtClean="0">
                <a:solidFill>
                  <a:prstClr val="black"/>
                </a:solidFill>
                <a:latin typeface="Times New Roman"/>
                <a:cs typeface="Times New Roman"/>
              </a:rPr>
              <a:t>, T. / Simpson, G.</a:t>
            </a:r>
            <a:endParaRPr lang="en-GB" sz="1200" dirty="0">
              <a:solidFill>
                <a:prstClr val="black"/>
              </a:solidFill>
              <a:latin typeface="Times New Roman"/>
              <a:cs typeface="Times New Roman"/>
            </a:endParaRPr>
          </a:p>
        </p:txBody>
      </p:sp>
      <p:sp>
        <p:nvSpPr>
          <p:cNvPr id="15" name="Rectángulo 14"/>
          <p:cNvSpPr/>
          <p:nvPr/>
        </p:nvSpPr>
        <p:spPr>
          <a:xfrm>
            <a:off x="4579140" y="4589465"/>
            <a:ext cx="4572000" cy="461665"/>
          </a:xfrm>
          <a:prstGeom prst="rect">
            <a:avLst/>
          </a:prstGeom>
        </p:spPr>
        <p:txBody>
          <a:bodyPr>
            <a:spAutoFit/>
          </a:bodyPr>
          <a:lstStyle/>
          <a:p>
            <a:pPr defTabSz="457200"/>
            <a:r>
              <a:rPr lang="en-GB" sz="1200" b="1" dirty="0" smtClean="0">
                <a:solidFill>
                  <a:prstClr val="black"/>
                </a:solidFill>
                <a:latin typeface="Times New Roman"/>
                <a:cs typeface="Times New Roman"/>
              </a:rPr>
              <a:t>IS548 	P342 </a:t>
            </a:r>
            <a:r>
              <a:rPr lang="en-GB" sz="1200" dirty="0" smtClean="0">
                <a:solidFill>
                  <a:prstClr val="black"/>
                </a:solidFill>
                <a:latin typeface="Times New Roman"/>
                <a:cs typeface="Times New Roman"/>
              </a:rPr>
              <a:t>	Evolution of quadrupole and </a:t>
            </a:r>
            <a:r>
              <a:rPr lang="en-GB" sz="1200" dirty="0" err="1" smtClean="0">
                <a:solidFill>
                  <a:prstClr val="black"/>
                </a:solidFill>
                <a:latin typeface="Times New Roman"/>
                <a:cs typeface="Times New Roman"/>
              </a:rPr>
              <a:t>octupole</a:t>
            </a:r>
            <a:r>
              <a:rPr lang="en-GB" sz="1200" dirty="0" smtClean="0">
                <a:solidFill>
                  <a:prstClr val="black"/>
                </a:solidFill>
                <a:latin typeface="Times New Roman"/>
                <a:cs typeface="Times New Roman"/>
              </a:rPr>
              <a:t> </a:t>
            </a:r>
            <a:r>
              <a:rPr lang="en-GB" sz="1200" dirty="0" err="1" smtClean="0">
                <a:solidFill>
                  <a:prstClr val="black"/>
                </a:solidFill>
                <a:latin typeface="Times New Roman"/>
                <a:cs typeface="Times New Roman"/>
              </a:rPr>
              <a:t>collectivity</a:t>
            </a:r>
            <a:r>
              <a:rPr lang="en-GB" sz="1200" dirty="0" smtClean="0">
                <a:solidFill>
                  <a:prstClr val="black"/>
                </a:solidFill>
                <a:latin typeface="Times New Roman"/>
                <a:cs typeface="Times New Roman"/>
              </a:rPr>
              <a:t> north-east of 132Sn: the even </a:t>
            </a:r>
            <a:r>
              <a:rPr lang="en-GB" sz="1200" dirty="0" err="1" smtClean="0">
                <a:solidFill>
                  <a:prstClr val="black"/>
                </a:solidFill>
                <a:latin typeface="Times New Roman"/>
                <a:cs typeface="Times New Roman"/>
              </a:rPr>
              <a:t>Te</a:t>
            </a:r>
            <a:r>
              <a:rPr lang="en-GB" sz="1200" dirty="0" smtClean="0">
                <a:solidFill>
                  <a:prstClr val="black"/>
                </a:solidFill>
                <a:latin typeface="Times New Roman"/>
                <a:cs typeface="Times New Roman"/>
              </a:rPr>
              <a:t> and </a:t>
            </a:r>
            <a:r>
              <a:rPr lang="en-GB" sz="1200" dirty="0" err="1" smtClean="0">
                <a:solidFill>
                  <a:prstClr val="black"/>
                </a:solidFill>
                <a:latin typeface="Times New Roman"/>
                <a:cs typeface="Times New Roman"/>
              </a:rPr>
              <a:t>Xe</a:t>
            </a:r>
            <a:r>
              <a:rPr lang="en-GB" sz="1200" dirty="0" smtClean="0">
                <a:solidFill>
                  <a:prstClr val="black"/>
                </a:solidFill>
                <a:latin typeface="Times New Roman"/>
                <a:cs typeface="Times New Roman"/>
              </a:rPr>
              <a:t> isotopes 	</a:t>
            </a:r>
            <a:r>
              <a:rPr lang="en-GB" sz="1200" dirty="0" err="1" smtClean="0">
                <a:solidFill>
                  <a:prstClr val="black"/>
                </a:solidFill>
                <a:latin typeface="Times New Roman"/>
                <a:cs typeface="Times New Roman"/>
              </a:rPr>
              <a:t>Kröll</a:t>
            </a:r>
            <a:r>
              <a:rPr lang="en-GB" sz="1200" dirty="0" smtClean="0">
                <a:solidFill>
                  <a:prstClr val="black"/>
                </a:solidFill>
                <a:latin typeface="Times New Roman"/>
                <a:cs typeface="Times New Roman"/>
              </a:rPr>
              <a:t>, T. / Simpson, G. </a:t>
            </a:r>
            <a:endParaRPr lang="en-GB" sz="1200" dirty="0">
              <a:solidFill>
                <a:prstClr val="black"/>
              </a:solidFill>
              <a:latin typeface="Times New Roman"/>
              <a:cs typeface="Times New Roman"/>
            </a:endParaRPr>
          </a:p>
        </p:txBody>
      </p:sp>
      <p:sp>
        <p:nvSpPr>
          <p:cNvPr id="16" name="Rectángulo 15"/>
          <p:cNvSpPr/>
          <p:nvPr/>
        </p:nvSpPr>
        <p:spPr>
          <a:xfrm>
            <a:off x="4572000" y="5288075"/>
            <a:ext cx="4572000" cy="461665"/>
          </a:xfrm>
          <a:prstGeom prst="rect">
            <a:avLst/>
          </a:prstGeom>
        </p:spPr>
        <p:txBody>
          <a:bodyPr>
            <a:spAutoFit/>
          </a:bodyPr>
          <a:lstStyle/>
          <a:p>
            <a:pPr defTabSz="457200"/>
            <a:r>
              <a:rPr lang="en-GB" sz="1200" b="1" dirty="0" smtClean="0">
                <a:solidFill>
                  <a:prstClr val="black"/>
                </a:solidFill>
                <a:latin typeface="Times New Roman"/>
                <a:cs typeface="Times New Roman"/>
              </a:rPr>
              <a:t>IS547 	P340 </a:t>
            </a:r>
            <a:r>
              <a:rPr lang="en-GB" sz="1200" dirty="0" smtClean="0">
                <a:solidFill>
                  <a:prstClr val="black"/>
                </a:solidFill>
                <a:latin typeface="Times New Roman"/>
                <a:cs typeface="Times New Roman"/>
              </a:rPr>
              <a:t>	</a:t>
            </a:r>
            <a:r>
              <a:rPr lang="en-GB" sz="1200" b="1" dirty="0" smtClean="0">
                <a:solidFill>
                  <a:srgbClr val="000090"/>
                </a:solidFill>
                <a:latin typeface="Times New Roman"/>
                <a:cs typeface="Times New Roman"/>
              </a:rPr>
              <a:t>Coulomb excitation </a:t>
            </a:r>
            <a:r>
              <a:rPr lang="en-GB" sz="1200" dirty="0" smtClean="0">
                <a:solidFill>
                  <a:prstClr val="black"/>
                </a:solidFill>
                <a:latin typeface="Times New Roman"/>
                <a:cs typeface="Times New Roman"/>
              </a:rPr>
              <a:t>of the two proton-hole nucleus 206Hg 	</a:t>
            </a:r>
            <a:r>
              <a:rPr lang="en-GB" sz="1200" dirty="0" err="1" smtClean="0">
                <a:solidFill>
                  <a:prstClr val="black"/>
                </a:solidFill>
                <a:latin typeface="Times New Roman"/>
                <a:cs typeface="Times New Roman"/>
              </a:rPr>
              <a:t>Podolyak</a:t>
            </a:r>
            <a:r>
              <a:rPr lang="en-GB" sz="1200" dirty="0" smtClean="0">
                <a:solidFill>
                  <a:prstClr val="black"/>
                </a:solidFill>
                <a:latin typeface="Times New Roman"/>
                <a:cs typeface="Times New Roman"/>
              </a:rPr>
              <a:t>, Z. </a:t>
            </a:r>
            <a:endParaRPr lang="en-GB" sz="1200" dirty="0">
              <a:solidFill>
                <a:prstClr val="black"/>
              </a:solidFill>
              <a:latin typeface="Times New Roman"/>
              <a:cs typeface="Times New Roman"/>
            </a:endParaRPr>
          </a:p>
        </p:txBody>
      </p:sp>
      <p:sp>
        <p:nvSpPr>
          <p:cNvPr id="17" name="Rectángulo 16"/>
          <p:cNvSpPr/>
          <p:nvPr/>
        </p:nvSpPr>
        <p:spPr>
          <a:xfrm>
            <a:off x="4590743" y="5925350"/>
            <a:ext cx="4572000" cy="646331"/>
          </a:xfrm>
          <a:prstGeom prst="rect">
            <a:avLst/>
          </a:prstGeom>
        </p:spPr>
        <p:txBody>
          <a:bodyPr>
            <a:spAutoFit/>
          </a:bodyPr>
          <a:lstStyle/>
          <a:p>
            <a:pPr defTabSz="457200"/>
            <a:r>
              <a:rPr lang="en-GB" sz="1200" b="1" dirty="0" smtClean="0">
                <a:solidFill>
                  <a:prstClr val="black"/>
                </a:solidFill>
                <a:latin typeface="Times New Roman"/>
                <a:cs typeface="Times New Roman"/>
              </a:rPr>
              <a:t>IS546 	P339 </a:t>
            </a:r>
            <a:r>
              <a:rPr lang="en-GB" sz="1200" dirty="0" smtClean="0">
                <a:solidFill>
                  <a:prstClr val="black"/>
                </a:solidFill>
                <a:latin typeface="Times New Roman"/>
                <a:cs typeface="Times New Roman"/>
              </a:rPr>
              <a:t>	Study of the effect of shell stabilization of the collective </a:t>
            </a:r>
            <a:r>
              <a:rPr lang="en-GB" sz="1200" dirty="0" err="1" smtClean="0">
                <a:solidFill>
                  <a:prstClr val="black"/>
                </a:solidFill>
                <a:latin typeface="Times New Roman"/>
                <a:cs typeface="Times New Roman"/>
              </a:rPr>
              <a:t>isovector</a:t>
            </a:r>
            <a:r>
              <a:rPr lang="en-GB" sz="1200" dirty="0" smtClean="0">
                <a:solidFill>
                  <a:prstClr val="black"/>
                </a:solidFill>
                <a:latin typeface="Times New Roman"/>
                <a:cs typeface="Times New Roman"/>
              </a:rPr>
              <a:t> valence-shell excitations along the N=80 isotonic chain 	Bauer, C. / </a:t>
            </a:r>
            <a:r>
              <a:rPr lang="en-GB" sz="1200" dirty="0" err="1" smtClean="0">
                <a:solidFill>
                  <a:prstClr val="black"/>
                </a:solidFill>
                <a:latin typeface="Times New Roman"/>
                <a:cs typeface="Times New Roman"/>
              </a:rPr>
              <a:t>Pietralla</a:t>
            </a:r>
            <a:r>
              <a:rPr lang="en-GB" sz="1200" dirty="0" smtClean="0">
                <a:solidFill>
                  <a:prstClr val="black"/>
                </a:solidFill>
                <a:latin typeface="Times New Roman"/>
                <a:cs typeface="Times New Roman"/>
              </a:rPr>
              <a:t>, N. / </a:t>
            </a:r>
            <a:r>
              <a:rPr lang="en-GB" sz="1200" dirty="0" err="1" smtClean="0">
                <a:solidFill>
                  <a:prstClr val="black"/>
                </a:solidFill>
                <a:latin typeface="Times New Roman"/>
                <a:cs typeface="Times New Roman"/>
              </a:rPr>
              <a:t>Rainovski</a:t>
            </a:r>
            <a:r>
              <a:rPr lang="en-GB" sz="1200" dirty="0" smtClean="0">
                <a:solidFill>
                  <a:prstClr val="black"/>
                </a:solidFill>
                <a:latin typeface="Times New Roman"/>
                <a:cs typeface="Times New Roman"/>
              </a:rPr>
              <a:t>, G. </a:t>
            </a:r>
            <a:endParaRPr lang="en-GB" sz="1200" dirty="0">
              <a:solidFill>
                <a:prstClr val="black"/>
              </a:solidFill>
              <a:latin typeface="Times New Roman"/>
              <a:cs typeface="Times New Roman"/>
            </a:endParaRPr>
          </a:p>
        </p:txBody>
      </p:sp>
      <p:sp>
        <p:nvSpPr>
          <p:cNvPr id="3" name="CuadroTexto 2"/>
          <p:cNvSpPr txBox="1"/>
          <p:nvPr/>
        </p:nvSpPr>
        <p:spPr>
          <a:xfrm>
            <a:off x="683568" y="179348"/>
            <a:ext cx="7945445" cy="369332"/>
          </a:xfrm>
          <a:prstGeom prst="rect">
            <a:avLst/>
          </a:prstGeom>
          <a:solidFill>
            <a:srgbClr val="C5FBFF"/>
          </a:solidFill>
        </p:spPr>
        <p:txBody>
          <a:bodyPr wrap="none" rtlCol="0">
            <a:spAutoFit/>
          </a:bodyPr>
          <a:lstStyle/>
          <a:p>
            <a:r>
              <a:rPr lang="en-GB" dirty="0" smtClean="0">
                <a:solidFill>
                  <a:prstClr val="black"/>
                </a:solidFill>
                <a:latin typeface="Baskerville" charset="0"/>
                <a:ea typeface="Baskerville" charset="0"/>
                <a:cs typeface="Baskerville" charset="0"/>
              </a:rPr>
              <a:t>Already approved HIE-ISOLDE experiments that could profit from a Spectrometer</a:t>
            </a:r>
            <a:endParaRPr lang="en-GB" dirty="0">
              <a:solidFill>
                <a:prstClr val="black"/>
              </a:solidFill>
              <a:latin typeface="Baskerville" charset="0"/>
              <a:ea typeface="Baskerville" charset="0"/>
              <a:cs typeface="Baskerville" charset="0"/>
            </a:endParaRPr>
          </a:p>
        </p:txBody>
      </p:sp>
      <p:sp>
        <p:nvSpPr>
          <p:cNvPr id="19" name="Rectángulo 18"/>
          <p:cNvSpPr/>
          <p:nvPr/>
        </p:nvSpPr>
        <p:spPr>
          <a:xfrm>
            <a:off x="163882" y="1887215"/>
            <a:ext cx="4201015" cy="461665"/>
          </a:xfrm>
          <a:prstGeom prst="rect">
            <a:avLst/>
          </a:prstGeom>
        </p:spPr>
        <p:txBody>
          <a:bodyPr wrap="square">
            <a:spAutoFit/>
          </a:bodyPr>
          <a:lstStyle/>
          <a:p>
            <a:pPr defTabSz="457200"/>
            <a:r>
              <a:rPr lang="en-GB" sz="1200" b="1" dirty="0" smtClean="0">
                <a:solidFill>
                  <a:prstClr val="black"/>
                </a:solidFill>
                <a:latin typeface="Times New Roman"/>
                <a:cs typeface="Times New Roman"/>
              </a:rPr>
              <a:t>IS606 	P440 </a:t>
            </a:r>
            <a:r>
              <a:rPr lang="en-GB" sz="1200" dirty="0" smtClean="0">
                <a:solidFill>
                  <a:prstClr val="black"/>
                </a:solidFill>
                <a:latin typeface="Times New Roman"/>
                <a:cs typeface="Times New Roman"/>
              </a:rPr>
              <a:t>	</a:t>
            </a:r>
            <a:r>
              <a:rPr lang="en-GB" sz="1200" dirty="0"/>
              <a:t>Studies of unbound states in isotopes at the N = 8 shell closure </a:t>
            </a:r>
            <a:r>
              <a:rPr lang="en-GB" sz="1200" dirty="0" smtClean="0"/>
              <a:t>[11Be(</a:t>
            </a:r>
            <a:r>
              <a:rPr lang="en-GB" sz="1200" dirty="0" err="1" smtClean="0"/>
              <a:t>t,p</a:t>
            </a:r>
            <a:r>
              <a:rPr lang="en-GB" sz="1200" dirty="0" smtClean="0"/>
              <a:t>)13Be]</a:t>
            </a:r>
            <a:r>
              <a:rPr lang="en-GB" sz="1200" dirty="0" smtClean="0">
                <a:solidFill>
                  <a:prstClr val="black"/>
                </a:solidFill>
                <a:latin typeface="Times New Roman"/>
                <a:cs typeface="Times New Roman"/>
              </a:rPr>
              <a:t>	</a:t>
            </a:r>
            <a:r>
              <a:rPr lang="en-GB" sz="1200" dirty="0" err="1" smtClean="0">
                <a:solidFill>
                  <a:prstClr val="black"/>
                </a:solidFill>
                <a:latin typeface="Times New Roman"/>
                <a:cs typeface="Times New Roman"/>
              </a:rPr>
              <a:t>Tengblad</a:t>
            </a:r>
            <a:r>
              <a:rPr lang="en-GB" sz="1200" dirty="0" smtClean="0">
                <a:solidFill>
                  <a:prstClr val="black"/>
                </a:solidFill>
                <a:latin typeface="Times New Roman"/>
                <a:cs typeface="Times New Roman"/>
              </a:rPr>
              <a:t> O. / </a:t>
            </a:r>
            <a:r>
              <a:rPr lang="en-GB" sz="1200" dirty="0" err="1" smtClean="0">
                <a:solidFill>
                  <a:prstClr val="black"/>
                </a:solidFill>
                <a:latin typeface="Times New Roman"/>
                <a:cs typeface="Times New Roman"/>
              </a:rPr>
              <a:t>Mücher</a:t>
            </a:r>
            <a:r>
              <a:rPr lang="en-GB" sz="1200" dirty="0" smtClean="0">
                <a:solidFill>
                  <a:prstClr val="black"/>
                </a:solidFill>
                <a:latin typeface="Times New Roman"/>
                <a:cs typeface="Times New Roman"/>
              </a:rPr>
              <a:t>, D. </a:t>
            </a:r>
            <a:endParaRPr lang="en-GB" sz="1200" dirty="0">
              <a:solidFill>
                <a:prstClr val="black"/>
              </a:solidFill>
              <a:latin typeface="Times New Roman"/>
              <a:cs typeface="Times New Roman"/>
            </a:endParaRPr>
          </a:p>
        </p:txBody>
      </p:sp>
      <p:sp>
        <p:nvSpPr>
          <p:cNvPr id="2" name="Marcador de pie de página 1"/>
          <p:cNvSpPr>
            <a:spLocks noGrp="1"/>
          </p:cNvSpPr>
          <p:nvPr>
            <p:ph type="ftr" sz="quarter" idx="11"/>
          </p:nvPr>
        </p:nvSpPr>
        <p:spPr/>
        <p:txBody>
          <a:bodyPr/>
          <a:lstStyle/>
          <a:p>
            <a:r>
              <a:rPr lang="es-ES" smtClean="0">
                <a:solidFill>
                  <a:prstClr val="black">
                    <a:tint val="75000"/>
                  </a:prstClr>
                </a:solidFill>
                <a:latin typeface="Calibri"/>
              </a:rPr>
              <a:t>Olof Tengblad:   HIE ISOLDE</a:t>
            </a:r>
            <a:endParaRPr lang="es-ES">
              <a:solidFill>
                <a:prstClr val="black">
                  <a:tint val="75000"/>
                </a:prstClr>
              </a:solidFill>
              <a:latin typeface="Calibri"/>
            </a:endParaRPr>
          </a:p>
        </p:txBody>
      </p:sp>
      <p:sp>
        <p:nvSpPr>
          <p:cNvPr id="20" name="Marcador de número de diapositiva 19"/>
          <p:cNvSpPr>
            <a:spLocks noGrp="1"/>
          </p:cNvSpPr>
          <p:nvPr>
            <p:ph type="sldNum" sz="quarter" idx="12"/>
          </p:nvPr>
        </p:nvSpPr>
        <p:spPr/>
        <p:txBody>
          <a:bodyPr/>
          <a:lstStyle/>
          <a:p>
            <a:fld id="{D4A81DBE-D68F-3B46-9489-055493E5D4A5}" type="slidenum">
              <a:rPr lang="es-ES" smtClean="0">
                <a:solidFill>
                  <a:prstClr val="black">
                    <a:tint val="75000"/>
                  </a:prstClr>
                </a:solidFill>
                <a:latin typeface="Calibri"/>
              </a:rPr>
              <a:pPr/>
              <a:t>10</a:t>
            </a:fld>
            <a:endParaRPr lang="es-ES">
              <a:solidFill>
                <a:prstClr val="black">
                  <a:tint val="75000"/>
                </a:prstClr>
              </a:solidFill>
              <a:latin typeface="Calibri"/>
            </a:endParaRPr>
          </a:p>
        </p:txBody>
      </p:sp>
    </p:spTree>
    <p:extLst>
      <p:ext uri="{BB962C8B-B14F-4D97-AF65-F5344CB8AC3E}">
        <p14:creationId xmlns:p14="http://schemas.microsoft.com/office/powerpoint/2010/main" val="428301458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98B9021C-E1F5-476C-9C96-53DAFAC10250}" type="slidenum">
              <a:rPr lang="es-ES" smtClean="0">
                <a:solidFill>
                  <a:prstClr val="black">
                    <a:tint val="75000"/>
                  </a:prstClr>
                </a:solidFill>
                <a:latin typeface="Calibri"/>
              </a:rPr>
              <a:pPr/>
              <a:t>2</a:t>
            </a:fld>
            <a:endParaRPr lang="es-ES" dirty="0">
              <a:solidFill>
                <a:prstClr val="black">
                  <a:tint val="75000"/>
                </a:prstClr>
              </a:solidFill>
              <a:latin typeface="Calibri"/>
            </a:endParaRPr>
          </a:p>
        </p:txBody>
      </p:sp>
      <p:sp>
        <p:nvSpPr>
          <p:cNvPr id="3" name="Footer Placeholder 2"/>
          <p:cNvSpPr>
            <a:spLocks noGrp="1"/>
          </p:cNvSpPr>
          <p:nvPr>
            <p:ph type="ftr" sz="quarter" idx="3"/>
          </p:nvPr>
        </p:nvSpPr>
        <p:spPr/>
        <p:txBody>
          <a:bodyPr/>
          <a:lstStyle/>
          <a:p>
            <a:pPr algn="l">
              <a:defRPr/>
            </a:pPr>
            <a:r>
              <a:rPr lang="es-ES_tradnl" smtClean="0">
                <a:solidFill>
                  <a:prstClr val="black"/>
                </a:solidFill>
              </a:rPr>
              <a:t>Olof Tengblad:   HIE ISOLDE</a:t>
            </a:r>
            <a:endParaRPr lang="es-ES" dirty="0">
              <a:solidFill>
                <a:prstClr val="black"/>
              </a:solidFill>
            </a:endParaRPr>
          </a:p>
        </p:txBody>
      </p:sp>
      <p:sp>
        <p:nvSpPr>
          <p:cNvPr id="4" name="Rectangle 3"/>
          <p:cNvSpPr/>
          <p:nvPr/>
        </p:nvSpPr>
        <p:spPr>
          <a:xfrm>
            <a:off x="1043608" y="4936328"/>
            <a:ext cx="7218953" cy="1477328"/>
          </a:xfrm>
          <a:prstGeom prst="rect">
            <a:avLst/>
          </a:prstGeom>
        </p:spPr>
        <p:txBody>
          <a:bodyPr wrap="square">
            <a:spAutoFit/>
          </a:bodyPr>
          <a:lstStyle/>
          <a:p>
            <a:r>
              <a:rPr lang="en-GB" dirty="0" smtClean="0">
                <a:latin typeface="Baskerville" charset="0"/>
                <a:ea typeface="Baskerville" charset="0"/>
                <a:cs typeface="Baskerville" charset="0"/>
              </a:rPr>
              <a:t>Oct. 2013 O. </a:t>
            </a:r>
            <a:r>
              <a:rPr lang="en-GB" dirty="0" err="1" smtClean="0">
                <a:latin typeface="Baskerville" charset="0"/>
                <a:ea typeface="Baskerville" charset="0"/>
                <a:cs typeface="Baskerville" charset="0"/>
              </a:rPr>
              <a:t>Tengblad</a:t>
            </a:r>
            <a:r>
              <a:rPr lang="en-GB" dirty="0" smtClean="0">
                <a:latin typeface="Baskerville" charset="0"/>
                <a:ea typeface="Baskerville" charset="0"/>
                <a:cs typeface="Baskerville" charset="0"/>
              </a:rPr>
              <a:t> was asked by </a:t>
            </a:r>
            <a:r>
              <a:rPr lang="en-GB" dirty="0" err="1" smtClean="0">
                <a:latin typeface="Baskerville" charset="0"/>
                <a:ea typeface="Baskerville" charset="0"/>
                <a:cs typeface="Baskerville" charset="0"/>
              </a:rPr>
              <a:t>Yorik</a:t>
            </a:r>
            <a:r>
              <a:rPr lang="en-GB" dirty="0" smtClean="0">
                <a:latin typeface="Baskerville" charset="0"/>
                <a:ea typeface="Baskerville" charset="0"/>
                <a:cs typeface="Baskerville" charset="0"/>
              </a:rPr>
              <a:t> </a:t>
            </a:r>
            <a:r>
              <a:rPr lang="en-GB" dirty="0" err="1" smtClean="0">
                <a:latin typeface="Baskerville" charset="0"/>
                <a:ea typeface="Baskerville" charset="0"/>
                <a:cs typeface="Baskerville" charset="0"/>
              </a:rPr>
              <a:t>Blumenfeld</a:t>
            </a:r>
            <a:r>
              <a:rPr lang="en-GB" dirty="0" smtClean="0">
                <a:latin typeface="Baskerville" charset="0"/>
                <a:ea typeface="Baskerville" charset="0"/>
                <a:cs typeface="Baskerville" charset="0"/>
              </a:rPr>
              <a:t> to look into the </a:t>
            </a:r>
            <a:r>
              <a:rPr lang="en-GB" dirty="0" err="1" smtClean="0">
                <a:latin typeface="Baskerville" charset="0"/>
                <a:ea typeface="Baskerville" charset="0"/>
                <a:cs typeface="Baskerville" charset="0"/>
              </a:rPr>
              <a:t>possibillity</a:t>
            </a:r>
            <a:r>
              <a:rPr lang="en-GB" dirty="0" smtClean="0">
                <a:latin typeface="Baskerville" charset="0"/>
                <a:ea typeface="Baskerville" charset="0"/>
                <a:cs typeface="Baskerville" charset="0"/>
              </a:rPr>
              <a:t> to move </a:t>
            </a:r>
            <a:r>
              <a:rPr lang="en-GB" dirty="0" err="1" smtClean="0">
                <a:latin typeface="Baskerville" charset="0"/>
                <a:ea typeface="Baskerville" charset="0"/>
                <a:cs typeface="Baskerville" charset="0"/>
              </a:rPr>
              <a:t>TRImuP</a:t>
            </a:r>
            <a:r>
              <a:rPr lang="en-GB" dirty="0" smtClean="0">
                <a:latin typeface="Baskerville" charset="0"/>
                <a:ea typeface="Baskerville" charset="0"/>
                <a:cs typeface="Baskerville" charset="0"/>
              </a:rPr>
              <a:t> to ISOLDE.</a:t>
            </a:r>
          </a:p>
          <a:p>
            <a:endParaRPr lang="en-GB" dirty="0" smtClean="0">
              <a:latin typeface="Baskerville" charset="0"/>
              <a:ea typeface="Baskerville" charset="0"/>
              <a:cs typeface="Baskerville" charset="0"/>
            </a:endParaRPr>
          </a:p>
          <a:p>
            <a:r>
              <a:rPr lang="en-GB" dirty="0" smtClean="0">
                <a:latin typeface="Baskerville" charset="0"/>
                <a:ea typeface="Baskerville" charset="0"/>
                <a:cs typeface="Baskerville" charset="0"/>
              </a:rPr>
              <a:t>Discussion stalled due to re-organisation at KVI-CAR – RUG</a:t>
            </a:r>
          </a:p>
          <a:p>
            <a:r>
              <a:rPr lang="en-GB" dirty="0" smtClean="0">
                <a:latin typeface="Baskerville" charset="0"/>
                <a:ea typeface="Baskerville" charset="0"/>
                <a:cs typeface="Baskerville" charset="0"/>
              </a:rPr>
              <a:t>2015-16 retaken the contacts</a:t>
            </a:r>
            <a:endParaRPr lang="en-GB" dirty="0">
              <a:latin typeface="Baskerville" charset="0"/>
              <a:ea typeface="Baskerville" charset="0"/>
              <a:cs typeface="Baskerville" charset="0"/>
            </a:endParaRPr>
          </a:p>
        </p:txBody>
      </p:sp>
      <p:pic>
        <p:nvPicPr>
          <p:cNvPr id="5" name="Imagen 2" descr="Captura de pantalla 2013-10-18 a la(s) 12.45.5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3446" y="1196752"/>
            <a:ext cx="6948264" cy="2165601"/>
          </a:xfrm>
          <a:prstGeom prst="rect">
            <a:avLst/>
          </a:prstGeom>
        </p:spPr>
      </p:pic>
      <p:sp>
        <p:nvSpPr>
          <p:cNvPr id="6" name="TextBox 5"/>
          <p:cNvSpPr txBox="1"/>
          <p:nvPr/>
        </p:nvSpPr>
        <p:spPr>
          <a:xfrm>
            <a:off x="1475656" y="3730538"/>
            <a:ext cx="5610447" cy="369332"/>
          </a:xfrm>
          <a:prstGeom prst="rect">
            <a:avLst/>
          </a:prstGeom>
          <a:noFill/>
        </p:spPr>
        <p:txBody>
          <a:bodyPr wrap="none" rtlCol="0">
            <a:spAutoFit/>
          </a:bodyPr>
          <a:lstStyle/>
          <a:p>
            <a:r>
              <a:rPr lang="en-US" dirty="0" smtClean="0">
                <a:latin typeface="Baskerville" charset="0"/>
                <a:ea typeface="Baskerville" charset="0"/>
                <a:cs typeface="Baskerville" charset="0"/>
              </a:rPr>
              <a:t>Action committee: O. </a:t>
            </a:r>
            <a:r>
              <a:rPr lang="en-US" dirty="0" err="1" smtClean="0">
                <a:latin typeface="Baskerville" charset="0"/>
                <a:ea typeface="Baskerville" charset="0"/>
                <a:cs typeface="Baskerville" charset="0"/>
              </a:rPr>
              <a:t>Tengblad</a:t>
            </a:r>
            <a:r>
              <a:rPr lang="en-US" dirty="0" smtClean="0">
                <a:latin typeface="Baskerville" charset="0"/>
                <a:ea typeface="Baskerville" charset="0"/>
                <a:cs typeface="Baskerville" charset="0"/>
              </a:rPr>
              <a:t>, </a:t>
            </a:r>
            <a:r>
              <a:rPr lang="en-US" dirty="0" err="1" smtClean="0">
                <a:latin typeface="Baskerville" charset="0"/>
                <a:ea typeface="Baskerville" charset="0"/>
                <a:cs typeface="Baskerville" charset="0"/>
              </a:rPr>
              <a:t>J.Cederkall</a:t>
            </a:r>
            <a:r>
              <a:rPr lang="en-US" dirty="0" smtClean="0">
                <a:latin typeface="Baskerville" charset="0"/>
                <a:ea typeface="Baskerville" charset="0"/>
                <a:cs typeface="Baskerville" charset="0"/>
              </a:rPr>
              <a:t> &amp; W. </a:t>
            </a:r>
            <a:r>
              <a:rPr lang="en-US" dirty="0" err="1" smtClean="0">
                <a:latin typeface="Baskerville" charset="0"/>
                <a:ea typeface="Baskerville" charset="0"/>
                <a:cs typeface="Baskerville" charset="0"/>
              </a:rPr>
              <a:t>Catford</a:t>
            </a:r>
            <a:r>
              <a:rPr lang="en-US" dirty="0" smtClean="0">
                <a:latin typeface="Baskerville" charset="0"/>
                <a:ea typeface="Baskerville" charset="0"/>
                <a:cs typeface="Baskerville" charset="0"/>
              </a:rPr>
              <a:t> </a:t>
            </a:r>
            <a:endParaRPr lang="en-US" dirty="0">
              <a:latin typeface="Baskerville" charset="0"/>
              <a:ea typeface="Baskerville" charset="0"/>
              <a:cs typeface="Baskerville" charset="0"/>
            </a:endParaRPr>
          </a:p>
        </p:txBody>
      </p:sp>
      <p:sp>
        <p:nvSpPr>
          <p:cNvPr id="7" name="TextBox 6"/>
          <p:cNvSpPr txBox="1"/>
          <p:nvPr/>
        </p:nvSpPr>
        <p:spPr>
          <a:xfrm>
            <a:off x="1979712" y="4285890"/>
            <a:ext cx="4140877" cy="369332"/>
          </a:xfrm>
          <a:prstGeom prst="rect">
            <a:avLst/>
          </a:prstGeom>
          <a:noFill/>
        </p:spPr>
        <p:txBody>
          <a:bodyPr wrap="none" rtlCol="0">
            <a:spAutoFit/>
          </a:bodyPr>
          <a:lstStyle/>
          <a:p>
            <a:r>
              <a:rPr lang="en-US" dirty="0" smtClean="0">
                <a:latin typeface="Baskerville" charset="0"/>
                <a:ea typeface="Baskerville" charset="0"/>
                <a:cs typeface="Baskerville" charset="0"/>
              </a:rPr>
              <a:t>Put on ice when the TSR projected started</a:t>
            </a:r>
            <a:endParaRPr lang="en-US" dirty="0">
              <a:latin typeface="Baskerville" charset="0"/>
              <a:ea typeface="Baskerville" charset="0"/>
              <a:cs typeface="Baskerville" charset="0"/>
            </a:endParaRPr>
          </a:p>
        </p:txBody>
      </p:sp>
      <p:sp>
        <p:nvSpPr>
          <p:cNvPr id="8" name="TextBox 7"/>
          <p:cNvSpPr txBox="1"/>
          <p:nvPr/>
        </p:nvSpPr>
        <p:spPr>
          <a:xfrm>
            <a:off x="4002077" y="170825"/>
            <a:ext cx="880819" cy="369332"/>
          </a:xfrm>
          <a:prstGeom prst="rect">
            <a:avLst/>
          </a:prstGeom>
          <a:noFill/>
        </p:spPr>
        <p:txBody>
          <a:bodyPr wrap="none" rtlCol="0">
            <a:spAutoFit/>
          </a:bodyPr>
          <a:lstStyle/>
          <a:p>
            <a:r>
              <a:rPr lang="en-US" dirty="0" smtClean="0">
                <a:latin typeface="Baskerville" charset="0"/>
                <a:ea typeface="Baskerville" charset="0"/>
                <a:cs typeface="Baskerville" charset="0"/>
              </a:rPr>
              <a:t>History</a:t>
            </a:r>
            <a:endParaRPr lang="en-US" dirty="0">
              <a:latin typeface="Baskerville" charset="0"/>
              <a:ea typeface="Baskerville" charset="0"/>
              <a:cs typeface="Baskerville" charset="0"/>
            </a:endParaRPr>
          </a:p>
        </p:txBody>
      </p:sp>
    </p:spTree>
    <p:extLst>
      <p:ext uri="{BB962C8B-B14F-4D97-AF65-F5344CB8AC3E}">
        <p14:creationId xmlns:p14="http://schemas.microsoft.com/office/powerpoint/2010/main" val="6050123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44624"/>
            <a:ext cx="899592" cy="129614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 Box 5"/>
          <p:cNvSpPr txBox="1">
            <a:spLocks noChangeArrowheads="1"/>
          </p:cNvSpPr>
          <p:nvPr/>
        </p:nvSpPr>
        <p:spPr bwMode="auto">
          <a:xfrm>
            <a:off x="251520" y="1580684"/>
            <a:ext cx="8496944" cy="230832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fontAlgn="base">
              <a:spcBef>
                <a:spcPct val="0"/>
              </a:spcBef>
              <a:spcAft>
                <a:spcPct val="0"/>
              </a:spcAft>
            </a:pPr>
            <a:r>
              <a:rPr lang="en-GB" dirty="0" smtClean="0">
                <a:solidFill>
                  <a:srgbClr val="000000"/>
                </a:solidFill>
                <a:latin typeface="Baskerville" charset="0"/>
                <a:ea typeface="Baskerville" charset="0"/>
                <a:cs typeface="Baskerville" charset="0"/>
              </a:rPr>
              <a:t>Why a zero degree spectrometer:</a:t>
            </a:r>
            <a:endParaRPr lang="en-GB" dirty="0">
              <a:solidFill>
                <a:srgbClr val="000000"/>
              </a:solidFill>
              <a:latin typeface="Baskerville" charset="0"/>
              <a:ea typeface="Baskerville" charset="0"/>
              <a:cs typeface="Baskerville" charset="0"/>
            </a:endParaRPr>
          </a:p>
          <a:p>
            <a:pPr lvl="1" fontAlgn="base">
              <a:spcBef>
                <a:spcPct val="0"/>
              </a:spcBef>
              <a:spcAft>
                <a:spcPct val="0"/>
              </a:spcAft>
              <a:buFontTx/>
              <a:buChar char="•"/>
            </a:pPr>
            <a:r>
              <a:rPr lang="en-GB" dirty="0" smtClean="0">
                <a:solidFill>
                  <a:srgbClr val="0000FF"/>
                </a:solidFill>
                <a:latin typeface="Baskerville" charset="0"/>
                <a:ea typeface="Baskerville" charset="0"/>
                <a:cs typeface="Baskerville" charset="0"/>
              </a:rPr>
              <a:t> identification of reaction products</a:t>
            </a:r>
            <a:endParaRPr lang="en-GB" dirty="0" smtClean="0">
              <a:solidFill>
                <a:srgbClr val="000000"/>
              </a:solidFill>
              <a:latin typeface="Baskerville" charset="0"/>
              <a:ea typeface="Baskerville" charset="0"/>
              <a:cs typeface="Baskerville" charset="0"/>
            </a:endParaRPr>
          </a:p>
          <a:p>
            <a:pPr lvl="1" fontAlgn="base">
              <a:spcBef>
                <a:spcPct val="0"/>
              </a:spcBef>
              <a:spcAft>
                <a:spcPct val="0"/>
              </a:spcAft>
              <a:buFontTx/>
              <a:buChar char="•"/>
            </a:pPr>
            <a:r>
              <a:rPr lang="en-GB" dirty="0" smtClean="0">
                <a:solidFill>
                  <a:srgbClr val="000000"/>
                </a:solidFill>
                <a:latin typeface="Baskerville" charset="0"/>
                <a:ea typeface="Baskerville" charset="0"/>
                <a:cs typeface="Baskerville" charset="0"/>
              </a:rPr>
              <a:t> </a:t>
            </a:r>
            <a:r>
              <a:rPr lang="en-GB" dirty="0" smtClean="0">
                <a:solidFill>
                  <a:srgbClr val="FF0000"/>
                </a:solidFill>
                <a:latin typeface="Baskerville" charset="0"/>
                <a:ea typeface="Baskerville" charset="0"/>
                <a:cs typeface="Baskerville" charset="0"/>
              </a:rPr>
              <a:t>physical separation of isobaric beams or other beam contaminants</a:t>
            </a:r>
          </a:p>
          <a:p>
            <a:pPr fontAlgn="base">
              <a:spcBef>
                <a:spcPct val="0"/>
              </a:spcBef>
              <a:spcAft>
                <a:spcPct val="0"/>
              </a:spcAft>
              <a:buFontTx/>
              <a:buChar char="•"/>
            </a:pPr>
            <a:endParaRPr lang="en-GB" dirty="0" smtClean="0">
              <a:solidFill>
                <a:srgbClr val="000000"/>
              </a:solidFill>
              <a:latin typeface="Baskerville" charset="0"/>
              <a:ea typeface="Baskerville" charset="0"/>
              <a:cs typeface="Baskerville" charset="0"/>
            </a:endParaRPr>
          </a:p>
          <a:p>
            <a:pPr fontAlgn="base">
              <a:spcBef>
                <a:spcPct val="0"/>
              </a:spcBef>
              <a:spcAft>
                <a:spcPct val="0"/>
              </a:spcAft>
            </a:pPr>
            <a:r>
              <a:rPr lang="en-GB" dirty="0" smtClean="0">
                <a:solidFill>
                  <a:srgbClr val="000000"/>
                </a:solidFill>
                <a:latin typeface="Baskerville" charset="0"/>
                <a:ea typeface="Baskerville" charset="0"/>
                <a:cs typeface="Baskerville" charset="0"/>
              </a:rPr>
              <a:t>Design Parameters</a:t>
            </a:r>
          </a:p>
          <a:p>
            <a:pPr lvl="1" fontAlgn="base">
              <a:spcBef>
                <a:spcPct val="0"/>
              </a:spcBef>
              <a:spcAft>
                <a:spcPct val="0"/>
              </a:spcAft>
              <a:buFontTx/>
              <a:buChar char="•"/>
            </a:pPr>
            <a:r>
              <a:rPr lang="en-GB" dirty="0" smtClean="0">
                <a:solidFill>
                  <a:srgbClr val="000000"/>
                </a:solidFill>
                <a:latin typeface="Baskerville" charset="0"/>
                <a:ea typeface="Baskerville" charset="0"/>
                <a:cs typeface="Baskerville" charset="0"/>
              </a:rPr>
              <a:t> </a:t>
            </a:r>
            <a:r>
              <a:rPr lang="en-GB" dirty="0" smtClean="0">
                <a:solidFill>
                  <a:srgbClr val="008000"/>
                </a:solidFill>
                <a:latin typeface="Baskerville" charset="0"/>
                <a:ea typeface="Baskerville" charset="0"/>
                <a:cs typeface="Baskerville" charset="0"/>
              </a:rPr>
              <a:t>large enough angular acceptance to pick up sequential decay products</a:t>
            </a:r>
          </a:p>
          <a:p>
            <a:pPr lvl="1" fontAlgn="base">
              <a:spcBef>
                <a:spcPct val="0"/>
              </a:spcBef>
              <a:spcAft>
                <a:spcPct val="0"/>
              </a:spcAft>
              <a:buFontTx/>
              <a:buChar char="•"/>
            </a:pPr>
            <a:r>
              <a:rPr lang="en-GB" dirty="0" smtClean="0">
                <a:solidFill>
                  <a:srgbClr val="008000"/>
                </a:solidFill>
                <a:latin typeface="Baskerville" charset="0"/>
                <a:ea typeface="Baskerville" charset="0"/>
                <a:cs typeface="Baskerville" charset="0"/>
              </a:rPr>
              <a:t> excellent angular resolution to allow kinematic reconstruction – </a:t>
            </a:r>
            <a:r>
              <a:rPr lang="en-GB" i="1" dirty="0" smtClean="0">
                <a:solidFill>
                  <a:srgbClr val="008000"/>
                </a:solidFill>
                <a:latin typeface="Baskerville" charset="0"/>
                <a:ea typeface="Baskerville" charset="0"/>
                <a:cs typeface="Baskerville" charset="0"/>
              </a:rPr>
              <a:t>missing</a:t>
            </a:r>
            <a:r>
              <a:rPr lang="en-GB" i="1" dirty="0">
                <a:solidFill>
                  <a:srgbClr val="008000"/>
                </a:solidFill>
                <a:latin typeface="Baskerville" charset="0"/>
                <a:ea typeface="Baskerville" charset="0"/>
                <a:cs typeface="Baskerville" charset="0"/>
              </a:rPr>
              <a:t> </a:t>
            </a:r>
            <a:r>
              <a:rPr lang="en-GB" i="1" dirty="0" smtClean="0">
                <a:solidFill>
                  <a:srgbClr val="008000"/>
                </a:solidFill>
                <a:latin typeface="Baskerville" charset="0"/>
                <a:ea typeface="Baskerville" charset="0"/>
                <a:cs typeface="Baskerville" charset="0"/>
              </a:rPr>
              <a:t>momentum</a:t>
            </a:r>
          </a:p>
          <a:p>
            <a:pPr fontAlgn="base">
              <a:spcBef>
                <a:spcPct val="0"/>
              </a:spcBef>
              <a:spcAft>
                <a:spcPct val="0"/>
              </a:spcAft>
              <a:buFontTx/>
              <a:buChar char="•"/>
            </a:pPr>
            <a:endParaRPr lang="en-GB" dirty="0" smtClean="0">
              <a:solidFill>
                <a:srgbClr val="000000"/>
              </a:solidFill>
              <a:latin typeface="Arial" charset="0"/>
              <a:ea typeface="ＭＳ Ｐゴシック" charset="0"/>
            </a:endParaRPr>
          </a:p>
        </p:txBody>
      </p:sp>
      <p:sp>
        <p:nvSpPr>
          <p:cNvPr id="5" name="Text Box 18"/>
          <p:cNvSpPr txBox="1">
            <a:spLocks noChangeArrowheads="1"/>
          </p:cNvSpPr>
          <p:nvPr/>
        </p:nvSpPr>
        <p:spPr bwMode="auto">
          <a:xfrm>
            <a:off x="772193" y="3806271"/>
            <a:ext cx="7676091" cy="2616101"/>
          </a:xfrm>
          <a:prstGeom prst="rect">
            <a:avLst/>
          </a:prstGeom>
          <a:solidFill>
            <a:schemeClr val="accent3">
              <a:lumMod val="60000"/>
              <a:lumOff val="40000"/>
            </a:schemeClr>
          </a:solidFill>
          <a:ln>
            <a:noFill/>
          </a:ln>
          <a:effectLst/>
          <a:extLst/>
        </p:spPr>
        <p:txBody>
          <a:bodyPr wrap="square">
            <a:spAutoFit/>
          </a:bodyPr>
          <a:lstStyle/>
          <a:p>
            <a:pPr marL="285750" indent="-285750" fontAlgn="base">
              <a:spcBef>
                <a:spcPct val="0"/>
              </a:spcBef>
              <a:spcAft>
                <a:spcPct val="0"/>
              </a:spcAft>
              <a:buFont typeface="Arial" charset="0"/>
              <a:buChar char="•"/>
              <a:defRPr/>
            </a:pPr>
            <a:r>
              <a:rPr lang="de-DE" dirty="0" smtClean="0">
                <a:solidFill>
                  <a:srgbClr val="000000"/>
                </a:solidFill>
                <a:latin typeface="Baskerville" charset="0"/>
                <a:ea typeface="Baskerville" charset="0"/>
                <a:cs typeface="Baskerville" charset="0"/>
              </a:rPr>
              <a:t>2011:	35 </a:t>
            </a:r>
            <a:r>
              <a:rPr lang="de-DE" dirty="0" err="1">
                <a:solidFill>
                  <a:srgbClr val="000000"/>
                </a:solidFill>
                <a:latin typeface="Baskerville" charset="0"/>
                <a:ea typeface="Baskerville" charset="0"/>
                <a:cs typeface="Baskerville" charset="0"/>
              </a:rPr>
              <a:t>LoIs</a:t>
            </a:r>
            <a:r>
              <a:rPr lang="de-DE" dirty="0">
                <a:solidFill>
                  <a:srgbClr val="000000"/>
                </a:solidFill>
                <a:latin typeface="Baskerville" charset="0"/>
                <a:ea typeface="Baskerville" charset="0"/>
                <a:cs typeface="Baskerville" charset="0"/>
              </a:rPr>
              <a:t> </a:t>
            </a:r>
            <a:r>
              <a:rPr lang="de-DE" dirty="0" err="1">
                <a:solidFill>
                  <a:srgbClr val="000000"/>
                </a:solidFill>
                <a:latin typeface="Baskerville" charset="0"/>
                <a:ea typeface="Baskerville" charset="0"/>
                <a:cs typeface="Baskerville" charset="0"/>
              </a:rPr>
              <a:t>for</a:t>
            </a:r>
            <a:r>
              <a:rPr lang="de-DE" dirty="0">
                <a:solidFill>
                  <a:srgbClr val="000000"/>
                </a:solidFill>
                <a:latin typeface="Baskerville" charset="0"/>
                <a:ea typeface="Baskerville" charset="0"/>
                <a:cs typeface="Baskerville" charset="0"/>
              </a:rPr>
              <a:t> HIE-ISOLDE </a:t>
            </a:r>
            <a:r>
              <a:rPr lang="de-DE" dirty="0" smtClean="0">
                <a:solidFill>
                  <a:srgbClr val="000000"/>
                </a:solidFill>
                <a:latin typeface="Baskerville" charset="0"/>
                <a:ea typeface="Baskerville" charset="0"/>
                <a:cs typeface="Baskerville" charset="0"/>
              </a:rPr>
              <a:t> </a:t>
            </a:r>
            <a:endParaRPr lang="de-DE" dirty="0">
              <a:solidFill>
                <a:srgbClr val="000000"/>
              </a:solidFill>
              <a:latin typeface="Baskerville" charset="0"/>
              <a:ea typeface="Baskerville" charset="0"/>
              <a:cs typeface="Baskerville" charset="0"/>
            </a:endParaRPr>
          </a:p>
          <a:p>
            <a:pPr marL="285750" indent="-285750" fontAlgn="base">
              <a:spcBef>
                <a:spcPct val="0"/>
              </a:spcBef>
              <a:spcAft>
                <a:spcPct val="0"/>
              </a:spcAft>
              <a:buFont typeface="Arial" charset="0"/>
              <a:buChar char="•"/>
              <a:defRPr/>
            </a:pPr>
            <a:r>
              <a:rPr lang="de-DE" dirty="0">
                <a:solidFill>
                  <a:srgbClr val="000000"/>
                </a:solidFill>
                <a:latin typeface="Baskerville" charset="0"/>
                <a:ea typeface="Baskerville" charset="0"/>
                <a:cs typeface="Baskerville" charset="0"/>
              </a:rPr>
              <a:t>15 </a:t>
            </a:r>
            <a:r>
              <a:rPr lang="de-DE" dirty="0" err="1" smtClean="0">
                <a:solidFill>
                  <a:srgbClr val="000000"/>
                </a:solidFill>
                <a:latin typeface="Baskerville" charset="0"/>
                <a:ea typeface="Baskerville" charset="0"/>
                <a:cs typeface="Baskerville" charset="0"/>
              </a:rPr>
              <a:t>claims</a:t>
            </a:r>
            <a:r>
              <a:rPr lang="de-DE" dirty="0" smtClean="0">
                <a:solidFill>
                  <a:srgbClr val="000000"/>
                </a:solidFill>
                <a:latin typeface="Baskerville" charset="0"/>
                <a:ea typeface="Baskerville" charset="0"/>
                <a:cs typeface="Baskerville" charset="0"/>
              </a:rPr>
              <a:t> </a:t>
            </a:r>
            <a:r>
              <a:rPr lang="de-DE" dirty="0" err="1" smtClean="0">
                <a:solidFill>
                  <a:srgbClr val="000000"/>
                </a:solidFill>
                <a:latin typeface="Baskerville" charset="0"/>
                <a:ea typeface="Baskerville" charset="0"/>
                <a:cs typeface="Baskerville" charset="0"/>
              </a:rPr>
              <a:t>to</a:t>
            </a:r>
            <a:r>
              <a:rPr lang="de-DE" dirty="0" smtClean="0">
                <a:solidFill>
                  <a:srgbClr val="000000"/>
                </a:solidFill>
                <a:latin typeface="Baskerville" charset="0"/>
                <a:ea typeface="Baskerville" charset="0"/>
                <a:cs typeface="Baskerville" charset="0"/>
              </a:rPr>
              <a:t> </a:t>
            </a:r>
            <a:r>
              <a:rPr lang="de-DE" dirty="0" err="1" smtClean="0">
                <a:solidFill>
                  <a:srgbClr val="000000"/>
                </a:solidFill>
                <a:latin typeface="Baskerville" charset="0"/>
                <a:ea typeface="Baskerville" charset="0"/>
                <a:cs typeface="Baskerville" charset="0"/>
              </a:rPr>
              <a:t>profit</a:t>
            </a:r>
            <a:r>
              <a:rPr lang="de-DE" dirty="0" smtClean="0">
                <a:solidFill>
                  <a:srgbClr val="000000"/>
                </a:solidFill>
                <a:latin typeface="Baskerville" charset="0"/>
                <a:ea typeface="Baskerville" charset="0"/>
                <a:cs typeface="Baskerville" charset="0"/>
              </a:rPr>
              <a:t> </a:t>
            </a:r>
            <a:r>
              <a:rPr lang="de-DE" dirty="0" err="1">
                <a:solidFill>
                  <a:srgbClr val="000000"/>
                </a:solidFill>
                <a:latin typeface="Baskerville" charset="0"/>
                <a:ea typeface="Baskerville" charset="0"/>
                <a:cs typeface="Baskerville" charset="0"/>
              </a:rPr>
              <a:t>from</a:t>
            </a:r>
            <a:r>
              <a:rPr lang="de-DE" dirty="0">
                <a:solidFill>
                  <a:srgbClr val="000000"/>
                </a:solidFill>
                <a:latin typeface="Baskerville" charset="0"/>
                <a:ea typeface="Baskerville" charset="0"/>
                <a:cs typeface="Baskerville" charset="0"/>
              </a:rPr>
              <a:t> </a:t>
            </a:r>
            <a:r>
              <a:rPr lang="de-DE" dirty="0" err="1">
                <a:solidFill>
                  <a:srgbClr val="000000"/>
                </a:solidFill>
                <a:latin typeface="Baskerville" charset="0"/>
                <a:ea typeface="Baskerville" charset="0"/>
                <a:cs typeface="Baskerville" charset="0"/>
              </a:rPr>
              <a:t>spectrometer</a:t>
            </a:r>
            <a:r>
              <a:rPr lang="de-DE" dirty="0">
                <a:solidFill>
                  <a:srgbClr val="000000"/>
                </a:solidFill>
                <a:latin typeface="Baskerville" charset="0"/>
                <a:ea typeface="Baskerville" charset="0"/>
                <a:cs typeface="Baskerville" charset="0"/>
              </a:rPr>
              <a:t> </a:t>
            </a:r>
            <a:r>
              <a:rPr lang="de-DE" dirty="0" err="1">
                <a:solidFill>
                  <a:srgbClr val="000000"/>
                </a:solidFill>
                <a:latin typeface="Baskerville" charset="0"/>
                <a:ea typeface="Baskerville" charset="0"/>
                <a:cs typeface="Baskerville" charset="0"/>
              </a:rPr>
              <a:t>or</a:t>
            </a:r>
            <a:r>
              <a:rPr lang="de-DE" dirty="0">
                <a:solidFill>
                  <a:srgbClr val="000000"/>
                </a:solidFill>
                <a:latin typeface="Baskerville" charset="0"/>
                <a:ea typeface="Baskerville" charset="0"/>
                <a:cs typeface="Baskerville" charset="0"/>
              </a:rPr>
              <a:t> </a:t>
            </a:r>
            <a:r>
              <a:rPr lang="de-DE" dirty="0" err="1">
                <a:solidFill>
                  <a:srgbClr val="000000"/>
                </a:solidFill>
                <a:latin typeface="Baskerville" charset="0"/>
                <a:ea typeface="Baskerville" charset="0"/>
                <a:cs typeface="Baskerville" charset="0"/>
              </a:rPr>
              <a:t>separator</a:t>
            </a:r>
            <a:endParaRPr lang="de-DE" dirty="0">
              <a:solidFill>
                <a:srgbClr val="000000"/>
              </a:solidFill>
              <a:latin typeface="Baskerville" charset="0"/>
              <a:ea typeface="Baskerville" charset="0"/>
              <a:cs typeface="Baskerville" charset="0"/>
            </a:endParaRPr>
          </a:p>
          <a:p>
            <a:pPr fontAlgn="base">
              <a:spcBef>
                <a:spcPct val="0"/>
              </a:spcBef>
              <a:spcAft>
                <a:spcPct val="0"/>
              </a:spcAft>
              <a:buFontTx/>
              <a:buChar char="•"/>
              <a:defRPr/>
            </a:pPr>
            <a:r>
              <a:rPr lang="de-DE" dirty="0">
                <a:solidFill>
                  <a:srgbClr val="000000"/>
                </a:solidFill>
                <a:latin typeface="Baskerville" charset="0"/>
                <a:ea typeface="Baskerville" charset="0"/>
                <a:cs typeface="Baskerville" charset="0"/>
              </a:rPr>
              <a:t>  </a:t>
            </a:r>
            <a:r>
              <a:rPr lang="de-DE" dirty="0" smtClean="0">
                <a:solidFill>
                  <a:srgbClr val="000000"/>
                </a:solidFill>
                <a:latin typeface="Baskerville" charset="0"/>
                <a:ea typeface="Baskerville" charset="0"/>
                <a:cs typeface="Baskerville" charset="0"/>
              </a:rPr>
              <a:t>  </a:t>
            </a:r>
            <a:r>
              <a:rPr lang="de-DE" dirty="0" err="1">
                <a:solidFill>
                  <a:srgbClr val="000000"/>
                </a:solidFill>
                <a:latin typeface="Baskerville" charset="0"/>
                <a:ea typeface="Baskerville" charset="0"/>
                <a:cs typeface="Baskerville" charset="0"/>
              </a:rPr>
              <a:t>m</a:t>
            </a:r>
            <a:r>
              <a:rPr lang="de-DE" dirty="0" err="1" smtClean="0">
                <a:solidFill>
                  <a:srgbClr val="000000"/>
                </a:solidFill>
                <a:latin typeface="Baskerville" charset="0"/>
                <a:ea typeface="Baskerville" charset="0"/>
                <a:cs typeface="Baskerville" charset="0"/>
              </a:rPr>
              <a:t>ostly</a:t>
            </a:r>
            <a:r>
              <a:rPr lang="de-DE" dirty="0" smtClean="0">
                <a:solidFill>
                  <a:srgbClr val="000000"/>
                </a:solidFill>
                <a:latin typeface="Baskerville" charset="0"/>
                <a:ea typeface="Baskerville" charset="0"/>
                <a:cs typeface="Baskerville" charset="0"/>
              </a:rPr>
              <a:t> </a:t>
            </a:r>
            <a:r>
              <a:rPr lang="de-DE" dirty="0" err="1">
                <a:solidFill>
                  <a:srgbClr val="000000"/>
                </a:solidFill>
                <a:latin typeface="Baskerville" charset="0"/>
                <a:ea typeface="Baskerville" charset="0"/>
                <a:cs typeface="Baskerville" charset="0"/>
              </a:rPr>
              <a:t>to</a:t>
            </a:r>
            <a:r>
              <a:rPr lang="de-DE" dirty="0">
                <a:solidFill>
                  <a:srgbClr val="000000"/>
                </a:solidFill>
                <a:latin typeface="Baskerville" charset="0"/>
                <a:ea typeface="Baskerville" charset="0"/>
                <a:cs typeface="Baskerville" charset="0"/>
              </a:rPr>
              <a:t> </a:t>
            </a:r>
            <a:r>
              <a:rPr lang="de-DE" dirty="0" err="1">
                <a:solidFill>
                  <a:srgbClr val="000000"/>
                </a:solidFill>
                <a:latin typeface="Baskerville" charset="0"/>
                <a:ea typeface="Baskerville" charset="0"/>
                <a:cs typeface="Baskerville" charset="0"/>
              </a:rPr>
              <a:t>identify</a:t>
            </a:r>
            <a:r>
              <a:rPr lang="de-DE" dirty="0">
                <a:solidFill>
                  <a:srgbClr val="000000"/>
                </a:solidFill>
                <a:latin typeface="Baskerville" charset="0"/>
                <a:ea typeface="Baskerville" charset="0"/>
                <a:cs typeface="Baskerville" charset="0"/>
              </a:rPr>
              <a:t> beam-like </a:t>
            </a:r>
            <a:r>
              <a:rPr lang="de-DE" dirty="0" err="1">
                <a:solidFill>
                  <a:srgbClr val="000000"/>
                </a:solidFill>
                <a:latin typeface="Baskerville" charset="0"/>
                <a:ea typeface="Baskerville" charset="0"/>
                <a:cs typeface="Baskerville" charset="0"/>
              </a:rPr>
              <a:t>particles</a:t>
            </a:r>
            <a:endParaRPr lang="de-DE" dirty="0">
              <a:solidFill>
                <a:srgbClr val="000000"/>
              </a:solidFill>
              <a:latin typeface="Baskerville" charset="0"/>
              <a:ea typeface="Baskerville" charset="0"/>
              <a:cs typeface="Baskerville" charset="0"/>
            </a:endParaRPr>
          </a:p>
          <a:p>
            <a:pPr fontAlgn="base">
              <a:spcBef>
                <a:spcPct val="0"/>
              </a:spcBef>
              <a:spcAft>
                <a:spcPct val="0"/>
              </a:spcAft>
              <a:buFontTx/>
              <a:buChar char="•"/>
              <a:defRPr/>
            </a:pPr>
            <a:r>
              <a:rPr lang="de-DE" dirty="0" smtClean="0">
                <a:solidFill>
                  <a:srgbClr val="000000"/>
                </a:solidFill>
                <a:latin typeface="Baskerville" charset="0"/>
                <a:ea typeface="Baskerville" charset="0"/>
                <a:cs typeface="Baskerville" charset="0"/>
              </a:rPr>
              <a:t>    1 </a:t>
            </a:r>
            <a:r>
              <a:rPr lang="de-DE" dirty="0" err="1">
                <a:solidFill>
                  <a:srgbClr val="000000"/>
                </a:solidFill>
                <a:latin typeface="Baskerville" charset="0"/>
                <a:ea typeface="Baskerville" charset="0"/>
                <a:cs typeface="Baskerville" charset="0"/>
              </a:rPr>
              <a:t>explicitely</a:t>
            </a:r>
            <a:r>
              <a:rPr lang="de-DE" dirty="0">
                <a:solidFill>
                  <a:srgbClr val="000000"/>
                </a:solidFill>
                <a:latin typeface="Baskerville" charset="0"/>
                <a:ea typeface="Baskerville" charset="0"/>
                <a:cs typeface="Baskerville" charset="0"/>
              </a:rPr>
              <a:t> </a:t>
            </a:r>
            <a:r>
              <a:rPr lang="de-DE" dirty="0" err="1">
                <a:solidFill>
                  <a:srgbClr val="000000"/>
                </a:solidFill>
                <a:latin typeface="Baskerville" charset="0"/>
                <a:ea typeface="Baskerville" charset="0"/>
                <a:cs typeface="Baskerville" charset="0"/>
              </a:rPr>
              <a:t>mentions</a:t>
            </a:r>
            <a:r>
              <a:rPr lang="de-DE" dirty="0">
                <a:solidFill>
                  <a:srgbClr val="000000"/>
                </a:solidFill>
                <a:latin typeface="Baskerville" charset="0"/>
                <a:ea typeface="Baskerville" charset="0"/>
                <a:cs typeface="Baskerville" charset="0"/>
              </a:rPr>
              <a:t> </a:t>
            </a:r>
            <a:r>
              <a:rPr lang="de-DE" dirty="0" err="1">
                <a:solidFill>
                  <a:srgbClr val="000000"/>
                </a:solidFill>
                <a:latin typeface="Baskerville" charset="0"/>
                <a:ea typeface="Baskerville" charset="0"/>
                <a:cs typeface="Baskerville" charset="0"/>
              </a:rPr>
              <a:t>the</a:t>
            </a:r>
            <a:r>
              <a:rPr lang="de-DE" dirty="0">
                <a:solidFill>
                  <a:srgbClr val="000000"/>
                </a:solidFill>
                <a:latin typeface="Baskerville" charset="0"/>
                <a:ea typeface="Baskerville" charset="0"/>
                <a:cs typeface="Baskerville" charset="0"/>
              </a:rPr>
              <a:t> </a:t>
            </a:r>
            <a:r>
              <a:rPr lang="de-DE" dirty="0" err="1">
                <a:solidFill>
                  <a:srgbClr val="000000"/>
                </a:solidFill>
                <a:latin typeface="Baskerville" charset="0"/>
                <a:ea typeface="Baskerville" charset="0"/>
                <a:cs typeface="Baskerville" charset="0"/>
              </a:rPr>
              <a:t>use</a:t>
            </a:r>
            <a:r>
              <a:rPr lang="de-DE" dirty="0">
                <a:solidFill>
                  <a:srgbClr val="000000"/>
                </a:solidFill>
                <a:latin typeface="Baskerville" charset="0"/>
                <a:ea typeface="Baskerville" charset="0"/>
                <a:cs typeface="Baskerville" charset="0"/>
              </a:rPr>
              <a:t> </a:t>
            </a:r>
            <a:r>
              <a:rPr lang="de-DE" dirty="0" err="1" smtClean="0">
                <a:solidFill>
                  <a:srgbClr val="000000"/>
                </a:solidFill>
                <a:latin typeface="Baskerville" charset="0"/>
                <a:ea typeface="Baskerville" charset="0"/>
                <a:cs typeface="Baskerville" charset="0"/>
              </a:rPr>
              <a:t>of</a:t>
            </a:r>
            <a:r>
              <a:rPr lang="de-DE" dirty="0" smtClean="0">
                <a:solidFill>
                  <a:srgbClr val="000000"/>
                </a:solidFill>
                <a:latin typeface="Baskerville" charset="0"/>
                <a:ea typeface="Baskerville" charset="0"/>
                <a:cs typeface="Baskerville" charset="0"/>
              </a:rPr>
              <a:t> a </a:t>
            </a:r>
            <a:r>
              <a:rPr lang="de-DE" dirty="0" err="1" smtClean="0">
                <a:solidFill>
                  <a:srgbClr val="000000"/>
                </a:solidFill>
                <a:latin typeface="Baskerville" charset="0"/>
                <a:ea typeface="Baskerville" charset="0"/>
                <a:cs typeface="Baskerville" charset="0"/>
              </a:rPr>
              <a:t>spectrom</a:t>
            </a:r>
            <a:r>
              <a:rPr lang="de-DE" dirty="0" smtClean="0">
                <a:solidFill>
                  <a:srgbClr val="000000"/>
                </a:solidFill>
                <a:latin typeface="Baskerville" charset="0"/>
                <a:ea typeface="Baskerville" charset="0"/>
                <a:cs typeface="Baskerville" charset="0"/>
              </a:rPr>
              <a:t>. </a:t>
            </a:r>
            <a:r>
              <a:rPr lang="de-DE" dirty="0" err="1" smtClean="0">
                <a:solidFill>
                  <a:srgbClr val="000000"/>
                </a:solidFill>
                <a:latin typeface="Baskerville" charset="0"/>
                <a:ea typeface="Baskerville" charset="0"/>
                <a:cs typeface="Baskerville" charset="0"/>
              </a:rPr>
              <a:t>for</a:t>
            </a:r>
            <a:r>
              <a:rPr lang="de-DE" dirty="0" smtClean="0">
                <a:solidFill>
                  <a:srgbClr val="000000"/>
                </a:solidFill>
                <a:latin typeface="Baskerville" charset="0"/>
                <a:ea typeface="Baskerville" charset="0"/>
                <a:cs typeface="Baskerville" charset="0"/>
              </a:rPr>
              <a:t> </a:t>
            </a:r>
            <a:r>
              <a:rPr lang="de-DE" dirty="0" err="1" smtClean="0">
                <a:solidFill>
                  <a:srgbClr val="000000"/>
                </a:solidFill>
                <a:latin typeface="Baskerville" charset="0"/>
                <a:ea typeface="Baskerville" charset="0"/>
                <a:cs typeface="Baskerville" charset="0"/>
              </a:rPr>
              <a:t>reactions</a:t>
            </a:r>
            <a:r>
              <a:rPr lang="de-DE" dirty="0" smtClean="0">
                <a:solidFill>
                  <a:srgbClr val="000000"/>
                </a:solidFill>
                <a:latin typeface="Baskerville" charset="0"/>
                <a:ea typeface="Baskerville" charset="0"/>
                <a:cs typeface="Baskerville" charset="0"/>
              </a:rPr>
              <a:t> </a:t>
            </a:r>
            <a:r>
              <a:rPr lang="de-DE" dirty="0" err="1">
                <a:solidFill>
                  <a:srgbClr val="000000"/>
                </a:solidFill>
                <a:latin typeface="Baskerville" charset="0"/>
                <a:ea typeface="Baskerville" charset="0"/>
                <a:cs typeface="Baskerville" charset="0"/>
              </a:rPr>
              <a:t>with</a:t>
            </a:r>
            <a:r>
              <a:rPr lang="de-DE" dirty="0">
                <a:solidFill>
                  <a:srgbClr val="000000"/>
                </a:solidFill>
                <a:latin typeface="Baskerville" charset="0"/>
                <a:ea typeface="Baskerville" charset="0"/>
                <a:cs typeface="Baskerville" charset="0"/>
              </a:rPr>
              <a:t> light </a:t>
            </a:r>
            <a:r>
              <a:rPr lang="de-DE" dirty="0" err="1" smtClean="0">
                <a:solidFill>
                  <a:srgbClr val="000000"/>
                </a:solidFill>
                <a:latin typeface="Baskerville" charset="0"/>
                <a:ea typeface="Baskerville" charset="0"/>
                <a:cs typeface="Baskerville" charset="0"/>
              </a:rPr>
              <a:t>particles</a:t>
            </a:r>
            <a:r>
              <a:rPr lang="de-DE" dirty="0" smtClean="0">
                <a:solidFill>
                  <a:srgbClr val="000000"/>
                </a:solidFill>
                <a:latin typeface="Baskerville" charset="0"/>
                <a:ea typeface="Baskerville" charset="0"/>
                <a:cs typeface="Baskerville" charset="0"/>
              </a:rPr>
              <a:t>.</a:t>
            </a:r>
          </a:p>
          <a:p>
            <a:pPr marL="285750" indent="-285750" fontAlgn="base">
              <a:spcBef>
                <a:spcPct val="0"/>
              </a:spcBef>
              <a:spcAft>
                <a:spcPct val="0"/>
              </a:spcAft>
              <a:buFont typeface="Arial" charset="0"/>
              <a:buChar char="•"/>
              <a:defRPr/>
            </a:pPr>
            <a:endParaRPr lang="de-DE" dirty="0">
              <a:solidFill>
                <a:srgbClr val="000000"/>
              </a:solidFill>
              <a:latin typeface="Baskerville" charset="0"/>
              <a:ea typeface="Baskerville" charset="0"/>
              <a:cs typeface="Baskerville" charset="0"/>
            </a:endParaRPr>
          </a:p>
          <a:p>
            <a:pPr marL="342900" indent="-342900" fontAlgn="base">
              <a:spcBef>
                <a:spcPct val="0"/>
              </a:spcBef>
              <a:spcAft>
                <a:spcPct val="0"/>
              </a:spcAft>
              <a:buFont typeface="Arial" charset="0"/>
              <a:buChar char="•"/>
              <a:defRPr/>
            </a:pPr>
            <a:r>
              <a:rPr lang="de-DE" dirty="0" err="1">
                <a:solidFill>
                  <a:srgbClr val="000000"/>
                </a:solidFill>
                <a:latin typeface="Baskerville" charset="0"/>
                <a:ea typeface="Baskerville" charset="0"/>
                <a:cs typeface="Baskerville" charset="0"/>
              </a:rPr>
              <a:t>m</a:t>
            </a:r>
            <a:r>
              <a:rPr lang="de-DE" dirty="0" err="1" smtClean="0">
                <a:solidFill>
                  <a:srgbClr val="000000"/>
                </a:solidFill>
                <a:latin typeface="Baskerville" charset="0"/>
                <a:ea typeface="Baskerville" charset="0"/>
                <a:cs typeface="Baskerville" charset="0"/>
              </a:rPr>
              <a:t>ost</a:t>
            </a:r>
            <a:r>
              <a:rPr lang="de-DE" dirty="0" smtClean="0">
                <a:solidFill>
                  <a:srgbClr val="000000"/>
                </a:solidFill>
                <a:latin typeface="Baskerville" charset="0"/>
                <a:ea typeface="Baskerville" charset="0"/>
                <a:cs typeface="Baskerville" charset="0"/>
              </a:rPr>
              <a:t> </a:t>
            </a:r>
            <a:r>
              <a:rPr lang="de-DE" dirty="0" err="1" smtClean="0">
                <a:solidFill>
                  <a:srgbClr val="000000"/>
                </a:solidFill>
                <a:latin typeface="Baskerville" charset="0"/>
                <a:ea typeface="Baskerville" charset="0"/>
                <a:cs typeface="Baskerville" charset="0"/>
              </a:rPr>
              <a:t>request</a:t>
            </a:r>
            <a:r>
              <a:rPr lang="de-DE" dirty="0" smtClean="0">
                <a:solidFill>
                  <a:srgbClr val="000000"/>
                </a:solidFill>
                <a:latin typeface="Baskerville" charset="0"/>
                <a:ea typeface="Baskerville" charset="0"/>
                <a:cs typeface="Baskerville" charset="0"/>
              </a:rPr>
              <a:t> </a:t>
            </a:r>
            <a:r>
              <a:rPr lang="de-DE" dirty="0" err="1">
                <a:solidFill>
                  <a:srgbClr val="000000"/>
                </a:solidFill>
                <a:latin typeface="Baskerville" charset="0"/>
                <a:ea typeface="Baskerville" charset="0"/>
                <a:cs typeface="Baskerville" charset="0"/>
              </a:rPr>
              <a:t>the</a:t>
            </a:r>
            <a:r>
              <a:rPr lang="de-DE" dirty="0">
                <a:solidFill>
                  <a:srgbClr val="000000"/>
                </a:solidFill>
                <a:latin typeface="Baskerville" charset="0"/>
                <a:ea typeface="Baskerville" charset="0"/>
                <a:cs typeface="Baskerville" charset="0"/>
              </a:rPr>
              <a:t> MINIBALL + CD </a:t>
            </a:r>
            <a:r>
              <a:rPr lang="de-DE" dirty="0" err="1">
                <a:solidFill>
                  <a:srgbClr val="000000"/>
                </a:solidFill>
                <a:latin typeface="Baskerville" charset="0"/>
                <a:ea typeface="Baskerville" charset="0"/>
                <a:cs typeface="Baskerville" charset="0"/>
              </a:rPr>
              <a:t>or</a:t>
            </a:r>
            <a:r>
              <a:rPr lang="de-DE" dirty="0">
                <a:solidFill>
                  <a:srgbClr val="000000"/>
                </a:solidFill>
                <a:latin typeface="Baskerville" charset="0"/>
                <a:ea typeface="Baskerville" charset="0"/>
                <a:cs typeface="Baskerville" charset="0"/>
              </a:rPr>
              <a:t> T-REX </a:t>
            </a:r>
            <a:r>
              <a:rPr lang="de-DE" dirty="0" err="1" smtClean="0">
                <a:solidFill>
                  <a:srgbClr val="000000"/>
                </a:solidFill>
                <a:latin typeface="Baskerville" charset="0"/>
                <a:ea typeface="Baskerville" charset="0"/>
                <a:cs typeface="Baskerville" charset="0"/>
              </a:rPr>
              <a:t>set-up</a:t>
            </a:r>
            <a:endParaRPr lang="de-DE" dirty="0" smtClean="0">
              <a:solidFill>
                <a:srgbClr val="000000"/>
              </a:solidFill>
              <a:latin typeface="Baskerville" charset="0"/>
              <a:ea typeface="Baskerville" charset="0"/>
              <a:cs typeface="Baskerville" charset="0"/>
            </a:endParaRPr>
          </a:p>
          <a:p>
            <a:pPr marL="342900" indent="-342900" fontAlgn="base">
              <a:spcBef>
                <a:spcPct val="0"/>
              </a:spcBef>
              <a:spcAft>
                <a:spcPct val="0"/>
              </a:spcAft>
              <a:buFont typeface="Arial" charset="0"/>
              <a:buChar char="•"/>
              <a:defRPr/>
            </a:pPr>
            <a:endParaRPr lang="de-DE" dirty="0" smtClean="0">
              <a:solidFill>
                <a:srgbClr val="000000"/>
              </a:solidFill>
              <a:latin typeface="Baskerville" charset="0"/>
              <a:ea typeface="Baskerville" charset="0"/>
              <a:cs typeface="Baskerville" charset="0"/>
            </a:endParaRPr>
          </a:p>
          <a:p>
            <a:pPr marL="285750" indent="-285750" fontAlgn="base">
              <a:spcBef>
                <a:spcPct val="0"/>
              </a:spcBef>
              <a:spcAft>
                <a:spcPct val="0"/>
              </a:spcAft>
              <a:buFont typeface="Arial" charset="0"/>
              <a:buChar char="•"/>
              <a:defRPr/>
            </a:pPr>
            <a:r>
              <a:rPr lang="de-DE" b="1" dirty="0" smtClean="0">
                <a:solidFill>
                  <a:srgbClr val="29348C"/>
                </a:solidFill>
                <a:latin typeface="Baskerville" charset="0"/>
                <a:ea typeface="Baskerville" charset="0"/>
                <a:cs typeface="Baskerville" charset="0"/>
              </a:rPr>
              <a:t>2016:  16 </a:t>
            </a:r>
            <a:r>
              <a:rPr lang="de-DE" b="1" dirty="0" err="1" smtClean="0">
                <a:solidFill>
                  <a:srgbClr val="29348C"/>
                </a:solidFill>
                <a:latin typeface="Baskerville" charset="0"/>
                <a:ea typeface="Baskerville" charset="0"/>
                <a:cs typeface="Baskerville" charset="0"/>
              </a:rPr>
              <a:t>approved</a:t>
            </a:r>
            <a:r>
              <a:rPr lang="de-DE" b="1" dirty="0" smtClean="0">
                <a:solidFill>
                  <a:srgbClr val="29348C"/>
                </a:solidFill>
                <a:latin typeface="Baskerville" charset="0"/>
                <a:ea typeface="Baskerville" charset="0"/>
                <a:cs typeface="Baskerville" charset="0"/>
              </a:rPr>
              <a:t> </a:t>
            </a:r>
            <a:r>
              <a:rPr lang="de-DE" b="1" dirty="0" err="1" smtClean="0">
                <a:solidFill>
                  <a:srgbClr val="29348C"/>
                </a:solidFill>
                <a:latin typeface="Baskerville" charset="0"/>
                <a:ea typeface="Baskerville" charset="0"/>
                <a:cs typeface="Baskerville" charset="0"/>
              </a:rPr>
              <a:t>proposals</a:t>
            </a:r>
            <a:r>
              <a:rPr lang="de-DE" b="1" dirty="0" smtClean="0">
                <a:solidFill>
                  <a:srgbClr val="29348C"/>
                </a:solidFill>
                <a:latin typeface="Baskerville" charset="0"/>
                <a:ea typeface="Baskerville" charset="0"/>
                <a:cs typeface="Baskerville" charset="0"/>
              </a:rPr>
              <a:t> </a:t>
            </a:r>
            <a:r>
              <a:rPr lang="de-DE" b="1" dirty="0" err="1">
                <a:solidFill>
                  <a:srgbClr val="29348C"/>
                </a:solidFill>
                <a:latin typeface="Baskerville" charset="0"/>
                <a:ea typeface="Baskerville" charset="0"/>
                <a:cs typeface="Baskerville" charset="0"/>
              </a:rPr>
              <a:t>w</a:t>
            </a:r>
            <a:r>
              <a:rPr lang="de-DE" b="1" dirty="0" err="1" smtClean="0">
                <a:solidFill>
                  <a:srgbClr val="29348C"/>
                </a:solidFill>
                <a:latin typeface="Baskerville" charset="0"/>
                <a:ea typeface="Baskerville" charset="0"/>
                <a:cs typeface="Baskerville" charset="0"/>
              </a:rPr>
              <a:t>ould</a:t>
            </a:r>
            <a:r>
              <a:rPr lang="de-DE" b="1" dirty="0" smtClean="0">
                <a:solidFill>
                  <a:srgbClr val="29348C"/>
                </a:solidFill>
                <a:latin typeface="Baskerville" charset="0"/>
                <a:ea typeface="Baskerville" charset="0"/>
                <a:cs typeface="Baskerville" charset="0"/>
              </a:rPr>
              <a:t> </a:t>
            </a:r>
            <a:r>
              <a:rPr lang="de-DE" b="1" dirty="0" err="1" smtClean="0">
                <a:solidFill>
                  <a:srgbClr val="29348C"/>
                </a:solidFill>
                <a:latin typeface="Baskerville" charset="0"/>
                <a:ea typeface="Baskerville" charset="0"/>
                <a:cs typeface="Baskerville" charset="0"/>
              </a:rPr>
              <a:t>profit</a:t>
            </a:r>
            <a:r>
              <a:rPr lang="de-DE" b="1" dirty="0" smtClean="0">
                <a:solidFill>
                  <a:srgbClr val="29348C"/>
                </a:solidFill>
                <a:latin typeface="Baskerville" charset="0"/>
                <a:ea typeface="Baskerville" charset="0"/>
                <a:cs typeface="Baskerville" charset="0"/>
              </a:rPr>
              <a:t> </a:t>
            </a:r>
            <a:r>
              <a:rPr lang="de-DE" b="1" dirty="0" err="1" smtClean="0">
                <a:solidFill>
                  <a:srgbClr val="29348C"/>
                </a:solidFill>
                <a:latin typeface="Baskerville" charset="0"/>
                <a:ea typeface="Baskerville" charset="0"/>
                <a:cs typeface="Baskerville" charset="0"/>
              </a:rPr>
              <a:t>from</a:t>
            </a:r>
            <a:r>
              <a:rPr lang="de-DE" b="1" dirty="0" smtClean="0">
                <a:solidFill>
                  <a:srgbClr val="29348C"/>
                </a:solidFill>
                <a:latin typeface="Baskerville" charset="0"/>
                <a:ea typeface="Baskerville" charset="0"/>
                <a:cs typeface="Baskerville" charset="0"/>
              </a:rPr>
              <a:t> a </a:t>
            </a:r>
            <a:r>
              <a:rPr lang="de-DE" b="1" dirty="0" err="1" smtClean="0">
                <a:solidFill>
                  <a:srgbClr val="29348C"/>
                </a:solidFill>
                <a:latin typeface="Baskerville" charset="0"/>
                <a:ea typeface="Baskerville" charset="0"/>
                <a:cs typeface="Baskerville" charset="0"/>
              </a:rPr>
              <a:t>Spectrometer</a:t>
            </a:r>
            <a:endParaRPr lang="de-DE" b="1" dirty="0">
              <a:solidFill>
                <a:srgbClr val="29348C"/>
              </a:solidFill>
              <a:latin typeface="Baskerville" charset="0"/>
              <a:ea typeface="Baskerville" charset="0"/>
              <a:cs typeface="Baskerville" charset="0"/>
            </a:endParaRPr>
          </a:p>
          <a:p>
            <a:pPr marL="342900" indent="-342900" fontAlgn="base">
              <a:spcBef>
                <a:spcPct val="0"/>
              </a:spcBef>
              <a:spcAft>
                <a:spcPct val="0"/>
              </a:spcAft>
              <a:buFont typeface="Arial" charset="0"/>
              <a:buChar char="•"/>
              <a:defRPr/>
            </a:pPr>
            <a:endParaRPr lang="de-DE" sz="2000" dirty="0">
              <a:solidFill>
                <a:srgbClr val="000000"/>
              </a:solidFill>
              <a:latin typeface="Arial" charset="0"/>
              <a:ea typeface="ＭＳ Ｐゴシック" charset="0"/>
              <a:cs typeface="ＭＳ Ｐゴシック" charset="0"/>
            </a:endParaRPr>
          </a:p>
        </p:txBody>
      </p:sp>
      <p:sp>
        <p:nvSpPr>
          <p:cNvPr id="3" name="Marcador de número de diapositiva 2"/>
          <p:cNvSpPr>
            <a:spLocks noGrp="1"/>
          </p:cNvSpPr>
          <p:nvPr>
            <p:ph type="sldNum" sz="quarter" idx="12"/>
          </p:nvPr>
        </p:nvSpPr>
        <p:spPr/>
        <p:txBody>
          <a:bodyPr/>
          <a:lstStyle/>
          <a:p>
            <a:fld id="{DCE4B40A-67BA-4787-801A-16EE65008C21}" type="slidenum">
              <a:rPr lang="en-US" smtClean="0">
                <a:solidFill>
                  <a:prstClr val="black">
                    <a:tint val="75000"/>
                  </a:prstClr>
                </a:solidFill>
                <a:latin typeface="Calibri"/>
              </a:rPr>
              <a:pPr/>
              <a:t>3</a:t>
            </a:fld>
            <a:endParaRPr lang="en-US">
              <a:solidFill>
                <a:prstClr val="black">
                  <a:tint val="75000"/>
                </a:prstClr>
              </a:solidFill>
              <a:latin typeface="Calibri"/>
            </a:endParaRPr>
          </a:p>
        </p:txBody>
      </p:sp>
      <p:sp>
        <p:nvSpPr>
          <p:cNvPr id="7" name="Rectangle 6"/>
          <p:cNvSpPr/>
          <p:nvPr/>
        </p:nvSpPr>
        <p:spPr>
          <a:xfrm>
            <a:off x="0" y="0"/>
            <a:ext cx="539552" cy="4766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5496" y="44624"/>
            <a:ext cx="3096344" cy="6480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descr="LundUniversity_C2line_RGB.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6632"/>
            <a:ext cx="899592" cy="1133435"/>
          </a:xfrm>
          <a:prstGeom prst="rect">
            <a:avLst/>
          </a:prstGeom>
        </p:spPr>
      </p:pic>
      <p:pic>
        <p:nvPicPr>
          <p:cNvPr id="10" name="Picture 9" descr="csic.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2193" y="188640"/>
            <a:ext cx="2359647" cy="648072"/>
          </a:xfrm>
          <a:prstGeom prst="rect">
            <a:avLst/>
          </a:prstGeom>
        </p:spPr>
      </p:pic>
      <p:sp>
        <p:nvSpPr>
          <p:cNvPr id="2" name="Título 1"/>
          <p:cNvSpPr>
            <a:spLocks noGrp="1"/>
          </p:cNvSpPr>
          <p:nvPr>
            <p:ph type="title"/>
          </p:nvPr>
        </p:nvSpPr>
        <p:spPr>
          <a:xfrm>
            <a:off x="2282802" y="1119534"/>
            <a:ext cx="4654872" cy="388483"/>
          </a:xfrm>
        </p:spPr>
        <p:txBody>
          <a:bodyPr>
            <a:noAutofit/>
          </a:bodyPr>
          <a:lstStyle/>
          <a:p>
            <a:r>
              <a:rPr lang="es-ES" sz="2000" dirty="0" smtClean="0">
                <a:solidFill>
                  <a:srgbClr val="0000FF"/>
                </a:solidFill>
                <a:latin typeface="Baskerville" charset="0"/>
                <a:ea typeface="Baskerville" charset="0"/>
                <a:cs typeface="Baskerville" charset="0"/>
              </a:rPr>
              <a:t>Zero-</a:t>
            </a:r>
            <a:r>
              <a:rPr lang="es-ES" sz="2000" dirty="0" err="1" smtClean="0">
                <a:solidFill>
                  <a:srgbClr val="0000FF"/>
                </a:solidFill>
                <a:latin typeface="Baskerville" charset="0"/>
                <a:ea typeface="Baskerville" charset="0"/>
                <a:cs typeface="Baskerville" charset="0"/>
              </a:rPr>
              <a:t>degree</a:t>
            </a:r>
            <a:r>
              <a:rPr lang="es-ES" sz="2000" dirty="0" smtClean="0">
                <a:solidFill>
                  <a:srgbClr val="0000FF"/>
                </a:solidFill>
                <a:latin typeface="Baskerville" charset="0"/>
                <a:ea typeface="Baskerville" charset="0"/>
                <a:cs typeface="Baskerville" charset="0"/>
              </a:rPr>
              <a:t> </a:t>
            </a:r>
            <a:r>
              <a:rPr lang="es-ES" sz="2000" dirty="0" err="1" smtClean="0">
                <a:solidFill>
                  <a:srgbClr val="0000FF"/>
                </a:solidFill>
                <a:latin typeface="Baskerville" charset="0"/>
                <a:ea typeface="Baskerville" charset="0"/>
                <a:cs typeface="Baskerville" charset="0"/>
              </a:rPr>
              <a:t>spectrometer</a:t>
            </a:r>
            <a:r>
              <a:rPr lang="es-ES" sz="2000" dirty="0" smtClean="0">
                <a:solidFill>
                  <a:srgbClr val="0000FF"/>
                </a:solidFill>
                <a:latin typeface="Baskerville" charset="0"/>
                <a:ea typeface="Baskerville" charset="0"/>
                <a:cs typeface="Baskerville" charset="0"/>
              </a:rPr>
              <a:t> @ </a:t>
            </a:r>
            <a:r>
              <a:rPr lang="es-ES" sz="2000" dirty="0" err="1" smtClean="0">
                <a:solidFill>
                  <a:srgbClr val="0000FF"/>
                </a:solidFill>
                <a:latin typeface="Baskerville" charset="0"/>
                <a:ea typeface="Baskerville" charset="0"/>
                <a:cs typeface="Baskerville" charset="0"/>
              </a:rPr>
              <a:t>Hie-Isolde</a:t>
            </a:r>
            <a:endParaRPr lang="es-ES" sz="2000" dirty="0">
              <a:solidFill>
                <a:srgbClr val="0000FF"/>
              </a:solidFill>
              <a:latin typeface="Baskerville" charset="0"/>
              <a:ea typeface="Baskerville" charset="0"/>
              <a:cs typeface="Baskerville" charset="0"/>
            </a:endParaRPr>
          </a:p>
        </p:txBody>
      </p:sp>
    </p:spTree>
    <p:extLst>
      <p:ext uri="{BB962C8B-B14F-4D97-AF65-F5344CB8AC3E}">
        <p14:creationId xmlns:p14="http://schemas.microsoft.com/office/powerpoint/2010/main" val="10393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p:cNvSpPr>
            <a:spLocks noGrp="1"/>
          </p:cNvSpPr>
          <p:nvPr>
            <p:ph type="ftr" sz="quarter" idx="3"/>
          </p:nvPr>
        </p:nvSpPr>
        <p:spPr>
          <a:xfrm>
            <a:off x="97593" y="6537623"/>
            <a:ext cx="6283391" cy="278630"/>
          </a:xfrm>
        </p:spPr>
        <p:txBody>
          <a:bodyPr/>
          <a:lstStyle/>
          <a:p>
            <a:pPr algn="l">
              <a:defRPr/>
            </a:pPr>
            <a:r>
              <a:rPr lang="es-ES_tradnl" smtClean="0">
                <a:solidFill>
                  <a:prstClr val="black"/>
                </a:solidFill>
              </a:rPr>
              <a:t>Olof Tengblad:   HIE ISOLDE</a:t>
            </a:r>
            <a:endParaRPr lang="es-ES" dirty="0">
              <a:solidFill>
                <a:prstClr val="black"/>
              </a:solidFill>
            </a:endParaRPr>
          </a:p>
        </p:txBody>
      </p:sp>
      <p:sp>
        <p:nvSpPr>
          <p:cNvPr id="4" name="AutoShape 2"/>
          <p:cNvSpPr>
            <a:spLocks noChangeArrowheads="1"/>
          </p:cNvSpPr>
          <p:nvPr/>
        </p:nvSpPr>
        <p:spPr bwMode="auto">
          <a:xfrm rot="8580000">
            <a:off x="1011040" y="2520460"/>
            <a:ext cx="2495550" cy="1000125"/>
          </a:xfrm>
          <a:prstGeom prst="triangle">
            <a:avLst>
              <a:gd name="adj" fmla="val 50000"/>
            </a:avLst>
          </a:prstGeom>
          <a:solidFill>
            <a:srgbClr val="CCFF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fontAlgn="base">
              <a:spcBef>
                <a:spcPct val="0"/>
              </a:spcBef>
              <a:spcAft>
                <a:spcPct val="0"/>
              </a:spcAft>
            </a:pPr>
            <a:endParaRPr lang="es-ES" smtClean="0">
              <a:solidFill>
                <a:srgbClr val="000000"/>
              </a:solidFill>
              <a:latin typeface="Arial" charset="0"/>
              <a:ea typeface="ＭＳ Ｐゴシック" charset="0"/>
            </a:endParaRPr>
          </a:p>
        </p:txBody>
      </p:sp>
      <p:grpSp>
        <p:nvGrpSpPr>
          <p:cNvPr id="5" name="Group 3"/>
          <p:cNvGrpSpPr>
            <a:grpSpLocks/>
          </p:cNvGrpSpPr>
          <p:nvPr/>
        </p:nvGrpSpPr>
        <p:grpSpPr bwMode="auto">
          <a:xfrm>
            <a:off x="2566790" y="1888635"/>
            <a:ext cx="1401762" cy="2998787"/>
            <a:chOff x="3380" y="418"/>
            <a:chExt cx="1632" cy="3311"/>
          </a:xfrm>
        </p:grpSpPr>
        <p:sp>
          <p:nvSpPr>
            <p:cNvPr id="6" name="AutoShape 4"/>
            <p:cNvSpPr>
              <a:spLocks noChangeArrowheads="1"/>
            </p:cNvSpPr>
            <p:nvPr/>
          </p:nvSpPr>
          <p:spPr bwMode="auto">
            <a:xfrm rot="5400000">
              <a:off x="2960" y="1677"/>
              <a:ext cx="3311" cy="793"/>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fontAlgn="base">
                <a:spcBef>
                  <a:spcPct val="0"/>
                </a:spcBef>
                <a:spcAft>
                  <a:spcPct val="0"/>
                </a:spcAft>
              </a:pPr>
              <a:endParaRPr lang="es-ES" smtClean="0">
                <a:solidFill>
                  <a:srgbClr val="000000"/>
                </a:solidFill>
                <a:latin typeface="Arial" charset="0"/>
                <a:ea typeface="ＭＳ Ｐゴシック" charset="0"/>
              </a:endParaRPr>
            </a:p>
          </p:txBody>
        </p:sp>
        <p:sp>
          <p:nvSpPr>
            <p:cNvPr id="7" name="AutoShape 5"/>
            <p:cNvSpPr>
              <a:spLocks noChangeArrowheads="1"/>
            </p:cNvSpPr>
            <p:nvPr/>
          </p:nvSpPr>
          <p:spPr bwMode="auto">
            <a:xfrm rot="16200000">
              <a:off x="3561" y="1253"/>
              <a:ext cx="1270" cy="1632"/>
            </a:xfrm>
            <a:prstGeom prst="pentagon">
              <a:avLst/>
            </a:prstGeom>
            <a:solidFill>
              <a:schemeClr val="accent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fontAlgn="base">
                <a:spcBef>
                  <a:spcPct val="0"/>
                </a:spcBef>
                <a:spcAft>
                  <a:spcPct val="0"/>
                </a:spcAft>
              </a:pPr>
              <a:endParaRPr lang="es-ES" smtClean="0">
                <a:solidFill>
                  <a:srgbClr val="000000"/>
                </a:solidFill>
                <a:latin typeface="Arial" charset="0"/>
                <a:ea typeface="ＭＳ Ｐゴシック" charset="0"/>
              </a:endParaRPr>
            </a:p>
          </p:txBody>
        </p:sp>
        <p:sp>
          <p:nvSpPr>
            <p:cNvPr id="8" name="AutoShape 6"/>
            <p:cNvSpPr>
              <a:spLocks noChangeArrowheads="1"/>
            </p:cNvSpPr>
            <p:nvPr/>
          </p:nvSpPr>
          <p:spPr bwMode="auto">
            <a:xfrm rot="5400000">
              <a:off x="3073" y="1763"/>
              <a:ext cx="2449" cy="612"/>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fontAlgn="base">
                <a:spcBef>
                  <a:spcPct val="0"/>
                </a:spcBef>
                <a:spcAft>
                  <a:spcPct val="0"/>
                </a:spcAft>
              </a:pPr>
              <a:endParaRPr lang="es-ES" smtClean="0">
                <a:solidFill>
                  <a:srgbClr val="000000"/>
                </a:solidFill>
                <a:latin typeface="Arial" charset="0"/>
                <a:ea typeface="ＭＳ Ｐゴシック" charset="0"/>
              </a:endParaRPr>
            </a:p>
          </p:txBody>
        </p:sp>
      </p:grpSp>
      <p:sp>
        <p:nvSpPr>
          <p:cNvPr id="9" name="Line 7"/>
          <p:cNvSpPr>
            <a:spLocks noChangeShapeType="1"/>
          </p:cNvSpPr>
          <p:nvPr/>
        </p:nvSpPr>
        <p:spPr bwMode="auto">
          <a:xfrm>
            <a:off x="2608065" y="3384060"/>
            <a:ext cx="146843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fontAlgn="base">
              <a:spcBef>
                <a:spcPct val="0"/>
              </a:spcBef>
              <a:spcAft>
                <a:spcPct val="0"/>
              </a:spcAft>
            </a:pPr>
            <a:endParaRPr lang="es-ES" smtClean="0">
              <a:solidFill>
                <a:srgbClr val="000000"/>
              </a:solidFill>
              <a:latin typeface="Arial" charset="0"/>
              <a:ea typeface="ＭＳ Ｐゴシック" charset="0"/>
            </a:endParaRPr>
          </a:p>
        </p:txBody>
      </p:sp>
      <p:sp>
        <p:nvSpPr>
          <p:cNvPr id="10" name="Line 8"/>
          <p:cNvSpPr>
            <a:spLocks noChangeShapeType="1"/>
          </p:cNvSpPr>
          <p:nvPr/>
        </p:nvSpPr>
        <p:spPr bwMode="auto">
          <a:xfrm flipV="1">
            <a:off x="2608065" y="3260235"/>
            <a:ext cx="0" cy="246062"/>
          </a:xfrm>
          <a:prstGeom prst="line">
            <a:avLst/>
          </a:prstGeom>
          <a:noFill/>
          <a:ln w="381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fontAlgn="base">
              <a:spcBef>
                <a:spcPct val="0"/>
              </a:spcBef>
              <a:spcAft>
                <a:spcPct val="0"/>
              </a:spcAft>
            </a:pPr>
            <a:endParaRPr lang="es-ES" smtClean="0">
              <a:solidFill>
                <a:srgbClr val="000000"/>
              </a:solidFill>
              <a:latin typeface="Arial" charset="0"/>
              <a:ea typeface="ＭＳ Ｐゴシック" charset="0"/>
            </a:endParaRPr>
          </a:p>
        </p:txBody>
      </p:sp>
      <p:sp>
        <p:nvSpPr>
          <p:cNvPr id="11" name="Line 9"/>
          <p:cNvSpPr>
            <a:spLocks noChangeShapeType="1"/>
          </p:cNvSpPr>
          <p:nvPr/>
        </p:nvSpPr>
        <p:spPr bwMode="auto">
          <a:xfrm rot="2700000">
            <a:off x="2304058" y="3980166"/>
            <a:ext cx="1684338" cy="0"/>
          </a:xfrm>
          <a:prstGeom prst="line">
            <a:avLst/>
          </a:prstGeom>
          <a:noFill/>
          <a:ln w="9525">
            <a:solidFill>
              <a:srgbClr val="0000FF"/>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fontAlgn="base">
              <a:spcBef>
                <a:spcPct val="0"/>
              </a:spcBef>
              <a:spcAft>
                <a:spcPct val="0"/>
              </a:spcAft>
            </a:pPr>
            <a:endParaRPr lang="es-ES" smtClean="0">
              <a:solidFill>
                <a:srgbClr val="000000"/>
              </a:solidFill>
              <a:latin typeface="Arial" charset="0"/>
              <a:ea typeface="ＭＳ Ｐゴシック" charset="0"/>
            </a:endParaRPr>
          </a:p>
        </p:txBody>
      </p:sp>
      <p:sp>
        <p:nvSpPr>
          <p:cNvPr id="12" name="Line 10"/>
          <p:cNvSpPr>
            <a:spLocks noChangeShapeType="1"/>
          </p:cNvSpPr>
          <p:nvPr/>
        </p:nvSpPr>
        <p:spPr bwMode="auto">
          <a:xfrm rot="18900000" flipV="1">
            <a:off x="2304852" y="2788747"/>
            <a:ext cx="1682750" cy="0"/>
          </a:xfrm>
          <a:prstGeom prst="line">
            <a:avLst/>
          </a:prstGeom>
          <a:noFill/>
          <a:ln w="9525">
            <a:solidFill>
              <a:srgbClr val="0000FF"/>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fontAlgn="base">
              <a:spcBef>
                <a:spcPct val="0"/>
              </a:spcBef>
              <a:spcAft>
                <a:spcPct val="0"/>
              </a:spcAft>
            </a:pPr>
            <a:endParaRPr lang="es-ES" smtClean="0">
              <a:solidFill>
                <a:srgbClr val="000000"/>
              </a:solidFill>
              <a:latin typeface="Arial" charset="0"/>
              <a:ea typeface="ＭＳ Ｐゴシック" charset="0"/>
            </a:endParaRPr>
          </a:p>
        </p:txBody>
      </p:sp>
      <p:sp>
        <p:nvSpPr>
          <p:cNvPr id="13" name="Line 11"/>
          <p:cNvSpPr>
            <a:spLocks noChangeShapeType="1"/>
          </p:cNvSpPr>
          <p:nvPr/>
        </p:nvSpPr>
        <p:spPr bwMode="auto">
          <a:xfrm rot="17100000" flipV="1">
            <a:off x="1976240" y="2571260"/>
            <a:ext cx="1682750" cy="0"/>
          </a:xfrm>
          <a:prstGeom prst="line">
            <a:avLst/>
          </a:prstGeom>
          <a:noFill/>
          <a:ln w="9525">
            <a:solidFill>
              <a:srgbClr val="339966"/>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fontAlgn="base">
              <a:spcBef>
                <a:spcPct val="0"/>
              </a:spcBef>
              <a:spcAft>
                <a:spcPct val="0"/>
              </a:spcAft>
            </a:pPr>
            <a:endParaRPr lang="es-ES" smtClean="0">
              <a:solidFill>
                <a:srgbClr val="000000"/>
              </a:solidFill>
              <a:latin typeface="Arial" charset="0"/>
              <a:ea typeface="ＭＳ Ｐゴシック" charset="0"/>
            </a:endParaRPr>
          </a:p>
        </p:txBody>
      </p:sp>
      <p:sp>
        <p:nvSpPr>
          <p:cNvPr id="14" name="Line 12"/>
          <p:cNvSpPr>
            <a:spLocks noChangeShapeType="1"/>
          </p:cNvSpPr>
          <p:nvPr/>
        </p:nvSpPr>
        <p:spPr bwMode="auto">
          <a:xfrm rot="16080000" flipH="1">
            <a:off x="1803202" y="4225435"/>
            <a:ext cx="1682750" cy="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fontAlgn="base">
              <a:spcBef>
                <a:spcPct val="0"/>
              </a:spcBef>
              <a:spcAft>
                <a:spcPct val="0"/>
              </a:spcAft>
            </a:pPr>
            <a:endParaRPr lang="es-ES" smtClean="0">
              <a:solidFill>
                <a:srgbClr val="000000"/>
              </a:solidFill>
              <a:latin typeface="Arial" charset="0"/>
              <a:ea typeface="ＭＳ Ｐゴシック" charset="0"/>
            </a:endParaRPr>
          </a:p>
        </p:txBody>
      </p:sp>
      <p:sp>
        <p:nvSpPr>
          <p:cNvPr id="15" name="Line 13"/>
          <p:cNvSpPr>
            <a:spLocks noChangeShapeType="1"/>
          </p:cNvSpPr>
          <p:nvPr/>
        </p:nvSpPr>
        <p:spPr bwMode="auto">
          <a:xfrm rot="16080000" flipH="1">
            <a:off x="2298503" y="3725372"/>
            <a:ext cx="1477962" cy="788987"/>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fontAlgn="base">
              <a:spcBef>
                <a:spcPct val="0"/>
              </a:spcBef>
              <a:spcAft>
                <a:spcPct val="0"/>
              </a:spcAft>
            </a:pPr>
            <a:endParaRPr lang="es-ES" smtClean="0">
              <a:solidFill>
                <a:srgbClr val="000000"/>
              </a:solidFill>
              <a:latin typeface="Arial" charset="0"/>
              <a:ea typeface="ＭＳ Ｐゴシック" charset="0"/>
            </a:endParaRPr>
          </a:p>
        </p:txBody>
      </p:sp>
      <p:sp>
        <p:nvSpPr>
          <p:cNvPr id="16" name="AutoShape 14"/>
          <p:cNvSpPr>
            <a:spLocks noChangeArrowheads="1"/>
          </p:cNvSpPr>
          <p:nvPr/>
        </p:nvSpPr>
        <p:spPr bwMode="auto">
          <a:xfrm rot="20530020" flipH="1">
            <a:off x="2465190" y="3487247"/>
            <a:ext cx="820737" cy="1684338"/>
          </a:xfrm>
          <a:prstGeom prst="triangle">
            <a:avLst>
              <a:gd name="adj" fmla="val 50000"/>
            </a:avLst>
          </a:prstGeom>
          <a:solidFill>
            <a:srgbClr val="FFFF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fontAlgn="base">
              <a:spcBef>
                <a:spcPct val="0"/>
              </a:spcBef>
              <a:spcAft>
                <a:spcPct val="0"/>
              </a:spcAft>
            </a:pPr>
            <a:endParaRPr lang="es-ES" smtClean="0">
              <a:solidFill>
                <a:srgbClr val="000000"/>
              </a:solidFill>
              <a:latin typeface="Arial" charset="0"/>
              <a:ea typeface="ＭＳ Ｐゴシック" charset="0"/>
            </a:endParaRPr>
          </a:p>
        </p:txBody>
      </p:sp>
      <p:sp>
        <p:nvSpPr>
          <p:cNvPr id="17" name="Line 15"/>
          <p:cNvSpPr>
            <a:spLocks noChangeShapeType="1"/>
          </p:cNvSpPr>
          <p:nvPr/>
        </p:nvSpPr>
        <p:spPr bwMode="auto">
          <a:xfrm>
            <a:off x="568127" y="3384060"/>
            <a:ext cx="2039938" cy="0"/>
          </a:xfrm>
          <a:prstGeom prst="line">
            <a:avLst/>
          </a:prstGeom>
          <a:noFill/>
          <a:ln w="57150">
            <a:solidFill>
              <a:srgbClr val="0000FF"/>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fontAlgn="base">
              <a:spcBef>
                <a:spcPct val="0"/>
              </a:spcBef>
              <a:spcAft>
                <a:spcPct val="0"/>
              </a:spcAft>
            </a:pPr>
            <a:endParaRPr lang="es-ES" smtClean="0">
              <a:solidFill>
                <a:srgbClr val="000000"/>
              </a:solidFill>
              <a:latin typeface="Arial" charset="0"/>
              <a:ea typeface="ＭＳ Ｐゴシック" charset="0"/>
            </a:endParaRPr>
          </a:p>
        </p:txBody>
      </p:sp>
      <p:sp>
        <p:nvSpPr>
          <p:cNvPr id="18" name="Text Box 16"/>
          <p:cNvSpPr txBox="1">
            <a:spLocks noChangeArrowheads="1"/>
          </p:cNvSpPr>
          <p:nvPr/>
        </p:nvSpPr>
        <p:spPr bwMode="auto">
          <a:xfrm>
            <a:off x="539552" y="3420572"/>
            <a:ext cx="200025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fontAlgn="base">
              <a:spcBef>
                <a:spcPct val="0"/>
              </a:spcBef>
              <a:spcAft>
                <a:spcPct val="0"/>
              </a:spcAft>
            </a:pPr>
            <a:r>
              <a:rPr lang="en-GB" b="1" smtClean="0">
                <a:solidFill>
                  <a:srgbClr val="0000FF"/>
                </a:solidFill>
                <a:latin typeface="Arial" charset="0"/>
                <a:ea typeface="ＭＳ Ｐゴシック" charset="0"/>
              </a:rPr>
              <a:t>INCIDENT BEAM</a:t>
            </a:r>
          </a:p>
        </p:txBody>
      </p:sp>
      <p:sp>
        <p:nvSpPr>
          <p:cNvPr id="19" name="Text Box 17"/>
          <p:cNvSpPr txBox="1">
            <a:spLocks noChangeArrowheads="1"/>
          </p:cNvSpPr>
          <p:nvPr/>
        </p:nvSpPr>
        <p:spPr bwMode="auto">
          <a:xfrm>
            <a:off x="3252590" y="2522047"/>
            <a:ext cx="1452562" cy="581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fontAlgn="base">
              <a:spcBef>
                <a:spcPct val="0"/>
              </a:spcBef>
              <a:spcAft>
                <a:spcPct val="0"/>
              </a:spcAft>
            </a:pPr>
            <a:r>
              <a:rPr lang="en-GB" sz="1600" smtClean="0">
                <a:solidFill>
                  <a:srgbClr val="0000FF"/>
                </a:solidFill>
                <a:latin typeface="Arial" charset="0"/>
                <a:ea typeface="ＭＳ Ｐゴシック" charset="0"/>
              </a:rPr>
              <a:t>(d,t)</a:t>
            </a:r>
          </a:p>
          <a:p>
            <a:pPr fontAlgn="base">
              <a:spcBef>
                <a:spcPct val="0"/>
              </a:spcBef>
              <a:spcAft>
                <a:spcPct val="0"/>
              </a:spcAft>
            </a:pPr>
            <a:r>
              <a:rPr lang="en-GB" sz="1600" smtClean="0">
                <a:solidFill>
                  <a:srgbClr val="0000FF"/>
                </a:solidFill>
                <a:latin typeface="Arial" charset="0"/>
                <a:ea typeface="ＭＳ Ｐゴシック" charset="0"/>
              </a:rPr>
              <a:t>forward of 45</a:t>
            </a:r>
            <a:r>
              <a:rPr lang="en-US" sz="1600" smtClean="0">
                <a:solidFill>
                  <a:srgbClr val="0000FF"/>
                </a:solidFill>
                <a:latin typeface="Arial" charset="0"/>
                <a:ea typeface="ＭＳ Ｐゴシック" charset="0"/>
                <a:cs typeface="Arial" charset="0"/>
              </a:rPr>
              <a:t>°</a:t>
            </a:r>
          </a:p>
        </p:txBody>
      </p:sp>
      <p:sp>
        <p:nvSpPr>
          <p:cNvPr id="20" name="Text Box 18"/>
          <p:cNvSpPr txBox="1">
            <a:spLocks noChangeArrowheads="1"/>
          </p:cNvSpPr>
          <p:nvPr/>
        </p:nvSpPr>
        <p:spPr bwMode="auto">
          <a:xfrm>
            <a:off x="2000052" y="4677872"/>
            <a:ext cx="1452563" cy="8255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fontAlgn="base">
              <a:spcBef>
                <a:spcPct val="0"/>
              </a:spcBef>
              <a:spcAft>
                <a:spcPct val="0"/>
              </a:spcAft>
            </a:pPr>
            <a:r>
              <a:rPr lang="en-GB" sz="1600" smtClean="0">
                <a:solidFill>
                  <a:srgbClr val="FF0000"/>
                </a:solidFill>
                <a:latin typeface="Arial" charset="0"/>
                <a:ea typeface="ＭＳ Ｐゴシック" charset="0"/>
              </a:rPr>
              <a:t>(d,d)</a:t>
            </a:r>
          </a:p>
          <a:p>
            <a:pPr fontAlgn="base">
              <a:spcBef>
                <a:spcPct val="0"/>
              </a:spcBef>
              <a:spcAft>
                <a:spcPct val="0"/>
              </a:spcAft>
            </a:pPr>
            <a:r>
              <a:rPr lang="en-GB" sz="1600" smtClean="0">
                <a:solidFill>
                  <a:srgbClr val="FF0000"/>
                </a:solidFill>
                <a:latin typeface="Arial" charset="0"/>
                <a:ea typeface="ＭＳ Ｐゴシック" charset="0"/>
              </a:rPr>
              <a:t>just</a:t>
            </a:r>
          </a:p>
          <a:p>
            <a:pPr fontAlgn="base">
              <a:spcBef>
                <a:spcPct val="0"/>
              </a:spcBef>
              <a:spcAft>
                <a:spcPct val="0"/>
              </a:spcAft>
            </a:pPr>
            <a:r>
              <a:rPr lang="en-GB" sz="1600" smtClean="0">
                <a:solidFill>
                  <a:srgbClr val="FF0000"/>
                </a:solidFill>
                <a:latin typeface="Arial" charset="0"/>
                <a:ea typeface="ＭＳ Ｐゴシック" charset="0"/>
              </a:rPr>
              <a:t>forward of 90</a:t>
            </a:r>
            <a:r>
              <a:rPr lang="en-US" sz="1600" smtClean="0">
                <a:solidFill>
                  <a:srgbClr val="FF0000"/>
                </a:solidFill>
                <a:latin typeface="Arial" charset="0"/>
                <a:ea typeface="ＭＳ Ｐゴシック" charset="0"/>
                <a:cs typeface="Arial" charset="0"/>
              </a:rPr>
              <a:t>°</a:t>
            </a:r>
          </a:p>
        </p:txBody>
      </p:sp>
      <p:sp>
        <p:nvSpPr>
          <p:cNvPr id="21" name="Text Box 19"/>
          <p:cNvSpPr txBox="1">
            <a:spLocks noChangeArrowheads="1"/>
          </p:cNvSpPr>
          <p:nvPr/>
        </p:nvSpPr>
        <p:spPr bwMode="auto">
          <a:xfrm>
            <a:off x="1157090" y="2450610"/>
            <a:ext cx="1452562" cy="8255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lgn="r" fontAlgn="base">
              <a:spcBef>
                <a:spcPct val="0"/>
              </a:spcBef>
              <a:spcAft>
                <a:spcPct val="0"/>
              </a:spcAft>
            </a:pPr>
            <a:r>
              <a:rPr lang="en-GB" sz="1600" smtClean="0">
                <a:solidFill>
                  <a:srgbClr val="008000"/>
                </a:solidFill>
                <a:latin typeface="Arial" charset="0"/>
                <a:ea typeface="ＭＳ Ｐゴシック" charset="0"/>
              </a:rPr>
              <a:t>(d,p)</a:t>
            </a:r>
          </a:p>
          <a:p>
            <a:pPr algn="r" fontAlgn="base">
              <a:spcBef>
                <a:spcPct val="0"/>
              </a:spcBef>
              <a:spcAft>
                <a:spcPct val="0"/>
              </a:spcAft>
            </a:pPr>
            <a:r>
              <a:rPr lang="en-GB" sz="1600" smtClean="0">
                <a:solidFill>
                  <a:srgbClr val="008000"/>
                </a:solidFill>
                <a:latin typeface="Arial" charset="0"/>
                <a:ea typeface="ＭＳ Ｐゴシック" charset="0"/>
              </a:rPr>
              <a:t>from 180</a:t>
            </a:r>
            <a:r>
              <a:rPr lang="en-US" sz="1600" smtClean="0">
                <a:solidFill>
                  <a:srgbClr val="008000"/>
                </a:solidFill>
                <a:latin typeface="Arial" charset="0"/>
                <a:ea typeface="ＭＳ Ｐゴシック" charset="0"/>
                <a:cs typeface="Arial" charset="0"/>
              </a:rPr>
              <a:t>° to</a:t>
            </a:r>
          </a:p>
          <a:p>
            <a:pPr algn="r" fontAlgn="base">
              <a:spcBef>
                <a:spcPct val="0"/>
              </a:spcBef>
              <a:spcAft>
                <a:spcPct val="0"/>
              </a:spcAft>
            </a:pPr>
            <a:r>
              <a:rPr lang="en-GB" sz="1600" smtClean="0">
                <a:solidFill>
                  <a:srgbClr val="008000"/>
                </a:solidFill>
                <a:latin typeface="Arial" charset="0"/>
                <a:ea typeface="ＭＳ Ｐゴシック" charset="0"/>
              </a:rPr>
              <a:t>forward of 80</a:t>
            </a:r>
            <a:r>
              <a:rPr lang="en-US" sz="1600" smtClean="0">
                <a:solidFill>
                  <a:srgbClr val="008000"/>
                </a:solidFill>
                <a:latin typeface="Arial" charset="0"/>
                <a:ea typeface="ＭＳ Ｐゴシック" charset="0"/>
                <a:cs typeface="Arial" charset="0"/>
              </a:rPr>
              <a:t>°</a:t>
            </a:r>
          </a:p>
        </p:txBody>
      </p:sp>
      <p:sp>
        <p:nvSpPr>
          <p:cNvPr id="22" name="Oval 20"/>
          <p:cNvSpPr>
            <a:spLocks noChangeArrowheads="1"/>
          </p:cNvSpPr>
          <p:nvPr/>
        </p:nvSpPr>
        <p:spPr bwMode="auto">
          <a:xfrm>
            <a:off x="568127" y="3303097"/>
            <a:ext cx="142875" cy="163513"/>
          </a:xfrm>
          <a:prstGeom prst="ellipse">
            <a:avLst/>
          </a:prstGeom>
          <a:solidFill>
            <a:srgbClr val="FF0000"/>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fontAlgn="base">
              <a:spcBef>
                <a:spcPct val="0"/>
              </a:spcBef>
              <a:spcAft>
                <a:spcPct val="0"/>
              </a:spcAft>
            </a:pPr>
            <a:endParaRPr lang="es-ES" smtClean="0">
              <a:solidFill>
                <a:srgbClr val="000000"/>
              </a:solidFill>
              <a:latin typeface="Arial" charset="0"/>
              <a:ea typeface="ＭＳ Ｐゴシック" charset="0"/>
            </a:endParaRPr>
          </a:p>
        </p:txBody>
      </p:sp>
      <p:sp>
        <p:nvSpPr>
          <p:cNvPr id="23" name="Text Box 21"/>
          <p:cNvSpPr txBox="1">
            <a:spLocks noChangeArrowheads="1"/>
          </p:cNvSpPr>
          <p:nvPr/>
        </p:nvSpPr>
        <p:spPr bwMode="auto">
          <a:xfrm>
            <a:off x="5662836" y="1802240"/>
            <a:ext cx="2361865" cy="1015663"/>
          </a:xfrm>
          <a:prstGeom prst="rect">
            <a:avLst/>
          </a:prstGeom>
          <a:noFill/>
          <a:ln w="9525">
            <a:solidFill>
              <a:srgbClr val="FF00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fontAlgn="base">
              <a:spcBef>
                <a:spcPct val="0"/>
              </a:spcBef>
              <a:spcAft>
                <a:spcPct val="0"/>
              </a:spcAft>
            </a:pPr>
            <a:r>
              <a:rPr lang="en-GB" sz="2000" dirty="0" smtClean="0">
                <a:solidFill>
                  <a:srgbClr val="008000"/>
                </a:solidFill>
                <a:latin typeface="Baskerville" charset="0"/>
                <a:ea typeface="Baskerville" charset="0"/>
                <a:cs typeface="Baskerville" charset="0"/>
              </a:rPr>
              <a:t>transfer products on</a:t>
            </a:r>
          </a:p>
          <a:p>
            <a:pPr fontAlgn="base">
              <a:spcBef>
                <a:spcPct val="0"/>
              </a:spcBef>
              <a:spcAft>
                <a:spcPct val="0"/>
              </a:spcAft>
            </a:pPr>
            <a:r>
              <a:rPr lang="en-GB" sz="2000" dirty="0" smtClean="0">
                <a:solidFill>
                  <a:srgbClr val="008000"/>
                </a:solidFill>
                <a:latin typeface="Baskerville" charset="0"/>
                <a:ea typeface="Baskerville" charset="0"/>
                <a:cs typeface="Baskerville" charset="0"/>
              </a:rPr>
              <a:t>neutron-rich side can</a:t>
            </a:r>
          </a:p>
          <a:p>
            <a:pPr fontAlgn="base">
              <a:spcBef>
                <a:spcPct val="0"/>
              </a:spcBef>
              <a:spcAft>
                <a:spcPct val="0"/>
              </a:spcAft>
            </a:pPr>
            <a:r>
              <a:rPr lang="en-GB" sz="2000" dirty="0" smtClean="0">
                <a:solidFill>
                  <a:srgbClr val="008000"/>
                </a:solidFill>
                <a:latin typeface="Baskerville" charset="0"/>
                <a:ea typeface="Baskerville" charset="0"/>
                <a:cs typeface="Baskerville" charset="0"/>
              </a:rPr>
              <a:t>sequentially n-decay</a:t>
            </a:r>
          </a:p>
        </p:txBody>
      </p:sp>
      <p:sp>
        <p:nvSpPr>
          <p:cNvPr id="24" name="Text Box 22"/>
          <p:cNvSpPr txBox="1">
            <a:spLocks noChangeArrowheads="1"/>
          </p:cNvSpPr>
          <p:nvPr/>
        </p:nvSpPr>
        <p:spPr bwMode="auto">
          <a:xfrm>
            <a:off x="1519040" y="1268760"/>
            <a:ext cx="4939398" cy="307777"/>
          </a:xfrm>
          <a:prstGeom prst="rect">
            <a:avLst/>
          </a:prstGeom>
          <a:noFill/>
          <a:ln w="12700">
            <a:solidFill>
              <a:srgbClr val="00008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fontAlgn="base">
              <a:spcBef>
                <a:spcPct val="0"/>
              </a:spcBef>
              <a:spcAft>
                <a:spcPct val="0"/>
              </a:spcAft>
            </a:pPr>
            <a:r>
              <a:rPr lang="en-GB" sz="1400" b="1" dirty="0" smtClean="0">
                <a:solidFill>
                  <a:srgbClr val="0033CC"/>
                </a:solidFill>
                <a:latin typeface="Arial" charset="0"/>
                <a:ea typeface="ＭＳ Ｐゴシック" charset="0"/>
              </a:rPr>
              <a:t>USING RADIOACTIVE BEAMS in INVERSE KINEMATICS</a:t>
            </a:r>
          </a:p>
        </p:txBody>
      </p:sp>
      <p:sp>
        <p:nvSpPr>
          <p:cNvPr id="25" name="Line 24"/>
          <p:cNvSpPr>
            <a:spLocks noChangeShapeType="1"/>
          </p:cNvSpPr>
          <p:nvPr/>
        </p:nvSpPr>
        <p:spPr bwMode="auto">
          <a:xfrm>
            <a:off x="2638227" y="3385647"/>
            <a:ext cx="4032250" cy="433388"/>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fontAlgn="base">
              <a:spcBef>
                <a:spcPct val="0"/>
              </a:spcBef>
              <a:spcAft>
                <a:spcPct val="0"/>
              </a:spcAft>
            </a:pPr>
            <a:endParaRPr lang="es-ES" smtClean="0">
              <a:solidFill>
                <a:srgbClr val="000000"/>
              </a:solidFill>
              <a:latin typeface="Arial" charset="0"/>
              <a:ea typeface="ＭＳ Ｐゴシック" charset="0"/>
            </a:endParaRPr>
          </a:p>
        </p:txBody>
      </p:sp>
      <p:sp>
        <p:nvSpPr>
          <p:cNvPr id="26" name="Line 25"/>
          <p:cNvSpPr>
            <a:spLocks noChangeShapeType="1"/>
          </p:cNvSpPr>
          <p:nvPr/>
        </p:nvSpPr>
        <p:spPr bwMode="auto">
          <a:xfrm flipV="1">
            <a:off x="2638227" y="2953847"/>
            <a:ext cx="4032250" cy="433388"/>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fontAlgn="base">
              <a:spcBef>
                <a:spcPct val="0"/>
              </a:spcBef>
              <a:spcAft>
                <a:spcPct val="0"/>
              </a:spcAft>
            </a:pPr>
            <a:endParaRPr lang="es-ES" smtClean="0">
              <a:solidFill>
                <a:srgbClr val="000000"/>
              </a:solidFill>
              <a:latin typeface="Arial" charset="0"/>
              <a:ea typeface="ＭＳ Ｐゴシック" charset="0"/>
            </a:endParaRPr>
          </a:p>
        </p:txBody>
      </p:sp>
      <p:sp>
        <p:nvSpPr>
          <p:cNvPr id="27" name="Oval 26"/>
          <p:cNvSpPr>
            <a:spLocks noChangeArrowheads="1"/>
          </p:cNvSpPr>
          <p:nvPr/>
        </p:nvSpPr>
        <p:spPr bwMode="auto">
          <a:xfrm>
            <a:off x="6526015" y="2953847"/>
            <a:ext cx="288925" cy="865188"/>
          </a:xfrm>
          <a:prstGeom prst="ellipse">
            <a:avLst/>
          </a:prstGeom>
          <a:gradFill rotWithShape="1">
            <a:gsLst>
              <a:gs pos="0">
                <a:srgbClr val="F45342">
                  <a:gamma/>
                  <a:shade val="46275"/>
                  <a:invGamma/>
                </a:srgbClr>
              </a:gs>
              <a:gs pos="100000">
                <a:srgbClr val="F45342"/>
              </a:gs>
            </a:gsLst>
            <a:lin ang="0" scaled="1"/>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fontAlgn="base">
              <a:spcBef>
                <a:spcPct val="0"/>
              </a:spcBef>
              <a:spcAft>
                <a:spcPct val="0"/>
              </a:spcAft>
            </a:pPr>
            <a:endParaRPr lang="es-ES" smtClean="0">
              <a:solidFill>
                <a:srgbClr val="000000"/>
              </a:solidFill>
              <a:latin typeface="Arial" charset="0"/>
              <a:ea typeface="ＭＳ Ｐゴシック" charset="0"/>
            </a:endParaRPr>
          </a:p>
        </p:txBody>
      </p:sp>
      <p:sp>
        <p:nvSpPr>
          <p:cNvPr id="28" name="Text Box 27"/>
          <p:cNvSpPr txBox="1">
            <a:spLocks noChangeArrowheads="1"/>
          </p:cNvSpPr>
          <p:nvPr/>
        </p:nvSpPr>
        <p:spPr bwMode="auto">
          <a:xfrm>
            <a:off x="5402653" y="3984699"/>
            <a:ext cx="3016660" cy="1323439"/>
          </a:xfrm>
          <a:prstGeom prst="rect">
            <a:avLst/>
          </a:prstGeom>
          <a:noFill/>
          <a:ln w="9525">
            <a:solidFill>
              <a:srgbClr val="FF00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fontAlgn="base">
              <a:spcBef>
                <a:spcPct val="0"/>
              </a:spcBef>
              <a:spcAft>
                <a:spcPct val="0"/>
              </a:spcAft>
            </a:pPr>
            <a:r>
              <a:rPr lang="en-GB" sz="2000" dirty="0" smtClean="0">
                <a:solidFill>
                  <a:srgbClr val="008000"/>
                </a:solidFill>
                <a:latin typeface="Baskerville" charset="0"/>
                <a:ea typeface="Baskerville" charset="0"/>
                <a:cs typeface="Baskerville" charset="0"/>
              </a:rPr>
              <a:t>isobaric beams can be</a:t>
            </a:r>
          </a:p>
          <a:p>
            <a:pPr fontAlgn="base">
              <a:spcBef>
                <a:spcPct val="0"/>
              </a:spcBef>
              <a:spcAft>
                <a:spcPct val="0"/>
              </a:spcAft>
            </a:pPr>
            <a:r>
              <a:rPr lang="en-GB" sz="2000" dirty="0" smtClean="0">
                <a:solidFill>
                  <a:srgbClr val="008000"/>
                </a:solidFill>
                <a:latin typeface="Baskerville" charset="0"/>
                <a:ea typeface="Baskerville" charset="0"/>
                <a:cs typeface="Baskerville" charset="0"/>
              </a:rPr>
              <a:t>identified and/or physically</a:t>
            </a:r>
          </a:p>
          <a:p>
            <a:pPr fontAlgn="base">
              <a:spcBef>
                <a:spcPct val="0"/>
              </a:spcBef>
              <a:spcAft>
                <a:spcPct val="0"/>
              </a:spcAft>
            </a:pPr>
            <a:r>
              <a:rPr lang="en-GB" sz="2000" dirty="0" smtClean="0">
                <a:solidFill>
                  <a:srgbClr val="008000"/>
                </a:solidFill>
                <a:latin typeface="Baskerville" charset="0"/>
                <a:ea typeface="Baskerville" charset="0"/>
                <a:cs typeface="Baskerville" charset="0"/>
              </a:rPr>
              <a:t>separated (possibly further</a:t>
            </a:r>
          </a:p>
          <a:p>
            <a:pPr fontAlgn="base">
              <a:spcBef>
                <a:spcPct val="0"/>
              </a:spcBef>
              <a:spcAft>
                <a:spcPct val="0"/>
              </a:spcAft>
            </a:pPr>
            <a:r>
              <a:rPr lang="en-GB" sz="2000" dirty="0" smtClean="0">
                <a:solidFill>
                  <a:srgbClr val="008000"/>
                </a:solidFill>
                <a:latin typeface="Baskerville" charset="0"/>
                <a:ea typeface="Baskerville" charset="0"/>
                <a:cs typeface="Baskerville" charset="0"/>
              </a:rPr>
              <a:t>stripped, e.g. </a:t>
            </a:r>
            <a:r>
              <a:rPr lang="en-GB" sz="2000" baseline="30000" dirty="0" smtClean="0">
                <a:solidFill>
                  <a:srgbClr val="008000"/>
                </a:solidFill>
                <a:latin typeface="Baskerville" charset="0"/>
                <a:ea typeface="Baskerville" charset="0"/>
                <a:cs typeface="Baskerville" charset="0"/>
              </a:rPr>
              <a:t>15</a:t>
            </a:r>
            <a:r>
              <a:rPr lang="en-GB" sz="2000" dirty="0" smtClean="0">
                <a:solidFill>
                  <a:srgbClr val="008000"/>
                </a:solidFill>
                <a:latin typeface="Baskerville" charset="0"/>
                <a:ea typeface="Baskerville" charset="0"/>
                <a:cs typeface="Baskerville" charset="0"/>
              </a:rPr>
              <a:t>N</a:t>
            </a:r>
            <a:r>
              <a:rPr lang="en-GB" sz="2000" baseline="30000" dirty="0" smtClean="0">
                <a:solidFill>
                  <a:srgbClr val="008000"/>
                </a:solidFill>
                <a:latin typeface="Baskerville" charset="0"/>
                <a:ea typeface="Baskerville" charset="0"/>
                <a:cs typeface="Baskerville" charset="0"/>
              </a:rPr>
              <a:t>3+</a:t>
            </a:r>
            <a:r>
              <a:rPr lang="en-GB" sz="2000" dirty="0" smtClean="0">
                <a:solidFill>
                  <a:srgbClr val="008000"/>
                </a:solidFill>
                <a:latin typeface="Baskerville" charset="0"/>
                <a:ea typeface="Baskerville" charset="0"/>
                <a:cs typeface="Baskerville" charset="0"/>
              </a:rPr>
              <a:t>/</a:t>
            </a:r>
            <a:r>
              <a:rPr lang="en-GB" sz="2000" baseline="30000" dirty="0" smtClean="0">
                <a:solidFill>
                  <a:srgbClr val="008000"/>
                </a:solidFill>
                <a:latin typeface="Baskerville" charset="0"/>
                <a:ea typeface="Baskerville" charset="0"/>
                <a:cs typeface="Baskerville" charset="0"/>
              </a:rPr>
              <a:t>21</a:t>
            </a:r>
            <a:r>
              <a:rPr lang="en-GB" sz="2000" dirty="0" smtClean="0">
                <a:solidFill>
                  <a:srgbClr val="008000"/>
                </a:solidFill>
                <a:latin typeface="Baskerville" charset="0"/>
                <a:ea typeface="Baskerville" charset="0"/>
                <a:cs typeface="Baskerville" charset="0"/>
              </a:rPr>
              <a:t>O</a:t>
            </a:r>
            <a:r>
              <a:rPr lang="en-GB" sz="2000" baseline="30000" dirty="0" smtClean="0">
                <a:solidFill>
                  <a:srgbClr val="008000"/>
                </a:solidFill>
                <a:latin typeface="Baskerville" charset="0"/>
                <a:ea typeface="Baskerville" charset="0"/>
                <a:cs typeface="Baskerville" charset="0"/>
              </a:rPr>
              <a:t>4+</a:t>
            </a:r>
            <a:r>
              <a:rPr lang="en-GB" sz="2000" dirty="0" smtClean="0">
                <a:solidFill>
                  <a:srgbClr val="008000"/>
                </a:solidFill>
                <a:latin typeface="Baskerville" charset="0"/>
                <a:ea typeface="Baskerville" charset="0"/>
                <a:cs typeface="Baskerville" charset="0"/>
              </a:rPr>
              <a:t>)</a:t>
            </a:r>
          </a:p>
        </p:txBody>
      </p:sp>
      <p:sp>
        <p:nvSpPr>
          <p:cNvPr id="33" name="Text Box 32"/>
          <p:cNvSpPr txBox="1">
            <a:spLocks noChangeArrowheads="1"/>
          </p:cNvSpPr>
          <p:nvPr/>
        </p:nvSpPr>
        <p:spPr bwMode="auto">
          <a:xfrm>
            <a:off x="5479218" y="5509992"/>
            <a:ext cx="2833687" cy="1006475"/>
          </a:xfrm>
          <a:prstGeom prst="rect">
            <a:avLst/>
          </a:prstGeom>
          <a:noFill/>
          <a:ln>
            <a:solidFill>
              <a:srgbClr val="FF0000"/>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fontAlgn="base">
              <a:spcBef>
                <a:spcPct val="0"/>
              </a:spcBef>
              <a:spcAft>
                <a:spcPct val="0"/>
              </a:spcAft>
            </a:pPr>
            <a:r>
              <a:rPr lang="en-GB" sz="2000" smtClean="0">
                <a:solidFill>
                  <a:srgbClr val="008000"/>
                </a:solidFill>
                <a:latin typeface="Arial" charset="0"/>
                <a:ea typeface="ＭＳ Ｐゴシック" charset="0"/>
              </a:rPr>
              <a:t>fusion-evaporation</a:t>
            </a:r>
          </a:p>
          <a:p>
            <a:pPr fontAlgn="base">
              <a:spcBef>
                <a:spcPct val="0"/>
              </a:spcBef>
              <a:spcAft>
                <a:spcPct val="0"/>
              </a:spcAft>
            </a:pPr>
            <a:r>
              <a:rPr lang="en-GB" sz="2000" dirty="0" smtClean="0">
                <a:solidFill>
                  <a:srgbClr val="008000"/>
                </a:solidFill>
                <a:latin typeface="Arial" charset="0"/>
                <a:ea typeface="ＭＳ Ｐゴシック" charset="0"/>
              </a:rPr>
              <a:t>products from reactions</a:t>
            </a:r>
          </a:p>
          <a:p>
            <a:pPr fontAlgn="base">
              <a:spcBef>
                <a:spcPct val="0"/>
              </a:spcBef>
              <a:spcAft>
                <a:spcPct val="0"/>
              </a:spcAft>
            </a:pPr>
            <a:r>
              <a:rPr lang="en-GB" sz="2000" dirty="0" smtClean="0">
                <a:solidFill>
                  <a:srgbClr val="008000"/>
                </a:solidFill>
                <a:latin typeface="Arial" charset="0"/>
                <a:ea typeface="ＭＳ Ｐゴシック" charset="0"/>
              </a:rPr>
              <a:t>on C in CD</a:t>
            </a:r>
            <a:r>
              <a:rPr lang="en-GB" sz="2000" baseline="-25000" dirty="0" smtClean="0">
                <a:solidFill>
                  <a:srgbClr val="008000"/>
                </a:solidFill>
                <a:latin typeface="Arial" charset="0"/>
                <a:ea typeface="ＭＳ Ｐゴシック" charset="0"/>
              </a:rPr>
              <a:t>2</a:t>
            </a:r>
            <a:r>
              <a:rPr lang="en-GB" sz="2000" dirty="0" smtClean="0">
                <a:solidFill>
                  <a:srgbClr val="008000"/>
                </a:solidFill>
                <a:latin typeface="Arial" charset="0"/>
                <a:ea typeface="ＭＳ Ｐゴシック" charset="0"/>
              </a:rPr>
              <a:t> targets</a:t>
            </a:r>
          </a:p>
        </p:txBody>
      </p:sp>
      <p:sp>
        <p:nvSpPr>
          <p:cNvPr id="35" name="Título 1"/>
          <p:cNvSpPr txBox="1">
            <a:spLocks/>
          </p:cNvSpPr>
          <p:nvPr/>
        </p:nvSpPr>
        <p:spPr>
          <a:xfrm>
            <a:off x="2792346" y="103988"/>
            <a:ext cx="3903034" cy="455942"/>
          </a:xfrm>
          <a:prstGeom prst="rect">
            <a:avLst/>
          </a:prstGeom>
        </p:spPr>
        <p:txBody>
          <a:bodyPr>
            <a:noAutofit/>
          </a:bodyPr>
          <a:lstStyle>
            <a:lvl1pPr algn="ctr" defTabSz="914400" rtl="0" eaLnBrk="1" latinLnBrk="0" hangingPunct="1">
              <a:spcBef>
                <a:spcPct val="0"/>
              </a:spcBef>
              <a:buNone/>
              <a:defRPr sz="4400" b="1" kern="1200">
                <a:solidFill>
                  <a:schemeClr val="tx1"/>
                </a:solidFill>
                <a:latin typeface="+mj-lt"/>
                <a:ea typeface="+mj-ea"/>
                <a:cs typeface="+mj-cs"/>
              </a:defRPr>
            </a:lvl1pPr>
          </a:lstStyle>
          <a:p>
            <a:r>
              <a:rPr lang="en-GB" sz="1800" b="0" dirty="0" smtClean="0">
                <a:solidFill>
                  <a:srgbClr val="29348C"/>
                </a:solidFill>
                <a:latin typeface="Baskerville" charset="0"/>
                <a:ea typeface="Baskerville" charset="0"/>
                <a:cs typeface="Baskerville" charset="0"/>
              </a:rPr>
              <a:t>Why a Zero-degree spectrometer</a:t>
            </a:r>
            <a:endParaRPr lang="en-GB" sz="1800" b="0" dirty="0">
              <a:solidFill>
                <a:srgbClr val="29348C"/>
              </a:solidFill>
              <a:latin typeface="Baskerville" charset="0"/>
              <a:ea typeface="Baskerville" charset="0"/>
              <a:cs typeface="Baskerville" charset="0"/>
            </a:endParaRPr>
          </a:p>
        </p:txBody>
      </p:sp>
      <p:sp>
        <p:nvSpPr>
          <p:cNvPr id="36" name="Text Box 6"/>
          <p:cNvSpPr txBox="1">
            <a:spLocks noChangeArrowheads="1"/>
          </p:cNvSpPr>
          <p:nvPr/>
        </p:nvSpPr>
        <p:spPr bwMode="auto">
          <a:xfrm>
            <a:off x="116993" y="6269540"/>
            <a:ext cx="2150751" cy="461665"/>
          </a:xfrm>
          <a:prstGeom prst="rect">
            <a:avLst/>
          </a:prstGeom>
          <a:solidFill>
            <a:srgbClr val="FFFF00"/>
          </a:solidFill>
          <a:ln>
            <a:noFill/>
          </a:ln>
          <a:effectLst/>
          <a:extLst/>
        </p:spPr>
        <p:txBody>
          <a:bodyPr wrap="square">
            <a:spAutoFit/>
          </a:bodyPr>
          <a:lstStyle/>
          <a:p>
            <a:pPr algn="ctr" fontAlgn="base">
              <a:spcBef>
                <a:spcPct val="0"/>
              </a:spcBef>
              <a:spcAft>
                <a:spcPct val="0"/>
              </a:spcAft>
            </a:pPr>
            <a:r>
              <a:rPr lang="en-GB" sz="1200" dirty="0" smtClean="0">
                <a:solidFill>
                  <a:srgbClr val="000000"/>
                </a:solidFill>
                <a:latin typeface="Arial" charset="0"/>
                <a:ea typeface="ＭＳ Ｐゴシック" charset="0"/>
              </a:rPr>
              <a:t>Wilton </a:t>
            </a:r>
            <a:r>
              <a:rPr lang="en-GB" sz="1200" dirty="0" err="1" smtClean="0">
                <a:solidFill>
                  <a:srgbClr val="000000"/>
                </a:solidFill>
                <a:latin typeface="Arial" charset="0"/>
                <a:ea typeface="ＭＳ Ｐゴシック" charset="0"/>
              </a:rPr>
              <a:t>Catford</a:t>
            </a:r>
            <a:endParaRPr lang="en-GB" sz="1200" dirty="0" smtClean="0">
              <a:solidFill>
                <a:srgbClr val="000000"/>
              </a:solidFill>
              <a:latin typeface="Arial" charset="0"/>
              <a:ea typeface="ＭＳ Ｐゴシック" charset="0"/>
            </a:endParaRPr>
          </a:p>
          <a:p>
            <a:pPr algn="ctr" fontAlgn="base">
              <a:spcBef>
                <a:spcPct val="0"/>
              </a:spcBef>
              <a:spcAft>
                <a:spcPct val="0"/>
              </a:spcAft>
            </a:pPr>
            <a:r>
              <a:rPr lang="en-GB" sz="1200" i="1" dirty="0" smtClean="0">
                <a:solidFill>
                  <a:srgbClr val="333399"/>
                </a:solidFill>
                <a:latin typeface="Arial" charset="0"/>
                <a:ea typeface="ＭＳ Ｐゴシック" charset="0"/>
              </a:rPr>
              <a:t>University of Surrey, UK</a:t>
            </a:r>
          </a:p>
        </p:txBody>
      </p:sp>
      <p:sp>
        <p:nvSpPr>
          <p:cNvPr id="37" name="Marcador de número de diapositiva 36"/>
          <p:cNvSpPr>
            <a:spLocks noGrp="1"/>
          </p:cNvSpPr>
          <p:nvPr>
            <p:ph type="sldNum" sz="quarter" idx="4"/>
          </p:nvPr>
        </p:nvSpPr>
        <p:spPr/>
        <p:txBody>
          <a:bodyPr/>
          <a:lstStyle/>
          <a:p>
            <a:fld id="{98B9021C-E1F5-476C-9C96-53DAFAC10250}" type="slidenum">
              <a:rPr lang="es-ES" smtClean="0">
                <a:solidFill>
                  <a:prstClr val="black">
                    <a:tint val="75000"/>
                  </a:prstClr>
                </a:solidFill>
                <a:latin typeface="Calibri"/>
              </a:rPr>
              <a:pPr/>
              <a:t>4</a:t>
            </a:fld>
            <a:endParaRPr lang="es-ES" dirty="0">
              <a:solidFill>
                <a:prstClr val="black">
                  <a:tint val="75000"/>
                </a:prstClr>
              </a:solidFill>
              <a:latin typeface="Calibri"/>
            </a:endParaRPr>
          </a:p>
        </p:txBody>
      </p:sp>
      <p:sp>
        <p:nvSpPr>
          <p:cNvPr id="38" name="Rectangle 37"/>
          <p:cNvSpPr/>
          <p:nvPr/>
        </p:nvSpPr>
        <p:spPr>
          <a:xfrm>
            <a:off x="6804248" y="0"/>
            <a:ext cx="514800" cy="62068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Rectangle 38"/>
          <p:cNvSpPr/>
          <p:nvPr/>
        </p:nvSpPr>
        <p:spPr>
          <a:xfrm>
            <a:off x="0" y="44624"/>
            <a:ext cx="899592" cy="129614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Rectangle 41"/>
          <p:cNvSpPr/>
          <p:nvPr/>
        </p:nvSpPr>
        <p:spPr>
          <a:xfrm>
            <a:off x="0" y="44624"/>
            <a:ext cx="899592" cy="129614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Rectangle 42"/>
          <p:cNvSpPr/>
          <p:nvPr/>
        </p:nvSpPr>
        <p:spPr>
          <a:xfrm>
            <a:off x="35496" y="44624"/>
            <a:ext cx="3096344" cy="6480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4" name="Picture 43" descr="LundUniversity_C2line_RGB.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6632"/>
            <a:ext cx="899592" cy="1133435"/>
          </a:xfrm>
          <a:prstGeom prst="rect">
            <a:avLst/>
          </a:prstGeom>
        </p:spPr>
      </p:pic>
      <p:pic>
        <p:nvPicPr>
          <p:cNvPr id="45" name="Picture 44" descr="csic.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2193" y="188640"/>
            <a:ext cx="2359647" cy="648072"/>
          </a:xfrm>
          <a:prstGeom prst="rect">
            <a:avLst/>
          </a:prstGeom>
        </p:spPr>
      </p:pic>
    </p:spTree>
    <p:extLst>
      <p:ext uri="{BB962C8B-B14F-4D97-AF65-F5344CB8AC3E}">
        <p14:creationId xmlns:p14="http://schemas.microsoft.com/office/powerpoint/2010/main" val="19001608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9720" y="1316449"/>
            <a:ext cx="7720632" cy="896598"/>
          </a:xfrm>
        </p:spPr>
        <p:txBody>
          <a:bodyPr>
            <a:normAutofit/>
          </a:bodyPr>
          <a:lstStyle/>
          <a:p>
            <a:pPr marL="0" indent="0">
              <a:buNone/>
            </a:pPr>
            <a:r>
              <a:rPr lang="en-GB" sz="1600" dirty="0" smtClean="0">
                <a:latin typeface="Times New Roman"/>
                <a:cs typeface="Times New Roman"/>
              </a:rPr>
              <a:t>VSI </a:t>
            </a:r>
            <a:r>
              <a:rPr lang="en-GB" sz="1600" dirty="0">
                <a:latin typeface="Baskerville" charset="0"/>
                <a:ea typeface="Baskerville" charset="0"/>
                <a:cs typeface="Baskerville" charset="0"/>
              </a:rPr>
              <a:t>i</a:t>
            </a:r>
            <a:r>
              <a:rPr lang="en-GB" sz="1600" dirty="0" smtClean="0">
                <a:latin typeface="Baskerville" charset="0"/>
                <a:ea typeface="Baskerville" charset="0"/>
                <a:cs typeface="Baskerville" charset="0"/>
              </a:rPr>
              <a:t>nterest at ISOLDE: </a:t>
            </a:r>
            <a:endParaRPr lang="en-GB" sz="1600" dirty="0">
              <a:latin typeface="Baskerville" charset="0"/>
              <a:ea typeface="Baskerville" charset="0"/>
              <a:cs typeface="Baskerville" charset="0"/>
            </a:endParaRPr>
          </a:p>
          <a:p>
            <a:pPr marL="0" indent="0">
              <a:buNone/>
            </a:pPr>
            <a:r>
              <a:rPr lang="en-GB" sz="1600" dirty="0" smtClean="0">
                <a:latin typeface="Baskerville" charset="0"/>
                <a:ea typeface="Baskerville" charset="0"/>
                <a:cs typeface="Baskerville" charset="0"/>
              </a:rPr>
              <a:t>Radium isotopes for ATOMIC Fundamental Symmetries Studies (i.e. at low energy Isolde)</a:t>
            </a:r>
          </a:p>
          <a:p>
            <a:pPr marL="0" indent="0">
              <a:buNone/>
            </a:pPr>
            <a:endParaRPr lang="en-GB" sz="1600" dirty="0">
              <a:latin typeface="Baskerville" charset="0"/>
              <a:ea typeface="Baskerville" charset="0"/>
              <a:cs typeface="Baskerville" charset="0"/>
            </a:endParaRPr>
          </a:p>
        </p:txBody>
      </p:sp>
      <p:pic>
        <p:nvPicPr>
          <p:cNvPr id="4" name="Imagen 3" descr="Captura de pantalla 2015-02-11 a la(s) 17.46.5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6136" y="2845093"/>
            <a:ext cx="3206447" cy="3096344"/>
          </a:xfrm>
          <a:prstGeom prst="rect">
            <a:avLst/>
          </a:prstGeom>
        </p:spPr>
      </p:pic>
      <p:sp>
        <p:nvSpPr>
          <p:cNvPr id="5" name="CuadroTexto 4"/>
          <p:cNvSpPr txBox="1"/>
          <p:nvPr/>
        </p:nvSpPr>
        <p:spPr>
          <a:xfrm>
            <a:off x="6660232" y="5157192"/>
            <a:ext cx="1774845" cy="369332"/>
          </a:xfrm>
          <a:prstGeom prst="rect">
            <a:avLst/>
          </a:prstGeom>
          <a:noFill/>
        </p:spPr>
        <p:txBody>
          <a:bodyPr wrap="none" rtlCol="0">
            <a:spAutoFit/>
          </a:bodyPr>
          <a:lstStyle/>
          <a:p>
            <a:pPr defTabSz="457200"/>
            <a:r>
              <a:rPr lang="es-ES" dirty="0" smtClean="0">
                <a:solidFill>
                  <a:prstClr val="black"/>
                </a:solidFill>
                <a:latin typeface="Calibri"/>
              </a:rPr>
              <a:t>+ 4 PhD </a:t>
            </a:r>
            <a:r>
              <a:rPr lang="es-ES" dirty="0" err="1" smtClean="0">
                <a:solidFill>
                  <a:prstClr val="black"/>
                </a:solidFill>
                <a:latin typeface="Calibri"/>
              </a:rPr>
              <a:t>students</a:t>
            </a:r>
            <a:endParaRPr lang="es-ES" dirty="0">
              <a:solidFill>
                <a:prstClr val="black"/>
              </a:solidFill>
              <a:latin typeface="Calibri"/>
            </a:endParaRPr>
          </a:p>
        </p:txBody>
      </p:sp>
      <p:pic>
        <p:nvPicPr>
          <p:cNvPr id="6" name="Imagen 5" descr="Screen Shot 2015-02-13 at 15.25.5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96135" y="1988840"/>
            <a:ext cx="2933869" cy="720080"/>
          </a:xfrm>
          <a:prstGeom prst="rect">
            <a:avLst/>
          </a:prstGeom>
        </p:spPr>
      </p:pic>
      <p:pic>
        <p:nvPicPr>
          <p:cNvPr id="8" name="Imagen 7"/>
          <p:cNvPicPr>
            <a:picLocks noChangeAspect="1"/>
          </p:cNvPicPr>
          <p:nvPr/>
        </p:nvPicPr>
        <p:blipFill>
          <a:blip r:embed="rId5"/>
          <a:stretch>
            <a:fillRect/>
          </a:stretch>
        </p:blipFill>
        <p:spPr>
          <a:xfrm>
            <a:off x="179511" y="2348880"/>
            <a:ext cx="5407598" cy="4392488"/>
          </a:xfrm>
          <a:prstGeom prst="rect">
            <a:avLst/>
          </a:prstGeom>
        </p:spPr>
      </p:pic>
      <p:sp>
        <p:nvSpPr>
          <p:cNvPr id="11" name="Marcador de número de diapositiva 10"/>
          <p:cNvSpPr>
            <a:spLocks noGrp="1"/>
          </p:cNvSpPr>
          <p:nvPr>
            <p:ph type="sldNum" sz="quarter" idx="12"/>
          </p:nvPr>
        </p:nvSpPr>
        <p:spPr/>
        <p:txBody>
          <a:bodyPr/>
          <a:lstStyle/>
          <a:p>
            <a:fld id="{D4A81DBE-D68F-3B46-9489-055493E5D4A5}" type="slidenum">
              <a:rPr lang="es-ES" smtClean="0">
                <a:solidFill>
                  <a:prstClr val="black">
                    <a:tint val="75000"/>
                  </a:prstClr>
                </a:solidFill>
                <a:latin typeface="Calibri"/>
              </a:rPr>
              <a:pPr/>
              <a:t>5</a:t>
            </a:fld>
            <a:endParaRPr lang="es-ES">
              <a:solidFill>
                <a:prstClr val="black">
                  <a:tint val="75000"/>
                </a:prstClr>
              </a:solidFill>
              <a:latin typeface="Calibri"/>
            </a:endParaRPr>
          </a:p>
        </p:txBody>
      </p:sp>
      <p:sp>
        <p:nvSpPr>
          <p:cNvPr id="12" name="Título 1"/>
          <p:cNvSpPr>
            <a:spLocks noGrp="1"/>
          </p:cNvSpPr>
          <p:nvPr>
            <p:ph type="title"/>
          </p:nvPr>
        </p:nvSpPr>
        <p:spPr>
          <a:xfrm>
            <a:off x="529208" y="659719"/>
            <a:ext cx="8229600" cy="656730"/>
          </a:xfrm>
        </p:spPr>
        <p:txBody>
          <a:bodyPr>
            <a:noAutofit/>
          </a:bodyPr>
          <a:lstStyle/>
          <a:p>
            <a:r>
              <a:rPr lang="es-ES" sz="1400" b="1" dirty="0">
                <a:solidFill>
                  <a:srgbClr val="0000FF"/>
                </a:solidFill>
                <a:latin typeface="Baskerville" charset="0"/>
                <a:ea typeface="Baskerville" charset="0"/>
                <a:cs typeface="Baskerville" charset="0"/>
              </a:rPr>
              <a:t>Van </a:t>
            </a:r>
            <a:r>
              <a:rPr lang="es-ES" sz="1400" b="1" dirty="0" err="1">
                <a:solidFill>
                  <a:srgbClr val="0000FF"/>
                </a:solidFill>
                <a:latin typeface="Baskerville" charset="0"/>
                <a:ea typeface="Baskerville" charset="0"/>
                <a:cs typeface="Baskerville" charset="0"/>
              </a:rPr>
              <a:t>Swinderen</a:t>
            </a:r>
            <a:r>
              <a:rPr lang="es-ES" sz="1400" b="1" dirty="0">
                <a:solidFill>
                  <a:srgbClr val="0000FF"/>
                </a:solidFill>
                <a:latin typeface="Baskerville" charset="0"/>
                <a:ea typeface="Baskerville" charset="0"/>
                <a:cs typeface="Baskerville" charset="0"/>
              </a:rPr>
              <a:t> </a:t>
            </a:r>
            <a:r>
              <a:rPr lang="es-ES" sz="1400" b="1" dirty="0" err="1">
                <a:solidFill>
                  <a:srgbClr val="0000FF"/>
                </a:solidFill>
                <a:latin typeface="Baskerville" charset="0"/>
                <a:ea typeface="Baskerville" charset="0"/>
                <a:cs typeface="Baskerville" charset="0"/>
              </a:rPr>
              <a:t>Institute</a:t>
            </a:r>
            <a:r>
              <a:rPr lang="es-ES" sz="1400" b="1" dirty="0">
                <a:solidFill>
                  <a:srgbClr val="0000FF"/>
                </a:solidFill>
                <a:latin typeface="Baskerville" charset="0"/>
                <a:ea typeface="Baskerville" charset="0"/>
                <a:cs typeface="Baskerville" charset="0"/>
              </a:rPr>
              <a:t> </a:t>
            </a:r>
            <a:r>
              <a:rPr lang="es-ES" sz="1400" b="1" dirty="0" err="1">
                <a:solidFill>
                  <a:srgbClr val="0000FF"/>
                </a:solidFill>
                <a:latin typeface="Baskerville" charset="0"/>
                <a:ea typeface="Baskerville" charset="0"/>
                <a:cs typeface="Baskerville" charset="0"/>
              </a:rPr>
              <a:t>for</a:t>
            </a:r>
            <a:r>
              <a:rPr lang="es-ES" sz="1400" b="1" dirty="0">
                <a:solidFill>
                  <a:srgbClr val="0000FF"/>
                </a:solidFill>
                <a:latin typeface="Baskerville" charset="0"/>
                <a:ea typeface="Baskerville" charset="0"/>
                <a:cs typeface="Baskerville" charset="0"/>
              </a:rPr>
              <a:t> </a:t>
            </a:r>
            <a:r>
              <a:rPr lang="es-ES" sz="1400" b="1" dirty="0" err="1">
                <a:solidFill>
                  <a:srgbClr val="0000FF"/>
                </a:solidFill>
                <a:latin typeface="Baskerville" charset="0"/>
                <a:ea typeface="Baskerville" charset="0"/>
                <a:cs typeface="Baskerville" charset="0"/>
              </a:rPr>
              <a:t>Particle</a:t>
            </a:r>
            <a:r>
              <a:rPr lang="es-ES" sz="1400" b="1" dirty="0">
                <a:solidFill>
                  <a:srgbClr val="0000FF"/>
                </a:solidFill>
                <a:latin typeface="Baskerville" charset="0"/>
                <a:ea typeface="Baskerville" charset="0"/>
                <a:cs typeface="Baskerville" charset="0"/>
              </a:rPr>
              <a:t> </a:t>
            </a:r>
            <a:r>
              <a:rPr lang="es-ES" sz="1400" b="1" dirty="0" err="1">
                <a:solidFill>
                  <a:srgbClr val="0000FF"/>
                </a:solidFill>
                <a:latin typeface="Baskerville" charset="0"/>
                <a:ea typeface="Baskerville" charset="0"/>
                <a:cs typeface="Baskerville" charset="0"/>
              </a:rPr>
              <a:t>Physics</a:t>
            </a:r>
            <a:r>
              <a:rPr lang="es-ES" sz="1400" b="1" dirty="0">
                <a:solidFill>
                  <a:srgbClr val="0000FF"/>
                </a:solidFill>
                <a:latin typeface="Baskerville" charset="0"/>
                <a:ea typeface="Baskerville" charset="0"/>
                <a:cs typeface="Baskerville" charset="0"/>
              </a:rPr>
              <a:t> and </a:t>
            </a:r>
            <a:r>
              <a:rPr lang="es-ES" sz="1400" b="1" dirty="0" err="1" smtClean="0">
                <a:solidFill>
                  <a:srgbClr val="0000FF"/>
                </a:solidFill>
                <a:latin typeface="Baskerville" charset="0"/>
                <a:ea typeface="Baskerville" charset="0"/>
                <a:cs typeface="Baskerville" charset="0"/>
              </a:rPr>
              <a:t>Gravity</a:t>
            </a:r>
            <a:r>
              <a:rPr lang="es-ES" sz="1400" b="1" dirty="0" smtClean="0">
                <a:solidFill>
                  <a:srgbClr val="0000FF"/>
                </a:solidFill>
                <a:latin typeface="Baskerville" charset="0"/>
                <a:ea typeface="Baskerville" charset="0"/>
                <a:cs typeface="Baskerville" charset="0"/>
              </a:rPr>
              <a:t>, </a:t>
            </a:r>
            <a:r>
              <a:rPr lang="es-ES" sz="1400" b="1" dirty="0" err="1" smtClean="0">
                <a:solidFill>
                  <a:srgbClr val="0000FF"/>
                </a:solidFill>
                <a:latin typeface="Baskerville" charset="0"/>
                <a:ea typeface="Baskerville" charset="0"/>
                <a:cs typeface="Baskerville" charset="0"/>
              </a:rPr>
              <a:t>University</a:t>
            </a:r>
            <a:r>
              <a:rPr lang="es-ES" sz="1400" b="1" dirty="0" smtClean="0">
                <a:solidFill>
                  <a:srgbClr val="0000FF"/>
                </a:solidFill>
                <a:latin typeface="Baskerville" charset="0"/>
                <a:ea typeface="Baskerville" charset="0"/>
                <a:cs typeface="Baskerville" charset="0"/>
              </a:rPr>
              <a:t> </a:t>
            </a:r>
            <a:r>
              <a:rPr lang="es-ES" sz="1400" b="1" dirty="0">
                <a:solidFill>
                  <a:srgbClr val="0000FF"/>
                </a:solidFill>
                <a:latin typeface="Baskerville" charset="0"/>
                <a:ea typeface="Baskerville" charset="0"/>
                <a:cs typeface="Baskerville" charset="0"/>
              </a:rPr>
              <a:t>of </a:t>
            </a:r>
            <a:r>
              <a:rPr lang="es-ES" sz="1400" b="1" dirty="0" err="1" smtClean="0">
                <a:solidFill>
                  <a:srgbClr val="0000FF"/>
                </a:solidFill>
                <a:latin typeface="Baskerville" charset="0"/>
                <a:ea typeface="Baskerville" charset="0"/>
                <a:cs typeface="Baskerville" charset="0"/>
              </a:rPr>
              <a:t>Groningen</a:t>
            </a:r>
            <a:r>
              <a:rPr lang="es-ES" sz="1400" b="1" dirty="0" smtClean="0">
                <a:solidFill>
                  <a:srgbClr val="0000FF"/>
                </a:solidFill>
                <a:latin typeface="Baskerville" charset="0"/>
                <a:ea typeface="Baskerville" charset="0"/>
                <a:cs typeface="Baskerville" charset="0"/>
              </a:rPr>
              <a:t/>
            </a:r>
            <a:br>
              <a:rPr lang="es-ES" sz="1400" b="1" dirty="0" smtClean="0">
                <a:solidFill>
                  <a:srgbClr val="0000FF"/>
                </a:solidFill>
                <a:latin typeface="Baskerville" charset="0"/>
                <a:ea typeface="Baskerville" charset="0"/>
                <a:cs typeface="Baskerville" charset="0"/>
              </a:rPr>
            </a:br>
            <a:r>
              <a:rPr lang="es-ES" sz="1400" b="1" dirty="0" err="1" smtClean="0">
                <a:latin typeface="Baskerville" charset="0"/>
                <a:ea typeface="Baskerville" charset="0"/>
                <a:cs typeface="Baskerville" charset="0"/>
              </a:rPr>
              <a:t>Researchgroup</a:t>
            </a:r>
            <a:r>
              <a:rPr lang="es-ES" sz="1400" b="1" dirty="0" smtClean="0">
                <a:latin typeface="Baskerville" charset="0"/>
                <a:ea typeface="Baskerville" charset="0"/>
                <a:cs typeface="Baskerville" charset="0"/>
              </a:rPr>
              <a:t> </a:t>
            </a:r>
            <a:r>
              <a:rPr lang="es-ES" sz="1400" b="1" dirty="0" err="1" smtClean="0">
                <a:latin typeface="Baskerville" charset="0"/>
                <a:ea typeface="Baskerville" charset="0"/>
                <a:cs typeface="Baskerville" charset="0"/>
              </a:rPr>
              <a:t>Ions</a:t>
            </a:r>
            <a:r>
              <a:rPr lang="es-ES" sz="1400" b="1" dirty="0" smtClean="0">
                <a:latin typeface="Baskerville" charset="0"/>
                <a:ea typeface="Baskerville" charset="0"/>
                <a:cs typeface="Baskerville" charset="0"/>
              </a:rPr>
              <a:t>:</a:t>
            </a:r>
            <a:endParaRPr lang="es-ES" sz="1400" b="1" dirty="0">
              <a:solidFill>
                <a:srgbClr val="0000FF"/>
              </a:solidFill>
              <a:latin typeface="Baskerville" charset="0"/>
              <a:ea typeface="Baskerville" charset="0"/>
              <a:cs typeface="Baskerville" charset="0"/>
            </a:endParaRPr>
          </a:p>
        </p:txBody>
      </p:sp>
      <p:sp>
        <p:nvSpPr>
          <p:cNvPr id="13" name="CuadroTexto 12"/>
          <p:cNvSpPr txBox="1"/>
          <p:nvPr/>
        </p:nvSpPr>
        <p:spPr>
          <a:xfrm>
            <a:off x="611560" y="157507"/>
            <a:ext cx="7488832" cy="369332"/>
          </a:xfrm>
          <a:prstGeom prst="rect">
            <a:avLst/>
          </a:prstGeom>
          <a:solidFill>
            <a:schemeClr val="accent6">
              <a:lumMod val="20000"/>
              <a:lumOff val="80000"/>
            </a:schemeClr>
          </a:solidFill>
        </p:spPr>
        <p:txBody>
          <a:bodyPr wrap="square" rtlCol="0">
            <a:spAutoFit/>
          </a:bodyPr>
          <a:lstStyle/>
          <a:p>
            <a:r>
              <a:rPr lang="en-GB" dirty="0" smtClean="0"/>
              <a:t>Existing machine not </a:t>
            </a:r>
            <a:r>
              <a:rPr lang="en-GB" smtClean="0"/>
              <a:t>in use @ KVI-CAR  </a:t>
            </a:r>
            <a:r>
              <a:rPr lang="en-GB" dirty="0" smtClean="0"/>
              <a:t>Built 1994    Should be scrapped!?</a:t>
            </a:r>
            <a:endParaRPr lang="en-GB" dirty="0"/>
          </a:p>
        </p:txBody>
      </p:sp>
      <p:grpSp>
        <p:nvGrpSpPr>
          <p:cNvPr id="18" name="Group 17"/>
          <p:cNvGrpSpPr/>
          <p:nvPr/>
        </p:nvGrpSpPr>
        <p:grpSpPr>
          <a:xfrm>
            <a:off x="179511" y="2011441"/>
            <a:ext cx="4759445" cy="3330417"/>
            <a:chOff x="179511" y="2011441"/>
            <a:chExt cx="4759445" cy="3330417"/>
          </a:xfrm>
        </p:grpSpPr>
        <p:pic>
          <p:nvPicPr>
            <p:cNvPr id="10" name="Imagen 8" descr="Captura de pantalla 2013-10-16 a la(s) 17.59.27.png"/>
            <p:cNvPicPr>
              <a:picLocks noChangeAspect="1"/>
            </p:cNvPicPr>
            <p:nvPr/>
          </p:nvPicPr>
          <p:blipFill rotWithShape="1">
            <a:blip r:embed="rId6">
              <a:extLst>
                <a:ext uri="{28A0092B-C50C-407E-A947-70E740481C1C}">
                  <a14:useLocalDpi xmlns:a14="http://schemas.microsoft.com/office/drawing/2010/main"/>
                </a:ext>
              </a:extLst>
            </a:blip>
            <a:srcRect r="50103" b="387"/>
            <a:stretch/>
          </p:blipFill>
          <p:spPr>
            <a:xfrm>
              <a:off x="179511" y="3244237"/>
              <a:ext cx="2262397" cy="2097621"/>
            </a:xfrm>
            <a:prstGeom prst="rect">
              <a:avLst/>
            </a:prstGeom>
          </p:spPr>
        </p:pic>
        <p:sp>
          <p:nvSpPr>
            <p:cNvPr id="14" name="CuadroTexto 9"/>
            <p:cNvSpPr txBox="1"/>
            <p:nvPr/>
          </p:nvSpPr>
          <p:spPr>
            <a:xfrm>
              <a:off x="179511" y="2011441"/>
              <a:ext cx="1944217" cy="1015663"/>
            </a:xfrm>
            <a:prstGeom prst="rect">
              <a:avLst/>
            </a:prstGeom>
            <a:solidFill>
              <a:schemeClr val="accent2">
                <a:lumMod val="20000"/>
                <a:lumOff val="80000"/>
              </a:schemeClr>
            </a:solidFill>
          </p:spPr>
          <p:txBody>
            <a:bodyPr wrap="square" rtlCol="0">
              <a:spAutoFit/>
            </a:bodyPr>
            <a:lstStyle/>
            <a:p>
              <a:r>
                <a:rPr lang="en-GB" sz="1200" b="1" dirty="0" smtClean="0">
                  <a:solidFill>
                    <a:prstClr val="black"/>
                  </a:solidFill>
                  <a:latin typeface="Baskerville" charset="0"/>
                  <a:ea typeface="Baskerville" charset="0"/>
                  <a:cs typeface="Baskerville" charset="0"/>
                </a:rPr>
                <a:t>Time of flight vs. energy loss in a 100 mm silicon detector shows various nuclides at the intermediate plane T2.</a:t>
              </a:r>
            </a:p>
          </p:txBody>
        </p:sp>
        <p:cxnSp>
          <p:nvCxnSpPr>
            <p:cNvPr id="7" name="Straight Arrow Connector 6"/>
            <p:cNvCxnSpPr/>
            <p:nvPr/>
          </p:nvCxnSpPr>
          <p:spPr>
            <a:xfrm>
              <a:off x="2339752" y="3573016"/>
              <a:ext cx="2599204" cy="648072"/>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H="1" flipV="1">
              <a:off x="2200124" y="3159223"/>
              <a:ext cx="83395" cy="366689"/>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7646912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linds(horizontal)">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p:cNvSpPr>
            <a:spLocks noGrp="1"/>
          </p:cNvSpPr>
          <p:nvPr>
            <p:ph type="ftr" sz="quarter" idx="3"/>
          </p:nvPr>
        </p:nvSpPr>
        <p:spPr/>
        <p:txBody>
          <a:bodyPr/>
          <a:lstStyle/>
          <a:p>
            <a:pPr algn="l">
              <a:defRPr/>
            </a:pPr>
            <a:r>
              <a:rPr lang="es-ES_tradnl" smtClean="0">
                <a:solidFill>
                  <a:prstClr val="black"/>
                </a:solidFill>
              </a:rPr>
              <a:t>Olof Tengblad:   HIE ISOLDE</a:t>
            </a:r>
            <a:endParaRPr lang="es-ES" dirty="0">
              <a:solidFill>
                <a:prstClr val="black"/>
              </a:solidFill>
            </a:endParaRP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12" y="2828441"/>
            <a:ext cx="9144000" cy="4029559"/>
          </a:xfrm>
          <a:prstGeom prst="rect">
            <a:avLst/>
          </a:prstGeom>
        </p:spPr>
      </p:pic>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92696"/>
            <a:ext cx="4739949" cy="2232248"/>
          </a:xfrm>
          <a:prstGeom prst="rect">
            <a:avLst/>
          </a:prstGeom>
        </p:spPr>
      </p:pic>
      <p:pic>
        <p:nvPicPr>
          <p:cNvPr id="9" name="Imagen 8" descr="Captura de pantalla 2013-10-16 a la(s) 17.59.27.png"/>
          <p:cNvPicPr>
            <a:picLocks noChangeAspect="1"/>
          </p:cNvPicPr>
          <p:nvPr/>
        </p:nvPicPr>
        <p:blipFill rotWithShape="1">
          <a:blip r:embed="rId4">
            <a:extLst>
              <a:ext uri="{28A0092B-C50C-407E-A947-70E740481C1C}">
                <a14:useLocalDpi xmlns:a14="http://schemas.microsoft.com/office/drawing/2010/main"/>
              </a:ext>
            </a:extLst>
          </a:blip>
          <a:srcRect r="50103" b="387"/>
          <a:stretch/>
        </p:blipFill>
        <p:spPr>
          <a:xfrm>
            <a:off x="5060836" y="1772816"/>
            <a:ext cx="2808312" cy="2603776"/>
          </a:xfrm>
          <a:prstGeom prst="rect">
            <a:avLst/>
          </a:prstGeom>
        </p:spPr>
      </p:pic>
      <p:cxnSp>
        <p:nvCxnSpPr>
          <p:cNvPr id="12" name="Conector recto de flecha 11"/>
          <p:cNvCxnSpPr/>
          <p:nvPr/>
        </p:nvCxnSpPr>
        <p:spPr>
          <a:xfrm>
            <a:off x="5868144" y="4214367"/>
            <a:ext cx="598030" cy="1042914"/>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3" name="CuadroTexto 12"/>
          <p:cNvSpPr txBox="1"/>
          <p:nvPr/>
        </p:nvSpPr>
        <p:spPr>
          <a:xfrm>
            <a:off x="3330801" y="132601"/>
            <a:ext cx="3134191" cy="400110"/>
          </a:xfrm>
          <a:prstGeom prst="rect">
            <a:avLst/>
          </a:prstGeom>
          <a:noFill/>
        </p:spPr>
        <p:txBody>
          <a:bodyPr wrap="none" rtlCol="0">
            <a:spAutoFit/>
          </a:bodyPr>
          <a:lstStyle/>
          <a:p>
            <a:r>
              <a:rPr lang="es-ES_tradnl" sz="2000" dirty="0" err="1" smtClean="0">
                <a:solidFill>
                  <a:srgbClr val="29348C"/>
                </a:solidFill>
                <a:latin typeface="Baskerville" charset="0"/>
                <a:ea typeface="Baskerville" charset="0"/>
                <a:cs typeface="Baskerville" charset="0"/>
              </a:rPr>
              <a:t>HiFi</a:t>
            </a:r>
            <a:r>
              <a:rPr lang="es-ES_tradnl" sz="2000" dirty="0" smtClean="0">
                <a:solidFill>
                  <a:srgbClr val="29348C"/>
                </a:solidFill>
                <a:latin typeface="Baskerville" charset="0"/>
                <a:ea typeface="Baskerville" charset="0"/>
                <a:cs typeface="Baskerville" charset="0"/>
              </a:rPr>
              <a:t> </a:t>
            </a:r>
            <a:r>
              <a:rPr lang="es-ES_tradnl" sz="2000" dirty="0" err="1" smtClean="0">
                <a:solidFill>
                  <a:srgbClr val="29348C"/>
                </a:solidFill>
                <a:latin typeface="Baskerville" charset="0"/>
                <a:ea typeface="Baskerville" charset="0"/>
                <a:cs typeface="Baskerville" charset="0"/>
              </a:rPr>
              <a:t>with</a:t>
            </a:r>
            <a:r>
              <a:rPr lang="es-ES_tradnl" sz="2000" dirty="0" smtClean="0">
                <a:solidFill>
                  <a:srgbClr val="29348C"/>
                </a:solidFill>
                <a:latin typeface="Baskerville" charset="0"/>
                <a:ea typeface="Baskerville" charset="0"/>
                <a:cs typeface="Baskerville" charset="0"/>
              </a:rPr>
              <a:t> </a:t>
            </a:r>
            <a:r>
              <a:rPr lang="es-ES_tradnl" sz="2000" dirty="0" err="1" smtClean="0">
                <a:solidFill>
                  <a:srgbClr val="29348C"/>
                </a:solidFill>
                <a:latin typeface="Baskerville" charset="0"/>
                <a:ea typeface="Baskerville" charset="0"/>
                <a:cs typeface="Baskerville" charset="0"/>
              </a:rPr>
              <a:t>MiniBall</a:t>
            </a:r>
            <a:r>
              <a:rPr lang="es-ES_tradnl" sz="2000" dirty="0" smtClean="0">
                <a:solidFill>
                  <a:srgbClr val="29348C"/>
                </a:solidFill>
                <a:latin typeface="Baskerville" charset="0"/>
                <a:ea typeface="Baskerville" charset="0"/>
                <a:cs typeface="Baskerville" charset="0"/>
              </a:rPr>
              <a:t> @ XT01</a:t>
            </a:r>
            <a:endParaRPr lang="es-ES_tradnl" sz="2000" dirty="0">
              <a:solidFill>
                <a:srgbClr val="29348C"/>
              </a:solidFill>
              <a:latin typeface="Baskerville" charset="0"/>
              <a:ea typeface="Baskerville" charset="0"/>
              <a:cs typeface="Baskerville" charset="0"/>
            </a:endParaRPr>
          </a:p>
        </p:txBody>
      </p:sp>
      <p:sp>
        <p:nvSpPr>
          <p:cNvPr id="18" name="Marcador de número de diapositiva 17"/>
          <p:cNvSpPr>
            <a:spLocks noGrp="1"/>
          </p:cNvSpPr>
          <p:nvPr>
            <p:ph type="sldNum" sz="quarter" idx="4"/>
          </p:nvPr>
        </p:nvSpPr>
        <p:spPr/>
        <p:txBody>
          <a:bodyPr/>
          <a:lstStyle/>
          <a:p>
            <a:fld id="{98B9021C-E1F5-476C-9C96-53DAFAC10250}" type="slidenum">
              <a:rPr lang="es-ES" smtClean="0">
                <a:solidFill>
                  <a:prstClr val="black">
                    <a:tint val="75000"/>
                  </a:prstClr>
                </a:solidFill>
                <a:latin typeface="Calibri"/>
              </a:rPr>
              <a:pPr/>
              <a:t>6</a:t>
            </a:fld>
            <a:endParaRPr lang="es-ES" dirty="0">
              <a:solidFill>
                <a:prstClr val="black">
                  <a:tint val="75000"/>
                </a:prstClr>
              </a:solidFill>
              <a:latin typeface="Calibri"/>
            </a:endParaRPr>
          </a:p>
        </p:txBody>
      </p:sp>
      <p:sp>
        <p:nvSpPr>
          <p:cNvPr id="4" name="Rectangle 3"/>
          <p:cNvSpPr/>
          <p:nvPr/>
        </p:nvSpPr>
        <p:spPr>
          <a:xfrm>
            <a:off x="-14712" y="2611642"/>
            <a:ext cx="514800" cy="72008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descr="LundUniversity_C2line_RGB.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712" y="2647197"/>
            <a:ext cx="515080" cy="648970"/>
          </a:xfrm>
          <a:prstGeom prst="rect">
            <a:avLst/>
          </a:prstGeom>
        </p:spPr>
      </p:pic>
      <p:sp>
        <p:nvSpPr>
          <p:cNvPr id="17" name="Rectangle 16"/>
          <p:cNvSpPr/>
          <p:nvPr/>
        </p:nvSpPr>
        <p:spPr>
          <a:xfrm>
            <a:off x="6804248" y="0"/>
            <a:ext cx="514800" cy="62068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5017884" y="1126485"/>
            <a:ext cx="3225883" cy="646331"/>
          </a:xfrm>
          <a:prstGeom prst="rect">
            <a:avLst/>
          </a:prstGeom>
          <a:solidFill>
            <a:srgbClr val="FFFF00"/>
          </a:solidFill>
        </p:spPr>
        <p:txBody>
          <a:bodyPr wrap="none" rtlCol="0">
            <a:spAutoFit/>
          </a:bodyPr>
          <a:lstStyle/>
          <a:p>
            <a:r>
              <a:rPr lang="en-US" dirty="0" err="1" smtClean="0"/>
              <a:t>HiFi</a:t>
            </a:r>
            <a:r>
              <a:rPr lang="en-US" dirty="0" smtClean="0"/>
              <a:t> with </a:t>
            </a:r>
            <a:r>
              <a:rPr lang="en-US" dirty="0" err="1" smtClean="0"/>
              <a:t>MiniBall</a:t>
            </a:r>
            <a:r>
              <a:rPr lang="en-US" dirty="0" smtClean="0"/>
              <a:t> @ XT01</a:t>
            </a:r>
          </a:p>
          <a:p>
            <a:r>
              <a:rPr lang="en-US" dirty="0" err="1" smtClean="0"/>
              <a:t>Catia</a:t>
            </a:r>
            <a:r>
              <a:rPr lang="en-US" dirty="0" smtClean="0"/>
              <a:t> drawings exact dimensions</a:t>
            </a:r>
            <a:endParaRPr lang="en-US" dirty="0"/>
          </a:p>
        </p:txBody>
      </p:sp>
    </p:spTree>
    <p:extLst>
      <p:ext uri="{BB962C8B-B14F-4D97-AF65-F5344CB8AC3E}">
        <p14:creationId xmlns:p14="http://schemas.microsoft.com/office/powerpoint/2010/main" val="160210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par>
                                <p:cTn id="8" presetID="3" presetClass="entr" presetSubtype="1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blinds(horizontal)">
                                      <p:cBhvr>
                                        <p:cTn id="1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98B9021C-E1F5-476C-9C96-53DAFAC10250}" type="slidenum">
              <a:rPr lang="es-ES" smtClean="0">
                <a:solidFill>
                  <a:prstClr val="black">
                    <a:tint val="75000"/>
                  </a:prstClr>
                </a:solidFill>
                <a:latin typeface="Calibri"/>
              </a:rPr>
              <a:pPr/>
              <a:t>7</a:t>
            </a:fld>
            <a:endParaRPr lang="es-ES" dirty="0">
              <a:solidFill>
                <a:prstClr val="black">
                  <a:tint val="75000"/>
                </a:prstClr>
              </a:solidFill>
              <a:latin typeface="Calibri"/>
            </a:endParaRPr>
          </a:p>
        </p:txBody>
      </p:sp>
      <p:sp>
        <p:nvSpPr>
          <p:cNvPr id="3" name="Footer Placeholder 2"/>
          <p:cNvSpPr>
            <a:spLocks noGrp="1"/>
          </p:cNvSpPr>
          <p:nvPr>
            <p:ph type="ftr" sz="quarter" idx="3"/>
          </p:nvPr>
        </p:nvSpPr>
        <p:spPr/>
        <p:txBody>
          <a:bodyPr/>
          <a:lstStyle/>
          <a:p>
            <a:pPr algn="l">
              <a:defRPr/>
            </a:pPr>
            <a:r>
              <a:rPr lang="es-ES_tradnl" smtClean="0">
                <a:solidFill>
                  <a:prstClr val="black"/>
                </a:solidFill>
              </a:rPr>
              <a:t>Olof Tengblad:   HIE ISOLDE</a:t>
            </a:r>
            <a:endParaRPr lang="es-ES" dirty="0">
              <a:solidFill>
                <a:prstClr val="black"/>
              </a:solidFill>
            </a:endParaRPr>
          </a:p>
        </p:txBody>
      </p:sp>
      <p:sp>
        <p:nvSpPr>
          <p:cNvPr id="4" name="TextBox 3"/>
          <p:cNvSpPr txBox="1"/>
          <p:nvPr/>
        </p:nvSpPr>
        <p:spPr>
          <a:xfrm>
            <a:off x="454547" y="902561"/>
            <a:ext cx="8197179" cy="1785104"/>
          </a:xfrm>
          <a:prstGeom prst="rect">
            <a:avLst/>
          </a:prstGeom>
          <a:noFill/>
        </p:spPr>
        <p:txBody>
          <a:bodyPr wrap="none" rtlCol="0">
            <a:spAutoFit/>
          </a:bodyPr>
          <a:lstStyle/>
          <a:p>
            <a:pPr algn="ctr">
              <a:spcAft>
                <a:spcPts val="600"/>
              </a:spcAft>
            </a:pPr>
            <a:r>
              <a:rPr lang="es-ES_tradnl" b="1" i="1" dirty="0" err="1">
                <a:solidFill>
                  <a:srgbClr val="29348C"/>
                </a:solidFill>
                <a:effectLst>
                  <a:outerShdw blurRad="12700" dist="38100" dir="2700000" algn="tl">
                    <a:schemeClr val="accent5">
                      <a:lumMod val="60000"/>
                      <a:lumOff val="40000"/>
                    </a:schemeClr>
                  </a:outerShdw>
                </a:effectLst>
                <a:latin typeface="Baskerville" charset="0"/>
                <a:ea typeface="Baskerville" charset="0"/>
                <a:cs typeface="Baskerville" charset="0"/>
              </a:rPr>
              <a:t>HiFi</a:t>
            </a:r>
            <a:r>
              <a:rPr lang="es-ES_tradnl" b="1" i="1" dirty="0">
                <a:solidFill>
                  <a:srgbClr val="29348C"/>
                </a:solidFill>
                <a:effectLst>
                  <a:outerShdw blurRad="12700" dist="38100" dir="2700000" algn="tl">
                    <a:schemeClr val="accent5">
                      <a:lumMod val="60000"/>
                      <a:lumOff val="40000"/>
                    </a:schemeClr>
                  </a:outerShdw>
                </a:effectLst>
                <a:latin typeface="Baskerville" charset="0"/>
                <a:ea typeface="Baskerville" charset="0"/>
                <a:cs typeface="Baskerville" charset="0"/>
              </a:rPr>
              <a:t> -  </a:t>
            </a:r>
            <a:r>
              <a:rPr lang="es-ES_tradnl" b="1" i="1" dirty="0" err="1">
                <a:solidFill>
                  <a:srgbClr val="29348C"/>
                </a:solidFill>
                <a:effectLst>
                  <a:outerShdw blurRad="12700" dist="38100" dir="2700000" algn="tl">
                    <a:schemeClr val="accent5">
                      <a:lumMod val="60000"/>
                      <a:lumOff val="40000"/>
                    </a:schemeClr>
                  </a:outerShdw>
                </a:effectLst>
                <a:latin typeface="Baskerville" charset="0"/>
                <a:ea typeface="Baskerville" charset="0"/>
                <a:cs typeface="Baskerville" charset="0"/>
              </a:rPr>
              <a:t>the</a:t>
            </a:r>
            <a:r>
              <a:rPr lang="es-ES_tradnl" b="1" i="1" dirty="0">
                <a:solidFill>
                  <a:srgbClr val="29348C"/>
                </a:solidFill>
                <a:effectLst>
                  <a:outerShdw blurRad="12700" dist="38100" dir="2700000" algn="tl">
                    <a:schemeClr val="accent5">
                      <a:lumMod val="60000"/>
                      <a:lumOff val="40000"/>
                    </a:schemeClr>
                  </a:outerShdw>
                </a:effectLst>
                <a:latin typeface="Baskerville" charset="0"/>
                <a:ea typeface="Baskerville" charset="0"/>
                <a:cs typeface="Baskerville" charset="0"/>
              </a:rPr>
              <a:t> </a:t>
            </a:r>
            <a:r>
              <a:rPr lang="es-ES_tradnl" b="1" i="1" dirty="0" err="1">
                <a:solidFill>
                  <a:srgbClr val="29348C"/>
                </a:solidFill>
                <a:effectLst>
                  <a:outerShdw blurRad="12700" dist="38100" dir="2700000" algn="tl">
                    <a:schemeClr val="accent5">
                      <a:lumMod val="60000"/>
                      <a:lumOff val="40000"/>
                    </a:schemeClr>
                  </a:outerShdw>
                </a:effectLst>
                <a:latin typeface="Baskerville" charset="0"/>
                <a:ea typeface="Baskerville" charset="0"/>
                <a:cs typeface="Baskerville" charset="0"/>
              </a:rPr>
              <a:t>Hie</a:t>
            </a:r>
            <a:r>
              <a:rPr lang="es-ES_tradnl" b="1" i="1" dirty="0">
                <a:solidFill>
                  <a:srgbClr val="29348C"/>
                </a:solidFill>
                <a:effectLst>
                  <a:outerShdw blurRad="12700" dist="38100" dir="2700000" algn="tl">
                    <a:schemeClr val="accent5">
                      <a:lumMod val="60000"/>
                      <a:lumOff val="40000"/>
                    </a:schemeClr>
                  </a:outerShdw>
                </a:effectLst>
                <a:latin typeface="Baskerville" charset="0"/>
                <a:ea typeface="Baskerville" charset="0"/>
                <a:cs typeface="Baskerville" charset="0"/>
              </a:rPr>
              <a:t> </a:t>
            </a:r>
            <a:r>
              <a:rPr lang="es-ES_tradnl" b="1" i="1" dirty="0" err="1">
                <a:solidFill>
                  <a:srgbClr val="29348C"/>
                </a:solidFill>
                <a:effectLst>
                  <a:outerShdw blurRad="12700" dist="38100" dir="2700000" algn="tl">
                    <a:schemeClr val="accent5">
                      <a:lumMod val="60000"/>
                      <a:lumOff val="40000"/>
                    </a:schemeClr>
                  </a:outerShdw>
                </a:effectLst>
                <a:latin typeface="Baskerville" charset="0"/>
                <a:ea typeface="Baskerville" charset="0"/>
                <a:cs typeface="Baskerville" charset="0"/>
              </a:rPr>
              <a:t>isolde</a:t>
            </a:r>
            <a:r>
              <a:rPr lang="es-ES_tradnl" b="1" i="1" dirty="0">
                <a:solidFill>
                  <a:srgbClr val="29348C"/>
                </a:solidFill>
                <a:effectLst>
                  <a:outerShdw blurRad="12700" dist="38100" dir="2700000" algn="tl">
                    <a:schemeClr val="accent5">
                      <a:lumMod val="60000"/>
                      <a:lumOff val="40000"/>
                    </a:schemeClr>
                  </a:outerShdw>
                </a:effectLst>
                <a:latin typeface="Baskerville" charset="0"/>
                <a:ea typeface="Baskerville" charset="0"/>
                <a:cs typeface="Baskerville" charset="0"/>
              </a:rPr>
              <a:t> </a:t>
            </a:r>
            <a:r>
              <a:rPr lang="es-ES_tradnl" b="1" i="1" dirty="0" err="1">
                <a:solidFill>
                  <a:srgbClr val="29348C"/>
                </a:solidFill>
                <a:effectLst>
                  <a:outerShdw blurRad="12700" dist="38100" dir="2700000" algn="tl">
                    <a:schemeClr val="accent5">
                      <a:lumMod val="60000"/>
                      <a:lumOff val="40000"/>
                    </a:schemeClr>
                  </a:outerShdw>
                </a:effectLst>
                <a:latin typeface="Baskerville" charset="0"/>
                <a:ea typeface="Baskerville" charset="0"/>
                <a:cs typeface="Baskerville" charset="0"/>
              </a:rPr>
              <a:t>Fragment</a:t>
            </a:r>
            <a:r>
              <a:rPr lang="es-ES_tradnl" b="1" i="1" dirty="0">
                <a:solidFill>
                  <a:srgbClr val="29348C"/>
                </a:solidFill>
                <a:effectLst>
                  <a:outerShdw blurRad="12700" dist="38100" dir="2700000" algn="tl">
                    <a:schemeClr val="accent5">
                      <a:lumMod val="60000"/>
                      <a:lumOff val="40000"/>
                    </a:schemeClr>
                  </a:outerShdw>
                </a:effectLst>
                <a:latin typeface="Baskerville" charset="0"/>
                <a:ea typeface="Baskerville" charset="0"/>
                <a:cs typeface="Baskerville" charset="0"/>
              </a:rPr>
              <a:t> </a:t>
            </a:r>
            <a:r>
              <a:rPr lang="es-ES_tradnl" b="1" i="1" dirty="0" err="1" smtClean="0">
                <a:solidFill>
                  <a:srgbClr val="29348C"/>
                </a:solidFill>
                <a:effectLst>
                  <a:outerShdw blurRad="12700" dist="38100" dir="2700000" algn="tl">
                    <a:schemeClr val="accent5">
                      <a:lumMod val="60000"/>
                      <a:lumOff val="40000"/>
                    </a:schemeClr>
                  </a:outerShdw>
                </a:effectLst>
                <a:latin typeface="Baskerville" charset="0"/>
                <a:ea typeface="Baskerville" charset="0"/>
                <a:cs typeface="Baskerville" charset="0"/>
              </a:rPr>
              <a:t>identifier</a:t>
            </a:r>
            <a:endParaRPr lang="en-US" dirty="0">
              <a:latin typeface="Baskerville" charset="0"/>
              <a:ea typeface="Baskerville" charset="0"/>
              <a:cs typeface="Baskerville" charset="0"/>
            </a:endParaRPr>
          </a:p>
          <a:p>
            <a:pPr algn="ctr">
              <a:spcAft>
                <a:spcPts val="600"/>
              </a:spcAft>
            </a:pPr>
            <a:r>
              <a:rPr lang="en-GB" b="1" dirty="0" err="1">
                <a:latin typeface="Baskerville" charset="0"/>
                <a:ea typeface="Baskerville" charset="0"/>
                <a:cs typeface="Baskerville" charset="0"/>
              </a:rPr>
              <a:t>TRImP</a:t>
            </a:r>
            <a:r>
              <a:rPr lang="en-GB" b="1" dirty="0">
                <a:latin typeface="Baskerville" charset="0"/>
                <a:ea typeface="Baskerville" charset="0"/>
                <a:cs typeface="Baskerville" charset="0"/>
              </a:rPr>
              <a:t> as 0-degree spectrometer at </a:t>
            </a:r>
            <a:r>
              <a:rPr lang="en-GB" b="1" dirty="0" smtClean="0">
                <a:latin typeface="Baskerville" charset="0"/>
                <a:ea typeface="Baskerville" charset="0"/>
                <a:cs typeface="Baskerville" charset="0"/>
              </a:rPr>
              <a:t>HIE-ISOLDE</a:t>
            </a:r>
            <a:r>
              <a:rPr lang="en-GB" b="1" dirty="0">
                <a:solidFill>
                  <a:srgbClr val="29348C"/>
                </a:solidFill>
                <a:latin typeface="Baskerville" charset="0"/>
                <a:ea typeface="Baskerville" charset="0"/>
                <a:cs typeface="Baskerville" charset="0"/>
              </a:rPr>
              <a:t> </a:t>
            </a:r>
            <a:endParaRPr lang="en-US" dirty="0">
              <a:solidFill>
                <a:srgbClr val="29348C"/>
              </a:solidFill>
              <a:latin typeface="Baskerville" charset="0"/>
              <a:ea typeface="Baskerville" charset="0"/>
              <a:cs typeface="Baskerville" charset="0"/>
            </a:endParaRPr>
          </a:p>
          <a:p>
            <a:pPr algn="ctr">
              <a:spcAft>
                <a:spcPts val="600"/>
              </a:spcAft>
            </a:pPr>
            <a:r>
              <a:rPr lang="en-GB" b="1" dirty="0">
                <a:solidFill>
                  <a:srgbClr val="29348C"/>
                </a:solidFill>
                <a:latin typeface="Baskerville" charset="0"/>
                <a:ea typeface="Baskerville" charset="0"/>
                <a:cs typeface="Baskerville" charset="0"/>
              </a:rPr>
              <a:t>Minutes meeting at RUG/VSI </a:t>
            </a:r>
            <a:r>
              <a:rPr lang="en-GB" b="1" dirty="0" smtClean="0">
                <a:solidFill>
                  <a:srgbClr val="29348C"/>
                </a:solidFill>
                <a:latin typeface="Baskerville" charset="0"/>
                <a:ea typeface="Baskerville" charset="0"/>
                <a:cs typeface="Baskerville" charset="0"/>
              </a:rPr>
              <a:t>15.04.2016</a:t>
            </a:r>
            <a:r>
              <a:rPr lang="en-GB" b="1" dirty="0">
                <a:solidFill>
                  <a:srgbClr val="29348C"/>
                </a:solidFill>
                <a:latin typeface="Baskerville" charset="0"/>
                <a:ea typeface="Baskerville" charset="0"/>
                <a:cs typeface="Baskerville" charset="0"/>
              </a:rPr>
              <a:t> </a:t>
            </a:r>
            <a:endParaRPr lang="en-US" dirty="0">
              <a:latin typeface="Baskerville" charset="0"/>
              <a:ea typeface="Baskerville" charset="0"/>
              <a:cs typeface="Baskerville" charset="0"/>
            </a:endParaRPr>
          </a:p>
          <a:p>
            <a:pPr algn="ctr">
              <a:spcAft>
                <a:spcPts val="600"/>
              </a:spcAft>
            </a:pPr>
            <a:r>
              <a:rPr lang="en-GB" b="1" dirty="0">
                <a:latin typeface="Baskerville" charset="0"/>
                <a:ea typeface="Baskerville" charset="0"/>
                <a:cs typeface="Baskerville" charset="0"/>
              </a:rPr>
              <a:t>Present:  </a:t>
            </a:r>
            <a:r>
              <a:rPr lang="en-GB" b="1" dirty="0" smtClean="0">
                <a:solidFill>
                  <a:schemeClr val="accent3">
                    <a:lumMod val="50000"/>
                  </a:schemeClr>
                </a:solidFill>
                <a:latin typeface="Baskerville" charset="0"/>
                <a:ea typeface="Baskerville" charset="0"/>
                <a:cs typeface="Baskerville" charset="0"/>
              </a:rPr>
              <a:t>RUG/VSI</a:t>
            </a:r>
            <a:r>
              <a:rPr lang="en-GB" b="1" dirty="0" smtClean="0">
                <a:latin typeface="Baskerville" charset="0"/>
                <a:ea typeface="Baskerville" charset="0"/>
                <a:cs typeface="Baskerville" charset="0"/>
              </a:rPr>
              <a:t>  </a:t>
            </a:r>
            <a:r>
              <a:rPr lang="en-GB" b="1" dirty="0">
                <a:latin typeface="Baskerville" charset="0"/>
                <a:ea typeface="Baskerville" charset="0"/>
                <a:cs typeface="Baskerville" charset="0"/>
              </a:rPr>
              <a:t>-- Klaus </a:t>
            </a:r>
            <a:r>
              <a:rPr lang="en-GB" b="1" dirty="0" err="1">
                <a:latin typeface="Baskerville" charset="0"/>
                <a:ea typeface="Baskerville" charset="0"/>
                <a:cs typeface="Baskerville" charset="0"/>
              </a:rPr>
              <a:t>Jungmann</a:t>
            </a:r>
            <a:r>
              <a:rPr lang="en-GB" b="1" dirty="0">
                <a:latin typeface="Baskerville" charset="0"/>
                <a:ea typeface="Baskerville" charset="0"/>
                <a:cs typeface="Baskerville" charset="0"/>
              </a:rPr>
              <a:t>, Lorenz </a:t>
            </a:r>
            <a:r>
              <a:rPr lang="en-GB" b="1" dirty="0" err="1">
                <a:latin typeface="Baskerville" charset="0"/>
                <a:ea typeface="Baskerville" charset="0"/>
                <a:cs typeface="Baskerville" charset="0"/>
              </a:rPr>
              <a:t>Willmann</a:t>
            </a:r>
            <a:r>
              <a:rPr lang="en-GB" b="1" dirty="0">
                <a:latin typeface="Baskerville" charset="0"/>
                <a:ea typeface="Baskerville" charset="0"/>
                <a:cs typeface="Baskerville" charset="0"/>
              </a:rPr>
              <a:t>, Hans </a:t>
            </a:r>
            <a:r>
              <a:rPr lang="en-GB" b="1" dirty="0" err="1">
                <a:latin typeface="Baskerville" charset="0"/>
                <a:ea typeface="Baskerville" charset="0"/>
                <a:cs typeface="Baskerville" charset="0"/>
              </a:rPr>
              <a:t>Wilschut</a:t>
            </a:r>
            <a:r>
              <a:rPr lang="en-GB" b="1" dirty="0">
                <a:latin typeface="Baskerville" charset="0"/>
                <a:ea typeface="Baskerville" charset="0"/>
                <a:cs typeface="Baskerville" charset="0"/>
              </a:rPr>
              <a:t>,</a:t>
            </a:r>
            <a:endParaRPr lang="en-US" dirty="0">
              <a:latin typeface="Baskerville" charset="0"/>
              <a:ea typeface="Baskerville" charset="0"/>
              <a:cs typeface="Baskerville" charset="0"/>
            </a:endParaRPr>
          </a:p>
          <a:p>
            <a:pPr algn="ctr">
              <a:spcAft>
                <a:spcPts val="600"/>
              </a:spcAft>
            </a:pPr>
            <a:r>
              <a:rPr lang="en-GB" b="1" dirty="0">
                <a:solidFill>
                  <a:schemeClr val="accent3">
                    <a:lumMod val="50000"/>
                  </a:schemeClr>
                </a:solidFill>
                <a:latin typeface="Baskerville" charset="0"/>
                <a:ea typeface="Baskerville" charset="0"/>
                <a:cs typeface="Baskerville" charset="0"/>
              </a:rPr>
              <a:t>ISOLDE</a:t>
            </a:r>
            <a:r>
              <a:rPr lang="en-GB" b="1" dirty="0">
                <a:latin typeface="Baskerville" charset="0"/>
                <a:ea typeface="Baskerville" charset="0"/>
                <a:cs typeface="Baskerville" charset="0"/>
              </a:rPr>
              <a:t>  --  </a:t>
            </a:r>
            <a:r>
              <a:rPr lang="en-GB" b="1" dirty="0" err="1">
                <a:latin typeface="Baskerville" charset="0"/>
                <a:ea typeface="Baskerville" charset="0"/>
                <a:cs typeface="Baskerville" charset="0"/>
              </a:rPr>
              <a:t>María</a:t>
            </a:r>
            <a:r>
              <a:rPr lang="en-GB" b="1" dirty="0">
                <a:latin typeface="Baskerville" charset="0"/>
                <a:ea typeface="Baskerville" charset="0"/>
                <a:cs typeface="Baskerville" charset="0"/>
              </a:rPr>
              <a:t> José </a:t>
            </a:r>
            <a:r>
              <a:rPr lang="en-GB" b="1" dirty="0" err="1">
                <a:latin typeface="Baskerville" charset="0"/>
                <a:ea typeface="Baskerville" charset="0"/>
                <a:cs typeface="Baskerville" charset="0"/>
              </a:rPr>
              <a:t>García</a:t>
            </a:r>
            <a:r>
              <a:rPr lang="en-GB" b="1" dirty="0">
                <a:latin typeface="Baskerville" charset="0"/>
                <a:ea typeface="Baskerville" charset="0"/>
                <a:cs typeface="Baskerville" charset="0"/>
              </a:rPr>
              <a:t> </a:t>
            </a:r>
            <a:r>
              <a:rPr lang="en-GB" b="1" dirty="0" err="1">
                <a:latin typeface="Baskerville" charset="0"/>
                <a:ea typeface="Baskerville" charset="0"/>
                <a:cs typeface="Baskerville" charset="0"/>
              </a:rPr>
              <a:t>Borge</a:t>
            </a:r>
            <a:r>
              <a:rPr lang="en-GB" b="1" dirty="0">
                <a:latin typeface="Baskerville" charset="0"/>
                <a:ea typeface="Baskerville" charset="0"/>
                <a:cs typeface="Baskerville" charset="0"/>
              </a:rPr>
              <a:t>, </a:t>
            </a:r>
            <a:r>
              <a:rPr lang="en-GB" b="1" dirty="0" err="1">
                <a:latin typeface="Baskerville" charset="0"/>
                <a:ea typeface="Baskerville" charset="0"/>
                <a:cs typeface="Baskerville" charset="0"/>
              </a:rPr>
              <a:t>Joakim</a:t>
            </a:r>
            <a:r>
              <a:rPr lang="en-GB" b="1" dirty="0">
                <a:latin typeface="Baskerville" charset="0"/>
                <a:ea typeface="Baskerville" charset="0"/>
                <a:cs typeface="Baskerville" charset="0"/>
              </a:rPr>
              <a:t> </a:t>
            </a:r>
            <a:r>
              <a:rPr lang="en-GB" b="1" dirty="0" err="1">
                <a:latin typeface="Baskerville" charset="0"/>
                <a:ea typeface="Baskerville" charset="0"/>
                <a:cs typeface="Baskerville" charset="0"/>
              </a:rPr>
              <a:t>Cederkall</a:t>
            </a:r>
            <a:r>
              <a:rPr lang="en-GB" b="1" dirty="0">
                <a:latin typeface="Baskerville" charset="0"/>
                <a:ea typeface="Baskerville" charset="0"/>
                <a:cs typeface="Baskerville" charset="0"/>
              </a:rPr>
              <a:t>, </a:t>
            </a:r>
            <a:r>
              <a:rPr lang="en-GB" b="1" dirty="0" err="1">
                <a:latin typeface="Baskerville" charset="0"/>
                <a:ea typeface="Baskerville" charset="0"/>
                <a:cs typeface="Baskerville" charset="0"/>
              </a:rPr>
              <a:t>Olof</a:t>
            </a:r>
            <a:r>
              <a:rPr lang="en-GB" b="1" dirty="0">
                <a:latin typeface="Baskerville" charset="0"/>
                <a:ea typeface="Baskerville" charset="0"/>
                <a:cs typeface="Baskerville" charset="0"/>
              </a:rPr>
              <a:t> </a:t>
            </a:r>
            <a:r>
              <a:rPr lang="en-GB" b="1" dirty="0" err="1" smtClean="0">
                <a:latin typeface="Baskerville" charset="0"/>
                <a:ea typeface="Baskerville" charset="0"/>
                <a:cs typeface="Baskerville" charset="0"/>
              </a:rPr>
              <a:t>Tengblad</a:t>
            </a:r>
            <a:endParaRPr lang="en-US" dirty="0">
              <a:latin typeface="Baskerville" charset="0"/>
              <a:ea typeface="Baskerville" charset="0"/>
              <a:cs typeface="Baskerville" charset="0"/>
            </a:endParaRPr>
          </a:p>
        </p:txBody>
      </p:sp>
      <p:sp>
        <p:nvSpPr>
          <p:cNvPr id="5" name="CuadroTexto 6"/>
          <p:cNvSpPr txBox="1"/>
          <p:nvPr/>
        </p:nvSpPr>
        <p:spPr>
          <a:xfrm>
            <a:off x="463427" y="3142072"/>
            <a:ext cx="7752134" cy="2862322"/>
          </a:xfrm>
          <a:prstGeom prst="rect">
            <a:avLst/>
          </a:prstGeom>
          <a:noFill/>
        </p:spPr>
        <p:txBody>
          <a:bodyPr wrap="square" rtlCol="0">
            <a:spAutoFit/>
          </a:bodyPr>
          <a:lstStyle/>
          <a:p>
            <a:pPr lvl="0" algn="ctr"/>
            <a:r>
              <a:rPr lang="en-GB" sz="1600" b="1" u="sng" dirty="0" smtClean="0">
                <a:solidFill>
                  <a:srgbClr val="29348C"/>
                </a:solidFill>
              </a:rPr>
              <a:t>Move and installation at CERN</a:t>
            </a:r>
          </a:p>
          <a:p>
            <a:r>
              <a:rPr lang="en-GB" sz="1600" b="1" dirty="0" smtClean="0">
                <a:solidFill>
                  <a:srgbClr val="29348C"/>
                </a:solidFill>
              </a:rPr>
              <a:t>2016:</a:t>
            </a:r>
          </a:p>
          <a:p>
            <a:pPr marL="285750" indent="-285750">
              <a:spcAft>
                <a:spcPts val="600"/>
              </a:spcAft>
              <a:buFont typeface="Arial" charset="0"/>
              <a:buChar char="•"/>
            </a:pPr>
            <a:r>
              <a:rPr lang="en-GB" sz="1600" dirty="0" smtClean="0">
                <a:solidFill>
                  <a:srgbClr val="29348C"/>
                </a:solidFill>
                <a:latin typeface="Baskerville" charset="0"/>
                <a:ea typeface="Baskerville" charset="0"/>
                <a:cs typeface="Baskerville" charset="0"/>
              </a:rPr>
              <a:t>Power-supplies </a:t>
            </a:r>
            <a:r>
              <a:rPr lang="en-GB" sz="1600" dirty="0">
                <a:solidFill>
                  <a:srgbClr val="29348C"/>
                </a:solidFill>
                <a:latin typeface="Baskerville" charset="0"/>
                <a:ea typeface="Baskerville" charset="0"/>
                <a:cs typeface="Baskerville" charset="0"/>
              </a:rPr>
              <a:t>exist already at CERN as a donation from LUND University</a:t>
            </a:r>
            <a:r>
              <a:rPr lang="en-GB" sz="1600" dirty="0" smtClean="0">
                <a:solidFill>
                  <a:srgbClr val="29348C"/>
                </a:solidFill>
                <a:latin typeface="Baskerville" charset="0"/>
                <a:ea typeface="Baskerville" charset="0"/>
                <a:cs typeface="Baskerville" charset="0"/>
              </a:rPr>
              <a:t>.</a:t>
            </a:r>
          </a:p>
          <a:p>
            <a:pPr marL="285750" lvl="0" indent="-285750">
              <a:spcAft>
                <a:spcPts val="600"/>
              </a:spcAft>
              <a:buFont typeface="Arial" charset="0"/>
              <a:buChar char="•"/>
            </a:pPr>
            <a:r>
              <a:rPr lang="en-GB" sz="1600" dirty="0" smtClean="0">
                <a:solidFill>
                  <a:srgbClr val="29348C"/>
                </a:solidFill>
                <a:latin typeface="Baskerville" charset="0"/>
                <a:ea typeface="Baskerville" charset="0"/>
                <a:cs typeface="Baskerville" charset="0"/>
              </a:rPr>
              <a:t>Dismount at KVI-CAR and transported to CERN </a:t>
            </a:r>
            <a:r>
              <a:rPr lang="en-GB" sz="1600" dirty="0">
                <a:solidFill>
                  <a:srgbClr val="29348C"/>
                </a:solidFill>
                <a:latin typeface="Baskerville" charset="0"/>
                <a:ea typeface="Baskerville" charset="0"/>
                <a:cs typeface="Baskerville" charset="0"/>
              </a:rPr>
              <a:t>Oct. – </a:t>
            </a:r>
            <a:r>
              <a:rPr lang="en-GB" sz="1600" dirty="0" smtClean="0">
                <a:solidFill>
                  <a:srgbClr val="29348C"/>
                </a:solidFill>
                <a:latin typeface="Baskerville" charset="0"/>
                <a:ea typeface="Baskerville" charset="0"/>
                <a:cs typeface="Baskerville" charset="0"/>
              </a:rPr>
              <a:t>Dec. </a:t>
            </a:r>
          </a:p>
          <a:p>
            <a:pPr marL="285750" indent="-285750">
              <a:spcAft>
                <a:spcPts val="600"/>
              </a:spcAft>
              <a:buFont typeface="Arial" charset="0"/>
              <a:buChar char="•"/>
            </a:pPr>
            <a:r>
              <a:rPr lang="en-GB" sz="1600" dirty="0" smtClean="0">
                <a:solidFill>
                  <a:srgbClr val="29348C"/>
                </a:solidFill>
                <a:latin typeface="Baskerville" charset="0"/>
                <a:ea typeface="Baskerville" charset="0"/>
                <a:cs typeface="Baskerville" charset="0"/>
              </a:rPr>
              <a:t>The </a:t>
            </a:r>
            <a:r>
              <a:rPr lang="en-GB" sz="1600" dirty="0">
                <a:solidFill>
                  <a:srgbClr val="29348C"/>
                </a:solidFill>
                <a:latin typeface="Baskerville" charset="0"/>
                <a:ea typeface="Baskerville" charset="0"/>
                <a:cs typeface="Baskerville" charset="0"/>
              </a:rPr>
              <a:t>equipment will first be mounted at CERN in building B180. </a:t>
            </a:r>
            <a:endParaRPr lang="en-GB" sz="1600" dirty="0" smtClean="0">
              <a:solidFill>
                <a:srgbClr val="29348C"/>
              </a:solidFill>
              <a:latin typeface="Baskerville" charset="0"/>
              <a:ea typeface="Baskerville" charset="0"/>
              <a:cs typeface="Baskerville" charset="0"/>
            </a:endParaRPr>
          </a:p>
          <a:p>
            <a:pPr marL="285750" indent="-285750">
              <a:spcAft>
                <a:spcPts val="600"/>
              </a:spcAft>
              <a:buFont typeface="Arial" charset="0"/>
              <a:buChar char="•"/>
            </a:pPr>
            <a:endParaRPr lang="en-GB" sz="1600" dirty="0" smtClean="0">
              <a:solidFill>
                <a:srgbClr val="29348C"/>
              </a:solidFill>
              <a:latin typeface="Baskerville" charset="0"/>
              <a:ea typeface="Baskerville" charset="0"/>
              <a:cs typeface="Baskerville" charset="0"/>
            </a:endParaRPr>
          </a:p>
          <a:p>
            <a:r>
              <a:rPr lang="en-GB" sz="1600" b="1" dirty="0" smtClean="0"/>
              <a:t>2017 </a:t>
            </a:r>
            <a:r>
              <a:rPr lang="en-GB" sz="1600" b="1" dirty="0" smtClean="0">
                <a:solidFill>
                  <a:srgbClr val="29348C"/>
                </a:solidFill>
              </a:rPr>
              <a:t>B180 CERN</a:t>
            </a:r>
            <a:r>
              <a:rPr lang="en-GB" sz="1600" dirty="0" smtClean="0"/>
              <a:t>: </a:t>
            </a:r>
          </a:p>
          <a:p>
            <a:pPr marL="285750" indent="-285750">
              <a:buFont typeface="Arial" charset="0"/>
              <a:buChar char="•"/>
            </a:pPr>
            <a:r>
              <a:rPr lang="en-GB" sz="1600" dirty="0" smtClean="0"/>
              <a:t>Where </a:t>
            </a:r>
            <a:r>
              <a:rPr lang="en-GB" sz="1600" dirty="0"/>
              <a:t>all the tests of vacuum, power supplies etc. will be performed. </a:t>
            </a:r>
            <a:endParaRPr lang="en-GB" sz="1600" dirty="0" smtClean="0"/>
          </a:p>
          <a:p>
            <a:pPr marL="285750" indent="-285750">
              <a:buFont typeface="Arial" charset="0"/>
              <a:buChar char="•"/>
            </a:pPr>
            <a:r>
              <a:rPr lang="en-GB" sz="1600" dirty="0" smtClean="0"/>
              <a:t>The </a:t>
            </a:r>
            <a:r>
              <a:rPr lang="en-GB" sz="1600" dirty="0"/>
              <a:t>detection system</a:t>
            </a:r>
            <a:r>
              <a:rPr lang="en-GB" sz="1600" dirty="0" smtClean="0"/>
              <a:t>, will consist </a:t>
            </a:r>
            <a:r>
              <a:rPr lang="en-GB" sz="1600" dirty="0"/>
              <a:t>in a row of Double sided Si strip detectors </a:t>
            </a:r>
            <a:r>
              <a:rPr lang="en-GB" sz="1600" dirty="0" smtClean="0"/>
              <a:t>this will </a:t>
            </a:r>
            <a:r>
              <a:rPr lang="en-GB" sz="1600" dirty="0"/>
              <a:t>be mounted and tested with alpha source and if possible to mount an external ion-source. </a:t>
            </a:r>
            <a:endParaRPr lang="es-ES" sz="1600" dirty="0" smtClean="0"/>
          </a:p>
        </p:txBody>
      </p:sp>
      <p:pic>
        <p:nvPicPr>
          <p:cNvPr id="6" name="Imagen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98654" y="4066599"/>
            <a:ext cx="1517637" cy="1064564"/>
          </a:xfrm>
          <a:prstGeom prst="rect">
            <a:avLst/>
          </a:prstGeom>
        </p:spPr>
      </p:pic>
      <p:sp>
        <p:nvSpPr>
          <p:cNvPr id="7" name="Rectangle 3"/>
          <p:cNvSpPr>
            <a:spLocks noChangeArrowheads="1"/>
          </p:cNvSpPr>
          <p:nvPr/>
        </p:nvSpPr>
        <p:spPr bwMode="auto">
          <a:xfrm>
            <a:off x="0" y="-33497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4"/>
          <p:cNvSpPr>
            <a:spLocks noChangeArrowheads="1"/>
          </p:cNvSpPr>
          <p:nvPr/>
        </p:nvSpPr>
        <p:spPr bwMode="auto">
          <a:xfrm>
            <a:off x="0" y="54132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a:ln>
                  <a:noFill/>
                </a:ln>
                <a:solidFill>
                  <a:schemeClr val="tx1"/>
                </a:solidFill>
                <a:effectLst/>
                <a:latin typeface="Arial" charset="0"/>
              </a:rPr>
              <a:t>		                  </a:t>
            </a:r>
            <a:endParaRPr kumimoji="0" lang="en-US" altLang="en-US" sz="1800" b="0" i="0" u="none" strike="noStrike" cap="none" normalizeH="0" baseline="0">
              <a:ln>
                <a:noFill/>
              </a:ln>
              <a:solidFill>
                <a:schemeClr val="tx1"/>
              </a:solidFill>
              <a:effectLst/>
              <a:latin typeface="Arial" charset="0"/>
            </a:endParaRP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581" y="-27384"/>
            <a:ext cx="9137871" cy="826954"/>
          </a:xfrm>
          <a:prstGeom prst="rect">
            <a:avLst/>
          </a:prstGeom>
        </p:spPr>
      </p:pic>
    </p:spTree>
    <p:extLst>
      <p:ext uri="{BB962C8B-B14F-4D97-AF65-F5344CB8AC3E}">
        <p14:creationId xmlns:p14="http://schemas.microsoft.com/office/powerpoint/2010/main" val="11396925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p:cNvSpPr>
            <a:spLocks noGrp="1"/>
          </p:cNvSpPr>
          <p:nvPr>
            <p:ph type="ftr" sz="quarter" idx="3"/>
          </p:nvPr>
        </p:nvSpPr>
        <p:spPr/>
        <p:txBody>
          <a:bodyPr/>
          <a:lstStyle/>
          <a:p>
            <a:pPr algn="l">
              <a:defRPr/>
            </a:pPr>
            <a:r>
              <a:rPr lang="es-ES_tradnl" smtClean="0">
                <a:solidFill>
                  <a:prstClr val="black"/>
                </a:solidFill>
              </a:rPr>
              <a:t>Olof Tengblad:   HIE ISOLDE</a:t>
            </a:r>
            <a:endParaRPr lang="es-ES" dirty="0">
              <a:solidFill>
                <a:prstClr val="black"/>
              </a:solidFill>
            </a:endParaRPr>
          </a:p>
        </p:txBody>
      </p:sp>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1" y="16804"/>
            <a:ext cx="6477832" cy="4966621"/>
          </a:xfrm>
          <a:prstGeom prst="rect">
            <a:avLst/>
          </a:prstGeom>
        </p:spPr>
      </p:pic>
      <p:sp>
        <p:nvSpPr>
          <p:cNvPr id="7" name="Marcador de número de diapositiva 6"/>
          <p:cNvSpPr>
            <a:spLocks noGrp="1"/>
          </p:cNvSpPr>
          <p:nvPr>
            <p:ph type="sldNum" sz="quarter" idx="4"/>
          </p:nvPr>
        </p:nvSpPr>
        <p:spPr/>
        <p:txBody>
          <a:bodyPr/>
          <a:lstStyle/>
          <a:p>
            <a:fld id="{98B9021C-E1F5-476C-9C96-53DAFAC10250}" type="slidenum">
              <a:rPr lang="es-ES" smtClean="0">
                <a:solidFill>
                  <a:prstClr val="black">
                    <a:tint val="75000"/>
                  </a:prstClr>
                </a:solidFill>
                <a:latin typeface="Calibri"/>
              </a:rPr>
              <a:pPr/>
              <a:t>8</a:t>
            </a:fld>
            <a:endParaRPr lang="es-ES" dirty="0">
              <a:solidFill>
                <a:prstClr val="black">
                  <a:tint val="75000"/>
                </a:prstClr>
              </a:solidFill>
              <a:latin typeface="Calibri"/>
            </a:endParaRPr>
          </a:p>
        </p:txBody>
      </p:sp>
      <p:sp>
        <p:nvSpPr>
          <p:cNvPr id="4" name="CuadroTexto 3"/>
          <p:cNvSpPr txBox="1"/>
          <p:nvPr/>
        </p:nvSpPr>
        <p:spPr>
          <a:xfrm>
            <a:off x="-12689" y="16804"/>
            <a:ext cx="6535635" cy="338554"/>
          </a:xfrm>
          <a:prstGeom prst="rect">
            <a:avLst/>
          </a:prstGeom>
          <a:solidFill>
            <a:srgbClr val="FFFF00"/>
          </a:solidFill>
        </p:spPr>
        <p:txBody>
          <a:bodyPr wrap="none" rtlCol="0">
            <a:spAutoFit/>
          </a:bodyPr>
          <a:lstStyle/>
          <a:p>
            <a:r>
              <a:rPr lang="en-GB" sz="1600" dirty="0" smtClean="0">
                <a:solidFill>
                  <a:srgbClr val="29348C"/>
                </a:solidFill>
                <a:latin typeface="Baskerville" charset="0"/>
                <a:ea typeface="Baskerville" charset="0"/>
                <a:cs typeface="Baskerville" charset="0"/>
              </a:rPr>
              <a:t>Survey of Radioactivity and plan for dismount at KVI-CAR before transport</a:t>
            </a:r>
            <a:endParaRPr lang="en-GB" sz="1600" dirty="0">
              <a:solidFill>
                <a:srgbClr val="29348C"/>
              </a:solidFill>
              <a:latin typeface="Baskerville" charset="0"/>
              <a:ea typeface="Baskerville" charset="0"/>
              <a:cs typeface="Baskerville" charset="0"/>
            </a:endParaRPr>
          </a:p>
        </p:txBody>
      </p:sp>
      <p:sp>
        <p:nvSpPr>
          <p:cNvPr id="8" name="Rectangle 7"/>
          <p:cNvSpPr/>
          <p:nvPr/>
        </p:nvSpPr>
        <p:spPr>
          <a:xfrm>
            <a:off x="6804248" y="-27384"/>
            <a:ext cx="514800" cy="62068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468101" y="3703296"/>
            <a:ext cx="8424936" cy="2800767"/>
          </a:xfrm>
          <a:prstGeom prst="rect">
            <a:avLst/>
          </a:prstGeom>
          <a:solidFill>
            <a:schemeClr val="accent3">
              <a:lumMod val="60000"/>
              <a:lumOff val="40000"/>
            </a:schemeClr>
          </a:solidFill>
        </p:spPr>
        <p:txBody>
          <a:bodyPr wrap="square" rtlCol="0">
            <a:spAutoFit/>
          </a:bodyPr>
          <a:lstStyle/>
          <a:p>
            <a:r>
              <a:rPr lang="en-US" sz="1600" b="1" dirty="0">
                <a:latin typeface="Baskerville" charset="0"/>
                <a:ea typeface="Baskerville" charset="0"/>
                <a:cs typeface="Baskerville" charset="0"/>
              </a:rPr>
              <a:t>Survey of activity</a:t>
            </a:r>
          </a:p>
          <a:p>
            <a:r>
              <a:rPr lang="en-US" sz="1600" dirty="0">
                <a:latin typeface="Baskerville" charset="0"/>
                <a:ea typeface="Baskerville" charset="0"/>
                <a:cs typeface="Baskerville" charset="0"/>
              </a:rPr>
              <a:t>A first survey was made along the separator. The main activity are located at the primary target (1) and the frequently used slit SHT2 right (2). The background in the room is about 50-200 </a:t>
            </a:r>
            <a:r>
              <a:rPr lang="en-US" sz="1600" dirty="0" err="1">
                <a:latin typeface="Baskerville" charset="0"/>
                <a:ea typeface="Baskerville" charset="0"/>
                <a:cs typeface="Baskerville" charset="0"/>
              </a:rPr>
              <a:t>nSv</a:t>
            </a:r>
            <a:r>
              <a:rPr lang="en-US" sz="1600" dirty="0">
                <a:latin typeface="Baskerville" charset="0"/>
                <a:ea typeface="Baskerville" charset="0"/>
                <a:cs typeface="Baskerville" charset="0"/>
              </a:rPr>
              <a:t>/h  allowing only reliable measurements  above that  value.  At location (3) some activity was found. </a:t>
            </a:r>
            <a:endParaRPr lang="en-US" sz="1600" dirty="0" smtClean="0">
              <a:latin typeface="Baskerville" charset="0"/>
              <a:ea typeface="Baskerville" charset="0"/>
              <a:cs typeface="Baskerville" charset="0"/>
            </a:endParaRPr>
          </a:p>
          <a:p>
            <a:r>
              <a:rPr lang="en-US" sz="1600" b="1" dirty="0" smtClean="0">
                <a:solidFill>
                  <a:srgbClr val="29348C"/>
                </a:solidFill>
                <a:latin typeface="Baskerville" charset="0"/>
                <a:ea typeface="Baskerville" charset="0"/>
                <a:cs typeface="Baskerville" charset="0"/>
              </a:rPr>
              <a:t>The </a:t>
            </a:r>
            <a:r>
              <a:rPr lang="en-US" sz="1600" b="1" dirty="0">
                <a:solidFill>
                  <a:srgbClr val="29348C"/>
                </a:solidFill>
                <a:latin typeface="Baskerville" charset="0"/>
                <a:ea typeface="Baskerville" charset="0"/>
                <a:cs typeface="Baskerville" charset="0"/>
              </a:rPr>
              <a:t>remaining separator did not show any activity</a:t>
            </a:r>
            <a:r>
              <a:rPr lang="en-US" sz="1600" b="1" dirty="0" smtClean="0">
                <a:solidFill>
                  <a:srgbClr val="29348C"/>
                </a:solidFill>
                <a:latin typeface="Baskerville" charset="0"/>
                <a:ea typeface="Baskerville" charset="0"/>
                <a:cs typeface="Baskerville" charset="0"/>
              </a:rPr>
              <a:t>.</a:t>
            </a:r>
            <a:r>
              <a:rPr lang="en-US" sz="1600" dirty="0" smtClean="0">
                <a:latin typeface="Baskerville" charset="0"/>
                <a:ea typeface="Baskerville" charset="0"/>
                <a:cs typeface="Baskerville" charset="0"/>
              </a:rPr>
              <a:t>. </a:t>
            </a:r>
            <a:endParaRPr lang="en-US" sz="1600" dirty="0">
              <a:latin typeface="Baskerville" charset="0"/>
              <a:ea typeface="Baskerville" charset="0"/>
              <a:cs typeface="Baskerville" charset="0"/>
            </a:endParaRPr>
          </a:p>
          <a:p>
            <a:r>
              <a:rPr lang="en-US" sz="1600" dirty="0">
                <a:solidFill>
                  <a:srgbClr val="29348C"/>
                </a:solidFill>
                <a:latin typeface="Baskerville" charset="0"/>
                <a:ea typeface="Baskerville" charset="0"/>
                <a:cs typeface="Baskerville" charset="0"/>
              </a:rPr>
              <a:t>Summary of activity:</a:t>
            </a:r>
          </a:p>
          <a:p>
            <a:pPr marL="342900" lvl="0" indent="-342900">
              <a:buFont typeface="+mj-lt"/>
              <a:buAutoNum type="arabicPeriod"/>
            </a:pPr>
            <a:r>
              <a:rPr lang="en-US" sz="1600" b="1" dirty="0">
                <a:solidFill>
                  <a:srgbClr val="FF0000"/>
                </a:solidFill>
                <a:latin typeface="Baskerville" charset="0"/>
                <a:ea typeface="Baskerville" charset="0"/>
                <a:cs typeface="Baskerville" charset="0"/>
              </a:rPr>
              <a:t>The exit and entrance of the gas cell inside chamber T1 was 12µSv/h, at various places outside the cell were mostly a background level with some points 0.4 -0.5 12µSv/h, where the target is nearby. </a:t>
            </a:r>
          </a:p>
          <a:p>
            <a:pPr marL="342900" lvl="0" indent="-342900">
              <a:buFont typeface="+mj-lt"/>
              <a:buAutoNum type="arabicPeriod"/>
            </a:pPr>
            <a:r>
              <a:rPr lang="en-US" sz="1600" b="1" dirty="0">
                <a:solidFill>
                  <a:srgbClr val="FF0000"/>
                </a:solidFill>
                <a:latin typeface="Baskerville" charset="0"/>
                <a:ea typeface="Baskerville" charset="0"/>
                <a:cs typeface="Baskerville" charset="0"/>
              </a:rPr>
              <a:t>Near slit SHT2 6-7 µ</a:t>
            </a:r>
            <a:r>
              <a:rPr lang="en-US" sz="1600" b="1" dirty="0" err="1">
                <a:solidFill>
                  <a:srgbClr val="FF0000"/>
                </a:solidFill>
                <a:latin typeface="Baskerville" charset="0"/>
                <a:ea typeface="Baskerville" charset="0"/>
                <a:cs typeface="Baskerville" charset="0"/>
              </a:rPr>
              <a:t>Sv</a:t>
            </a:r>
            <a:r>
              <a:rPr lang="en-US" sz="1600" b="1" dirty="0">
                <a:solidFill>
                  <a:srgbClr val="FF0000"/>
                </a:solidFill>
                <a:latin typeface="Baskerville" charset="0"/>
                <a:ea typeface="Baskerville" charset="0"/>
                <a:cs typeface="Baskerville" charset="0"/>
              </a:rPr>
              <a:t>/h along the intermediate chamber  0.2-1 µ</a:t>
            </a:r>
            <a:r>
              <a:rPr lang="en-US" sz="1600" b="1" dirty="0" err="1">
                <a:solidFill>
                  <a:srgbClr val="FF0000"/>
                </a:solidFill>
                <a:latin typeface="Baskerville" charset="0"/>
                <a:ea typeface="Baskerville" charset="0"/>
                <a:cs typeface="Baskerville" charset="0"/>
              </a:rPr>
              <a:t>Sv</a:t>
            </a:r>
            <a:r>
              <a:rPr lang="en-US" sz="1600" b="1" dirty="0">
                <a:solidFill>
                  <a:srgbClr val="FF0000"/>
                </a:solidFill>
                <a:latin typeface="Baskerville" charset="0"/>
                <a:ea typeface="Baskerville" charset="0"/>
                <a:cs typeface="Baskerville" charset="0"/>
              </a:rPr>
              <a:t>/h.</a:t>
            </a:r>
          </a:p>
          <a:p>
            <a:pPr marL="342900" lvl="0" indent="-342900">
              <a:buFont typeface="+mj-lt"/>
              <a:buAutoNum type="arabicPeriod"/>
            </a:pPr>
            <a:r>
              <a:rPr lang="en-US" sz="1600" b="1" dirty="0">
                <a:solidFill>
                  <a:srgbClr val="FF0000"/>
                </a:solidFill>
                <a:latin typeface="Baskerville" charset="0"/>
                <a:ea typeface="Baskerville" charset="0"/>
                <a:cs typeface="Baskerville" charset="0"/>
              </a:rPr>
              <a:t>Exit vacuum box BT2 1 µ</a:t>
            </a:r>
            <a:r>
              <a:rPr lang="en-US" sz="1600" b="1" dirty="0" err="1">
                <a:solidFill>
                  <a:srgbClr val="FF0000"/>
                </a:solidFill>
                <a:latin typeface="Baskerville" charset="0"/>
                <a:ea typeface="Baskerville" charset="0"/>
                <a:cs typeface="Baskerville" charset="0"/>
              </a:rPr>
              <a:t>Sv</a:t>
            </a:r>
            <a:r>
              <a:rPr lang="en-US" sz="1600" b="1" dirty="0">
                <a:solidFill>
                  <a:srgbClr val="FF0000"/>
                </a:solidFill>
                <a:latin typeface="Baskerville" charset="0"/>
                <a:ea typeface="Baskerville" charset="0"/>
                <a:cs typeface="Baskerville" charset="0"/>
              </a:rPr>
              <a:t>/h</a:t>
            </a:r>
          </a:p>
        </p:txBody>
      </p:sp>
      <p:cxnSp>
        <p:nvCxnSpPr>
          <p:cNvPr id="12" name="Straight Arrow Connector 11"/>
          <p:cNvCxnSpPr/>
          <p:nvPr/>
        </p:nvCxnSpPr>
        <p:spPr>
          <a:xfrm flipV="1">
            <a:off x="5076056" y="2996952"/>
            <a:ext cx="576064" cy="792088"/>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flipV="1">
            <a:off x="4572000" y="1633283"/>
            <a:ext cx="288032" cy="2063979"/>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10" idx="0"/>
          </p:cNvCxnSpPr>
          <p:nvPr/>
        </p:nvCxnSpPr>
        <p:spPr>
          <a:xfrm flipH="1" flipV="1">
            <a:off x="3707904" y="1637402"/>
            <a:ext cx="972665" cy="2065894"/>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2991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98B9021C-E1F5-476C-9C96-53DAFAC10250}" type="slidenum">
              <a:rPr lang="es-ES" smtClean="0">
                <a:solidFill>
                  <a:prstClr val="black">
                    <a:tint val="75000"/>
                  </a:prstClr>
                </a:solidFill>
                <a:latin typeface="Calibri"/>
              </a:rPr>
              <a:pPr/>
              <a:t>9</a:t>
            </a:fld>
            <a:endParaRPr lang="es-ES" dirty="0">
              <a:solidFill>
                <a:prstClr val="black">
                  <a:tint val="75000"/>
                </a:prstClr>
              </a:solidFill>
              <a:latin typeface="Calibri"/>
            </a:endParaRPr>
          </a:p>
        </p:txBody>
      </p:sp>
      <p:sp>
        <p:nvSpPr>
          <p:cNvPr id="3" name="Footer Placeholder 2"/>
          <p:cNvSpPr>
            <a:spLocks noGrp="1"/>
          </p:cNvSpPr>
          <p:nvPr>
            <p:ph type="ftr" sz="quarter" idx="3"/>
          </p:nvPr>
        </p:nvSpPr>
        <p:spPr/>
        <p:txBody>
          <a:bodyPr/>
          <a:lstStyle/>
          <a:p>
            <a:pPr algn="l">
              <a:defRPr/>
            </a:pPr>
            <a:r>
              <a:rPr lang="es-ES_tradnl" smtClean="0">
                <a:solidFill>
                  <a:prstClr val="black"/>
                </a:solidFill>
              </a:rPr>
              <a:t>Olof Tengblad:   HIE ISOLDE</a:t>
            </a:r>
            <a:endParaRPr lang="es-ES" dirty="0">
              <a:solidFill>
                <a:prstClr val="black"/>
              </a:solidFill>
            </a:endParaRPr>
          </a:p>
        </p:txBody>
      </p:sp>
      <p:sp>
        <p:nvSpPr>
          <p:cNvPr id="4" name="TextBox 3"/>
          <p:cNvSpPr txBox="1"/>
          <p:nvPr/>
        </p:nvSpPr>
        <p:spPr>
          <a:xfrm>
            <a:off x="611560" y="1679718"/>
            <a:ext cx="7781123" cy="4524315"/>
          </a:xfrm>
          <a:prstGeom prst="rect">
            <a:avLst/>
          </a:prstGeom>
          <a:noFill/>
          <a:ln w="28575">
            <a:solidFill>
              <a:srgbClr val="29348C"/>
            </a:solidFill>
          </a:ln>
        </p:spPr>
        <p:txBody>
          <a:bodyPr wrap="square" rtlCol="0">
            <a:spAutoFit/>
          </a:bodyPr>
          <a:lstStyle/>
          <a:p>
            <a:pPr lvl="0" algn="ctr"/>
            <a:r>
              <a:rPr lang="en-US" b="1" i="1" dirty="0">
                <a:latin typeface="Baskerville" charset="0"/>
                <a:ea typeface="Baskerville" charset="0"/>
                <a:cs typeface="Baskerville" charset="0"/>
              </a:rPr>
              <a:t>Timeline and Milestones</a:t>
            </a:r>
            <a:endParaRPr lang="en-US" dirty="0">
              <a:latin typeface="Baskerville" charset="0"/>
              <a:ea typeface="Baskerville" charset="0"/>
              <a:cs typeface="Baskerville" charset="0"/>
            </a:endParaRPr>
          </a:p>
          <a:p>
            <a:r>
              <a:rPr lang="en-US" dirty="0">
                <a:latin typeface="Baskerville" charset="0"/>
                <a:ea typeface="Baskerville" charset="0"/>
                <a:cs typeface="Baskerville" charset="0"/>
              </a:rPr>
              <a:t> </a:t>
            </a:r>
          </a:p>
          <a:p>
            <a:r>
              <a:rPr lang="en-US" b="1" dirty="0">
                <a:solidFill>
                  <a:srgbClr val="29348C"/>
                </a:solidFill>
                <a:latin typeface="Baskerville" charset="0"/>
                <a:ea typeface="Baskerville" charset="0"/>
                <a:cs typeface="Baskerville" charset="0"/>
              </a:rPr>
              <a:t>Phase A </a:t>
            </a:r>
            <a:r>
              <a:rPr lang="en-US" dirty="0" smtClean="0">
                <a:latin typeface="Baskerville" charset="0"/>
                <a:ea typeface="Baskerville" charset="0"/>
                <a:cs typeface="Baskerville" charset="0"/>
              </a:rPr>
              <a:t>		1 </a:t>
            </a:r>
            <a:r>
              <a:rPr lang="en-US" dirty="0">
                <a:latin typeface="Baskerville" charset="0"/>
                <a:ea typeface="Baskerville" charset="0"/>
                <a:cs typeface="Baskerville" charset="0"/>
              </a:rPr>
              <a:t>January 2016 to </a:t>
            </a:r>
            <a:r>
              <a:rPr lang="en-US" dirty="0" smtClean="0">
                <a:latin typeface="Baskerville" charset="0"/>
                <a:ea typeface="Baskerville" charset="0"/>
                <a:cs typeface="Baskerville" charset="0"/>
              </a:rPr>
              <a:t>31 </a:t>
            </a:r>
            <a:r>
              <a:rPr lang="en-US" dirty="0">
                <a:latin typeface="Baskerville" charset="0"/>
                <a:ea typeface="Baskerville" charset="0"/>
                <a:cs typeface="Baskerville" charset="0"/>
              </a:rPr>
              <a:t>December </a:t>
            </a:r>
            <a:r>
              <a:rPr lang="en-US" dirty="0" smtClean="0">
                <a:latin typeface="Baskerville" charset="0"/>
                <a:ea typeface="Baskerville" charset="0"/>
                <a:cs typeface="Baskerville" charset="0"/>
              </a:rPr>
              <a:t>2016</a:t>
            </a:r>
            <a:endParaRPr lang="en-US" dirty="0">
              <a:latin typeface="Baskerville" charset="0"/>
              <a:ea typeface="Baskerville" charset="0"/>
              <a:cs typeface="Baskerville" charset="0"/>
            </a:endParaRPr>
          </a:p>
          <a:p>
            <a:r>
              <a:rPr lang="en-US" dirty="0">
                <a:latin typeface="Baskerville" charset="0"/>
                <a:ea typeface="Baskerville" charset="0"/>
                <a:cs typeface="Baskerville" charset="0"/>
              </a:rPr>
              <a:t> </a:t>
            </a:r>
          </a:p>
          <a:p>
            <a:r>
              <a:rPr lang="en-US" dirty="0">
                <a:latin typeface="Baskerville" charset="0"/>
                <a:ea typeface="Baskerville" charset="0"/>
                <a:cs typeface="Baskerville" charset="0"/>
              </a:rPr>
              <a:t>2016:  Identifying radioactive and non-radioactive components of the TRIMUP separator.  </a:t>
            </a:r>
            <a:r>
              <a:rPr lang="en-US" dirty="0" smtClean="0">
                <a:latin typeface="Baskerville" charset="0"/>
                <a:ea typeface="Baskerville" charset="0"/>
                <a:cs typeface="Baskerville" charset="0"/>
              </a:rPr>
              <a:t>Preparation </a:t>
            </a:r>
            <a:r>
              <a:rPr lang="en-US" dirty="0">
                <a:latin typeface="Baskerville" charset="0"/>
                <a:ea typeface="Baskerville" charset="0"/>
                <a:cs typeface="Baskerville" charset="0"/>
              </a:rPr>
              <a:t>for and transport of non-radioactive components to CERN and installation in test area.</a:t>
            </a:r>
          </a:p>
          <a:p>
            <a:r>
              <a:rPr lang="en-US" dirty="0">
                <a:latin typeface="Baskerville" charset="0"/>
                <a:ea typeface="Baskerville" charset="0"/>
                <a:cs typeface="Baskerville" charset="0"/>
              </a:rPr>
              <a:t> </a:t>
            </a:r>
          </a:p>
          <a:p>
            <a:r>
              <a:rPr lang="en-US" b="1" dirty="0">
                <a:solidFill>
                  <a:srgbClr val="29348C"/>
                </a:solidFill>
                <a:latin typeface="Baskerville" charset="0"/>
                <a:ea typeface="Baskerville" charset="0"/>
                <a:cs typeface="Baskerville" charset="0"/>
              </a:rPr>
              <a:t>Phase B </a:t>
            </a:r>
            <a:r>
              <a:rPr lang="en-US" b="1" dirty="0" smtClean="0">
                <a:solidFill>
                  <a:srgbClr val="29348C"/>
                </a:solidFill>
                <a:latin typeface="Baskerville" charset="0"/>
                <a:ea typeface="Baskerville" charset="0"/>
                <a:cs typeface="Baskerville" charset="0"/>
              </a:rPr>
              <a:t> </a:t>
            </a:r>
            <a:r>
              <a:rPr lang="en-US" dirty="0" smtClean="0">
                <a:latin typeface="Baskerville" charset="0"/>
                <a:ea typeface="Baskerville" charset="0"/>
                <a:cs typeface="Baskerville" charset="0"/>
              </a:rPr>
              <a:t>	1 </a:t>
            </a:r>
            <a:r>
              <a:rPr lang="en-US" dirty="0">
                <a:latin typeface="Baskerville" charset="0"/>
                <a:ea typeface="Baskerville" charset="0"/>
                <a:cs typeface="Baskerville" charset="0"/>
              </a:rPr>
              <a:t>January 2017 to 31 July 2018</a:t>
            </a:r>
          </a:p>
          <a:p>
            <a:r>
              <a:rPr lang="en-US" dirty="0">
                <a:latin typeface="Baskerville" charset="0"/>
                <a:ea typeface="Baskerville" charset="0"/>
                <a:cs typeface="Baskerville" charset="0"/>
              </a:rPr>
              <a:t> </a:t>
            </a:r>
          </a:p>
          <a:p>
            <a:r>
              <a:rPr lang="en-US" dirty="0">
                <a:latin typeface="Baskerville" charset="0"/>
                <a:ea typeface="Baskerville" charset="0"/>
                <a:cs typeface="Baskerville" charset="0"/>
              </a:rPr>
              <a:t>2017-2018: Testing hardware for the </a:t>
            </a:r>
            <a:r>
              <a:rPr lang="en-US" dirty="0" err="1">
                <a:latin typeface="Baskerville" charset="0"/>
                <a:ea typeface="Baskerville" charset="0"/>
                <a:cs typeface="Baskerville" charset="0"/>
              </a:rPr>
              <a:t>HiFi</a:t>
            </a:r>
            <a:r>
              <a:rPr lang="en-US" dirty="0">
                <a:latin typeface="Baskerville" charset="0"/>
                <a:ea typeface="Baskerville" charset="0"/>
                <a:cs typeface="Baskerville" charset="0"/>
              </a:rPr>
              <a:t> separator, including cooling and power, in test area at CERN. Installation of new detector systems and tests of these.</a:t>
            </a:r>
          </a:p>
          <a:p>
            <a:r>
              <a:rPr lang="en-US" dirty="0">
                <a:latin typeface="Baskerville" charset="0"/>
                <a:ea typeface="Baskerville" charset="0"/>
                <a:cs typeface="Baskerville" charset="0"/>
              </a:rPr>
              <a:t> </a:t>
            </a:r>
          </a:p>
          <a:p>
            <a:r>
              <a:rPr lang="en-US" b="1" dirty="0">
                <a:solidFill>
                  <a:srgbClr val="29348C"/>
                </a:solidFill>
                <a:latin typeface="Baskerville" charset="0"/>
                <a:ea typeface="Baskerville" charset="0"/>
                <a:cs typeface="Baskerville" charset="0"/>
              </a:rPr>
              <a:t>Phase C </a:t>
            </a:r>
            <a:r>
              <a:rPr lang="en-US" b="1" dirty="0" smtClean="0">
                <a:solidFill>
                  <a:srgbClr val="29348C"/>
                </a:solidFill>
                <a:latin typeface="Baskerville" charset="0"/>
                <a:ea typeface="Baskerville" charset="0"/>
                <a:cs typeface="Baskerville" charset="0"/>
              </a:rPr>
              <a:t> </a:t>
            </a:r>
            <a:r>
              <a:rPr lang="en-US" dirty="0" smtClean="0">
                <a:latin typeface="Baskerville" charset="0"/>
                <a:ea typeface="Baskerville" charset="0"/>
                <a:cs typeface="Baskerville" charset="0"/>
              </a:rPr>
              <a:t>	1 </a:t>
            </a:r>
            <a:r>
              <a:rPr lang="en-US" dirty="0">
                <a:latin typeface="Baskerville" charset="0"/>
                <a:ea typeface="Baskerville" charset="0"/>
                <a:cs typeface="Baskerville" charset="0"/>
              </a:rPr>
              <a:t>August 2018 to 31 July 2019</a:t>
            </a:r>
          </a:p>
          <a:p>
            <a:r>
              <a:rPr lang="en-US" dirty="0">
                <a:latin typeface="Baskerville" charset="0"/>
                <a:ea typeface="Baskerville" charset="0"/>
                <a:cs typeface="Baskerville" charset="0"/>
              </a:rPr>
              <a:t> </a:t>
            </a:r>
          </a:p>
          <a:p>
            <a:r>
              <a:rPr lang="en-US" dirty="0">
                <a:latin typeface="Baskerville" charset="0"/>
                <a:ea typeface="Baskerville" charset="0"/>
                <a:cs typeface="Baskerville" charset="0"/>
              </a:rPr>
              <a:t>2018-2019: Installation in ISOLDE experimental area and in situ testing</a:t>
            </a:r>
          </a:p>
        </p:txBody>
      </p:sp>
      <p:sp>
        <p:nvSpPr>
          <p:cNvPr id="5" name="TextBox 4"/>
          <p:cNvSpPr txBox="1"/>
          <p:nvPr/>
        </p:nvSpPr>
        <p:spPr>
          <a:xfrm>
            <a:off x="2123728" y="1004323"/>
            <a:ext cx="5005281" cy="369332"/>
          </a:xfrm>
          <a:prstGeom prst="rect">
            <a:avLst/>
          </a:prstGeom>
          <a:noFill/>
        </p:spPr>
        <p:txBody>
          <a:bodyPr wrap="none" rtlCol="0">
            <a:spAutoFit/>
          </a:bodyPr>
          <a:lstStyle/>
          <a:p>
            <a:pPr lvl="0"/>
            <a:r>
              <a:rPr lang="en-US" b="1" i="1" dirty="0">
                <a:solidFill>
                  <a:srgbClr val="29348C"/>
                </a:solidFill>
                <a:latin typeface="Baskerville" charset="0"/>
                <a:ea typeface="Baskerville" charset="0"/>
                <a:cs typeface="Baskerville" charset="0"/>
              </a:rPr>
              <a:t>Phases of the ISOLDE </a:t>
            </a:r>
            <a:r>
              <a:rPr lang="en-US" b="1" i="1" dirty="0" err="1">
                <a:solidFill>
                  <a:srgbClr val="29348C"/>
                </a:solidFill>
                <a:latin typeface="Baskerville" charset="0"/>
                <a:ea typeface="Baskerville" charset="0"/>
                <a:cs typeface="Baskerville" charset="0"/>
              </a:rPr>
              <a:t>HiFi</a:t>
            </a:r>
            <a:r>
              <a:rPr lang="en-US" b="1" i="1" dirty="0">
                <a:solidFill>
                  <a:srgbClr val="29348C"/>
                </a:solidFill>
                <a:latin typeface="Baskerville" charset="0"/>
                <a:ea typeface="Baskerville" charset="0"/>
                <a:cs typeface="Baskerville" charset="0"/>
              </a:rPr>
              <a:t> Separator </a:t>
            </a:r>
            <a:r>
              <a:rPr lang="en-US" b="1" i="1" dirty="0" smtClean="0">
                <a:solidFill>
                  <a:srgbClr val="29348C"/>
                </a:solidFill>
                <a:latin typeface="Baskerville" charset="0"/>
                <a:ea typeface="Baskerville" charset="0"/>
                <a:cs typeface="Baskerville" charset="0"/>
              </a:rPr>
              <a:t>Project</a:t>
            </a:r>
            <a:endParaRPr lang="en-US" dirty="0">
              <a:solidFill>
                <a:srgbClr val="29348C"/>
              </a:solidFill>
              <a:latin typeface="Baskerville" charset="0"/>
              <a:ea typeface="Baskerville" charset="0"/>
              <a:cs typeface="Baskerville" charset="0"/>
            </a:endParaRP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69842" y="1373655"/>
            <a:ext cx="1718586" cy="1205522"/>
          </a:xfrm>
          <a:prstGeom prst="rect">
            <a:avLst/>
          </a:prstGeom>
        </p:spPr>
      </p:pic>
    </p:spTree>
    <p:extLst>
      <p:ext uri="{BB962C8B-B14F-4D97-AF65-F5344CB8AC3E}">
        <p14:creationId xmlns:p14="http://schemas.microsoft.com/office/powerpoint/2010/main" val="1522277678"/>
      </p:ext>
    </p:extLst>
  </p:cSld>
  <p:clrMapOvr>
    <a:masterClrMapping/>
  </p:clrMapOvr>
  <p:timing>
    <p:tnLst>
      <p:par>
        <p:cTn id="1" dur="indefinite" restart="never" nodeType="tmRoot"/>
      </p:par>
    </p:tnLst>
  </p:timing>
</p:sld>
</file>

<file path=ppt/theme/theme1.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powerpointvorlage">
  <a:themeElements>
    <a:clrScheme name="powerpointvorlag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owerpointvorlage">
      <a:majorFont>
        <a:latin typeface="Arial"/>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owerpointvorlag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owerpointvorlag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owerpointvorlag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owerpointvorlag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owerpointvorlag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owerpointvorlag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owerpointvorlag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owerpointvorlag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owerpointvorlag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owerpointvorlag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owerpointvorlag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owerpointvorlag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9232</TotalTime>
  <Words>765</Words>
  <Application>Microsoft Macintosh PowerPoint</Application>
  <PresentationFormat>On-screen Show (4:3)</PresentationFormat>
  <Paragraphs>132</Paragraphs>
  <Slides>10</Slides>
  <Notes>3</Notes>
  <HiddenSlides>1</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10</vt:i4>
      </vt:variant>
    </vt:vector>
  </HeadingPairs>
  <TitlesOfParts>
    <vt:vector size="22" baseType="lpstr">
      <vt:lpstr>Baskerville</vt:lpstr>
      <vt:lpstr>Calibri</vt:lpstr>
      <vt:lpstr>Comic Sans MS</vt:lpstr>
      <vt:lpstr>Copperplate</vt:lpstr>
      <vt:lpstr>ＭＳ Ｐゴシック</vt:lpstr>
      <vt:lpstr>Times New Roman</vt:lpstr>
      <vt:lpstr>Verdana</vt:lpstr>
      <vt:lpstr>Wingdings</vt:lpstr>
      <vt:lpstr>Arial</vt:lpstr>
      <vt:lpstr>1_Tema de Office</vt:lpstr>
      <vt:lpstr>powerpointvorlage</vt:lpstr>
      <vt:lpstr>1_Office Theme</vt:lpstr>
      <vt:lpstr>HiFi    Hie Isolde Fragment Identifier </vt:lpstr>
      <vt:lpstr>PowerPoint Presentation</vt:lpstr>
      <vt:lpstr>Zero-degree spectrometer @ Hie-Isolde</vt:lpstr>
      <vt:lpstr>PowerPoint Presentation</vt:lpstr>
      <vt:lpstr>Van Swinderen Institute for Particle Physics and Gravity, University of Groningen Researchgroup Ions:</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15.0023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skreim</dc:creator>
  <cp:lastModifiedBy>Microsoft Office User</cp:lastModifiedBy>
  <cp:revision>577</cp:revision>
  <cp:lastPrinted>2015-02-13T18:14:31Z</cp:lastPrinted>
  <dcterms:created xsi:type="dcterms:W3CDTF">2012-03-08T16:06:15Z</dcterms:created>
  <dcterms:modified xsi:type="dcterms:W3CDTF">2016-06-28T06:43:04Z</dcterms:modified>
</cp:coreProperties>
</file>