
<file path=[Content_Types].xml><?xml version="1.0" encoding="utf-8"?>
<Types xmlns="http://schemas.openxmlformats.org/package/2006/content-types">
  <Default Extension="xml" ContentType="application/xml"/>
  <Default Extension="wmf" ContentType="image/x-wmf"/>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embeddings/oleObject1.bin" ContentType="application/vnd.openxmlformats-officedocument.oleObject"/>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embeddings/oleObject10.bin" ContentType="application/vnd.openxmlformats-officedocument.oleObject"/>
  <Override PartName="/ppt/notesSlides/notesSlide10.xml" ContentType="application/vnd.openxmlformats-officedocument.presentationml.notesSlide+xml"/>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oleObject16.bin" ContentType="application/vnd.openxmlformats-officedocument.oleObject"/>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677" r:id="rId2"/>
    <p:sldId id="974" r:id="rId3"/>
    <p:sldId id="961" r:id="rId4"/>
    <p:sldId id="962" r:id="rId5"/>
    <p:sldId id="949" r:id="rId6"/>
    <p:sldId id="967" r:id="rId7"/>
    <p:sldId id="975" r:id="rId8"/>
    <p:sldId id="976" r:id="rId9"/>
    <p:sldId id="925" r:id="rId10"/>
    <p:sldId id="923" r:id="rId11"/>
    <p:sldId id="880" r:id="rId12"/>
    <p:sldId id="986" r:id="rId13"/>
    <p:sldId id="934" r:id="rId14"/>
    <p:sldId id="992" r:id="rId15"/>
    <p:sldId id="989" r:id="rId16"/>
    <p:sldId id="971" r:id="rId17"/>
    <p:sldId id="985" r:id="rId18"/>
    <p:sldId id="988" r:id="rId19"/>
  </p:sldIdLst>
  <p:sldSz cx="9144000" cy="6858000" type="screen4x3"/>
  <p:notesSz cx="9601200" cy="7315200"/>
  <p:defaultTextStyle>
    <a:defPPr>
      <a:defRPr lang="en-US"/>
    </a:defPPr>
    <a:lvl1pPr algn="l" rtl="0" fontAlgn="base">
      <a:spcBef>
        <a:spcPct val="20000"/>
      </a:spcBef>
      <a:spcAft>
        <a:spcPct val="0"/>
      </a:spcAft>
      <a:buChar char="•"/>
      <a:defRPr kern="1200">
        <a:solidFill>
          <a:schemeClr val="tx1"/>
        </a:solidFill>
        <a:latin typeface="Times New Roman" pitchFamily="18" charset="0"/>
        <a:ea typeface="+mn-ea"/>
        <a:cs typeface="+mn-cs"/>
      </a:defRPr>
    </a:lvl1pPr>
    <a:lvl2pPr marL="457200" algn="l" rtl="0" fontAlgn="base">
      <a:spcBef>
        <a:spcPct val="20000"/>
      </a:spcBef>
      <a:spcAft>
        <a:spcPct val="0"/>
      </a:spcAft>
      <a:buChar char="•"/>
      <a:defRPr kern="1200">
        <a:solidFill>
          <a:schemeClr val="tx1"/>
        </a:solidFill>
        <a:latin typeface="Times New Roman" pitchFamily="18" charset="0"/>
        <a:ea typeface="+mn-ea"/>
        <a:cs typeface="+mn-cs"/>
      </a:defRPr>
    </a:lvl2pPr>
    <a:lvl3pPr marL="914400" algn="l" rtl="0" fontAlgn="base">
      <a:spcBef>
        <a:spcPct val="20000"/>
      </a:spcBef>
      <a:spcAft>
        <a:spcPct val="0"/>
      </a:spcAft>
      <a:buChar char="•"/>
      <a:defRPr kern="1200">
        <a:solidFill>
          <a:schemeClr val="tx1"/>
        </a:solidFill>
        <a:latin typeface="Times New Roman" pitchFamily="18" charset="0"/>
        <a:ea typeface="+mn-ea"/>
        <a:cs typeface="+mn-cs"/>
      </a:defRPr>
    </a:lvl3pPr>
    <a:lvl4pPr marL="1371600" algn="l" rtl="0" fontAlgn="base">
      <a:spcBef>
        <a:spcPct val="20000"/>
      </a:spcBef>
      <a:spcAft>
        <a:spcPct val="0"/>
      </a:spcAft>
      <a:buChar char="•"/>
      <a:defRPr kern="1200">
        <a:solidFill>
          <a:schemeClr val="tx1"/>
        </a:solidFill>
        <a:latin typeface="Times New Roman" pitchFamily="18" charset="0"/>
        <a:ea typeface="+mn-ea"/>
        <a:cs typeface="+mn-cs"/>
      </a:defRPr>
    </a:lvl4pPr>
    <a:lvl5pPr marL="1828800" algn="l" rtl="0" fontAlgn="base">
      <a:spcBef>
        <a:spcPct val="20000"/>
      </a:spcBef>
      <a:spcAft>
        <a:spcPct val="0"/>
      </a:spcAft>
      <a:buChar char="•"/>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ynch" initials="lwg" lastIdx="15" clrIdx="0"/>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FF0000"/>
    <a:srgbClr val="FF3300"/>
    <a:srgbClr val="FFFFCC"/>
    <a:srgbClr val="FF00FF"/>
    <a:srgbClr val="99FFCC"/>
    <a:srgbClr val="D9E1D9"/>
    <a:srgbClr val="BC8F00"/>
    <a:srgbClr val="FFFFFF"/>
    <a:srgbClr val="FFFF99"/>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9435" autoAdjust="0"/>
  </p:normalViewPr>
  <p:slideViewPr>
    <p:cSldViewPr snapToGrid="0">
      <p:cViewPr>
        <p:scale>
          <a:sx n="94" d="100"/>
          <a:sy n="94" d="100"/>
        </p:scale>
        <p:origin x="-656" y="-192"/>
      </p:cViewPr>
      <p:guideLst>
        <p:guide orient="horz" pos="583"/>
        <p:guide pos="4336"/>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75" d="100"/>
          <a:sy n="75" d="100"/>
        </p:scale>
        <p:origin x="-1144" y="-72"/>
      </p:cViewPr>
      <p:guideLst>
        <p:guide orient="horz" pos="2304"/>
        <p:guide pos="3024"/>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commentAuthors" Target="commentAuthors.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_rels/viewProps.xml.rels><?xml version="1.0" encoding="UTF-8" standalone="yes"?>
<Relationships xmlns="http://schemas.openxmlformats.org/package/2006/relationships"><Relationship Id="rId1" Type="http://schemas.openxmlformats.org/officeDocument/2006/relationships/slide" Target="slides/slide3.xml"/><Relationship Id="rId2" Type="http://schemas.openxmlformats.org/officeDocument/2006/relationships/slide" Target="slides/slide10.xml"/><Relationship Id="rId3"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emf"/><Relationship Id="rId2" Type="http://schemas.openxmlformats.org/officeDocument/2006/relationships/image" Target="../media/image12.emf"/><Relationship Id="rId3" Type="http://schemas.openxmlformats.org/officeDocument/2006/relationships/image" Target="../media/image1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19.emf"/><Relationship Id="rId4" Type="http://schemas.openxmlformats.org/officeDocument/2006/relationships/image" Target="../media/image20.emf"/><Relationship Id="rId1" Type="http://schemas.openxmlformats.org/officeDocument/2006/relationships/image" Target="../media/image17.emf"/><Relationship Id="rId2" Type="http://schemas.openxmlformats.org/officeDocument/2006/relationships/image" Target="../media/image1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5.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42.emf"/><Relationship Id="rId4" Type="http://schemas.openxmlformats.org/officeDocument/2006/relationships/image" Target="../media/image43.emf"/><Relationship Id="rId5" Type="http://schemas.openxmlformats.org/officeDocument/2006/relationships/image" Target="../media/image44.emf"/><Relationship Id="rId1" Type="http://schemas.openxmlformats.org/officeDocument/2006/relationships/image" Target="../media/image40.emf"/><Relationship Id="rId2" Type="http://schemas.openxmlformats.org/officeDocument/2006/relationships/image" Target="../media/image4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4167188" cy="354013"/>
          </a:xfrm>
          <a:prstGeom prst="rect">
            <a:avLst/>
          </a:prstGeom>
          <a:noFill/>
          <a:ln w="9525">
            <a:noFill/>
            <a:miter lim="800000"/>
            <a:headEnd/>
            <a:tailEnd/>
          </a:ln>
          <a:effectLst/>
        </p:spPr>
        <p:txBody>
          <a:bodyPr vert="horz" wrap="square" lIns="91874" tIns="45937" rIns="91874" bIns="45937" numCol="1" anchor="t" anchorCtr="0" compatLnSpc="1">
            <a:prstTxWarp prst="textNoShape">
              <a:avLst/>
            </a:prstTxWarp>
          </a:bodyPr>
          <a:lstStyle>
            <a:lvl1pPr defTabSz="922338">
              <a:spcBef>
                <a:spcPct val="0"/>
              </a:spcBef>
              <a:buFontTx/>
              <a:buNone/>
              <a:defRPr sz="1700"/>
            </a:lvl1pPr>
          </a:lstStyle>
          <a:p>
            <a:endParaRPr lang="en-US"/>
          </a:p>
        </p:txBody>
      </p:sp>
      <p:sp>
        <p:nvSpPr>
          <p:cNvPr id="18435" name="Rectangle 3"/>
          <p:cNvSpPr>
            <a:spLocks noGrp="1" noChangeArrowheads="1"/>
          </p:cNvSpPr>
          <p:nvPr>
            <p:ph type="dt" sz="quarter" idx="1"/>
          </p:nvPr>
        </p:nvSpPr>
        <p:spPr bwMode="auto">
          <a:xfrm>
            <a:off x="5434013" y="0"/>
            <a:ext cx="4167187" cy="354013"/>
          </a:xfrm>
          <a:prstGeom prst="rect">
            <a:avLst/>
          </a:prstGeom>
          <a:noFill/>
          <a:ln w="9525">
            <a:noFill/>
            <a:miter lim="800000"/>
            <a:headEnd/>
            <a:tailEnd/>
          </a:ln>
          <a:effectLst/>
        </p:spPr>
        <p:txBody>
          <a:bodyPr vert="horz" wrap="square" lIns="91874" tIns="45937" rIns="91874" bIns="45937" numCol="1" anchor="t" anchorCtr="0" compatLnSpc="1">
            <a:prstTxWarp prst="textNoShape">
              <a:avLst/>
            </a:prstTxWarp>
          </a:bodyPr>
          <a:lstStyle>
            <a:lvl1pPr algn="r" defTabSz="922338">
              <a:spcBef>
                <a:spcPct val="0"/>
              </a:spcBef>
              <a:buFontTx/>
              <a:buNone/>
              <a:defRPr sz="1700"/>
            </a:lvl1pPr>
          </a:lstStyle>
          <a:p>
            <a:endParaRPr lang="en-US"/>
          </a:p>
        </p:txBody>
      </p:sp>
      <p:sp>
        <p:nvSpPr>
          <p:cNvPr id="18436" name="Rectangle 4"/>
          <p:cNvSpPr>
            <a:spLocks noGrp="1" noChangeArrowheads="1"/>
          </p:cNvSpPr>
          <p:nvPr>
            <p:ph type="ftr" sz="quarter" idx="2"/>
          </p:nvPr>
        </p:nvSpPr>
        <p:spPr bwMode="auto">
          <a:xfrm>
            <a:off x="0" y="6961188"/>
            <a:ext cx="4167188" cy="354012"/>
          </a:xfrm>
          <a:prstGeom prst="rect">
            <a:avLst/>
          </a:prstGeom>
          <a:noFill/>
          <a:ln w="9525">
            <a:noFill/>
            <a:miter lim="800000"/>
            <a:headEnd/>
            <a:tailEnd/>
          </a:ln>
          <a:effectLst/>
        </p:spPr>
        <p:txBody>
          <a:bodyPr vert="horz" wrap="square" lIns="91874" tIns="45937" rIns="91874" bIns="45937" numCol="1" anchor="b" anchorCtr="0" compatLnSpc="1">
            <a:prstTxWarp prst="textNoShape">
              <a:avLst/>
            </a:prstTxWarp>
          </a:bodyPr>
          <a:lstStyle>
            <a:lvl1pPr defTabSz="922338">
              <a:spcBef>
                <a:spcPct val="0"/>
              </a:spcBef>
              <a:buFontTx/>
              <a:buNone/>
              <a:defRPr sz="1700"/>
            </a:lvl1pPr>
          </a:lstStyle>
          <a:p>
            <a:endParaRPr lang="en-US"/>
          </a:p>
        </p:txBody>
      </p:sp>
      <p:sp>
        <p:nvSpPr>
          <p:cNvPr id="18437" name="Rectangle 5"/>
          <p:cNvSpPr>
            <a:spLocks noGrp="1" noChangeArrowheads="1"/>
          </p:cNvSpPr>
          <p:nvPr>
            <p:ph type="sldNum" sz="quarter" idx="3"/>
          </p:nvPr>
        </p:nvSpPr>
        <p:spPr bwMode="auto">
          <a:xfrm>
            <a:off x="5434013" y="6961188"/>
            <a:ext cx="4167187" cy="354012"/>
          </a:xfrm>
          <a:prstGeom prst="rect">
            <a:avLst/>
          </a:prstGeom>
          <a:noFill/>
          <a:ln w="9525">
            <a:noFill/>
            <a:miter lim="800000"/>
            <a:headEnd/>
            <a:tailEnd/>
          </a:ln>
          <a:effectLst/>
        </p:spPr>
        <p:txBody>
          <a:bodyPr vert="horz" wrap="square" lIns="91874" tIns="45937" rIns="91874" bIns="45937" numCol="1" anchor="b" anchorCtr="0" compatLnSpc="1">
            <a:prstTxWarp prst="textNoShape">
              <a:avLst/>
            </a:prstTxWarp>
          </a:bodyPr>
          <a:lstStyle>
            <a:lvl1pPr algn="r" defTabSz="922338">
              <a:spcBef>
                <a:spcPct val="0"/>
              </a:spcBef>
              <a:buFontTx/>
              <a:buNone/>
              <a:defRPr sz="1700"/>
            </a:lvl1pPr>
          </a:lstStyle>
          <a:p>
            <a:fld id="{EA648718-3A6B-4ED3-9605-8CB2B13BC75F}" type="slidenum">
              <a:rPr lang="en-US"/>
              <a:pPr/>
              <a:t>‹#›</a:t>
            </a:fld>
            <a:endParaRPr lang="en-US"/>
          </a:p>
        </p:txBody>
      </p:sp>
    </p:spTree>
    <p:extLst>
      <p:ext uri="{BB962C8B-B14F-4D97-AF65-F5344CB8AC3E}">
        <p14:creationId xmlns:p14="http://schemas.microsoft.com/office/powerpoint/2010/main" val="20507057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3522" name="Rectangle 1026"/>
          <p:cNvSpPr>
            <a:spLocks noGrp="1" noChangeArrowheads="1"/>
          </p:cNvSpPr>
          <p:nvPr>
            <p:ph type="hdr" sz="quarter"/>
          </p:nvPr>
        </p:nvSpPr>
        <p:spPr bwMode="auto">
          <a:xfrm>
            <a:off x="0" y="0"/>
            <a:ext cx="4176713" cy="396875"/>
          </a:xfrm>
          <a:prstGeom prst="rect">
            <a:avLst/>
          </a:prstGeom>
          <a:noFill/>
          <a:ln w="9525">
            <a:noFill/>
            <a:miter lim="800000"/>
            <a:headEnd/>
            <a:tailEnd/>
          </a:ln>
          <a:effectLst/>
        </p:spPr>
        <p:txBody>
          <a:bodyPr vert="horz" wrap="square" lIns="95002" tIns="47502" rIns="95002" bIns="47502" numCol="1" anchor="t" anchorCtr="0" compatLnSpc="1">
            <a:prstTxWarp prst="textNoShape">
              <a:avLst/>
            </a:prstTxWarp>
          </a:bodyPr>
          <a:lstStyle>
            <a:lvl1pPr defTabSz="950913">
              <a:spcBef>
                <a:spcPct val="0"/>
              </a:spcBef>
              <a:buFontTx/>
              <a:buNone/>
              <a:defRPr sz="1200"/>
            </a:lvl1pPr>
          </a:lstStyle>
          <a:p>
            <a:endParaRPr lang="en-US"/>
          </a:p>
        </p:txBody>
      </p:sp>
      <p:sp>
        <p:nvSpPr>
          <p:cNvPr id="363523" name="Rectangle 1027"/>
          <p:cNvSpPr>
            <a:spLocks noGrp="1" noChangeArrowheads="1"/>
          </p:cNvSpPr>
          <p:nvPr>
            <p:ph type="dt" idx="1"/>
          </p:nvPr>
        </p:nvSpPr>
        <p:spPr bwMode="auto">
          <a:xfrm>
            <a:off x="5440363" y="0"/>
            <a:ext cx="4175125" cy="396875"/>
          </a:xfrm>
          <a:prstGeom prst="rect">
            <a:avLst/>
          </a:prstGeom>
          <a:noFill/>
          <a:ln w="9525">
            <a:noFill/>
            <a:miter lim="800000"/>
            <a:headEnd/>
            <a:tailEnd/>
          </a:ln>
          <a:effectLst/>
        </p:spPr>
        <p:txBody>
          <a:bodyPr vert="horz" wrap="square" lIns="95002" tIns="47502" rIns="95002" bIns="47502" numCol="1" anchor="t" anchorCtr="0" compatLnSpc="1">
            <a:prstTxWarp prst="textNoShape">
              <a:avLst/>
            </a:prstTxWarp>
          </a:bodyPr>
          <a:lstStyle>
            <a:lvl1pPr algn="r" defTabSz="950913">
              <a:spcBef>
                <a:spcPct val="0"/>
              </a:spcBef>
              <a:buFontTx/>
              <a:buNone/>
              <a:defRPr sz="1200"/>
            </a:lvl1pPr>
          </a:lstStyle>
          <a:p>
            <a:endParaRPr lang="en-US"/>
          </a:p>
        </p:txBody>
      </p:sp>
      <p:sp>
        <p:nvSpPr>
          <p:cNvPr id="363524" name="Rectangle 1028"/>
          <p:cNvSpPr>
            <a:spLocks noGrp="1" noRot="1" noChangeAspect="1" noChangeArrowheads="1" noTextEdit="1"/>
          </p:cNvSpPr>
          <p:nvPr>
            <p:ph type="sldImg" idx="2"/>
          </p:nvPr>
        </p:nvSpPr>
        <p:spPr bwMode="auto">
          <a:xfrm>
            <a:off x="3000375" y="558800"/>
            <a:ext cx="3611563" cy="2708275"/>
          </a:xfrm>
          <a:prstGeom prst="rect">
            <a:avLst/>
          </a:prstGeom>
          <a:noFill/>
          <a:ln w="9525">
            <a:solidFill>
              <a:srgbClr val="000000"/>
            </a:solidFill>
            <a:miter lim="800000"/>
            <a:headEnd/>
            <a:tailEnd/>
          </a:ln>
          <a:effectLst/>
        </p:spPr>
      </p:sp>
      <p:sp>
        <p:nvSpPr>
          <p:cNvPr id="363525" name="Rectangle 1029"/>
          <p:cNvSpPr>
            <a:spLocks noGrp="1" noChangeArrowheads="1"/>
          </p:cNvSpPr>
          <p:nvPr>
            <p:ph type="body" sz="quarter" idx="3"/>
          </p:nvPr>
        </p:nvSpPr>
        <p:spPr bwMode="auto">
          <a:xfrm>
            <a:off x="1260475" y="3505200"/>
            <a:ext cx="7094538" cy="3267075"/>
          </a:xfrm>
          <a:prstGeom prst="rect">
            <a:avLst/>
          </a:prstGeom>
          <a:noFill/>
          <a:ln w="9525">
            <a:noFill/>
            <a:miter lim="800000"/>
            <a:headEnd/>
            <a:tailEnd/>
          </a:ln>
          <a:effectLst/>
        </p:spPr>
        <p:txBody>
          <a:bodyPr vert="horz" wrap="square" lIns="95002" tIns="47502" rIns="95002" bIns="47502"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363526" name="Rectangle 1030"/>
          <p:cNvSpPr>
            <a:spLocks noGrp="1" noChangeArrowheads="1"/>
          </p:cNvSpPr>
          <p:nvPr>
            <p:ph type="ftr" sz="quarter" idx="4"/>
          </p:nvPr>
        </p:nvSpPr>
        <p:spPr bwMode="auto">
          <a:xfrm>
            <a:off x="0" y="6932613"/>
            <a:ext cx="4176713" cy="396875"/>
          </a:xfrm>
          <a:prstGeom prst="rect">
            <a:avLst/>
          </a:prstGeom>
          <a:noFill/>
          <a:ln w="9525">
            <a:noFill/>
            <a:miter lim="800000"/>
            <a:headEnd/>
            <a:tailEnd/>
          </a:ln>
          <a:effectLst/>
        </p:spPr>
        <p:txBody>
          <a:bodyPr vert="horz" wrap="square" lIns="95002" tIns="47502" rIns="95002" bIns="47502" numCol="1" anchor="b" anchorCtr="0" compatLnSpc="1">
            <a:prstTxWarp prst="textNoShape">
              <a:avLst/>
            </a:prstTxWarp>
          </a:bodyPr>
          <a:lstStyle>
            <a:lvl1pPr defTabSz="950913">
              <a:spcBef>
                <a:spcPct val="0"/>
              </a:spcBef>
              <a:buFontTx/>
              <a:buNone/>
              <a:defRPr sz="1200"/>
            </a:lvl1pPr>
          </a:lstStyle>
          <a:p>
            <a:endParaRPr lang="en-US"/>
          </a:p>
        </p:txBody>
      </p:sp>
      <p:sp>
        <p:nvSpPr>
          <p:cNvPr id="363527" name="Rectangle 1031"/>
          <p:cNvSpPr>
            <a:spLocks noGrp="1" noChangeArrowheads="1"/>
          </p:cNvSpPr>
          <p:nvPr>
            <p:ph type="sldNum" sz="quarter" idx="5"/>
          </p:nvPr>
        </p:nvSpPr>
        <p:spPr bwMode="auto">
          <a:xfrm>
            <a:off x="5440363" y="6932613"/>
            <a:ext cx="4175125" cy="396875"/>
          </a:xfrm>
          <a:prstGeom prst="rect">
            <a:avLst/>
          </a:prstGeom>
          <a:noFill/>
          <a:ln w="9525">
            <a:noFill/>
            <a:miter lim="800000"/>
            <a:headEnd/>
            <a:tailEnd/>
          </a:ln>
          <a:effectLst/>
        </p:spPr>
        <p:txBody>
          <a:bodyPr vert="horz" wrap="square" lIns="95002" tIns="47502" rIns="95002" bIns="47502" numCol="1" anchor="b" anchorCtr="0" compatLnSpc="1">
            <a:prstTxWarp prst="textNoShape">
              <a:avLst/>
            </a:prstTxWarp>
          </a:bodyPr>
          <a:lstStyle>
            <a:lvl1pPr algn="r" defTabSz="950913">
              <a:spcBef>
                <a:spcPct val="0"/>
              </a:spcBef>
              <a:buFontTx/>
              <a:buNone/>
              <a:defRPr sz="1200"/>
            </a:lvl1pPr>
          </a:lstStyle>
          <a:p>
            <a:fld id="{C14EFD22-C355-49D3-908C-1755D96773B8}" type="slidenum">
              <a:rPr lang="en-US"/>
              <a:pPr/>
              <a:t>‹#›</a:t>
            </a:fld>
            <a:endParaRPr lang="en-US"/>
          </a:p>
        </p:txBody>
      </p:sp>
    </p:spTree>
    <p:extLst>
      <p:ext uri="{BB962C8B-B14F-4D97-AF65-F5344CB8AC3E}">
        <p14:creationId xmlns:p14="http://schemas.microsoft.com/office/powerpoint/2010/main" val="6445213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Thank the of this workshop for opportunity to present this talk, and to have reason to come to very nice place and listen to so many interesting talks. </a:t>
            </a:r>
          </a:p>
          <a:p>
            <a:endParaRPr lang="en-US" dirty="0" smtClean="0"/>
          </a:p>
          <a:p>
            <a:r>
              <a:rPr lang="en-US" dirty="0" smtClean="0"/>
              <a:t>I will discuss the successful EoS that was obtained for symmetric and the uncertainty posed by the symmetry energy when trying to extrapolate that to neutron stars.</a:t>
            </a:r>
          </a:p>
          <a:p>
            <a:r>
              <a:rPr lang="en-US" dirty="0" smtClean="0"/>
              <a:t>then I will go to the experiment efforts to constrain the symmetry energy at supra-saturation densities.</a:t>
            </a:r>
            <a:endParaRPr lang="en-US" dirty="0"/>
          </a:p>
        </p:txBody>
      </p:sp>
      <p:sp>
        <p:nvSpPr>
          <p:cNvPr id="4" name="Slide Number Placeholder 3"/>
          <p:cNvSpPr>
            <a:spLocks noGrp="1"/>
          </p:cNvSpPr>
          <p:nvPr>
            <p:ph type="sldNum" sz="quarter" idx="10"/>
          </p:nvPr>
        </p:nvSpPr>
        <p:spPr/>
        <p:txBody>
          <a:bodyPr/>
          <a:lstStyle/>
          <a:p>
            <a:fld id="{C14EFD22-C355-49D3-908C-1755D96773B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7B6F4E7-1EFE-4846-9E12-FF96E0B14BE5}" type="slidenum">
              <a:rPr kumimoji="1" lang="ja-JP" altLang="en-US" smtClean="0"/>
              <a:pPr/>
              <a:t>13</a:t>
            </a:fld>
            <a:endParaRPr kumimoji="1" lang="ja-JP" altLang="en-US"/>
          </a:p>
        </p:txBody>
      </p:sp>
    </p:spTree>
    <p:extLst>
      <p:ext uri="{BB962C8B-B14F-4D97-AF65-F5344CB8AC3E}">
        <p14:creationId xmlns:p14="http://schemas.microsoft.com/office/powerpoint/2010/main" val="3940362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DD6470A-2E51-46D9-BB75-74AA1A4B5B6C}" type="slidenum">
              <a:rPr kumimoji="1" lang="ja-JP" altLang="en-US" smtClean="0"/>
              <a:pPr/>
              <a:t>18</a:t>
            </a:fld>
            <a:endParaRPr kumimoji="1" lang="ja-JP" altLang="en-US"/>
          </a:p>
        </p:txBody>
      </p:sp>
    </p:spTree>
    <p:extLst>
      <p:ext uri="{BB962C8B-B14F-4D97-AF65-F5344CB8AC3E}">
        <p14:creationId xmlns:p14="http://schemas.microsoft.com/office/powerpoint/2010/main" val="3259543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4EFD22-C355-49D3-908C-1755D96773B8}" type="slidenum">
              <a:rPr lang="en-US" smtClean="0"/>
              <a:pPr/>
              <a:t>2</a:t>
            </a:fld>
            <a:endParaRPr lang="en-US"/>
          </a:p>
        </p:txBody>
      </p:sp>
    </p:spTree>
    <p:extLst>
      <p:ext uri="{BB962C8B-B14F-4D97-AF65-F5344CB8AC3E}">
        <p14:creationId xmlns:p14="http://schemas.microsoft.com/office/powerpoint/2010/main" val="10416138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Today we will be discussing the EOS and in particular its isospin dependence.</a:t>
            </a:r>
          </a:p>
          <a:p>
            <a:r>
              <a:rPr lang="en-US" dirty="0" smtClean="0"/>
              <a:t> We focus on the potential energy contribution to the EOS and not on its temperature dependence, because is most uncertain. </a:t>
            </a:r>
          </a:p>
          <a:p>
            <a:r>
              <a:rPr lang="en-US" dirty="0" smtClean="0"/>
              <a:t>If we express the EOS as an energy functional, we can isolate the isospin dependence of the EOS by decomposing it into symmetric matter EOS and a symmetry energy term that depends </a:t>
            </a:r>
            <a:r>
              <a:rPr lang="en-US" dirty="0" err="1" smtClean="0"/>
              <a:t>quadratically</a:t>
            </a:r>
            <a:r>
              <a:rPr lang="en-US" dirty="0" smtClean="0"/>
              <a:t> on the asymmetry.</a:t>
            </a:r>
          </a:p>
          <a:p>
            <a:r>
              <a:rPr lang="en-US" dirty="0" smtClean="0"/>
              <a:t>The symmetric matter </a:t>
            </a:r>
            <a:r>
              <a:rPr lang="en-US" dirty="0" err="1" smtClean="0"/>
              <a:t>EoS</a:t>
            </a:r>
            <a:r>
              <a:rPr lang="en-US" dirty="0" smtClean="0"/>
              <a:t> describes how the bulk term of the liquid drop mass formulae depends on density.</a:t>
            </a:r>
          </a:p>
          <a:p>
            <a:r>
              <a:rPr lang="en-US" dirty="0" smtClean="0"/>
              <a:t>The symmetry energy describes how the bulk  symmetry energy of the liquid drop mass formulae depends on density</a:t>
            </a:r>
          </a:p>
          <a:p>
            <a:r>
              <a:rPr lang="en-US" dirty="0" smtClean="0"/>
              <a:t>The symmetric matter EOS has minimum at saturation density. The curvature about the minimum largely dictates the monopole resonance energy.</a:t>
            </a:r>
          </a:p>
          <a:p>
            <a:r>
              <a:rPr lang="en-US" dirty="0" smtClean="0"/>
              <a:t>The symmetric matter EOS shows a selection of different models to illustrate the questions concerning the density dependence, some more realistic than others. </a:t>
            </a:r>
          </a:p>
          <a:p>
            <a:r>
              <a:rPr lang="en-US" dirty="0" smtClean="0"/>
              <a:t>The Symmetry energy are predictions using 17 </a:t>
            </a:r>
            <a:r>
              <a:rPr lang="en-US" dirty="0" err="1" smtClean="0"/>
              <a:t>Skyrme</a:t>
            </a:r>
            <a:r>
              <a:rPr lang="en-US" dirty="0" smtClean="0"/>
              <a:t> </a:t>
            </a:r>
            <a:r>
              <a:rPr lang="en-US" dirty="0" err="1" smtClean="0"/>
              <a:t>intereaaction</a:t>
            </a:r>
            <a:r>
              <a:rPr lang="en-US" dirty="0" smtClean="0"/>
              <a:t> adjusted to reproduce the masses of </a:t>
            </a:r>
            <a:r>
              <a:rPr lang="en-US" dirty="0" err="1" smtClean="0"/>
              <a:t>Sn</a:t>
            </a:r>
            <a:r>
              <a:rPr lang="en-US" dirty="0" smtClean="0"/>
              <a:t> isotopes. The crossover has to do with what density the masses are sensitive to on the average</a:t>
            </a:r>
          </a:p>
          <a:p>
            <a:r>
              <a:rPr lang="en-US" dirty="0" smtClean="0"/>
              <a:t>The symmetry energy does not have a stable minimum that we know of, is increasing at saturation density</a:t>
            </a:r>
          </a:p>
          <a:p>
            <a:r>
              <a:rPr lang="en-US" dirty="0" smtClean="0"/>
              <a:t>Both are uncertain away from saturation density, with the largest uncertainty at high density.  </a:t>
            </a:r>
          </a:p>
          <a:p>
            <a:endParaRPr lang="en-US" dirty="0" smtClean="0"/>
          </a:p>
          <a:p>
            <a:r>
              <a:rPr lang="en-US" dirty="0" smtClean="0"/>
              <a:t>.</a:t>
            </a:r>
            <a:endParaRPr lang="en-US" dirty="0"/>
          </a:p>
        </p:txBody>
      </p:sp>
      <p:sp>
        <p:nvSpPr>
          <p:cNvPr id="4" name="Slide Number Placeholder 3"/>
          <p:cNvSpPr>
            <a:spLocks noGrp="1"/>
          </p:cNvSpPr>
          <p:nvPr>
            <p:ph type="sldNum" sz="quarter" idx="10"/>
          </p:nvPr>
        </p:nvSpPr>
        <p:spPr/>
        <p:txBody>
          <a:bodyPr/>
          <a:lstStyle/>
          <a:p>
            <a:fld id="{C14EFD22-C355-49D3-908C-1755D96773B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4EFD22-C355-49D3-908C-1755D96773B8}" type="slidenum">
              <a:rPr lang="en-US" smtClean="0"/>
              <a:pPr/>
              <a:t>4</a:t>
            </a:fld>
            <a:endParaRPr lang="en-US"/>
          </a:p>
        </p:txBody>
      </p:sp>
    </p:spTree>
    <p:extLst>
      <p:ext uri="{BB962C8B-B14F-4D97-AF65-F5344CB8AC3E}">
        <p14:creationId xmlns:p14="http://schemas.microsoft.com/office/powerpoint/2010/main" val="22587536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There have been a lot of work trying to constrain the symmetry energy.</a:t>
            </a:r>
          </a:p>
          <a:p>
            <a:r>
              <a:rPr lang="en-US" dirty="0" smtClean="0"/>
              <a:t>Most of this concentrated on the properties of nuclei that are sensitive to the symmetry energy. This provides sensitivity to the symmetry energy at </a:t>
            </a:r>
            <a:r>
              <a:rPr lang="en-US" dirty="0" err="1" smtClean="0"/>
              <a:t>subsaturation</a:t>
            </a:r>
            <a:r>
              <a:rPr lang="en-US" dirty="0" smtClean="0"/>
              <a:t> density (S and L)</a:t>
            </a:r>
            <a:br>
              <a:rPr lang="en-US" dirty="0" smtClean="0"/>
            </a:br>
            <a:r>
              <a:rPr lang="en-US" dirty="0" smtClean="0"/>
              <a:t>The relative observables are are (read them)</a:t>
            </a:r>
          </a:p>
          <a:p>
            <a:r>
              <a:rPr lang="en-US" dirty="0" smtClean="0"/>
              <a:t>By comparing data to calculations in which the interactions are varied, varying L and S, we can get the ranges of L and S allowed by the data. Point them out.</a:t>
            </a:r>
          </a:p>
          <a:p>
            <a:r>
              <a:rPr lang="en-US" dirty="0" smtClean="0"/>
              <a:t>The contours are regions about a straight line. This occurs because the observable is sensitive mainly to one average density. we saw that for masses here it appears again. Steeper slopes mean high densities. Masses here appear to be sensitive to (read it)</a:t>
            </a:r>
          </a:p>
          <a:p>
            <a:r>
              <a:rPr lang="en-US" dirty="0" smtClean="0"/>
              <a:t>Polarizability is sensitive to somewhat lower density.</a:t>
            </a:r>
          </a:p>
          <a:p>
            <a:r>
              <a:rPr lang="en-US" dirty="0" smtClean="0"/>
              <a:t>Isospin diffusion (describe it) is sensitive to densities less that 0.45 rho0. It is even a more flat contour</a:t>
            </a:r>
          </a:p>
          <a:p>
            <a:r>
              <a:rPr lang="en-US" dirty="0" smtClean="0"/>
              <a:t>neutrons skins are sensitive only to l</a:t>
            </a:r>
          </a:p>
          <a:p>
            <a:r>
              <a:rPr lang="en-US" dirty="0" smtClean="0"/>
              <a:t>intersection of these constrains can provide simultaneous constraints on l and S</a:t>
            </a:r>
          </a:p>
          <a:p>
            <a:r>
              <a:rPr lang="en-US" dirty="0" smtClean="0"/>
              <a:t>but it is very sensitive to the theoretical error bars. </a:t>
            </a:r>
          </a:p>
          <a:p>
            <a:endParaRPr lang="en-US" dirty="0"/>
          </a:p>
        </p:txBody>
      </p:sp>
      <p:sp>
        <p:nvSpPr>
          <p:cNvPr id="4" name="Slide Number Placeholder 3"/>
          <p:cNvSpPr>
            <a:spLocks noGrp="1"/>
          </p:cNvSpPr>
          <p:nvPr>
            <p:ph type="sldNum" sz="quarter" idx="10"/>
          </p:nvPr>
        </p:nvSpPr>
        <p:spPr/>
        <p:txBody>
          <a:bodyPr/>
          <a:lstStyle/>
          <a:p>
            <a:fld id="{C14EFD22-C355-49D3-908C-1755D96773B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the past decade or more, considerable progress has been made towards constraining the density dependence of the symmetry energy.</a:t>
            </a:r>
          </a:p>
          <a:p>
            <a:r>
              <a:rPr lang="en-US" dirty="0" smtClean="0"/>
              <a:t>The figure here shows the constraints in a recent report (2014). Data at </a:t>
            </a:r>
            <a:r>
              <a:rPr lang="en-US" dirty="0" err="1" smtClean="0"/>
              <a:t>subsaturation</a:t>
            </a:r>
            <a:r>
              <a:rPr lang="en-US" dirty="0" smtClean="0"/>
              <a:t> density, masses, Isobaric analog resonances and HIC have really tightened. Not shown are the new results from polarizability. The current situation is probably tighter still. Theoretical error bars are key to this enterprise.</a:t>
            </a:r>
          </a:p>
          <a:p>
            <a:r>
              <a:rPr lang="en-US" dirty="0" err="1" smtClean="0"/>
              <a:t>THe</a:t>
            </a:r>
            <a:r>
              <a:rPr lang="en-US" dirty="0" smtClean="0"/>
              <a:t> situation at high </a:t>
            </a:r>
            <a:r>
              <a:rPr lang="en-US" dirty="0" err="1" smtClean="0"/>
              <a:t>denity</a:t>
            </a:r>
            <a:r>
              <a:rPr lang="en-US" dirty="0" smtClean="0"/>
              <a:t> is up in the air. and leaves room for experimental and probably theoretical </a:t>
            </a:r>
            <a:r>
              <a:rPr lang="en-US" dirty="0" err="1" smtClean="0"/>
              <a:t>improveme</a:t>
            </a:r>
            <a:endParaRPr lang="en-US" dirty="0" smtClean="0"/>
          </a:p>
          <a:p>
            <a:r>
              <a:rPr lang="en-US" dirty="0" smtClean="0"/>
              <a:t>Two results n/p </a:t>
            </a:r>
            <a:r>
              <a:rPr lang="en-US" dirty="0" err="1" smtClean="0"/>
              <a:t>elliptial</a:t>
            </a:r>
            <a:r>
              <a:rPr lang="en-US" dirty="0" smtClean="0"/>
              <a:t> flow almost linear</a:t>
            </a:r>
          </a:p>
          <a:p>
            <a:r>
              <a:rPr lang="en-US" dirty="0" err="1" smtClean="0"/>
              <a:t>pions</a:t>
            </a:r>
            <a:r>
              <a:rPr lang="en-US" dirty="0" smtClean="0"/>
              <a:t>: paper suggested </a:t>
            </a:r>
            <a:r>
              <a:rPr lang="en-US" dirty="0" err="1" smtClean="0"/>
              <a:t>considerabl</a:t>
            </a:r>
            <a:r>
              <a:rPr lang="en-US" dirty="0" smtClean="0"/>
              <a:t> softening.</a:t>
            </a:r>
          </a:p>
        </p:txBody>
      </p:sp>
      <p:sp>
        <p:nvSpPr>
          <p:cNvPr id="4" name="Slide Number Placeholder 3"/>
          <p:cNvSpPr>
            <a:spLocks noGrp="1"/>
          </p:cNvSpPr>
          <p:nvPr>
            <p:ph type="sldNum" sz="quarter" idx="10"/>
          </p:nvPr>
        </p:nvSpPr>
        <p:spPr/>
        <p:txBody>
          <a:bodyPr/>
          <a:lstStyle/>
          <a:p>
            <a:fld id="{C14EFD22-C355-49D3-908C-1755D96773B8}" type="slidenum">
              <a:rPr lang="en-US" smtClean="0"/>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New neutron star observations since 2000 have really stimulated efforts to constraint the EoS from them. </a:t>
            </a:r>
          </a:p>
          <a:p>
            <a:r>
              <a:rPr lang="en-US" dirty="0" smtClean="0"/>
              <a:t>I show two figures from the work of Steiner, Lattimer and collaborators where observations of extra </a:t>
            </a:r>
            <a:r>
              <a:rPr lang="en-US" dirty="0" err="1" smtClean="0"/>
              <a:t>bursters</a:t>
            </a:r>
            <a:r>
              <a:rPr lang="en-US" dirty="0" smtClean="0"/>
              <a:t>, and quiescent x-ray binary systems were used to </a:t>
            </a:r>
            <a:r>
              <a:rPr lang="en-US" dirty="0" err="1" smtClean="0"/>
              <a:t>constain</a:t>
            </a:r>
            <a:r>
              <a:rPr lang="en-US" dirty="0" smtClean="0"/>
              <a:t> the </a:t>
            </a:r>
            <a:r>
              <a:rPr lang="en-US" dirty="0" err="1" smtClean="0"/>
              <a:t>eos</a:t>
            </a:r>
            <a:r>
              <a:rPr lang="en-US" dirty="0" smtClean="0"/>
              <a:t>. The mass versus radii regions are shown in the </a:t>
            </a:r>
            <a:r>
              <a:rPr lang="en-US" dirty="0" err="1" smtClean="0"/>
              <a:t>lsft</a:t>
            </a:r>
            <a:r>
              <a:rPr lang="en-US" dirty="0" smtClean="0"/>
              <a:t> figure. Curve obtained by </a:t>
            </a:r>
            <a:r>
              <a:rPr lang="en-US" dirty="0" err="1" smtClean="0"/>
              <a:t>solvign</a:t>
            </a:r>
            <a:r>
              <a:rPr lang="en-US" dirty="0" smtClean="0"/>
              <a:t> the </a:t>
            </a:r>
            <a:r>
              <a:rPr lang="en-US" dirty="0" err="1" smtClean="0"/>
              <a:t>Tolman</a:t>
            </a:r>
            <a:r>
              <a:rPr lang="en-US" dirty="0" smtClean="0"/>
              <a:t> Oppenheimer </a:t>
            </a:r>
            <a:r>
              <a:rPr lang="en-US" dirty="0" err="1" smtClean="0"/>
              <a:t>Volkov</a:t>
            </a:r>
            <a:r>
              <a:rPr lang="en-US" dirty="0" smtClean="0"/>
              <a:t> equation for different </a:t>
            </a:r>
            <a:r>
              <a:rPr lang="en-US" dirty="0" err="1" smtClean="0"/>
              <a:t>EoS’s</a:t>
            </a:r>
            <a:r>
              <a:rPr lang="en-US" dirty="0" smtClean="0"/>
              <a:t> are shown as lines. From such comparisons, a contour of likely EoS was obtained brown and </a:t>
            </a:r>
            <a:r>
              <a:rPr lang="en-US" dirty="0" err="1" smtClean="0"/>
              <a:t>gree</a:t>
            </a:r>
            <a:r>
              <a:rPr lang="en-US" dirty="0" smtClean="0"/>
              <a:t> regions. Red shows that it is probably inaccurate to try to </a:t>
            </a:r>
            <a:r>
              <a:rPr lang="en-US" dirty="0" err="1" smtClean="0"/>
              <a:t>expolate</a:t>
            </a:r>
            <a:r>
              <a:rPr lang="en-US" dirty="0" smtClean="0"/>
              <a:t> from </a:t>
            </a:r>
            <a:r>
              <a:rPr lang="en-US" dirty="0" err="1" smtClean="0"/>
              <a:t>nucleaer</a:t>
            </a:r>
            <a:r>
              <a:rPr lang="en-US" dirty="0" smtClean="0"/>
              <a:t> </a:t>
            </a:r>
            <a:r>
              <a:rPr lang="en-US" dirty="0" err="1" smtClean="0"/>
              <a:t>propeties</a:t>
            </a:r>
            <a:r>
              <a:rPr lang="en-US" dirty="0" smtClean="0"/>
              <a:t>. The blue region is the </a:t>
            </a:r>
            <a:r>
              <a:rPr lang="en-US" dirty="0" err="1" smtClean="0"/>
              <a:t>constrainf</a:t>
            </a:r>
            <a:r>
              <a:rPr lang="en-US" dirty="0" smtClean="0"/>
              <a:t> from HIC.  Before passing on to how that was obtained and its uncertainties, it useful to note that the uncertainty is about a factor o 3 in pressure, which represents a huge improvement in understand. But clearly there is </a:t>
            </a:r>
            <a:r>
              <a:rPr lang="en-US" dirty="0" err="1" smtClean="0"/>
              <a:t>noom</a:t>
            </a:r>
            <a:r>
              <a:rPr lang="en-US" dirty="0" smtClean="0"/>
              <a:t> to improve.</a:t>
            </a:r>
          </a:p>
          <a:p>
            <a:endParaRPr lang="en-US" dirty="0" smtClean="0"/>
          </a:p>
        </p:txBody>
      </p:sp>
      <p:sp>
        <p:nvSpPr>
          <p:cNvPr id="4" name="Slide Number Placeholder 3"/>
          <p:cNvSpPr>
            <a:spLocks noGrp="1"/>
          </p:cNvSpPr>
          <p:nvPr>
            <p:ph type="sldNum" sz="quarter" idx="10"/>
          </p:nvPr>
        </p:nvSpPr>
        <p:spPr/>
        <p:txBody>
          <a:bodyPr/>
          <a:lstStyle/>
          <a:p>
            <a:fld id="{C14EFD22-C355-49D3-908C-1755D96773B8}" type="slidenum">
              <a:rPr lang="en-US" smtClean="0"/>
              <a:pPr/>
              <a:t>10</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07260FBD-B928-46F4-86C5-233311A68CC4}" type="slidenum">
              <a:rPr lang="en-US"/>
              <a:pPr/>
              <a:t>11</a:t>
            </a:fld>
            <a:endParaRPr lang="en-US" dirty="0"/>
          </a:p>
        </p:txBody>
      </p:sp>
      <p:sp>
        <p:nvSpPr>
          <p:cNvPr id="464898" name="Rectangle 2"/>
          <p:cNvSpPr>
            <a:spLocks noGrp="1" noRot="1" noChangeAspect="1" noChangeArrowheads="1" noTextEdit="1"/>
          </p:cNvSpPr>
          <p:nvPr>
            <p:ph type="sldImg"/>
          </p:nvPr>
        </p:nvSpPr>
        <p:spPr>
          <a:ln/>
        </p:spPr>
      </p:sp>
      <p:sp>
        <p:nvSpPr>
          <p:cNvPr id="464899" name="Rectangle 3"/>
          <p:cNvSpPr>
            <a:spLocks noGrp="1" noChangeArrowheads="1"/>
          </p:cNvSpPr>
          <p:nvPr>
            <p:ph type="body" idx="1"/>
          </p:nvPr>
        </p:nvSpPr>
        <p:spPr>
          <a:xfrm>
            <a:off x="466725" y="3429000"/>
            <a:ext cx="8362950" cy="3267075"/>
          </a:xfrm>
        </p:spPr>
        <p:txBody>
          <a:bodyPr/>
          <a:lstStyle/>
          <a:p>
            <a:r>
              <a:rPr lang="en-US" dirty="0" smtClean="0"/>
              <a:t>Transverse and elliptical flow data were compared to transport calculations with different EOS;s in order to determine which EOS describes the data best.</a:t>
            </a:r>
          </a:p>
          <a:p>
            <a:r>
              <a:rPr lang="en-US" dirty="0" smtClean="0"/>
              <a:t>other quantities such as the effective masses and in-medium cross sections were varied to understand the model dependence of the calculations.</a:t>
            </a:r>
          </a:p>
          <a:p>
            <a:r>
              <a:rPr lang="en-US" dirty="0" smtClean="0"/>
              <a:t>The boundary shows the pressure at 0 temperature consistent with these constraints. the line shows a quadratic EOS consistent with the monopole resonance. This shows that higher order terms soften the symmetric matter EOS.</a:t>
            </a:r>
          </a:p>
          <a:p>
            <a:r>
              <a:rPr lang="en-US" dirty="0" smtClean="0"/>
              <a:t>These constraints though conservative, do rule out various theories.</a:t>
            </a:r>
          </a:p>
          <a:p>
            <a:r>
              <a:rPr lang="en-US" dirty="0" smtClean="0"/>
              <a:t>If you add the constraint from kaon production, you get a consistent picture and an existence proof that such constraints can be obtained from nucleus-nucleus collisions.</a:t>
            </a:r>
          </a:p>
          <a:p>
            <a:r>
              <a:rPr lang="en-US" dirty="0" smtClean="0"/>
              <a:t>However, when you add the pressure from the symmetry energy to get the pressure in neutron matter, you see that the uncertainties in the symmetry energy outweigh the remaining uncertainties in the symmetric matter </a:t>
            </a:r>
            <a:r>
              <a:rPr lang="en-US" dirty="0" err="1" smtClean="0"/>
              <a:t>eos</a:t>
            </a:r>
            <a:r>
              <a:rPr lang="en-US" dirty="0" smtClean="0"/>
              <a:t> Because the symmetry energy has not been experimentally constrained at high densities the contour </a:t>
            </a:r>
            <a:r>
              <a:rPr lang="en-US" dirty="0" err="1" smtClean="0"/>
              <a:t>lable</a:t>
            </a:r>
            <a:r>
              <a:rPr lang="en-US" dirty="0" smtClean="0"/>
              <a:t> HIC in Andrew Steiner’s </a:t>
            </a:r>
            <a:r>
              <a:rPr lang="en-US" dirty="0" err="1" smtClean="0"/>
              <a:t>graf</a:t>
            </a:r>
            <a:r>
              <a:rPr lang="en-US" dirty="0" smtClean="0"/>
              <a:t> is much wider our goal is to provide </a:t>
            </a:r>
            <a:r>
              <a:rPr lang="en-US" dirty="0" err="1" smtClean="0"/>
              <a:t>contraints</a:t>
            </a:r>
            <a:r>
              <a:rPr lang="en-US" dirty="0" smtClean="0"/>
              <a:t> on </a:t>
            </a:r>
            <a:r>
              <a:rPr lang="en-US" dirty="0" err="1" smtClean="0"/>
              <a:t>th</a:t>
            </a:r>
            <a:r>
              <a:rPr lang="en-US" dirty="0" smtClean="0"/>
              <a:t> e symmetry energy and </a:t>
            </a:r>
            <a:r>
              <a:rPr lang="en-US" dirty="0" err="1" smtClean="0"/>
              <a:t>strink</a:t>
            </a:r>
            <a:r>
              <a:rPr lang="en-US" dirty="0" smtClean="0"/>
              <a:t> it.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1031"/>
          <p:cNvSpPr>
            <a:spLocks noGrp="1" noChangeArrowheads="1"/>
          </p:cNvSpPr>
          <p:nvPr>
            <p:ph type="sldNum" sz="quarter" idx="5"/>
          </p:nvPr>
        </p:nvSpPr>
        <p:spPr>
          <a:ln/>
        </p:spPr>
        <p:txBody>
          <a:bodyPr/>
          <a:lstStyle/>
          <a:p>
            <a:fld id="{66198DA8-6F6E-440B-95B1-5516A9AC3135}" type="slidenum">
              <a:rPr lang="en-US"/>
              <a:pPr/>
              <a:t>12</a:t>
            </a:fld>
            <a:endParaRPr lang="en-US"/>
          </a:p>
        </p:txBody>
      </p:sp>
      <p:sp>
        <p:nvSpPr>
          <p:cNvPr id="759810" name="Rectangle 2"/>
          <p:cNvSpPr>
            <a:spLocks noGrp="1" noRot="1" noChangeAspect="1" noChangeArrowheads="1" noTextEdit="1"/>
          </p:cNvSpPr>
          <p:nvPr>
            <p:ph type="sldImg"/>
          </p:nvPr>
        </p:nvSpPr>
        <p:spPr>
          <a:xfrm>
            <a:off x="2973388" y="550863"/>
            <a:ext cx="3656012" cy="2741612"/>
          </a:xfrm>
          <a:ln/>
        </p:spPr>
      </p:sp>
      <p:sp>
        <p:nvSpPr>
          <p:cNvPr id="759811" name="Rectangle 3"/>
          <p:cNvSpPr>
            <a:spLocks noGrp="1" noChangeArrowheads="1"/>
          </p:cNvSpPr>
          <p:nvPr>
            <p:ph type="body" idx="1"/>
          </p:nvPr>
        </p:nvSpPr>
        <p:spPr>
          <a:xfrm>
            <a:off x="1279525" y="3475038"/>
            <a:ext cx="7042150" cy="3289300"/>
          </a:xfrm>
        </p:spPr>
        <p:txBody>
          <a:bodyPr/>
          <a:lstStyle/>
          <a:p>
            <a:r>
              <a:rPr lang="en-US" dirty="0" smtClean="0"/>
              <a:t>Looking forward to probing </a:t>
            </a:r>
            <a:r>
              <a:rPr lang="en-US" dirty="0" err="1" smtClean="0"/>
              <a:t>higer</a:t>
            </a:r>
            <a:r>
              <a:rPr lang="en-US" dirty="0" smtClean="0"/>
              <a:t> densities, we would like to explore </a:t>
            </a:r>
            <a:r>
              <a:rPr lang="en-US" dirty="0" err="1" smtClean="0"/>
              <a:t>pion</a:t>
            </a:r>
            <a:r>
              <a:rPr lang="en-US" dirty="0" smtClean="0"/>
              <a:t> production. We follow a suggestion of BAL that the ratios of </a:t>
            </a:r>
            <a:r>
              <a:rPr lang="en-US" dirty="0" err="1" smtClean="0"/>
              <a:t>pion</a:t>
            </a:r>
            <a:r>
              <a:rPr lang="en-US" dirty="0" smtClean="0"/>
              <a:t>- to pi+ spectra are of the order of 5 times more sensitive to the symmetry energy than the ratio of the integrated pi+ to pi- yield, that that is true because the shape of these two spectra and how they depend on the symmetry </a:t>
            </a:r>
            <a:r>
              <a:rPr lang="en-US" dirty="0" err="1" smtClean="0"/>
              <a:t>neregy</a:t>
            </a:r>
            <a:r>
              <a:rPr lang="en-US" dirty="0" smtClean="0"/>
              <a:t> are very different. we should this ratio at two incident energies and we see factors of three </a:t>
            </a:r>
            <a:r>
              <a:rPr lang="en-US" dirty="0" err="1" smtClean="0"/>
              <a:t>diffrence</a:t>
            </a:r>
            <a:r>
              <a:rPr lang="en-US" dirty="0" smtClean="0"/>
              <a:t> </a:t>
            </a:r>
            <a:r>
              <a:rPr lang="en-US" dirty="0" err="1" smtClean="0"/>
              <a:t>inhe</a:t>
            </a:r>
            <a:r>
              <a:rPr lang="en-US" dirty="0" smtClean="0"/>
              <a:t> ratios at low energies that flip sign at higher energies. </a:t>
            </a:r>
            <a:r>
              <a:rPr lang="en-US" dirty="0" err="1" smtClean="0"/>
              <a:t>THis</a:t>
            </a:r>
            <a:r>
              <a:rPr lang="en-US" dirty="0" smtClean="0"/>
              <a:t> is an easily measurable effect. </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59807F4-5C82-4D1F-A2F8-71C33CBEA84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1F5F330-9DB0-4653-9662-349F3D1E370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AF081C1-25CC-488C-874A-8969E526280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277813"/>
            <a:ext cx="1968500" cy="52593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7813"/>
            <a:ext cx="5753100" cy="52593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F0DD3A5-8478-439D-88FE-3D81FEBEE9B3}"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3"/>
            <a:ext cx="7772400" cy="865187"/>
          </a:xfrm>
          <a:noFill/>
          <a:ln>
            <a:noFill/>
          </a:ln>
          <a:effectLst/>
        </p:spPr>
        <p:txBody>
          <a:bodyPr/>
          <a:lstStyle/>
          <a:p>
            <a:r>
              <a:rPr lang="en-US" dirty="0" smtClean="0"/>
              <a:t>Click to edit Master title style</a:t>
            </a:r>
            <a:endParaRPr lang="en-US" dirty="0"/>
          </a:p>
        </p:txBody>
      </p:sp>
      <p:sp>
        <p:nvSpPr>
          <p:cNvPr id="3" name="Text Placeholder 2"/>
          <p:cNvSpPr>
            <a:spLocks noGrp="1"/>
          </p:cNvSpPr>
          <p:nvPr>
            <p:ph type="body" sz="half" idx="1"/>
          </p:nvPr>
        </p:nvSpPr>
        <p:spPr>
          <a:xfrm>
            <a:off x="711200" y="1422400"/>
            <a:ext cx="3810000" cy="4114800"/>
          </a:xfrm>
          <a:noFill/>
          <a:effectLst/>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73600" y="1472504"/>
            <a:ext cx="3810000" cy="4114800"/>
          </a:xfrm>
          <a:noFill/>
          <a:effectLst/>
        </p:spPr>
        <p:txBody>
          <a:bodyPr/>
          <a:lstStyle/>
          <a:p>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F69DEBC8-CDF9-4BFF-8A32-52933E7183A9}"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3"/>
            <a:ext cx="7772400" cy="8651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11200" y="1422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3600" y="1422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67948A14-8592-4DAD-9DE8-7873FDEA9977}"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3"/>
            <a:ext cx="7772400" cy="8651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11200" y="1422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73600" y="14224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73600" y="3556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248400"/>
            <a:ext cx="1905000" cy="457200"/>
          </a:xfrm>
        </p:spPr>
        <p:txBody>
          <a:bodyPr/>
          <a:lstStyle>
            <a:lvl1pPr>
              <a:defRPr/>
            </a:lvl1pPr>
          </a:lstStyle>
          <a:p>
            <a:endParaRPr lang="en-US"/>
          </a:p>
        </p:txBody>
      </p:sp>
      <p:sp>
        <p:nvSpPr>
          <p:cNvPr id="7" name="Footer Placeholder 6"/>
          <p:cNvSpPr>
            <a:spLocks noGrp="1"/>
          </p:cNvSpPr>
          <p:nvPr>
            <p:ph type="ftr" sz="quarter" idx="11"/>
          </p:nvPr>
        </p:nvSpPr>
        <p:spPr>
          <a:xfrm>
            <a:off x="3124200" y="6248400"/>
            <a:ext cx="2895600" cy="457200"/>
          </a:xfrm>
        </p:spPr>
        <p:txBody>
          <a:bodyPr/>
          <a:lstStyle>
            <a:lvl1pPr>
              <a:defRPr/>
            </a:lvl1pPr>
          </a:lstStyle>
          <a:p>
            <a:endParaRPr lang="en-US"/>
          </a:p>
        </p:txBody>
      </p:sp>
      <p:sp>
        <p:nvSpPr>
          <p:cNvPr id="8" name="Slide Number Placeholder 7"/>
          <p:cNvSpPr>
            <a:spLocks noGrp="1"/>
          </p:cNvSpPr>
          <p:nvPr>
            <p:ph type="sldNum" sz="quarter" idx="12"/>
          </p:nvPr>
        </p:nvSpPr>
        <p:spPr>
          <a:xfrm>
            <a:off x="6553200" y="6248400"/>
            <a:ext cx="1905000" cy="457200"/>
          </a:xfrm>
        </p:spPr>
        <p:txBody>
          <a:bodyPr/>
          <a:lstStyle>
            <a:lvl1pPr>
              <a:defRPr/>
            </a:lvl1pPr>
          </a:lstStyle>
          <a:p>
            <a:fld id="{D4AA4D49-CC7D-43C3-A072-EB8D2E6292EF}" type="slidenum">
              <a:rPr lang="en-US"/>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7813"/>
            <a:ext cx="7772400" cy="86518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711200" y="1422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73600" y="14224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6F8AEC83-6A76-445C-A42A-E4625A39AA9F}" type="slidenum">
              <a:rPr lang="en-US"/>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제목 및 구분점">
    <p:spTree>
      <p:nvGrpSpPr>
        <p:cNvPr id="1" name=""/>
        <p:cNvGrpSpPr/>
        <p:nvPr/>
      </p:nvGrpSpPr>
      <p:grpSpPr>
        <a:xfrm>
          <a:off x="0" y="0"/>
          <a:ext cx="0" cy="0"/>
          <a:chOff x="0" y="0"/>
          <a:chExt cx="0" cy="0"/>
        </a:xfrm>
      </p:grpSpPr>
      <p:sp>
        <p:nvSpPr>
          <p:cNvPr id="63" name="Shape 63"/>
          <p:cNvSpPr/>
          <p:nvPr/>
        </p:nvSpPr>
        <p:spPr>
          <a:xfrm>
            <a:off x="357188" y="1812727"/>
            <a:ext cx="8429625" cy="0"/>
          </a:xfrm>
          <a:prstGeom prst="line">
            <a:avLst/>
          </a:prstGeom>
          <a:ln w="12700">
            <a:solidFill>
              <a:srgbClr val="444444">
                <a:alpha val="30000"/>
              </a:srgbClr>
            </a:solidFill>
            <a:miter lim="400000"/>
          </a:ln>
        </p:spPr>
        <p:txBody>
          <a:bodyPr lIns="35719" tIns="35719" rIns="35719" bIns="35719" anchor="ctr"/>
          <a:lstStyle/>
          <a:p>
            <a:pPr algn="l" defTabSz="321457">
              <a:defRPr sz="1200">
                <a:solidFill>
                  <a:srgbClr val="000000"/>
                </a:solidFill>
                <a:latin typeface="Apple SD 산돌고딕 Neo 일반체"/>
                <a:ea typeface="Apple SD 산돌고딕 Neo 일반체"/>
                <a:cs typeface="Apple SD 산돌고딕 Neo 일반체"/>
                <a:sym typeface="Apple SD 산돌고딕 Neo 일반체"/>
              </a:defRPr>
            </a:pPr>
            <a:endParaRPr sz="844"/>
          </a:p>
        </p:txBody>
      </p:sp>
      <p:sp>
        <p:nvSpPr>
          <p:cNvPr id="64" name="Shape 64"/>
          <p:cNvSpPr/>
          <p:nvPr/>
        </p:nvSpPr>
        <p:spPr>
          <a:xfrm flipV="1">
            <a:off x="357188" y="6500811"/>
            <a:ext cx="8429625" cy="2"/>
          </a:xfrm>
          <a:prstGeom prst="line">
            <a:avLst/>
          </a:prstGeom>
          <a:ln w="76200">
            <a:solidFill>
              <a:srgbClr val="444444">
                <a:alpha val="30000"/>
              </a:srgbClr>
            </a:solidFill>
            <a:miter lim="400000"/>
          </a:ln>
        </p:spPr>
        <p:txBody>
          <a:bodyPr lIns="35719" tIns="35719" rIns="35719" bIns="35719" anchor="ctr"/>
          <a:lstStyle/>
          <a:p>
            <a:pPr algn="l" defTabSz="321457">
              <a:defRPr sz="1200">
                <a:solidFill>
                  <a:srgbClr val="000000"/>
                </a:solidFill>
                <a:latin typeface="Apple SD 산돌고딕 Neo 일반체"/>
                <a:ea typeface="Apple SD 산돌고딕 Neo 일반체"/>
                <a:cs typeface="Apple SD 산돌고딕 Neo 일반체"/>
                <a:sym typeface="Apple SD 산돌고딕 Neo 일반체"/>
              </a:defRPr>
            </a:pPr>
            <a:endParaRPr sz="844"/>
          </a:p>
        </p:txBody>
      </p:sp>
      <p:sp>
        <p:nvSpPr>
          <p:cNvPr id="65" name="Shape 65"/>
          <p:cNvSpPr/>
          <p:nvPr/>
        </p:nvSpPr>
        <p:spPr>
          <a:xfrm flipV="1">
            <a:off x="357188" y="357189"/>
            <a:ext cx="8429625" cy="1"/>
          </a:xfrm>
          <a:prstGeom prst="line">
            <a:avLst/>
          </a:prstGeom>
          <a:ln w="12700">
            <a:solidFill>
              <a:srgbClr val="444444">
                <a:alpha val="30000"/>
              </a:srgbClr>
            </a:solidFill>
            <a:miter lim="400000"/>
          </a:ln>
        </p:spPr>
        <p:txBody>
          <a:bodyPr lIns="35719" tIns="35719" rIns="35719" bIns="35719" anchor="ctr"/>
          <a:lstStyle/>
          <a:p>
            <a:pPr algn="l" defTabSz="321457">
              <a:defRPr sz="1200">
                <a:solidFill>
                  <a:srgbClr val="000000"/>
                </a:solidFill>
                <a:latin typeface="Apple SD 산돌고딕 Neo 일반체"/>
                <a:ea typeface="Apple SD 산돌고딕 Neo 일반체"/>
                <a:cs typeface="Apple SD 산돌고딕 Neo 일반체"/>
                <a:sym typeface="Apple SD 산돌고딕 Neo 일반체"/>
              </a:defRPr>
            </a:pPr>
            <a:endParaRPr sz="844"/>
          </a:p>
        </p:txBody>
      </p:sp>
      <p:sp>
        <p:nvSpPr>
          <p:cNvPr id="66" name="Shape 66"/>
          <p:cNvSpPr>
            <a:spLocks noGrp="1"/>
          </p:cNvSpPr>
          <p:nvPr>
            <p:ph type="title"/>
          </p:nvPr>
        </p:nvSpPr>
        <p:spPr>
          <a:xfrm>
            <a:off x="357188" y="922671"/>
            <a:ext cx="8429625" cy="833984"/>
          </a:xfrm>
          <a:prstGeom prst="rect">
            <a:avLst/>
          </a:prstGeom>
        </p:spPr>
        <p:txBody>
          <a:bodyPr/>
          <a:lstStyle>
            <a:lvl1pPr>
              <a:defRPr cap="none">
                <a:latin typeface="Apple SD 산돌고딕 Neo 아주옅은체"/>
                <a:ea typeface="Apple SD 산돌고딕 Neo 아주옅은체"/>
                <a:cs typeface="Apple SD 산돌고딕 Neo 아주옅은체"/>
                <a:sym typeface="Apple SD 산돌고딕 Neo 아주옅은체"/>
              </a:defRPr>
            </a:lvl1pPr>
          </a:lstStyle>
          <a:p>
            <a:r>
              <a:t>제목 텍스트</a:t>
            </a:r>
          </a:p>
        </p:txBody>
      </p:sp>
      <p:sp>
        <p:nvSpPr>
          <p:cNvPr id="67" name="Shape 67"/>
          <p:cNvSpPr>
            <a:spLocks noGrp="1"/>
          </p:cNvSpPr>
          <p:nvPr>
            <p:ph type="body" idx="1"/>
          </p:nvPr>
        </p:nvSpPr>
        <p:spPr>
          <a:xfrm>
            <a:off x="357188" y="2134196"/>
            <a:ext cx="8429625" cy="4027289"/>
          </a:xfrm>
          <a:prstGeom prst="rect">
            <a:avLst/>
          </a:prstGeom>
        </p:spPr>
        <p:txBody>
          <a:bodyPr/>
          <a:lstStyle>
            <a:lvl1pPr>
              <a:buBlip>
                <a:blip r:embed="rId2"/>
              </a:buBlip>
            </a:lvl1pPr>
            <a:lvl2pPr>
              <a:buBlip>
                <a:blip r:embed="rId2"/>
              </a:buBlip>
            </a:lvl2pPr>
            <a:lvl3pPr>
              <a:buBlip>
                <a:blip r:embed="rId2"/>
              </a:buBlip>
            </a:lvl3pPr>
            <a:lvl4pPr>
              <a:buBlip>
                <a:blip r:embed="rId2"/>
              </a:buBlip>
            </a:lvl4pPr>
            <a:lvl5pPr>
              <a:buBlip>
                <a:blip r:embed="rId2"/>
              </a:buBlip>
            </a:lvl5pPr>
          </a:lstStyle>
          <a:p>
            <a:r>
              <a:t>본문 첫 번째 줄</a:t>
            </a:r>
          </a:p>
          <a:p>
            <a:pPr lvl="1"/>
            <a:r>
              <a:t>본문 두 번째 줄</a:t>
            </a:r>
          </a:p>
          <a:p>
            <a:pPr lvl="2"/>
            <a:r>
              <a:t>본문 세 번째 줄</a:t>
            </a:r>
          </a:p>
          <a:p>
            <a:pPr lvl="3"/>
            <a:r>
              <a:t>본문 네 번째 줄</a:t>
            </a:r>
          </a:p>
          <a:p>
            <a:pPr lvl="4"/>
            <a:r>
              <a:t>본문 다섯 번째 줄</a:t>
            </a:r>
          </a:p>
        </p:txBody>
      </p:sp>
      <p:sp>
        <p:nvSpPr>
          <p:cNvPr id="68" name="Shape 68"/>
          <p:cNvSpPr>
            <a:spLocks noGrp="1"/>
          </p:cNvSpPr>
          <p:nvPr>
            <p:ph type="body" sz="quarter" idx="13"/>
          </p:nvPr>
        </p:nvSpPr>
        <p:spPr>
          <a:xfrm>
            <a:off x="357188" y="442962"/>
            <a:ext cx="8429625" cy="433091"/>
          </a:xfrm>
          <a:prstGeom prst="rect">
            <a:avLst/>
          </a:prstGeom>
        </p:spPr>
        <p:txBody>
          <a:bodyPr/>
          <a:lstStyle>
            <a:lvl1pPr marL="0" indent="0" defTabSz="213590">
              <a:lnSpc>
                <a:spcPct val="90000"/>
              </a:lnSpc>
              <a:spcBef>
                <a:spcPts val="0"/>
              </a:spcBef>
              <a:buSzTx/>
              <a:buNone/>
              <a:defRPr sz="2340">
                <a:latin typeface="Apple SD 산돌고딕 Neo 아주옅은체"/>
                <a:ea typeface="Apple SD 산돌고딕 Neo 아주옅은체"/>
                <a:cs typeface="Apple SD 산돌고딕 Neo 아주옅은체"/>
                <a:sym typeface="Apple SD 산돌고딕 Neo 아주옅은체"/>
              </a:defRPr>
            </a:lvl1pPr>
          </a:lstStyle>
          <a:p>
            <a:r>
              <a:t>제목 텍스트</a:t>
            </a:r>
          </a:p>
        </p:txBody>
      </p:sp>
      <p:sp>
        <p:nvSpPr>
          <p:cNvPr id="69" name="Shape 69"/>
          <p:cNvSpPr>
            <a:spLocks noGrp="1"/>
          </p:cNvSpPr>
          <p:nvPr>
            <p:ph type="sldNum" sz="quarter" idx="2"/>
          </p:nvPr>
        </p:nvSpPr>
        <p:spPr>
          <a:xfrm>
            <a:off x="8345793" y="6532067"/>
            <a:ext cx="241103" cy="258961"/>
          </a:xfrm>
          <a:prstGeom prst="rect">
            <a:avLst/>
          </a:prstGeom>
        </p:spPr>
        <p:txBody>
          <a:bodyPr/>
          <a:lstStyle/>
          <a:p>
            <a:fld id="{86CB4B4D-7CA3-9044-876B-883B54F8677D}" type="slidenum">
              <a:t>‹#›</a:t>
            </a:fld>
            <a:endParaRPr/>
          </a:p>
        </p:txBody>
      </p:sp>
      <p:sp>
        <p:nvSpPr>
          <p:cNvPr id="70" name="Shape 70"/>
          <p:cNvSpPr/>
          <p:nvPr/>
        </p:nvSpPr>
        <p:spPr>
          <a:xfrm>
            <a:off x="8513981" y="6532068"/>
            <a:ext cx="315792" cy="266958"/>
          </a:xfrm>
          <a:prstGeom prst="rect">
            <a:avLst/>
          </a:prstGeom>
          <a:ln w="12700">
            <a:miter lim="400000"/>
          </a:ln>
          <a:extLst>
            <a:ext uri="{C572A759-6A51-4108-AA02-DFA0A04FC94B}">
              <ma14:wrappingTextBoxFlag xmlns:ma14="http://schemas.microsoft.com/office/mac/drawingml/2011/main" val="1"/>
            </a:ext>
          </a:extLst>
        </p:spPr>
        <p:txBody>
          <a:bodyPr wrap="none" lIns="35719" tIns="35719" rIns="35719" bIns="35719">
            <a:spAutoFit/>
          </a:bodyPr>
          <a:lstStyle>
            <a:lvl1pPr>
              <a:defRPr sz="1800"/>
            </a:lvl1pPr>
          </a:lstStyle>
          <a:p>
            <a:r>
              <a:rPr sz="1266"/>
              <a:t>/33</a:t>
            </a:r>
          </a:p>
        </p:txBody>
      </p:sp>
    </p:spTree>
    <p:extLst>
      <p:ext uri="{BB962C8B-B14F-4D97-AF65-F5344CB8AC3E}">
        <p14:creationId xmlns:p14="http://schemas.microsoft.com/office/powerpoint/2010/main" val="2073138320"/>
      </p:ext>
    </p:extLst>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ffectLst/>
        </p:spPr>
        <p:txBody>
          <a:bodyPr/>
          <a:lstStyle/>
          <a:p>
            <a:r>
              <a:rPr lang="en-US" smtClean="0"/>
              <a:t>Click to edit Master title style</a:t>
            </a:r>
            <a:endParaRPr lang="en-US"/>
          </a:p>
        </p:txBody>
      </p:sp>
      <p:sp>
        <p:nvSpPr>
          <p:cNvPr id="3" name="Content Placeholder 2"/>
          <p:cNvSpPr>
            <a:spLocks noGrp="1"/>
          </p:cNvSpPr>
          <p:nvPr>
            <p:ph idx="1"/>
          </p:nvPr>
        </p:nvSpPr>
        <p:spPr>
          <a:noFill/>
          <a:effectLst/>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74C6A626-1ED9-4686-B07D-8081B057B0C2}"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5C2A7B-2FC1-420D-A685-C461D6F9BF4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66B90E4-91B0-46E2-81B2-C5F5E02E7EF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noFill/>
          <a:ln>
            <a:noFill/>
          </a:ln>
          <a:effectLst/>
        </p:spPr>
        <p:txBody>
          <a:bodyPr/>
          <a:lstStyle/>
          <a:p>
            <a:r>
              <a:rPr lang="en-US" smtClean="0"/>
              <a:t>Click to edit Master title style</a:t>
            </a:r>
            <a:endParaRPr lang="en-US"/>
          </a:p>
        </p:txBody>
      </p:sp>
      <p:sp>
        <p:nvSpPr>
          <p:cNvPr id="3" name="Content Placeholder 2"/>
          <p:cNvSpPr>
            <a:spLocks noGrp="1"/>
          </p:cNvSpPr>
          <p:nvPr>
            <p:ph sz="half" idx="1"/>
          </p:nvPr>
        </p:nvSpPr>
        <p:spPr>
          <a:xfrm>
            <a:off x="711200" y="1422400"/>
            <a:ext cx="3810000" cy="4114800"/>
          </a:xfrm>
          <a:noFill/>
          <a:effectLst/>
        </p:spPr>
        <p:txBody>
          <a:bodyPr/>
          <a:lstStyle>
            <a:lvl1pPr>
              <a:defRPr sz="1800" baseline="0"/>
            </a:lvl1pPr>
            <a:lvl2pPr>
              <a:defRPr sz="1800" baseline="0"/>
            </a:lvl2pPr>
            <a:lvl3pPr>
              <a:defRPr sz="1800" baseline="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73600" y="1422400"/>
            <a:ext cx="3810000" cy="4114800"/>
          </a:xfrm>
          <a:noFill/>
          <a:effectLst/>
        </p:spPr>
        <p:txBody>
          <a:bodyPr/>
          <a:lstStyle>
            <a:lvl1pPr>
              <a:defRPr sz="1800" baseline="0"/>
            </a:lvl1pPr>
            <a:lvl2pPr>
              <a:defRPr sz="1800" baseline="0"/>
            </a:lvl2pPr>
            <a:lvl3pPr>
              <a:defRPr sz="1800" baseline="0"/>
            </a:lvl3pPr>
            <a:lvl4pPr>
              <a:defRPr sz="1800" baseline="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C9CD35A-0B25-433E-8965-9B6E34008DC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528B3A1F-79D6-4892-81F1-6284A4361838}"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875BF20C-90F9-4659-82FE-6A739F11A6E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E1C61FE7-0609-4C57-99AE-8B30A94F046B}"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8072D8F-4FA9-49B9-B4A7-B4EFBADA538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277813"/>
            <a:ext cx="7772400" cy="865187"/>
          </a:xfrm>
          <a:prstGeom prst="rect">
            <a:avLst/>
          </a:prstGeom>
          <a:gradFill rotWithShape="0">
            <a:gsLst>
              <a:gs pos="0">
                <a:schemeClr val="bg1"/>
              </a:gs>
              <a:gs pos="100000">
                <a:schemeClr val="hlink"/>
              </a:gs>
            </a:gsLst>
            <a:path path="shape">
              <a:fillToRect l="50000" t="50000" r="50000" b="50000"/>
            </a:path>
          </a:gradFill>
          <a:ln w="15875">
            <a:solidFill>
              <a:schemeClr val="folHlink"/>
            </a:solidFill>
            <a:miter lim="800000"/>
            <a:headEnd/>
            <a:tailEnd/>
          </a:ln>
          <a:effectLst>
            <a:outerShdw dist="107763" dir="2700000" algn="ctr" rotWithShape="0">
              <a:schemeClr val="bg2"/>
            </a:outerShdw>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711200" y="1422400"/>
            <a:ext cx="7772400" cy="4114800"/>
          </a:xfrm>
          <a:prstGeom prst="rect">
            <a:avLst/>
          </a:prstGeom>
          <a:solidFill>
            <a:srgbClr val="FFFF99"/>
          </a:solidFill>
          <a:ln w="9525">
            <a:noFill/>
            <a:miter lim="800000"/>
            <a:headEnd/>
            <a:tailEnd/>
          </a:ln>
          <a:effectLst>
            <a:outerShdw dist="107763" dir="2700000" algn="ctr" rotWithShape="0">
              <a:schemeClr val="bg2"/>
            </a:outerShdw>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FontTx/>
              <a:buNone/>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400"/>
            </a:lvl1pPr>
          </a:lstStyle>
          <a:p>
            <a:fld id="{4D5C2A7B-2FC1-420D-A685-C461D6F9BF4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4"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5" r:id="rId17"/>
  </p:sldLayoutIdLst>
  <p:txStyles>
    <p:titleStyle>
      <a:lvl1pPr algn="ctr" rtl="0" fontAlgn="base">
        <a:spcBef>
          <a:spcPct val="0"/>
        </a:spcBef>
        <a:spcAft>
          <a:spcPct val="0"/>
        </a:spcAft>
        <a:defRPr sz="2800">
          <a:solidFill>
            <a:srgbClr val="CC00CC"/>
          </a:solidFill>
          <a:latin typeface="+mj-lt"/>
          <a:ea typeface="+mj-ea"/>
          <a:cs typeface="+mj-cs"/>
        </a:defRPr>
      </a:lvl1pPr>
      <a:lvl2pPr algn="ctr" rtl="0" fontAlgn="base">
        <a:spcBef>
          <a:spcPct val="0"/>
        </a:spcBef>
        <a:spcAft>
          <a:spcPct val="0"/>
        </a:spcAft>
        <a:defRPr sz="2800">
          <a:solidFill>
            <a:srgbClr val="CC00CC"/>
          </a:solidFill>
          <a:latin typeface="Times New Roman" pitchFamily="18" charset="0"/>
        </a:defRPr>
      </a:lvl2pPr>
      <a:lvl3pPr algn="ctr" rtl="0" fontAlgn="base">
        <a:spcBef>
          <a:spcPct val="0"/>
        </a:spcBef>
        <a:spcAft>
          <a:spcPct val="0"/>
        </a:spcAft>
        <a:defRPr sz="2800">
          <a:solidFill>
            <a:srgbClr val="CC00CC"/>
          </a:solidFill>
          <a:latin typeface="Times New Roman" pitchFamily="18" charset="0"/>
        </a:defRPr>
      </a:lvl3pPr>
      <a:lvl4pPr algn="ctr" rtl="0" fontAlgn="base">
        <a:spcBef>
          <a:spcPct val="0"/>
        </a:spcBef>
        <a:spcAft>
          <a:spcPct val="0"/>
        </a:spcAft>
        <a:defRPr sz="2800">
          <a:solidFill>
            <a:srgbClr val="CC00CC"/>
          </a:solidFill>
          <a:latin typeface="Times New Roman" pitchFamily="18" charset="0"/>
        </a:defRPr>
      </a:lvl4pPr>
      <a:lvl5pPr algn="ctr" rtl="0" fontAlgn="base">
        <a:spcBef>
          <a:spcPct val="0"/>
        </a:spcBef>
        <a:spcAft>
          <a:spcPct val="0"/>
        </a:spcAft>
        <a:defRPr sz="2800">
          <a:solidFill>
            <a:srgbClr val="CC00CC"/>
          </a:solidFill>
          <a:latin typeface="Times New Roman" pitchFamily="18" charset="0"/>
        </a:defRPr>
      </a:lvl5pPr>
      <a:lvl6pPr marL="457200" algn="ctr" rtl="0" fontAlgn="base">
        <a:spcBef>
          <a:spcPct val="0"/>
        </a:spcBef>
        <a:spcAft>
          <a:spcPct val="0"/>
        </a:spcAft>
        <a:defRPr sz="2800">
          <a:solidFill>
            <a:srgbClr val="CC00CC"/>
          </a:solidFill>
          <a:latin typeface="Times New Roman" pitchFamily="18" charset="0"/>
        </a:defRPr>
      </a:lvl6pPr>
      <a:lvl7pPr marL="914400" algn="ctr" rtl="0" fontAlgn="base">
        <a:spcBef>
          <a:spcPct val="0"/>
        </a:spcBef>
        <a:spcAft>
          <a:spcPct val="0"/>
        </a:spcAft>
        <a:defRPr sz="2800">
          <a:solidFill>
            <a:srgbClr val="CC00CC"/>
          </a:solidFill>
          <a:latin typeface="Times New Roman" pitchFamily="18" charset="0"/>
        </a:defRPr>
      </a:lvl7pPr>
      <a:lvl8pPr marL="1371600" algn="ctr" rtl="0" fontAlgn="base">
        <a:spcBef>
          <a:spcPct val="0"/>
        </a:spcBef>
        <a:spcAft>
          <a:spcPct val="0"/>
        </a:spcAft>
        <a:defRPr sz="2800">
          <a:solidFill>
            <a:srgbClr val="CC00CC"/>
          </a:solidFill>
          <a:latin typeface="Times New Roman" pitchFamily="18" charset="0"/>
        </a:defRPr>
      </a:lvl8pPr>
      <a:lvl9pPr marL="1828800" algn="ctr" rtl="0" fontAlgn="base">
        <a:spcBef>
          <a:spcPct val="0"/>
        </a:spcBef>
        <a:spcAft>
          <a:spcPct val="0"/>
        </a:spcAft>
        <a:defRPr sz="2800">
          <a:solidFill>
            <a:srgbClr val="CC00CC"/>
          </a:solidFill>
          <a:latin typeface="Times New Roman" pitchFamily="18" charset="0"/>
        </a:defRPr>
      </a:lvl9pPr>
    </p:titleStyle>
    <p:bodyStyle>
      <a:lvl1pPr marL="342900" indent="-342900" algn="l" rtl="0" fontAlgn="base">
        <a:spcBef>
          <a:spcPct val="20000"/>
        </a:spcBef>
        <a:spcAft>
          <a:spcPct val="0"/>
        </a:spcAft>
        <a:buChar char="•"/>
        <a:defRPr sz="2000">
          <a:solidFill>
            <a:schemeClr val="accent2"/>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sz="2000">
          <a:solidFill>
            <a:srgbClr val="FF0000"/>
          </a:solidFill>
          <a:latin typeface="+mn-lt"/>
        </a:defRPr>
      </a:lvl3pPr>
      <a:lvl4pPr marL="1600200" indent="-228600" algn="l" rtl="0" fontAlgn="base">
        <a:spcBef>
          <a:spcPct val="20000"/>
        </a:spcBef>
        <a:spcAft>
          <a:spcPct val="0"/>
        </a:spcAft>
        <a:buChar char="–"/>
        <a:defRPr>
          <a:solidFill>
            <a:srgbClr val="993300"/>
          </a:solidFill>
          <a:latin typeface="+mn-lt"/>
        </a:defRPr>
      </a:lvl4pPr>
      <a:lvl5pPr marL="2057400" indent="-228600" algn="l" rtl="0" fontAlgn="base">
        <a:spcBef>
          <a:spcPct val="20000"/>
        </a:spcBef>
        <a:spcAft>
          <a:spcPct val="0"/>
        </a:spcAft>
        <a:buChar char="»"/>
        <a:defRPr>
          <a:solidFill>
            <a:schemeClr val="accent1"/>
          </a:solidFill>
          <a:latin typeface="+mn-lt"/>
        </a:defRPr>
      </a:lvl5pPr>
      <a:lvl6pPr marL="2514600" indent="-228600" algn="l" rtl="0" fontAlgn="base">
        <a:spcBef>
          <a:spcPct val="20000"/>
        </a:spcBef>
        <a:spcAft>
          <a:spcPct val="0"/>
        </a:spcAft>
        <a:buChar char="»"/>
        <a:defRPr>
          <a:solidFill>
            <a:schemeClr val="accent1"/>
          </a:solidFill>
          <a:latin typeface="+mn-lt"/>
        </a:defRPr>
      </a:lvl6pPr>
      <a:lvl7pPr marL="2971800" indent="-228600" algn="l" rtl="0" fontAlgn="base">
        <a:spcBef>
          <a:spcPct val="20000"/>
        </a:spcBef>
        <a:spcAft>
          <a:spcPct val="0"/>
        </a:spcAft>
        <a:buChar char="»"/>
        <a:defRPr>
          <a:solidFill>
            <a:schemeClr val="accent1"/>
          </a:solidFill>
          <a:latin typeface="+mn-lt"/>
        </a:defRPr>
      </a:lvl7pPr>
      <a:lvl8pPr marL="3429000" indent="-228600" algn="l" rtl="0" fontAlgn="base">
        <a:spcBef>
          <a:spcPct val="20000"/>
        </a:spcBef>
        <a:spcAft>
          <a:spcPct val="0"/>
        </a:spcAft>
        <a:buChar char="»"/>
        <a:defRPr>
          <a:solidFill>
            <a:schemeClr val="accent1"/>
          </a:solidFill>
          <a:latin typeface="+mn-lt"/>
        </a:defRPr>
      </a:lvl8pPr>
      <a:lvl9pPr marL="3886200" indent="-228600" algn="l" rtl="0" fontAlgn="base">
        <a:spcBef>
          <a:spcPct val="20000"/>
        </a:spcBef>
        <a:spcAft>
          <a:spcPct val="0"/>
        </a:spcAft>
        <a:buChar char="»"/>
        <a:defRPr>
          <a:solidFill>
            <a:schemeClr val="accent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9.wmf"/><Relationship Id="rId4" Type="http://schemas.openxmlformats.org/officeDocument/2006/relationships/image" Target="../media/image30.wmf"/><Relationship Id="rId5" Type="http://schemas.openxmlformats.org/officeDocument/2006/relationships/image" Target="../media/image31.wmf"/><Relationship Id="rId6" Type="http://schemas.openxmlformats.org/officeDocument/2006/relationships/image" Target="../media/image32.wmf"/><Relationship Id="rId1" Type="http://schemas.openxmlformats.org/officeDocument/2006/relationships/slideLayout" Target="../slideLayouts/slideLayout13.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image" Target="../media/image34.png"/><Relationship Id="rId5" Type="http://schemas.openxmlformats.org/officeDocument/2006/relationships/oleObject" Target="../embeddings/oleObject10.bin"/><Relationship Id="rId6" Type="http://schemas.openxmlformats.org/officeDocument/2006/relationships/image" Target="../media/image33.w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image" Target="../media/image36.jpeg"/><Relationship Id="rId5" Type="http://schemas.openxmlformats.org/officeDocument/2006/relationships/oleObject" Target="../embeddings/oleObject11.bin"/><Relationship Id="rId6" Type="http://schemas.openxmlformats.org/officeDocument/2006/relationships/image" Target="../media/image35.wmf"/><Relationship Id="rId7" Type="http://schemas.openxmlformats.org/officeDocument/2006/relationships/image" Target="../media/image37.jpeg"/><Relationship Id="rId1" Type="http://schemas.openxmlformats.org/officeDocument/2006/relationships/vmlDrawing" Target="../drawings/vmlDrawing6.vml"/><Relationship Id="rId2"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39.png"/></Relationships>
</file>

<file path=ppt/slides/_rels/slide16.xml.rels><?xml version="1.0" encoding="UTF-8" standalone="yes"?>
<Relationships xmlns="http://schemas.openxmlformats.org/package/2006/relationships"><Relationship Id="rId11" Type="http://schemas.openxmlformats.org/officeDocument/2006/relationships/image" Target="../media/image43.emf"/><Relationship Id="rId12" Type="http://schemas.openxmlformats.org/officeDocument/2006/relationships/oleObject" Target="../embeddings/oleObject16.bin"/><Relationship Id="rId13" Type="http://schemas.openxmlformats.org/officeDocument/2006/relationships/image" Target="../media/image44.emf"/><Relationship Id="rId1" Type="http://schemas.openxmlformats.org/officeDocument/2006/relationships/vmlDrawing" Target="../drawings/vmlDrawing7.vml"/><Relationship Id="rId2" Type="http://schemas.openxmlformats.org/officeDocument/2006/relationships/slideLayout" Target="../slideLayouts/slideLayout7.xml"/><Relationship Id="rId3" Type="http://schemas.openxmlformats.org/officeDocument/2006/relationships/image" Target="../media/image45.png"/><Relationship Id="rId4" Type="http://schemas.openxmlformats.org/officeDocument/2006/relationships/oleObject" Target="../embeddings/oleObject12.bin"/><Relationship Id="rId5" Type="http://schemas.openxmlformats.org/officeDocument/2006/relationships/image" Target="../media/image40.emf"/><Relationship Id="rId6" Type="http://schemas.openxmlformats.org/officeDocument/2006/relationships/oleObject" Target="../embeddings/oleObject13.bin"/><Relationship Id="rId7" Type="http://schemas.openxmlformats.org/officeDocument/2006/relationships/image" Target="../media/image41.emf"/><Relationship Id="rId8" Type="http://schemas.openxmlformats.org/officeDocument/2006/relationships/oleObject" Target="../embeddings/oleObject14.bin"/><Relationship Id="rId9" Type="http://schemas.openxmlformats.org/officeDocument/2006/relationships/image" Target="../media/image42.emf"/><Relationship Id="rId10" Type="http://schemas.openxmlformats.org/officeDocument/2006/relationships/oleObject" Target="../embeddings/oleObject15.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6.jpeg"/><Relationship Id="rId4" Type="http://schemas.openxmlformats.org/officeDocument/2006/relationships/image" Target="../media/image47.jpeg"/><Relationship Id="rId5" Type="http://schemas.openxmlformats.org/officeDocument/2006/relationships/image" Target="../media/image48.jpeg"/><Relationship Id="rId6" Type="http://schemas.openxmlformats.org/officeDocument/2006/relationships/image" Target="../media/image49.jpeg"/><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6.png"/><Relationship Id="rId5" Type="http://schemas.openxmlformats.org/officeDocument/2006/relationships/oleObject" Target="../embeddings/oleObject1.bin"/><Relationship Id="rId6" Type="http://schemas.openxmlformats.org/officeDocument/2006/relationships/image" Target="../media/image5.wmf"/><Relationship Id="rId7" Type="http://schemas.openxmlformats.org/officeDocument/2006/relationships/image" Target="../media/image7.wmf"/><Relationship Id="rId1" Type="http://schemas.openxmlformats.org/officeDocument/2006/relationships/vmlDrawing" Target="../drawings/vmlDrawing1.vml"/><Relationship Id="rId2"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gif"/><Relationship Id="rId5" Type="http://schemas.openxmlformats.org/officeDocument/2006/relationships/image" Target="../media/image10.png"/><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2.bin"/><Relationship Id="rId5" Type="http://schemas.openxmlformats.org/officeDocument/2006/relationships/image" Target="../media/image11.emf"/><Relationship Id="rId6" Type="http://schemas.openxmlformats.org/officeDocument/2006/relationships/oleObject" Target="../embeddings/oleObject3.bin"/><Relationship Id="rId7" Type="http://schemas.openxmlformats.org/officeDocument/2006/relationships/image" Target="../media/image12.emf"/><Relationship Id="rId8" Type="http://schemas.openxmlformats.org/officeDocument/2006/relationships/image" Target="../media/image14.emf"/><Relationship Id="rId9" Type="http://schemas.openxmlformats.org/officeDocument/2006/relationships/oleObject" Target="../embeddings/oleObject4.bin"/><Relationship Id="rId10" Type="http://schemas.openxmlformats.org/officeDocument/2006/relationships/image" Target="../media/image13.emf"/><Relationship Id="rId1" Type="http://schemas.openxmlformats.org/officeDocument/2006/relationships/vmlDrawing" Target="../drawings/vmlDrawing2.vml"/><Relationship Id="rId2"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4" Type="http://schemas.openxmlformats.org/officeDocument/2006/relationships/oleObject" Target="../embeddings/oleObject5.bin"/><Relationship Id="rId5" Type="http://schemas.openxmlformats.org/officeDocument/2006/relationships/image" Target="../media/image15.emf"/><Relationship Id="rId6" Type="http://schemas.openxmlformats.org/officeDocument/2006/relationships/image" Target="../media/image14.emf"/><Relationship Id="rId1" Type="http://schemas.openxmlformats.org/officeDocument/2006/relationships/vmlDrawing" Target="../drawings/vmlDrawing3.vml"/><Relationship Id="rId2"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1" Type="http://schemas.openxmlformats.org/officeDocument/2006/relationships/oleObject" Target="../embeddings/oleObject9.bin"/><Relationship Id="rId12" Type="http://schemas.openxmlformats.org/officeDocument/2006/relationships/image" Target="../media/image20.emf"/><Relationship Id="rId1" Type="http://schemas.openxmlformats.org/officeDocument/2006/relationships/vmlDrawing" Target="../drawings/vmlDrawing4.vml"/><Relationship Id="rId2" Type="http://schemas.openxmlformats.org/officeDocument/2006/relationships/slideLayout" Target="../slideLayouts/slideLayout5.xml"/><Relationship Id="rId3" Type="http://schemas.openxmlformats.org/officeDocument/2006/relationships/image" Target="../media/image21.png"/><Relationship Id="rId4" Type="http://schemas.openxmlformats.org/officeDocument/2006/relationships/oleObject" Target="../embeddings/oleObject6.bin"/><Relationship Id="rId5" Type="http://schemas.openxmlformats.org/officeDocument/2006/relationships/image" Target="../media/image17.emf"/><Relationship Id="rId6" Type="http://schemas.openxmlformats.org/officeDocument/2006/relationships/oleObject" Target="../embeddings/oleObject7.bin"/><Relationship Id="rId7" Type="http://schemas.openxmlformats.org/officeDocument/2006/relationships/image" Target="../media/image18.emf"/><Relationship Id="rId8" Type="http://schemas.openxmlformats.org/officeDocument/2006/relationships/image" Target="../media/image22.png"/><Relationship Id="rId9" Type="http://schemas.openxmlformats.org/officeDocument/2006/relationships/oleObject" Target="../embeddings/oleObject8.bin"/><Relationship Id="rId10" Type="http://schemas.openxmlformats.org/officeDocument/2006/relationships/image" Target="../media/image19.emf"/></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wmf"/><Relationship Id="rId5" Type="http://schemas.openxmlformats.org/officeDocument/2006/relationships/image" Target="../media/image26.png"/><Relationship Id="rId1" Type="http://schemas.openxmlformats.org/officeDocument/2006/relationships/slideLayout" Target="../slideLayouts/slideLayout5.xml"/><Relationship Id="rId2" Type="http://schemas.openxmlformats.org/officeDocument/2006/relationships/image" Target="../media/image23.JP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3.JPG"/><Relationship Id="rId5" Type="http://schemas.openxmlformats.org/officeDocument/2006/relationships/image" Target="../media/image24.png"/><Relationship Id="rId6" Type="http://schemas.openxmlformats.org/officeDocument/2006/relationships/image" Target="../media/image25.wmf"/><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1330" name="Rectangle 2"/>
          <p:cNvSpPr>
            <a:spLocks noGrp="1" noChangeArrowheads="1"/>
          </p:cNvSpPr>
          <p:nvPr>
            <p:ph type="title"/>
          </p:nvPr>
        </p:nvSpPr>
        <p:spPr>
          <a:xfrm>
            <a:off x="748468" y="0"/>
            <a:ext cx="7729537" cy="846137"/>
          </a:xfrm>
          <a:ln/>
        </p:spPr>
        <p:txBody>
          <a:bodyPr/>
          <a:lstStyle/>
          <a:p>
            <a:r>
              <a:rPr lang="en-US" dirty="0" smtClean="0">
                <a:cs typeface="Arial" pitchFamily="34" charset="0"/>
              </a:rPr>
              <a:t>Probing the </a:t>
            </a:r>
            <a:r>
              <a:rPr lang="en-US" dirty="0" err="1" smtClean="0">
                <a:cs typeface="Arial" pitchFamily="34" charset="0"/>
              </a:rPr>
              <a:t>EoS</a:t>
            </a:r>
            <a:r>
              <a:rPr lang="en-US" dirty="0" smtClean="0">
                <a:cs typeface="Arial" pitchFamily="34" charset="0"/>
              </a:rPr>
              <a:t> of Asymmetric matter</a:t>
            </a:r>
            <a:endParaRPr lang="en-US" dirty="0">
              <a:cs typeface="Arial" pitchFamily="34" charset="0"/>
            </a:endParaRPr>
          </a:p>
        </p:txBody>
      </p:sp>
      <p:sp>
        <p:nvSpPr>
          <p:cNvPr id="611331" name="Rectangle 3"/>
          <p:cNvSpPr>
            <a:spLocks noGrp="1" noChangeArrowheads="1"/>
          </p:cNvSpPr>
          <p:nvPr>
            <p:ph type="body" idx="1"/>
          </p:nvPr>
        </p:nvSpPr>
        <p:spPr>
          <a:xfrm>
            <a:off x="1179384" y="4390548"/>
            <a:ext cx="7469942" cy="2013905"/>
          </a:xfrm>
          <a:noFill/>
          <a:effectLst/>
        </p:spPr>
        <p:txBody>
          <a:bodyPr/>
          <a:lstStyle/>
          <a:p>
            <a:r>
              <a:rPr lang="en-US" sz="2400" dirty="0" smtClean="0">
                <a:cs typeface="Times New Roman" pitchFamily="18" charset="0"/>
              </a:rPr>
              <a:t>Symmetry energy, EoS and neutron stars.</a:t>
            </a:r>
          </a:p>
          <a:p>
            <a:r>
              <a:rPr lang="en-US" sz="2400" dirty="0" smtClean="0">
                <a:cs typeface="Times New Roman" pitchFamily="18" charset="0"/>
              </a:rPr>
              <a:t>Laboratory constraints on the symmetry energy at </a:t>
            </a:r>
            <a:r>
              <a:rPr lang="en-US" sz="2400" dirty="0" err="1">
                <a:cs typeface="Times New Roman" pitchFamily="18" charset="0"/>
                <a:sym typeface="Symbol"/>
              </a:rPr>
              <a:t>ρ</a:t>
            </a:r>
            <a:r>
              <a:rPr lang="en-US" sz="2400" dirty="0" smtClean="0">
                <a:cs typeface="Times New Roman" pitchFamily="18" charset="0"/>
                <a:sym typeface="Symbol"/>
              </a:rPr>
              <a:t>&lt;ρ</a:t>
            </a:r>
            <a:r>
              <a:rPr lang="en-US" sz="2400" baseline="-25000" dirty="0" smtClean="0">
                <a:cs typeface="Times New Roman" pitchFamily="18" charset="0"/>
                <a:sym typeface="Symbol"/>
              </a:rPr>
              <a:t>0</a:t>
            </a:r>
          </a:p>
          <a:p>
            <a:r>
              <a:rPr lang="en-US" sz="2400" dirty="0" smtClean="0">
                <a:cs typeface="Times New Roman" pitchFamily="18" charset="0"/>
              </a:rPr>
              <a:t>Extension of constraints to </a:t>
            </a:r>
            <a:r>
              <a:rPr lang="en-US" sz="2400" dirty="0" err="1">
                <a:cs typeface="Times New Roman" pitchFamily="18" charset="0"/>
                <a:sym typeface="Symbol"/>
              </a:rPr>
              <a:t>ρ</a:t>
            </a:r>
            <a:r>
              <a:rPr lang="en-US" sz="2400" dirty="0" smtClean="0">
                <a:cs typeface="Times New Roman" pitchFamily="18" charset="0"/>
                <a:sym typeface="Symbol"/>
              </a:rPr>
              <a:t>&gt;</a:t>
            </a:r>
            <a:r>
              <a:rPr lang="en-US" sz="2400" dirty="0">
                <a:cs typeface="Times New Roman" pitchFamily="18" charset="0"/>
                <a:sym typeface="Symbol"/>
              </a:rPr>
              <a:t>ρ</a:t>
            </a:r>
            <a:r>
              <a:rPr lang="en-US" sz="2400" baseline="-25000" dirty="0" smtClean="0">
                <a:cs typeface="Times New Roman" pitchFamily="18" charset="0"/>
                <a:sym typeface="Symbol"/>
              </a:rPr>
              <a:t>0</a:t>
            </a:r>
            <a:endParaRPr lang="en-US" sz="2400" dirty="0" smtClean="0">
              <a:cs typeface="Times New Roman" pitchFamily="18" charset="0"/>
            </a:endParaRPr>
          </a:p>
          <a:p>
            <a:r>
              <a:rPr lang="en-US" sz="2400" dirty="0" smtClean="0">
                <a:cs typeface="Times New Roman" pitchFamily="18" charset="0"/>
              </a:rPr>
              <a:t>New experiment with the S</a:t>
            </a:r>
            <a:r>
              <a:rPr lang="en-US" sz="2400" dirty="0" smtClean="0">
                <a:cs typeface="Times New Roman" pitchFamily="18" charset="0"/>
                <a:sym typeface="Symbol"/>
              </a:rPr>
              <a:t>πRIT TPC at RIBF</a:t>
            </a:r>
            <a:endParaRPr lang="en-US" sz="2400" dirty="0" smtClean="0">
              <a:cs typeface="Times New Roman" pitchFamily="18" charset="0"/>
            </a:endParaRPr>
          </a:p>
        </p:txBody>
      </p:sp>
      <p:sp>
        <p:nvSpPr>
          <p:cNvPr id="611332" name="Text Box 4"/>
          <p:cNvSpPr txBox="1">
            <a:spLocks noChangeArrowheads="1"/>
          </p:cNvSpPr>
          <p:nvPr/>
        </p:nvSpPr>
        <p:spPr bwMode="auto">
          <a:xfrm>
            <a:off x="1125382" y="806024"/>
            <a:ext cx="7018337" cy="701731"/>
          </a:xfrm>
          <a:prstGeom prst="rect">
            <a:avLst/>
          </a:prstGeom>
          <a:noFill/>
          <a:ln w="9525">
            <a:noFill/>
            <a:miter lim="800000"/>
            <a:headEnd/>
            <a:tailEnd/>
          </a:ln>
          <a:effectLst/>
        </p:spPr>
        <p:txBody>
          <a:bodyPr wrap="square">
            <a:spAutoFit/>
          </a:bodyPr>
          <a:lstStyle/>
          <a:p>
            <a:pPr algn="ctr">
              <a:buFontTx/>
              <a:buNone/>
            </a:pPr>
            <a:r>
              <a:rPr lang="en-US" dirty="0" smtClean="0"/>
              <a:t>W.  Lynch: NSCL and Department of Physics and Astronomy</a:t>
            </a:r>
          </a:p>
          <a:p>
            <a:pPr algn="ctr">
              <a:buFontTx/>
              <a:buNone/>
            </a:pPr>
            <a:r>
              <a:rPr lang="en-US" dirty="0" smtClean="0"/>
              <a:t>Michigan State University</a:t>
            </a:r>
            <a:r>
              <a:rPr lang="en-US" dirty="0"/>
              <a:t> </a:t>
            </a:r>
            <a:r>
              <a:rPr lang="en-US" dirty="0" smtClean="0"/>
              <a:t>and the </a:t>
            </a:r>
            <a:r>
              <a:rPr lang="en-US" dirty="0" err="1" smtClean="0"/>
              <a:t>HiRA</a:t>
            </a:r>
            <a:r>
              <a:rPr lang="en-US" dirty="0" smtClean="0"/>
              <a:t> and S</a:t>
            </a:r>
            <a:r>
              <a:rPr lang="en-US" dirty="0" smtClean="0">
                <a:sym typeface="Symbol"/>
              </a:rPr>
              <a:t>πRIT collaborations</a:t>
            </a:r>
            <a:endParaRPr lang="en-US" dirty="0" smtClean="0"/>
          </a:p>
        </p:txBody>
      </p:sp>
      <p:pic>
        <p:nvPicPr>
          <p:cNvPr id="2" name="Picture 1"/>
          <p:cNvPicPr>
            <a:picLocks noChangeAspect="1"/>
          </p:cNvPicPr>
          <p:nvPr/>
        </p:nvPicPr>
        <p:blipFill>
          <a:blip r:embed="rId3"/>
          <a:stretch>
            <a:fillRect/>
          </a:stretch>
        </p:blipFill>
        <p:spPr>
          <a:xfrm>
            <a:off x="2162203" y="1606359"/>
            <a:ext cx="4582642" cy="2822357"/>
          </a:xfrm>
          <a:prstGeom prst="rect">
            <a:avLst/>
          </a:prstGeom>
        </p:spPr>
      </p:pic>
      <p:pic>
        <p:nvPicPr>
          <p:cNvPr id="7" name="Picture 6"/>
          <p:cNvPicPr>
            <a:picLocks noChangeAspect="1"/>
          </p:cNvPicPr>
          <p:nvPr/>
        </p:nvPicPr>
        <p:blipFill>
          <a:blip r:embed="rId4"/>
          <a:stretch>
            <a:fillRect/>
          </a:stretch>
        </p:blipFill>
        <p:spPr>
          <a:xfrm>
            <a:off x="2163994" y="1596263"/>
            <a:ext cx="4608829" cy="2841286"/>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6"/>
          <p:cNvSpPr>
            <a:spLocks noChangeArrowheads="1"/>
          </p:cNvSpPr>
          <p:nvPr/>
        </p:nvSpPr>
        <p:spPr bwMode="auto">
          <a:xfrm>
            <a:off x="284813" y="4402937"/>
            <a:ext cx="8649325" cy="2652018"/>
          </a:xfrm>
          <a:prstGeom prst="rect">
            <a:avLst/>
          </a:prstGeom>
          <a:noFill/>
          <a:ln w="9525">
            <a:noFill/>
            <a:miter lim="800000"/>
            <a:headEnd/>
            <a:tailEnd/>
          </a:ln>
          <a:effectLst/>
        </p:spPr>
        <p:txBody>
          <a:bodyPr/>
          <a:lstStyle/>
          <a:p>
            <a:pPr marL="406400" lvl="1" indent="-355600"/>
            <a:r>
              <a:rPr lang="en-US" sz="2000" dirty="0" smtClean="0">
                <a:solidFill>
                  <a:schemeClr val="accent6"/>
                </a:solidFill>
              </a:rPr>
              <a:t>Steiner et al., </a:t>
            </a:r>
            <a:r>
              <a:rPr lang="en-US" sz="2000" dirty="0" err="1" smtClean="0">
                <a:solidFill>
                  <a:schemeClr val="accent6"/>
                </a:solidFill>
              </a:rPr>
              <a:t>ApJ</a:t>
            </a:r>
            <a:r>
              <a:rPr lang="en-US" sz="2000" dirty="0" smtClean="0">
                <a:solidFill>
                  <a:schemeClr val="accent6"/>
                </a:solidFill>
              </a:rPr>
              <a:t> 722, 33 extract R=11.5</a:t>
            </a:r>
            <a:r>
              <a:rPr lang="en-US" sz="2000" dirty="0" smtClean="0">
                <a:solidFill>
                  <a:schemeClr val="accent6"/>
                </a:solidFill>
                <a:sym typeface="Symbol"/>
              </a:rPr>
              <a:t>±1.5 km from X-ray </a:t>
            </a:r>
            <a:r>
              <a:rPr lang="en-US" sz="2000" dirty="0" err="1" smtClean="0">
                <a:solidFill>
                  <a:schemeClr val="accent6"/>
                </a:solidFill>
                <a:sym typeface="Symbol"/>
              </a:rPr>
              <a:t>bursters</a:t>
            </a:r>
            <a:r>
              <a:rPr lang="en-US" sz="2000" dirty="0" smtClean="0">
                <a:solidFill>
                  <a:schemeClr val="accent6"/>
                </a:solidFill>
                <a:sym typeface="Symbol"/>
              </a:rPr>
              <a:t> and quiescent binary systems. Other radius measurements have differed by the order of 2 km. </a:t>
            </a:r>
            <a:endParaRPr lang="en-US" sz="2000" dirty="0" smtClean="0">
              <a:solidFill>
                <a:schemeClr val="accent6"/>
              </a:solidFill>
            </a:endParaRPr>
          </a:p>
          <a:p>
            <a:pPr marL="406400" lvl="1" indent="-355600"/>
            <a:r>
              <a:rPr lang="en-US" sz="2000" dirty="0" smtClean="0">
                <a:solidFill>
                  <a:schemeClr val="accent6"/>
                </a:solidFill>
                <a:sym typeface="Symbol"/>
              </a:rPr>
              <a:t>Comparable constraints on pressure  of 30 MeV/fm</a:t>
            </a:r>
            <a:r>
              <a:rPr lang="en-US" sz="2000" baseline="30000" dirty="0" smtClean="0">
                <a:solidFill>
                  <a:schemeClr val="accent6"/>
                </a:solidFill>
                <a:sym typeface="Symbol"/>
              </a:rPr>
              <a:t>3 </a:t>
            </a:r>
            <a:r>
              <a:rPr lang="en-US" sz="2000" dirty="0" smtClean="0">
                <a:solidFill>
                  <a:schemeClr val="accent6"/>
                </a:solidFill>
                <a:sym typeface="Symbol"/>
              </a:rPr>
              <a:t>&lt;  P  &lt; 86 MeV/fm</a:t>
            </a:r>
            <a:r>
              <a:rPr lang="en-US" sz="2000" baseline="30000" dirty="0" smtClean="0">
                <a:solidFill>
                  <a:schemeClr val="accent6"/>
                </a:solidFill>
                <a:sym typeface="Symbol"/>
              </a:rPr>
              <a:t>3 </a:t>
            </a:r>
            <a:r>
              <a:rPr lang="en-US" sz="2000" dirty="0" smtClean="0">
                <a:solidFill>
                  <a:schemeClr val="accent6"/>
                </a:solidFill>
                <a:sym typeface="Symbol"/>
              </a:rPr>
              <a:t> at </a:t>
            </a:r>
            <a:r>
              <a:rPr lang="en-US" sz="2000" dirty="0" err="1" smtClean="0">
                <a:solidFill>
                  <a:schemeClr val="accent6"/>
                </a:solidFill>
                <a:sym typeface="Symbol"/>
              </a:rPr>
              <a:t>n</a:t>
            </a:r>
            <a:r>
              <a:rPr lang="en-US" sz="2000" baseline="-25000" dirty="0" err="1" smtClean="0">
                <a:solidFill>
                  <a:schemeClr val="accent6"/>
                </a:solidFill>
                <a:sym typeface="Symbol"/>
              </a:rPr>
              <a:t>B</a:t>
            </a:r>
            <a:r>
              <a:rPr lang="en-US" sz="2000" dirty="0" smtClean="0">
                <a:solidFill>
                  <a:schemeClr val="accent6"/>
                </a:solidFill>
                <a:sym typeface="Symbol"/>
              </a:rPr>
              <a:t> =0.43 /fm^3 from neutron star R vs. M correlation and Heavy ion collisions. (Factor of 3). Uncertainties are large, yet constraints are useful. Heavy ion “constraints” appear much tighter at 0.3&lt;</a:t>
            </a:r>
            <a:r>
              <a:rPr lang="en-US" sz="2000" dirty="0" err="1" smtClean="0">
                <a:solidFill>
                  <a:schemeClr val="accent6"/>
                </a:solidFill>
                <a:sym typeface="Symbol"/>
              </a:rPr>
              <a:t>n</a:t>
            </a:r>
            <a:r>
              <a:rPr lang="en-US" sz="2000" baseline="-25000" dirty="0" err="1" smtClean="0">
                <a:solidFill>
                  <a:schemeClr val="accent6"/>
                </a:solidFill>
                <a:sym typeface="Symbol"/>
              </a:rPr>
              <a:t>B</a:t>
            </a:r>
            <a:r>
              <a:rPr lang="en-US" sz="2000" dirty="0" smtClean="0">
                <a:solidFill>
                  <a:schemeClr val="accent6"/>
                </a:solidFill>
                <a:sym typeface="Symbol"/>
              </a:rPr>
              <a:t>&lt;0.4 /fm^3 </a:t>
            </a:r>
          </a:p>
          <a:p>
            <a:pPr marL="406400" lvl="1" indent="-355600"/>
            <a:endParaRPr lang="en-US" sz="2000" dirty="0" smtClean="0">
              <a:solidFill>
                <a:srgbClr val="FF0000"/>
              </a:solidFill>
            </a:endParaRPr>
          </a:p>
        </p:txBody>
      </p:sp>
      <p:grpSp>
        <p:nvGrpSpPr>
          <p:cNvPr id="31" name="Group 30"/>
          <p:cNvGrpSpPr/>
          <p:nvPr/>
        </p:nvGrpSpPr>
        <p:grpSpPr>
          <a:xfrm>
            <a:off x="546100" y="0"/>
            <a:ext cx="8377278" cy="4392118"/>
            <a:chOff x="546100" y="0"/>
            <a:chExt cx="8377278" cy="4392118"/>
          </a:xfrm>
        </p:grpSpPr>
        <p:cxnSp>
          <p:nvCxnSpPr>
            <p:cNvPr id="16" name="Straight Arrow Connector 15"/>
            <p:cNvCxnSpPr/>
            <p:nvPr/>
          </p:nvCxnSpPr>
          <p:spPr bwMode="auto">
            <a:xfrm>
              <a:off x="5843932" y="1604385"/>
              <a:ext cx="899785" cy="906411"/>
            </a:xfrm>
            <a:prstGeom prst="straightConnector1">
              <a:avLst/>
            </a:prstGeom>
            <a:solidFill>
              <a:srgbClr val="FFFF99"/>
            </a:solidFill>
            <a:ln w="9525" cap="flat" cmpd="sng" algn="ctr">
              <a:noFill/>
              <a:prstDash val="solid"/>
              <a:round/>
              <a:headEnd type="none" w="med" len="med"/>
              <a:tailEnd type="arrow"/>
            </a:ln>
            <a:effectLst/>
          </p:spPr>
        </p:cxnSp>
        <p:pic>
          <p:nvPicPr>
            <p:cNvPr id="866305" name="Picture 1"/>
            <p:cNvPicPr>
              <a:picLocks noChangeAspect="1" noChangeArrowheads="1"/>
            </p:cNvPicPr>
            <p:nvPr/>
          </p:nvPicPr>
          <p:blipFill>
            <a:blip r:embed="rId3"/>
            <a:srcRect r="2019"/>
            <a:stretch>
              <a:fillRect/>
            </a:stretch>
          </p:blipFill>
          <p:spPr bwMode="auto">
            <a:xfrm>
              <a:off x="719528" y="491763"/>
              <a:ext cx="8004747" cy="3900355"/>
            </a:xfrm>
            <a:prstGeom prst="rect">
              <a:avLst/>
            </a:prstGeom>
            <a:noFill/>
            <a:ln w="9525">
              <a:noFill/>
              <a:miter lim="800000"/>
              <a:headEnd/>
              <a:tailEnd/>
            </a:ln>
            <a:effectLst/>
          </p:spPr>
        </p:pic>
        <p:sp>
          <p:nvSpPr>
            <p:cNvPr id="11" name="TextBox 10"/>
            <p:cNvSpPr txBox="1"/>
            <p:nvPr/>
          </p:nvSpPr>
          <p:spPr>
            <a:xfrm rot="16200000">
              <a:off x="3353770" y="1545925"/>
              <a:ext cx="890157" cy="363429"/>
            </a:xfrm>
            <a:prstGeom prst="rect">
              <a:avLst/>
            </a:prstGeom>
            <a:noFill/>
          </p:spPr>
          <p:txBody>
            <a:bodyPr wrap="none" rtlCol="0">
              <a:spAutoFit/>
            </a:bodyPr>
            <a:lstStyle/>
            <a:p>
              <a:pPr>
                <a:buNone/>
              </a:pPr>
              <a:r>
                <a:rPr lang="en-US" dirty="0" smtClean="0"/>
                <a:t>M/</a:t>
              </a:r>
              <a:r>
                <a:rPr lang="en-US" dirty="0" err="1" smtClean="0"/>
                <a:t>M</a:t>
              </a:r>
              <a:r>
                <a:rPr lang="en-US" baseline="-25000" dirty="0" err="1" smtClean="0"/>
                <a:t>Sun</a:t>
              </a:r>
              <a:endParaRPr lang="en-US" dirty="0"/>
            </a:p>
          </p:txBody>
        </p:sp>
        <p:sp>
          <p:nvSpPr>
            <p:cNvPr id="22" name="Rectangle 2"/>
            <p:cNvSpPr txBox="1">
              <a:spLocks noChangeArrowheads="1"/>
            </p:cNvSpPr>
            <p:nvPr/>
          </p:nvSpPr>
          <p:spPr bwMode="auto">
            <a:xfrm>
              <a:off x="546100" y="0"/>
              <a:ext cx="7772400" cy="526520"/>
            </a:xfrm>
            <a:prstGeom prst="rect">
              <a:avLst/>
            </a:prstGeom>
            <a:noFill/>
            <a:ln w="1587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2800" kern="0" dirty="0" smtClean="0">
                  <a:solidFill>
                    <a:srgbClr val="CC00CC"/>
                  </a:solidFill>
                  <a:latin typeface="+mj-lt"/>
                  <a:ea typeface="+mj-ea"/>
                  <a:cs typeface="+mj-cs"/>
                </a:rPr>
                <a:t>Constraining the EoS and Symmetry Energy at </a:t>
              </a:r>
              <a:r>
                <a:rPr lang="en-US" sz="2800" kern="0" dirty="0" err="1" smtClean="0">
                  <a:solidFill>
                    <a:srgbClr val="CC00CC"/>
                  </a:solidFill>
                  <a:latin typeface="+mj-lt"/>
                  <a:ea typeface="+mj-ea"/>
                  <a:cs typeface="+mj-cs"/>
                  <a:sym typeface="Symbol"/>
                </a:rPr>
                <a:t>ρ</a:t>
              </a:r>
              <a:r>
                <a:rPr lang="en-US" sz="2800" kern="0" dirty="0" smtClean="0">
                  <a:solidFill>
                    <a:srgbClr val="CC00CC"/>
                  </a:solidFill>
                  <a:latin typeface="+mj-lt"/>
                  <a:ea typeface="+mj-ea"/>
                  <a:cs typeface="+mj-cs"/>
                  <a:sym typeface="Symbol"/>
                </a:rPr>
                <a:t>&gt;ρ</a:t>
              </a:r>
              <a:r>
                <a:rPr lang="en-US" sz="2800" kern="0" baseline="-25000" dirty="0" smtClean="0">
                  <a:solidFill>
                    <a:srgbClr val="CC00CC"/>
                  </a:solidFill>
                  <a:latin typeface="+mj-lt"/>
                  <a:ea typeface="+mj-ea"/>
                  <a:cs typeface="+mj-cs"/>
                  <a:sym typeface="Symbol"/>
                </a:rPr>
                <a:t>0</a:t>
              </a:r>
              <a:endParaRPr kumimoji="0" lang="en-US" sz="2800" b="0" i="0" u="none" strike="noStrike" kern="0" cap="none" spc="0" normalizeH="0" baseline="0" noProof="0" dirty="0">
                <a:ln>
                  <a:noFill/>
                </a:ln>
                <a:solidFill>
                  <a:srgbClr val="CC00CC"/>
                </a:solidFill>
                <a:effectLst/>
                <a:uLnTx/>
                <a:uFillTx/>
                <a:latin typeface="+mj-lt"/>
                <a:ea typeface="+mj-ea"/>
                <a:cs typeface="+mj-cs"/>
              </a:endParaRPr>
            </a:p>
          </p:txBody>
        </p:sp>
        <p:sp>
          <p:nvSpPr>
            <p:cNvPr id="29" name="Rectangle 28"/>
            <p:cNvSpPr/>
            <p:nvPr/>
          </p:nvSpPr>
          <p:spPr bwMode="auto">
            <a:xfrm>
              <a:off x="6880486" y="2098623"/>
              <a:ext cx="1543986" cy="166390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0" name="Rectangle 29"/>
            <p:cNvSpPr/>
            <p:nvPr/>
          </p:nvSpPr>
          <p:spPr bwMode="auto">
            <a:xfrm>
              <a:off x="6688112" y="2383435"/>
              <a:ext cx="1543986" cy="99184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0" name="TextBox 19"/>
            <p:cNvSpPr txBox="1"/>
            <p:nvPr/>
          </p:nvSpPr>
          <p:spPr>
            <a:xfrm rot="5400000">
              <a:off x="7509685" y="1835666"/>
              <a:ext cx="2522298" cy="305088"/>
            </a:xfrm>
            <a:prstGeom prst="rect">
              <a:avLst/>
            </a:prstGeom>
            <a:noFill/>
          </p:spPr>
          <p:txBody>
            <a:bodyPr wrap="none" rtlCol="0">
              <a:spAutoFit/>
            </a:bodyPr>
            <a:lstStyle/>
            <a:p>
              <a:pPr>
                <a:buNone/>
              </a:pPr>
              <a:r>
                <a:rPr lang="en-US" sz="1400" dirty="0" smtClean="0">
                  <a:solidFill>
                    <a:schemeClr val="accent6"/>
                  </a:solidFill>
                </a:rPr>
                <a:t>Steiner et al., </a:t>
              </a:r>
              <a:r>
                <a:rPr lang="en-US" sz="1400" dirty="0" err="1" smtClean="0">
                  <a:solidFill>
                    <a:schemeClr val="accent6"/>
                  </a:solidFill>
                </a:rPr>
                <a:t>ApJ</a:t>
              </a:r>
              <a:r>
                <a:rPr lang="en-US" sz="1400" dirty="0" smtClean="0">
                  <a:solidFill>
                    <a:schemeClr val="accent6"/>
                  </a:solidFill>
                </a:rPr>
                <a:t> 722, 33 (2012)</a:t>
              </a:r>
              <a:endParaRPr lang="en-US" sz="1400" dirty="0"/>
            </a:p>
          </p:txBody>
        </p:sp>
      </p:gr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1" name="Group 30"/>
          <p:cNvGrpSpPr/>
          <p:nvPr/>
        </p:nvGrpSpPr>
        <p:grpSpPr>
          <a:xfrm>
            <a:off x="4495746" y="546100"/>
            <a:ext cx="4572000" cy="3860800"/>
            <a:chOff x="-76200" y="546100"/>
            <a:chExt cx="4572000" cy="3860800"/>
          </a:xfrm>
        </p:grpSpPr>
        <p:sp>
          <p:nvSpPr>
            <p:cNvPr id="32" name="Rectangle 31"/>
            <p:cNvSpPr/>
            <p:nvPr/>
          </p:nvSpPr>
          <p:spPr bwMode="auto">
            <a:xfrm>
              <a:off x="0" y="1231900"/>
              <a:ext cx="3924300" cy="3175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pic>
          <p:nvPicPr>
            <p:cNvPr id="33" name="Picture 32" descr="nmeos6_steiner_gandolfi.WMF"/>
            <p:cNvPicPr>
              <a:picLocks noChangeAspect="1"/>
            </p:cNvPicPr>
            <p:nvPr/>
          </p:nvPicPr>
          <p:blipFill>
            <a:blip r:embed="rId3"/>
            <a:stretch>
              <a:fillRect/>
            </a:stretch>
          </p:blipFill>
          <p:spPr>
            <a:xfrm>
              <a:off x="-76200" y="546100"/>
              <a:ext cx="4572000" cy="3822700"/>
            </a:xfrm>
            <a:prstGeom prst="rect">
              <a:avLst/>
            </a:prstGeom>
          </p:spPr>
        </p:pic>
      </p:grpSp>
      <p:sp>
        <p:nvSpPr>
          <p:cNvPr id="463899" name="Text Box 27"/>
          <p:cNvSpPr txBox="1">
            <a:spLocks noChangeArrowheads="1"/>
          </p:cNvSpPr>
          <p:nvPr/>
        </p:nvSpPr>
        <p:spPr bwMode="auto">
          <a:xfrm rot="5400000">
            <a:off x="6895912" y="3029466"/>
            <a:ext cx="3667502" cy="523220"/>
          </a:xfrm>
          <a:prstGeom prst="rect">
            <a:avLst/>
          </a:prstGeom>
          <a:noFill/>
          <a:ln w="9525">
            <a:noFill/>
            <a:miter lim="800000"/>
            <a:headEnd/>
            <a:tailEnd/>
          </a:ln>
          <a:effectLst/>
        </p:spPr>
        <p:txBody>
          <a:bodyPr wrap="square">
            <a:spAutoFit/>
          </a:bodyPr>
          <a:lstStyle/>
          <a:p>
            <a:pPr>
              <a:spcBef>
                <a:spcPct val="0"/>
              </a:spcBef>
              <a:buFontTx/>
              <a:buNone/>
            </a:pPr>
            <a:r>
              <a:rPr lang="en-US" sz="1400" dirty="0"/>
              <a:t>Danielewicz et al., </a:t>
            </a:r>
          </a:p>
          <a:p>
            <a:pPr>
              <a:spcBef>
                <a:spcPct val="0"/>
              </a:spcBef>
              <a:buFontTx/>
              <a:buNone/>
            </a:pPr>
            <a:r>
              <a:rPr lang="en-US" sz="1400" dirty="0">
                <a:latin typeface="Century Schoolbook" pitchFamily="18" charset="0"/>
                <a:cs typeface="Times New Roman" pitchFamily="18" charset="0"/>
              </a:rPr>
              <a:t>Science 298,1592 (2002). </a:t>
            </a:r>
          </a:p>
        </p:txBody>
      </p:sp>
      <p:sp>
        <p:nvSpPr>
          <p:cNvPr id="463877" name="Rectangle 5"/>
          <p:cNvSpPr>
            <a:spLocks noChangeArrowheads="1"/>
          </p:cNvSpPr>
          <p:nvPr/>
        </p:nvSpPr>
        <p:spPr bwMode="auto">
          <a:xfrm>
            <a:off x="366713" y="4416425"/>
            <a:ext cx="4130675" cy="2224088"/>
          </a:xfrm>
          <a:prstGeom prst="rect">
            <a:avLst/>
          </a:prstGeom>
          <a:noFill/>
          <a:ln w="9525">
            <a:noFill/>
            <a:miter lim="800000"/>
            <a:headEnd/>
            <a:tailEnd/>
          </a:ln>
          <a:effectLst/>
        </p:spPr>
        <p:txBody>
          <a:bodyPr/>
          <a:lstStyle/>
          <a:p>
            <a:pPr marL="342900" indent="-342900"/>
            <a:r>
              <a:rPr lang="en-US" dirty="0">
                <a:solidFill>
                  <a:schemeClr val="accent2"/>
                </a:solidFill>
              </a:rPr>
              <a:t>Flow confirms the softening of the EOS at high density.  </a:t>
            </a:r>
          </a:p>
          <a:p>
            <a:pPr marL="342900" indent="-342900"/>
            <a:r>
              <a:rPr lang="en-US" dirty="0">
                <a:solidFill>
                  <a:schemeClr val="accent2"/>
                </a:solidFill>
              </a:rPr>
              <a:t>Constraints from kaon production are consistent with the flow constraints and bridge gap to GMR constraints. </a:t>
            </a:r>
          </a:p>
          <a:p>
            <a:pPr marL="342900" indent="-342900"/>
            <a:r>
              <a:rPr lang="en-US" dirty="0">
                <a:solidFill>
                  <a:schemeClr val="accent2"/>
                </a:solidFill>
              </a:rPr>
              <a:t>Note: analysis requires additional constraints on m* and </a:t>
            </a:r>
            <a:r>
              <a:rPr lang="en-US" dirty="0" err="1" smtClean="0">
                <a:solidFill>
                  <a:schemeClr val="accent2"/>
                </a:solidFill>
                <a:sym typeface="Symbol" pitchFamily="18" charset="2"/>
              </a:rPr>
              <a:t>σ</a:t>
            </a:r>
            <a:r>
              <a:rPr lang="en-US" baseline="-25000" dirty="0" err="1" smtClean="0">
                <a:solidFill>
                  <a:schemeClr val="accent2"/>
                </a:solidFill>
                <a:sym typeface="Symbol" pitchFamily="18" charset="2"/>
              </a:rPr>
              <a:t>NN</a:t>
            </a:r>
            <a:r>
              <a:rPr lang="en-US" dirty="0">
                <a:solidFill>
                  <a:schemeClr val="accent2"/>
                </a:solidFill>
                <a:sym typeface="Symbol" pitchFamily="18" charset="2"/>
              </a:rPr>
              <a:t>. </a:t>
            </a:r>
            <a:r>
              <a:rPr lang="en-US" dirty="0">
                <a:solidFill>
                  <a:schemeClr val="accent2"/>
                </a:solidFill>
              </a:rPr>
              <a:t> </a:t>
            </a:r>
          </a:p>
          <a:p>
            <a:pPr marL="742950" lvl="1" indent="-285750">
              <a:buFontTx/>
              <a:buNone/>
            </a:pPr>
            <a:endParaRPr lang="en-US" dirty="0">
              <a:sym typeface="Symbol" pitchFamily="18" charset="2"/>
            </a:endParaRPr>
          </a:p>
        </p:txBody>
      </p:sp>
      <p:sp>
        <p:nvSpPr>
          <p:cNvPr id="463878" name="Rectangle 6"/>
          <p:cNvSpPr>
            <a:spLocks noGrp="1" noChangeArrowheads="1"/>
          </p:cNvSpPr>
          <p:nvPr>
            <p:ph type="title"/>
          </p:nvPr>
        </p:nvSpPr>
        <p:spPr>
          <a:xfrm>
            <a:off x="223309" y="0"/>
            <a:ext cx="8662988" cy="558800"/>
          </a:xfrm>
          <a:ln/>
        </p:spPr>
        <p:txBody>
          <a:bodyPr/>
          <a:lstStyle/>
          <a:p>
            <a:r>
              <a:rPr lang="en-US" sz="2400" dirty="0" smtClean="0"/>
              <a:t>Laboratory Constraints on symmetric matter EOS </a:t>
            </a:r>
            <a:r>
              <a:rPr lang="en-US" sz="2400" dirty="0"/>
              <a:t>at </a:t>
            </a:r>
            <a:r>
              <a:rPr lang="en-US" sz="2400" dirty="0" err="1" smtClean="0">
                <a:sym typeface="Symbol" pitchFamily="18" charset="2"/>
              </a:rPr>
              <a:t>ρ</a:t>
            </a:r>
            <a:r>
              <a:rPr lang="en-US" sz="2400" dirty="0" smtClean="0">
                <a:sym typeface="Symbol" pitchFamily="18" charset="2"/>
              </a:rPr>
              <a:t>&gt;</a:t>
            </a:r>
            <a:r>
              <a:rPr lang="en-US" sz="2400" dirty="0">
                <a:sym typeface="Symbol" pitchFamily="18" charset="2"/>
              </a:rPr>
              <a:t>2</a:t>
            </a:r>
            <a:r>
              <a:rPr lang="en-US" sz="2400" dirty="0"/>
              <a:t> </a:t>
            </a:r>
            <a:r>
              <a:rPr lang="en-US" sz="2400" dirty="0" smtClean="0">
                <a:sym typeface="Symbol" pitchFamily="18" charset="2"/>
              </a:rPr>
              <a:t>ρ</a:t>
            </a:r>
            <a:r>
              <a:rPr lang="en-US" sz="2400" baseline="-25000" dirty="0" smtClean="0">
                <a:sym typeface="Symbol" pitchFamily="18" charset="2"/>
              </a:rPr>
              <a:t>0</a:t>
            </a:r>
            <a:r>
              <a:rPr lang="en-US" sz="2400" dirty="0">
                <a:sym typeface="Symbol" pitchFamily="18" charset="2"/>
              </a:rPr>
              <a:t>.</a:t>
            </a:r>
            <a:endParaRPr lang="en-US" sz="2400" dirty="0">
              <a:solidFill>
                <a:srgbClr val="FF0000"/>
              </a:solidFill>
            </a:endParaRPr>
          </a:p>
        </p:txBody>
      </p:sp>
      <p:sp>
        <p:nvSpPr>
          <p:cNvPr id="463890" name="Rectangle 18"/>
          <p:cNvSpPr>
            <a:spLocks noChangeArrowheads="1"/>
          </p:cNvSpPr>
          <p:nvPr/>
        </p:nvSpPr>
        <p:spPr bwMode="auto">
          <a:xfrm>
            <a:off x="723979" y="694267"/>
            <a:ext cx="7505700" cy="400110"/>
          </a:xfrm>
          <a:prstGeom prst="rect">
            <a:avLst/>
          </a:prstGeom>
          <a:solidFill>
            <a:srgbClr val="FFFF99"/>
          </a:solidFill>
          <a:ln w="9525">
            <a:solidFill>
              <a:schemeClr val="tx1"/>
            </a:solidFill>
            <a:miter lim="800000"/>
            <a:headEnd/>
            <a:tailEnd/>
          </a:ln>
          <a:effectLst/>
        </p:spPr>
        <p:txBody>
          <a:bodyPr>
            <a:spAutoFit/>
          </a:bodyPr>
          <a:lstStyle/>
          <a:p>
            <a:pPr>
              <a:spcBef>
                <a:spcPct val="50000"/>
              </a:spcBef>
              <a:buFontTx/>
              <a:buNone/>
            </a:pPr>
            <a:r>
              <a:rPr lang="en-US" sz="2000" dirty="0"/>
              <a:t>E/A </a:t>
            </a:r>
            <a:r>
              <a:rPr lang="en-US" sz="2000" dirty="0" smtClean="0"/>
              <a:t>(</a:t>
            </a:r>
            <a:r>
              <a:rPr lang="en-US" sz="2000" dirty="0" err="1" smtClean="0">
                <a:sym typeface="Symbol" pitchFamily="18" charset="2"/>
              </a:rPr>
              <a:t>ρ</a:t>
            </a:r>
            <a:r>
              <a:rPr lang="en-US" sz="2000" dirty="0" smtClean="0">
                <a:sym typeface="Symbol" pitchFamily="18" charset="2"/>
              </a:rPr>
              <a:t>, </a:t>
            </a:r>
            <a:r>
              <a:rPr lang="en-US" sz="2000" dirty="0" err="1" smtClean="0">
                <a:solidFill>
                  <a:schemeClr val="accent1"/>
                </a:solidFill>
                <a:sym typeface="Symbol" pitchFamily="18" charset="2"/>
              </a:rPr>
              <a:t>δ</a:t>
            </a:r>
            <a:r>
              <a:rPr lang="en-US" sz="2000" dirty="0" smtClean="0">
                <a:sym typeface="Symbol" pitchFamily="18" charset="2"/>
              </a:rPr>
              <a:t>) </a:t>
            </a:r>
            <a:r>
              <a:rPr lang="en-US" sz="2000" dirty="0">
                <a:sym typeface="Symbol" pitchFamily="18" charset="2"/>
              </a:rPr>
              <a:t>= </a:t>
            </a:r>
            <a:r>
              <a:rPr lang="en-US" sz="2000" dirty="0"/>
              <a:t>E/A </a:t>
            </a:r>
            <a:r>
              <a:rPr lang="en-US" sz="2000" dirty="0" smtClean="0"/>
              <a:t>(</a:t>
            </a:r>
            <a:r>
              <a:rPr lang="en-US" sz="2000" dirty="0" smtClean="0">
                <a:sym typeface="Symbol" pitchFamily="18" charset="2"/>
              </a:rPr>
              <a:t>ρ,</a:t>
            </a:r>
            <a:r>
              <a:rPr lang="en-US" sz="2000" dirty="0">
                <a:sym typeface="Symbol" pitchFamily="18" charset="2"/>
              </a:rPr>
              <a:t>0) + </a:t>
            </a:r>
            <a:r>
              <a:rPr lang="en-US" sz="2000" dirty="0" smtClean="0">
                <a:solidFill>
                  <a:schemeClr val="accent1"/>
                </a:solidFill>
                <a:sym typeface="Symbol" pitchFamily="18" charset="2"/>
              </a:rPr>
              <a:t>δ</a:t>
            </a:r>
            <a:r>
              <a:rPr lang="en-US" sz="2000" baseline="30000" dirty="0" smtClean="0">
                <a:solidFill>
                  <a:srgbClr val="CC00CC"/>
                </a:solidFill>
                <a:sym typeface="Symbol" pitchFamily="18" charset="2"/>
              </a:rPr>
              <a:t>2</a:t>
            </a:r>
            <a:r>
              <a:rPr lang="en-US" sz="2000" dirty="0" smtClean="0">
                <a:solidFill>
                  <a:srgbClr val="CC00CC"/>
                </a:solidFill>
                <a:latin typeface="Wingdings"/>
                <a:ea typeface="Wingdings"/>
                <a:cs typeface="Wingdings"/>
                <a:sym typeface="Wingdings"/>
              </a:rPr>
              <a:t></a:t>
            </a:r>
            <a:r>
              <a:rPr lang="en-US" sz="2000" dirty="0" smtClean="0">
                <a:solidFill>
                  <a:srgbClr val="CC00CC"/>
                </a:solidFill>
                <a:sym typeface="Symbol" pitchFamily="18" charset="2"/>
              </a:rPr>
              <a:t>S(</a:t>
            </a:r>
            <a:r>
              <a:rPr lang="en-US" sz="2000" dirty="0" err="1" smtClean="0">
                <a:solidFill>
                  <a:srgbClr val="CC00CC"/>
                </a:solidFill>
                <a:sym typeface="Symbol" pitchFamily="18" charset="2"/>
              </a:rPr>
              <a:t>ρ</a:t>
            </a:r>
            <a:r>
              <a:rPr lang="en-US" sz="2000" dirty="0" smtClean="0">
                <a:solidFill>
                  <a:srgbClr val="CC00CC"/>
                </a:solidFill>
                <a:sym typeface="Symbol" pitchFamily="18" charset="2"/>
              </a:rPr>
              <a:t>)        </a:t>
            </a:r>
            <a:r>
              <a:rPr lang="en-US" sz="2000" dirty="0" err="1" smtClean="0">
                <a:solidFill>
                  <a:schemeClr val="accent1"/>
                </a:solidFill>
                <a:sym typeface="Symbol" pitchFamily="18" charset="2"/>
              </a:rPr>
              <a:t>δ</a:t>
            </a:r>
            <a:r>
              <a:rPr lang="en-US" sz="2000" dirty="0" smtClean="0">
                <a:solidFill>
                  <a:schemeClr val="accent1"/>
                </a:solidFill>
                <a:sym typeface="Symbol" pitchFamily="18" charset="2"/>
              </a:rPr>
              <a:t> </a:t>
            </a:r>
            <a:r>
              <a:rPr lang="en-US" sz="2000" dirty="0">
                <a:sym typeface="Symbol" pitchFamily="18" charset="2"/>
              </a:rPr>
              <a:t>= </a:t>
            </a:r>
            <a:r>
              <a:rPr lang="en-US" sz="2000" dirty="0" smtClean="0">
                <a:sym typeface="Symbol" pitchFamily="18" charset="2"/>
              </a:rPr>
              <a:t>(</a:t>
            </a:r>
            <a:r>
              <a:rPr lang="en-US" sz="2000" dirty="0" err="1" smtClean="0">
                <a:sym typeface="Symbol" pitchFamily="18" charset="2"/>
              </a:rPr>
              <a:t>ρ</a:t>
            </a:r>
            <a:r>
              <a:rPr lang="en-US" sz="2000" baseline="-25000" dirty="0" err="1" smtClean="0">
                <a:sym typeface="Symbol" pitchFamily="18" charset="2"/>
              </a:rPr>
              <a:t>n</a:t>
            </a:r>
            <a:r>
              <a:rPr lang="en-US" sz="2000" dirty="0">
                <a:sym typeface="Symbol" pitchFamily="18" charset="2"/>
              </a:rPr>
              <a:t>- </a:t>
            </a:r>
            <a:r>
              <a:rPr lang="en-US" sz="2000" dirty="0" err="1" smtClean="0">
                <a:sym typeface="Symbol" pitchFamily="18" charset="2"/>
              </a:rPr>
              <a:t>ρ</a:t>
            </a:r>
            <a:r>
              <a:rPr lang="en-US" sz="2000" baseline="-25000" dirty="0" err="1" smtClean="0">
                <a:sym typeface="Symbol" pitchFamily="18" charset="2"/>
              </a:rPr>
              <a:t>p</a:t>
            </a:r>
            <a:r>
              <a:rPr lang="en-US" sz="2000" dirty="0">
                <a:sym typeface="Symbol" pitchFamily="18" charset="2"/>
              </a:rPr>
              <a:t>)/ (</a:t>
            </a:r>
            <a:r>
              <a:rPr lang="en-US" sz="2000" dirty="0" err="1">
                <a:sym typeface="Symbol" pitchFamily="18" charset="2"/>
              </a:rPr>
              <a:t>ρ</a:t>
            </a:r>
            <a:r>
              <a:rPr lang="en-US" sz="2000" baseline="-25000" dirty="0" err="1" smtClean="0">
                <a:sym typeface="Symbol" pitchFamily="18" charset="2"/>
              </a:rPr>
              <a:t>n</a:t>
            </a:r>
            <a:r>
              <a:rPr lang="en-US" sz="2000" dirty="0">
                <a:sym typeface="Symbol" pitchFamily="18" charset="2"/>
              </a:rPr>
              <a:t>+ </a:t>
            </a:r>
            <a:r>
              <a:rPr lang="en-US" sz="2000" dirty="0" err="1">
                <a:sym typeface="Symbol" pitchFamily="18" charset="2"/>
              </a:rPr>
              <a:t>ρ</a:t>
            </a:r>
            <a:r>
              <a:rPr lang="en-US" sz="2000" baseline="-25000" dirty="0" err="1" smtClean="0">
                <a:sym typeface="Symbol" pitchFamily="18" charset="2"/>
              </a:rPr>
              <a:t>p</a:t>
            </a:r>
            <a:r>
              <a:rPr lang="en-US" sz="2000" dirty="0">
                <a:sym typeface="Symbol" pitchFamily="18" charset="2"/>
              </a:rPr>
              <a:t>) = (N-Z</a:t>
            </a:r>
            <a:r>
              <a:rPr lang="en-US" sz="2000" dirty="0" smtClean="0">
                <a:sym typeface="Symbol" pitchFamily="18" charset="2"/>
              </a:rPr>
              <a:t>)/A</a:t>
            </a:r>
            <a:endParaRPr lang="en-US" sz="2000" dirty="0">
              <a:sym typeface="Symbol" pitchFamily="18" charset="2"/>
            </a:endParaRPr>
          </a:p>
        </p:txBody>
      </p:sp>
      <p:sp>
        <p:nvSpPr>
          <p:cNvPr id="463894" name="Rectangle 22"/>
          <p:cNvSpPr>
            <a:spLocks noGrp="1" noChangeArrowheads="1"/>
          </p:cNvSpPr>
          <p:nvPr>
            <p:ph type="body" sz="half" idx="1"/>
          </p:nvPr>
        </p:nvSpPr>
        <p:spPr>
          <a:xfrm>
            <a:off x="4711700" y="4416425"/>
            <a:ext cx="4356100" cy="2281238"/>
          </a:xfrm>
          <a:noFill/>
          <a:ln/>
          <a:effectLst/>
        </p:spPr>
        <p:txBody>
          <a:bodyPr/>
          <a:lstStyle/>
          <a:p>
            <a:r>
              <a:rPr lang="en-US" sz="1800" dirty="0"/>
              <a:t>The symmetry energy dominates the uncertainty in the n-matter EOS</a:t>
            </a:r>
            <a:r>
              <a:rPr lang="en-US" sz="1800" dirty="0" smtClean="0"/>
              <a:t>.</a:t>
            </a:r>
          </a:p>
          <a:p>
            <a:r>
              <a:rPr lang="en-US" sz="1800" dirty="0" smtClean="0"/>
              <a:t>Neutron star matter “constraint” includes symmetry energy uncertainties</a:t>
            </a:r>
            <a:endParaRPr lang="en-US" sz="1800" dirty="0"/>
          </a:p>
          <a:p>
            <a:r>
              <a:rPr lang="en-US" sz="1800" dirty="0" smtClean="0"/>
              <a:t>Improved laboratory constraints on the density dependence of the symmetry energy are needed to verify and tighten the constraints. </a:t>
            </a:r>
            <a:endParaRPr lang="en-US" sz="1800" dirty="0"/>
          </a:p>
        </p:txBody>
      </p:sp>
      <p:sp>
        <p:nvSpPr>
          <p:cNvPr id="463896" name="Text Box 24"/>
          <p:cNvSpPr txBox="1">
            <a:spLocks noChangeArrowheads="1"/>
          </p:cNvSpPr>
          <p:nvPr/>
        </p:nvSpPr>
        <p:spPr bwMode="auto">
          <a:xfrm>
            <a:off x="8848725" y="3451225"/>
            <a:ext cx="184150" cy="457200"/>
          </a:xfrm>
          <a:prstGeom prst="rect">
            <a:avLst/>
          </a:prstGeom>
          <a:noFill/>
          <a:ln w="9525">
            <a:noFill/>
            <a:miter lim="800000"/>
            <a:headEnd/>
            <a:tailEnd/>
          </a:ln>
          <a:effectLst/>
        </p:spPr>
        <p:txBody>
          <a:bodyPr wrap="none">
            <a:spAutoFit/>
          </a:bodyPr>
          <a:lstStyle/>
          <a:p>
            <a:pPr>
              <a:spcBef>
                <a:spcPct val="0"/>
              </a:spcBef>
              <a:buFontTx/>
              <a:buNone/>
            </a:pPr>
            <a:endParaRPr lang="en-US" sz="2400"/>
          </a:p>
        </p:txBody>
      </p:sp>
      <p:grpSp>
        <p:nvGrpSpPr>
          <p:cNvPr id="4" name="Group 16"/>
          <p:cNvGrpSpPr/>
          <p:nvPr/>
        </p:nvGrpSpPr>
        <p:grpSpPr>
          <a:xfrm>
            <a:off x="3492500" y="1092200"/>
            <a:ext cx="3530600" cy="1477328"/>
            <a:chOff x="1917700" y="342900"/>
            <a:chExt cx="3530600" cy="1477328"/>
          </a:xfrm>
        </p:grpSpPr>
        <p:sp>
          <p:nvSpPr>
            <p:cNvPr id="18" name="Right Arrow 17"/>
            <p:cNvSpPr/>
            <p:nvPr/>
          </p:nvSpPr>
          <p:spPr bwMode="auto">
            <a:xfrm rot="10800000">
              <a:off x="1917700" y="647700"/>
              <a:ext cx="1079500" cy="469900"/>
            </a:xfrm>
            <a:prstGeom prst="rightArrow">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19" name="TextBox 18"/>
            <p:cNvSpPr txBox="1"/>
            <p:nvPr/>
          </p:nvSpPr>
          <p:spPr>
            <a:xfrm>
              <a:off x="2908300" y="342900"/>
              <a:ext cx="2540000" cy="1477328"/>
            </a:xfrm>
            <a:prstGeom prst="rect">
              <a:avLst/>
            </a:prstGeom>
            <a:solidFill>
              <a:schemeClr val="accent2">
                <a:lumMod val="20000"/>
                <a:lumOff val="80000"/>
              </a:schemeClr>
            </a:solidFill>
            <a:effectLst>
              <a:innerShdw blurRad="63500" dist="50800" dir="2700000">
                <a:prstClr val="black">
                  <a:alpha val="50000"/>
                </a:prstClr>
              </a:innerShdw>
            </a:effectLst>
          </p:spPr>
          <p:txBody>
            <a:bodyPr wrap="square" rtlCol="0">
              <a:spAutoFit/>
            </a:bodyPr>
            <a:lstStyle/>
            <a:p>
              <a:pPr>
                <a:buNone/>
              </a:pPr>
              <a:r>
                <a:rPr lang="en-US" dirty="0" smtClean="0"/>
                <a:t>Boundary determined by comparing  relativistic </a:t>
              </a:r>
              <a:r>
                <a:rPr lang="en-US" dirty="0" err="1" smtClean="0"/>
                <a:t>Au+Au</a:t>
              </a:r>
              <a:r>
                <a:rPr lang="en-US" dirty="0" smtClean="0"/>
                <a:t> transverse and elliptical flow data to transport  calculations </a:t>
              </a:r>
              <a:endParaRPr lang="en-US" dirty="0"/>
            </a:p>
          </p:txBody>
        </p:sp>
      </p:grpSp>
      <p:pic>
        <p:nvPicPr>
          <p:cNvPr id="22" name="Picture 45" descr="Betty5"/>
          <p:cNvPicPr>
            <a:picLocks noChangeAspect="1" noChangeArrowheads="1"/>
          </p:cNvPicPr>
          <p:nvPr/>
        </p:nvPicPr>
        <p:blipFill>
          <a:blip r:embed="rId4"/>
          <a:srcRect/>
          <a:stretch>
            <a:fillRect/>
          </a:stretch>
        </p:blipFill>
        <p:spPr bwMode="auto">
          <a:xfrm>
            <a:off x="-50800" y="431800"/>
            <a:ext cx="4546601" cy="3998912"/>
          </a:xfrm>
          <a:prstGeom prst="rect">
            <a:avLst/>
          </a:prstGeom>
          <a:noFill/>
        </p:spPr>
      </p:pic>
      <p:pic>
        <p:nvPicPr>
          <p:cNvPr id="23" name="Picture 50" descr="Betty3"/>
          <p:cNvPicPr>
            <a:picLocks noChangeAspect="1" noChangeArrowheads="1"/>
          </p:cNvPicPr>
          <p:nvPr/>
        </p:nvPicPr>
        <p:blipFill>
          <a:blip r:embed="rId5"/>
          <a:srcRect l="5357" r="-1530" b="2835"/>
          <a:stretch>
            <a:fillRect/>
          </a:stretch>
        </p:blipFill>
        <p:spPr bwMode="auto">
          <a:xfrm>
            <a:off x="142875" y="1228725"/>
            <a:ext cx="3848100" cy="3148013"/>
          </a:xfrm>
          <a:prstGeom prst="rect">
            <a:avLst/>
          </a:prstGeom>
          <a:solidFill>
            <a:schemeClr val="bg1"/>
          </a:solidFill>
          <a:ln w="9525">
            <a:noFill/>
            <a:miter lim="800000"/>
            <a:headEnd/>
            <a:tailEnd/>
          </a:ln>
        </p:spPr>
      </p:pic>
      <p:grpSp>
        <p:nvGrpSpPr>
          <p:cNvPr id="24" name="Group 51"/>
          <p:cNvGrpSpPr>
            <a:grpSpLocks/>
          </p:cNvGrpSpPr>
          <p:nvPr/>
        </p:nvGrpSpPr>
        <p:grpSpPr bwMode="auto">
          <a:xfrm>
            <a:off x="0" y="1190625"/>
            <a:ext cx="4203700" cy="3200400"/>
            <a:chOff x="996" y="1546"/>
            <a:chExt cx="2648" cy="2016"/>
          </a:xfrm>
        </p:grpSpPr>
        <p:grpSp>
          <p:nvGrpSpPr>
            <p:cNvPr id="25" name="Group 48"/>
            <p:cNvGrpSpPr>
              <a:grpSpLocks/>
            </p:cNvGrpSpPr>
            <p:nvPr/>
          </p:nvGrpSpPr>
          <p:grpSpPr bwMode="auto">
            <a:xfrm>
              <a:off x="996" y="1546"/>
              <a:ext cx="2648" cy="2016"/>
              <a:chOff x="0" y="760"/>
              <a:chExt cx="2648" cy="2016"/>
            </a:xfrm>
          </p:grpSpPr>
          <p:sp>
            <p:nvSpPr>
              <p:cNvPr id="27" name="Rectangle 47"/>
              <p:cNvSpPr>
                <a:spLocks noChangeArrowheads="1"/>
              </p:cNvSpPr>
              <p:nvPr/>
            </p:nvSpPr>
            <p:spPr bwMode="auto">
              <a:xfrm>
                <a:off x="0" y="760"/>
                <a:ext cx="2648" cy="2016"/>
              </a:xfrm>
              <a:prstGeom prst="rect">
                <a:avLst/>
              </a:prstGeom>
              <a:solidFill>
                <a:srgbClr val="FFFFFF"/>
              </a:solidFill>
              <a:ln w="9525">
                <a:noFill/>
                <a:miter lim="800000"/>
                <a:headEnd/>
                <a:tailEnd/>
              </a:ln>
              <a:effectLst/>
            </p:spPr>
            <p:txBody>
              <a:bodyPr wrap="none" anchor="ctr"/>
              <a:lstStyle/>
              <a:p>
                <a:endParaRPr lang="en-US"/>
              </a:p>
            </p:txBody>
          </p:sp>
          <p:pic>
            <p:nvPicPr>
              <p:cNvPr id="28" name="Picture 46" descr="Betty4"/>
              <p:cNvPicPr>
                <a:picLocks noChangeAspect="1" noChangeArrowheads="1"/>
              </p:cNvPicPr>
              <p:nvPr/>
            </p:nvPicPr>
            <p:blipFill>
              <a:blip r:embed="rId6"/>
              <a:srcRect/>
              <a:stretch>
                <a:fillRect/>
              </a:stretch>
            </p:blipFill>
            <p:spPr bwMode="auto">
              <a:xfrm>
                <a:off x="205" y="774"/>
                <a:ext cx="2257" cy="1982"/>
              </a:xfrm>
              <a:prstGeom prst="rect">
                <a:avLst/>
              </a:prstGeom>
              <a:noFill/>
            </p:spPr>
          </p:pic>
        </p:grpSp>
        <p:sp>
          <p:nvSpPr>
            <p:cNvPr id="26" name="Rectangle 49"/>
            <p:cNvSpPr>
              <a:spLocks noChangeArrowheads="1"/>
            </p:cNvSpPr>
            <p:nvPr/>
          </p:nvSpPr>
          <p:spPr bwMode="auto">
            <a:xfrm>
              <a:off x="1744" y="1624"/>
              <a:ext cx="456" cy="120"/>
            </a:xfrm>
            <a:prstGeom prst="rect">
              <a:avLst/>
            </a:prstGeom>
            <a:solidFill>
              <a:schemeClr val="bg1"/>
            </a:solidFill>
            <a:ln w="9525">
              <a:noFill/>
              <a:miter lim="800000"/>
              <a:headEnd/>
              <a:tailEnd/>
            </a:ln>
            <a:effectLst/>
          </p:spPr>
          <p:txBody>
            <a:bodyPr wrap="none" anchor="ctr"/>
            <a:lstStyle/>
            <a:p>
              <a:endParaRPr lang="en-US"/>
            </a:p>
          </p:txBody>
        </p:sp>
      </p:grpSp>
      <p:sp>
        <p:nvSpPr>
          <p:cNvPr id="29" name="TextBox 28"/>
          <p:cNvSpPr txBox="1"/>
          <p:nvPr/>
        </p:nvSpPr>
        <p:spPr>
          <a:xfrm rot="5400000">
            <a:off x="3218974" y="1946278"/>
            <a:ext cx="1878784" cy="566309"/>
          </a:xfrm>
          <a:prstGeom prst="rect">
            <a:avLst/>
          </a:prstGeom>
          <a:noFill/>
        </p:spPr>
        <p:txBody>
          <a:bodyPr wrap="none" rtlCol="0">
            <a:spAutoFit/>
          </a:bodyPr>
          <a:lstStyle/>
          <a:p>
            <a:pPr>
              <a:buNone/>
            </a:pPr>
            <a:r>
              <a:rPr lang="en-US" sz="1400" dirty="0" smtClean="0"/>
              <a:t>Lynch </a:t>
            </a:r>
            <a:r>
              <a:rPr lang="en-US" sz="1400" dirty="0" err="1" smtClean="0"/>
              <a:t>Prog</a:t>
            </a:r>
            <a:r>
              <a:rPr lang="en-US" sz="1400" dirty="0" smtClean="0"/>
              <a:t>. Part. </a:t>
            </a:r>
            <a:r>
              <a:rPr lang="en-US" sz="1400" dirty="0" err="1" smtClean="0"/>
              <a:t>Nucl</a:t>
            </a:r>
            <a:r>
              <a:rPr lang="en-US" sz="1400" dirty="0" smtClean="0"/>
              <a:t>.</a:t>
            </a:r>
          </a:p>
          <a:p>
            <a:pPr>
              <a:buNone/>
            </a:pPr>
            <a:r>
              <a:rPr lang="en-US" sz="1400" dirty="0" smtClean="0"/>
              <a:t> Phys. 62,427 (2009)  </a:t>
            </a:r>
            <a:endParaRPr lang="en-US" sz="1400" dirty="0"/>
          </a:p>
        </p:txBody>
      </p:sp>
      <p:grpSp>
        <p:nvGrpSpPr>
          <p:cNvPr id="30" name="Group 29"/>
          <p:cNvGrpSpPr/>
          <p:nvPr/>
        </p:nvGrpSpPr>
        <p:grpSpPr>
          <a:xfrm>
            <a:off x="2998033" y="3372786"/>
            <a:ext cx="514044" cy="307777"/>
            <a:chOff x="2998033" y="3372786"/>
            <a:chExt cx="514044" cy="307777"/>
          </a:xfrm>
        </p:grpSpPr>
        <p:sp>
          <p:nvSpPr>
            <p:cNvPr id="21" name="Rectangle 20"/>
            <p:cNvSpPr/>
            <p:nvPr/>
          </p:nvSpPr>
          <p:spPr bwMode="auto">
            <a:xfrm>
              <a:off x="3062373" y="3468971"/>
              <a:ext cx="449704" cy="11992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0" name="TextBox 19"/>
            <p:cNvSpPr txBox="1"/>
            <p:nvPr/>
          </p:nvSpPr>
          <p:spPr>
            <a:xfrm>
              <a:off x="2998033" y="3372786"/>
              <a:ext cx="503664" cy="307777"/>
            </a:xfrm>
            <a:prstGeom prst="rect">
              <a:avLst/>
            </a:prstGeom>
            <a:noFill/>
          </p:spPr>
          <p:txBody>
            <a:bodyPr wrap="none" rtlCol="0">
              <a:spAutoFit/>
            </a:bodyPr>
            <a:lstStyle/>
            <a:p>
              <a:pPr>
                <a:buNone/>
              </a:pPr>
              <a:r>
                <a:rPr lang="en-US" sz="1400" dirty="0" smtClean="0">
                  <a:solidFill>
                    <a:srgbClr val="FF3300"/>
                  </a:solidFill>
                </a:rPr>
                <a:t>gold</a:t>
              </a:r>
              <a:endParaRPr lang="en-US" sz="1400" dirty="0">
                <a:solidFill>
                  <a:srgbClr val="FF3300"/>
                </a:solidFill>
              </a:endParaRPr>
            </a:p>
          </p:txBody>
        </p:sp>
      </p:gr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dissolve">
                                      <p:cBhvr>
                                        <p:cTn id="11" dur="500"/>
                                        <p:tgtEl>
                                          <p:spTgt spid="23"/>
                                        </p:tgtEl>
                                      </p:cBhvr>
                                    </p:animEffect>
                                  </p:childTnLst>
                                </p:cTn>
                              </p:par>
                              <p:par>
                                <p:cTn id="12" presetID="1" presetClass="entr" presetSubtype="0" fill="hold" nodeType="withEffect">
                                  <p:stCondLst>
                                    <p:cond delay="0"/>
                                  </p:stCondLst>
                                  <p:childTnLst>
                                    <p:set>
                                      <p:cBhvr>
                                        <p:cTn id="13" dur="1" fill="hold">
                                          <p:stCondLst>
                                            <p:cond delay="0"/>
                                          </p:stCondLst>
                                        </p:cTn>
                                        <p:tgtEl>
                                          <p:spTgt spid="30"/>
                                        </p:tgtEl>
                                        <p:attrNameLst>
                                          <p:attrName>style.visibility</p:attrName>
                                        </p:attrNameLst>
                                      </p:cBhvr>
                                      <p:to>
                                        <p:strVal val="visible"/>
                                      </p:to>
                                    </p:set>
                                  </p:childTnLst>
                                </p:cTn>
                              </p:par>
                              <p:par>
                                <p:cTn id="14" presetID="9"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dissolv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dissolve">
                                      <p:cBhvr>
                                        <p:cTn id="2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4"/>
          <a:srcRect t="57341" r="11091"/>
          <a:stretch/>
        </p:blipFill>
        <p:spPr>
          <a:xfrm>
            <a:off x="4799849" y="1133245"/>
            <a:ext cx="3901255" cy="3453995"/>
          </a:xfrm>
          <a:prstGeom prst="rect">
            <a:avLst/>
          </a:prstGeom>
        </p:spPr>
      </p:pic>
      <p:sp>
        <p:nvSpPr>
          <p:cNvPr id="758788" name="Rectangle 4"/>
          <p:cNvSpPr>
            <a:spLocks noChangeArrowheads="1"/>
          </p:cNvSpPr>
          <p:nvPr/>
        </p:nvSpPr>
        <p:spPr bwMode="auto">
          <a:xfrm>
            <a:off x="-1524000" y="1743075"/>
            <a:ext cx="184150" cy="457200"/>
          </a:xfrm>
          <a:prstGeom prst="rect">
            <a:avLst/>
          </a:prstGeom>
          <a:noFill/>
          <a:ln w="9525">
            <a:noFill/>
            <a:miter lim="800000"/>
            <a:headEnd/>
            <a:tailEnd/>
          </a:ln>
        </p:spPr>
        <p:txBody>
          <a:bodyPr wrap="none">
            <a:spAutoFit/>
          </a:bodyPr>
          <a:lstStyle/>
          <a:p>
            <a:pPr eaLnBrk="0" hangingPunct="0">
              <a:spcBef>
                <a:spcPct val="0"/>
              </a:spcBef>
              <a:buFontTx/>
              <a:buNone/>
            </a:pPr>
            <a:endParaRPr lang="en-US" sz="2400">
              <a:latin typeface="Arial" pitchFamily="34" charset="0"/>
              <a:ea typeface="ＭＳ Ｐゴシック" pitchFamily="-65" charset="-128"/>
            </a:endParaRPr>
          </a:p>
        </p:txBody>
      </p:sp>
      <p:sp>
        <p:nvSpPr>
          <p:cNvPr id="758796" name="Rectangle 12"/>
          <p:cNvSpPr>
            <a:spLocks noChangeArrowheads="1"/>
          </p:cNvSpPr>
          <p:nvPr/>
        </p:nvSpPr>
        <p:spPr bwMode="auto">
          <a:xfrm>
            <a:off x="4829175" y="851529"/>
            <a:ext cx="4314825" cy="385762"/>
          </a:xfrm>
          <a:prstGeom prst="rect">
            <a:avLst/>
          </a:prstGeom>
          <a:solidFill>
            <a:schemeClr val="bg1"/>
          </a:solidFill>
          <a:ln w="9525">
            <a:noFill/>
            <a:miter lim="800000"/>
            <a:headEnd/>
            <a:tailEnd/>
          </a:ln>
        </p:spPr>
        <p:txBody>
          <a:bodyPr wrap="none" anchor="ctr"/>
          <a:lstStyle/>
          <a:p>
            <a:pPr algn="ctr" eaLnBrk="0" hangingPunct="0">
              <a:spcBef>
                <a:spcPct val="0"/>
              </a:spcBef>
              <a:buFontTx/>
              <a:buNone/>
            </a:pPr>
            <a:r>
              <a:rPr lang="en-US" sz="2400" dirty="0">
                <a:ea typeface="ＭＳ Ｐゴシック" pitchFamily="-65" charset="-128"/>
              </a:rPr>
              <a:t>E/A = </a:t>
            </a:r>
            <a:r>
              <a:rPr lang="en-US" sz="2400" dirty="0" smtClean="0">
                <a:ea typeface="ＭＳ Ｐゴシック" pitchFamily="-65" charset="-128"/>
              </a:rPr>
              <a:t>300 </a:t>
            </a:r>
            <a:r>
              <a:rPr lang="en-US" sz="2400" dirty="0">
                <a:ea typeface="ＭＳ Ｐゴシック" pitchFamily="-65" charset="-128"/>
              </a:rPr>
              <a:t>MeV</a:t>
            </a:r>
          </a:p>
        </p:txBody>
      </p:sp>
      <p:sp>
        <p:nvSpPr>
          <p:cNvPr id="758797" name="Rectangle 13"/>
          <p:cNvSpPr>
            <a:spLocks noGrp="1" noChangeArrowheads="1"/>
          </p:cNvSpPr>
          <p:nvPr>
            <p:ph type="title"/>
          </p:nvPr>
        </p:nvSpPr>
        <p:spPr>
          <a:xfrm>
            <a:off x="639763" y="-14472"/>
            <a:ext cx="7899326" cy="588962"/>
          </a:xfrm>
          <a:ln/>
        </p:spPr>
        <p:txBody>
          <a:bodyPr/>
          <a:lstStyle/>
          <a:p>
            <a:r>
              <a:rPr lang="en-US" dirty="0" smtClean="0"/>
              <a:t>Probing </a:t>
            </a:r>
            <a:r>
              <a:rPr lang="en-US" dirty="0" err="1" smtClean="0">
                <a:sym typeface="Symbol"/>
              </a:rPr>
              <a:t>ρ</a:t>
            </a:r>
            <a:r>
              <a:rPr lang="en-US" dirty="0" smtClean="0">
                <a:sym typeface="Symbol"/>
              </a:rPr>
              <a:t>&gt;ρ</a:t>
            </a:r>
            <a:r>
              <a:rPr lang="en-US" baseline="-25000" dirty="0" smtClean="0">
                <a:sym typeface="Symbol"/>
              </a:rPr>
              <a:t>0</a:t>
            </a:r>
            <a:r>
              <a:rPr lang="en-US" dirty="0" smtClean="0">
                <a:sym typeface="Symbol"/>
              </a:rPr>
              <a:t>  via  pion  production</a:t>
            </a:r>
            <a:endParaRPr lang="en-US" dirty="0"/>
          </a:p>
        </p:txBody>
      </p:sp>
      <p:sp>
        <p:nvSpPr>
          <p:cNvPr id="18" name="Rectangle 3"/>
          <p:cNvSpPr txBox="1">
            <a:spLocks noChangeArrowheads="1"/>
          </p:cNvSpPr>
          <p:nvPr/>
        </p:nvSpPr>
        <p:spPr bwMode="auto">
          <a:xfrm>
            <a:off x="0" y="5186363"/>
            <a:ext cx="9144000" cy="16716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90000"/>
              </a:lnSpc>
              <a:spcBef>
                <a:spcPct val="20000"/>
              </a:spcBef>
              <a:spcAft>
                <a:spcPct val="0"/>
              </a:spcAft>
              <a:buClrTx/>
              <a:buSzTx/>
              <a:buFontTx/>
              <a:buChar char="•"/>
              <a:tabLst/>
              <a:defRPr/>
            </a:pPr>
            <a:r>
              <a:rPr kumimoji="0" lang="en-US" b="0" i="0" u="none" strike="noStrike" kern="0" cap="none" spc="0" normalizeH="0" baseline="0" noProof="0" dirty="0" smtClean="0">
                <a:ln>
                  <a:noFill/>
                </a:ln>
                <a:solidFill>
                  <a:schemeClr val="accent2"/>
                </a:solidFill>
                <a:effectLst/>
                <a:uLnTx/>
                <a:uFillTx/>
                <a:latin typeface="+mn-lt"/>
                <a:ea typeface="+mn-ea"/>
                <a:cs typeface="+mn-cs"/>
              </a:rPr>
              <a:t>There are two key</a:t>
            </a:r>
            <a:r>
              <a:rPr kumimoji="0" lang="en-US" b="0" i="0" u="none" strike="noStrike" kern="0" cap="none" spc="0" normalizeH="0" noProof="0" dirty="0" smtClean="0">
                <a:ln>
                  <a:noFill/>
                </a:ln>
                <a:solidFill>
                  <a:schemeClr val="accent2"/>
                </a:solidFill>
                <a:effectLst/>
                <a:uLnTx/>
                <a:uFillTx/>
                <a:latin typeface="+mn-lt"/>
                <a:ea typeface="+mn-ea"/>
                <a:cs typeface="+mn-cs"/>
              </a:rPr>
              <a:t> observables</a:t>
            </a:r>
            <a:endParaRPr kumimoji="0" lang="en-US" b="0" i="0" u="none" strike="noStrike" kern="0" cap="none" spc="0" normalizeH="0" baseline="0" noProof="0" dirty="0" smtClean="0">
              <a:ln>
                <a:noFill/>
              </a:ln>
              <a:solidFill>
                <a:schemeClr val="accent2"/>
              </a:solidFill>
              <a:effectLst/>
              <a:uLnTx/>
              <a:uFillTx/>
              <a:latin typeface="+mn-lt"/>
              <a:ea typeface="+mn-ea"/>
              <a:cs typeface="+mn-cs"/>
            </a:endParaRPr>
          </a:p>
          <a:p>
            <a:pPr marL="742950" lvl="1" indent="-285750">
              <a:lnSpc>
                <a:spcPct val="90000"/>
              </a:lnSpc>
              <a:buFontTx/>
              <a:buChar char="–"/>
            </a:pPr>
            <a:r>
              <a:rPr lang="en-US" kern="0" dirty="0" smtClean="0">
                <a:latin typeface="+mn-lt"/>
              </a:rPr>
              <a:t>Comparing the spectra multiplicities and flows of </a:t>
            </a:r>
            <a:r>
              <a:rPr lang="en-US" kern="0" dirty="0" smtClean="0">
                <a:solidFill>
                  <a:schemeClr val="accent2"/>
                </a:solidFill>
                <a:sym typeface="Symbol" pitchFamily="18" charset="2"/>
              </a:rPr>
              <a:t>π</a:t>
            </a:r>
            <a:r>
              <a:rPr lang="en-US" kern="0" baseline="30000" dirty="0" smtClean="0">
                <a:solidFill>
                  <a:schemeClr val="accent2"/>
                </a:solidFill>
                <a:sym typeface="Symbol" pitchFamily="18" charset="2"/>
              </a:rPr>
              <a:t>- </a:t>
            </a:r>
            <a:r>
              <a:rPr lang="en-US" kern="0" dirty="0" smtClean="0">
                <a:solidFill>
                  <a:schemeClr val="accent2"/>
                </a:solidFill>
                <a:sym typeface="Symbol" pitchFamily="18" charset="2"/>
              </a:rPr>
              <a:t>to </a:t>
            </a:r>
            <a:r>
              <a:rPr lang="en-US" kern="0" dirty="0">
                <a:solidFill>
                  <a:schemeClr val="accent2"/>
                </a:solidFill>
                <a:sym typeface="Symbol" pitchFamily="18" charset="2"/>
              </a:rPr>
              <a:t>π</a:t>
            </a:r>
            <a:r>
              <a:rPr lang="en-US" kern="0" baseline="30000" dirty="0" smtClean="0">
                <a:solidFill>
                  <a:schemeClr val="accent2"/>
                </a:solidFill>
                <a:sym typeface="Symbol" pitchFamily="18" charset="2"/>
              </a:rPr>
              <a:t>+</a:t>
            </a:r>
            <a:r>
              <a:rPr lang="en-US" kern="0" dirty="0" smtClean="0">
                <a:solidFill>
                  <a:schemeClr val="accent2"/>
                </a:solidFill>
                <a:sym typeface="Symbol" pitchFamily="18" charset="2"/>
              </a:rPr>
              <a:t>.</a:t>
            </a:r>
            <a:endParaRPr lang="en-US" kern="0" dirty="0" smtClean="0">
              <a:latin typeface="+mn-lt"/>
            </a:endParaRPr>
          </a:p>
          <a:p>
            <a:pPr marL="742950" lvl="1" indent="-285750">
              <a:lnSpc>
                <a:spcPct val="90000"/>
              </a:lnSpc>
              <a:buFontTx/>
              <a:buChar char="–"/>
            </a:pPr>
            <a:r>
              <a:rPr lang="en-US" kern="0" dirty="0"/>
              <a:t>Comparing the spectra </a:t>
            </a:r>
            <a:r>
              <a:rPr lang="en-US" kern="0" dirty="0" smtClean="0"/>
              <a:t>and </a:t>
            </a:r>
            <a:r>
              <a:rPr lang="en-US" kern="0" dirty="0"/>
              <a:t>flows of </a:t>
            </a:r>
            <a:r>
              <a:rPr lang="en-US" kern="0" dirty="0" smtClean="0">
                <a:solidFill>
                  <a:schemeClr val="accent2"/>
                </a:solidFill>
                <a:sym typeface="Symbol" pitchFamily="18" charset="2"/>
              </a:rPr>
              <a:t>neutrons</a:t>
            </a:r>
            <a:r>
              <a:rPr lang="en-US" kern="0" baseline="30000" dirty="0" smtClean="0">
                <a:solidFill>
                  <a:schemeClr val="accent2"/>
                </a:solidFill>
                <a:sym typeface="Symbol" pitchFamily="18" charset="2"/>
              </a:rPr>
              <a:t> </a:t>
            </a:r>
            <a:r>
              <a:rPr lang="en-US" kern="0" dirty="0">
                <a:solidFill>
                  <a:schemeClr val="accent2"/>
                </a:solidFill>
                <a:sym typeface="Symbol" pitchFamily="18" charset="2"/>
              </a:rPr>
              <a:t>to </a:t>
            </a:r>
            <a:r>
              <a:rPr lang="en-US" kern="0" dirty="0" smtClean="0">
                <a:solidFill>
                  <a:schemeClr val="accent2"/>
                </a:solidFill>
                <a:sym typeface="Symbol" pitchFamily="18" charset="2"/>
              </a:rPr>
              <a:t>protons. Effects are opposite to </a:t>
            </a:r>
            <a:r>
              <a:rPr lang="en-US" kern="0" dirty="0" err="1" smtClean="0">
                <a:solidFill>
                  <a:schemeClr val="accent2"/>
                </a:solidFill>
                <a:sym typeface="Symbol" pitchFamily="18" charset="2"/>
              </a:rPr>
              <a:t>pions</a:t>
            </a:r>
            <a:r>
              <a:rPr lang="en-US" kern="0" dirty="0" smtClean="0">
                <a:solidFill>
                  <a:schemeClr val="accent2"/>
                </a:solidFill>
                <a:sym typeface="Symbol" pitchFamily="18" charset="2"/>
              </a:rPr>
              <a:t> and are predicted to be smaller.</a:t>
            </a:r>
          </a:p>
          <a:p>
            <a:pPr marL="742950" lvl="1" indent="-285750">
              <a:lnSpc>
                <a:spcPct val="90000"/>
              </a:lnSpc>
              <a:buFontTx/>
              <a:buChar char="–"/>
            </a:pPr>
            <a:r>
              <a:rPr lang="en-US" kern="0" dirty="0" smtClean="0">
                <a:solidFill>
                  <a:schemeClr val="accent2"/>
                </a:solidFill>
                <a:sym typeface="Symbol" pitchFamily="18" charset="2"/>
              </a:rPr>
              <a:t>Both are measured in the SπRIT experiment at RIKEN.</a:t>
            </a:r>
            <a:endParaRPr lang="en-US" kern="0" dirty="0"/>
          </a:p>
        </p:txBody>
      </p:sp>
      <p:sp>
        <p:nvSpPr>
          <p:cNvPr id="16" name="TextBox 15"/>
          <p:cNvSpPr txBox="1"/>
          <p:nvPr/>
        </p:nvSpPr>
        <p:spPr>
          <a:xfrm rot="16200000">
            <a:off x="4205381" y="2491889"/>
            <a:ext cx="1346409" cy="338554"/>
          </a:xfrm>
          <a:prstGeom prst="rect">
            <a:avLst/>
          </a:prstGeom>
          <a:solidFill>
            <a:schemeClr val="bg1"/>
          </a:solidFill>
        </p:spPr>
        <p:txBody>
          <a:bodyPr wrap="none" rtlCol="0">
            <a:spAutoFit/>
          </a:bodyPr>
          <a:lstStyle/>
          <a:p>
            <a:pPr>
              <a:buNone/>
            </a:pPr>
            <a:r>
              <a:rPr lang="en-US" sz="1600" dirty="0" smtClean="0"/>
              <a:t>Y(</a:t>
            </a:r>
            <a:r>
              <a:rPr lang="en-US" sz="1600" dirty="0" smtClean="0">
                <a:sym typeface="Symbol"/>
              </a:rPr>
              <a:t>π </a:t>
            </a:r>
            <a:r>
              <a:rPr lang="en-US" sz="1600" baseline="30000" dirty="0" smtClean="0">
                <a:sym typeface="Symbol"/>
              </a:rPr>
              <a:t>-</a:t>
            </a:r>
            <a:r>
              <a:rPr lang="en-US" sz="1600" dirty="0" smtClean="0">
                <a:sym typeface="Symbol"/>
              </a:rPr>
              <a:t> )/</a:t>
            </a:r>
            <a:r>
              <a:rPr lang="en-US" sz="1600" dirty="0" smtClean="0"/>
              <a:t>Y(</a:t>
            </a:r>
            <a:r>
              <a:rPr lang="en-US" sz="1600" dirty="0" smtClean="0">
                <a:sym typeface="Symbol"/>
              </a:rPr>
              <a:t>π </a:t>
            </a:r>
            <a:r>
              <a:rPr lang="en-US" sz="1600" baseline="30000" dirty="0" smtClean="0">
                <a:sym typeface="Symbol"/>
              </a:rPr>
              <a:t>+</a:t>
            </a:r>
            <a:r>
              <a:rPr lang="en-US" sz="1600" dirty="0" smtClean="0">
                <a:sym typeface="Symbol"/>
              </a:rPr>
              <a:t> )</a:t>
            </a:r>
            <a:endParaRPr lang="en-US" sz="1600" dirty="0"/>
          </a:p>
        </p:txBody>
      </p:sp>
      <p:sp>
        <p:nvSpPr>
          <p:cNvPr id="20" name="TextBox 19"/>
          <p:cNvSpPr txBox="1"/>
          <p:nvPr/>
        </p:nvSpPr>
        <p:spPr>
          <a:xfrm>
            <a:off x="7894320" y="1752600"/>
            <a:ext cx="314510" cy="369332"/>
          </a:xfrm>
          <a:prstGeom prst="rect">
            <a:avLst/>
          </a:prstGeom>
          <a:noFill/>
        </p:spPr>
        <p:txBody>
          <a:bodyPr wrap="none" rtlCol="0">
            <a:spAutoFit/>
          </a:bodyPr>
          <a:lstStyle/>
          <a:p>
            <a:pPr>
              <a:buNone/>
            </a:pPr>
            <a:r>
              <a:rPr lang="en-US" dirty="0" smtClean="0"/>
              <a:t>=</a:t>
            </a:r>
            <a:endParaRPr lang="en-US" dirty="0"/>
          </a:p>
        </p:txBody>
      </p:sp>
      <p:graphicFrame>
        <p:nvGraphicFramePr>
          <p:cNvPr id="21" name="Object 20"/>
          <p:cNvGraphicFramePr>
            <a:graphicFrameLocks noChangeAspect="1"/>
          </p:cNvGraphicFramePr>
          <p:nvPr/>
        </p:nvGraphicFramePr>
        <p:xfrm>
          <a:off x="6814064" y="1616392"/>
          <a:ext cx="1580636" cy="761047"/>
        </p:xfrm>
        <a:graphic>
          <a:graphicData uri="http://schemas.openxmlformats.org/presentationml/2006/ole">
            <mc:AlternateContent xmlns:mc="http://schemas.openxmlformats.org/markup-compatibility/2006">
              <mc:Choice xmlns:v="urn:schemas-microsoft-com:vml" Requires="v">
                <p:oleObj spid="_x0000_s1225752" name="Equation" r:id="rId5" imgW="1371600" imgH="660240" progId="Equation.DSMT4">
                  <p:embed/>
                </p:oleObj>
              </mc:Choice>
              <mc:Fallback>
                <p:oleObj name="Equation" r:id="rId5" imgW="1371600" imgH="66024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14064" y="1616392"/>
                        <a:ext cx="1580636" cy="761047"/>
                      </a:xfrm>
                      <a:prstGeom prst="rect">
                        <a:avLst/>
                      </a:prstGeom>
                      <a:solidFill>
                        <a:schemeClr val="bg1"/>
                      </a:solidFill>
                    </p:spPr>
                  </p:pic>
                </p:oleObj>
              </mc:Fallback>
            </mc:AlternateContent>
          </a:graphicData>
        </a:graphic>
      </p:graphicFrame>
      <p:pic>
        <p:nvPicPr>
          <p:cNvPr id="25" name="Picture 24"/>
          <p:cNvPicPr>
            <a:picLocks noChangeAspect="1"/>
          </p:cNvPicPr>
          <p:nvPr/>
        </p:nvPicPr>
        <p:blipFill rotWithShape="1">
          <a:blip r:embed="rId4"/>
          <a:srcRect l="58078" t="62766" r="36441" b="27360"/>
          <a:stretch/>
        </p:blipFill>
        <p:spPr>
          <a:xfrm>
            <a:off x="6540451" y="1572552"/>
            <a:ext cx="240475" cy="799343"/>
          </a:xfrm>
          <a:prstGeom prst="rect">
            <a:avLst/>
          </a:prstGeom>
        </p:spPr>
      </p:pic>
      <p:sp>
        <p:nvSpPr>
          <p:cNvPr id="22" name="Rectangle 4"/>
          <p:cNvSpPr txBox="1">
            <a:spLocks noChangeArrowheads="1"/>
          </p:cNvSpPr>
          <p:nvPr/>
        </p:nvSpPr>
        <p:spPr bwMode="auto">
          <a:xfrm>
            <a:off x="0" y="534126"/>
            <a:ext cx="4601882" cy="4699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defRPr/>
            </a:pPr>
            <a:r>
              <a:rPr kumimoji="0" lang="en-US" sz="1800" b="0" i="0" u="none" strike="noStrike" kern="0" cap="none" spc="0" normalizeH="0" baseline="0" noProof="0" dirty="0" smtClean="0">
                <a:ln>
                  <a:noFill/>
                </a:ln>
                <a:solidFill>
                  <a:schemeClr val="accent2"/>
                </a:solidFill>
                <a:effectLst/>
                <a:uLnTx/>
                <a:uFillTx/>
                <a:latin typeface="+mn-lt"/>
                <a:ea typeface="+mn-ea"/>
                <a:cs typeface="+mn-cs"/>
              </a:rPr>
              <a:t>Stiff S(</a:t>
            </a:r>
            <a:r>
              <a:rPr kumimoji="0" lang="en-US" sz="1800" b="0" i="0" u="none" strike="noStrike" kern="0" cap="none" spc="0" normalizeH="0" baseline="0" noProof="0" dirty="0" err="1" smtClean="0">
                <a:ln>
                  <a:noFill/>
                </a:ln>
                <a:solidFill>
                  <a:schemeClr val="accent2"/>
                </a:solidFill>
                <a:effectLst/>
                <a:uLnTx/>
                <a:uFillTx/>
                <a:latin typeface="+mn-lt"/>
                <a:ea typeface="+mn-ea"/>
                <a:cs typeface="+mn-cs"/>
              </a:rPr>
              <a:t>ρ</a:t>
            </a:r>
            <a:r>
              <a:rPr kumimoji="0" lang="en-US" sz="1800" b="0" i="0" u="none" strike="noStrike" kern="0" cap="none" spc="0" normalizeH="0" baseline="0" noProof="0" dirty="0" smtClean="0">
                <a:ln>
                  <a:noFill/>
                </a:ln>
                <a:solidFill>
                  <a:schemeClr val="accent2"/>
                </a:solidFill>
                <a:effectLst/>
                <a:uLnTx/>
                <a:uFillTx/>
                <a:latin typeface="+mn-lt"/>
                <a:ea typeface="+mn-ea"/>
                <a:cs typeface="+mn-cs"/>
              </a:rPr>
              <a:t>) drives</a:t>
            </a:r>
            <a:r>
              <a:rPr kumimoji="0" lang="en-US" sz="1800" b="0" i="0" u="none" strike="noStrike" kern="0" cap="none" spc="0" normalizeH="0" noProof="0" dirty="0" smtClean="0">
                <a:ln>
                  <a:noFill/>
                </a:ln>
                <a:solidFill>
                  <a:schemeClr val="accent2"/>
                </a:solidFill>
                <a:effectLst/>
                <a:uLnTx/>
                <a:uFillTx/>
                <a:latin typeface="+mn-lt"/>
                <a:ea typeface="+mn-ea"/>
                <a:cs typeface="+mn-cs"/>
              </a:rPr>
              <a:t> neutrons out and pulls protons into dense neutron-rich matter. </a:t>
            </a:r>
            <a:r>
              <a:rPr lang="en-US" kern="0" dirty="0" smtClean="0">
                <a:solidFill>
                  <a:schemeClr val="accent2"/>
                </a:solidFill>
                <a:latin typeface="+mn-lt"/>
              </a:rPr>
              <a:t>Effect less for soft </a:t>
            </a:r>
            <a:r>
              <a:rPr lang="en-US" kern="0" dirty="0">
                <a:solidFill>
                  <a:schemeClr val="accent2"/>
                </a:solidFill>
              </a:rPr>
              <a:t>S(</a:t>
            </a:r>
            <a:r>
              <a:rPr lang="en-US" kern="0" dirty="0" err="1">
                <a:solidFill>
                  <a:schemeClr val="accent2"/>
                </a:solidFill>
              </a:rPr>
              <a:t>ρ</a:t>
            </a:r>
            <a:r>
              <a:rPr lang="en-US" kern="0" dirty="0">
                <a:solidFill>
                  <a:schemeClr val="accent2"/>
                </a:solidFill>
              </a:rPr>
              <a:t>) </a:t>
            </a:r>
            <a:r>
              <a:rPr lang="en-US" kern="0" dirty="0" smtClean="0">
                <a:solidFill>
                  <a:schemeClr val="accent2"/>
                </a:solidFill>
                <a:latin typeface="+mn-lt"/>
              </a:rPr>
              <a:t>. Can be probed by comparing n to p emission .</a:t>
            </a:r>
            <a:endParaRPr kumimoji="0" lang="en-US" sz="1800" b="0" i="0" u="none" strike="noStrike" kern="0" cap="none" spc="0" normalizeH="0" baseline="0" noProof="0" dirty="0" smtClean="0">
              <a:ln>
                <a:noFill/>
              </a:ln>
              <a:solidFill>
                <a:schemeClr val="accent2"/>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0" lang="en-US" sz="1800" b="0" i="0" u="none" strike="noStrike" kern="0" cap="none" spc="0" normalizeH="0" baseline="0" noProof="0" dirty="0" smtClean="0">
                <a:ln>
                  <a:noFill/>
                </a:ln>
                <a:solidFill>
                  <a:schemeClr val="accent2"/>
                </a:solidFill>
                <a:effectLst/>
                <a:uLnTx/>
                <a:uFillTx/>
                <a:latin typeface="+mn-lt"/>
                <a:ea typeface="+mn-ea"/>
                <a:cs typeface="+mn-cs"/>
              </a:rPr>
              <a:t>Larger values for </a:t>
            </a:r>
            <a:r>
              <a:rPr kumimoji="0" lang="en-US" sz="1800" b="0" i="0" u="none" strike="noStrike" kern="0" cap="none" spc="0" normalizeH="0" baseline="0" noProof="0" dirty="0" err="1" smtClean="0">
                <a:ln>
                  <a:noFill/>
                </a:ln>
                <a:solidFill>
                  <a:schemeClr val="accent2"/>
                </a:solidFill>
                <a:effectLst/>
                <a:uLnTx/>
                <a:uFillTx/>
                <a:latin typeface="+mn-lt"/>
                <a:ea typeface="+mn-ea"/>
                <a:cs typeface="+mn-cs"/>
                <a:sym typeface="Symbol" pitchFamily="18" charset="2"/>
              </a:rPr>
              <a:t>ρ</a:t>
            </a:r>
            <a:r>
              <a:rPr kumimoji="0" lang="en-US" sz="1800" b="0" i="0" u="none" strike="noStrike" kern="0" cap="none" spc="0" normalizeH="0" baseline="-25000" noProof="0" dirty="0" err="1" smtClean="0">
                <a:ln>
                  <a:noFill/>
                </a:ln>
                <a:solidFill>
                  <a:schemeClr val="accent2"/>
                </a:solidFill>
                <a:effectLst/>
                <a:uLnTx/>
                <a:uFillTx/>
                <a:latin typeface="+mn-lt"/>
                <a:ea typeface="+mn-ea"/>
                <a:cs typeface="+mn-cs"/>
                <a:sym typeface="Symbol" pitchFamily="18" charset="2"/>
              </a:rPr>
              <a:t>n</a:t>
            </a:r>
            <a:r>
              <a:rPr kumimoji="0" lang="en-US" sz="1800" b="0" i="0" u="none" strike="noStrike" kern="0" cap="none" spc="0" normalizeH="0" baseline="0" noProof="0" dirty="0" smtClean="0">
                <a:ln>
                  <a:noFill/>
                </a:ln>
                <a:solidFill>
                  <a:schemeClr val="accent2"/>
                </a:solidFill>
                <a:effectLst/>
                <a:uLnTx/>
                <a:uFillTx/>
                <a:latin typeface="+mn-lt"/>
                <a:ea typeface="+mn-ea"/>
                <a:cs typeface="+mn-cs"/>
                <a:sym typeface="Symbol" pitchFamily="18" charset="2"/>
              </a:rPr>
              <a:t>/ </a:t>
            </a:r>
            <a:r>
              <a:rPr kumimoji="0" lang="en-US" sz="1800" b="0" i="0" u="none" strike="noStrike" kern="0" cap="none" spc="0" normalizeH="0" baseline="0" noProof="0" dirty="0" err="1" smtClean="0">
                <a:ln>
                  <a:noFill/>
                </a:ln>
                <a:solidFill>
                  <a:schemeClr val="accent2"/>
                </a:solidFill>
                <a:effectLst/>
                <a:uLnTx/>
                <a:uFillTx/>
                <a:latin typeface="+mn-lt"/>
                <a:ea typeface="+mn-ea"/>
                <a:cs typeface="+mn-cs"/>
                <a:sym typeface="Symbol" pitchFamily="18" charset="2"/>
              </a:rPr>
              <a:t>ρ</a:t>
            </a:r>
            <a:r>
              <a:rPr kumimoji="0" lang="en-US" sz="1800" b="0" i="0" u="none" strike="noStrike" kern="0" cap="none" spc="0" normalizeH="0" baseline="-25000" noProof="0" dirty="0" smtClean="0">
                <a:ln>
                  <a:noFill/>
                </a:ln>
                <a:solidFill>
                  <a:schemeClr val="accent2"/>
                </a:solidFill>
                <a:effectLst/>
                <a:uLnTx/>
                <a:uFillTx/>
                <a:latin typeface="+mn-lt"/>
                <a:ea typeface="+mn-ea"/>
                <a:cs typeface="+mn-cs"/>
                <a:sym typeface="Symbol" pitchFamily="18" charset="2"/>
              </a:rPr>
              <a:t> p </a:t>
            </a:r>
            <a:r>
              <a:rPr kumimoji="0" lang="en-US" sz="1800" b="0" i="0" u="none" strike="noStrike" kern="0" cap="none" spc="0" normalizeH="0" baseline="0" noProof="0" dirty="0" smtClean="0">
                <a:ln>
                  <a:noFill/>
                </a:ln>
                <a:solidFill>
                  <a:schemeClr val="accent2"/>
                </a:solidFill>
                <a:effectLst/>
                <a:uLnTx/>
                <a:uFillTx/>
                <a:latin typeface="+mn-lt"/>
                <a:ea typeface="+mn-ea"/>
                <a:cs typeface="+mn-cs"/>
              </a:rPr>
              <a:t>at high density for the soft asymmetry term (x=0) causes stronger emission of negative </a:t>
            </a:r>
            <a:r>
              <a:rPr kumimoji="0" lang="en-US" sz="1800" b="0" i="0" u="none" strike="noStrike" kern="0" cap="none" spc="0" normalizeH="0" baseline="0" noProof="0" dirty="0" err="1" smtClean="0">
                <a:ln>
                  <a:noFill/>
                </a:ln>
                <a:solidFill>
                  <a:schemeClr val="accent2"/>
                </a:solidFill>
                <a:effectLst/>
                <a:uLnTx/>
                <a:uFillTx/>
                <a:latin typeface="+mn-lt"/>
                <a:ea typeface="+mn-ea"/>
                <a:cs typeface="+mn-cs"/>
              </a:rPr>
              <a:t>pions</a:t>
            </a:r>
            <a:r>
              <a:rPr kumimoji="0" lang="en-US" sz="1800" b="0" i="0" u="none" strike="noStrike" kern="0" cap="none" spc="0" normalizeH="0" baseline="0" noProof="0" dirty="0" smtClean="0">
                <a:ln>
                  <a:noFill/>
                </a:ln>
                <a:solidFill>
                  <a:schemeClr val="accent2"/>
                </a:solidFill>
                <a:effectLst/>
                <a:uLnTx/>
                <a:uFillTx/>
                <a:latin typeface="+mn-lt"/>
                <a:ea typeface="+mn-ea"/>
                <a:cs typeface="+mn-cs"/>
              </a:rPr>
              <a:t> for the soft asymmetry term (x=0) than for the stiff one (x=-1). </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en-US" kern="0" dirty="0" smtClean="0">
                <a:solidFill>
                  <a:schemeClr val="accent2"/>
                </a:solidFill>
                <a:latin typeface="+mn-lt"/>
                <a:sym typeface="Symbol" pitchFamily="18" charset="2"/>
              </a:rPr>
              <a:t>Expectations for </a:t>
            </a:r>
            <a:r>
              <a:rPr kumimoji="0" lang="en-US" sz="1800" b="0" i="0" u="none" strike="noStrike" kern="0" cap="none" spc="0" normalizeH="0" baseline="0" noProof="0" dirty="0" smtClean="0">
                <a:ln>
                  <a:noFill/>
                </a:ln>
                <a:solidFill>
                  <a:schemeClr val="accent2"/>
                </a:solidFill>
                <a:effectLst/>
                <a:uLnTx/>
                <a:uFillTx/>
                <a:latin typeface="+mn-lt"/>
                <a:ea typeface="+mn-ea"/>
                <a:cs typeface="+mn-cs"/>
                <a:sym typeface="Symbol" pitchFamily="18" charset="2"/>
              </a:rPr>
              <a:t>Y(π</a:t>
            </a:r>
            <a:r>
              <a:rPr kumimoji="0" lang="en-US" sz="1800" b="0" i="0" u="none" strike="noStrike" kern="0" cap="none" spc="0" normalizeH="0" baseline="30000" noProof="0" dirty="0" smtClean="0">
                <a:ln>
                  <a:noFill/>
                </a:ln>
                <a:solidFill>
                  <a:schemeClr val="accent2"/>
                </a:solidFill>
                <a:effectLst/>
                <a:uLnTx/>
                <a:uFillTx/>
                <a:latin typeface="+mn-lt"/>
                <a:ea typeface="+mn-ea"/>
                <a:cs typeface="+mn-cs"/>
                <a:sym typeface="Symbol" pitchFamily="18" charset="2"/>
              </a:rPr>
              <a:t>-</a:t>
            </a:r>
            <a:r>
              <a:rPr kumimoji="0" lang="en-US" sz="1800" b="0" i="0" u="none" strike="noStrike" kern="0" cap="none" spc="0" normalizeH="0" baseline="0" noProof="0" dirty="0" smtClean="0">
                <a:ln>
                  <a:noFill/>
                </a:ln>
                <a:solidFill>
                  <a:schemeClr val="accent2"/>
                </a:solidFill>
                <a:effectLst/>
                <a:uLnTx/>
                <a:uFillTx/>
                <a:latin typeface="+mn-lt"/>
                <a:ea typeface="+mn-ea"/>
                <a:cs typeface="+mn-cs"/>
                <a:sym typeface="Symbol" pitchFamily="18" charset="2"/>
              </a:rPr>
              <a:t>)/Y(π</a:t>
            </a:r>
            <a:r>
              <a:rPr kumimoji="0" lang="en-US" sz="1800" b="0" i="0" u="none" strike="noStrike" kern="0" cap="none" spc="0" normalizeH="0" baseline="30000" noProof="0" dirty="0" smtClean="0">
                <a:ln>
                  <a:noFill/>
                </a:ln>
                <a:solidFill>
                  <a:schemeClr val="accent2"/>
                </a:solidFill>
                <a:effectLst/>
                <a:uLnTx/>
                <a:uFillTx/>
                <a:latin typeface="+mn-lt"/>
                <a:ea typeface="+mn-ea"/>
                <a:cs typeface="+mn-cs"/>
                <a:sym typeface="Symbol" pitchFamily="18" charset="2"/>
              </a:rPr>
              <a:t>+</a:t>
            </a:r>
            <a:r>
              <a:rPr kumimoji="0" lang="en-US" sz="1800" b="0" i="0" u="none" strike="noStrike" kern="0" cap="none" spc="0" normalizeH="0" baseline="0" noProof="0" dirty="0" smtClean="0">
                <a:ln>
                  <a:noFill/>
                </a:ln>
                <a:solidFill>
                  <a:schemeClr val="accent2"/>
                </a:solidFill>
                <a:effectLst/>
                <a:uLnTx/>
                <a:uFillTx/>
                <a:latin typeface="+mn-lt"/>
                <a:ea typeface="+mn-ea"/>
                <a:cs typeface="+mn-cs"/>
                <a:sym typeface="Symbol" pitchFamily="18" charset="2"/>
              </a:rPr>
              <a:t>)</a:t>
            </a:r>
            <a:endParaRPr kumimoji="0" lang="en-US" sz="1800" b="0" i="0" u="none" strike="noStrike" kern="0" cap="none" spc="0" normalizeH="0" baseline="0" noProof="0" dirty="0" smtClean="0">
              <a:ln>
                <a:noFill/>
              </a:ln>
              <a:solidFill>
                <a:schemeClr val="accent2"/>
              </a:solidFill>
              <a:effectLst/>
              <a:uLnTx/>
              <a:uFillTx/>
              <a:latin typeface="+mn-lt"/>
              <a:ea typeface="+mn-ea"/>
              <a:cs typeface="+mn-cs"/>
            </a:endParaRPr>
          </a:p>
          <a:p>
            <a:pPr marL="742950" marR="0" lvl="1" indent="-285750" algn="l" defTabSz="914400" rtl="0" eaLnBrk="1" fontAlgn="base" latinLnBrk="0" hangingPunct="1">
              <a:lnSpc>
                <a:spcPct val="100000"/>
              </a:lnSpc>
              <a:spcBef>
                <a:spcPct val="20000"/>
              </a:spcBef>
              <a:spcAft>
                <a:spcPct val="0"/>
              </a:spcAft>
              <a:buClrTx/>
              <a:buSzTx/>
              <a:buFontTx/>
              <a:buChar char="–"/>
              <a:tabLst/>
              <a:defRPr/>
            </a:pPr>
            <a:r>
              <a:rPr kumimoji="0" lang="en-US" sz="1800" b="0" i="0" u="none" strike="noStrike" kern="0" cap="none" spc="0" normalizeH="0" baseline="0" noProof="0" dirty="0" smtClean="0">
                <a:ln>
                  <a:noFill/>
                </a:ln>
                <a:solidFill>
                  <a:schemeClr val="tx1"/>
                </a:solidFill>
                <a:effectLst/>
                <a:uLnTx/>
                <a:uFillTx/>
                <a:latin typeface="+mn-lt"/>
              </a:rPr>
              <a:t>In delta resonance model,  </a:t>
            </a:r>
          </a:p>
          <a:p>
            <a:pPr marR="0" lvl="1" algn="l" defTabSz="914400" rtl="0" eaLnBrk="1" fontAlgn="base" latinLnBrk="0" hangingPunct="1">
              <a:lnSpc>
                <a:spcPct val="100000"/>
              </a:lnSpc>
              <a:spcBef>
                <a:spcPct val="20000"/>
              </a:spcBef>
              <a:spcAft>
                <a:spcPct val="0"/>
              </a:spcAft>
              <a:buClrTx/>
              <a:buSzTx/>
              <a:buNone/>
              <a:tabLst/>
              <a:defRPr/>
            </a:pPr>
            <a:r>
              <a:rPr kumimoji="0" lang="en-US" sz="1800" b="0" i="0" u="none" strike="noStrike" kern="0" cap="none" spc="0" normalizeH="0" baseline="0" noProof="0" dirty="0" smtClean="0">
                <a:ln>
                  <a:noFill/>
                </a:ln>
                <a:solidFill>
                  <a:schemeClr val="tx1"/>
                </a:solidFill>
                <a:effectLst/>
                <a:uLnTx/>
                <a:uFillTx/>
                <a:latin typeface="+mn-lt"/>
                <a:sym typeface="Symbol" pitchFamily="18" charset="2"/>
              </a:rPr>
              <a:t>     Y(π</a:t>
            </a:r>
            <a:r>
              <a:rPr kumimoji="0" lang="en-US" sz="1800" b="0" i="0" u="none" strike="noStrike" kern="0" cap="none" spc="0" normalizeH="0" baseline="30000" noProof="0" dirty="0" smtClean="0">
                <a:ln>
                  <a:noFill/>
                </a:ln>
                <a:solidFill>
                  <a:schemeClr val="tx1"/>
                </a:solidFill>
                <a:effectLst/>
                <a:uLnTx/>
                <a:uFillTx/>
                <a:latin typeface="+mn-lt"/>
                <a:sym typeface="Symbol" pitchFamily="18" charset="2"/>
              </a:rPr>
              <a:t>-</a:t>
            </a:r>
            <a:r>
              <a:rPr kumimoji="0" lang="en-US" sz="1800" b="0" i="0" u="none" strike="noStrike" kern="0" cap="none" spc="0" normalizeH="0" baseline="0" noProof="0" dirty="0" smtClean="0">
                <a:ln>
                  <a:noFill/>
                </a:ln>
                <a:solidFill>
                  <a:schemeClr val="tx1"/>
                </a:solidFill>
                <a:effectLst/>
                <a:uLnTx/>
                <a:uFillTx/>
                <a:latin typeface="+mn-lt"/>
                <a:sym typeface="Symbol" pitchFamily="18" charset="2"/>
              </a:rPr>
              <a:t>)/Y</a:t>
            </a:r>
            <a:r>
              <a:rPr kumimoji="0" lang="en-US" sz="1800" b="0" i="0" u="none" strike="noStrike" kern="0" cap="none" spc="0" normalizeH="0" baseline="30000" noProof="0" dirty="0" smtClean="0">
                <a:ln>
                  <a:noFill/>
                </a:ln>
                <a:solidFill>
                  <a:schemeClr val="tx1"/>
                </a:solidFill>
                <a:effectLst/>
                <a:uLnTx/>
                <a:uFillTx/>
                <a:latin typeface="+mn-lt"/>
                <a:sym typeface="Symbol" pitchFamily="18" charset="2"/>
              </a:rPr>
              <a:t>+</a:t>
            </a:r>
            <a:r>
              <a:rPr kumimoji="0" lang="en-US" sz="1800" b="0" i="0" u="none" strike="noStrike" kern="0" cap="none" spc="0" normalizeH="0" baseline="0" noProof="0" dirty="0" smtClean="0">
                <a:ln>
                  <a:noFill/>
                </a:ln>
                <a:solidFill>
                  <a:schemeClr val="tx1"/>
                </a:solidFill>
                <a:effectLst/>
                <a:uLnTx/>
                <a:uFillTx/>
                <a:latin typeface="+mn-lt"/>
                <a:sym typeface="Symbol" pitchFamily="18" charset="2"/>
              </a:rPr>
              <a:t>)~(</a:t>
            </a:r>
            <a:r>
              <a:rPr kumimoji="0" lang="en-US" sz="1800" b="0" i="0" u="none" strike="noStrike" kern="0" cap="none" spc="0" normalizeH="0" baseline="0" noProof="0" dirty="0" err="1" smtClean="0">
                <a:ln>
                  <a:noFill/>
                </a:ln>
                <a:solidFill>
                  <a:schemeClr val="tx1"/>
                </a:solidFill>
                <a:effectLst/>
                <a:uLnTx/>
                <a:uFillTx/>
                <a:latin typeface="+mn-lt"/>
                <a:sym typeface="Symbol" pitchFamily="18" charset="2"/>
              </a:rPr>
              <a:t>ρ</a:t>
            </a:r>
            <a:r>
              <a:rPr kumimoji="0" lang="en-US" sz="1800" b="0" i="0" u="none" strike="noStrike" kern="0" cap="none" spc="0" normalizeH="0" baseline="-25000" noProof="0" dirty="0" err="1" smtClean="0">
                <a:ln>
                  <a:noFill/>
                </a:ln>
                <a:solidFill>
                  <a:schemeClr val="tx1"/>
                </a:solidFill>
                <a:effectLst/>
                <a:uLnTx/>
                <a:uFillTx/>
                <a:latin typeface="+mn-lt"/>
                <a:sym typeface="Symbol" pitchFamily="18" charset="2"/>
              </a:rPr>
              <a:t>n</a:t>
            </a:r>
            <a:r>
              <a:rPr kumimoji="0" lang="en-US" sz="1800" b="0" i="0" u="none" strike="noStrike" kern="0" cap="none" spc="0" normalizeH="0" baseline="-25000" noProof="0" dirty="0" smtClean="0">
                <a:ln>
                  <a:noFill/>
                </a:ln>
                <a:solidFill>
                  <a:schemeClr val="tx1"/>
                </a:solidFill>
                <a:effectLst/>
                <a:uLnTx/>
                <a:uFillTx/>
                <a:latin typeface="+mn-lt"/>
                <a:sym typeface="Symbol" pitchFamily="18" charset="2"/>
              </a:rPr>
              <a:t>,</a:t>
            </a:r>
            <a:r>
              <a:rPr kumimoji="0" lang="en-US" sz="1800" b="0" i="0" u="none" strike="noStrike" kern="0" cap="none" spc="0" normalizeH="0" baseline="0" noProof="0" dirty="0" smtClean="0">
                <a:ln>
                  <a:noFill/>
                </a:ln>
                <a:solidFill>
                  <a:schemeClr val="tx1"/>
                </a:solidFill>
                <a:effectLst/>
                <a:uLnTx/>
                <a:uFillTx/>
                <a:latin typeface="+mn-lt"/>
                <a:sym typeface="Symbol" pitchFamily="18" charset="2"/>
              </a:rPr>
              <a:t>/</a:t>
            </a:r>
            <a:r>
              <a:rPr kumimoji="0" lang="en-US" sz="1800" b="0" i="0" u="none" strike="noStrike" kern="0" cap="none" spc="0" normalizeH="0" baseline="0" noProof="0" dirty="0" err="1" smtClean="0">
                <a:ln>
                  <a:noFill/>
                </a:ln>
                <a:solidFill>
                  <a:schemeClr val="tx1"/>
                </a:solidFill>
                <a:effectLst/>
                <a:uLnTx/>
                <a:uFillTx/>
                <a:latin typeface="+mn-lt"/>
                <a:sym typeface="Symbol" pitchFamily="18" charset="2"/>
              </a:rPr>
              <a:t>ρ</a:t>
            </a:r>
            <a:r>
              <a:rPr kumimoji="0" lang="en-US" sz="1800" b="0" i="0" u="none" strike="noStrike" kern="0" cap="none" spc="0" normalizeH="0" baseline="-25000" noProof="0" dirty="0" err="1" smtClean="0">
                <a:ln>
                  <a:noFill/>
                </a:ln>
                <a:solidFill>
                  <a:schemeClr val="tx1"/>
                </a:solidFill>
                <a:effectLst/>
                <a:uLnTx/>
                <a:uFillTx/>
                <a:latin typeface="+mn-lt"/>
                <a:sym typeface="Symbol" pitchFamily="18" charset="2"/>
              </a:rPr>
              <a:t>p</a:t>
            </a:r>
            <a:r>
              <a:rPr kumimoji="0" lang="en-US" sz="1800" b="0" i="0" u="none" strike="noStrike" kern="0" cap="none" spc="0" normalizeH="0" baseline="0" noProof="0" dirty="0" smtClean="0">
                <a:ln>
                  <a:noFill/>
                </a:ln>
                <a:solidFill>
                  <a:schemeClr val="tx1"/>
                </a:solidFill>
                <a:effectLst/>
                <a:uLnTx/>
                <a:uFillTx/>
                <a:latin typeface="+mn-lt"/>
                <a:sym typeface="Symbol" pitchFamily="18" charset="2"/>
              </a:rPr>
              <a:t>)</a:t>
            </a:r>
            <a:r>
              <a:rPr kumimoji="0" lang="en-US" sz="1800" b="0" i="0" u="none" strike="noStrike" kern="0" cap="none" spc="0" normalizeH="0" baseline="30000" noProof="0" dirty="0" smtClean="0">
                <a:ln>
                  <a:noFill/>
                </a:ln>
                <a:solidFill>
                  <a:schemeClr val="tx1"/>
                </a:solidFill>
                <a:effectLst/>
                <a:uLnTx/>
                <a:uFillTx/>
                <a:latin typeface="+mn-lt"/>
                <a:sym typeface="Symbol" pitchFamily="18" charset="2"/>
              </a:rPr>
              <a:t>2</a:t>
            </a:r>
          </a:p>
          <a:p>
            <a:pPr marL="742950" marR="0" lvl="1" indent="-285750" algn="l" defTabSz="914400" rtl="0" eaLnBrk="1" fontAlgn="base" latinLnBrk="0" hangingPunct="1">
              <a:lnSpc>
                <a:spcPct val="100000"/>
              </a:lnSpc>
              <a:spcBef>
                <a:spcPct val="20000"/>
              </a:spcBef>
              <a:spcAft>
                <a:spcPct val="0"/>
              </a:spcAft>
              <a:buClrTx/>
              <a:buSzTx/>
              <a:buFontTx/>
              <a:buChar char="–"/>
              <a:tabLst/>
              <a:defRPr/>
            </a:pPr>
            <a:r>
              <a:rPr kumimoji="0" lang="en-US" sz="1800" b="0" i="0" u="none" strike="noStrike" kern="0" cap="none" spc="0" normalizeH="0" baseline="0" noProof="0" dirty="0" smtClean="0">
                <a:ln>
                  <a:noFill/>
                </a:ln>
                <a:solidFill>
                  <a:schemeClr val="tx1"/>
                </a:solidFill>
                <a:effectLst/>
                <a:uLnTx/>
                <a:uFillTx/>
                <a:latin typeface="+mn-lt"/>
                <a:sym typeface="Symbol" pitchFamily="18" charset="2"/>
              </a:rPr>
              <a:t>In equilibrium,</a:t>
            </a:r>
          </a:p>
          <a:p>
            <a:pPr marL="742950" lvl="1" indent="-285750">
              <a:buNone/>
              <a:defRPr/>
            </a:pPr>
            <a:r>
              <a:rPr kumimoji="0" lang="en-US" sz="1800" b="0" i="0" u="none" strike="noStrike" kern="0" cap="none" spc="0" normalizeH="0" baseline="0" noProof="0" dirty="0" smtClean="0">
                <a:ln>
                  <a:noFill/>
                </a:ln>
                <a:solidFill>
                  <a:schemeClr val="tx1"/>
                </a:solidFill>
                <a:effectLst/>
                <a:uLnTx/>
                <a:uFillTx/>
                <a:latin typeface="+mn-lt"/>
                <a:sym typeface="Symbol" pitchFamily="18" charset="2"/>
              </a:rPr>
              <a:t>     μ(</a:t>
            </a:r>
            <a:r>
              <a:rPr lang="en-US" kern="0" dirty="0">
                <a:sym typeface="Symbol" pitchFamily="18" charset="2"/>
              </a:rPr>
              <a:t>π</a:t>
            </a:r>
            <a:r>
              <a:rPr lang="en-US" kern="0" baseline="30000" dirty="0" smtClean="0">
                <a:sym typeface="Symbol" pitchFamily="18" charset="2"/>
              </a:rPr>
              <a:t>-</a:t>
            </a:r>
            <a:r>
              <a:rPr kumimoji="0" lang="en-US" sz="1800" b="0" i="0" u="none" strike="noStrike" kern="0" cap="none" spc="0" normalizeH="0" baseline="0" noProof="0" dirty="0" smtClean="0">
                <a:ln>
                  <a:noFill/>
                </a:ln>
                <a:solidFill>
                  <a:schemeClr val="tx1"/>
                </a:solidFill>
                <a:effectLst/>
                <a:uLnTx/>
                <a:uFillTx/>
                <a:latin typeface="+mn-lt"/>
                <a:sym typeface="Symbol" pitchFamily="18" charset="2"/>
              </a:rPr>
              <a:t>)-μ(</a:t>
            </a:r>
            <a:r>
              <a:rPr lang="en-US" kern="0" dirty="0">
                <a:sym typeface="Symbol" pitchFamily="18" charset="2"/>
              </a:rPr>
              <a:t>π</a:t>
            </a:r>
            <a:r>
              <a:rPr lang="en-US" kern="0" baseline="30000" dirty="0">
                <a:sym typeface="Symbol" pitchFamily="18" charset="2"/>
              </a:rPr>
              <a:t>+</a:t>
            </a:r>
            <a:r>
              <a:rPr kumimoji="0" lang="en-US" sz="1800" b="0" i="0" u="none" strike="noStrike" kern="0" cap="none" spc="0" normalizeH="0" baseline="0" noProof="0" dirty="0" smtClean="0">
                <a:ln>
                  <a:noFill/>
                </a:ln>
                <a:solidFill>
                  <a:schemeClr val="tx1"/>
                </a:solidFill>
                <a:effectLst/>
                <a:uLnTx/>
                <a:uFillTx/>
                <a:latin typeface="+mn-lt"/>
                <a:sym typeface="Symbol" pitchFamily="18" charset="2"/>
              </a:rPr>
              <a:t>)=2(</a:t>
            </a:r>
            <a:r>
              <a:rPr kumimoji="0" lang="en-US" sz="1800" b="0" i="0" u="none" strike="noStrike" kern="0" cap="none" spc="0" normalizeH="0" baseline="0" noProof="0" dirty="0" err="1" smtClean="0">
                <a:ln>
                  <a:noFill/>
                </a:ln>
                <a:solidFill>
                  <a:schemeClr val="tx1"/>
                </a:solidFill>
                <a:effectLst/>
                <a:uLnTx/>
                <a:uFillTx/>
                <a:latin typeface="+mn-lt"/>
                <a:sym typeface="Symbol" pitchFamily="18" charset="2"/>
              </a:rPr>
              <a:t>μ</a:t>
            </a:r>
            <a:r>
              <a:rPr kumimoji="0" lang="en-US" sz="1800" b="0" i="0" u="none" strike="noStrike" kern="0" cap="none" spc="0" normalizeH="0" baseline="-25000" noProof="0" dirty="0" err="1" smtClean="0">
                <a:ln>
                  <a:noFill/>
                </a:ln>
                <a:solidFill>
                  <a:schemeClr val="tx1"/>
                </a:solidFill>
                <a:effectLst/>
                <a:uLnTx/>
                <a:uFillTx/>
                <a:latin typeface="+mn-lt"/>
                <a:sym typeface="Symbol" pitchFamily="18" charset="2"/>
              </a:rPr>
              <a:t>n</a:t>
            </a:r>
            <a:r>
              <a:rPr lang="en-US" kern="0" dirty="0">
                <a:sym typeface="Symbol" pitchFamily="18" charset="2"/>
              </a:rPr>
              <a:t>-</a:t>
            </a:r>
            <a:r>
              <a:rPr lang="en-US" kern="0" dirty="0" err="1" smtClean="0">
                <a:sym typeface="Symbol" pitchFamily="18" charset="2"/>
              </a:rPr>
              <a:t>μ</a:t>
            </a:r>
            <a:r>
              <a:rPr lang="en-US" kern="0" baseline="-25000" dirty="0" err="1" smtClean="0">
                <a:sym typeface="Symbol" pitchFamily="18" charset="2"/>
              </a:rPr>
              <a:t>p</a:t>
            </a:r>
            <a:r>
              <a:rPr kumimoji="0" lang="en-US" sz="1800" b="0" i="0" u="none" strike="noStrike" kern="0" cap="none" spc="0" normalizeH="0" baseline="0" noProof="0" dirty="0" smtClean="0">
                <a:ln>
                  <a:noFill/>
                </a:ln>
                <a:solidFill>
                  <a:schemeClr val="tx1"/>
                </a:solidFill>
                <a:effectLst/>
                <a:uLnTx/>
                <a:uFillTx/>
                <a:latin typeface="+mn-lt"/>
                <a:sym typeface="Symbol" pitchFamily="18" charset="2"/>
              </a:rPr>
              <a:t>)</a:t>
            </a:r>
            <a:endParaRPr kumimoji="0" lang="en-US" sz="1800" b="0" i="0" u="none" strike="noStrike" kern="0" cap="none" spc="0" normalizeH="0" baseline="0" noProof="0" dirty="0" smtClean="0">
              <a:ln>
                <a:noFill/>
              </a:ln>
              <a:solidFill>
                <a:schemeClr val="accent2"/>
              </a:solidFill>
              <a:effectLst/>
              <a:uLnTx/>
              <a:uFillTx/>
              <a:latin typeface="+mn-lt"/>
              <a:ea typeface="+mn-ea"/>
              <a:cs typeface="+mn-cs"/>
            </a:endParaRPr>
          </a:p>
          <a:p>
            <a:pPr marR="0" lvl="1" algn="l" defTabSz="914400" rtl="0" eaLnBrk="1" fontAlgn="base" latinLnBrk="0" hangingPunct="1">
              <a:lnSpc>
                <a:spcPct val="100000"/>
              </a:lnSpc>
              <a:spcBef>
                <a:spcPct val="20000"/>
              </a:spcBef>
              <a:spcAft>
                <a:spcPct val="0"/>
              </a:spcAft>
              <a:buClrTx/>
              <a:buSzTx/>
              <a:buNone/>
              <a:tabLst/>
              <a:defRPr/>
            </a:pPr>
            <a:endParaRPr kumimoji="0" lang="en-US" sz="1800" b="0" i="0" u="none" strike="noStrike" kern="0" cap="none" spc="0" normalizeH="0" baseline="0" noProof="0" dirty="0" smtClean="0">
              <a:ln>
                <a:noFill/>
              </a:ln>
              <a:solidFill>
                <a:schemeClr val="tx1"/>
              </a:solidFill>
              <a:effectLst/>
              <a:uLnTx/>
              <a:uFillTx/>
              <a:latin typeface="+mn-lt"/>
            </a:endParaRPr>
          </a:p>
        </p:txBody>
      </p:sp>
      <p:sp>
        <p:nvSpPr>
          <p:cNvPr id="27" name="Text Box 15"/>
          <p:cNvSpPr txBox="1">
            <a:spLocks noChangeArrowheads="1"/>
          </p:cNvSpPr>
          <p:nvPr/>
        </p:nvSpPr>
        <p:spPr bwMode="auto">
          <a:xfrm rot="5400000">
            <a:off x="7534144" y="2727350"/>
            <a:ext cx="2472790" cy="307777"/>
          </a:xfrm>
          <a:prstGeom prst="rect">
            <a:avLst/>
          </a:prstGeom>
          <a:noFill/>
          <a:ln w="9525" algn="ctr">
            <a:noFill/>
            <a:miter lim="800000"/>
            <a:headEnd/>
            <a:tailEnd/>
          </a:ln>
          <a:effectLst/>
        </p:spPr>
        <p:txBody>
          <a:bodyPr wrap="none">
            <a:spAutoFit/>
          </a:bodyPr>
          <a:lstStyle/>
          <a:p>
            <a:pPr marL="342900" indent="-342900" algn="ctr">
              <a:buFontTx/>
              <a:buNone/>
            </a:pPr>
            <a:r>
              <a:rPr lang="en-US" sz="1400" dirty="0" smtClean="0"/>
              <a:t>M.B. Tsang et al., PRC (2017).</a:t>
            </a:r>
            <a:endParaRPr lang="en-US" sz="1400" dirty="0"/>
          </a:p>
        </p:txBody>
      </p:sp>
    </p:spTree>
    <p:extLst>
      <p:ext uri="{BB962C8B-B14F-4D97-AF65-F5344CB8AC3E}">
        <p14:creationId xmlns:p14="http://schemas.microsoft.com/office/powerpoint/2010/main" val="138346143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isobe\Dropbox\MyTalk\20130909SAMURAI\130905-SAMURAI stage3-1.jpg"/>
          <p:cNvPicPr>
            <a:picLocks noChangeAspect="1" noChangeArrowheads="1"/>
          </p:cNvPicPr>
          <p:nvPr/>
        </p:nvPicPr>
        <p:blipFill>
          <a:blip r:embed="rId4" cstate="print">
            <a:extLst>
              <a:ext uri="{28A0092B-C50C-407E-A947-70E740481C1C}">
                <a14:useLocalDpi xmlns:a14="http://schemas.microsoft.com/office/drawing/2010/main" val="0"/>
              </a:ext>
            </a:extLst>
          </a:blip>
          <a:srcRect t="4900" r="26772" b="7350"/>
          <a:stretch>
            <a:fillRect/>
          </a:stretch>
        </p:blipFill>
        <p:spPr bwMode="auto">
          <a:xfrm>
            <a:off x="3459343" y="1363197"/>
            <a:ext cx="5536965" cy="3151750"/>
          </a:xfrm>
          <a:prstGeom prst="rect">
            <a:avLst/>
          </a:prstGeom>
          <a:noFill/>
          <a:extLst>
            <a:ext uri="{909E8E84-426E-40dd-AFC4-6F175D3DCCD1}">
              <a14:hiddenFill xmlns:a14="http://schemas.microsoft.com/office/drawing/2010/main">
                <a:solidFill>
                  <a:srgbClr val="FFFFFF"/>
                </a:solidFill>
              </a14:hiddenFill>
            </a:ext>
          </a:extLst>
        </p:spPr>
      </p:pic>
      <p:cxnSp>
        <p:nvCxnSpPr>
          <p:cNvPr id="17" name="Straight Arrow Connector 16"/>
          <p:cNvCxnSpPr/>
          <p:nvPr/>
        </p:nvCxnSpPr>
        <p:spPr>
          <a:xfrm>
            <a:off x="6704511" y="1213805"/>
            <a:ext cx="597616" cy="205414"/>
          </a:xfrm>
          <a:prstGeom prst="straightConnector1">
            <a:avLst/>
          </a:prstGeom>
          <a:ln w="19050">
            <a:solidFill>
              <a:schemeClr val="tx1"/>
            </a:solidFill>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4" name="テキスト ボックス 3"/>
          <p:cNvSpPr txBox="1"/>
          <p:nvPr/>
        </p:nvSpPr>
        <p:spPr>
          <a:xfrm>
            <a:off x="0" y="4748075"/>
            <a:ext cx="4147289" cy="2031325"/>
          </a:xfrm>
          <a:prstGeom prst="rect">
            <a:avLst/>
          </a:prstGeom>
          <a:noFill/>
        </p:spPr>
        <p:txBody>
          <a:bodyPr wrap="none" rtlCol="0">
            <a:spAutoFit/>
          </a:bodyPr>
          <a:lstStyle/>
          <a:p>
            <a:r>
              <a:rPr lang="en-US" altLang="ja-JP" dirty="0"/>
              <a:t>134 x 86 x 53 cm</a:t>
            </a:r>
            <a:r>
              <a:rPr lang="en-US" altLang="ja-JP" baseline="30000" dirty="0"/>
              <a:t>3</a:t>
            </a:r>
            <a:r>
              <a:rPr lang="en-US" altLang="ja-JP" dirty="0"/>
              <a:t> effective </a:t>
            </a:r>
            <a:r>
              <a:rPr lang="en-US" altLang="ja-JP" dirty="0" smtClean="0"/>
              <a:t>volume</a:t>
            </a:r>
            <a:endParaRPr lang="en-US" altLang="ja-JP" dirty="0"/>
          </a:p>
          <a:p>
            <a:r>
              <a:rPr lang="en-US" altLang="ja-JP" dirty="0" err="1"/>
              <a:t>dE</a:t>
            </a:r>
            <a:r>
              <a:rPr lang="en-US" altLang="ja-JP" dirty="0"/>
              <a:t>/</a:t>
            </a:r>
            <a:r>
              <a:rPr lang="en-US" altLang="ja-JP" dirty="0" err="1"/>
              <a:t>dX</a:t>
            </a:r>
            <a:r>
              <a:rPr lang="en-US" altLang="ja-JP" dirty="0"/>
              <a:t> – </a:t>
            </a:r>
            <a:r>
              <a:rPr lang="en-US" altLang="ja-JP" dirty="0" err="1" smtClean="0"/>
              <a:t>B</a:t>
            </a:r>
            <a:r>
              <a:rPr lang="en-US" altLang="ja-JP" dirty="0" err="1" smtClean="0">
                <a:latin typeface="Symbol" panose="05050102010706020507" pitchFamily="18" charset="2"/>
              </a:rPr>
              <a:t>ρ</a:t>
            </a:r>
            <a:r>
              <a:rPr lang="en-US" altLang="ja-JP" dirty="0" smtClean="0"/>
              <a:t> </a:t>
            </a:r>
            <a:r>
              <a:rPr lang="en-US" altLang="ja-JP" dirty="0"/>
              <a:t>particle identification.</a:t>
            </a:r>
          </a:p>
          <a:p>
            <a:r>
              <a:rPr lang="en-US" altLang="ja-JP" dirty="0"/>
              <a:t>Target at the entrance of chamber.</a:t>
            </a:r>
          </a:p>
          <a:p>
            <a:r>
              <a:rPr lang="en-US" altLang="ja-JP" dirty="0"/>
              <a:t>Readout with ~12000 pads</a:t>
            </a:r>
            <a:r>
              <a:rPr lang="en-US" altLang="ja-JP" dirty="0" smtClean="0"/>
              <a:t>.</a:t>
            </a:r>
          </a:p>
          <a:p>
            <a:r>
              <a:rPr lang="en-US" altLang="ja-JP" dirty="0" smtClean="0"/>
              <a:t>Neutrons 15</a:t>
            </a:r>
            <a:r>
              <a:rPr lang="en-US" altLang="ja-JP" dirty="0" smtClean="0">
                <a:sym typeface="Symbol"/>
              </a:rPr>
              <a:t>°&lt;</a:t>
            </a:r>
            <a:r>
              <a:rPr lang="en-US" altLang="ja-JP" dirty="0" err="1" smtClean="0">
                <a:sym typeface="Symbol"/>
              </a:rPr>
              <a:t>θ</a:t>
            </a:r>
            <a:r>
              <a:rPr lang="en-US" altLang="ja-JP" dirty="0" smtClean="0">
                <a:sym typeface="Symbol"/>
              </a:rPr>
              <a:t>&lt;</a:t>
            </a:r>
            <a:r>
              <a:rPr lang="en-US" altLang="ja-JP" dirty="0">
                <a:sym typeface="Symbol"/>
              </a:rPr>
              <a:t>30° </a:t>
            </a:r>
            <a:r>
              <a:rPr lang="en-US" altLang="ja-JP" dirty="0" smtClean="0">
                <a:sym typeface="Symbol"/>
              </a:rPr>
              <a:t>meas. by </a:t>
            </a:r>
            <a:r>
              <a:rPr lang="en-US" altLang="ja-JP" dirty="0" err="1" smtClean="0">
                <a:sym typeface="Symbol"/>
              </a:rPr>
              <a:t>NeuLAND</a:t>
            </a:r>
            <a:endParaRPr lang="en-US" altLang="ja-JP" dirty="0" smtClean="0">
              <a:sym typeface="Symbol"/>
            </a:endParaRPr>
          </a:p>
          <a:p>
            <a:r>
              <a:rPr lang="en-US" altLang="ja-JP" dirty="0" smtClean="0">
                <a:sym typeface="Symbol"/>
              </a:rPr>
              <a:t>Experiment completed 6/1/2016</a:t>
            </a:r>
            <a:r>
              <a:rPr lang="en-US" altLang="ja-JP" dirty="0" smtClean="0"/>
              <a:t> </a:t>
            </a:r>
            <a:endParaRPr lang="en-US" altLang="ja-JP" dirty="0"/>
          </a:p>
        </p:txBody>
      </p:sp>
      <p:cxnSp>
        <p:nvCxnSpPr>
          <p:cNvPr id="6" name="直線矢印コネクタ 5"/>
          <p:cNvCxnSpPr/>
          <p:nvPr/>
        </p:nvCxnSpPr>
        <p:spPr>
          <a:xfrm>
            <a:off x="8676456" y="2276872"/>
            <a:ext cx="0" cy="36004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8379668" y="2715617"/>
            <a:ext cx="700833" cy="369332"/>
          </a:xfrm>
          <a:prstGeom prst="rect">
            <a:avLst/>
          </a:prstGeom>
          <a:solidFill>
            <a:schemeClr val="bg1"/>
          </a:solidFill>
        </p:spPr>
        <p:txBody>
          <a:bodyPr wrap="none" rtlCol="0">
            <a:spAutoFit/>
          </a:bodyPr>
          <a:lstStyle/>
          <a:p>
            <a:pPr>
              <a:buNone/>
            </a:pPr>
            <a:r>
              <a:rPr kumimoji="1" lang="en-US" altLang="ja-JP" dirty="0"/>
              <a:t>80cm</a:t>
            </a:r>
            <a:endParaRPr kumimoji="1" lang="ja-JP" altLang="en-US" dirty="0"/>
          </a:p>
        </p:txBody>
      </p:sp>
      <p:sp>
        <p:nvSpPr>
          <p:cNvPr id="49" name="タイトル 1"/>
          <p:cNvSpPr txBox="1">
            <a:spLocks/>
          </p:cNvSpPr>
          <p:nvPr/>
        </p:nvSpPr>
        <p:spPr>
          <a:xfrm>
            <a:off x="79951" y="16704"/>
            <a:ext cx="4936549" cy="1327820"/>
          </a:xfrm>
          <a:prstGeom prst="rect">
            <a:avLst/>
          </a:prstGeom>
          <a:solidFill>
            <a:schemeClr val="bg1"/>
          </a:solidFill>
        </p:spPr>
        <p:txBody>
          <a:bodyPr/>
          <a:lstStyle>
            <a:lvl1pPr algn="ctr" defTabSz="914400" rtl="0" eaLnBrk="1" latinLnBrk="0" hangingPunct="1">
              <a:spcBef>
                <a:spcPct val="0"/>
              </a:spcBef>
              <a:buNone/>
              <a:defRPr kumimoji="1" sz="4400" kern="1200">
                <a:solidFill>
                  <a:schemeClr val="tx1"/>
                </a:solidFill>
                <a:latin typeface="Segoe UI" panose="020B0502040204020203" pitchFamily="34" charset="0"/>
                <a:ea typeface="+mj-ea"/>
                <a:cs typeface="Segoe UI" panose="020B0502040204020203" pitchFamily="34" charset="0"/>
              </a:defRPr>
            </a:lvl1pPr>
          </a:lstStyle>
          <a:p>
            <a:pPr algn="l"/>
            <a:r>
              <a:rPr lang="en-US" altLang="ja-JP" sz="4000" dirty="0" smtClean="0">
                <a:latin typeface="+mj-lt"/>
              </a:rPr>
              <a:t>SP</a:t>
            </a:r>
            <a:r>
              <a:rPr lang="en-US" altLang="ja-JP" sz="4000" dirty="0" smtClean="0">
                <a:latin typeface="+mj-lt"/>
                <a:sym typeface="Symbol"/>
              </a:rPr>
              <a:t>π</a:t>
            </a:r>
            <a:r>
              <a:rPr lang="en-US" altLang="ja-JP" sz="4000" dirty="0" smtClean="0">
                <a:latin typeface="+mj-lt"/>
              </a:rPr>
              <a:t>RIT-</a:t>
            </a:r>
            <a:r>
              <a:rPr lang="en-US" altLang="ja-JP" sz="3600" dirty="0" smtClean="0">
                <a:latin typeface="+mj-lt"/>
              </a:rPr>
              <a:t>Time </a:t>
            </a:r>
            <a:r>
              <a:rPr lang="en-US" altLang="ja-JP" sz="3600" dirty="0">
                <a:latin typeface="+mj-lt"/>
              </a:rPr>
              <a:t>Projection </a:t>
            </a:r>
            <a:r>
              <a:rPr lang="en-US" altLang="ja-JP" sz="3600" dirty="0" smtClean="0">
                <a:latin typeface="+mj-lt"/>
              </a:rPr>
              <a:t>Chamber exp. at RIBF</a:t>
            </a:r>
            <a:endParaRPr lang="en-US" altLang="ja-JP" sz="4000" dirty="0">
              <a:latin typeface="+mj-lt"/>
            </a:endParaRPr>
          </a:p>
        </p:txBody>
      </p:sp>
      <p:graphicFrame>
        <p:nvGraphicFramePr>
          <p:cNvPr id="42" name="Table 41"/>
          <p:cNvGraphicFramePr>
            <a:graphicFrameLocks noGrp="1"/>
          </p:cNvGraphicFramePr>
          <p:nvPr>
            <p:extLst>
              <p:ext uri="{D42A27DB-BD31-4B8C-83A1-F6EECF244321}">
                <p14:modId xmlns:p14="http://schemas.microsoft.com/office/powerpoint/2010/main" val="3304765306"/>
              </p:ext>
            </p:extLst>
          </p:nvPr>
        </p:nvGraphicFramePr>
        <p:xfrm>
          <a:off x="4305300" y="4648910"/>
          <a:ext cx="4610100" cy="2092960"/>
        </p:xfrm>
        <a:graphic>
          <a:graphicData uri="http://schemas.openxmlformats.org/drawingml/2006/table">
            <a:tbl>
              <a:tblPr firstRow="1" bandRow="1">
                <a:tableStyleId>{00A15C55-8517-42AA-B614-E9B94910E393}</a:tableStyleId>
              </a:tblPr>
              <a:tblGrid>
                <a:gridCol w="779750"/>
                <a:gridCol w="1450061"/>
                <a:gridCol w="697671"/>
                <a:gridCol w="1682618"/>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E/A </a:t>
                      </a:r>
                      <a:r>
                        <a:rPr lang="en-US" sz="1600" baseline="0" dirty="0" smtClean="0"/>
                        <a:t>MeV</a:t>
                      </a:r>
                    </a:p>
                  </a:txBody>
                  <a:tcPr/>
                </a:tc>
                <a:tc>
                  <a:txBody>
                    <a:bodyPr/>
                    <a:lstStyle/>
                    <a:p>
                      <a:r>
                        <a:rPr lang="en-US" dirty="0" smtClean="0"/>
                        <a:t>Reaction</a:t>
                      </a:r>
                      <a:endParaRPr lang="en-US" dirty="0"/>
                    </a:p>
                  </a:txBody>
                  <a:tcPr/>
                </a:tc>
                <a:tc>
                  <a:txBody>
                    <a:bodyPr/>
                    <a:lstStyle/>
                    <a:p>
                      <a:endParaRPr lang="en-US" dirty="0"/>
                    </a:p>
                  </a:txBody>
                  <a:tcPr/>
                </a:tc>
                <a:tc>
                  <a:txBody>
                    <a:bodyPr/>
                    <a:lstStyle/>
                    <a:p>
                      <a:r>
                        <a:rPr lang="en-US" dirty="0" smtClean="0"/>
                        <a:t>focus</a:t>
                      </a:r>
                      <a:endParaRPr lang="en-US" dirty="0"/>
                    </a:p>
                  </a:txBody>
                  <a:tcPr/>
                </a:tc>
              </a:tr>
              <a:tr h="370840">
                <a:tc>
                  <a:txBody>
                    <a:bodyPr/>
                    <a:lstStyle/>
                    <a:p>
                      <a:r>
                        <a:rPr lang="en-US" baseline="0" dirty="0" smtClean="0"/>
                        <a:t>280</a:t>
                      </a:r>
                      <a:endParaRPr lang="en-US" baseline="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30000" dirty="0" smtClean="0"/>
                        <a:t>132</a:t>
                      </a:r>
                      <a:r>
                        <a:rPr lang="en-US" baseline="0" dirty="0" smtClean="0"/>
                        <a:t>Sn+</a:t>
                      </a:r>
                      <a:r>
                        <a:rPr lang="en-US" baseline="30000" dirty="0" smtClean="0"/>
                        <a:t>124</a:t>
                      </a:r>
                      <a:r>
                        <a:rPr lang="en-US" baseline="0" dirty="0" smtClean="0"/>
                        <a:t>Sn</a:t>
                      </a:r>
                      <a:endParaRPr lang="en-US" baseline="30000" dirty="0" smtClean="0"/>
                    </a:p>
                  </a:txBody>
                  <a:tcPr/>
                </a:tc>
                <a:tc>
                  <a:txBody>
                    <a:bodyPr/>
                    <a:lstStyle/>
                    <a:p>
                      <a:r>
                        <a:rPr lang="en-US" dirty="0" smtClean="0"/>
                        <a:t>.22</a:t>
                      </a:r>
                      <a:endParaRPr lang="en-US" dirty="0"/>
                    </a:p>
                  </a:txBody>
                  <a:tcPr/>
                </a:tc>
                <a:tc>
                  <a:txBody>
                    <a:bodyPr/>
                    <a:lstStyle/>
                    <a:p>
                      <a:r>
                        <a:rPr lang="en-US" dirty="0" smtClean="0"/>
                        <a:t>S(</a:t>
                      </a:r>
                      <a:r>
                        <a:rPr lang="en-US" dirty="0" err="1" smtClean="0">
                          <a:sym typeface="Symbol"/>
                        </a:rPr>
                        <a:t>ρ</a:t>
                      </a:r>
                      <a:r>
                        <a:rPr lang="en-US" dirty="0" smtClean="0">
                          <a:sym typeface="Symbol"/>
                        </a:rPr>
                        <a:t>), m*</a:t>
                      </a:r>
                      <a:r>
                        <a:rPr lang="en-US" baseline="-25000" dirty="0" smtClean="0">
                          <a:sym typeface="Symbol"/>
                        </a:rPr>
                        <a:t>n</a:t>
                      </a:r>
                      <a:r>
                        <a:rPr lang="en-US" baseline="0" dirty="0" smtClean="0">
                          <a:sym typeface="Symbol"/>
                        </a:rPr>
                        <a:t>- </a:t>
                      </a:r>
                      <a:r>
                        <a:rPr lang="en-US" dirty="0" smtClean="0">
                          <a:sym typeface="Symbol"/>
                        </a:rPr>
                        <a:t>m*</a:t>
                      </a:r>
                      <a:r>
                        <a:rPr lang="en-US" baseline="-25000" dirty="0" smtClean="0">
                          <a:sym typeface="Symbol"/>
                        </a:rPr>
                        <a:t>p</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280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30000" dirty="0" smtClean="0"/>
                        <a:t>108</a:t>
                      </a:r>
                      <a:r>
                        <a:rPr lang="en-US" baseline="0" dirty="0" smtClean="0"/>
                        <a:t>Sn+</a:t>
                      </a:r>
                      <a:r>
                        <a:rPr lang="en-US" baseline="30000" dirty="0" smtClean="0"/>
                        <a:t>112</a:t>
                      </a:r>
                      <a:r>
                        <a:rPr lang="en-US" baseline="0" dirty="0" smtClean="0"/>
                        <a:t>Sn</a:t>
                      </a:r>
                      <a:endParaRPr lang="en-US" baseline="30000" dirty="0" smtClean="0"/>
                    </a:p>
                  </a:txBody>
                  <a:tcPr/>
                </a:tc>
                <a:tc>
                  <a:txBody>
                    <a:bodyPr/>
                    <a:lstStyle/>
                    <a:p>
                      <a:r>
                        <a:rPr lang="en-US" dirty="0" smtClean="0"/>
                        <a:t>.08</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a:t>
                      </a:r>
                      <a:r>
                        <a:rPr lang="en-US" dirty="0" err="1" smtClean="0">
                          <a:sym typeface="Symbol"/>
                        </a:rPr>
                        <a:t>ρ</a:t>
                      </a:r>
                      <a:r>
                        <a:rPr lang="en-US" dirty="0" smtClean="0">
                          <a:sym typeface="Symbol"/>
                        </a:rPr>
                        <a:t>), m*</a:t>
                      </a:r>
                      <a:r>
                        <a:rPr lang="en-US" baseline="-25000" dirty="0" smtClean="0">
                          <a:sym typeface="Symbol"/>
                        </a:rPr>
                        <a:t>n</a:t>
                      </a:r>
                      <a:r>
                        <a:rPr lang="en-US" baseline="0" dirty="0" smtClean="0">
                          <a:sym typeface="Symbol"/>
                        </a:rPr>
                        <a:t>- </a:t>
                      </a:r>
                      <a:r>
                        <a:rPr lang="en-US" dirty="0" smtClean="0">
                          <a:sym typeface="Symbol"/>
                        </a:rPr>
                        <a:t>m*</a:t>
                      </a:r>
                      <a:r>
                        <a:rPr lang="en-US" baseline="-25000" dirty="0" smtClean="0">
                          <a:sym typeface="Symbol"/>
                        </a:rPr>
                        <a:t>p</a:t>
                      </a:r>
                      <a:endParaRPr lang="en-US" dirty="0" smtClean="0"/>
                    </a:p>
                  </a:txBody>
                  <a:tcPr/>
                </a:tc>
              </a:tr>
              <a:tr h="370840">
                <a:tc>
                  <a:txBody>
                    <a:bodyPr/>
                    <a:lstStyle/>
                    <a:p>
                      <a:r>
                        <a:rPr lang="en-US" dirty="0" smtClean="0"/>
                        <a:t>280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30000" dirty="0" smtClean="0"/>
                        <a:t>124</a:t>
                      </a:r>
                      <a:r>
                        <a:rPr lang="en-US" baseline="0" dirty="0" smtClean="0"/>
                        <a:t>Sn+</a:t>
                      </a:r>
                      <a:r>
                        <a:rPr lang="en-US" baseline="30000" dirty="0" smtClean="0"/>
                        <a:t>112</a:t>
                      </a:r>
                      <a:r>
                        <a:rPr lang="en-US" baseline="0" dirty="0" smtClean="0"/>
                        <a:t>Sn</a:t>
                      </a:r>
                      <a:endParaRPr lang="en-US" baseline="30000" dirty="0" smtClean="0"/>
                    </a:p>
                  </a:txBody>
                  <a:tcPr/>
                </a:tc>
                <a:tc>
                  <a:txBody>
                    <a:bodyPr/>
                    <a:lstStyle/>
                    <a:p>
                      <a:r>
                        <a:rPr lang="en-US" dirty="0" smtClean="0"/>
                        <a:t>.15</a:t>
                      </a:r>
                      <a:endParaRPr lang="en-US" dirty="0"/>
                    </a:p>
                  </a:txBody>
                  <a:tcPr/>
                </a:tc>
                <a:tc>
                  <a:txBody>
                    <a:bodyPr/>
                    <a:lstStyle/>
                    <a:p>
                      <a:r>
                        <a:rPr lang="en-US" dirty="0" err="1" smtClean="0">
                          <a:sym typeface="Symbol"/>
                        </a:rPr>
                        <a:t>σ</a:t>
                      </a:r>
                      <a:r>
                        <a:rPr lang="en-US" baseline="-25000" dirty="0" err="1" smtClean="0">
                          <a:sym typeface="Symbol"/>
                        </a:rPr>
                        <a:t>nn</a:t>
                      </a:r>
                      <a:r>
                        <a:rPr lang="en-US" baseline="0" dirty="0" smtClean="0">
                          <a:sym typeface="Symbol"/>
                        </a:rPr>
                        <a:t>,</a:t>
                      </a:r>
                      <a:r>
                        <a:rPr lang="en-US" dirty="0" smtClean="0">
                          <a:sym typeface="Symbol"/>
                        </a:rPr>
                        <a:t> </a:t>
                      </a:r>
                      <a:r>
                        <a:rPr lang="en-US" dirty="0" err="1" smtClean="0">
                          <a:sym typeface="Symbol"/>
                        </a:rPr>
                        <a:t>σ</a:t>
                      </a:r>
                      <a:r>
                        <a:rPr lang="en-US" baseline="-25000" dirty="0" err="1" smtClean="0">
                          <a:sym typeface="Symbol"/>
                        </a:rPr>
                        <a:t>np</a:t>
                      </a:r>
                      <a:r>
                        <a:rPr lang="en-US" baseline="0" dirty="0" smtClean="0">
                          <a:sym typeface="Symbol"/>
                        </a:rPr>
                        <a:t>, </a:t>
                      </a:r>
                      <a:r>
                        <a:rPr lang="en-US" dirty="0" err="1" smtClean="0">
                          <a:sym typeface="Symbol"/>
                        </a:rPr>
                        <a:t>σ</a:t>
                      </a:r>
                      <a:r>
                        <a:rPr lang="en-US" baseline="-25000" dirty="0" err="1" smtClean="0">
                          <a:sym typeface="Symbol"/>
                        </a:rPr>
                        <a:t>pp</a:t>
                      </a:r>
                      <a:endParaRPr lang="en-US" dirty="0"/>
                    </a:p>
                  </a:txBody>
                  <a:tcPr/>
                </a:tc>
              </a:tr>
              <a:tr h="370840">
                <a:tc>
                  <a:txBody>
                    <a:bodyPr/>
                    <a:lstStyle/>
                    <a:p>
                      <a:r>
                        <a:rPr lang="en-US" dirty="0" smtClean="0"/>
                        <a:t>280</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30000" dirty="0" smtClean="0"/>
                        <a:t>112</a:t>
                      </a:r>
                      <a:r>
                        <a:rPr lang="en-US" baseline="0" dirty="0" smtClean="0"/>
                        <a:t>Sn+</a:t>
                      </a:r>
                      <a:r>
                        <a:rPr lang="en-US" baseline="30000" dirty="0" smtClean="0"/>
                        <a:t>124</a:t>
                      </a:r>
                      <a:r>
                        <a:rPr lang="en-US" baseline="0" dirty="0" smtClean="0"/>
                        <a:t>Sn</a:t>
                      </a:r>
                      <a:endParaRPr lang="en-US" baseline="30000" dirty="0" smtClean="0"/>
                    </a:p>
                  </a:txBody>
                  <a:tcPr/>
                </a:tc>
                <a:tc>
                  <a:txBody>
                    <a:bodyPr/>
                    <a:lstStyle/>
                    <a:p>
                      <a:r>
                        <a:rPr lang="en-US" dirty="0" smtClean="0"/>
                        <a:t>.15</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err="1" smtClean="0">
                          <a:sym typeface="Symbol"/>
                        </a:rPr>
                        <a:t>σ</a:t>
                      </a:r>
                      <a:r>
                        <a:rPr lang="en-US" baseline="-25000" dirty="0" err="1" smtClean="0">
                          <a:sym typeface="Symbol"/>
                        </a:rPr>
                        <a:t>nn</a:t>
                      </a:r>
                      <a:r>
                        <a:rPr lang="en-US" baseline="0" dirty="0" smtClean="0">
                          <a:sym typeface="Symbol"/>
                        </a:rPr>
                        <a:t>,</a:t>
                      </a:r>
                      <a:r>
                        <a:rPr lang="en-US" dirty="0" smtClean="0">
                          <a:sym typeface="Symbol"/>
                        </a:rPr>
                        <a:t> </a:t>
                      </a:r>
                      <a:r>
                        <a:rPr lang="en-US" dirty="0" err="1" smtClean="0">
                          <a:sym typeface="Symbol"/>
                        </a:rPr>
                        <a:t>σ</a:t>
                      </a:r>
                      <a:r>
                        <a:rPr lang="en-US" baseline="-25000" dirty="0" err="1" smtClean="0">
                          <a:sym typeface="Symbol"/>
                        </a:rPr>
                        <a:t>np</a:t>
                      </a:r>
                      <a:r>
                        <a:rPr lang="en-US" baseline="0" dirty="0" smtClean="0">
                          <a:sym typeface="Symbol"/>
                        </a:rPr>
                        <a:t>, </a:t>
                      </a:r>
                      <a:r>
                        <a:rPr lang="en-US" dirty="0" err="1" smtClean="0">
                          <a:sym typeface="Symbol"/>
                        </a:rPr>
                        <a:t>σ</a:t>
                      </a:r>
                      <a:r>
                        <a:rPr lang="en-US" baseline="-25000" dirty="0" err="1" smtClean="0">
                          <a:sym typeface="Symbol"/>
                        </a:rPr>
                        <a:t>pp</a:t>
                      </a:r>
                      <a:endParaRPr lang="en-US" dirty="0" smtClean="0"/>
                    </a:p>
                  </a:txBody>
                  <a:tcPr/>
                </a:tc>
              </a:tr>
            </a:tbl>
          </a:graphicData>
        </a:graphic>
      </p:graphicFrame>
      <p:sp>
        <p:nvSpPr>
          <p:cNvPr id="15" name="TextBox 14"/>
          <p:cNvSpPr txBox="1"/>
          <p:nvPr/>
        </p:nvSpPr>
        <p:spPr>
          <a:xfrm>
            <a:off x="4955800" y="812499"/>
            <a:ext cx="3113643" cy="400110"/>
          </a:xfrm>
          <a:prstGeom prst="rect">
            <a:avLst/>
          </a:prstGeom>
          <a:solidFill>
            <a:schemeClr val="bg1"/>
          </a:solidFill>
        </p:spPr>
        <p:txBody>
          <a:bodyPr wrap="square" rtlCol="0">
            <a:spAutoFit/>
          </a:bodyPr>
          <a:lstStyle/>
          <a:p>
            <a:pPr algn="ctr">
              <a:buNone/>
            </a:pPr>
            <a:r>
              <a:rPr lang="en-US" sz="2000" b="1" dirty="0">
                <a:solidFill>
                  <a:schemeClr val="accent2"/>
                </a:solidFill>
              </a:rPr>
              <a:t>SAMURAI dipole magnet</a:t>
            </a:r>
          </a:p>
        </p:txBody>
      </p:sp>
      <p:sp>
        <p:nvSpPr>
          <p:cNvPr id="2" name="テキスト ボックス 1"/>
          <p:cNvSpPr txBox="1"/>
          <p:nvPr/>
        </p:nvSpPr>
        <p:spPr>
          <a:xfrm>
            <a:off x="4951874" y="431097"/>
            <a:ext cx="3535007" cy="369332"/>
          </a:xfrm>
          <a:prstGeom prst="rect">
            <a:avLst/>
          </a:prstGeom>
          <a:noFill/>
        </p:spPr>
        <p:txBody>
          <a:bodyPr wrap="none" rtlCol="0">
            <a:spAutoFit/>
          </a:bodyPr>
          <a:lstStyle/>
          <a:p>
            <a:pPr>
              <a:buNone/>
            </a:pPr>
            <a:r>
              <a:rPr lang="en-US" altLang="ja-JP" dirty="0" smtClean="0"/>
              <a:t>Shane et al., NIMA </a:t>
            </a:r>
            <a:r>
              <a:rPr lang="en-US" altLang="ja-JP" dirty="0"/>
              <a:t>784 (2015) 513</a:t>
            </a:r>
            <a:endParaRPr kumimoji="1" lang="ja-JP" altLang="en-US" dirty="0"/>
          </a:p>
        </p:txBody>
      </p:sp>
      <p:graphicFrame>
        <p:nvGraphicFramePr>
          <p:cNvPr id="43" name="Object 42"/>
          <p:cNvGraphicFramePr>
            <a:graphicFrameLocks noChangeAspect="1"/>
          </p:cNvGraphicFramePr>
          <p:nvPr>
            <p:extLst>
              <p:ext uri="{D42A27DB-BD31-4B8C-83A1-F6EECF244321}">
                <p14:modId xmlns:p14="http://schemas.microsoft.com/office/powerpoint/2010/main" val="2596683888"/>
              </p:ext>
            </p:extLst>
          </p:nvPr>
        </p:nvGraphicFramePr>
        <p:xfrm>
          <a:off x="6566648" y="4525378"/>
          <a:ext cx="639761" cy="639762"/>
        </p:xfrm>
        <a:graphic>
          <a:graphicData uri="http://schemas.openxmlformats.org/presentationml/2006/ole">
            <mc:AlternateContent xmlns:mc="http://schemas.openxmlformats.org/markup-compatibility/2006">
              <mc:Choice xmlns:v="urn:schemas-microsoft-com:vml" Requires="v">
                <p:oleObj spid="_x0000_s1160237" name="Equation" r:id="rId5" imgW="393480" imgH="393480" progId="Equation.DSMT4">
                  <p:embed/>
                </p:oleObj>
              </mc:Choice>
              <mc:Fallback>
                <p:oleObj name="Equation" r:id="rId5" imgW="393480" imgH="393480" progId="Equation.DSMT4">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66648" y="4525378"/>
                        <a:ext cx="639761" cy="639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1344522"/>
            <a:ext cx="4283544" cy="3305286"/>
          </a:xfrm>
          <a:prstGeom prst="rect">
            <a:avLst/>
          </a:prstGeom>
        </p:spPr>
      </p:pic>
    </p:spTree>
    <p:extLst>
      <p:ext uri="{BB962C8B-B14F-4D97-AF65-F5344CB8AC3E}">
        <p14:creationId xmlns:p14="http://schemas.microsoft.com/office/powerpoint/2010/main" val="399712668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1745" y="0"/>
            <a:ext cx="8676575" cy="6858000"/>
          </a:xfrm>
          <a:prstGeom prst="rect">
            <a:avLst/>
          </a:prstGeom>
        </p:spPr>
      </p:pic>
    </p:spTree>
    <p:extLst>
      <p:ext uri="{BB962C8B-B14F-4D97-AF65-F5344CB8AC3E}">
        <p14:creationId xmlns:p14="http://schemas.microsoft.com/office/powerpoint/2010/main" val="41957066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571" y="-1"/>
            <a:ext cx="8986143" cy="6727967"/>
          </a:xfrm>
          <a:prstGeom prst="rect">
            <a:avLst/>
          </a:prstGeom>
        </p:spPr>
      </p:pic>
    </p:spTree>
    <p:extLst>
      <p:ext uri="{BB962C8B-B14F-4D97-AF65-F5344CB8AC3E}">
        <p14:creationId xmlns:p14="http://schemas.microsoft.com/office/powerpoint/2010/main" val="26868872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1930" y="0"/>
            <a:ext cx="7772400" cy="865187"/>
          </a:xfrm>
        </p:spPr>
        <p:txBody>
          <a:bodyPr/>
          <a:lstStyle/>
          <a:p>
            <a:r>
              <a:rPr lang="en-US" dirty="0" smtClean="0"/>
              <a:t>PID for minimum ionizing particles (</a:t>
            </a:r>
            <a:r>
              <a:rPr lang="en-US" dirty="0" err="1" smtClean="0"/>
              <a:t>pions</a:t>
            </a:r>
            <a:r>
              <a:rPr lang="en-US" dirty="0" smtClean="0"/>
              <a:t>) is good. </a:t>
            </a:r>
            <a:endParaRPr lang="en-US" dirty="0"/>
          </a:p>
        </p:txBody>
      </p:sp>
      <p:pic>
        <p:nvPicPr>
          <p:cNvPr id="3" name="Picture 2" descr="TPC-PID-shortRange-lin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7736" y="967457"/>
            <a:ext cx="8091163" cy="5432971"/>
          </a:xfrm>
          <a:prstGeom prst="rect">
            <a:avLst/>
          </a:prstGeom>
        </p:spPr>
      </p:pic>
      <p:graphicFrame>
        <p:nvGraphicFramePr>
          <p:cNvPr id="5" name="Object 4"/>
          <p:cNvGraphicFramePr>
            <a:graphicFrameLocks noChangeAspect="1"/>
          </p:cNvGraphicFramePr>
          <p:nvPr>
            <p:extLst>
              <p:ext uri="{D42A27DB-BD31-4B8C-83A1-F6EECF244321}">
                <p14:modId xmlns:p14="http://schemas.microsoft.com/office/powerpoint/2010/main" val="561874254"/>
              </p:ext>
            </p:extLst>
          </p:nvPr>
        </p:nvGraphicFramePr>
        <p:xfrm>
          <a:off x="3094750" y="5031693"/>
          <a:ext cx="497580" cy="528679"/>
        </p:xfrm>
        <a:graphic>
          <a:graphicData uri="http://schemas.openxmlformats.org/presentationml/2006/ole">
            <mc:AlternateContent xmlns:mc="http://schemas.openxmlformats.org/markup-compatibility/2006">
              <mc:Choice xmlns:v="urn:schemas-microsoft-com:vml" Requires="v">
                <p:oleObj spid="_x0000_s1222751" name="Equation" r:id="rId4" imgW="203200" imgH="215900" progId="Equation.DSMT4">
                  <p:embed/>
                </p:oleObj>
              </mc:Choice>
              <mc:Fallback>
                <p:oleObj name="Equation" r:id="rId4" imgW="203200" imgH="215900" progId="Equation.DSMT4">
                  <p:embed/>
                  <p:pic>
                    <p:nvPicPr>
                      <p:cNvPr id="0" name=""/>
                      <p:cNvPicPr/>
                      <p:nvPr/>
                    </p:nvPicPr>
                    <p:blipFill>
                      <a:blip r:embed="rId5"/>
                      <a:stretch>
                        <a:fillRect/>
                      </a:stretch>
                    </p:blipFill>
                    <p:spPr>
                      <a:xfrm>
                        <a:off x="3094750" y="5031693"/>
                        <a:ext cx="497580" cy="528679"/>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855705575"/>
              </p:ext>
            </p:extLst>
          </p:nvPr>
        </p:nvGraphicFramePr>
        <p:xfrm>
          <a:off x="2137450" y="5048474"/>
          <a:ext cx="497580" cy="528679"/>
        </p:xfrm>
        <a:graphic>
          <a:graphicData uri="http://schemas.openxmlformats.org/presentationml/2006/ole">
            <mc:AlternateContent xmlns:mc="http://schemas.openxmlformats.org/markup-compatibility/2006">
              <mc:Choice xmlns:v="urn:schemas-microsoft-com:vml" Requires="v">
                <p:oleObj spid="_x0000_s1222752" name="Equation" r:id="rId6" imgW="203200" imgH="215900" progId="Equation.DSMT4">
                  <p:embed/>
                </p:oleObj>
              </mc:Choice>
              <mc:Fallback>
                <p:oleObj name="Equation" r:id="rId6" imgW="203200" imgH="215900" progId="Equation.DSMT4">
                  <p:embed/>
                  <p:pic>
                    <p:nvPicPr>
                      <p:cNvPr id="0" name=""/>
                      <p:cNvPicPr/>
                      <p:nvPr/>
                    </p:nvPicPr>
                    <p:blipFill>
                      <a:blip r:embed="rId7"/>
                      <a:stretch>
                        <a:fillRect/>
                      </a:stretch>
                    </p:blipFill>
                    <p:spPr>
                      <a:xfrm>
                        <a:off x="2137450" y="5048474"/>
                        <a:ext cx="497580" cy="528679"/>
                      </a:xfrm>
                      <a:prstGeom prst="rect">
                        <a:avLst/>
                      </a:prstGeom>
                    </p:spPr>
                  </p:pic>
                </p:oleObj>
              </mc:Fallback>
            </mc:AlternateContent>
          </a:graphicData>
        </a:graphic>
      </p:graphicFrame>
      <p:sp>
        <p:nvSpPr>
          <p:cNvPr id="8" name="Rectangle 7"/>
          <p:cNvSpPr/>
          <p:nvPr/>
        </p:nvSpPr>
        <p:spPr bwMode="auto">
          <a:xfrm>
            <a:off x="4389363" y="4191856"/>
            <a:ext cx="320572" cy="38219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3765134451"/>
              </p:ext>
            </p:extLst>
          </p:nvPr>
        </p:nvGraphicFramePr>
        <p:xfrm>
          <a:off x="4377034" y="4214216"/>
          <a:ext cx="342900" cy="403225"/>
        </p:xfrm>
        <a:graphic>
          <a:graphicData uri="http://schemas.openxmlformats.org/presentationml/2006/ole">
            <mc:AlternateContent xmlns:mc="http://schemas.openxmlformats.org/markup-compatibility/2006">
              <mc:Choice xmlns:v="urn:schemas-microsoft-com:vml" Requires="v">
                <p:oleObj spid="_x0000_s1222753" name="Equation" r:id="rId8" imgW="139700" imgH="165100" progId="Equation.DSMT4">
                  <p:embed/>
                </p:oleObj>
              </mc:Choice>
              <mc:Fallback>
                <p:oleObj name="Equation" r:id="rId8" imgW="139700" imgH="165100" progId="Equation.DSMT4">
                  <p:embed/>
                  <p:pic>
                    <p:nvPicPr>
                      <p:cNvPr id="0" name=""/>
                      <p:cNvPicPr/>
                      <p:nvPr/>
                    </p:nvPicPr>
                    <p:blipFill>
                      <a:blip r:embed="rId9"/>
                      <a:stretch>
                        <a:fillRect/>
                      </a:stretch>
                    </p:blipFill>
                    <p:spPr>
                      <a:xfrm>
                        <a:off x="4377034" y="4214216"/>
                        <a:ext cx="342900" cy="403225"/>
                      </a:xfrm>
                      <a:prstGeom prst="rect">
                        <a:avLst/>
                      </a:prstGeom>
                    </p:spPr>
                  </p:pic>
                </p:oleObj>
              </mc:Fallback>
            </mc:AlternateContent>
          </a:graphicData>
        </a:graphic>
      </p:graphicFrame>
      <p:sp>
        <p:nvSpPr>
          <p:cNvPr id="9" name="Rectangle 8"/>
          <p:cNvSpPr/>
          <p:nvPr/>
        </p:nvSpPr>
        <p:spPr bwMode="auto">
          <a:xfrm>
            <a:off x="5663793" y="4036031"/>
            <a:ext cx="320572" cy="38219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1728167146"/>
              </p:ext>
            </p:extLst>
          </p:nvPr>
        </p:nvGraphicFramePr>
        <p:xfrm>
          <a:off x="5673886" y="4021552"/>
          <a:ext cx="346075" cy="403225"/>
        </p:xfrm>
        <a:graphic>
          <a:graphicData uri="http://schemas.openxmlformats.org/presentationml/2006/ole">
            <mc:AlternateContent xmlns:mc="http://schemas.openxmlformats.org/markup-compatibility/2006">
              <mc:Choice xmlns:v="urn:schemas-microsoft-com:vml" Requires="v">
                <p:oleObj spid="_x0000_s1222754" name="Equation" r:id="rId10" imgW="139700" imgH="165100" progId="Equation.DSMT4">
                  <p:embed/>
                </p:oleObj>
              </mc:Choice>
              <mc:Fallback>
                <p:oleObj name="Equation" r:id="rId10" imgW="139700" imgH="165100" progId="Equation.DSMT4">
                  <p:embed/>
                  <p:pic>
                    <p:nvPicPr>
                      <p:cNvPr id="0" name=""/>
                      <p:cNvPicPr/>
                      <p:nvPr/>
                    </p:nvPicPr>
                    <p:blipFill>
                      <a:blip r:embed="rId11"/>
                      <a:stretch>
                        <a:fillRect/>
                      </a:stretch>
                    </p:blipFill>
                    <p:spPr>
                      <a:xfrm>
                        <a:off x="5673886" y="4021552"/>
                        <a:ext cx="346075" cy="403225"/>
                      </a:xfrm>
                      <a:prstGeom prst="rect">
                        <a:avLst/>
                      </a:prstGeom>
                    </p:spPr>
                  </p:pic>
                </p:oleObj>
              </mc:Fallback>
            </mc:AlternateContent>
          </a:graphicData>
        </a:graphic>
      </p:graphicFrame>
      <p:sp>
        <p:nvSpPr>
          <p:cNvPr id="12" name="Rectangle 11"/>
          <p:cNvSpPr/>
          <p:nvPr/>
        </p:nvSpPr>
        <p:spPr bwMode="auto">
          <a:xfrm>
            <a:off x="6531336" y="3806232"/>
            <a:ext cx="320572" cy="38219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455139585"/>
              </p:ext>
            </p:extLst>
          </p:nvPr>
        </p:nvGraphicFramePr>
        <p:xfrm>
          <a:off x="6616358" y="3821341"/>
          <a:ext cx="220662" cy="341312"/>
        </p:xfrm>
        <a:graphic>
          <a:graphicData uri="http://schemas.openxmlformats.org/presentationml/2006/ole">
            <mc:AlternateContent xmlns:mc="http://schemas.openxmlformats.org/markup-compatibility/2006">
              <mc:Choice xmlns:v="urn:schemas-microsoft-com:vml" Requires="v">
                <p:oleObj spid="_x0000_s1222755" name="Equation" r:id="rId12" imgW="88900" imgH="139700" progId="Equation.DSMT4">
                  <p:embed/>
                </p:oleObj>
              </mc:Choice>
              <mc:Fallback>
                <p:oleObj name="Equation" r:id="rId12" imgW="88900" imgH="139700" progId="Equation.DSMT4">
                  <p:embed/>
                  <p:pic>
                    <p:nvPicPr>
                      <p:cNvPr id="0" name=""/>
                      <p:cNvPicPr/>
                      <p:nvPr/>
                    </p:nvPicPr>
                    <p:blipFill>
                      <a:blip r:embed="rId13"/>
                      <a:stretch>
                        <a:fillRect/>
                      </a:stretch>
                    </p:blipFill>
                    <p:spPr>
                      <a:xfrm>
                        <a:off x="6616358" y="3821341"/>
                        <a:ext cx="220662" cy="341312"/>
                      </a:xfrm>
                      <a:prstGeom prst="rect">
                        <a:avLst/>
                      </a:prstGeom>
                    </p:spPr>
                  </p:pic>
                </p:oleObj>
              </mc:Fallback>
            </mc:AlternateContent>
          </a:graphicData>
        </a:graphic>
      </p:graphicFrame>
    </p:spTree>
    <p:extLst>
      <p:ext uri="{BB962C8B-B14F-4D97-AF65-F5344CB8AC3E}">
        <p14:creationId xmlns:p14="http://schemas.microsoft.com/office/powerpoint/2010/main" val="398074223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Summary and outlook	</a:t>
            </a:r>
            <a:endParaRPr lang="en-US" dirty="0"/>
          </a:p>
        </p:txBody>
      </p:sp>
      <p:sp>
        <p:nvSpPr>
          <p:cNvPr id="6" name="Content Placeholder 5"/>
          <p:cNvSpPr>
            <a:spLocks noGrp="1"/>
          </p:cNvSpPr>
          <p:nvPr>
            <p:ph idx="1"/>
          </p:nvPr>
        </p:nvSpPr>
        <p:spPr/>
        <p:txBody>
          <a:bodyPr/>
          <a:lstStyle/>
          <a:p>
            <a:r>
              <a:rPr lang="en-US" dirty="0" smtClean="0"/>
              <a:t>Significant constraints on the symmetry energy are emerging for </a:t>
            </a:r>
            <a:r>
              <a:rPr lang="en-US" dirty="0" err="1" smtClean="0"/>
              <a:t>ρ</a:t>
            </a:r>
            <a:r>
              <a:rPr lang="en-US" dirty="0" smtClean="0"/>
              <a:t>&lt;ρ</a:t>
            </a:r>
            <a:r>
              <a:rPr lang="en-US" baseline="-25000" dirty="0" smtClean="0"/>
              <a:t>0</a:t>
            </a:r>
            <a:r>
              <a:rPr lang="en-US" dirty="0" smtClean="0"/>
              <a:t>.</a:t>
            </a:r>
          </a:p>
          <a:p>
            <a:r>
              <a:rPr lang="en-US" dirty="0" smtClean="0"/>
              <a:t>Key issue is to determine the sensitive density probed by each observable and then extract the symmetry energy at that density.</a:t>
            </a:r>
          </a:p>
          <a:p>
            <a:pPr lvl="1"/>
            <a:r>
              <a:rPr lang="en-US" dirty="0" smtClean="0"/>
              <a:t>Have constraints on S(</a:t>
            </a:r>
            <a:r>
              <a:rPr lang="en-US" dirty="0" err="1" smtClean="0"/>
              <a:t>ρ</a:t>
            </a:r>
            <a:r>
              <a:rPr lang="en-US" dirty="0" smtClean="0"/>
              <a:t>) at 0.25&lt;</a:t>
            </a:r>
            <a:r>
              <a:rPr lang="en-US" dirty="0" err="1" smtClean="0"/>
              <a:t>ρ</a:t>
            </a:r>
            <a:r>
              <a:rPr lang="en-US" dirty="0" smtClean="0"/>
              <a:t>/ρ</a:t>
            </a:r>
            <a:r>
              <a:rPr lang="en-US" baseline="-25000" dirty="0" smtClean="0"/>
              <a:t>0</a:t>
            </a:r>
            <a:r>
              <a:rPr lang="en-US" dirty="0" smtClean="0"/>
              <a:t>&lt;0.75.</a:t>
            </a:r>
          </a:p>
          <a:p>
            <a:r>
              <a:rPr lang="en-US" dirty="0" smtClean="0"/>
              <a:t>Key issues are to constrain the symmetry energy at 0.80&lt;</a:t>
            </a:r>
            <a:r>
              <a:rPr lang="en-US" dirty="0" err="1"/>
              <a:t>ρ</a:t>
            </a:r>
            <a:r>
              <a:rPr lang="en-US" dirty="0"/>
              <a:t>/ρ</a:t>
            </a:r>
            <a:r>
              <a:rPr lang="en-US" baseline="-25000" dirty="0"/>
              <a:t>0</a:t>
            </a:r>
            <a:r>
              <a:rPr lang="en-US" dirty="0" smtClean="0"/>
              <a:t>&lt;2.0.</a:t>
            </a:r>
          </a:p>
          <a:p>
            <a:pPr lvl="1"/>
            <a:r>
              <a:rPr lang="en-US" dirty="0" smtClean="0"/>
              <a:t>There is an inconsistency between the conclusions from previous measurements of π</a:t>
            </a:r>
            <a:r>
              <a:rPr lang="en-US" baseline="30000" dirty="0" smtClean="0"/>
              <a:t>-</a:t>
            </a:r>
            <a:r>
              <a:rPr lang="en-US" dirty="0" smtClean="0"/>
              <a:t>/π</a:t>
            </a:r>
            <a:r>
              <a:rPr lang="en-US" baseline="30000" dirty="0" smtClean="0"/>
              <a:t>+ </a:t>
            </a:r>
            <a:r>
              <a:rPr lang="en-US" dirty="0" smtClean="0"/>
              <a:t>spectral ratios and the conclusions drawn from the comparison of n vs. p elliptical flows. </a:t>
            </a:r>
          </a:p>
          <a:p>
            <a:pPr lvl="1"/>
            <a:r>
              <a:rPr lang="en-US" dirty="0" smtClean="0"/>
              <a:t>Additional experimental and theoretical work is needed to address this discrepancy. </a:t>
            </a:r>
          </a:p>
          <a:p>
            <a:r>
              <a:rPr lang="en-US" dirty="0" smtClean="0"/>
              <a:t>New Sπ</a:t>
            </a:r>
            <a:r>
              <a:rPr lang="en-US" dirty="0" err="1" smtClean="0"/>
              <a:t>RiT</a:t>
            </a:r>
            <a:r>
              <a:rPr lang="en-US" dirty="0" smtClean="0"/>
              <a:t> TPC experiment should be able to explore both observables and provide new constraints on  </a:t>
            </a:r>
            <a:r>
              <a:rPr lang="en-US" dirty="0"/>
              <a:t>S(</a:t>
            </a:r>
            <a:r>
              <a:rPr lang="en-US" dirty="0" err="1"/>
              <a:t>ρ</a:t>
            </a:r>
            <a:r>
              <a:rPr lang="en-US" dirty="0"/>
              <a:t>) </a:t>
            </a:r>
            <a:r>
              <a:rPr lang="en-US" dirty="0" smtClean="0"/>
              <a:t>in the region of </a:t>
            </a:r>
            <a:r>
              <a:rPr lang="en-US" dirty="0"/>
              <a:t>at 0.80&lt;</a:t>
            </a:r>
            <a:r>
              <a:rPr lang="en-US" dirty="0" err="1"/>
              <a:t>ρ</a:t>
            </a:r>
            <a:r>
              <a:rPr lang="en-US" dirty="0"/>
              <a:t>/ρ</a:t>
            </a:r>
            <a:r>
              <a:rPr lang="en-US" baseline="-25000" dirty="0"/>
              <a:t>0</a:t>
            </a:r>
            <a:r>
              <a:rPr lang="en-US" dirty="0"/>
              <a:t>&lt;</a:t>
            </a:r>
            <a:r>
              <a:rPr lang="en-US" dirty="0" smtClean="0"/>
              <a:t>2.0.</a:t>
            </a:r>
          </a:p>
          <a:p>
            <a:endParaRPr lang="en-US" dirty="0" smtClean="0"/>
          </a:p>
          <a:p>
            <a:endParaRPr lang="en-US" dirty="0" smtClean="0"/>
          </a:p>
        </p:txBody>
      </p:sp>
    </p:spTree>
    <p:extLst>
      <p:ext uri="{BB962C8B-B14F-4D97-AF65-F5344CB8AC3E}">
        <p14:creationId xmlns:p14="http://schemas.microsoft.com/office/powerpoint/2010/main" val="1091226239"/>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3998" cy="1325563"/>
          </a:xfrm>
          <a:noFill/>
          <a:ln>
            <a:noFill/>
          </a:ln>
          <a:effectLst/>
        </p:spPr>
        <p:txBody>
          <a:bodyPr>
            <a:normAutofit fontScale="90000"/>
          </a:bodyPr>
          <a:lstStyle/>
          <a:p>
            <a:r>
              <a:rPr lang="en-US" altLang="ja-JP" sz="4000" dirty="0" smtClean="0"/>
              <a:t>S</a:t>
            </a:r>
            <a:r>
              <a:rPr lang="en-US" altLang="ja-JP" sz="4000" dirty="0" smtClean="0">
                <a:sym typeface="Symbol"/>
              </a:rPr>
              <a:t>π</a:t>
            </a:r>
            <a:r>
              <a:rPr lang="en-US" altLang="ja-JP" sz="4000" dirty="0" smtClean="0"/>
              <a:t>RIT</a:t>
            </a:r>
            <a:r>
              <a:rPr lang="en-US" altLang="ja-JP" sz="4000" dirty="0"/>
              <a:t/>
            </a:r>
            <a:br>
              <a:rPr lang="en-US" altLang="ja-JP" sz="4000" dirty="0"/>
            </a:br>
            <a:r>
              <a:rPr kumimoji="1" lang="en-US" altLang="ja-JP" sz="3600" dirty="0">
                <a:solidFill>
                  <a:srgbClr val="FF0000"/>
                </a:solidFill>
              </a:rPr>
              <a:t>S</a:t>
            </a:r>
            <a:r>
              <a:rPr kumimoji="1" lang="en-US" altLang="ja-JP" sz="3600" dirty="0"/>
              <a:t>AMURAI </a:t>
            </a:r>
            <a:r>
              <a:rPr kumimoji="1" lang="en-US" altLang="ja-JP" sz="3600" dirty="0">
                <a:solidFill>
                  <a:srgbClr val="FF0000"/>
                </a:solidFill>
              </a:rPr>
              <a:t>Pi</a:t>
            </a:r>
            <a:r>
              <a:rPr kumimoji="1" lang="en-US" altLang="ja-JP" sz="3600" dirty="0"/>
              <a:t>on </a:t>
            </a:r>
            <a:r>
              <a:rPr kumimoji="1" lang="en-US" altLang="ja-JP" sz="3600" dirty="0">
                <a:solidFill>
                  <a:srgbClr val="FF0000"/>
                </a:solidFill>
              </a:rPr>
              <a:t>R</a:t>
            </a:r>
            <a:r>
              <a:rPr kumimoji="1" lang="en-US" altLang="ja-JP" sz="3600" dirty="0"/>
              <a:t>econstruction and </a:t>
            </a:r>
            <a:r>
              <a:rPr kumimoji="1" lang="en-US" altLang="ja-JP" sz="3600" dirty="0">
                <a:solidFill>
                  <a:srgbClr val="FF0000"/>
                </a:solidFill>
              </a:rPr>
              <a:t>I</a:t>
            </a:r>
            <a:r>
              <a:rPr kumimoji="1" lang="en-US" altLang="ja-JP" sz="3600" dirty="0"/>
              <a:t>on </a:t>
            </a:r>
            <a:r>
              <a:rPr kumimoji="1" lang="en-US" altLang="ja-JP" sz="3600" dirty="0" smtClean="0">
                <a:solidFill>
                  <a:srgbClr val="FF0000"/>
                </a:solidFill>
              </a:rPr>
              <a:t>T</a:t>
            </a:r>
            <a:r>
              <a:rPr kumimoji="1" lang="en-US" altLang="ja-JP" sz="3600" dirty="0" smtClean="0"/>
              <a:t>racker</a:t>
            </a:r>
            <a:br>
              <a:rPr kumimoji="1" lang="en-US" altLang="ja-JP" sz="3600" dirty="0" smtClean="0"/>
            </a:br>
            <a:r>
              <a:rPr kumimoji="1" lang="en-US" altLang="ja-JP" sz="2200" dirty="0" smtClean="0">
                <a:solidFill>
                  <a:schemeClr val="accent2"/>
                </a:solidFill>
              </a:rPr>
              <a:t>Collaboration of 50+ scientists from China, Japan, Korea, Poland and U.S.</a:t>
            </a:r>
            <a:endParaRPr kumimoji="1" lang="ja-JP" altLang="en-US" sz="2200" dirty="0"/>
          </a:p>
        </p:txBody>
      </p:sp>
      <p:sp>
        <p:nvSpPr>
          <p:cNvPr id="3" name="object 33"/>
          <p:cNvSpPr/>
          <p:nvPr/>
        </p:nvSpPr>
        <p:spPr>
          <a:xfrm>
            <a:off x="152983" y="4427410"/>
            <a:ext cx="1609598" cy="1245552"/>
          </a:xfrm>
          <a:prstGeom prst="rect">
            <a:avLst/>
          </a:prstGeom>
          <a:blipFill>
            <a:blip r:embed="rId3" cstate="print"/>
            <a:stretch>
              <a:fillRect/>
            </a:stretch>
          </a:blipFill>
        </p:spPr>
        <p:txBody>
          <a:bodyPr wrap="square" lIns="0" tIns="0" rIns="0" bIns="0" rtlCol="0"/>
          <a:lstStyle/>
          <a:p>
            <a:endParaRPr/>
          </a:p>
        </p:txBody>
      </p:sp>
      <p:sp>
        <p:nvSpPr>
          <p:cNvPr id="4" name="object 34"/>
          <p:cNvSpPr/>
          <p:nvPr/>
        </p:nvSpPr>
        <p:spPr>
          <a:xfrm>
            <a:off x="152983" y="5777185"/>
            <a:ext cx="2339721" cy="780859"/>
          </a:xfrm>
          <a:prstGeom prst="rect">
            <a:avLst/>
          </a:prstGeom>
          <a:blipFill>
            <a:blip r:embed="rId4" cstate="print"/>
            <a:stretch>
              <a:fillRect/>
            </a:stretch>
          </a:blipFill>
        </p:spPr>
        <p:txBody>
          <a:bodyPr wrap="square" lIns="0" tIns="0" rIns="0" bIns="0" rtlCol="0"/>
          <a:lstStyle/>
          <a:p>
            <a:endParaRPr/>
          </a:p>
        </p:txBody>
      </p:sp>
      <p:sp>
        <p:nvSpPr>
          <p:cNvPr id="5" name="object 35"/>
          <p:cNvSpPr/>
          <p:nvPr/>
        </p:nvSpPr>
        <p:spPr>
          <a:xfrm>
            <a:off x="3225800" y="2971801"/>
            <a:ext cx="5918201" cy="3886200"/>
          </a:xfrm>
          <a:prstGeom prst="rect">
            <a:avLst/>
          </a:prstGeom>
          <a:blipFill>
            <a:blip r:embed="rId5" cstate="print"/>
            <a:stretch>
              <a:fillRect/>
            </a:stretch>
          </a:blipFill>
        </p:spPr>
        <p:txBody>
          <a:bodyPr wrap="square" lIns="0" tIns="0" rIns="0" bIns="0" rtlCol="0"/>
          <a:lstStyle/>
          <a:p>
            <a:endParaRPr/>
          </a:p>
        </p:txBody>
      </p:sp>
      <p:sp>
        <p:nvSpPr>
          <p:cNvPr id="6" name="object 36"/>
          <p:cNvSpPr/>
          <p:nvPr/>
        </p:nvSpPr>
        <p:spPr>
          <a:xfrm>
            <a:off x="0" y="1524000"/>
            <a:ext cx="4508500" cy="3049163"/>
          </a:xfrm>
          <a:prstGeom prst="rect">
            <a:avLst/>
          </a:prstGeom>
          <a:blipFill>
            <a:blip r:embed="rId6" cstate="print"/>
            <a:stretch>
              <a:fillRect/>
            </a:stretch>
          </a:blipFill>
        </p:spPr>
        <p:txBody>
          <a:bodyPr wrap="square" lIns="0" tIns="0" rIns="0" bIns="0" rtlCol="0"/>
          <a:lstStyle/>
          <a:p>
            <a:endParaRPr/>
          </a:p>
        </p:txBody>
      </p:sp>
      <p:sp>
        <p:nvSpPr>
          <p:cNvPr id="7" name="テキスト ボックス 6"/>
          <p:cNvSpPr txBox="1"/>
          <p:nvPr/>
        </p:nvSpPr>
        <p:spPr>
          <a:xfrm>
            <a:off x="4902200" y="1515032"/>
            <a:ext cx="3797300" cy="1015663"/>
          </a:xfrm>
          <a:prstGeom prst="rect">
            <a:avLst/>
          </a:prstGeom>
          <a:noFill/>
        </p:spPr>
        <p:txBody>
          <a:bodyPr wrap="square" rtlCol="0">
            <a:spAutoFit/>
          </a:bodyPr>
          <a:lstStyle/>
          <a:p>
            <a:pPr>
              <a:buNone/>
            </a:pPr>
            <a:r>
              <a:rPr kumimoji="1" lang="en-US" altLang="ja-JP" sz="2000" dirty="0" smtClean="0"/>
              <a:t>S</a:t>
            </a:r>
            <a:r>
              <a:rPr kumimoji="1" lang="en-US" altLang="ja-JP" sz="2000" dirty="0" smtClean="0">
                <a:sym typeface="Symbol"/>
              </a:rPr>
              <a:t>πRIT TPC is designed to probe the symmetry energy at </a:t>
            </a:r>
            <a:r>
              <a:rPr kumimoji="1" lang="en-US" altLang="ja-JP" sz="2000" dirty="0" err="1" smtClean="0">
                <a:sym typeface="Symbol"/>
              </a:rPr>
              <a:t>ρ</a:t>
            </a:r>
            <a:r>
              <a:rPr kumimoji="1" lang="en-US" altLang="ja-JP" sz="2000" dirty="0" smtClean="0">
                <a:sym typeface="Symbol"/>
              </a:rPr>
              <a:t>&gt;ρ</a:t>
            </a:r>
            <a:r>
              <a:rPr kumimoji="1" lang="en-US" altLang="ja-JP" sz="2000" baseline="-25000" dirty="0" smtClean="0">
                <a:sym typeface="Symbol"/>
              </a:rPr>
              <a:t>0 </a:t>
            </a:r>
            <a:r>
              <a:rPr kumimoji="1" lang="en-US" altLang="ja-JP" sz="2000" dirty="0" smtClean="0">
                <a:sym typeface="Symbol"/>
              </a:rPr>
              <a:t>at the RIBF facility in </a:t>
            </a:r>
            <a:r>
              <a:rPr kumimoji="1" lang="en-US" altLang="ja-JP" sz="2000" dirty="0" err="1" smtClean="0">
                <a:sym typeface="Symbol"/>
              </a:rPr>
              <a:t>Wakoshi</a:t>
            </a:r>
            <a:r>
              <a:rPr kumimoji="1" lang="en-US" altLang="ja-JP" sz="2000" dirty="0" smtClean="0">
                <a:sym typeface="Symbol"/>
              </a:rPr>
              <a:t>, Japan.</a:t>
            </a:r>
            <a:endParaRPr kumimoji="1" lang="ja-JP" altLang="en-US" sz="2000" dirty="0"/>
          </a:p>
        </p:txBody>
      </p:sp>
    </p:spTree>
    <p:extLst>
      <p:ext uri="{BB962C8B-B14F-4D97-AF65-F5344CB8AC3E}">
        <p14:creationId xmlns:p14="http://schemas.microsoft.com/office/powerpoint/2010/main" val="176497670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536222" y="-395111"/>
            <a:ext cx="10018889" cy="7450667"/>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pic>
        <p:nvPicPr>
          <p:cNvPr id="6" name="Picture 5" descr="neutron_star_revise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353" y="0"/>
            <a:ext cx="9273291" cy="6666154"/>
          </a:xfrm>
          <a:prstGeom prst="rect">
            <a:avLst/>
          </a:prstGeom>
        </p:spPr>
      </p:pic>
      <p:sp>
        <p:nvSpPr>
          <p:cNvPr id="7" name="Rectangle 6"/>
          <p:cNvSpPr/>
          <p:nvPr/>
        </p:nvSpPr>
        <p:spPr bwMode="auto">
          <a:xfrm>
            <a:off x="29882" y="1359647"/>
            <a:ext cx="3496234" cy="3003176"/>
          </a:xfrm>
          <a:prstGeom prst="rect">
            <a:avLst/>
          </a:prstGeom>
          <a:noFill/>
          <a:ln w="76200" cap="flat" cmpd="sng" algn="ctr">
            <a:solidFill>
              <a:srgbClr val="FF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Times New Roman" pitchFamily="18" charset="0"/>
              </a:rPr>
              <a:t>c</a:t>
            </a:r>
          </a:p>
        </p:txBody>
      </p:sp>
      <p:sp>
        <p:nvSpPr>
          <p:cNvPr id="8" name="TextBox 7"/>
          <p:cNvSpPr txBox="1"/>
          <p:nvPr/>
        </p:nvSpPr>
        <p:spPr>
          <a:xfrm>
            <a:off x="1837765" y="1419412"/>
            <a:ext cx="1290513" cy="646331"/>
          </a:xfrm>
          <a:prstGeom prst="rect">
            <a:avLst/>
          </a:prstGeom>
          <a:noFill/>
        </p:spPr>
        <p:txBody>
          <a:bodyPr wrap="none" rtlCol="0">
            <a:spAutoFit/>
          </a:bodyPr>
          <a:lstStyle/>
          <a:p>
            <a:pPr>
              <a:buNone/>
            </a:pPr>
            <a:r>
              <a:rPr lang="en-US" sz="3600" dirty="0" err="1" smtClean="0">
                <a:solidFill>
                  <a:srgbClr val="FF00FF"/>
                </a:solidFill>
              </a:rPr>
              <a:t>ρ</a:t>
            </a:r>
            <a:r>
              <a:rPr lang="en-US" sz="3600" dirty="0" smtClean="0">
                <a:solidFill>
                  <a:srgbClr val="FF00FF"/>
                </a:solidFill>
              </a:rPr>
              <a:t> &lt; ρ</a:t>
            </a:r>
            <a:r>
              <a:rPr lang="en-US" sz="3600" baseline="-25000" dirty="0" smtClean="0">
                <a:solidFill>
                  <a:srgbClr val="FF00FF"/>
                </a:solidFill>
              </a:rPr>
              <a:t>0</a:t>
            </a:r>
            <a:endParaRPr lang="en-US" sz="3600" dirty="0">
              <a:solidFill>
                <a:srgbClr val="FF00FF"/>
              </a:solidFill>
            </a:endParaRPr>
          </a:p>
        </p:txBody>
      </p:sp>
      <p:sp>
        <p:nvSpPr>
          <p:cNvPr id="9" name="Rectangle 8"/>
          <p:cNvSpPr/>
          <p:nvPr/>
        </p:nvSpPr>
        <p:spPr bwMode="auto">
          <a:xfrm>
            <a:off x="6651805" y="1464235"/>
            <a:ext cx="2312901" cy="3824941"/>
          </a:xfrm>
          <a:prstGeom prst="rect">
            <a:avLst/>
          </a:prstGeom>
          <a:noFill/>
          <a:ln w="76200" cap="flat" cmpd="sng" algn="ctr">
            <a:solidFill>
              <a:srgbClr val="3366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r>
              <a:rPr kumimoji="0" lang="en-US" sz="1800" b="0" i="0" u="none" strike="noStrike" cap="none" normalizeH="0" baseline="0" dirty="0" smtClean="0">
                <a:ln>
                  <a:noFill/>
                </a:ln>
                <a:solidFill>
                  <a:schemeClr val="tx1"/>
                </a:solidFill>
                <a:effectLst/>
                <a:latin typeface="Times New Roman" pitchFamily="18" charset="0"/>
              </a:rPr>
              <a:t>c</a:t>
            </a:r>
          </a:p>
        </p:txBody>
      </p:sp>
      <p:sp>
        <p:nvSpPr>
          <p:cNvPr id="10" name="TextBox 9"/>
          <p:cNvSpPr txBox="1"/>
          <p:nvPr/>
        </p:nvSpPr>
        <p:spPr>
          <a:xfrm>
            <a:off x="7100047" y="1467224"/>
            <a:ext cx="1290513" cy="646331"/>
          </a:xfrm>
          <a:prstGeom prst="rect">
            <a:avLst/>
          </a:prstGeom>
          <a:noFill/>
        </p:spPr>
        <p:txBody>
          <a:bodyPr wrap="none" rtlCol="0">
            <a:spAutoFit/>
          </a:bodyPr>
          <a:lstStyle/>
          <a:p>
            <a:pPr>
              <a:buNone/>
            </a:pPr>
            <a:r>
              <a:rPr lang="en-US" sz="3600" dirty="0" err="1" smtClean="0">
                <a:solidFill>
                  <a:srgbClr val="3366FF"/>
                </a:solidFill>
              </a:rPr>
              <a:t>ρ</a:t>
            </a:r>
            <a:r>
              <a:rPr lang="en-US" sz="3600" dirty="0" smtClean="0">
                <a:solidFill>
                  <a:srgbClr val="3366FF"/>
                </a:solidFill>
              </a:rPr>
              <a:t> &gt; ρ</a:t>
            </a:r>
            <a:r>
              <a:rPr lang="en-US" sz="3600" baseline="-25000" dirty="0" smtClean="0">
                <a:solidFill>
                  <a:srgbClr val="3366FF"/>
                </a:solidFill>
              </a:rPr>
              <a:t>0</a:t>
            </a:r>
            <a:endParaRPr lang="en-US" sz="3600" dirty="0">
              <a:solidFill>
                <a:srgbClr val="3366FF"/>
              </a:solidFill>
            </a:endParaRPr>
          </a:p>
        </p:txBody>
      </p:sp>
    </p:spTree>
    <p:extLst>
      <p:ext uri="{BB962C8B-B14F-4D97-AF65-F5344CB8AC3E}">
        <p14:creationId xmlns:p14="http://schemas.microsoft.com/office/powerpoint/2010/main" val="85307361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
          <p:cNvPicPr>
            <a:picLocks noChangeAspect="1" noChangeArrowheads="1"/>
          </p:cNvPicPr>
          <p:nvPr/>
        </p:nvPicPr>
        <p:blipFill>
          <a:blip r:embed="rId4" cstate="print"/>
          <a:srcRect/>
          <a:stretch>
            <a:fillRect/>
          </a:stretch>
        </p:blipFill>
        <p:spPr bwMode="auto">
          <a:xfrm>
            <a:off x="4673600" y="1308100"/>
            <a:ext cx="4214813" cy="3505200"/>
          </a:xfrm>
          <a:prstGeom prst="rect">
            <a:avLst/>
          </a:prstGeom>
          <a:noFill/>
          <a:ln w="9525">
            <a:noFill/>
            <a:miter lim="800000"/>
            <a:headEnd/>
            <a:tailEnd/>
          </a:ln>
        </p:spPr>
      </p:pic>
      <p:sp>
        <p:nvSpPr>
          <p:cNvPr id="619522" name="Rectangle 2"/>
          <p:cNvSpPr>
            <a:spLocks noChangeArrowheads="1"/>
          </p:cNvSpPr>
          <p:nvPr/>
        </p:nvSpPr>
        <p:spPr bwMode="auto">
          <a:xfrm>
            <a:off x="5130800" y="4864100"/>
            <a:ext cx="3568700" cy="1854200"/>
          </a:xfrm>
          <a:prstGeom prst="rect">
            <a:avLst/>
          </a:prstGeom>
          <a:noFill/>
          <a:ln w="9525">
            <a:noFill/>
            <a:miter lim="800000"/>
            <a:headEnd/>
            <a:tailEnd/>
          </a:ln>
          <a:effectLst/>
        </p:spPr>
        <p:txBody>
          <a:bodyPr/>
          <a:lstStyle/>
          <a:p>
            <a:pPr marL="342900" indent="-342900"/>
            <a:r>
              <a:rPr lang="en-US" dirty="0" smtClean="0">
                <a:solidFill>
                  <a:schemeClr val="accent2"/>
                </a:solidFill>
              </a:rPr>
              <a:t>Symmetry energy calculated here with effective interactions constrained by </a:t>
            </a:r>
            <a:r>
              <a:rPr lang="en-US" dirty="0" err="1" smtClean="0">
                <a:solidFill>
                  <a:schemeClr val="accent2"/>
                </a:solidFill>
              </a:rPr>
              <a:t>Sn</a:t>
            </a:r>
            <a:r>
              <a:rPr lang="en-US" dirty="0" smtClean="0">
                <a:solidFill>
                  <a:schemeClr val="accent2"/>
                </a:solidFill>
              </a:rPr>
              <a:t> masses</a:t>
            </a:r>
          </a:p>
          <a:p>
            <a:pPr marL="342900" indent="-342900"/>
            <a:r>
              <a:rPr lang="en-US" dirty="0" smtClean="0">
                <a:solidFill>
                  <a:schemeClr val="accent2"/>
                </a:solidFill>
              </a:rPr>
              <a:t>This does not adequately constrain the symmetry energy at higher or lower densities</a:t>
            </a:r>
          </a:p>
          <a:p>
            <a:pPr marL="342900" indent="-342900">
              <a:buNone/>
            </a:pPr>
            <a:endParaRPr lang="en-US" dirty="0">
              <a:solidFill>
                <a:schemeClr val="accent2"/>
              </a:solidFill>
            </a:endParaRPr>
          </a:p>
          <a:p>
            <a:pPr marL="342900" indent="-342900">
              <a:buNone/>
            </a:pPr>
            <a:endParaRPr lang="en-US" sz="2000" dirty="0">
              <a:solidFill>
                <a:schemeClr val="accent2"/>
              </a:solidFill>
            </a:endParaRPr>
          </a:p>
          <a:p>
            <a:pPr marL="742950" lvl="1" indent="-285750">
              <a:buFontTx/>
              <a:buNone/>
            </a:pPr>
            <a:endParaRPr lang="en-US" sz="2000" dirty="0"/>
          </a:p>
        </p:txBody>
      </p:sp>
      <p:sp>
        <p:nvSpPr>
          <p:cNvPr id="619523" name="Rectangle 3"/>
          <p:cNvSpPr>
            <a:spLocks noChangeArrowheads="1"/>
          </p:cNvSpPr>
          <p:nvPr/>
        </p:nvSpPr>
        <p:spPr bwMode="auto">
          <a:xfrm>
            <a:off x="628650" y="0"/>
            <a:ext cx="5829300" cy="1524000"/>
          </a:xfrm>
          <a:prstGeom prst="rect">
            <a:avLst/>
          </a:prstGeom>
          <a:noFill/>
          <a:ln w="9525">
            <a:noFill/>
            <a:miter lim="800000"/>
            <a:headEnd/>
            <a:tailEnd/>
          </a:ln>
          <a:effectLst/>
        </p:spPr>
        <p:txBody>
          <a:bodyPr anchor="ctr"/>
          <a:lstStyle/>
          <a:p>
            <a:pPr algn="ctr">
              <a:spcBef>
                <a:spcPct val="0"/>
              </a:spcBef>
              <a:buFontTx/>
              <a:buNone/>
            </a:pPr>
            <a:endParaRPr lang="en-US" sz="2800">
              <a:solidFill>
                <a:srgbClr val="990099"/>
              </a:solidFill>
            </a:endParaRPr>
          </a:p>
        </p:txBody>
      </p:sp>
      <p:sp>
        <p:nvSpPr>
          <p:cNvPr id="619524" name="Rectangle 4"/>
          <p:cNvSpPr>
            <a:spLocks noGrp="1" noChangeArrowheads="1"/>
          </p:cNvSpPr>
          <p:nvPr>
            <p:ph type="title"/>
          </p:nvPr>
        </p:nvSpPr>
        <p:spPr>
          <a:xfrm>
            <a:off x="1181579" y="123871"/>
            <a:ext cx="7445881" cy="339712"/>
          </a:xfrm>
          <a:ln/>
        </p:spPr>
        <p:txBody>
          <a:bodyPr/>
          <a:lstStyle/>
          <a:p>
            <a:r>
              <a:rPr lang="en-US" dirty="0" err="1" smtClean="0">
                <a:sym typeface="Symbol"/>
              </a:rPr>
              <a:t>ε</a:t>
            </a:r>
            <a:r>
              <a:rPr lang="en-US" dirty="0" smtClean="0">
                <a:sym typeface="Symbol"/>
              </a:rPr>
              <a:t>(ρ,0,δ)= E/A</a:t>
            </a:r>
            <a:r>
              <a:rPr lang="en-US" dirty="0" smtClean="0"/>
              <a:t>: How does it depend on </a:t>
            </a:r>
            <a:r>
              <a:rPr lang="en-US" dirty="0" err="1">
                <a:sym typeface="Symbol"/>
              </a:rPr>
              <a:t>ρ</a:t>
            </a:r>
            <a:r>
              <a:rPr lang="en-US" dirty="0">
                <a:sym typeface="Symbol"/>
              </a:rPr>
              <a:t> </a:t>
            </a:r>
            <a:r>
              <a:rPr lang="en-US" dirty="0" smtClean="0">
                <a:sym typeface="Symbol"/>
              </a:rPr>
              <a:t>and </a:t>
            </a:r>
            <a:r>
              <a:rPr lang="en-US" dirty="0" err="1" smtClean="0">
                <a:sym typeface="Symbol"/>
              </a:rPr>
              <a:t>δ</a:t>
            </a:r>
            <a:r>
              <a:rPr lang="en-US" dirty="0" smtClean="0"/>
              <a:t>?</a:t>
            </a:r>
            <a:endParaRPr lang="en-US" dirty="0"/>
          </a:p>
        </p:txBody>
      </p:sp>
      <p:sp>
        <p:nvSpPr>
          <p:cNvPr id="619525" name="Rectangle 5"/>
          <p:cNvSpPr>
            <a:spLocks noGrp="1" noChangeArrowheads="1"/>
          </p:cNvSpPr>
          <p:nvPr>
            <p:ph type="body" sz="half" idx="1"/>
          </p:nvPr>
        </p:nvSpPr>
        <p:spPr>
          <a:xfrm>
            <a:off x="211684" y="4902200"/>
            <a:ext cx="4246016" cy="1727200"/>
          </a:xfrm>
          <a:noFill/>
          <a:ln/>
          <a:effectLst/>
        </p:spPr>
        <p:txBody>
          <a:bodyPr/>
          <a:lstStyle/>
          <a:p>
            <a:pPr algn="ctr">
              <a:spcBef>
                <a:spcPct val="50000"/>
              </a:spcBef>
              <a:buFontTx/>
              <a:buNone/>
            </a:pPr>
            <a:r>
              <a:rPr lang="en-US" sz="1800" dirty="0" err="1" smtClean="0">
                <a:solidFill>
                  <a:schemeClr val="tx1"/>
                </a:solidFill>
                <a:sym typeface="Symbol"/>
              </a:rPr>
              <a:t>ε</a:t>
            </a:r>
            <a:r>
              <a:rPr lang="en-US" sz="1800" dirty="0" smtClean="0">
                <a:solidFill>
                  <a:schemeClr val="tx1"/>
                </a:solidFill>
              </a:rPr>
              <a:t> (</a:t>
            </a:r>
            <a:r>
              <a:rPr lang="en-US" sz="1800" dirty="0" err="1">
                <a:sym typeface="Symbol"/>
              </a:rPr>
              <a:t>ρ</a:t>
            </a:r>
            <a:r>
              <a:rPr lang="en-US" sz="1800" dirty="0" err="1" smtClean="0">
                <a:solidFill>
                  <a:schemeClr val="tx1"/>
                </a:solidFill>
                <a:sym typeface="Symbol" pitchFamily="18" charset="2"/>
              </a:rPr>
              <a:t>,δ</a:t>
            </a:r>
            <a:r>
              <a:rPr lang="en-US" sz="1800" dirty="0" smtClean="0">
                <a:solidFill>
                  <a:schemeClr val="tx1"/>
                </a:solidFill>
                <a:sym typeface="Symbol" pitchFamily="18" charset="2"/>
              </a:rPr>
              <a:t>)=</a:t>
            </a:r>
            <a:r>
              <a:rPr lang="en-US" sz="1800" dirty="0" smtClean="0">
                <a:solidFill>
                  <a:schemeClr val="tx1"/>
                </a:solidFill>
                <a:sym typeface="Symbol"/>
              </a:rPr>
              <a:t>(</a:t>
            </a:r>
            <a:r>
              <a:rPr lang="en-US" sz="1800" dirty="0" smtClean="0">
                <a:solidFill>
                  <a:schemeClr val="tx1"/>
                </a:solidFill>
              </a:rPr>
              <a:t>E/A (</a:t>
            </a:r>
            <a:r>
              <a:rPr lang="en-US" sz="1800" dirty="0" err="1">
                <a:sym typeface="Symbol"/>
              </a:rPr>
              <a:t>ρ</a:t>
            </a:r>
            <a:r>
              <a:rPr lang="en-US" sz="1800" dirty="0" err="1" smtClean="0">
                <a:solidFill>
                  <a:schemeClr val="tx1"/>
                </a:solidFill>
                <a:sym typeface="Symbol" pitchFamily="18" charset="2"/>
              </a:rPr>
              <a:t>,δ</a:t>
            </a:r>
            <a:r>
              <a:rPr lang="en-US" sz="1800" dirty="0" smtClean="0">
                <a:solidFill>
                  <a:schemeClr val="tx1"/>
                </a:solidFill>
                <a:sym typeface="Symbol" pitchFamily="18" charset="2"/>
              </a:rPr>
              <a:t>) </a:t>
            </a:r>
            <a:r>
              <a:rPr lang="en-US" sz="1800" dirty="0">
                <a:solidFill>
                  <a:schemeClr val="tx1"/>
                </a:solidFill>
                <a:sym typeface="Symbol" pitchFamily="18" charset="2"/>
              </a:rPr>
              <a:t>= </a:t>
            </a:r>
            <a:r>
              <a:rPr lang="en-US" sz="1800" dirty="0">
                <a:solidFill>
                  <a:schemeClr val="tx1"/>
                </a:solidFill>
              </a:rPr>
              <a:t>E/A </a:t>
            </a:r>
            <a:r>
              <a:rPr lang="en-US" sz="1800" dirty="0" smtClean="0">
                <a:solidFill>
                  <a:schemeClr val="tx1"/>
                </a:solidFill>
              </a:rPr>
              <a:t>(</a:t>
            </a:r>
            <a:r>
              <a:rPr lang="en-US" sz="1800" dirty="0">
                <a:sym typeface="Symbol"/>
              </a:rPr>
              <a:t>ρ</a:t>
            </a:r>
            <a:r>
              <a:rPr lang="en-US" sz="1800" dirty="0" smtClean="0">
                <a:solidFill>
                  <a:schemeClr val="tx1"/>
                </a:solidFill>
                <a:sym typeface="Symbol" pitchFamily="18" charset="2"/>
              </a:rPr>
              <a:t>,</a:t>
            </a:r>
            <a:r>
              <a:rPr lang="en-US" sz="1800" dirty="0">
                <a:solidFill>
                  <a:schemeClr val="tx1"/>
                </a:solidFill>
                <a:sym typeface="Symbol" pitchFamily="18" charset="2"/>
              </a:rPr>
              <a:t>0) + </a:t>
            </a:r>
            <a:r>
              <a:rPr lang="en-US" sz="1800" dirty="0" smtClean="0">
                <a:solidFill>
                  <a:srgbClr val="CC00CC"/>
                </a:solidFill>
                <a:latin typeface="Symbol" pitchFamily="18" charset="2"/>
                <a:sym typeface="Symbol" pitchFamily="18" charset="2"/>
              </a:rPr>
              <a:t>δ</a:t>
            </a:r>
            <a:r>
              <a:rPr lang="en-US" sz="1800" baseline="30000" dirty="0" smtClean="0">
                <a:solidFill>
                  <a:srgbClr val="CC00CC"/>
                </a:solidFill>
                <a:sym typeface="Symbol" pitchFamily="18" charset="2"/>
              </a:rPr>
              <a:t>2</a:t>
            </a:r>
            <a:r>
              <a:rPr lang="en-US" sz="1800" dirty="0" smtClean="0">
                <a:solidFill>
                  <a:srgbClr val="CC00CC"/>
                </a:solidFill>
                <a:latin typeface="Wingdings"/>
                <a:ea typeface="Wingdings"/>
                <a:cs typeface="Wingdings"/>
                <a:sym typeface="Wingdings"/>
              </a:rPr>
              <a:t></a:t>
            </a:r>
            <a:r>
              <a:rPr lang="en-US" sz="1800" dirty="0" smtClean="0">
                <a:solidFill>
                  <a:srgbClr val="CC00CC"/>
                </a:solidFill>
                <a:sym typeface="Symbol" pitchFamily="18" charset="2"/>
              </a:rPr>
              <a:t>S</a:t>
            </a:r>
            <a:r>
              <a:rPr lang="en-US" sz="1800" dirty="0" smtClean="0">
                <a:solidFill>
                  <a:srgbClr val="FF00FF"/>
                </a:solidFill>
                <a:sym typeface="Symbol" pitchFamily="18" charset="2"/>
              </a:rPr>
              <a:t>(</a:t>
            </a:r>
            <a:r>
              <a:rPr lang="en-US" sz="1800" dirty="0" err="1">
                <a:solidFill>
                  <a:srgbClr val="FF00FF"/>
                </a:solidFill>
                <a:sym typeface="Symbol"/>
              </a:rPr>
              <a:t>ρ</a:t>
            </a:r>
            <a:r>
              <a:rPr lang="en-US" sz="1800" dirty="0" smtClean="0">
                <a:solidFill>
                  <a:srgbClr val="CC00CC"/>
                </a:solidFill>
                <a:sym typeface="Symbol" pitchFamily="18" charset="2"/>
              </a:rPr>
              <a:t>)</a:t>
            </a:r>
            <a:endParaRPr lang="en-US" sz="1800" dirty="0">
              <a:solidFill>
                <a:srgbClr val="CC00CC"/>
              </a:solidFill>
              <a:sym typeface="Symbol" pitchFamily="18" charset="2"/>
            </a:endParaRPr>
          </a:p>
          <a:p>
            <a:pPr algn="ctr">
              <a:spcBef>
                <a:spcPct val="50000"/>
              </a:spcBef>
              <a:buFontTx/>
              <a:buNone/>
            </a:pPr>
            <a:r>
              <a:rPr lang="en-US" sz="1800" dirty="0" err="1" smtClean="0">
                <a:solidFill>
                  <a:schemeClr val="tx1"/>
                </a:solidFill>
                <a:latin typeface="Symbol" pitchFamily="18" charset="2"/>
                <a:sym typeface="Symbol" pitchFamily="18" charset="2"/>
              </a:rPr>
              <a:t>δ</a:t>
            </a:r>
            <a:r>
              <a:rPr lang="en-US" sz="1800" dirty="0" smtClean="0">
                <a:solidFill>
                  <a:schemeClr val="tx1"/>
                </a:solidFill>
                <a:sym typeface="Symbol" pitchFamily="18" charset="2"/>
              </a:rPr>
              <a:t>= (</a:t>
            </a:r>
            <a:r>
              <a:rPr lang="en-US" sz="1800" dirty="0" err="1" smtClean="0">
                <a:solidFill>
                  <a:schemeClr val="tx1"/>
                </a:solidFill>
                <a:sym typeface="Symbol" pitchFamily="18" charset="2"/>
              </a:rPr>
              <a:t>ρ</a:t>
            </a:r>
            <a:r>
              <a:rPr lang="en-US" sz="1800" baseline="-25000" dirty="0" err="1" smtClean="0">
                <a:solidFill>
                  <a:schemeClr val="tx1"/>
                </a:solidFill>
                <a:sym typeface="Symbol" pitchFamily="18" charset="2"/>
              </a:rPr>
              <a:t>n</a:t>
            </a:r>
            <a:r>
              <a:rPr lang="en-US" sz="1800" dirty="0">
                <a:solidFill>
                  <a:schemeClr val="tx1"/>
                </a:solidFill>
                <a:sym typeface="Symbol" pitchFamily="18" charset="2"/>
              </a:rPr>
              <a:t>- </a:t>
            </a:r>
            <a:r>
              <a:rPr lang="en-US" sz="1800" dirty="0" err="1">
                <a:solidFill>
                  <a:schemeClr val="tx1"/>
                </a:solidFill>
                <a:sym typeface="Symbol" pitchFamily="18" charset="2"/>
              </a:rPr>
              <a:t>ρ</a:t>
            </a:r>
            <a:r>
              <a:rPr lang="en-US" sz="1800" baseline="-25000" dirty="0" err="1" smtClean="0">
                <a:solidFill>
                  <a:schemeClr val="tx1"/>
                </a:solidFill>
                <a:sym typeface="Symbol" pitchFamily="18" charset="2"/>
              </a:rPr>
              <a:t>p</a:t>
            </a:r>
            <a:r>
              <a:rPr lang="en-US" sz="1800" dirty="0">
                <a:solidFill>
                  <a:schemeClr val="tx1"/>
                </a:solidFill>
                <a:sym typeface="Symbol" pitchFamily="18" charset="2"/>
              </a:rPr>
              <a:t>)/ (</a:t>
            </a:r>
            <a:r>
              <a:rPr lang="en-US" sz="1800" dirty="0" err="1">
                <a:solidFill>
                  <a:schemeClr val="tx1"/>
                </a:solidFill>
                <a:sym typeface="Symbol" pitchFamily="18" charset="2"/>
              </a:rPr>
              <a:t>ρ</a:t>
            </a:r>
            <a:r>
              <a:rPr lang="en-US" sz="1800" baseline="-25000" dirty="0" err="1" smtClean="0">
                <a:solidFill>
                  <a:schemeClr val="tx1"/>
                </a:solidFill>
                <a:sym typeface="Symbol" pitchFamily="18" charset="2"/>
              </a:rPr>
              <a:t>n</a:t>
            </a:r>
            <a:r>
              <a:rPr lang="en-US" sz="1800" dirty="0">
                <a:solidFill>
                  <a:schemeClr val="tx1"/>
                </a:solidFill>
                <a:sym typeface="Symbol" pitchFamily="18" charset="2"/>
              </a:rPr>
              <a:t>+ </a:t>
            </a:r>
            <a:r>
              <a:rPr lang="en-US" sz="1800" dirty="0" err="1">
                <a:solidFill>
                  <a:schemeClr val="tx1"/>
                </a:solidFill>
                <a:sym typeface="Symbol" pitchFamily="18" charset="2"/>
              </a:rPr>
              <a:t>ρ</a:t>
            </a:r>
            <a:r>
              <a:rPr lang="en-US" sz="1800" baseline="-25000" dirty="0" err="1" smtClean="0">
                <a:solidFill>
                  <a:schemeClr val="tx1"/>
                </a:solidFill>
                <a:sym typeface="Symbol" pitchFamily="18" charset="2"/>
              </a:rPr>
              <a:t>p</a:t>
            </a:r>
            <a:r>
              <a:rPr lang="en-US" sz="1800" dirty="0">
                <a:solidFill>
                  <a:schemeClr val="tx1"/>
                </a:solidFill>
                <a:sym typeface="Symbol" pitchFamily="18" charset="2"/>
              </a:rPr>
              <a:t>) = (N-Z)/A</a:t>
            </a:r>
          </a:p>
        </p:txBody>
      </p:sp>
      <p:graphicFrame>
        <p:nvGraphicFramePr>
          <p:cNvPr id="619534" name="Object 14"/>
          <p:cNvGraphicFramePr>
            <a:graphicFrameLocks noChangeAspect="1"/>
          </p:cNvGraphicFramePr>
          <p:nvPr>
            <p:extLst>
              <p:ext uri="{D42A27DB-BD31-4B8C-83A1-F6EECF244321}">
                <p14:modId xmlns:p14="http://schemas.microsoft.com/office/powerpoint/2010/main" val="2183991136"/>
              </p:ext>
            </p:extLst>
          </p:nvPr>
        </p:nvGraphicFramePr>
        <p:xfrm>
          <a:off x="1585209" y="5721350"/>
          <a:ext cx="1746250" cy="1136650"/>
        </p:xfrm>
        <a:graphic>
          <a:graphicData uri="http://schemas.openxmlformats.org/presentationml/2006/ole">
            <mc:AlternateContent xmlns:mc="http://schemas.openxmlformats.org/markup-compatibility/2006">
              <mc:Choice xmlns:v="urn:schemas-microsoft-com:vml" Requires="v">
                <p:oleObj spid="_x0000_s1067" name="Equation" r:id="rId5" imgW="1091880" imgH="711000" progId="Equation.DSMT4">
                  <p:embed/>
                </p:oleObj>
              </mc:Choice>
              <mc:Fallback>
                <p:oleObj name="Equation" r:id="rId5" imgW="1091880" imgH="7110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5209" y="5721350"/>
                        <a:ext cx="1746250" cy="1136650"/>
                      </a:xfrm>
                      <a:prstGeom prst="rect">
                        <a:avLst/>
                      </a:prstGeom>
                      <a:noFill/>
                      <a:effectLst/>
                      <a:extLst>
                        <a:ext uri="{909E8E84-426E-40dd-AFC4-6F175D3DCCD1}">
                          <a14:hiddenFill xmlns:a14="http://schemas.microsoft.com/office/drawing/2010/main">
                            <a:solidFill>
                              <a:srgbClr val="CCFFCC"/>
                            </a:solidFill>
                          </a14:hiddenFill>
                        </a:ext>
                        <a:ext uri="{AF507438-7753-43e0-B8FC-AC1667EBCBE1}">
                          <a14:hiddenEffects xmlns:a14="http://schemas.microsoft.com/office/drawing/2010/main">
                            <a:effectLst>
                              <a:outerShdw blurRad="63500" dist="107763" dir="2700000" algn="ctr" rotWithShape="0">
                                <a:srgbClr val="000000">
                                  <a:alpha val="74998"/>
                                </a:srgbClr>
                              </a:outerShdw>
                            </a:effectLst>
                          </a14:hiddenEffects>
                        </a:ext>
                      </a:extLst>
                    </p:spPr>
                  </p:pic>
                </p:oleObj>
              </mc:Fallback>
            </mc:AlternateContent>
          </a:graphicData>
        </a:graphic>
      </p:graphicFrame>
      <p:pic>
        <p:nvPicPr>
          <p:cNvPr id="619548" name="Picture 28" descr="sm_eos"/>
          <p:cNvPicPr>
            <a:picLocks noChangeAspect="1" noChangeArrowheads="1"/>
          </p:cNvPicPr>
          <p:nvPr/>
        </p:nvPicPr>
        <p:blipFill>
          <a:blip r:embed="rId7" cstate="print"/>
          <a:srcRect/>
          <a:stretch>
            <a:fillRect/>
          </a:stretch>
        </p:blipFill>
        <p:spPr bwMode="auto">
          <a:xfrm>
            <a:off x="0" y="546100"/>
            <a:ext cx="4929188" cy="4335463"/>
          </a:xfrm>
          <a:prstGeom prst="rect">
            <a:avLst/>
          </a:prstGeom>
          <a:noFill/>
        </p:spPr>
      </p:pic>
      <p:cxnSp>
        <p:nvCxnSpPr>
          <p:cNvPr id="11" name="Straight Arrow Connector 10"/>
          <p:cNvCxnSpPr/>
          <p:nvPr/>
        </p:nvCxnSpPr>
        <p:spPr bwMode="auto">
          <a:xfrm rot="5400000" flipH="1" flipV="1">
            <a:off x="498144" y="3937380"/>
            <a:ext cx="1774209" cy="204716"/>
          </a:xfrm>
          <a:prstGeom prst="straightConnector1">
            <a:avLst/>
          </a:prstGeom>
          <a:solidFill>
            <a:srgbClr val="FFFF99"/>
          </a:solidFill>
          <a:ln w="9525" cap="flat" cmpd="sng" algn="ctr">
            <a:noFill/>
            <a:prstDash val="solid"/>
            <a:round/>
            <a:headEnd type="none" w="med" len="med"/>
            <a:tailEnd type="arrow"/>
          </a:ln>
          <a:effectLst/>
        </p:spPr>
      </p:cxnSp>
      <p:cxnSp>
        <p:nvCxnSpPr>
          <p:cNvPr id="13" name="Straight Arrow Connector 12"/>
          <p:cNvCxnSpPr/>
          <p:nvPr/>
        </p:nvCxnSpPr>
        <p:spPr bwMode="auto">
          <a:xfrm rot="5400000">
            <a:off x="-156949" y="1030406"/>
            <a:ext cx="1228298" cy="122830"/>
          </a:xfrm>
          <a:prstGeom prst="straightConnector1">
            <a:avLst/>
          </a:prstGeom>
          <a:solidFill>
            <a:srgbClr val="FFFF99"/>
          </a:solidFill>
          <a:ln w="9525" cap="flat" cmpd="sng" algn="ctr">
            <a:noFill/>
            <a:prstDash val="solid"/>
            <a:round/>
            <a:headEnd type="none" w="med" len="med"/>
            <a:tailEnd type="arrow"/>
          </a:ln>
          <a:effectLst/>
        </p:spPr>
      </p:cxnSp>
      <p:cxnSp>
        <p:nvCxnSpPr>
          <p:cNvPr id="15" name="Straight Arrow Connector 14"/>
          <p:cNvCxnSpPr/>
          <p:nvPr/>
        </p:nvCxnSpPr>
        <p:spPr bwMode="auto">
          <a:xfrm rot="5400000">
            <a:off x="-1521724" y="1767385"/>
            <a:ext cx="3234519" cy="191069"/>
          </a:xfrm>
          <a:prstGeom prst="straightConnector1">
            <a:avLst/>
          </a:prstGeom>
          <a:solidFill>
            <a:srgbClr val="FFFF99"/>
          </a:solidFill>
          <a:ln w="9525" cap="flat" cmpd="sng" algn="ctr">
            <a:noFill/>
            <a:prstDash val="solid"/>
            <a:round/>
            <a:headEnd type="none" w="med" len="med"/>
            <a:tailEnd type="arrow"/>
          </a:ln>
          <a:effectLst/>
        </p:spPr>
      </p:cxnSp>
      <p:grpSp>
        <p:nvGrpSpPr>
          <p:cNvPr id="2" name="Group 22"/>
          <p:cNvGrpSpPr/>
          <p:nvPr/>
        </p:nvGrpSpPr>
        <p:grpSpPr>
          <a:xfrm>
            <a:off x="818180" y="922857"/>
            <a:ext cx="8024815" cy="4058577"/>
            <a:chOff x="818180" y="922857"/>
            <a:chExt cx="8024815" cy="4058577"/>
          </a:xfrm>
        </p:grpSpPr>
        <p:sp>
          <p:nvSpPr>
            <p:cNvPr id="9" name="Text Box 4"/>
            <p:cNvSpPr txBox="1">
              <a:spLocks noChangeArrowheads="1"/>
            </p:cNvSpPr>
            <p:nvPr/>
          </p:nvSpPr>
          <p:spPr bwMode="auto">
            <a:xfrm>
              <a:off x="818180" y="922857"/>
              <a:ext cx="8024815" cy="369332"/>
            </a:xfrm>
            <a:prstGeom prst="rect">
              <a:avLst/>
            </a:prstGeom>
            <a:solidFill>
              <a:srgbClr val="CCFFFF"/>
            </a:solidFill>
            <a:ln w="9525">
              <a:noFill/>
              <a:miter lim="800000"/>
              <a:headEnd/>
              <a:tailEnd/>
            </a:ln>
            <a:effectLst>
              <a:outerShdw dist="107763" dir="2700000" algn="ctr" rotWithShape="0">
                <a:schemeClr val="bg2"/>
              </a:outerShdw>
            </a:effectLst>
          </p:spPr>
          <p:txBody>
            <a:bodyPr wrap="none">
              <a:spAutoFit/>
            </a:bodyPr>
            <a:lstStyle/>
            <a:p>
              <a:pPr>
                <a:buFontTx/>
                <a:buNone/>
                <a:defRPr/>
              </a:pPr>
              <a:r>
                <a:rPr lang="en-US" dirty="0">
                  <a:cs typeface="Times New Roman" pitchFamily="18" charset="0"/>
                </a:rPr>
                <a:t> </a:t>
              </a:r>
              <a:r>
                <a:rPr lang="en-US" dirty="0">
                  <a:solidFill>
                    <a:srgbClr val="FF0000"/>
                  </a:solidFill>
                  <a:cs typeface="Times New Roman" pitchFamily="18" charset="0"/>
                </a:rPr>
                <a:t>B</a:t>
              </a:r>
              <a:r>
                <a:rPr lang="en-US" baseline="-30000" dirty="0">
                  <a:solidFill>
                    <a:srgbClr val="FF0000"/>
                  </a:solidFill>
                  <a:cs typeface="Times New Roman" pitchFamily="18" charset="0"/>
                </a:rPr>
                <a:t>A,Z</a:t>
              </a:r>
              <a:r>
                <a:rPr lang="en-US" dirty="0">
                  <a:solidFill>
                    <a:srgbClr val="FF0000"/>
                  </a:solidFill>
                  <a:cs typeface="Times New Roman" pitchFamily="18" charset="0"/>
                </a:rPr>
                <a:t> </a:t>
              </a:r>
              <a:r>
                <a:rPr lang="en-US" dirty="0">
                  <a:cs typeface="Times New Roman" pitchFamily="18" charset="0"/>
                </a:rPr>
                <a:t>= </a:t>
              </a:r>
              <a:r>
                <a:rPr lang="en-US" dirty="0" err="1">
                  <a:cs typeface="Times New Roman" pitchFamily="18" charset="0"/>
                </a:rPr>
                <a:t>a</a:t>
              </a:r>
              <a:r>
                <a:rPr lang="en-US" baseline="-30000" dirty="0" err="1">
                  <a:cs typeface="Times New Roman" pitchFamily="18" charset="0"/>
                </a:rPr>
                <a:t>v</a:t>
              </a:r>
              <a:r>
                <a:rPr lang="en-US" dirty="0">
                  <a:cs typeface="Times New Roman" pitchFamily="18" charset="0"/>
                </a:rPr>
                <a:t>[1-b</a:t>
              </a:r>
              <a:r>
                <a:rPr lang="en-US" baseline="-25000" dirty="0">
                  <a:cs typeface="Times New Roman" pitchFamily="18" charset="0"/>
                </a:rPr>
                <a:t>1</a:t>
              </a:r>
              <a:r>
                <a:rPr lang="en-US" dirty="0">
                  <a:cs typeface="Times New Roman" pitchFamily="18" charset="0"/>
                </a:rPr>
                <a:t>((N-Z)/A)²]A - a</a:t>
              </a:r>
              <a:r>
                <a:rPr lang="en-US" baseline="-30000" dirty="0">
                  <a:cs typeface="Times New Roman" pitchFamily="18" charset="0"/>
                </a:rPr>
                <a:t>s</a:t>
              </a:r>
              <a:r>
                <a:rPr lang="en-US" dirty="0">
                  <a:cs typeface="Times New Roman" pitchFamily="18" charset="0"/>
                </a:rPr>
                <a:t>[1-b</a:t>
              </a:r>
              <a:r>
                <a:rPr lang="en-US" baseline="-25000" dirty="0">
                  <a:cs typeface="Times New Roman" pitchFamily="18" charset="0"/>
                </a:rPr>
                <a:t>2</a:t>
              </a:r>
              <a:r>
                <a:rPr lang="en-US" dirty="0">
                  <a:cs typeface="Times New Roman" pitchFamily="18" charset="0"/>
                </a:rPr>
                <a:t>((N-Z)/A)²]A</a:t>
              </a:r>
              <a:r>
                <a:rPr lang="en-US" baseline="30000" dirty="0">
                  <a:cs typeface="Times New Roman" pitchFamily="18" charset="0"/>
                </a:rPr>
                <a:t>2/3 </a:t>
              </a:r>
              <a:r>
                <a:rPr lang="en-US" dirty="0">
                  <a:cs typeface="Times New Roman" pitchFamily="18" charset="0"/>
                </a:rPr>
                <a:t>- a</a:t>
              </a:r>
              <a:r>
                <a:rPr lang="en-US" baseline="-30000" dirty="0">
                  <a:cs typeface="Times New Roman" pitchFamily="18" charset="0"/>
                </a:rPr>
                <a:t>c</a:t>
              </a:r>
              <a:r>
                <a:rPr lang="en-US" dirty="0">
                  <a:cs typeface="Times New Roman" pitchFamily="18" charset="0"/>
                </a:rPr>
                <a:t> Z²/A</a:t>
              </a:r>
              <a:r>
                <a:rPr lang="en-US" baseline="30000" dirty="0">
                  <a:cs typeface="Times New Roman" pitchFamily="18" charset="0"/>
                </a:rPr>
                <a:t>1/3</a:t>
              </a:r>
              <a:r>
                <a:rPr lang="en-US" dirty="0">
                  <a:cs typeface="Times New Roman" pitchFamily="18" charset="0"/>
                </a:rPr>
                <a:t> + δ</a:t>
              </a:r>
              <a:r>
                <a:rPr lang="en-US" baseline="-30000" dirty="0">
                  <a:cs typeface="Times New Roman" pitchFamily="18" charset="0"/>
                </a:rPr>
                <a:t>A,Z</a:t>
              </a:r>
              <a:r>
                <a:rPr lang="en-US" dirty="0">
                  <a:cs typeface="Times New Roman" pitchFamily="18" charset="0"/>
                </a:rPr>
                <a:t>A</a:t>
              </a:r>
              <a:r>
                <a:rPr lang="en-US" baseline="30000" dirty="0">
                  <a:cs typeface="Times New Roman" pitchFamily="18" charset="0"/>
                </a:rPr>
                <a:t>-1/2</a:t>
              </a:r>
              <a:r>
                <a:rPr lang="en-US" dirty="0">
                  <a:cs typeface="Times New Roman" pitchFamily="18" charset="0"/>
                </a:rPr>
                <a:t> + C</a:t>
              </a:r>
              <a:r>
                <a:rPr lang="en-US" baseline="-30000" dirty="0">
                  <a:cs typeface="Times New Roman" pitchFamily="18" charset="0"/>
                </a:rPr>
                <a:t>d</a:t>
              </a:r>
              <a:r>
                <a:rPr lang="en-US" dirty="0">
                  <a:cs typeface="Times New Roman" pitchFamily="18" charset="0"/>
                </a:rPr>
                <a:t>Z²/</a:t>
              </a:r>
              <a:r>
                <a:rPr lang="en-US" dirty="0" smtClean="0">
                  <a:cs typeface="Times New Roman" pitchFamily="18" charset="0"/>
                </a:rPr>
                <a:t>A </a:t>
              </a:r>
            </a:p>
          </p:txBody>
        </p:sp>
        <p:grpSp>
          <p:nvGrpSpPr>
            <p:cNvPr id="3" name="Group 21"/>
            <p:cNvGrpSpPr/>
            <p:nvPr/>
          </p:nvGrpSpPr>
          <p:grpSpPr>
            <a:xfrm>
              <a:off x="1752600" y="1181099"/>
              <a:ext cx="1918647" cy="3800335"/>
              <a:chOff x="1752600" y="1181099"/>
              <a:chExt cx="1918647" cy="3800335"/>
            </a:xfrm>
          </p:grpSpPr>
          <p:cxnSp>
            <p:nvCxnSpPr>
              <p:cNvPr id="17" name="Straight Arrow Connector 16"/>
              <p:cNvCxnSpPr/>
              <p:nvPr/>
            </p:nvCxnSpPr>
            <p:spPr bwMode="auto">
              <a:xfrm rot="16200000" flipH="1">
                <a:off x="108897" y="2824803"/>
                <a:ext cx="3800334" cy="512928"/>
              </a:xfrm>
              <a:prstGeom prst="straightConnector1">
                <a:avLst/>
              </a:prstGeom>
              <a:solidFill>
                <a:srgbClr val="FFFF99"/>
              </a:solidFill>
              <a:ln w="25400" cap="flat" cmpd="sng" algn="ctr">
                <a:solidFill>
                  <a:schemeClr val="tx1"/>
                </a:solidFill>
                <a:prstDash val="solid"/>
                <a:round/>
                <a:headEnd type="none" w="med" len="med"/>
                <a:tailEnd type="arrow"/>
              </a:ln>
              <a:effectLst/>
            </p:spPr>
          </p:cxnSp>
          <p:cxnSp>
            <p:nvCxnSpPr>
              <p:cNvPr id="19" name="Straight Arrow Connector 18"/>
              <p:cNvCxnSpPr/>
              <p:nvPr/>
            </p:nvCxnSpPr>
            <p:spPr bwMode="auto">
              <a:xfrm rot="16200000" flipH="1">
                <a:off x="1091157" y="2401342"/>
                <a:ext cx="3800333" cy="1359847"/>
              </a:xfrm>
              <a:prstGeom prst="straightConnector1">
                <a:avLst/>
              </a:prstGeom>
              <a:solidFill>
                <a:srgbClr val="FFFF99"/>
              </a:solidFill>
              <a:ln w="25400" cap="flat" cmpd="sng" algn="ctr">
                <a:solidFill>
                  <a:schemeClr val="tx1"/>
                </a:solidFill>
                <a:prstDash val="solid"/>
                <a:round/>
                <a:headEnd type="none" w="med" len="med"/>
                <a:tailEnd type="arrow"/>
              </a:ln>
              <a:effectLst/>
            </p:spPr>
          </p:cxnSp>
        </p:grpSp>
      </p:grpSp>
      <p:sp>
        <p:nvSpPr>
          <p:cNvPr id="18" name="Text Box 4"/>
          <p:cNvSpPr txBox="1">
            <a:spLocks noChangeArrowheads="1"/>
          </p:cNvSpPr>
          <p:nvPr/>
        </p:nvSpPr>
        <p:spPr bwMode="auto">
          <a:xfrm rot="5400000">
            <a:off x="7412037" y="2646605"/>
            <a:ext cx="3082925" cy="304800"/>
          </a:xfrm>
          <a:prstGeom prst="rect">
            <a:avLst/>
          </a:prstGeom>
          <a:noFill/>
          <a:ln w="9525">
            <a:noFill/>
            <a:miter lim="800000"/>
            <a:headEnd/>
            <a:tailEnd/>
          </a:ln>
          <a:effectLst/>
        </p:spPr>
        <p:txBody>
          <a:bodyPr wrap="none">
            <a:spAutoFit/>
          </a:bodyPr>
          <a:lstStyle/>
          <a:p>
            <a:pPr>
              <a:spcBef>
                <a:spcPct val="0"/>
              </a:spcBef>
              <a:buFontTx/>
              <a:buNone/>
            </a:pPr>
            <a:r>
              <a:rPr lang="en-US" sz="1400" dirty="0"/>
              <a:t>Brown, Phys. Rev. </a:t>
            </a:r>
            <a:r>
              <a:rPr lang="en-US" sz="1400" dirty="0" err="1"/>
              <a:t>Lett</a:t>
            </a:r>
            <a:r>
              <a:rPr lang="en-US" sz="1400" dirty="0"/>
              <a:t>. 85, 5296 (2001)</a:t>
            </a:r>
          </a:p>
        </p:txBody>
      </p:sp>
      <p:sp>
        <p:nvSpPr>
          <p:cNvPr id="21" name="TextBox 20"/>
          <p:cNvSpPr txBox="1"/>
          <p:nvPr/>
        </p:nvSpPr>
        <p:spPr>
          <a:xfrm>
            <a:off x="5346700" y="1565729"/>
            <a:ext cx="1636923" cy="307777"/>
          </a:xfrm>
          <a:prstGeom prst="rect">
            <a:avLst/>
          </a:prstGeom>
          <a:noFill/>
        </p:spPr>
        <p:txBody>
          <a:bodyPr wrap="none" rtlCol="0">
            <a:spAutoFit/>
          </a:bodyPr>
          <a:lstStyle/>
          <a:p>
            <a:pPr>
              <a:buNone/>
            </a:pPr>
            <a:r>
              <a:rPr lang="en-US" sz="1400" dirty="0" smtClean="0"/>
              <a:t>Symmetry energy at</a:t>
            </a:r>
            <a:endParaRPr lang="en-US" sz="1400" dirty="0"/>
          </a:p>
        </p:txBody>
      </p:sp>
      <p:cxnSp>
        <p:nvCxnSpPr>
          <p:cNvPr id="23" name="Straight Connector 22"/>
          <p:cNvCxnSpPr/>
          <p:nvPr/>
        </p:nvCxnSpPr>
        <p:spPr bwMode="auto">
          <a:xfrm>
            <a:off x="6966857" y="1451429"/>
            <a:ext cx="914400" cy="914400"/>
          </a:xfrm>
          <a:prstGeom prst="line">
            <a:avLst/>
          </a:prstGeom>
          <a:solidFill>
            <a:srgbClr val="FFFF99"/>
          </a:solidFill>
          <a:ln w="9525" cap="flat" cmpd="sng" algn="ctr">
            <a:noFill/>
            <a:prstDash val="solid"/>
            <a:round/>
            <a:headEnd type="none" w="med" len="med"/>
            <a:tailEnd type="none" w="med" len="med"/>
          </a:ln>
          <a:effectLst/>
        </p:spPr>
      </p:cxnSp>
      <p:cxnSp>
        <p:nvCxnSpPr>
          <p:cNvPr id="25" name="Straight Connector 24"/>
          <p:cNvCxnSpPr/>
          <p:nvPr/>
        </p:nvCxnSpPr>
        <p:spPr bwMode="auto">
          <a:xfrm rot="5400000" flipH="1" flipV="1">
            <a:off x="3889829" y="4180115"/>
            <a:ext cx="769257" cy="14514"/>
          </a:xfrm>
          <a:prstGeom prst="line">
            <a:avLst/>
          </a:prstGeom>
          <a:solidFill>
            <a:srgbClr val="FFFF99"/>
          </a:solidFill>
          <a:ln w="9525" cap="flat" cmpd="sng" algn="ctr">
            <a:noFill/>
            <a:prstDash val="solid"/>
            <a:round/>
            <a:headEnd type="none" w="med" len="med"/>
            <a:tailEnd type="none" w="med" len="med"/>
          </a:ln>
          <a:effectLst/>
        </p:spPr>
      </p:cxnSp>
      <p:cxnSp>
        <p:nvCxnSpPr>
          <p:cNvPr id="27" name="Straight Connector 26"/>
          <p:cNvCxnSpPr/>
          <p:nvPr/>
        </p:nvCxnSpPr>
        <p:spPr bwMode="auto">
          <a:xfrm rot="5400000">
            <a:off x="5573486" y="2844802"/>
            <a:ext cx="2815773" cy="1"/>
          </a:xfrm>
          <a:prstGeom prst="line">
            <a:avLst/>
          </a:prstGeom>
          <a:solidFill>
            <a:srgbClr val="FFFF99"/>
          </a:solidFill>
          <a:ln w="25400" cap="flat" cmpd="sng" algn="ctr">
            <a:solidFill>
              <a:srgbClr val="FF0000"/>
            </a:solidFill>
            <a:prstDash val="solid"/>
            <a:round/>
            <a:headEnd type="none" w="med" len="med"/>
            <a:tailEnd type="none" w="med" len="med"/>
          </a:ln>
          <a:effectLst/>
        </p:spPr>
      </p:cxnSp>
      <p:sp>
        <p:nvSpPr>
          <p:cNvPr id="31" name="TextBox 30"/>
          <p:cNvSpPr txBox="1"/>
          <p:nvPr/>
        </p:nvSpPr>
        <p:spPr>
          <a:xfrm>
            <a:off x="6937833" y="3494309"/>
            <a:ext cx="502061" cy="523220"/>
          </a:xfrm>
          <a:prstGeom prst="rect">
            <a:avLst/>
          </a:prstGeom>
          <a:noFill/>
        </p:spPr>
        <p:txBody>
          <a:bodyPr wrap="none" rtlCol="0">
            <a:spAutoFit/>
          </a:bodyPr>
          <a:lstStyle/>
          <a:p>
            <a:pPr>
              <a:buNone/>
            </a:pPr>
            <a:r>
              <a:rPr lang="en-US" sz="2800" dirty="0" smtClean="0">
                <a:solidFill>
                  <a:srgbClr val="FF0000"/>
                </a:solidFill>
                <a:sym typeface="Symbol"/>
              </a:rPr>
              <a:t>ρ</a:t>
            </a:r>
            <a:r>
              <a:rPr lang="en-US" sz="2800" baseline="-25000" dirty="0" smtClean="0">
                <a:solidFill>
                  <a:srgbClr val="FF0000"/>
                </a:solidFill>
                <a:sym typeface="Symbol"/>
              </a:rPr>
              <a:t>0</a:t>
            </a:r>
            <a:endParaRPr lang="en-US" sz="2800" dirty="0">
              <a:solidFill>
                <a:srgbClr val="FF0000"/>
              </a:solidFill>
            </a:endParaRPr>
          </a:p>
        </p:txBody>
      </p:sp>
      <p:sp>
        <p:nvSpPr>
          <p:cNvPr id="32" name="TextBox 31"/>
          <p:cNvSpPr txBox="1"/>
          <p:nvPr/>
        </p:nvSpPr>
        <p:spPr>
          <a:xfrm>
            <a:off x="5412015" y="1826986"/>
            <a:ext cx="887185" cy="954107"/>
          </a:xfrm>
          <a:prstGeom prst="rect">
            <a:avLst/>
          </a:prstGeom>
          <a:noFill/>
        </p:spPr>
        <p:txBody>
          <a:bodyPr wrap="square" rtlCol="0">
            <a:spAutoFit/>
          </a:bodyPr>
          <a:lstStyle/>
          <a:p>
            <a:pPr>
              <a:buNone/>
            </a:pPr>
            <a:r>
              <a:rPr lang="en-US" sz="2800" dirty="0" err="1" smtClean="0">
                <a:solidFill>
                  <a:srgbClr val="FF00FF"/>
                </a:solidFill>
                <a:sym typeface="Symbol"/>
              </a:rPr>
              <a:t>δ</a:t>
            </a:r>
            <a:r>
              <a:rPr lang="en-US" sz="2800" dirty="0" smtClean="0">
                <a:solidFill>
                  <a:srgbClr val="FF00FF"/>
                </a:solidFill>
                <a:sym typeface="Symbol"/>
              </a:rPr>
              <a:t>=1ρ</a:t>
            </a:r>
            <a:r>
              <a:rPr lang="en-US" sz="2800" baseline="-25000" dirty="0" smtClean="0">
                <a:solidFill>
                  <a:srgbClr val="FF00FF"/>
                </a:solidFill>
                <a:sym typeface="Symbol"/>
              </a:rPr>
              <a:t>p</a:t>
            </a:r>
            <a:r>
              <a:rPr lang="en-US" sz="2800" dirty="0" smtClean="0">
                <a:solidFill>
                  <a:srgbClr val="FF00FF"/>
                </a:solidFill>
                <a:sym typeface="Symbol"/>
              </a:rPr>
              <a:t>=0</a:t>
            </a:r>
            <a:endParaRPr lang="en-US" sz="2800" dirty="0">
              <a:solidFill>
                <a:srgbClr val="FF00FF"/>
              </a:solidFill>
            </a:endParaRPr>
          </a:p>
        </p:txBody>
      </p:sp>
      <p:sp>
        <p:nvSpPr>
          <p:cNvPr id="33" name="TextBox 32"/>
          <p:cNvSpPr txBox="1"/>
          <p:nvPr/>
        </p:nvSpPr>
        <p:spPr>
          <a:xfrm>
            <a:off x="3096986" y="1389745"/>
            <a:ext cx="1043214" cy="954107"/>
          </a:xfrm>
          <a:prstGeom prst="rect">
            <a:avLst/>
          </a:prstGeom>
          <a:noFill/>
        </p:spPr>
        <p:txBody>
          <a:bodyPr wrap="square" rtlCol="0">
            <a:spAutoFit/>
          </a:bodyPr>
          <a:lstStyle/>
          <a:p>
            <a:pPr>
              <a:buNone/>
            </a:pPr>
            <a:r>
              <a:rPr lang="en-US" sz="2800" dirty="0" err="1" smtClean="0">
                <a:solidFill>
                  <a:srgbClr val="FF00FF"/>
                </a:solidFill>
                <a:sym typeface="Symbol"/>
              </a:rPr>
              <a:t>δ</a:t>
            </a:r>
            <a:r>
              <a:rPr lang="en-US" sz="2800" dirty="0" smtClean="0">
                <a:solidFill>
                  <a:srgbClr val="FF00FF"/>
                </a:solidFill>
                <a:sym typeface="Symbol"/>
              </a:rPr>
              <a:t>=0 </a:t>
            </a:r>
            <a:r>
              <a:rPr lang="en-US" sz="2800" dirty="0" err="1" smtClean="0">
                <a:solidFill>
                  <a:srgbClr val="FF00FF"/>
                </a:solidFill>
                <a:sym typeface="Symbol"/>
              </a:rPr>
              <a:t>ρ</a:t>
            </a:r>
            <a:r>
              <a:rPr lang="en-US" sz="2800" baseline="-25000" dirty="0" err="1" smtClean="0">
                <a:solidFill>
                  <a:srgbClr val="FF00FF"/>
                </a:solidFill>
                <a:sym typeface="Symbol"/>
              </a:rPr>
              <a:t>n</a:t>
            </a:r>
            <a:r>
              <a:rPr lang="en-US" sz="2800" dirty="0" smtClean="0">
                <a:solidFill>
                  <a:srgbClr val="FF00FF"/>
                </a:solidFill>
                <a:sym typeface="Symbol"/>
              </a:rPr>
              <a:t>=</a:t>
            </a:r>
            <a:r>
              <a:rPr lang="en-US" sz="2800" dirty="0" err="1">
                <a:solidFill>
                  <a:srgbClr val="FF00FF"/>
                </a:solidFill>
                <a:sym typeface="Symbol"/>
              </a:rPr>
              <a:t>ρ</a:t>
            </a:r>
            <a:r>
              <a:rPr lang="en-US" sz="2800" baseline="-25000" dirty="0" err="1" smtClean="0">
                <a:solidFill>
                  <a:srgbClr val="FF00FF"/>
                </a:solidFill>
                <a:sym typeface="Symbol"/>
              </a:rPr>
              <a:t>p</a:t>
            </a:r>
            <a:endParaRPr lang="en-US" sz="2800" dirty="0">
              <a:solidFill>
                <a:srgbClr val="FF00FF"/>
              </a:solidFill>
            </a:endParaRPr>
          </a:p>
        </p:txBody>
      </p:sp>
      <p:grpSp>
        <p:nvGrpSpPr>
          <p:cNvPr id="34" name="Group 33"/>
          <p:cNvGrpSpPr/>
          <p:nvPr/>
        </p:nvGrpSpPr>
        <p:grpSpPr>
          <a:xfrm>
            <a:off x="469900" y="2514600"/>
            <a:ext cx="2762295" cy="1498600"/>
            <a:chOff x="469900" y="2514600"/>
            <a:chExt cx="2762295" cy="1498600"/>
          </a:xfrm>
        </p:grpSpPr>
        <p:sp>
          <p:nvSpPr>
            <p:cNvPr id="28" name="TextBox 27"/>
            <p:cNvSpPr txBox="1"/>
            <p:nvPr/>
          </p:nvSpPr>
          <p:spPr>
            <a:xfrm>
              <a:off x="469900" y="2514600"/>
              <a:ext cx="2762295" cy="701731"/>
            </a:xfrm>
            <a:prstGeom prst="rect">
              <a:avLst/>
            </a:prstGeom>
            <a:solidFill>
              <a:srgbClr val="66FFFF"/>
            </a:solidFill>
          </p:spPr>
          <p:txBody>
            <a:bodyPr wrap="none" rtlCol="0">
              <a:spAutoFit/>
            </a:bodyPr>
            <a:lstStyle/>
            <a:p>
              <a:pPr>
                <a:buNone/>
              </a:pPr>
              <a:r>
                <a:rPr lang="en-US" dirty="0" smtClean="0"/>
                <a:t>Curvature given by </a:t>
              </a:r>
            </a:p>
            <a:p>
              <a:pPr>
                <a:buNone/>
              </a:pPr>
              <a:r>
                <a:rPr lang="en-US" dirty="0" smtClean="0"/>
                <a:t>Giant Monopole Resonance</a:t>
              </a:r>
              <a:endParaRPr lang="en-US" dirty="0"/>
            </a:p>
          </p:txBody>
        </p:sp>
        <p:sp>
          <p:nvSpPr>
            <p:cNvPr id="30" name="Down Arrow 29"/>
            <p:cNvSpPr/>
            <p:nvPr/>
          </p:nvSpPr>
          <p:spPr bwMode="auto">
            <a:xfrm>
              <a:off x="1524000" y="3314700"/>
              <a:ext cx="241300" cy="698500"/>
            </a:xfrm>
            <a:prstGeom prst="downArrow">
              <a:avLst/>
            </a:prstGeom>
            <a:solidFill>
              <a:srgbClr val="00B0F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grpSp>
      <p:sp>
        <p:nvSpPr>
          <p:cNvPr id="35" name="TextBox 34"/>
          <p:cNvSpPr txBox="1"/>
          <p:nvPr/>
        </p:nvSpPr>
        <p:spPr>
          <a:xfrm>
            <a:off x="0" y="563034"/>
            <a:ext cx="2447145" cy="369332"/>
          </a:xfrm>
          <a:prstGeom prst="rect">
            <a:avLst/>
          </a:prstGeom>
          <a:noFill/>
        </p:spPr>
        <p:txBody>
          <a:bodyPr wrap="none" rtlCol="0">
            <a:spAutoFit/>
          </a:bodyPr>
          <a:lstStyle/>
          <a:p>
            <a:pPr>
              <a:buNone/>
            </a:pPr>
            <a:r>
              <a:rPr lang="en-US" dirty="0" smtClean="0">
                <a:solidFill>
                  <a:srgbClr val="FF0000"/>
                </a:solidFill>
              </a:rPr>
              <a:t>nuclear  binding energy</a:t>
            </a:r>
          </a:p>
        </p:txBody>
      </p:sp>
    </p:spTree>
    <p:extLst>
      <p:ext uri="{BB962C8B-B14F-4D97-AF65-F5344CB8AC3E}">
        <p14:creationId xmlns:p14="http://schemas.microsoft.com/office/powerpoint/2010/main" val="40284537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9" presetClass="entr" presetSubtype="0" fill="hold" grpId="0" nodeType="withEffect">
                                  <p:stCondLst>
                                    <p:cond delay="0"/>
                                  </p:stCondLst>
                                  <p:childTnLst>
                                    <p:set>
                                      <p:cBhvr>
                                        <p:cTn id="8" dur="1" fill="hold">
                                          <p:stCondLst>
                                            <p:cond delay="0"/>
                                          </p:stCondLst>
                                        </p:cTn>
                                        <p:tgtEl>
                                          <p:spTgt spid="35"/>
                                        </p:tgtEl>
                                        <p:attrNameLst>
                                          <p:attrName>style.visibility</p:attrName>
                                        </p:attrNameLst>
                                      </p:cBhvr>
                                      <p:to>
                                        <p:strVal val="visible"/>
                                      </p:to>
                                    </p:set>
                                    <p:animEffect transition="in" filter="dissolve">
                                      <p:cBhvr>
                                        <p:cTn id="9" dur="500"/>
                                        <p:tgtEl>
                                          <p:spTgt spid="35"/>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dissolve">
                                      <p:cBhvr>
                                        <p:cTn id="1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5734" y="0"/>
            <a:ext cx="7772400" cy="653521"/>
          </a:xfrm>
        </p:spPr>
        <p:txBody>
          <a:bodyPr/>
          <a:lstStyle/>
          <a:p>
            <a:r>
              <a:rPr lang="en-US" dirty="0"/>
              <a:t>O</a:t>
            </a:r>
            <a:r>
              <a:rPr lang="en-US" dirty="0" smtClean="0"/>
              <a:t>bservables to constrain low density </a:t>
            </a:r>
            <a:r>
              <a:rPr lang="en-US" dirty="0" err="1" smtClean="0"/>
              <a:t>EoS</a:t>
            </a:r>
            <a:endParaRPr lang="en-US" dirty="0"/>
          </a:p>
        </p:txBody>
      </p:sp>
      <p:sp>
        <p:nvSpPr>
          <p:cNvPr id="3" name="Text Placeholder 2"/>
          <p:cNvSpPr>
            <a:spLocks noGrp="1"/>
          </p:cNvSpPr>
          <p:nvPr>
            <p:ph sz="half" idx="1"/>
          </p:nvPr>
        </p:nvSpPr>
        <p:spPr>
          <a:xfrm>
            <a:off x="499533" y="5973192"/>
            <a:ext cx="3810000" cy="1152917"/>
          </a:xfrm>
        </p:spPr>
        <p:txBody>
          <a:bodyPr/>
          <a:lstStyle/>
          <a:p>
            <a:r>
              <a:rPr lang="en-US" dirty="0" smtClean="0"/>
              <a:t>Asymmetry and dynamics of nuclear surfaces: E1 excitations</a:t>
            </a:r>
            <a:endParaRPr lang="en-US" dirty="0"/>
          </a:p>
        </p:txBody>
      </p:sp>
      <p:sp>
        <p:nvSpPr>
          <p:cNvPr id="8" name="Content Placeholder 7"/>
          <p:cNvSpPr>
            <a:spLocks noGrp="1"/>
          </p:cNvSpPr>
          <p:nvPr>
            <p:ph sz="half" idx="2"/>
          </p:nvPr>
        </p:nvSpPr>
        <p:spPr>
          <a:xfrm>
            <a:off x="4459110" y="6057848"/>
            <a:ext cx="4684889" cy="941262"/>
          </a:xfrm>
        </p:spPr>
        <p:txBody>
          <a:bodyPr/>
          <a:lstStyle/>
          <a:p>
            <a:r>
              <a:rPr lang="en-US" dirty="0" smtClean="0"/>
              <a:t>Ratios of neutron/proton spectra in central </a:t>
            </a:r>
            <a:r>
              <a:rPr lang="en-US" baseline="30000" dirty="0" smtClean="0"/>
              <a:t>124</a:t>
            </a:r>
            <a:r>
              <a:rPr lang="en-US" dirty="0" smtClean="0"/>
              <a:t>Sn+</a:t>
            </a:r>
            <a:r>
              <a:rPr lang="en-US" baseline="30000" dirty="0" smtClean="0"/>
              <a:t>124</a:t>
            </a:r>
            <a:r>
              <a:rPr lang="en-US" dirty="0" smtClean="0"/>
              <a:t>Sn collisions (</a:t>
            </a:r>
            <a:r>
              <a:rPr lang="en-US" dirty="0" err="1" smtClean="0"/>
              <a:t>δ</a:t>
            </a:r>
            <a:r>
              <a:rPr lang="en-US" dirty="0" smtClean="0"/>
              <a:t> dep. of radial flow)</a:t>
            </a:r>
          </a:p>
        </p:txBody>
      </p:sp>
      <p:pic>
        <p:nvPicPr>
          <p:cNvPr id="9" name="Picture 5" descr="iso-diff-y4"/>
          <p:cNvPicPr>
            <a:picLocks noChangeAspect="1" noChangeArrowheads="1"/>
          </p:cNvPicPr>
          <p:nvPr/>
        </p:nvPicPr>
        <p:blipFill>
          <a:blip r:embed="rId3"/>
          <a:srcRect/>
          <a:stretch>
            <a:fillRect/>
          </a:stretch>
        </p:blipFill>
        <p:spPr bwMode="auto">
          <a:xfrm>
            <a:off x="4628445" y="627738"/>
            <a:ext cx="3811057" cy="2562576"/>
          </a:xfrm>
          <a:prstGeom prst="rect">
            <a:avLst/>
          </a:prstGeom>
          <a:noFill/>
        </p:spPr>
      </p:pic>
      <p:pic>
        <p:nvPicPr>
          <p:cNvPr id="10" name="Picture 8" descr="povnuc_pdr"/>
          <p:cNvPicPr>
            <a:picLocks noChangeAspect="1" noChangeArrowheads="1"/>
          </p:cNvPicPr>
          <p:nvPr/>
        </p:nvPicPr>
        <p:blipFill>
          <a:blip r:embed="rId4"/>
          <a:srcRect/>
          <a:stretch>
            <a:fillRect/>
          </a:stretch>
        </p:blipFill>
        <p:spPr bwMode="auto">
          <a:xfrm>
            <a:off x="606778" y="3447840"/>
            <a:ext cx="3294903" cy="2196601"/>
          </a:xfrm>
          <a:prstGeom prst="rect">
            <a:avLst/>
          </a:prstGeom>
          <a:noFill/>
          <a:ln w="9525">
            <a:noFill/>
            <a:miter lim="800000"/>
            <a:headEnd/>
            <a:tailEnd/>
          </a:ln>
        </p:spPr>
      </p:pic>
      <p:sp>
        <p:nvSpPr>
          <p:cNvPr id="11" name="Text Placeholder 2"/>
          <p:cNvSpPr txBox="1">
            <a:spLocks/>
          </p:cNvSpPr>
          <p:nvPr/>
        </p:nvSpPr>
        <p:spPr bwMode="auto">
          <a:xfrm>
            <a:off x="406400" y="2233747"/>
            <a:ext cx="3810000" cy="115291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1800" baseline="0">
                <a:solidFill>
                  <a:schemeClr val="accent2"/>
                </a:solidFill>
                <a:latin typeface="+mn-lt"/>
                <a:ea typeface="+mn-ea"/>
                <a:cs typeface="+mn-cs"/>
              </a:defRPr>
            </a:lvl1pPr>
            <a:lvl2pPr marL="742950" indent="-285750" algn="l" rtl="0" fontAlgn="base">
              <a:spcBef>
                <a:spcPct val="20000"/>
              </a:spcBef>
              <a:spcAft>
                <a:spcPct val="0"/>
              </a:spcAft>
              <a:buChar char="–"/>
              <a:defRPr sz="1800" baseline="0">
                <a:solidFill>
                  <a:schemeClr val="tx1"/>
                </a:solidFill>
                <a:latin typeface="+mn-lt"/>
              </a:defRPr>
            </a:lvl2pPr>
            <a:lvl3pPr marL="1143000" indent="-228600" algn="l" rtl="0" fontAlgn="base">
              <a:spcBef>
                <a:spcPct val="20000"/>
              </a:spcBef>
              <a:spcAft>
                <a:spcPct val="0"/>
              </a:spcAft>
              <a:buChar char="•"/>
              <a:defRPr sz="1800" baseline="0">
                <a:solidFill>
                  <a:srgbClr val="FF0000"/>
                </a:solidFill>
                <a:latin typeface="+mn-lt"/>
              </a:defRPr>
            </a:lvl3pPr>
            <a:lvl4pPr marL="1600200" indent="-228600" algn="l" rtl="0" fontAlgn="base">
              <a:spcBef>
                <a:spcPct val="20000"/>
              </a:spcBef>
              <a:spcAft>
                <a:spcPct val="0"/>
              </a:spcAft>
              <a:buChar char="–"/>
              <a:defRPr sz="1800">
                <a:solidFill>
                  <a:srgbClr val="993300"/>
                </a:solidFill>
                <a:latin typeface="+mn-lt"/>
              </a:defRPr>
            </a:lvl4pPr>
            <a:lvl5pPr marL="2057400" indent="-228600" algn="l" rtl="0" fontAlgn="base">
              <a:spcBef>
                <a:spcPct val="20000"/>
              </a:spcBef>
              <a:spcAft>
                <a:spcPct val="0"/>
              </a:spcAft>
              <a:buChar char="»"/>
              <a:defRPr sz="1800">
                <a:solidFill>
                  <a:schemeClr val="accent1"/>
                </a:solidFill>
                <a:latin typeface="+mn-lt"/>
              </a:defRPr>
            </a:lvl5pPr>
            <a:lvl6pPr marL="2514600" indent="-228600" algn="l" rtl="0" fontAlgn="base">
              <a:spcBef>
                <a:spcPct val="20000"/>
              </a:spcBef>
              <a:spcAft>
                <a:spcPct val="0"/>
              </a:spcAft>
              <a:buChar char="»"/>
              <a:defRPr sz="1800">
                <a:solidFill>
                  <a:schemeClr val="accent1"/>
                </a:solidFill>
                <a:latin typeface="+mn-lt"/>
              </a:defRPr>
            </a:lvl6pPr>
            <a:lvl7pPr marL="2971800" indent="-228600" algn="l" rtl="0" fontAlgn="base">
              <a:spcBef>
                <a:spcPct val="20000"/>
              </a:spcBef>
              <a:spcAft>
                <a:spcPct val="0"/>
              </a:spcAft>
              <a:buChar char="»"/>
              <a:defRPr sz="1800">
                <a:solidFill>
                  <a:schemeClr val="accent1"/>
                </a:solidFill>
                <a:latin typeface="+mn-lt"/>
              </a:defRPr>
            </a:lvl7pPr>
            <a:lvl8pPr marL="3429000" indent="-228600" algn="l" rtl="0" fontAlgn="base">
              <a:spcBef>
                <a:spcPct val="20000"/>
              </a:spcBef>
              <a:spcAft>
                <a:spcPct val="0"/>
              </a:spcAft>
              <a:buChar char="»"/>
              <a:defRPr sz="1800">
                <a:solidFill>
                  <a:schemeClr val="accent1"/>
                </a:solidFill>
                <a:latin typeface="+mn-lt"/>
              </a:defRPr>
            </a:lvl8pPr>
            <a:lvl9pPr marL="3886200" indent="-228600" algn="l" rtl="0" fontAlgn="base">
              <a:spcBef>
                <a:spcPct val="20000"/>
              </a:spcBef>
              <a:spcAft>
                <a:spcPct val="0"/>
              </a:spcAft>
              <a:buChar char="»"/>
              <a:defRPr sz="1800">
                <a:solidFill>
                  <a:schemeClr val="accent1"/>
                </a:solidFill>
                <a:latin typeface="+mn-lt"/>
              </a:defRPr>
            </a:lvl9pPr>
          </a:lstStyle>
          <a:p>
            <a:r>
              <a:rPr lang="en-US" dirty="0" smtClean="0"/>
              <a:t>Binding energies of nuclei, Isobaric analog states.</a:t>
            </a:r>
          </a:p>
        </p:txBody>
      </p:sp>
      <p:sp>
        <p:nvSpPr>
          <p:cNvPr id="13" name="Rectangle 12"/>
          <p:cNvSpPr/>
          <p:nvPr/>
        </p:nvSpPr>
        <p:spPr>
          <a:xfrm>
            <a:off x="660401" y="1141568"/>
            <a:ext cx="4572000" cy="769441"/>
          </a:xfrm>
          <a:prstGeom prst="rect">
            <a:avLst/>
          </a:prstGeom>
        </p:spPr>
        <p:txBody>
          <a:bodyPr>
            <a:spAutoFit/>
          </a:bodyPr>
          <a:lstStyle/>
          <a:p>
            <a:pPr>
              <a:buNone/>
            </a:pPr>
            <a:r>
              <a:rPr lang="en-US" dirty="0">
                <a:cs typeface="Times New Roman" pitchFamily="18" charset="0"/>
              </a:rPr>
              <a:t> </a:t>
            </a:r>
            <a:r>
              <a:rPr lang="en-US" sz="2000" dirty="0">
                <a:solidFill>
                  <a:srgbClr val="FF0000"/>
                </a:solidFill>
                <a:cs typeface="Times New Roman" pitchFamily="18" charset="0"/>
              </a:rPr>
              <a:t>B</a:t>
            </a:r>
            <a:r>
              <a:rPr lang="en-US" sz="2000" baseline="-30000" dirty="0">
                <a:solidFill>
                  <a:srgbClr val="FF0000"/>
                </a:solidFill>
                <a:cs typeface="Times New Roman" pitchFamily="18" charset="0"/>
              </a:rPr>
              <a:t>A,Z</a:t>
            </a:r>
            <a:r>
              <a:rPr lang="en-US" sz="2000" dirty="0">
                <a:solidFill>
                  <a:srgbClr val="FF0000"/>
                </a:solidFill>
                <a:cs typeface="Times New Roman" pitchFamily="18" charset="0"/>
              </a:rPr>
              <a:t> </a:t>
            </a:r>
            <a:r>
              <a:rPr lang="en-US" sz="2000" dirty="0">
                <a:cs typeface="Times New Roman" pitchFamily="18" charset="0"/>
              </a:rPr>
              <a:t>= </a:t>
            </a:r>
            <a:r>
              <a:rPr lang="en-US" sz="2000" dirty="0" err="1">
                <a:cs typeface="Times New Roman" pitchFamily="18" charset="0"/>
              </a:rPr>
              <a:t>a</a:t>
            </a:r>
            <a:r>
              <a:rPr lang="en-US" sz="2000" baseline="-30000" dirty="0" err="1">
                <a:cs typeface="Times New Roman" pitchFamily="18" charset="0"/>
              </a:rPr>
              <a:t>v</a:t>
            </a:r>
            <a:r>
              <a:rPr lang="en-US" sz="2000" dirty="0">
                <a:cs typeface="Times New Roman" pitchFamily="18" charset="0"/>
              </a:rPr>
              <a:t>[1-b</a:t>
            </a:r>
            <a:r>
              <a:rPr lang="en-US" sz="2000" baseline="-25000" dirty="0">
                <a:cs typeface="Times New Roman" pitchFamily="18" charset="0"/>
              </a:rPr>
              <a:t>1</a:t>
            </a:r>
            <a:r>
              <a:rPr lang="en-US" sz="2000" dirty="0">
                <a:cs typeface="Times New Roman" pitchFamily="18" charset="0"/>
              </a:rPr>
              <a:t>((N-Z)/A)²]A </a:t>
            </a:r>
            <a:endParaRPr lang="en-US" sz="2000" dirty="0" smtClean="0">
              <a:cs typeface="Times New Roman" pitchFamily="18" charset="0"/>
            </a:endParaRPr>
          </a:p>
          <a:p>
            <a:pPr>
              <a:buNone/>
            </a:pPr>
            <a:r>
              <a:rPr lang="en-US" sz="2000" dirty="0" smtClean="0">
                <a:cs typeface="Times New Roman" pitchFamily="18" charset="0"/>
              </a:rPr>
              <a:t>           - </a:t>
            </a:r>
            <a:r>
              <a:rPr lang="en-US" sz="2000" dirty="0">
                <a:cs typeface="Times New Roman" pitchFamily="18" charset="0"/>
              </a:rPr>
              <a:t>a</a:t>
            </a:r>
            <a:r>
              <a:rPr lang="en-US" sz="2000" baseline="-30000" dirty="0">
                <a:cs typeface="Times New Roman" pitchFamily="18" charset="0"/>
              </a:rPr>
              <a:t>s</a:t>
            </a:r>
            <a:r>
              <a:rPr lang="en-US" sz="2000" dirty="0">
                <a:cs typeface="Times New Roman" pitchFamily="18" charset="0"/>
              </a:rPr>
              <a:t>[1-b</a:t>
            </a:r>
            <a:r>
              <a:rPr lang="en-US" sz="2000" baseline="-25000" dirty="0">
                <a:cs typeface="Times New Roman" pitchFamily="18" charset="0"/>
              </a:rPr>
              <a:t>2</a:t>
            </a:r>
            <a:r>
              <a:rPr lang="en-US" sz="2000" dirty="0">
                <a:cs typeface="Times New Roman" pitchFamily="18" charset="0"/>
              </a:rPr>
              <a:t>((N-Z)</a:t>
            </a:r>
            <a:r>
              <a:rPr lang="en-US" sz="2000" dirty="0" smtClean="0">
                <a:cs typeface="Times New Roman" pitchFamily="18" charset="0"/>
              </a:rPr>
              <a:t>/A)</a:t>
            </a:r>
            <a:r>
              <a:rPr lang="en-US" sz="2000" baseline="30000" dirty="0" smtClean="0">
                <a:cs typeface="Times New Roman" pitchFamily="18" charset="0"/>
              </a:rPr>
              <a:t>2</a:t>
            </a:r>
            <a:r>
              <a:rPr lang="en-US" sz="2000" dirty="0" smtClean="0">
                <a:cs typeface="Times New Roman" pitchFamily="18" charset="0"/>
              </a:rPr>
              <a:t>]A</a:t>
            </a:r>
            <a:r>
              <a:rPr lang="en-US" sz="2000" baseline="30000" dirty="0" smtClean="0">
                <a:cs typeface="Times New Roman" pitchFamily="18" charset="0"/>
              </a:rPr>
              <a:t>2/3</a:t>
            </a:r>
            <a:r>
              <a:rPr lang="en-US" sz="2000" dirty="0" smtClean="0">
                <a:cs typeface="Times New Roman" pitchFamily="18" charset="0"/>
              </a:rPr>
              <a:t>+.</a:t>
            </a:r>
            <a:r>
              <a:rPr lang="en-US" dirty="0" smtClean="0">
                <a:cs typeface="Times New Roman" pitchFamily="18" charset="0"/>
              </a:rPr>
              <a:t>...</a:t>
            </a:r>
            <a:endParaRPr lang="en-US" dirty="0"/>
          </a:p>
        </p:txBody>
      </p:sp>
      <p:pic>
        <p:nvPicPr>
          <p:cNvPr id="4" name="Picture 3"/>
          <p:cNvPicPr>
            <a:picLocks noChangeAspect="1"/>
          </p:cNvPicPr>
          <p:nvPr/>
        </p:nvPicPr>
        <p:blipFill>
          <a:blip r:embed="rId5"/>
          <a:stretch>
            <a:fillRect/>
          </a:stretch>
        </p:blipFill>
        <p:spPr>
          <a:xfrm>
            <a:off x="4143936" y="3499556"/>
            <a:ext cx="4873064" cy="2508955"/>
          </a:xfrm>
          <a:prstGeom prst="rect">
            <a:avLst/>
          </a:prstGeom>
        </p:spPr>
      </p:pic>
      <p:sp>
        <p:nvSpPr>
          <p:cNvPr id="12" name="Content Placeholder 7"/>
          <p:cNvSpPr txBox="1">
            <a:spLocks/>
          </p:cNvSpPr>
          <p:nvPr/>
        </p:nvSpPr>
        <p:spPr bwMode="auto">
          <a:xfrm>
            <a:off x="4535311" y="3083285"/>
            <a:ext cx="4707467" cy="58560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1800" baseline="0">
                <a:solidFill>
                  <a:schemeClr val="accent2"/>
                </a:solidFill>
                <a:latin typeface="+mn-lt"/>
                <a:ea typeface="+mn-ea"/>
                <a:cs typeface="+mn-cs"/>
              </a:defRPr>
            </a:lvl1pPr>
            <a:lvl2pPr marL="742950" indent="-285750" algn="l" rtl="0" fontAlgn="base">
              <a:spcBef>
                <a:spcPct val="20000"/>
              </a:spcBef>
              <a:spcAft>
                <a:spcPct val="0"/>
              </a:spcAft>
              <a:buChar char="–"/>
              <a:defRPr sz="1800" baseline="0">
                <a:solidFill>
                  <a:schemeClr val="tx1"/>
                </a:solidFill>
                <a:latin typeface="+mn-lt"/>
              </a:defRPr>
            </a:lvl2pPr>
            <a:lvl3pPr marL="1143000" indent="-228600" algn="l" rtl="0" fontAlgn="base">
              <a:spcBef>
                <a:spcPct val="20000"/>
              </a:spcBef>
              <a:spcAft>
                <a:spcPct val="0"/>
              </a:spcAft>
              <a:buChar char="•"/>
              <a:defRPr sz="1800" baseline="0">
                <a:solidFill>
                  <a:srgbClr val="FF0000"/>
                </a:solidFill>
                <a:latin typeface="+mn-lt"/>
              </a:defRPr>
            </a:lvl3pPr>
            <a:lvl4pPr marL="1600200" indent="-228600" algn="l" rtl="0" fontAlgn="base">
              <a:spcBef>
                <a:spcPct val="20000"/>
              </a:spcBef>
              <a:spcAft>
                <a:spcPct val="0"/>
              </a:spcAft>
              <a:buChar char="–"/>
              <a:defRPr sz="1800" baseline="0">
                <a:solidFill>
                  <a:srgbClr val="993300"/>
                </a:solidFill>
                <a:latin typeface="+mn-lt"/>
              </a:defRPr>
            </a:lvl4pPr>
            <a:lvl5pPr marL="2057400" indent="-228600" algn="l" rtl="0" fontAlgn="base">
              <a:spcBef>
                <a:spcPct val="20000"/>
              </a:spcBef>
              <a:spcAft>
                <a:spcPct val="0"/>
              </a:spcAft>
              <a:buChar char="»"/>
              <a:defRPr sz="1800">
                <a:solidFill>
                  <a:schemeClr val="accent1"/>
                </a:solidFill>
                <a:latin typeface="+mn-lt"/>
              </a:defRPr>
            </a:lvl5pPr>
            <a:lvl6pPr marL="2514600" indent="-228600" algn="l" rtl="0" fontAlgn="base">
              <a:spcBef>
                <a:spcPct val="20000"/>
              </a:spcBef>
              <a:spcAft>
                <a:spcPct val="0"/>
              </a:spcAft>
              <a:buChar char="»"/>
              <a:defRPr sz="1800">
                <a:solidFill>
                  <a:schemeClr val="accent1"/>
                </a:solidFill>
                <a:latin typeface="+mn-lt"/>
              </a:defRPr>
            </a:lvl6pPr>
            <a:lvl7pPr marL="2971800" indent="-228600" algn="l" rtl="0" fontAlgn="base">
              <a:spcBef>
                <a:spcPct val="20000"/>
              </a:spcBef>
              <a:spcAft>
                <a:spcPct val="0"/>
              </a:spcAft>
              <a:buChar char="»"/>
              <a:defRPr sz="1800">
                <a:solidFill>
                  <a:schemeClr val="accent1"/>
                </a:solidFill>
                <a:latin typeface="+mn-lt"/>
              </a:defRPr>
            </a:lvl7pPr>
            <a:lvl8pPr marL="3429000" indent="-228600" algn="l" rtl="0" fontAlgn="base">
              <a:spcBef>
                <a:spcPct val="20000"/>
              </a:spcBef>
              <a:spcAft>
                <a:spcPct val="0"/>
              </a:spcAft>
              <a:buChar char="»"/>
              <a:defRPr sz="1800">
                <a:solidFill>
                  <a:schemeClr val="accent1"/>
                </a:solidFill>
                <a:latin typeface="+mn-lt"/>
              </a:defRPr>
            </a:lvl8pPr>
            <a:lvl9pPr marL="3886200" indent="-228600" algn="l" rtl="0" fontAlgn="base">
              <a:spcBef>
                <a:spcPct val="20000"/>
              </a:spcBef>
              <a:spcAft>
                <a:spcPct val="0"/>
              </a:spcAft>
              <a:buChar char="»"/>
              <a:defRPr sz="1800">
                <a:solidFill>
                  <a:schemeClr val="accent1"/>
                </a:solidFill>
                <a:latin typeface="+mn-lt"/>
              </a:defRPr>
            </a:lvl9pPr>
          </a:lstStyle>
          <a:p>
            <a:r>
              <a:rPr lang="en-US" dirty="0" smtClean="0"/>
              <a:t>diffusion between nuclei of different </a:t>
            </a:r>
            <a:r>
              <a:rPr lang="en-US" dirty="0" err="1" smtClean="0"/>
              <a:t>δ</a:t>
            </a:r>
            <a:endParaRPr lang="en-US" dirty="0" smtClean="0"/>
          </a:p>
        </p:txBody>
      </p:sp>
      <p:sp>
        <p:nvSpPr>
          <p:cNvPr id="5" name="TextBox 4"/>
          <p:cNvSpPr txBox="1"/>
          <p:nvPr/>
        </p:nvSpPr>
        <p:spPr>
          <a:xfrm rot="16200000">
            <a:off x="3655262" y="1509059"/>
            <a:ext cx="1984588" cy="369332"/>
          </a:xfrm>
          <a:prstGeom prst="rect">
            <a:avLst/>
          </a:prstGeom>
          <a:solidFill>
            <a:schemeClr val="bg1"/>
          </a:solidFill>
        </p:spPr>
        <p:txBody>
          <a:bodyPr wrap="none" rtlCol="0">
            <a:spAutoFit/>
          </a:bodyPr>
          <a:lstStyle/>
          <a:p>
            <a:pPr>
              <a:buNone/>
            </a:pPr>
            <a:r>
              <a:rPr lang="en-US" dirty="0" smtClean="0"/>
              <a:t>R=2(</a:t>
            </a:r>
            <a:r>
              <a:rPr lang="en-US" dirty="0" err="1" smtClean="0"/>
              <a:t>δ</a:t>
            </a:r>
            <a:r>
              <a:rPr lang="en-US" dirty="0" smtClean="0"/>
              <a:t>-&lt;</a:t>
            </a:r>
            <a:r>
              <a:rPr lang="en-US" dirty="0" err="1" smtClean="0"/>
              <a:t>δ</a:t>
            </a:r>
            <a:r>
              <a:rPr lang="en-US" dirty="0" smtClean="0"/>
              <a:t>&gt;)/(</a:t>
            </a:r>
            <a:r>
              <a:rPr lang="en-US" dirty="0" err="1"/>
              <a:t>δ</a:t>
            </a:r>
            <a:r>
              <a:rPr lang="en-US" baseline="-25000" dirty="0" err="1" smtClean="0"/>
              <a:t>P</a:t>
            </a:r>
            <a:r>
              <a:rPr lang="en-US" dirty="0" err="1" smtClean="0"/>
              <a:t>-δ</a:t>
            </a:r>
            <a:r>
              <a:rPr lang="en-US" baseline="-25000" dirty="0" err="1" smtClean="0"/>
              <a:t>T</a:t>
            </a:r>
            <a:r>
              <a:rPr lang="en-US" dirty="0" smtClean="0"/>
              <a:t>)</a:t>
            </a:r>
            <a:endParaRPr lang="en-US" dirty="0"/>
          </a:p>
        </p:txBody>
      </p:sp>
      <p:sp>
        <p:nvSpPr>
          <p:cNvPr id="7" name="Rectangle 6"/>
          <p:cNvSpPr/>
          <p:nvPr/>
        </p:nvSpPr>
        <p:spPr bwMode="auto">
          <a:xfrm>
            <a:off x="4153648" y="4497294"/>
            <a:ext cx="358588" cy="22411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6" name="TextBox 5"/>
          <p:cNvSpPr txBox="1"/>
          <p:nvPr/>
        </p:nvSpPr>
        <p:spPr>
          <a:xfrm rot="16200000">
            <a:off x="3660583" y="4332944"/>
            <a:ext cx="1133331" cy="369332"/>
          </a:xfrm>
          <a:prstGeom prst="rect">
            <a:avLst/>
          </a:prstGeom>
          <a:solidFill>
            <a:schemeClr val="bg1"/>
          </a:solidFill>
        </p:spPr>
        <p:txBody>
          <a:bodyPr wrap="none" rtlCol="0">
            <a:spAutoFit/>
          </a:bodyPr>
          <a:lstStyle/>
          <a:p>
            <a:pPr>
              <a:buNone/>
            </a:pPr>
            <a:r>
              <a:rPr lang="en-US" dirty="0" smtClean="0"/>
              <a:t>Y(n)/Y(p)</a:t>
            </a:r>
            <a:endParaRPr lang="en-US" dirty="0"/>
          </a:p>
        </p:txBody>
      </p:sp>
      <p:sp>
        <p:nvSpPr>
          <p:cNvPr id="15" name="TextBox 14"/>
          <p:cNvSpPr txBox="1"/>
          <p:nvPr/>
        </p:nvSpPr>
        <p:spPr>
          <a:xfrm rot="5400000">
            <a:off x="7485611" y="1494119"/>
            <a:ext cx="2339252" cy="369332"/>
          </a:xfrm>
          <a:prstGeom prst="rect">
            <a:avLst/>
          </a:prstGeom>
          <a:noFill/>
        </p:spPr>
        <p:txBody>
          <a:bodyPr wrap="none" rtlCol="0">
            <a:spAutoFit/>
          </a:bodyPr>
          <a:lstStyle/>
          <a:p>
            <a:pPr>
              <a:buNone/>
            </a:pPr>
            <a:r>
              <a:rPr lang="en-US" dirty="0" smtClean="0"/>
              <a:t>L. Shi, P. thesis, (2003)</a:t>
            </a:r>
            <a:endParaRPr lang="en-US" dirty="0"/>
          </a:p>
        </p:txBody>
      </p:sp>
      <p:sp>
        <p:nvSpPr>
          <p:cNvPr id="16" name="TextBox 15"/>
          <p:cNvSpPr txBox="1"/>
          <p:nvPr/>
        </p:nvSpPr>
        <p:spPr>
          <a:xfrm rot="5400000">
            <a:off x="7960896" y="4440519"/>
            <a:ext cx="2146291" cy="369332"/>
          </a:xfrm>
          <a:prstGeom prst="rect">
            <a:avLst/>
          </a:prstGeom>
          <a:noFill/>
        </p:spPr>
        <p:txBody>
          <a:bodyPr wrap="none" rtlCol="0">
            <a:spAutoFit/>
          </a:bodyPr>
          <a:lstStyle/>
          <a:p>
            <a:pPr>
              <a:buNone/>
            </a:pPr>
            <a:r>
              <a:rPr lang="en-US" dirty="0" smtClean="0"/>
              <a:t>P. </a:t>
            </a:r>
            <a:r>
              <a:rPr lang="en-US" dirty="0" err="1" smtClean="0"/>
              <a:t>Mrofouace</a:t>
            </a:r>
            <a:r>
              <a:rPr lang="en-US" dirty="0" smtClean="0"/>
              <a:t>, (2017)</a:t>
            </a:r>
            <a:endParaRPr lang="en-US" dirty="0"/>
          </a:p>
        </p:txBody>
      </p:sp>
    </p:spTree>
    <p:extLst>
      <p:ext uri="{BB962C8B-B14F-4D97-AF65-F5344CB8AC3E}">
        <p14:creationId xmlns:p14="http://schemas.microsoft.com/office/powerpoint/2010/main" val="427886936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36963" name="Object 5"/>
          <p:cNvGraphicFramePr>
            <a:graphicFrameLocks noChangeAspect="1"/>
          </p:cNvGraphicFramePr>
          <p:nvPr>
            <p:extLst>
              <p:ext uri="{D42A27DB-BD31-4B8C-83A1-F6EECF244321}">
                <p14:modId xmlns:p14="http://schemas.microsoft.com/office/powerpoint/2010/main" val="640011793"/>
              </p:ext>
            </p:extLst>
          </p:nvPr>
        </p:nvGraphicFramePr>
        <p:xfrm>
          <a:off x="5494772" y="661356"/>
          <a:ext cx="2600325" cy="668338"/>
        </p:xfrm>
        <a:graphic>
          <a:graphicData uri="http://schemas.openxmlformats.org/presentationml/2006/ole">
            <mc:AlternateContent xmlns:mc="http://schemas.openxmlformats.org/markup-compatibility/2006">
              <mc:Choice xmlns:v="urn:schemas-microsoft-com:vml" Requires="v">
                <p:oleObj spid="_x0000_s1191057" name="Equation" r:id="rId4" imgW="1841500" imgH="495300" progId="Equation.DSMT4">
                  <p:embed/>
                </p:oleObj>
              </mc:Choice>
              <mc:Fallback>
                <p:oleObj name="Equation" r:id="rId4" imgW="1841500" imgH="495300" progId="Equation.DSMT4">
                  <p:embed/>
                  <p:pic>
                    <p:nvPicPr>
                      <p:cNvPr id="0" name="Picture 3"/>
                      <p:cNvPicPr>
                        <a:picLocks noChangeAspect="1" noChangeArrowheads="1"/>
                      </p:cNvPicPr>
                      <p:nvPr/>
                    </p:nvPicPr>
                    <p:blipFill>
                      <a:blip r:embed="rId5"/>
                      <a:srcRect/>
                      <a:stretch>
                        <a:fillRect/>
                      </a:stretch>
                    </p:blipFill>
                    <p:spPr bwMode="auto">
                      <a:xfrm>
                        <a:off x="5494772" y="661356"/>
                        <a:ext cx="2600325" cy="668338"/>
                      </a:xfrm>
                      <a:prstGeom prst="rect">
                        <a:avLst/>
                      </a:prstGeom>
                      <a:solidFill>
                        <a:srgbClr val="CCFFFF"/>
                      </a:solidFill>
                      <a:ln w="9525">
                        <a:solidFill>
                          <a:srgbClr val="FFFFCC"/>
                        </a:solidFill>
                        <a:miter lim="800000"/>
                        <a:headEnd/>
                        <a:tailEnd/>
                      </a:ln>
                    </p:spPr>
                  </p:pic>
                </p:oleObj>
              </mc:Fallback>
            </mc:AlternateContent>
          </a:graphicData>
        </a:graphic>
      </p:graphicFrame>
      <p:sp>
        <p:nvSpPr>
          <p:cNvPr id="2" name="Title 1"/>
          <p:cNvSpPr>
            <a:spLocks noGrp="1"/>
          </p:cNvSpPr>
          <p:nvPr>
            <p:ph type="title"/>
          </p:nvPr>
        </p:nvSpPr>
        <p:spPr>
          <a:xfrm>
            <a:off x="609600" y="0"/>
            <a:ext cx="7772400" cy="509587"/>
          </a:xfrm>
        </p:spPr>
        <p:txBody>
          <a:bodyPr/>
          <a:lstStyle/>
          <a:p>
            <a:r>
              <a:rPr lang="en-US" dirty="0" smtClean="0"/>
              <a:t>Laboratory constraints on Symmetry energy at </a:t>
            </a:r>
            <a:r>
              <a:rPr lang="en-US" dirty="0" err="1" smtClean="0">
                <a:sym typeface="Symbol"/>
              </a:rPr>
              <a:t>ρ</a:t>
            </a:r>
            <a:r>
              <a:rPr lang="en-US" dirty="0" smtClean="0">
                <a:sym typeface="Symbol"/>
              </a:rPr>
              <a:t>&lt;ρ</a:t>
            </a:r>
            <a:r>
              <a:rPr lang="en-US" baseline="-25000" dirty="0" smtClean="0">
                <a:sym typeface="Symbol"/>
              </a:rPr>
              <a:t>0</a:t>
            </a:r>
            <a:endParaRPr lang="en-US" dirty="0"/>
          </a:p>
        </p:txBody>
      </p:sp>
      <p:sp>
        <p:nvSpPr>
          <p:cNvPr id="3" name="Text Placeholder 2"/>
          <p:cNvSpPr>
            <a:spLocks noGrp="1"/>
          </p:cNvSpPr>
          <p:nvPr>
            <p:ph type="body" sz="half" idx="1"/>
          </p:nvPr>
        </p:nvSpPr>
        <p:spPr>
          <a:xfrm>
            <a:off x="152400" y="548922"/>
            <a:ext cx="4356100" cy="4114800"/>
          </a:xfrm>
          <a:noFill/>
          <a:effectLst/>
        </p:spPr>
        <p:txBody>
          <a:bodyPr/>
          <a:lstStyle/>
          <a:p>
            <a:r>
              <a:rPr lang="en-US" sz="1800" dirty="0" smtClean="0"/>
              <a:t>Such Experimental observables have been analyzed to provide constraints on S</a:t>
            </a:r>
            <a:r>
              <a:rPr lang="en-US" sz="1800" baseline="-25000" dirty="0" smtClean="0"/>
              <a:t>0</a:t>
            </a:r>
            <a:r>
              <a:rPr lang="en-US" sz="1800" dirty="0" smtClean="0"/>
              <a:t>=S(</a:t>
            </a:r>
            <a:r>
              <a:rPr lang="en-US" sz="1800" dirty="0" smtClean="0">
                <a:sym typeface="Symbol"/>
              </a:rPr>
              <a:t>ρ</a:t>
            </a:r>
            <a:r>
              <a:rPr lang="en-US" sz="1800" baseline="-25000" dirty="0" smtClean="0">
                <a:sym typeface="Symbol"/>
              </a:rPr>
              <a:t>0</a:t>
            </a:r>
            <a:r>
              <a:rPr lang="en-US" sz="1800" dirty="0" smtClean="0">
                <a:sym typeface="Symbol"/>
              </a:rPr>
              <a:t>) and L. </a:t>
            </a:r>
          </a:p>
          <a:p>
            <a:r>
              <a:rPr lang="en-US" sz="1800" dirty="0" smtClean="0">
                <a:sym typeface="Symbol"/>
              </a:rPr>
              <a:t>Some sensitive observables:</a:t>
            </a:r>
          </a:p>
          <a:p>
            <a:pPr lvl="1"/>
            <a:r>
              <a:rPr lang="en-US" sz="1800" dirty="0" smtClean="0">
                <a:solidFill>
                  <a:srgbClr val="FF0000"/>
                </a:solidFill>
                <a:sym typeface="Symbol"/>
              </a:rPr>
              <a:t>masses</a:t>
            </a:r>
          </a:p>
          <a:p>
            <a:pPr lvl="1"/>
            <a:r>
              <a:rPr lang="en-US" sz="1800" dirty="0" smtClean="0">
                <a:solidFill>
                  <a:schemeClr val="accent2">
                    <a:lumMod val="60000"/>
                    <a:lumOff val="40000"/>
                  </a:schemeClr>
                </a:solidFill>
                <a:sym typeface="Symbol"/>
              </a:rPr>
              <a:t>Isobaric Analog States (IAS)</a:t>
            </a:r>
          </a:p>
          <a:p>
            <a:pPr lvl="1"/>
            <a:r>
              <a:rPr lang="en-US" sz="1800" dirty="0" smtClean="0">
                <a:solidFill>
                  <a:srgbClr val="BC8F00"/>
                </a:solidFill>
                <a:sym typeface="Symbol"/>
              </a:rPr>
              <a:t>Electric dipole </a:t>
            </a:r>
            <a:r>
              <a:rPr lang="en-US" sz="1800" dirty="0" err="1" smtClean="0">
                <a:solidFill>
                  <a:srgbClr val="BC8F00"/>
                </a:solidFill>
                <a:sym typeface="Symbol"/>
              </a:rPr>
              <a:t>polarizability</a:t>
            </a:r>
            <a:r>
              <a:rPr lang="en-US" sz="1800" dirty="0" smtClean="0">
                <a:solidFill>
                  <a:srgbClr val="BC8F00"/>
                </a:solidFill>
                <a:sym typeface="Symbol"/>
              </a:rPr>
              <a:t> (α</a:t>
            </a:r>
            <a:r>
              <a:rPr lang="en-US" sz="1800" baseline="-25000" dirty="0" smtClean="0">
                <a:solidFill>
                  <a:srgbClr val="BC8F00"/>
                </a:solidFill>
                <a:sym typeface="Symbol"/>
              </a:rPr>
              <a:t>0</a:t>
            </a:r>
            <a:r>
              <a:rPr lang="en-US" sz="1800" dirty="0" smtClean="0">
                <a:solidFill>
                  <a:srgbClr val="BC8F00"/>
                </a:solidFill>
                <a:sym typeface="Symbol"/>
              </a:rPr>
              <a:t>)</a:t>
            </a:r>
          </a:p>
          <a:p>
            <a:pPr lvl="1"/>
            <a:r>
              <a:rPr lang="en-US" sz="1800" dirty="0" smtClean="0">
                <a:sym typeface="Symbol"/>
              </a:rPr>
              <a:t>Diffusion of neutrons and protons between nuclei of different N/Z in peripheral collisions </a:t>
            </a:r>
            <a:r>
              <a:rPr lang="en-US" sz="1800" dirty="0" smtClean="0">
                <a:solidFill>
                  <a:srgbClr val="FF0000"/>
                </a:solidFill>
                <a:sym typeface="Symbol"/>
              </a:rPr>
              <a:t>HIC (</a:t>
            </a:r>
            <a:r>
              <a:rPr lang="en-US" sz="1800" dirty="0" err="1" smtClean="0">
                <a:solidFill>
                  <a:srgbClr val="FF0000"/>
                </a:solidFill>
                <a:sym typeface="Symbol"/>
              </a:rPr>
              <a:t>Sn+Sn</a:t>
            </a:r>
            <a:r>
              <a:rPr lang="en-US" sz="1800" dirty="0" smtClean="0">
                <a:solidFill>
                  <a:srgbClr val="FF0000"/>
                </a:solidFill>
                <a:sym typeface="Symbol"/>
              </a:rPr>
              <a:t>)</a:t>
            </a:r>
          </a:p>
        </p:txBody>
      </p:sp>
      <p:graphicFrame>
        <p:nvGraphicFramePr>
          <p:cNvPr id="936962" name="Object 2"/>
          <p:cNvGraphicFramePr>
            <a:graphicFrameLocks noChangeAspect="1"/>
          </p:cNvGraphicFramePr>
          <p:nvPr>
            <p:extLst>
              <p:ext uri="{D42A27DB-BD31-4B8C-83A1-F6EECF244321}">
                <p14:modId xmlns:p14="http://schemas.microsoft.com/office/powerpoint/2010/main" val="3270431153"/>
              </p:ext>
            </p:extLst>
          </p:nvPr>
        </p:nvGraphicFramePr>
        <p:xfrm>
          <a:off x="721255" y="4658783"/>
          <a:ext cx="3317875" cy="782638"/>
        </p:xfrm>
        <a:graphic>
          <a:graphicData uri="http://schemas.openxmlformats.org/presentationml/2006/ole">
            <mc:AlternateContent xmlns:mc="http://schemas.openxmlformats.org/markup-compatibility/2006">
              <mc:Choice xmlns:v="urn:schemas-microsoft-com:vml" Requires="v">
                <p:oleObj spid="_x0000_s1191058" name="Equation" r:id="rId6" imgW="2197100" imgH="533400" progId="Equation.DSMT4">
                  <p:embed/>
                </p:oleObj>
              </mc:Choice>
              <mc:Fallback>
                <p:oleObj name="Equation" r:id="rId6" imgW="2197100" imgH="533400" progId="Equation.DSMT4">
                  <p:embed/>
                  <p:pic>
                    <p:nvPicPr>
                      <p:cNvPr id="0" name="Picture 2"/>
                      <p:cNvPicPr>
                        <a:picLocks noChangeAspect="1" noChangeArrowheads="1"/>
                      </p:cNvPicPr>
                      <p:nvPr/>
                    </p:nvPicPr>
                    <p:blipFill>
                      <a:blip r:embed="rId7"/>
                      <a:srcRect/>
                      <a:stretch>
                        <a:fillRect/>
                      </a:stretch>
                    </p:blipFill>
                    <p:spPr bwMode="auto">
                      <a:xfrm>
                        <a:off x="721255" y="4658783"/>
                        <a:ext cx="3317875" cy="7826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4" name="Picture 13"/>
          <p:cNvPicPr/>
          <p:nvPr/>
        </p:nvPicPr>
        <p:blipFill>
          <a:blip r:embed="rId8">
            <a:extLst>
              <a:ext uri="{28A0092B-C50C-407E-A947-70E740481C1C}">
                <a14:useLocalDpi xmlns:a14="http://schemas.microsoft.com/office/drawing/2010/main" val="0"/>
              </a:ext>
            </a:extLst>
          </a:blip>
          <a:srcRect/>
          <a:stretch>
            <a:fillRect/>
          </a:stretch>
        </p:blipFill>
        <p:spPr bwMode="auto">
          <a:xfrm>
            <a:off x="4628777" y="1556872"/>
            <a:ext cx="4318000" cy="4419600"/>
          </a:xfrm>
          <a:prstGeom prst="rect">
            <a:avLst/>
          </a:prstGeom>
          <a:noFill/>
          <a:ln>
            <a:noFill/>
          </a:ln>
        </p:spPr>
      </p:pic>
      <p:sp>
        <p:nvSpPr>
          <p:cNvPr id="13" name="TextBox 12"/>
          <p:cNvSpPr txBox="1"/>
          <p:nvPr/>
        </p:nvSpPr>
        <p:spPr>
          <a:xfrm>
            <a:off x="5291909" y="1410439"/>
            <a:ext cx="3500846" cy="923330"/>
          </a:xfrm>
          <a:prstGeom prst="rect">
            <a:avLst/>
          </a:prstGeom>
          <a:solidFill>
            <a:srgbClr val="FFFFCC"/>
          </a:solidFill>
        </p:spPr>
        <p:txBody>
          <a:bodyPr wrap="square" rtlCol="0">
            <a:spAutoFit/>
          </a:bodyPr>
          <a:lstStyle/>
          <a:p>
            <a:pPr>
              <a:buNone/>
            </a:pPr>
            <a:r>
              <a:rPr lang="en-US" dirty="0" smtClean="0">
                <a:solidFill>
                  <a:srgbClr val="FF0000"/>
                </a:solidFill>
              </a:rPr>
              <a:t>These values for S</a:t>
            </a:r>
            <a:r>
              <a:rPr lang="en-US" baseline="-25000" dirty="0" smtClean="0">
                <a:solidFill>
                  <a:srgbClr val="FF0000"/>
                </a:solidFill>
              </a:rPr>
              <a:t>0 </a:t>
            </a:r>
            <a:r>
              <a:rPr lang="en-US" dirty="0" smtClean="0">
                <a:solidFill>
                  <a:srgbClr val="FF0000"/>
                </a:solidFill>
              </a:rPr>
              <a:t>and L reflect non-linear terms in the functional dependences of S(</a:t>
            </a:r>
            <a:r>
              <a:rPr lang="en-US" dirty="0" err="1" smtClean="0">
                <a:solidFill>
                  <a:srgbClr val="FF0000"/>
                </a:solidFill>
              </a:rPr>
              <a:t>ρ</a:t>
            </a:r>
            <a:r>
              <a:rPr lang="en-US" dirty="0" smtClean="0">
                <a:solidFill>
                  <a:srgbClr val="FF0000"/>
                </a:solidFill>
              </a:rPr>
              <a:t>)</a:t>
            </a:r>
          </a:p>
        </p:txBody>
      </p:sp>
      <p:sp>
        <p:nvSpPr>
          <p:cNvPr id="9" name="TextBox 8"/>
          <p:cNvSpPr txBox="1"/>
          <p:nvPr/>
        </p:nvSpPr>
        <p:spPr>
          <a:xfrm>
            <a:off x="4910667" y="5682329"/>
            <a:ext cx="4105042" cy="646331"/>
          </a:xfrm>
          <a:prstGeom prst="rect">
            <a:avLst/>
          </a:prstGeom>
          <a:solidFill>
            <a:srgbClr val="FFFFCC"/>
          </a:solidFill>
        </p:spPr>
        <p:txBody>
          <a:bodyPr wrap="square" rtlCol="0">
            <a:spAutoFit/>
          </a:bodyPr>
          <a:lstStyle/>
          <a:p>
            <a:pPr>
              <a:buNone/>
            </a:pPr>
            <a:r>
              <a:rPr lang="en-US" dirty="0" smtClean="0">
                <a:solidFill>
                  <a:srgbClr val="FF0000"/>
                </a:solidFill>
                <a:latin typeface="Wingdings"/>
                <a:ea typeface="Wingdings"/>
                <a:cs typeface="Wingdings"/>
                <a:sym typeface="Wingdings"/>
              </a:rPr>
              <a:t> </a:t>
            </a:r>
            <a:r>
              <a:rPr lang="en-US" dirty="0" smtClean="0">
                <a:solidFill>
                  <a:srgbClr val="FF0000"/>
                </a:solidFill>
              </a:rPr>
              <a:t>use each contour to obtain S(</a:t>
            </a:r>
            <a:r>
              <a:rPr lang="en-US" dirty="0" err="1" smtClean="0">
                <a:solidFill>
                  <a:srgbClr val="FF0000"/>
                </a:solidFill>
              </a:rPr>
              <a:t>ρ</a:t>
            </a:r>
            <a:r>
              <a:rPr lang="en-US" baseline="-25000" dirty="0" err="1" smtClean="0">
                <a:solidFill>
                  <a:srgbClr val="FF0000"/>
                </a:solidFill>
              </a:rPr>
              <a:t>s</a:t>
            </a:r>
            <a:r>
              <a:rPr lang="en-US" dirty="0" smtClean="0">
                <a:solidFill>
                  <a:srgbClr val="FF0000"/>
                </a:solidFill>
              </a:rPr>
              <a:t>) at the density </a:t>
            </a:r>
            <a:r>
              <a:rPr lang="en-US" dirty="0" err="1" smtClean="0">
                <a:solidFill>
                  <a:srgbClr val="FF0000"/>
                </a:solidFill>
              </a:rPr>
              <a:t>ρ</a:t>
            </a:r>
            <a:r>
              <a:rPr lang="en-US" baseline="-25000" dirty="0" err="1" smtClean="0">
                <a:solidFill>
                  <a:srgbClr val="FF0000"/>
                </a:solidFill>
              </a:rPr>
              <a:t>s</a:t>
            </a:r>
            <a:r>
              <a:rPr lang="en-US" dirty="0" smtClean="0">
                <a:solidFill>
                  <a:srgbClr val="FF0000"/>
                </a:solidFill>
              </a:rPr>
              <a:t> probed by that measurement</a:t>
            </a:r>
          </a:p>
        </p:txBody>
      </p:sp>
      <p:sp>
        <p:nvSpPr>
          <p:cNvPr id="4" name="Rectangle 3"/>
          <p:cNvSpPr/>
          <p:nvPr/>
        </p:nvSpPr>
        <p:spPr bwMode="auto">
          <a:xfrm>
            <a:off x="4590262" y="586027"/>
            <a:ext cx="4374444" cy="818445"/>
          </a:xfrm>
          <a:prstGeom prst="rect">
            <a:avLst/>
          </a:prstGeom>
          <a:solidFill>
            <a:srgbClr val="FFFF9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graphicFrame>
        <p:nvGraphicFramePr>
          <p:cNvPr id="1008644" name="Object 4"/>
          <p:cNvGraphicFramePr>
            <a:graphicFrameLocks noChangeAspect="1"/>
          </p:cNvGraphicFramePr>
          <p:nvPr>
            <p:extLst>
              <p:ext uri="{D42A27DB-BD31-4B8C-83A1-F6EECF244321}">
                <p14:modId xmlns:p14="http://schemas.microsoft.com/office/powerpoint/2010/main" val="2473168902"/>
              </p:ext>
            </p:extLst>
          </p:nvPr>
        </p:nvGraphicFramePr>
        <p:xfrm>
          <a:off x="4740127" y="594166"/>
          <a:ext cx="3977640" cy="720090"/>
        </p:xfrm>
        <a:graphic>
          <a:graphicData uri="http://schemas.openxmlformats.org/presentationml/2006/ole">
            <mc:AlternateContent xmlns:mc="http://schemas.openxmlformats.org/markup-compatibility/2006">
              <mc:Choice xmlns:v="urn:schemas-microsoft-com:vml" Requires="v">
                <p:oleObj spid="_x0000_s1191059" name="Equation" r:id="rId9" imgW="2946400" imgH="533400" progId="Equation.DSMT4">
                  <p:embed/>
                </p:oleObj>
              </mc:Choice>
              <mc:Fallback>
                <p:oleObj name="Equation" r:id="rId9" imgW="2946400" imgH="533400" progId="Equation.DSMT4">
                  <p:embed/>
                  <p:pic>
                    <p:nvPicPr>
                      <p:cNvPr id="0" name="Picture 4"/>
                      <p:cNvPicPr>
                        <a:picLocks noChangeAspect="1" noChangeArrowheads="1"/>
                      </p:cNvPicPr>
                      <p:nvPr/>
                    </p:nvPicPr>
                    <p:blipFill>
                      <a:blip r:embed="rId10"/>
                      <a:srcRect/>
                      <a:stretch>
                        <a:fillRect/>
                      </a:stretch>
                    </p:blipFill>
                    <p:spPr bwMode="auto">
                      <a:xfrm>
                        <a:off x="4740127" y="594166"/>
                        <a:ext cx="3977640" cy="720090"/>
                      </a:xfrm>
                      <a:prstGeom prst="rect">
                        <a:avLst/>
                      </a:prstGeom>
                      <a:noFill/>
                      <a:ln w="9525">
                        <a:solidFill>
                          <a:srgbClr val="FFFFCC"/>
                        </a:solidFill>
                        <a:miter lim="800000"/>
                        <a:headEnd/>
                        <a:tailEnd/>
                      </a:ln>
                      <a:extLst>
                        <a:ext uri="{909E8E84-426E-40dd-AFC4-6F175D3DCCD1}">
                          <a14:hiddenFill xmlns:a14="http://schemas.microsoft.com/office/drawing/2010/main">
                            <a:solidFill>
                              <a:srgbClr val="CCFFFF"/>
                            </a:solidFill>
                          </a14:hiddenFill>
                        </a:ext>
                      </a:extLst>
                    </p:spPr>
                  </p:pic>
                </p:oleObj>
              </mc:Fallback>
            </mc:AlternateContent>
          </a:graphicData>
        </a:graphic>
      </p:graphicFrame>
      <p:sp>
        <p:nvSpPr>
          <p:cNvPr id="11" name="Text Placeholder 2"/>
          <p:cNvSpPr txBox="1">
            <a:spLocks/>
          </p:cNvSpPr>
          <p:nvPr/>
        </p:nvSpPr>
        <p:spPr bwMode="auto">
          <a:xfrm>
            <a:off x="0" y="3988373"/>
            <a:ext cx="43561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2000">
                <a:solidFill>
                  <a:schemeClr val="accent2"/>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sz="2000">
                <a:solidFill>
                  <a:srgbClr val="FF0000"/>
                </a:solidFill>
                <a:latin typeface="+mn-lt"/>
              </a:defRPr>
            </a:lvl3pPr>
            <a:lvl4pPr marL="1600200" indent="-228600" algn="l" rtl="0" fontAlgn="base">
              <a:spcBef>
                <a:spcPct val="20000"/>
              </a:spcBef>
              <a:spcAft>
                <a:spcPct val="0"/>
              </a:spcAft>
              <a:buChar char="–"/>
              <a:defRPr>
                <a:solidFill>
                  <a:srgbClr val="993300"/>
                </a:solidFill>
                <a:latin typeface="+mn-lt"/>
              </a:defRPr>
            </a:lvl4pPr>
            <a:lvl5pPr marL="2057400" indent="-228600" algn="l" rtl="0" fontAlgn="base">
              <a:spcBef>
                <a:spcPct val="20000"/>
              </a:spcBef>
              <a:spcAft>
                <a:spcPct val="0"/>
              </a:spcAft>
              <a:buChar char="»"/>
              <a:defRPr>
                <a:solidFill>
                  <a:schemeClr val="accent1"/>
                </a:solidFill>
                <a:latin typeface="+mn-lt"/>
              </a:defRPr>
            </a:lvl5pPr>
            <a:lvl6pPr marL="2514600" indent="-228600" algn="l" rtl="0" fontAlgn="base">
              <a:spcBef>
                <a:spcPct val="20000"/>
              </a:spcBef>
              <a:spcAft>
                <a:spcPct val="0"/>
              </a:spcAft>
              <a:buChar char="»"/>
              <a:defRPr>
                <a:solidFill>
                  <a:schemeClr val="accent1"/>
                </a:solidFill>
                <a:latin typeface="+mn-lt"/>
              </a:defRPr>
            </a:lvl6pPr>
            <a:lvl7pPr marL="2971800" indent="-228600" algn="l" rtl="0" fontAlgn="base">
              <a:spcBef>
                <a:spcPct val="20000"/>
              </a:spcBef>
              <a:spcAft>
                <a:spcPct val="0"/>
              </a:spcAft>
              <a:buChar char="»"/>
              <a:defRPr>
                <a:solidFill>
                  <a:schemeClr val="accent1"/>
                </a:solidFill>
                <a:latin typeface="+mn-lt"/>
              </a:defRPr>
            </a:lvl7pPr>
            <a:lvl8pPr marL="3429000" indent="-228600" algn="l" rtl="0" fontAlgn="base">
              <a:spcBef>
                <a:spcPct val="20000"/>
              </a:spcBef>
              <a:spcAft>
                <a:spcPct val="0"/>
              </a:spcAft>
              <a:buChar char="»"/>
              <a:defRPr>
                <a:solidFill>
                  <a:schemeClr val="accent1"/>
                </a:solidFill>
                <a:latin typeface="+mn-lt"/>
              </a:defRPr>
            </a:lvl8pPr>
            <a:lvl9pPr marL="3886200" indent="-228600" algn="l" rtl="0" fontAlgn="base">
              <a:spcBef>
                <a:spcPct val="20000"/>
              </a:spcBef>
              <a:spcAft>
                <a:spcPct val="0"/>
              </a:spcAft>
              <a:buChar char="»"/>
              <a:defRPr>
                <a:solidFill>
                  <a:schemeClr val="accent1"/>
                </a:solidFill>
                <a:latin typeface="+mn-lt"/>
              </a:defRPr>
            </a:lvl9pPr>
          </a:lstStyle>
          <a:p>
            <a:r>
              <a:rPr lang="en-US" sz="1800" dirty="0" smtClean="0">
                <a:solidFill>
                  <a:schemeClr val="accent6"/>
                </a:solidFill>
              </a:rPr>
              <a:t>Slope of constraint indicates the sensitive density</a:t>
            </a:r>
          </a:p>
          <a:p>
            <a:endParaRPr lang="en-US" sz="1800" dirty="0" smtClean="0">
              <a:solidFill>
                <a:schemeClr val="accent6"/>
              </a:solidFill>
            </a:endParaRPr>
          </a:p>
          <a:p>
            <a:endParaRPr lang="en-US" sz="1800" dirty="0" smtClean="0">
              <a:solidFill>
                <a:schemeClr val="accent6"/>
              </a:solidFill>
            </a:endParaRPr>
          </a:p>
          <a:p>
            <a:endParaRPr lang="en-US" sz="1800" dirty="0" smtClean="0">
              <a:solidFill>
                <a:schemeClr val="accent6"/>
              </a:solidFill>
            </a:endParaRPr>
          </a:p>
          <a:p>
            <a:r>
              <a:rPr lang="en-US" sz="1800" dirty="0" smtClean="0">
                <a:solidFill>
                  <a:schemeClr val="accent6"/>
                </a:solidFill>
                <a:latin typeface="+mj-lt"/>
                <a:ea typeface="Wingdings"/>
                <a:cs typeface="Wingdings"/>
                <a:sym typeface="Wingdings"/>
              </a:rPr>
              <a:t>M is monotonic function of density </a:t>
            </a:r>
            <a:r>
              <a:rPr lang="en-US" sz="1800" dirty="0" smtClean="0">
                <a:solidFill>
                  <a:schemeClr val="accent6"/>
                </a:solidFill>
                <a:latin typeface="Wingdings"/>
                <a:ea typeface="Wingdings"/>
                <a:cs typeface="Wingdings"/>
                <a:sym typeface="Wingdings"/>
              </a:rPr>
              <a:t> </a:t>
            </a:r>
            <a:r>
              <a:rPr lang="en-US" sz="1800" dirty="0" smtClean="0">
                <a:solidFill>
                  <a:schemeClr val="accent6"/>
                </a:solidFill>
                <a:ea typeface="Wingdings"/>
                <a:cs typeface="Wingdings"/>
                <a:sym typeface="Wingdings"/>
              </a:rPr>
              <a:t>Can determine density </a:t>
            </a:r>
            <a:r>
              <a:rPr lang="en-US" sz="1800" dirty="0" err="1" smtClean="0">
                <a:solidFill>
                  <a:schemeClr val="accent6"/>
                </a:solidFill>
                <a:ea typeface="Wingdings"/>
                <a:cs typeface="Wingdings"/>
                <a:sym typeface="Wingdings"/>
              </a:rPr>
              <a:t>ρ</a:t>
            </a:r>
            <a:r>
              <a:rPr lang="en-US" sz="1800" baseline="-25000" dirty="0" err="1" smtClean="0">
                <a:solidFill>
                  <a:schemeClr val="accent6"/>
                </a:solidFill>
                <a:ea typeface="Wingdings"/>
                <a:cs typeface="Wingdings"/>
                <a:sym typeface="Wingdings"/>
              </a:rPr>
              <a:t>s</a:t>
            </a:r>
            <a:r>
              <a:rPr lang="en-US" sz="1800" dirty="0" smtClean="0">
                <a:solidFill>
                  <a:schemeClr val="accent6"/>
                </a:solidFill>
                <a:ea typeface="Wingdings"/>
                <a:cs typeface="Wingdings"/>
                <a:sym typeface="Wingdings"/>
              </a:rPr>
              <a:t> from slope and then get S(</a:t>
            </a:r>
            <a:r>
              <a:rPr lang="en-US" sz="1800" dirty="0" err="1" smtClean="0">
                <a:solidFill>
                  <a:schemeClr val="accent6"/>
                </a:solidFill>
                <a:ea typeface="Wingdings"/>
                <a:cs typeface="Wingdings"/>
                <a:sym typeface="Wingdings"/>
              </a:rPr>
              <a:t>ρ</a:t>
            </a:r>
            <a:r>
              <a:rPr lang="en-US" sz="1800" baseline="-25000" dirty="0" err="1" smtClean="0">
                <a:solidFill>
                  <a:schemeClr val="accent6"/>
                </a:solidFill>
                <a:ea typeface="Wingdings"/>
                <a:cs typeface="Wingdings"/>
                <a:sym typeface="Wingdings"/>
              </a:rPr>
              <a:t>s</a:t>
            </a:r>
            <a:r>
              <a:rPr lang="en-US" sz="1800" dirty="0" smtClean="0">
                <a:solidFill>
                  <a:schemeClr val="accent6"/>
                </a:solidFill>
                <a:ea typeface="Wingdings"/>
                <a:cs typeface="Wingdings"/>
                <a:sym typeface="Wingdings"/>
              </a:rPr>
              <a:t>)</a:t>
            </a:r>
            <a:endParaRPr lang="en-US" sz="1800" dirty="0" smtClean="0">
              <a:solidFill>
                <a:schemeClr val="accent6"/>
              </a:solidFill>
            </a:endParaRPr>
          </a:p>
        </p:txBody>
      </p:sp>
      <p:sp>
        <p:nvSpPr>
          <p:cNvPr id="12" name="TextBox 11"/>
          <p:cNvSpPr txBox="1"/>
          <p:nvPr/>
        </p:nvSpPr>
        <p:spPr>
          <a:xfrm rot="5400000">
            <a:off x="6566211" y="3389406"/>
            <a:ext cx="4847802" cy="307777"/>
          </a:xfrm>
          <a:prstGeom prst="rect">
            <a:avLst/>
          </a:prstGeom>
          <a:noFill/>
        </p:spPr>
        <p:txBody>
          <a:bodyPr wrap="none" rtlCol="0">
            <a:spAutoFit/>
          </a:bodyPr>
          <a:lstStyle/>
          <a:p>
            <a:pPr>
              <a:buNone/>
            </a:pPr>
            <a:r>
              <a:rPr lang="en-US" sz="1400" dirty="0" smtClean="0"/>
              <a:t>Horowitz, et al.,  J. Phys. G: </a:t>
            </a:r>
            <a:r>
              <a:rPr lang="en-US" sz="1400" dirty="0" err="1" smtClean="0"/>
              <a:t>Nucl</a:t>
            </a:r>
            <a:r>
              <a:rPr lang="en-US" sz="1400" dirty="0" smtClean="0"/>
              <a:t>. Part. Phys. 41 (2014) 093001 </a:t>
            </a:r>
            <a:endParaRPr lang="en-US" sz="1400"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69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0864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13"/>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3696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9" grpId="0" animBg="1"/>
      <p:bldP spid="9" grpId="1" animBg="1"/>
      <p:bldP spid="4" grpId="0" animBg="1"/>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Brown_EoS'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1" y="-70555"/>
            <a:ext cx="4539914" cy="3993443"/>
          </a:xfrm>
          <a:prstGeom prst="rect">
            <a:avLst/>
          </a:prstGeom>
        </p:spPr>
      </p:pic>
      <p:graphicFrame>
        <p:nvGraphicFramePr>
          <p:cNvPr id="4" name="Object 2"/>
          <p:cNvGraphicFramePr>
            <a:graphicFrameLocks noChangeAspect="1"/>
          </p:cNvGraphicFramePr>
          <p:nvPr>
            <p:extLst>
              <p:ext uri="{D42A27DB-BD31-4B8C-83A1-F6EECF244321}">
                <p14:modId xmlns:p14="http://schemas.microsoft.com/office/powerpoint/2010/main" val="3170663162"/>
              </p:ext>
            </p:extLst>
          </p:nvPr>
        </p:nvGraphicFramePr>
        <p:xfrm>
          <a:off x="5050829" y="3851441"/>
          <a:ext cx="3719512" cy="801688"/>
        </p:xfrm>
        <a:graphic>
          <a:graphicData uri="http://schemas.openxmlformats.org/presentationml/2006/ole">
            <mc:AlternateContent xmlns:mc="http://schemas.openxmlformats.org/markup-compatibility/2006">
              <mc:Choice xmlns:v="urn:schemas-microsoft-com:vml" Requires="v">
                <p:oleObj spid="_x0000_s1220646" name="Equation" r:id="rId4" imgW="2463800" imgH="546100" progId="Equation.DSMT4">
                  <p:embed/>
                </p:oleObj>
              </mc:Choice>
              <mc:Fallback>
                <p:oleObj name="Equation" r:id="rId4" imgW="2463800" imgH="546100" progId="Equation.DSMT4">
                  <p:embed/>
                  <p:pic>
                    <p:nvPicPr>
                      <p:cNvPr id="0" name=""/>
                      <p:cNvPicPr>
                        <a:picLocks noChangeAspect="1" noChangeArrowheads="1"/>
                      </p:cNvPicPr>
                      <p:nvPr/>
                    </p:nvPicPr>
                    <p:blipFill>
                      <a:blip r:embed="rId5"/>
                      <a:srcRect/>
                      <a:stretch>
                        <a:fillRect/>
                      </a:stretch>
                    </p:blipFill>
                    <p:spPr bwMode="auto">
                      <a:xfrm>
                        <a:off x="5050829" y="3851441"/>
                        <a:ext cx="3719512" cy="801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 name="Title 1"/>
          <p:cNvSpPr>
            <a:spLocks noGrp="1"/>
          </p:cNvSpPr>
          <p:nvPr>
            <p:ph type="title"/>
          </p:nvPr>
        </p:nvSpPr>
        <p:spPr>
          <a:xfrm>
            <a:off x="609600" y="-187850"/>
            <a:ext cx="7772400" cy="865187"/>
          </a:xfrm>
        </p:spPr>
        <p:txBody>
          <a:bodyPr/>
          <a:lstStyle/>
          <a:p>
            <a:r>
              <a:rPr lang="en-US" dirty="0" smtClean="0"/>
              <a:t>Demonstration for Mass analyses of Brown</a:t>
            </a:r>
            <a:endParaRPr lang="en-US" dirty="0"/>
          </a:p>
        </p:txBody>
      </p:sp>
      <p:sp>
        <p:nvSpPr>
          <p:cNvPr id="6" name="Content Placeholder 5"/>
          <p:cNvSpPr>
            <a:spLocks noGrp="1"/>
          </p:cNvSpPr>
          <p:nvPr>
            <p:ph sz="half" idx="1"/>
          </p:nvPr>
        </p:nvSpPr>
        <p:spPr>
          <a:xfrm>
            <a:off x="4769555" y="4690697"/>
            <a:ext cx="4430889" cy="993422"/>
          </a:xfrm>
        </p:spPr>
        <p:txBody>
          <a:bodyPr/>
          <a:lstStyle/>
          <a:p>
            <a:r>
              <a:rPr lang="en-US" dirty="0" smtClean="0">
                <a:solidFill>
                  <a:schemeClr val="tx1"/>
                </a:solidFill>
              </a:rPr>
              <a:t>Using </a:t>
            </a:r>
            <a:r>
              <a:rPr lang="en-US" dirty="0" err="1" smtClean="0">
                <a:solidFill>
                  <a:srgbClr val="FF3300"/>
                </a:solidFill>
              </a:rPr>
              <a:t>M</a:t>
            </a:r>
            <a:r>
              <a:rPr lang="en-US" baseline="-25000" dirty="0" err="1" smtClean="0">
                <a:solidFill>
                  <a:srgbClr val="FF3300"/>
                </a:solidFill>
              </a:rPr>
              <a:t>exp</a:t>
            </a:r>
            <a:r>
              <a:rPr lang="en-US" dirty="0">
                <a:solidFill>
                  <a:srgbClr val="FF3300"/>
                </a:solidFill>
              </a:rPr>
              <a:t>= -0.100± 0.008 </a:t>
            </a:r>
            <a:r>
              <a:rPr lang="en-US" dirty="0" smtClean="0">
                <a:solidFill>
                  <a:srgbClr val="FF3300"/>
                </a:solidFill>
              </a:rPr>
              <a:t> </a:t>
            </a:r>
            <a:r>
              <a:rPr lang="en-US" dirty="0" smtClean="0">
                <a:solidFill>
                  <a:schemeClr val="tx1"/>
                </a:solidFill>
              </a:rPr>
              <a:t>and the functional dependence of S(</a:t>
            </a:r>
            <a:r>
              <a:rPr lang="en-US" dirty="0" err="1" smtClean="0">
                <a:solidFill>
                  <a:schemeClr val="tx1"/>
                </a:solidFill>
                <a:ea typeface="Wingdings"/>
                <a:cs typeface="Wingdings"/>
                <a:sym typeface="Wingdings"/>
              </a:rPr>
              <a:t>ρ</a:t>
            </a:r>
            <a:r>
              <a:rPr lang="en-US" baseline="-25000" dirty="0" err="1" smtClean="0">
                <a:solidFill>
                  <a:schemeClr val="tx1"/>
                </a:solidFill>
                <a:ea typeface="Wingdings"/>
                <a:cs typeface="Wingdings"/>
                <a:sym typeface="Wingdings"/>
              </a:rPr>
              <a:t>S</a:t>
            </a:r>
            <a:r>
              <a:rPr lang="en-US" dirty="0" smtClean="0">
                <a:solidFill>
                  <a:schemeClr val="tx1"/>
                </a:solidFill>
                <a:ea typeface="Wingdings"/>
                <a:cs typeface="Wingdings"/>
                <a:sym typeface="Wingdings"/>
              </a:rPr>
              <a:t>) provides</a:t>
            </a:r>
            <a:r>
              <a:rPr lang="en-US" dirty="0" smtClean="0">
                <a:solidFill>
                  <a:srgbClr val="FF00FF"/>
                </a:solidFill>
                <a:ea typeface="Wingdings"/>
                <a:cs typeface="Wingdings"/>
                <a:sym typeface="Wingdings"/>
              </a:rPr>
              <a:t>:</a:t>
            </a:r>
            <a:r>
              <a:rPr lang="en-US" dirty="0">
                <a:solidFill>
                  <a:srgbClr val="FF00FF"/>
                </a:solidFill>
                <a:sym typeface="Wingdings"/>
              </a:rPr>
              <a:t> </a:t>
            </a:r>
            <a:r>
              <a:rPr lang="en-US" dirty="0" err="1" smtClean="0">
                <a:solidFill>
                  <a:srgbClr val="FF00FF"/>
                </a:solidFill>
                <a:ea typeface="Wingdings"/>
                <a:cs typeface="Wingdings"/>
                <a:sym typeface="Wingdings"/>
              </a:rPr>
              <a:t>ρ</a:t>
            </a:r>
            <a:r>
              <a:rPr lang="en-US" baseline="-25000" dirty="0" err="1" smtClean="0">
                <a:solidFill>
                  <a:srgbClr val="FF00FF"/>
                </a:solidFill>
                <a:ea typeface="Wingdings"/>
                <a:cs typeface="Wingdings"/>
                <a:sym typeface="Wingdings"/>
              </a:rPr>
              <a:t>S</a:t>
            </a:r>
            <a:r>
              <a:rPr lang="en-US" dirty="0">
                <a:solidFill>
                  <a:srgbClr val="FF00FF"/>
                </a:solidFill>
                <a:ea typeface="Wingdings"/>
                <a:cs typeface="Wingdings"/>
                <a:sym typeface="Wingdings"/>
              </a:rPr>
              <a:t>/ρ</a:t>
            </a:r>
            <a:r>
              <a:rPr lang="en-US" baseline="-25000" dirty="0">
                <a:solidFill>
                  <a:srgbClr val="FF00FF"/>
                </a:solidFill>
                <a:ea typeface="Wingdings"/>
                <a:cs typeface="Wingdings"/>
                <a:sym typeface="Wingdings"/>
              </a:rPr>
              <a:t>0</a:t>
            </a:r>
            <a:r>
              <a:rPr lang="en-US" dirty="0">
                <a:solidFill>
                  <a:srgbClr val="FF00FF"/>
                </a:solidFill>
                <a:ea typeface="Wingdings"/>
                <a:cs typeface="Wingdings"/>
                <a:sym typeface="Wingdings"/>
              </a:rPr>
              <a:t>= 0.65±</a:t>
            </a:r>
            <a:r>
              <a:rPr lang="en-US" dirty="0" smtClean="0">
                <a:solidFill>
                  <a:srgbClr val="FF00FF"/>
                </a:solidFill>
                <a:ea typeface="Wingdings"/>
                <a:cs typeface="Wingdings"/>
                <a:sym typeface="Wingdings"/>
              </a:rPr>
              <a:t>0.3 </a:t>
            </a:r>
            <a:r>
              <a:rPr lang="en-US" dirty="0" smtClean="0">
                <a:solidFill>
                  <a:schemeClr val="tx1"/>
                </a:solidFill>
              </a:rPr>
              <a:t>and </a:t>
            </a:r>
            <a:r>
              <a:rPr lang="en-US" dirty="0">
                <a:solidFill>
                  <a:schemeClr val="tx1"/>
                </a:solidFill>
                <a:ea typeface="Wingdings"/>
                <a:cs typeface="Wingdings"/>
                <a:sym typeface="Wingdings"/>
              </a:rPr>
              <a:t>S(</a:t>
            </a:r>
            <a:r>
              <a:rPr lang="en-US" dirty="0" err="1">
                <a:solidFill>
                  <a:schemeClr val="tx1"/>
                </a:solidFill>
                <a:ea typeface="Wingdings"/>
                <a:cs typeface="Wingdings"/>
                <a:sym typeface="Wingdings"/>
              </a:rPr>
              <a:t>ρ</a:t>
            </a:r>
            <a:r>
              <a:rPr lang="en-US" baseline="-25000" dirty="0" err="1">
                <a:solidFill>
                  <a:schemeClr val="tx1"/>
                </a:solidFill>
                <a:ea typeface="Wingdings"/>
                <a:cs typeface="Wingdings"/>
                <a:sym typeface="Wingdings"/>
              </a:rPr>
              <a:t>S</a:t>
            </a:r>
            <a:r>
              <a:rPr lang="en-US" dirty="0">
                <a:solidFill>
                  <a:schemeClr val="tx1"/>
                </a:solidFill>
                <a:ea typeface="Wingdings"/>
                <a:cs typeface="Wingdings"/>
                <a:sym typeface="Wingdings"/>
              </a:rPr>
              <a:t>) = </a:t>
            </a:r>
            <a:r>
              <a:rPr lang="en-US" dirty="0">
                <a:solidFill>
                  <a:srgbClr val="FF00FF"/>
                </a:solidFill>
                <a:ea typeface="Wingdings"/>
                <a:cs typeface="Wingdings"/>
                <a:sym typeface="Wingdings"/>
              </a:rPr>
              <a:t>25.1</a:t>
            </a:r>
            <a:r>
              <a:rPr lang="en-US" dirty="0">
                <a:solidFill>
                  <a:srgbClr val="FF00FF"/>
                </a:solidFill>
              </a:rPr>
              <a:t>±0.8 </a:t>
            </a:r>
            <a:r>
              <a:rPr lang="en-US" dirty="0" smtClean="0">
                <a:solidFill>
                  <a:srgbClr val="FF00FF"/>
                </a:solidFill>
              </a:rPr>
              <a:t>MeV.</a:t>
            </a:r>
            <a:endParaRPr lang="en-US" dirty="0">
              <a:solidFill>
                <a:srgbClr val="FF00FF"/>
              </a:solidFill>
            </a:endParaRPr>
          </a:p>
        </p:txBody>
      </p:sp>
      <p:sp>
        <p:nvSpPr>
          <p:cNvPr id="7" name="Content Placeholder 6"/>
          <p:cNvSpPr>
            <a:spLocks noGrp="1"/>
          </p:cNvSpPr>
          <p:nvPr>
            <p:ph sz="half" idx="2"/>
          </p:nvPr>
        </p:nvSpPr>
        <p:spPr>
          <a:xfrm>
            <a:off x="268111" y="3781779"/>
            <a:ext cx="4092222" cy="809978"/>
          </a:xfrm>
        </p:spPr>
        <p:txBody>
          <a:bodyPr/>
          <a:lstStyle/>
          <a:p>
            <a:r>
              <a:rPr lang="en-US" dirty="0" smtClean="0">
                <a:solidFill>
                  <a:schemeClr val="tx1"/>
                </a:solidFill>
              </a:rPr>
              <a:t>Brown directly examined the functions S(</a:t>
            </a:r>
            <a:r>
              <a:rPr lang="en-US" dirty="0" err="1" smtClean="0">
                <a:solidFill>
                  <a:schemeClr val="tx1"/>
                </a:solidFill>
              </a:rPr>
              <a:t>ρ</a:t>
            </a:r>
            <a:r>
              <a:rPr lang="en-US" dirty="0" smtClean="0">
                <a:solidFill>
                  <a:schemeClr val="tx1"/>
                </a:solidFill>
              </a:rPr>
              <a:t>) that fit masses of closed shell nuclei. These functions agreed at </a:t>
            </a:r>
          </a:p>
          <a:p>
            <a:r>
              <a:rPr lang="en-US" dirty="0" err="1" smtClean="0">
                <a:solidFill>
                  <a:srgbClr val="FF00FF"/>
                </a:solidFill>
                <a:ea typeface="Wingdings"/>
                <a:cs typeface="Wingdings"/>
                <a:sym typeface="Wingdings"/>
              </a:rPr>
              <a:t>ρ</a:t>
            </a:r>
            <a:r>
              <a:rPr lang="en-US" baseline="-25000" dirty="0" err="1" smtClean="0">
                <a:solidFill>
                  <a:srgbClr val="FF00FF"/>
                </a:solidFill>
                <a:ea typeface="Wingdings"/>
                <a:cs typeface="Wingdings"/>
                <a:sym typeface="Wingdings"/>
              </a:rPr>
              <a:t>S</a:t>
            </a:r>
            <a:r>
              <a:rPr lang="en-US" dirty="0">
                <a:solidFill>
                  <a:srgbClr val="FF00FF"/>
                </a:solidFill>
                <a:ea typeface="Wingdings"/>
                <a:cs typeface="Wingdings"/>
                <a:sym typeface="Wingdings"/>
              </a:rPr>
              <a:t>/ρ</a:t>
            </a:r>
            <a:r>
              <a:rPr lang="en-US" baseline="-25000" dirty="0">
                <a:solidFill>
                  <a:srgbClr val="FF00FF"/>
                </a:solidFill>
                <a:ea typeface="Wingdings"/>
                <a:cs typeface="Wingdings"/>
                <a:sym typeface="Wingdings"/>
              </a:rPr>
              <a:t>0</a:t>
            </a:r>
            <a:r>
              <a:rPr lang="en-US" dirty="0">
                <a:solidFill>
                  <a:srgbClr val="FF00FF"/>
                </a:solidFill>
                <a:ea typeface="Wingdings"/>
                <a:cs typeface="Wingdings"/>
                <a:sym typeface="Wingdings"/>
              </a:rPr>
              <a:t>= </a:t>
            </a:r>
            <a:r>
              <a:rPr lang="en-US" dirty="0" smtClean="0">
                <a:solidFill>
                  <a:srgbClr val="FF00FF"/>
                </a:solidFill>
                <a:ea typeface="Wingdings"/>
                <a:cs typeface="Wingdings"/>
                <a:sym typeface="Wingdings"/>
              </a:rPr>
              <a:t>0.63±0.3</a:t>
            </a:r>
            <a:r>
              <a:rPr lang="en-US" dirty="0" smtClean="0">
                <a:solidFill>
                  <a:srgbClr val="FF3300"/>
                </a:solidFill>
                <a:ea typeface="Wingdings"/>
                <a:cs typeface="Wingdings"/>
                <a:sym typeface="Wingdings"/>
              </a:rPr>
              <a:t>  </a:t>
            </a:r>
            <a:r>
              <a:rPr lang="en-US" dirty="0" smtClean="0">
                <a:solidFill>
                  <a:schemeClr val="tx1"/>
                </a:solidFill>
                <a:ea typeface="Wingdings"/>
                <a:cs typeface="Wingdings"/>
                <a:sym typeface="Wingdings"/>
              </a:rPr>
              <a:t>where they had the value </a:t>
            </a:r>
            <a:r>
              <a:rPr lang="en-US" dirty="0">
                <a:solidFill>
                  <a:srgbClr val="FF3300"/>
                </a:solidFill>
                <a:ea typeface="Wingdings"/>
                <a:cs typeface="Wingdings"/>
                <a:sym typeface="Wingdings"/>
              </a:rPr>
              <a:t> </a:t>
            </a:r>
            <a:r>
              <a:rPr lang="en-US" dirty="0" smtClean="0">
                <a:solidFill>
                  <a:srgbClr val="FF00FF"/>
                </a:solidFill>
                <a:ea typeface="Wingdings"/>
                <a:cs typeface="Wingdings"/>
                <a:sym typeface="Wingdings"/>
              </a:rPr>
              <a:t>S</a:t>
            </a:r>
            <a:r>
              <a:rPr lang="en-US" dirty="0">
                <a:solidFill>
                  <a:srgbClr val="FF00FF"/>
                </a:solidFill>
                <a:ea typeface="Wingdings"/>
                <a:cs typeface="Wingdings"/>
                <a:sym typeface="Wingdings"/>
              </a:rPr>
              <a:t>(</a:t>
            </a:r>
            <a:r>
              <a:rPr lang="en-US" dirty="0" err="1">
                <a:solidFill>
                  <a:srgbClr val="FF00FF"/>
                </a:solidFill>
                <a:ea typeface="Wingdings"/>
                <a:cs typeface="Wingdings"/>
                <a:sym typeface="Wingdings"/>
              </a:rPr>
              <a:t>ρ</a:t>
            </a:r>
            <a:r>
              <a:rPr lang="en-US" baseline="-25000" dirty="0" err="1">
                <a:solidFill>
                  <a:srgbClr val="FF00FF"/>
                </a:solidFill>
                <a:ea typeface="Wingdings"/>
                <a:cs typeface="Wingdings"/>
                <a:sym typeface="Wingdings"/>
              </a:rPr>
              <a:t>S</a:t>
            </a:r>
            <a:r>
              <a:rPr lang="en-US" dirty="0">
                <a:solidFill>
                  <a:srgbClr val="FF00FF"/>
                </a:solidFill>
                <a:ea typeface="Wingdings"/>
                <a:cs typeface="Wingdings"/>
                <a:sym typeface="Wingdings"/>
              </a:rPr>
              <a:t>) = </a:t>
            </a:r>
            <a:r>
              <a:rPr lang="en-US" dirty="0" smtClean="0">
                <a:solidFill>
                  <a:srgbClr val="FF00FF"/>
                </a:solidFill>
                <a:ea typeface="Wingdings"/>
                <a:cs typeface="Wingdings"/>
                <a:sym typeface="Wingdings"/>
              </a:rPr>
              <a:t>25.4</a:t>
            </a:r>
            <a:r>
              <a:rPr lang="en-US" dirty="0" smtClean="0">
                <a:solidFill>
                  <a:srgbClr val="FF00FF"/>
                </a:solidFill>
              </a:rPr>
              <a:t>±</a:t>
            </a:r>
            <a:r>
              <a:rPr lang="en-US" dirty="0">
                <a:solidFill>
                  <a:srgbClr val="FF00FF"/>
                </a:solidFill>
              </a:rPr>
              <a:t>0.8 </a:t>
            </a:r>
            <a:r>
              <a:rPr lang="en-US" dirty="0" smtClean="0">
                <a:solidFill>
                  <a:srgbClr val="FF00FF"/>
                </a:solidFill>
              </a:rPr>
              <a:t>MeV</a:t>
            </a:r>
          </a:p>
          <a:p>
            <a:r>
              <a:rPr lang="en-US" dirty="0">
                <a:solidFill>
                  <a:schemeClr val="tx1"/>
                </a:solidFill>
              </a:rPr>
              <a:t>N</a:t>
            </a:r>
            <a:r>
              <a:rPr lang="en-US" dirty="0" smtClean="0">
                <a:solidFill>
                  <a:schemeClr val="tx1"/>
                </a:solidFill>
              </a:rPr>
              <a:t>ow we  redo this analysis with the slope technique</a:t>
            </a:r>
            <a:r>
              <a:rPr lang="en-US" dirty="0" smtClean="0">
                <a:solidFill>
                  <a:srgbClr val="FF00FF"/>
                </a:solidFill>
              </a:rPr>
              <a:t>.</a:t>
            </a:r>
            <a:endParaRPr lang="en-US" dirty="0">
              <a:solidFill>
                <a:srgbClr val="FF3300"/>
              </a:solidFill>
            </a:endParaRPr>
          </a:p>
          <a:p>
            <a:endParaRPr lang="en-US" dirty="0" smtClean="0"/>
          </a:p>
        </p:txBody>
      </p:sp>
      <p:grpSp>
        <p:nvGrpSpPr>
          <p:cNvPr id="14" name="Group 13"/>
          <p:cNvGrpSpPr/>
          <p:nvPr/>
        </p:nvGrpSpPr>
        <p:grpSpPr>
          <a:xfrm>
            <a:off x="4953029" y="493886"/>
            <a:ext cx="3372555" cy="3372555"/>
            <a:chOff x="8650111" y="338665"/>
            <a:chExt cx="3372555" cy="3372555"/>
          </a:xfrm>
        </p:grpSpPr>
        <p:pic>
          <p:nvPicPr>
            <p:cNvPr id="3" name="Picture 2"/>
            <p:cNvPicPr/>
            <p:nvPr/>
          </p:nvPicPr>
          <p:blipFill>
            <a:blip r:embed="rId6">
              <a:extLst>
                <a:ext uri="{28A0092B-C50C-407E-A947-70E740481C1C}">
                  <a14:useLocalDpi xmlns:a14="http://schemas.microsoft.com/office/drawing/2010/main" val="0"/>
                </a:ext>
              </a:extLst>
            </a:blip>
            <a:srcRect/>
            <a:stretch>
              <a:fillRect/>
            </a:stretch>
          </p:blipFill>
          <p:spPr bwMode="auto">
            <a:xfrm>
              <a:off x="8650111" y="338665"/>
              <a:ext cx="3372555" cy="3372555"/>
            </a:xfrm>
            <a:prstGeom prst="rect">
              <a:avLst/>
            </a:prstGeom>
            <a:noFill/>
            <a:ln>
              <a:noFill/>
            </a:ln>
          </p:spPr>
        </p:pic>
        <p:sp>
          <p:nvSpPr>
            <p:cNvPr id="9" name="Content Placeholder 5"/>
            <p:cNvSpPr txBox="1">
              <a:spLocks/>
            </p:cNvSpPr>
            <p:nvPr/>
          </p:nvSpPr>
          <p:spPr bwMode="auto">
            <a:xfrm>
              <a:off x="9567333" y="2198510"/>
              <a:ext cx="2215444" cy="482601"/>
            </a:xfrm>
            <a:prstGeom prst="rect">
              <a:avLst/>
            </a:prstGeom>
            <a:solidFill>
              <a:schemeClr val="bg1"/>
            </a:solid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1800" baseline="0">
                  <a:solidFill>
                    <a:schemeClr val="accent2"/>
                  </a:solidFill>
                  <a:latin typeface="+mn-lt"/>
                  <a:ea typeface="+mn-ea"/>
                  <a:cs typeface="+mn-cs"/>
                </a:defRPr>
              </a:lvl1pPr>
              <a:lvl2pPr marL="742950" indent="-285750" algn="l" rtl="0" fontAlgn="base">
                <a:spcBef>
                  <a:spcPct val="20000"/>
                </a:spcBef>
                <a:spcAft>
                  <a:spcPct val="0"/>
                </a:spcAft>
                <a:buChar char="–"/>
                <a:defRPr sz="1800" baseline="0">
                  <a:solidFill>
                    <a:schemeClr val="tx1"/>
                  </a:solidFill>
                  <a:latin typeface="+mn-lt"/>
                </a:defRPr>
              </a:lvl2pPr>
              <a:lvl3pPr marL="1143000" indent="-228600" algn="l" rtl="0" fontAlgn="base">
                <a:spcBef>
                  <a:spcPct val="20000"/>
                </a:spcBef>
                <a:spcAft>
                  <a:spcPct val="0"/>
                </a:spcAft>
                <a:buChar char="•"/>
                <a:defRPr sz="1800" baseline="0">
                  <a:solidFill>
                    <a:srgbClr val="FF0000"/>
                  </a:solidFill>
                  <a:latin typeface="+mn-lt"/>
                </a:defRPr>
              </a:lvl3pPr>
              <a:lvl4pPr marL="1600200" indent="-228600" algn="l" rtl="0" fontAlgn="base">
                <a:spcBef>
                  <a:spcPct val="20000"/>
                </a:spcBef>
                <a:spcAft>
                  <a:spcPct val="0"/>
                </a:spcAft>
                <a:buChar char="–"/>
                <a:defRPr sz="1800">
                  <a:solidFill>
                    <a:srgbClr val="993300"/>
                  </a:solidFill>
                  <a:latin typeface="+mn-lt"/>
                </a:defRPr>
              </a:lvl4pPr>
              <a:lvl5pPr marL="2057400" indent="-228600" algn="l" rtl="0" fontAlgn="base">
                <a:spcBef>
                  <a:spcPct val="20000"/>
                </a:spcBef>
                <a:spcAft>
                  <a:spcPct val="0"/>
                </a:spcAft>
                <a:buChar char="»"/>
                <a:defRPr sz="1800">
                  <a:solidFill>
                    <a:schemeClr val="accent1"/>
                  </a:solidFill>
                  <a:latin typeface="+mn-lt"/>
                </a:defRPr>
              </a:lvl5pPr>
              <a:lvl6pPr marL="2514600" indent="-228600" algn="l" rtl="0" fontAlgn="base">
                <a:spcBef>
                  <a:spcPct val="20000"/>
                </a:spcBef>
                <a:spcAft>
                  <a:spcPct val="0"/>
                </a:spcAft>
                <a:buChar char="»"/>
                <a:defRPr sz="1800">
                  <a:solidFill>
                    <a:schemeClr val="accent1"/>
                  </a:solidFill>
                  <a:latin typeface="+mn-lt"/>
                </a:defRPr>
              </a:lvl6pPr>
              <a:lvl7pPr marL="2971800" indent="-228600" algn="l" rtl="0" fontAlgn="base">
                <a:spcBef>
                  <a:spcPct val="20000"/>
                </a:spcBef>
                <a:spcAft>
                  <a:spcPct val="0"/>
                </a:spcAft>
                <a:buChar char="»"/>
                <a:defRPr sz="1800">
                  <a:solidFill>
                    <a:schemeClr val="accent1"/>
                  </a:solidFill>
                  <a:latin typeface="+mn-lt"/>
                </a:defRPr>
              </a:lvl7pPr>
              <a:lvl8pPr marL="3429000" indent="-228600" algn="l" rtl="0" fontAlgn="base">
                <a:spcBef>
                  <a:spcPct val="20000"/>
                </a:spcBef>
                <a:spcAft>
                  <a:spcPct val="0"/>
                </a:spcAft>
                <a:buChar char="»"/>
                <a:defRPr sz="1800">
                  <a:solidFill>
                    <a:schemeClr val="accent1"/>
                  </a:solidFill>
                  <a:latin typeface="+mn-lt"/>
                </a:defRPr>
              </a:lvl8pPr>
              <a:lvl9pPr marL="3886200" indent="-228600" algn="l" rtl="0" fontAlgn="base">
                <a:spcBef>
                  <a:spcPct val="20000"/>
                </a:spcBef>
                <a:spcAft>
                  <a:spcPct val="0"/>
                </a:spcAft>
                <a:buChar char="»"/>
                <a:defRPr sz="1800">
                  <a:solidFill>
                    <a:schemeClr val="accent1"/>
                  </a:solidFill>
                  <a:latin typeface="+mn-lt"/>
                </a:defRPr>
              </a:lvl9pPr>
            </a:lstStyle>
            <a:p>
              <a:pPr marL="0" indent="0">
                <a:buNone/>
              </a:pPr>
              <a:r>
                <a:rPr lang="en-US" dirty="0" err="1" smtClean="0">
                  <a:solidFill>
                    <a:srgbClr val="FF0000"/>
                  </a:solidFill>
                </a:rPr>
                <a:t>M</a:t>
              </a:r>
              <a:r>
                <a:rPr lang="en-US" baseline="-25000" dirty="0" err="1" smtClean="0">
                  <a:solidFill>
                    <a:srgbClr val="FF0000"/>
                  </a:solidFill>
                </a:rPr>
                <a:t>exp</a:t>
              </a:r>
              <a:r>
                <a:rPr lang="en-US" dirty="0" smtClean="0">
                  <a:solidFill>
                    <a:srgbClr val="FF0000"/>
                  </a:solidFill>
                </a:rPr>
                <a:t>= -0.100± 0.008</a:t>
              </a:r>
              <a:endParaRPr lang="en-US" dirty="0">
                <a:solidFill>
                  <a:srgbClr val="FF0000"/>
                </a:solidFill>
              </a:endParaRPr>
            </a:p>
          </p:txBody>
        </p:sp>
        <p:cxnSp>
          <p:nvCxnSpPr>
            <p:cNvPr id="11" name="Straight Connector 10"/>
            <p:cNvCxnSpPr/>
            <p:nvPr/>
          </p:nvCxnSpPr>
          <p:spPr bwMode="auto">
            <a:xfrm flipV="1">
              <a:off x="10160000" y="352779"/>
              <a:ext cx="1368777" cy="1707443"/>
            </a:xfrm>
            <a:prstGeom prst="line">
              <a:avLst/>
            </a:prstGeom>
            <a:solidFill>
              <a:srgbClr val="FFFF99"/>
            </a:solidFill>
            <a:ln w="12700" cap="flat" cmpd="sng" algn="ctr">
              <a:solidFill>
                <a:srgbClr val="FF3300"/>
              </a:solidFill>
              <a:prstDash val="solid"/>
              <a:round/>
              <a:headEnd type="none" w="med" len="med"/>
              <a:tailEnd type="none" w="med" len="med"/>
            </a:ln>
            <a:effectLst/>
          </p:spPr>
        </p:cxnSp>
      </p:grpSp>
      <p:sp>
        <p:nvSpPr>
          <p:cNvPr id="15" name="Content Placeholder 6"/>
          <p:cNvSpPr txBox="1">
            <a:spLocks/>
          </p:cNvSpPr>
          <p:nvPr/>
        </p:nvSpPr>
        <p:spPr bwMode="auto">
          <a:xfrm>
            <a:off x="688621" y="5881512"/>
            <a:ext cx="8060267" cy="80997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1800" baseline="0">
                <a:solidFill>
                  <a:schemeClr val="accent2"/>
                </a:solidFill>
                <a:latin typeface="+mn-lt"/>
                <a:ea typeface="+mn-ea"/>
                <a:cs typeface="+mn-cs"/>
              </a:defRPr>
            </a:lvl1pPr>
            <a:lvl2pPr marL="742950" indent="-285750" algn="l" rtl="0" fontAlgn="base">
              <a:spcBef>
                <a:spcPct val="20000"/>
              </a:spcBef>
              <a:spcAft>
                <a:spcPct val="0"/>
              </a:spcAft>
              <a:buChar char="–"/>
              <a:defRPr sz="1800" baseline="0">
                <a:solidFill>
                  <a:schemeClr val="tx1"/>
                </a:solidFill>
                <a:latin typeface="+mn-lt"/>
              </a:defRPr>
            </a:lvl2pPr>
            <a:lvl3pPr marL="1143000" indent="-228600" algn="l" rtl="0" fontAlgn="base">
              <a:spcBef>
                <a:spcPct val="20000"/>
              </a:spcBef>
              <a:spcAft>
                <a:spcPct val="0"/>
              </a:spcAft>
              <a:buChar char="•"/>
              <a:defRPr sz="1800" baseline="0">
                <a:solidFill>
                  <a:srgbClr val="FF0000"/>
                </a:solidFill>
                <a:latin typeface="+mn-lt"/>
              </a:defRPr>
            </a:lvl3pPr>
            <a:lvl4pPr marL="1600200" indent="-228600" algn="l" rtl="0" fontAlgn="base">
              <a:spcBef>
                <a:spcPct val="20000"/>
              </a:spcBef>
              <a:spcAft>
                <a:spcPct val="0"/>
              </a:spcAft>
              <a:buChar char="–"/>
              <a:defRPr sz="1800" baseline="0">
                <a:solidFill>
                  <a:srgbClr val="993300"/>
                </a:solidFill>
                <a:latin typeface="+mn-lt"/>
              </a:defRPr>
            </a:lvl4pPr>
            <a:lvl5pPr marL="2057400" indent="-228600" algn="l" rtl="0" fontAlgn="base">
              <a:spcBef>
                <a:spcPct val="20000"/>
              </a:spcBef>
              <a:spcAft>
                <a:spcPct val="0"/>
              </a:spcAft>
              <a:buChar char="»"/>
              <a:defRPr sz="1800">
                <a:solidFill>
                  <a:schemeClr val="accent1"/>
                </a:solidFill>
                <a:latin typeface="+mn-lt"/>
              </a:defRPr>
            </a:lvl5pPr>
            <a:lvl6pPr marL="2514600" indent="-228600" algn="l" rtl="0" fontAlgn="base">
              <a:spcBef>
                <a:spcPct val="20000"/>
              </a:spcBef>
              <a:spcAft>
                <a:spcPct val="0"/>
              </a:spcAft>
              <a:buChar char="»"/>
              <a:defRPr sz="1800">
                <a:solidFill>
                  <a:schemeClr val="accent1"/>
                </a:solidFill>
                <a:latin typeface="+mn-lt"/>
              </a:defRPr>
            </a:lvl6pPr>
            <a:lvl7pPr marL="2971800" indent="-228600" algn="l" rtl="0" fontAlgn="base">
              <a:spcBef>
                <a:spcPct val="20000"/>
              </a:spcBef>
              <a:spcAft>
                <a:spcPct val="0"/>
              </a:spcAft>
              <a:buChar char="»"/>
              <a:defRPr sz="1800">
                <a:solidFill>
                  <a:schemeClr val="accent1"/>
                </a:solidFill>
                <a:latin typeface="+mn-lt"/>
              </a:defRPr>
            </a:lvl7pPr>
            <a:lvl8pPr marL="3429000" indent="-228600" algn="l" rtl="0" fontAlgn="base">
              <a:spcBef>
                <a:spcPct val="20000"/>
              </a:spcBef>
              <a:spcAft>
                <a:spcPct val="0"/>
              </a:spcAft>
              <a:buChar char="»"/>
              <a:defRPr sz="1800">
                <a:solidFill>
                  <a:schemeClr val="accent1"/>
                </a:solidFill>
                <a:latin typeface="+mn-lt"/>
              </a:defRPr>
            </a:lvl8pPr>
            <a:lvl9pPr marL="3886200" indent="-228600" algn="l" rtl="0" fontAlgn="base">
              <a:spcBef>
                <a:spcPct val="20000"/>
              </a:spcBef>
              <a:spcAft>
                <a:spcPct val="0"/>
              </a:spcAft>
              <a:buChar char="»"/>
              <a:defRPr sz="1800">
                <a:solidFill>
                  <a:schemeClr val="accent1"/>
                </a:solidFill>
                <a:latin typeface="+mn-lt"/>
              </a:defRPr>
            </a:lvl9pPr>
          </a:lstStyle>
          <a:p>
            <a:r>
              <a:rPr lang="en-US" dirty="0" smtClean="0"/>
              <a:t>We used the slope technique to obtain  </a:t>
            </a:r>
            <a:r>
              <a:rPr lang="en-US" dirty="0" err="1" smtClean="0">
                <a:solidFill>
                  <a:srgbClr val="BC8F00"/>
                </a:solidFill>
                <a:ea typeface="Wingdings"/>
                <a:cs typeface="Wingdings"/>
                <a:sym typeface="Wingdings"/>
              </a:rPr>
              <a:t>ρ</a:t>
            </a:r>
            <a:r>
              <a:rPr lang="en-US" baseline="-25000" dirty="0" err="1" smtClean="0">
                <a:solidFill>
                  <a:srgbClr val="BC8F00"/>
                </a:solidFill>
                <a:ea typeface="Wingdings"/>
                <a:cs typeface="Wingdings"/>
                <a:sym typeface="Wingdings"/>
              </a:rPr>
              <a:t>S</a:t>
            </a:r>
            <a:r>
              <a:rPr lang="en-US" dirty="0" smtClean="0">
                <a:solidFill>
                  <a:srgbClr val="BC8F00"/>
                </a:solidFill>
                <a:ea typeface="Wingdings"/>
                <a:cs typeface="Wingdings"/>
                <a:sym typeface="Wingdings"/>
              </a:rPr>
              <a:t>/ρ</a:t>
            </a:r>
            <a:r>
              <a:rPr lang="en-US" baseline="-25000" dirty="0" smtClean="0">
                <a:solidFill>
                  <a:srgbClr val="BC8F00"/>
                </a:solidFill>
                <a:ea typeface="Wingdings"/>
                <a:cs typeface="Wingdings"/>
                <a:sym typeface="Wingdings"/>
              </a:rPr>
              <a:t>0</a:t>
            </a:r>
            <a:r>
              <a:rPr lang="en-US" dirty="0" smtClean="0">
                <a:solidFill>
                  <a:srgbClr val="BC8F00"/>
                </a:solidFill>
                <a:ea typeface="Wingdings"/>
                <a:cs typeface="Wingdings"/>
                <a:sym typeface="Wingdings"/>
              </a:rPr>
              <a:t>= 0.76±0.2 </a:t>
            </a:r>
            <a:r>
              <a:rPr lang="en-US" dirty="0" smtClean="0">
                <a:solidFill>
                  <a:schemeClr val="tx1"/>
                </a:solidFill>
              </a:rPr>
              <a:t>and </a:t>
            </a:r>
            <a:r>
              <a:rPr lang="en-US" dirty="0" smtClean="0">
                <a:solidFill>
                  <a:srgbClr val="BC8F00"/>
                </a:solidFill>
                <a:ea typeface="Wingdings"/>
                <a:cs typeface="Wingdings"/>
                <a:sym typeface="Wingdings"/>
              </a:rPr>
              <a:t>S(</a:t>
            </a:r>
            <a:r>
              <a:rPr lang="en-US" dirty="0" err="1" smtClean="0">
                <a:solidFill>
                  <a:srgbClr val="BC8F00"/>
                </a:solidFill>
                <a:ea typeface="Wingdings"/>
                <a:cs typeface="Wingdings"/>
                <a:sym typeface="Wingdings"/>
              </a:rPr>
              <a:t>ρ</a:t>
            </a:r>
            <a:r>
              <a:rPr lang="en-US" baseline="-25000" dirty="0" err="1" smtClean="0">
                <a:solidFill>
                  <a:srgbClr val="BC8F00"/>
                </a:solidFill>
                <a:ea typeface="Wingdings"/>
                <a:cs typeface="Wingdings"/>
                <a:sym typeface="Wingdings"/>
              </a:rPr>
              <a:t>S</a:t>
            </a:r>
            <a:r>
              <a:rPr lang="en-US" dirty="0" smtClean="0">
                <a:solidFill>
                  <a:srgbClr val="BC8F00"/>
                </a:solidFill>
                <a:ea typeface="Wingdings"/>
                <a:cs typeface="Wingdings"/>
                <a:sym typeface="Wingdings"/>
              </a:rPr>
              <a:t>) = 27.1</a:t>
            </a:r>
            <a:r>
              <a:rPr lang="en-US" dirty="0" smtClean="0">
                <a:solidFill>
                  <a:srgbClr val="BC8F00"/>
                </a:solidFill>
              </a:rPr>
              <a:t>±1.1 MeV </a:t>
            </a:r>
            <a:r>
              <a:rPr lang="en-US" dirty="0" smtClean="0"/>
              <a:t>for the </a:t>
            </a:r>
            <a:r>
              <a:rPr lang="en-US" dirty="0" smtClean="0">
                <a:solidFill>
                  <a:srgbClr val="BC8F00"/>
                </a:solidFill>
              </a:rPr>
              <a:t>DFT </a:t>
            </a:r>
            <a:r>
              <a:rPr lang="en-US" dirty="0" smtClean="0"/>
              <a:t>constraint</a:t>
            </a:r>
            <a:r>
              <a:rPr lang="en-US" dirty="0" smtClean="0">
                <a:solidFill>
                  <a:srgbClr val="BC8F00"/>
                </a:solidFill>
              </a:rPr>
              <a:t>. </a:t>
            </a:r>
            <a:r>
              <a:rPr lang="en-US" dirty="0" smtClean="0"/>
              <a:t>Similarly, we obtain </a:t>
            </a:r>
            <a:r>
              <a:rPr lang="en-US" dirty="0" err="1" smtClean="0">
                <a:solidFill>
                  <a:srgbClr val="BC8F00"/>
                </a:solidFill>
                <a:ea typeface="Wingdings"/>
                <a:cs typeface="Wingdings"/>
                <a:sym typeface="Wingdings"/>
              </a:rPr>
              <a:t>ρ</a:t>
            </a:r>
            <a:r>
              <a:rPr lang="en-US" baseline="-25000" dirty="0" err="1" smtClean="0">
                <a:solidFill>
                  <a:srgbClr val="BC8F00"/>
                </a:solidFill>
                <a:ea typeface="Wingdings"/>
                <a:cs typeface="Wingdings"/>
                <a:sym typeface="Wingdings"/>
              </a:rPr>
              <a:t>S</a:t>
            </a:r>
            <a:r>
              <a:rPr lang="en-US" dirty="0" smtClean="0">
                <a:solidFill>
                  <a:srgbClr val="BC8F00"/>
                </a:solidFill>
                <a:ea typeface="Wingdings"/>
                <a:cs typeface="Wingdings"/>
                <a:sym typeface="Wingdings"/>
              </a:rPr>
              <a:t>/ρ</a:t>
            </a:r>
            <a:r>
              <a:rPr lang="en-US" baseline="-25000" dirty="0" smtClean="0">
                <a:solidFill>
                  <a:srgbClr val="BC8F00"/>
                </a:solidFill>
                <a:ea typeface="Wingdings"/>
                <a:cs typeface="Wingdings"/>
                <a:sym typeface="Wingdings"/>
              </a:rPr>
              <a:t>0</a:t>
            </a:r>
            <a:r>
              <a:rPr lang="en-US" dirty="0" smtClean="0">
                <a:solidFill>
                  <a:srgbClr val="BC8F00"/>
                </a:solidFill>
                <a:ea typeface="Wingdings"/>
                <a:cs typeface="Wingdings"/>
                <a:sym typeface="Wingdings"/>
              </a:rPr>
              <a:t>= 0.74±0.3 </a:t>
            </a:r>
            <a:r>
              <a:rPr lang="en-US" dirty="0" smtClean="0">
                <a:solidFill>
                  <a:schemeClr val="tx1"/>
                </a:solidFill>
              </a:rPr>
              <a:t>and </a:t>
            </a:r>
            <a:r>
              <a:rPr lang="en-US" dirty="0" smtClean="0">
                <a:solidFill>
                  <a:srgbClr val="BC8F00"/>
                </a:solidFill>
                <a:ea typeface="Wingdings"/>
                <a:cs typeface="Wingdings"/>
                <a:sym typeface="Wingdings"/>
              </a:rPr>
              <a:t>S(</a:t>
            </a:r>
            <a:r>
              <a:rPr lang="en-US" dirty="0" err="1" smtClean="0">
                <a:solidFill>
                  <a:srgbClr val="BC8F00"/>
                </a:solidFill>
                <a:ea typeface="Wingdings"/>
                <a:cs typeface="Wingdings"/>
                <a:sym typeface="Wingdings"/>
              </a:rPr>
              <a:t>ρ</a:t>
            </a:r>
            <a:r>
              <a:rPr lang="en-US" baseline="-25000" dirty="0" err="1" smtClean="0">
                <a:solidFill>
                  <a:srgbClr val="BC8F00"/>
                </a:solidFill>
                <a:ea typeface="Wingdings"/>
                <a:cs typeface="Wingdings"/>
                <a:sym typeface="Wingdings"/>
              </a:rPr>
              <a:t>S</a:t>
            </a:r>
            <a:r>
              <a:rPr lang="en-US" dirty="0" smtClean="0">
                <a:solidFill>
                  <a:srgbClr val="BC8F00"/>
                </a:solidFill>
                <a:ea typeface="Wingdings"/>
                <a:cs typeface="Wingdings"/>
                <a:sym typeface="Wingdings"/>
              </a:rPr>
              <a:t>) = 27.3</a:t>
            </a:r>
            <a:r>
              <a:rPr lang="en-US" dirty="0" smtClean="0">
                <a:solidFill>
                  <a:srgbClr val="BC8F00"/>
                </a:solidFill>
              </a:rPr>
              <a:t>±0.9 MeV </a:t>
            </a:r>
            <a:r>
              <a:rPr lang="en-US" dirty="0" smtClean="0"/>
              <a:t>for the </a:t>
            </a:r>
            <a:r>
              <a:rPr lang="en-US" dirty="0" smtClean="0">
                <a:solidFill>
                  <a:srgbClr val="BC8F00"/>
                </a:solidFill>
              </a:rPr>
              <a:t>IAS </a:t>
            </a:r>
            <a:r>
              <a:rPr lang="en-US" dirty="0" smtClean="0"/>
              <a:t>constraint</a:t>
            </a:r>
            <a:r>
              <a:rPr lang="en-US" dirty="0" smtClean="0">
                <a:solidFill>
                  <a:srgbClr val="BC8F00"/>
                </a:solidFill>
              </a:rPr>
              <a:t>. </a:t>
            </a:r>
          </a:p>
          <a:p>
            <a:endParaRPr lang="en-US" dirty="0" smtClean="0"/>
          </a:p>
        </p:txBody>
      </p:sp>
      <p:sp>
        <p:nvSpPr>
          <p:cNvPr id="16" name="TextBox 15"/>
          <p:cNvSpPr txBox="1"/>
          <p:nvPr/>
        </p:nvSpPr>
        <p:spPr>
          <a:xfrm rot="5400000">
            <a:off x="2764118" y="1852706"/>
            <a:ext cx="2795119" cy="369332"/>
          </a:xfrm>
          <a:prstGeom prst="rect">
            <a:avLst/>
          </a:prstGeom>
          <a:noFill/>
        </p:spPr>
        <p:txBody>
          <a:bodyPr wrap="none" rtlCol="0">
            <a:spAutoFit/>
          </a:bodyPr>
          <a:lstStyle/>
          <a:p>
            <a:pPr>
              <a:buNone/>
            </a:pPr>
            <a:r>
              <a:rPr lang="en-US" sz="1400" dirty="0" smtClean="0"/>
              <a:t>BA Brown </a:t>
            </a:r>
            <a:r>
              <a:rPr lang="en-US" sz="1400" dirty="0"/>
              <a:t>PRL 111, 232502 (2013</a:t>
            </a:r>
            <a:r>
              <a:rPr lang="en-US" dirty="0"/>
              <a:t>)</a:t>
            </a:r>
          </a:p>
        </p:txBody>
      </p:sp>
      <p:sp>
        <p:nvSpPr>
          <p:cNvPr id="17" name="TextBox 16"/>
          <p:cNvSpPr txBox="1"/>
          <p:nvPr/>
        </p:nvSpPr>
        <p:spPr>
          <a:xfrm rot="5400000">
            <a:off x="6849582" y="1855674"/>
            <a:ext cx="3563884" cy="566309"/>
          </a:xfrm>
          <a:prstGeom prst="rect">
            <a:avLst/>
          </a:prstGeom>
          <a:noFill/>
        </p:spPr>
        <p:txBody>
          <a:bodyPr wrap="none" rtlCol="0">
            <a:spAutoFit/>
          </a:bodyPr>
          <a:lstStyle/>
          <a:p>
            <a:pPr>
              <a:buNone/>
            </a:pPr>
            <a:r>
              <a:rPr lang="en-US" sz="1400" dirty="0" smtClean="0"/>
              <a:t>Adapted from Horowitz, et al.,  </a:t>
            </a:r>
          </a:p>
          <a:p>
            <a:pPr>
              <a:buNone/>
            </a:pPr>
            <a:r>
              <a:rPr lang="en-US" sz="1400" dirty="0" smtClean="0"/>
              <a:t>J. Phys. G: </a:t>
            </a:r>
            <a:r>
              <a:rPr lang="en-US" sz="1400" dirty="0" err="1" smtClean="0"/>
              <a:t>Nucl</a:t>
            </a:r>
            <a:r>
              <a:rPr lang="en-US" sz="1400" dirty="0" smtClean="0"/>
              <a:t>. Part. Phys. 41 (2014) 093001 </a:t>
            </a:r>
            <a:endParaRPr lang="en-US" sz="1400" dirty="0"/>
          </a:p>
        </p:txBody>
      </p:sp>
    </p:spTree>
    <p:extLst>
      <p:ext uri="{BB962C8B-B14F-4D97-AF65-F5344CB8AC3E}">
        <p14:creationId xmlns:p14="http://schemas.microsoft.com/office/powerpoint/2010/main" val="20044182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43344"/>
            <a:ext cx="7772400" cy="865187"/>
          </a:xfrm>
        </p:spPr>
        <p:txBody>
          <a:bodyPr/>
          <a:lstStyle/>
          <a:p>
            <a:r>
              <a:rPr lang="en-US" dirty="0" smtClean="0"/>
              <a:t>Constraints from ratios </a:t>
            </a:r>
            <a:r>
              <a:rPr lang="en-US" dirty="0"/>
              <a:t>of neutron/proton spectra in central </a:t>
            </a:r>
            <a:r>
              <a:rPr lang="en-US" baseline="30000" dirty="0"/>
              <a:t>124</a:t>
            </a:r>
            <a:r>
              <a:rPr lang="en-US" dirty="0"/>
              <a:t>Sn+</a:t>
            </a:r>
            <a:r>
              <a:rPr lang="en-US" baseline="30000" dirty="0" smtClean="0"/>
              <a:t>124</a:t>
            </a:r>
            <a:r>
              <a:rPr lang="en-US" dirty="0" smtClean="0"/>
              <a:t>Sn and  </a:t>
            </a:r>
            <a:r>
              <a:rPr lang="en-US" baseline="30000" dirty="0" smtClean="0"/>
              <a:t>112</a:t>
            </a:r>
            <a:r>
              <a:rPr lang="en-US" dirty="0" smtClean="0"/>
              <a:t>Sn</a:t>
            </a:r>
            <a:r>
              <a:rPr lang="en-US" dirty="0"/>
              <a:t>+</a:t>
            </a:r>
            <a:r>
              <a:rPr lang="en-US" baseline="30000" dirty="0" smtClean="0"/>
              <a:t>112</a:t>
            </a:r>
            <a:r>
              <a:rPr lang="en-US" dirty="0" smtClean="0"/>
              <a:t>Sn </a:t>
            </a:r>
            <a:r>
              <a:rPr lang="en-US" dirty="0" err="1" smtClean="0"/>
              <a:t>collsions</a:t>
            </a:r>
            <a:endParaRPr lang="en-US" dirty="0"/>
          </a:p>
        </p:txBody>
      </p:sp>
      <p:sp>
        <p:nvSpPr>
          <p:cNvPr id="3" name="Content Placeholder 2"/>
          <p:cNvSpPr>
            <a:spLocks noGrp="1"/>
          </p:cNvSpPr>
          <p:nvPr>
            <p:ph sz="half" idx="1"/>
          </p:nvPr>
        </p:nvSpPr>
        <p:spPr>
          <a:xfrm>
            <a:off x="499534" y="4642554"/>
            <a:ext cx="3810000" cy="1430867"/>
          </a:xfrm>
        </p:spPr>
        <p:txBody>
          <a:bodyPr/>
          <a:lstStyle/>
          <a:p>
            <a:r>
              <a:rPr lang="en-US" dirty="0" smtClean="0"/>
              <a:t>Four dimensional Bayesian analyses of spectral ratios using </a:t>
            </a:r>
            <a:r>
              <a:rPr lang="en-US" dirty="0" err="1" smtClean="0"/>
              <a:t>Madai</a:t>
            </a:r>
            <a:r>
              <a:rPr lang="en-US" dirty="0" smtClean="0"/>
              <a:t>: </a:t>
            </a:r>
          </a:p>
          <a:p>
            <a:r>
              <a:rPr lang="en-US" dirty="0" smtClean="0"/>
              <a:t>Parameters: S</a:t>
            </a:r>
            <a:r>
              <a:rPr lang="en-US" baseline="-25000" dirty="0" smtClean="0"/>
              <a:t>0</a:t>
            </a:r>
            <a:r>
              <a:rPr lang="en-US" dirty="0" smtClean="0"/>
              <a:t>, L,        and  </a:t>
            </a:r>
            <a:endParaRPr lang="en-US" dirty="0"/>
          </a:p>
        </p:txBody>
      </p:sp>
      <p:pic>
        <p:nvPicPr>
          <p:cNvPr id="7" name="Content Placeholder 6"/>
          <p:cNvPicPr>
            <a:picLocks noGrp="1" noChangeAspect="1"/>
          </p:cNvPicPr>
          <p:nvPr>
            <p:ph sz="half" idx="2"/>
          </p:nvPr>
        </p:nvPicPr>
        <p:blipFill>
          <a:blip r:embed="rId3"/>
          <a:srcRect l="6958" r="6958"/>
          <a:stretch>
            <a:fillRect/>
          </a:stretch>
        </p:blipFill>
        <p:spPr>
          <a:xfrm>
            <a:off x="731896" y="945444"/>
            <a:ext cx="3363148" cy="3632200"/>
          </a:xfrm>
        </p:spPr>
      </p:pic>
      <p:graphicFrame>
        <p:nvGraphicFramePr>
          <p:cNvPr id="5" name="Object 4"/>
          <p:cNvGraphicFramePr>
            <a:graphicFrameLocks noChangeAspect="1"/>
          </p:cNvGraphicFramePr>
          <p:nvPr>
            <p:extLst>
              <p:ext uri="{D42A27DB-BD31-4B8C-83A1-F6EECF244321}">
                <p14:modId xmlns:p14="http://schemas.microsoft.com/office/powerpoint/2010/main" val="3949533950"/>
              </p:ext>
            </p:extLst>
          </p:nvPr>
        </p:nvGraphicFramePr>
        <p:xfrm>
          <a:off x="2643012" y="5499806"/>
          <a:ext cx="345440" cy="431800"/>
        </p:xfrm>
        <a:graphic>
          <a:graphicData uri="http://schemas.openxmlformats.org/presentationml/2006/ole">
            <mc:AlternateContent xmlns:mc="http://schemas.openxmlformats.org/markup-compatibility/2006">
              <mc:Choice xmlns:v="urn:schemas-microsoft-com:vml" Requires="v">
                <p:oleObj spid="_x0000_s1221737" name="Equation" r:id="rId4" imgW="203200" imgH="254000" progId="Equation.DSMT4">
                  <p:embed/>
                </p:oleObj>
              </mc:Choice>
              <mc:Fallback>
                <p:oleObj name="Equation" r:id="rId4" imgW="203200" imgH="254000" progId="Equation.DSMT4">
                  <p:embed/>
                  <p:pic>
                    <p:nvPicPr>
                      <p:cNvPr id="0" name=""/>
                      <p:cNvPicPr/>
                      <p:nvPr/>
                    </p:nvPicPr>
                    <p:blipFill>
                      <a:blip r:embed="rId5"/>
                      <a:stretch>
                        <a:fillRect/>
                      </a:stretch>
                    </p:blipFill>
                    <p:spPr>
                      <a:xfrm>
                        <a:off x="2643012" y="5499806"/>
                        <a:ext cx="345440" cy="4318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800174553"/>
              </p:ext>
            </p:extLst>
          </p:nvPr>
        </p:nvGraphicFramePr>
        <p:xfrm>
          <a:off x="3517899" y="5505275"/>
          <a:ext cx="368300" cy="474662"/>
        </p:xfrm>
        <a:graphic>
          <a:graphicData uri="http://schemas.openxmlformats.org/presentationml/2006/ole">
            <mc:AlternateContent xmlns:mc="http://schemas.openxmlformats.org/markup-compatibility/2006">
              <mc:Choice xmlns:v="urn:schemas-microsoft-com:vml" Requires="v">
                <p:oleObj spid="_x0000_s1221738" name="Equation" r:id="rId6" imgW="215900" imgH="279400" progId="Equation.DSMT4">
                  <p:embed/>
                </p:oleObj>
              </mc:Choice>
              <mc:Fallback>
                <p:oleObj name="Equation" r:id="rId6" imgW="215900" imgH="279400" progId="Equation.DSMT4">
                  <p:embed/>
                  <p:pic>
                    <p:nvPicPr>
                      <p:cNvPr id="0" name=""/>
                      <p:cNvPicPr/>
                      <p:nvPr/>
                    </p:nvPicPr>
                    <p:blipFill>
                      <a:blip r:embed="rId7"/>
                      <a:stretch>
                        <a:fillRect/>
                      </a:stretch>
                    </p:blipFill>
                    <p:spPr>
                      <a:xfrm>
                        <a:off x="3517899" y="5505275"/>
                        <a:ext cx="368300" cy="474662"/>
                      </a:xfrm>
                      <a:prstGeom prst="rect">
                        <a:avLst/>
                      </a:prstGeom>
                    </p:spPr>
                  </p:pic>
                </p:oleObj>
              </mc:Fallback>
            </mc:AlternateContent>
          </a:graphicData>
        </a:graphic>
      </p:graphicFrame>
      <p:pic>
        <p:nvPicPr>
          <p:cNvPr id="8" name="Picture 7"/>
          <p:cNvPicPr>
            <a:picLocks noChangeAspect="1"/>
          </p:cNvPicPr>
          <p:nvPr/>
        </p:nvPicPr>
        <p:blipFill>
          <a:blip r:embed="rId8"/>
          <a:stretch>
            <a:fillRect/>
          </a:stretch>
        </p:blipFill>
        <p:spPr>
          <a:xfrm>
            <a:off x="4586159" y="1086555"/>
            <a:ext cx="3777044" cy="3372556"/>
          </a:xfrm>
          <a:prstGeom prst="rect">
            <a:avLst/>
          </a:prstGeom>
        </p:spPr>
      </p:pic>
      <p:sp>
        <p:nvSpPr>
          <p:cNvPr id="10" name="Content Placeholder 2"/>
          <p:cNvSpPr txBox="1">
            <a:spLocks/>
          </p:cNvSpPr>
          <p:nvPr/>
        </p:nvSpPr>
        <p:spPr bwMode="auto">
          <a:xfrm>
            <a:off x="4572000" y="4317665"/>
            <a:ext cx="4256077" cy="143086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1800" baseline="0">
                <a:solidFill>
                  <a:schemeClr val="accent2"/>
                </a:solidFill>
                <a:latin typeface="+mn-lt"/>
                <a:ea typeface="+mn-ea"/>
                <a:cs typeface="+mn-cs"/>
              </a:defRPr>
            </a:lvl1pPr>
            <a:lvl2pPr marL="742950" indent="-285750" algn="l" rtl="0" fontAlgn="base">
              <a:spcBef>
                <a:spcPct val="20000"/>
              </a:spcBef>
              <a:spcAft>
                <a:spcPct val="0"/>
              </a:spcAft>
              <a:buChar char="–"/>
              <a:defRPr sz="1800" baseline="0">
                <a:solidFill>
                  <a:schemeClr val="tx1"/>
                </a:solidFill>
                <a:latin typeface="+mn-lt"/>
              </a:defRPr>
            </a:lvl2pPr>
            <a:lvl3pPr marL="1143000" indent="-228600" algn="l" rtl="0" fontAlgn="base">
              <a:spcBef>
                <a:spcPct val="20000"/>
              </a:spcBef>
              <a:spcAft>
                <a:spcPct val="0"/>
              </a:spcAft>
              <a:buChar char="•"/>
              <a:defRPr sz="1800" baseline="0">
                <a:solidFill>
                  <a:srgbClr val="FF0000"/>
                </a:solidFill>
                <a:latin typeface="+mn-lt"/>
              </a:defRPr>
            </a:lvl3pPr>
            <a:lvl4pPr marL="1600200" indent="-228600" algn="l" rtl="0" fontAlgn="base">
              <a:spcBef>
                <a:spcPct val="20000"/>
              </a:spcBef>
              <a:spcAft>
                <a:spcPct val="0"/>
              </a:spcAft>
              <a:buChar char="–"/>
              <a:defRPr sz="1800">
                <a:solidFill>
                  <a:srgbClr val="993300"/>
                </a:solidFill>
                <a:latin typeface="+mn-lt"/>
              </a:defRPr>
            </a:lvl4pPr>
            <a:lvl5pPr marL="2057400" indent="-228600" algn="l" rtl="0" fontAlgn="base">
              <a:spcBef>
                <a:spcPct val="20000"/>
              </a:spcBef>
              <a:spcAft>
                <a:spcPct val="0"/>
              </a:spcAft>
              <a:buChar char="»"/>
              <a:defRPr sz="1800">
                <a:solidFill>
                  <a:schemeClr val="accent1"/>
                </a:solidFill>
                <a:latin typeface="+mn-lt"/>
              </a:defRPr>
            </a:lvl5pPr>
            <a:lvl6pPr marL="2514600" indent="-228600" algn="l" rtl="0" fontAlgn="base">
              <a:spcBef>
                <a:spcPct val="20000"/>
              </a:spcBef>
              <a:spcAft>
                <a:spcPct val="0"/>
              </a:spcAft>
              <a:buChar char="»"/>
              <a:defRPr sz="1800">
                <a:solidFill>
                  <a:schemeClr val="accent1"/>
                </a:solidFill>
                <a:latin typeface="+mn-lt"/>
              </a:defRPr>
            </a:lvl6pPr>
            <a:lvl7pPr marL="2971800" indent="-228600" algn="l" rtl="0" fontAlgn="base">
              <a:spcBef>
                <a:spcPct val="20000"/>
              </a:spcBef>
              <a:spcAft>
                <a:spcPct val="0"/>
              </a:spcAft>
              <a:buChar char="»"/>
              <a:defRPr sz="1800">
                <a:solidFill>
                  <a:schemeClr val="accent1"/>
                </a:solidFill>
                <a:latin typeface="+mn-lt"/>
              </a:defRPr>
            </a:lvl7pPr>
            <a:lvl8pPr marL="3429000" indent="-228600" algn="l" rtl="0" fontAlgn="base">
              <a:spcBef>
                <a:spcPct val="20000"/>
              </a:spcBef>
              <a:spcAft>
                <a:spcPct val="0"/>
              </a:spcAft>
              <a:buChar char="»"/>
              <a:defRPr sz="1800">
                <a:solidFill>
                  <a:schemeClr val="accent1"/>
                </a:solidFill>
                <a:latin typeface="+mn-lt"/>
              </a:defRPr>
            </a:lvl8pPr>
            <a:lvl9pPr marL="3886200" indent="-228600" algn="l" rtl="0" fontAlgn="base">
              <a:spcBef>
                <a:spcPct val="20000"/>
              </a:spcBef>
              <a:spcAft>
                <a:spcPct val="0"/>
              </a:spcAft>
              <a:buChar char="»"/>
              <a:defRPr sz="1800">
                <a:solidFill>
                  <a:schemeClr val="accent1"/>
                </a:solidFill>
                <a:latin typeface="+mn-lt"/>
              </a:defRPr>
            </a:lvl9pPr>
          </a:lstStyle>
          <a:p>
            <a:r>
              <a:rPr lang="en-US" dirty="0" smtClean="0"/>
              <a:t>We obtain </a:t>
            </a:r>
            <a:r>
              <a:rPr lang="en-US" dirty="0" err="1">
                <a:solidFill>
                  <a:srgbClr val="FF00FF"/>
                </a:solidFill>
                <a:ea typeface="Wingdings"/>
                <a:cs typeface="Wingdings"/>
                <a:sym typeface="Wingdings"/>
              </a:rPr>
              <a:t>ρ</a:t>
            </a:r>
            <a:r>
              <a:rPr lang="en-US" baseline="-25000" dirty="0" err="1">
                <a:solidFill>
                  <a:srgbClr val="FF00FF"/>
                </a:solidFill>
                <a:ea typeface="Wingdings"/>
                <a:cs typeface="Wingdings"/>
                <a:sym typeface="Wingdings"/>
              </a:rPr>
              <a:t>S</a:t>
            </a:r>
            <a:r>
              <a:rPr lang="en-US" dirty="0">
                <a:solidFill>
                  <a:srgbClr val="FF00FF"/>
                </a:solidFill>
                <a:ea typeface="Wingdings"/>
                <a:cs typeface="Wingdings"/>
                <a:sym typeface="Wingdings"/>
              </a:rPr>
              <a:t>/ρ</a:t>
            </a:r>
            <a:r>
              <a:rPr lang="en-US" baseline="-25000" dirty="0">
                <a:solidFill>
                  <a:srgbClr val="FF00FF"/>
                </a:solidFill>
                <a:ea typeface="Wingdings"/>
                <a:cs typeface="Wingdings"/>
                <a:sym typeface="Wingdings"/>
              </a:rPr>
              <a:t>0</a:t>
            </a:r>
            <a:r>
              <a:rPr lang="en-US" dirty="0">
                <a:solidFill>
                  <a:srgbClr val="FF00FF"/>
                </a:solidFill>
                <a:ea typeface="Wingdings"/>
                <a:cs typeface="Wingdings"/>
                <a:sym typeface="Wingdings"/>
              </a:rPr>
              <a:t>= </a:t>
            </a:r>
            <a:r>
              <a:rPr lang="en-US" dirty="0" smtClean="0">
                <a:solidFill>
                  <a:srgbClr val="FF00FF"/>
                </a:solidFill>
                <a:ea typeface="Wingdings"/>
                <a:cs typeface="Wingdings"/>
                <a:sym typeface="Wingdings"/>
              </a:rPr>
              <a:t>0.39±0.6 </a:t>
            </a:r>
            <a:r>
              <a:rPr lang="en-US" dirty="0">
                <a:solidFill>
                  <a:schemeClr val="tx1"/>
                </a:solidFill>
              </a:rPr>
              <a:t>and </a:t>
            </a:r>
            <a:r>
              <a:rPr lang="en-US" dirty="0">
                <a:solidFill>
                  <a:schemeClr val="tx1"/>
                </a:solidFill>
                <a:ea typeface="Wingdings"/>
                <a:cs typeface="Wingdings"/>
                <a:sym typeface="Wingdings"/>
              </a:rPr>
              <a:t>S(</a:t>
            </a:r>
            <a:r>
              <a:rPr lang="en-US" dirty="0" err="1">
                <a:solidFill>
                  <a:schemeClr val="tx1"/>
                </a:solidFill>
                <a:ea typeface="Wingdings"/>
                <a:cs typeface="Wingdings"/>
                <a:sym typeface="Wingdings"/>
              </a:rPr>
              <a:t>ρ</a:t>
            </a:r>
            <a:r>
              <a:rPr lang="en-US" baseline="-25000" dirty="0" err="1">
                <a:solidFill>
                  <a:schemeClr val="tx1"/>
                </a:solidFill>
                <a:ea typeface="Wingdings"/>
                <a:cs typeface="Wingdings"/>
                <a:sym typeface="Wingdings"/>
              </a:rPr>
              <a:t>S</a:t>
            </a:r>
            <a:r>
              <a:rPr lang="en-US" dirty="0">
                <a:solidFill>
                  <a:schemeClr val="tx1"/>
                </a:solidFill>
                <a:ea typeface="Wingdings"/>
                <a:cs typeface="Wingdings"/>
                <a:sym typeface="Wingdings"/>
              </a:rPr>
              <a:t>) = </a:t>
            </a:r>
            <a:r>
              <a:rPr lang="en-US" dirty="0" smtClean="0">
                <a:solidFill>
                  <a:srgbClr val="FF00FF"/>
                </a:solidFill>
                <a:ea typeface="Wingdings"/>
                <a:cs typeface="Wingdings"/>
                <a:sym typeface="Wingdings"/>
              </a:rPr>
              <a:t>16.1</a:t>
            </a:r>
            <a:r>
              <a:rPr lang="en-US" dirty="0" smtClean="0">
                <a:solidFill>
                  <a:srgbClr val="FF00FF"/>
                </a:solidFill>
              </a:rPr>
              <a:t>±1.8 MeV.</a:t>
            </a:r>
            <a:endParaRPr lang="en-US" dirty="0"/>
          </a:p>
          <a:p>
            <a:r>
              <a:rPr lang="en-US" dirty="0" smtClean="0"/>
              <a:t>Best fit : S</a:t>
            </a:r>
            <a:r>
              <a:rPr lang="en-US" baseline="-25000" dirty="0" smtClean="0"/>
              <a:t>0</a:t>
            </a:r>
            <a:r>
              <a:rPr lang="en-US" dirty="0">
                <a:solidFill>
                  <a:schemeClr val="tx1"/>
                </a:solidFill>
                <a:ea typeface="Wingdings"/>
                <a:cs typeface="Wingdings"/>
                <a:sym typeface="Wingdings"/>
              </a:rPr>
              <a:t>= </a:t>
            </a:r>
            <a:r>
              <a:rPr lang="en-US" dirty="0">
                <a:ea typeface="Wingdings"/>
                <a:cs typeface="Wingdings"/>
                <a:sym typeface="Wingdings"/>
              </a:rPr>
              <a:t>16.1</a:t>
            </a:r>
            <a:r>
              <a:rPr lang="en-US" dirty="0"/>
              <a:t>±1.8 MeV</a:t>
            </a:r>
            <a:r>
              <a:rPr lang="en-US" dirty="0" smtClean="0"/>
              <a:t>, L</a:t>
            </a:r>
            <a:r>
              <a:rPr lang="en-US" dirty="0">
                <a:solidFill>
                  <a:schemeClr val="tx1"/>
                </a:solidFill>
                <a:ea typeface="Wingdings"/>
                <a:cs typeface="Wingdings"/>
                <a:sym typeface="Wingdings"/>
              </a:rPr>
              <a:t>= </a:t>
            </a:r>
            <a:r>
              <a:rPr lang="en-US" dirty="0">
                <a:ea typeface="Wingdings"/>
                <a:cs typeface="Wingdings"/>
                <a:sym typeface="Wingdings"/>
              </a:rPr>
              <a:t>16.1</a:t>
            </a:r>
            <a:r>
              <a:rPr lang="en-US" dirty="0"/>
              <a:t>±1.8 </a:t>
            </a:r>
            <a:r>
              <a:rPr lang="en-US" dirty="0" smtClean="0"/>
              <a:t>,               =0.77±0.11 and</a:t>
            </a:r>
          </a:p>
          <a:p>
            <a:endParaRPr lang="en-US" dirty="0" smtClean="0"/>
          </a:p>
          <a:p>
            <a:r>
              <a:rPr lang="en-US" dirty="0" smtClean="0"/>
              <a:t>The effective masses are very important for neutron-star cooling.  </a:t>
            </a:r>
            <a:endParaRPr lang="en-US" dirty="0"/>
          </a:p>
        </p:txBody>
      </p:sp>
      <p:graphicFrame>
        <p:nvGraphicFramePr>
          <p:cNvPr id="11" name="Object 10"/>
          <p:cNvGraphicFramePr>
            <a:graphicFrameLocks noChangeAspect="1"/>
          </p:cNvGraphicFramePr>
          <p:nvPr>
            <p:extLst>
              <p:ext uri="{D42A27DB-BD31-4B8C-83A1-F6EECF244321}">
                <p14:modId xmlns:p14="http://schemas.microsoft.com/office/powerpoint/2010/main" val="3890691643"/>
              </p:ext>
            </p:extLst>
          </p:nvPr>
        </p:nvGraphicFramePr>
        <p:xfrm>
          <a:off x="6010784" y="5160808"/>
          <a:ext cx="882650" cy="431800"/>
        </p:xfrm>
        <a:graphic>
          <a:graphicData uri="http://schemas.openxmlformats.org/presentationml/2006/ole">
            <mc:AlternateContent xmlns:mc="http://schemas.openxmlformats.org/markup-compatibility/2006">
              <mc:Choice xmlns:v="urn:schemas-microsoft-com:vml" Requires="v">
                <p:oleObj spid="_x0000_s1221739" name="Equation" r:id="rId9" imgW="520700" imgH="254000" progId="Equation.DSMT4">
                  <p:embed/>
                </p:oleObj>
              </mc:Choice>
              <mc:Fallback>
                <p:oleObj name="Equation" r:id="rId9" imgW="520700" imgH="254000" progId="Equation.DSMT4">
                  <p:embed/>
                  <p:pic>
                    <p:nvPicPr>
                      <p:cNvPr id="0" name=""/>
                      <p:cNvPicPr/>
                      <p:nvPr/>
                    </p:nvPicPr>
                    <p:blipFill>
                      <a:blip r:embed="rId10"/>
                      <a:stretch>
                        <a:fillRect/>
                      </a:stretch>
                    </p:blipFill>
                    <p:spPr>
                      <a:xfrm>
                        <a:off x="6010784" y="5160808"/>
                        <a:ext cx="882650" cy="4318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318869066"/>
              </p:ext>
            </p:extLst>
          </p:nvPr>
        </p:nvGraphicFramePr>
        <p:xfrm>
          <a:off x="5046392" y="5476315"/>
          <a:ext cx="2631440" cy="413512"/>
        </p:xfrm>
        <a:graphic>
          <a:graphicData uri="http://schemas.openxmlformats.org/presentationml/2006/ole">
            <mc:AlternateContent xmlns:mc="http://schemas.openxmlformats.org/markup-compatibility/2006">
              <mc:Choice xmlns:v="urn:schemas-microsoft-com:vml" Requires="v">
                <p:oleObj spid="_x0000_s1221740" name="Equation" r:id="rId11" imgW="1778000" imgH="279400" progId="Equation.DSMT4">
                  <p:embed/>
                </p:oleObj>
              </mc:Choice>
              <mc:Fallback>
                <p:oleObj name="Equation" r:id="rId11" imgW="1778000" imgH="279400" progId="Equation.DSMT4">
                  <p:embed/>
                  <p:pic>
                    <p:nvPicPr>
                      <p:cNvPr id="0" name=""/>
                      <p:cNvPicPr/>
                      <p:nvPr/>
                    </p:nvPicPr>
                    <p:blipFill>
                      <a:blip r:embed="rId12"/>
                      <a:stretch>
                        <a:fillRect/>
                      </a:stretch>
                    </p:blipFill>
                    <p:spPr>
                      <a:xfrm>
                        <a:off x="5046392" y="5476315"/>
                        <a:ext cx="2631440" cy="413512"/>
                      </a:xfrm>
                      <a:prstGeom prst="rect">
                        <a:avLst/>
                      </a:prstGeom>
                    </p:spPr>
                  </p:pic>
                </p:oleObj>
              </mc:Fallback>
            </mc:AlternateContent>
          </a:graphicData>
        </a:graphic>
      </p:graphicFrame>
      <p:sp>
        <p:nvSpPr>
          <p:cNvPr id="13" name="TextBox 12"/>
          <p:cNvSpPr txBox="1"/>
          <p:nvPr/>
        </p:nvSpPr>
        <p:spPr>
          <a:xfrm rot="5400000">
            <a:off x="7171764" y="2330823"/>
            <a:ext cx="2659702" cy="369332"/>
          </a:xfrm>
          <a:prstGeom prst="rect">
            <a:avLst/>
          </a:prstGeom>
          <a:noFill/>
        </p:spPr>
        <p:txBody>
          <a:bodyPr wrap="none" rtlCol="0">
            <a:spAutoFit/>
          </a:bodyPr>
          <a:lstStyle/>
          <a:p>
            <a:pPr>
              <a:buNone/>
            </a:pPr>
            <a:r>
              <a:rPr lang="en-US" dirty="0" smtClean="0"/>
              <a:t>P. </a:t>
            </a:r>
            <a:r>
              <a:rPr lang="en-US" dirty="0" err="1" smtClean="0"/>
              <a:t>Morfouace</a:t>
            </a:r>
            <a:r>
              <a:rPr lang="en-US" dirty="0" smtClean="0"/>
              <a:t> et al., (2017</a:t>
            </a:r>
            <a:endParaRPr lang="en-US" dirty="0"/>
          </a:p>
        </p:txBody>
      </p:sp>
      <p:sp>
        <p:nvSpPr>
          <p:cNvPr id="14" name="TextBox 13"/>
          <p:cNvSpPr txBox="1"/>
          <p:nvPr/>
        </p:nvSpPr>
        <p:spPr>
          <a:xfrm rot="5400000">
            <a:off x="3021105" y="2408518"/>
            <a:ext cx="2659702" cy="369332"/>
          </a:xfrm>
          <a:prstGeom prst="rect">
            <a:avLst/>
          </a:prstGeom>
          <a:noFill/>
        </p:spPr>
        <p:txBody>
          <a:bodyPr wrap="none" rtlCol="0">
            <a:spAutoFit/>
          </a:bodyPr>
          <a:lstStyle/>
          <a:p>
            <a:pPr>
              <a:buNone/>
            </a:pPr>
            <a:r>
              <a:rPr lang="en-US" dirty="0" smtClean="0"/>
              <a:t>P. </a:t>
            </a:r>
            <a:r>
              <a:rPr lang="en-US" dirty="0" err="1" smtClean="0"/>
              <a:t>Morfouace</a:t>
            </a:r>
            <a:r>
              <a:rPr lang="en-US" dirty="0" smtClean="0"/>
              <a:t> et al., (2017</a:t>
            </a:r>
            <a:endParaRPr lang="en-US" dirty="0"/>
          </a:p>
        </p:txBody>
      </p:sp>
    </p:spTree>
    <p:extLst>
      <p:ext uri="{BB962C8B-B14F-4D97-AF65-F5344CB8AC3E}">
        <p14:creationId xmlns:p14="http://schemas.microsoft.com/office/powerpoint/2010/main" val="399848831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d&amp;L.JPG"/>
          <p:cNvPicPr>
            <a:picLocks noChangeAspect="1"/>
          </p:cNvPicPr>
          <p:nvPr/>
        </p:nvPicPr>
        <p:blipFill rotWithShape="1">
          <a:blip r:embed="rId2">
            <a:extLst>
              <a:ext uri="{28A0092B-C50C-407E-A947-70E740481C1C}">
                <a14:useLocalDpi xmlns:a14="http://schemas.microsoft.com/office/drawing/2010/main" val="0"/>
              </a:ext>
            </a:extLst>
          </a:blip>
          <a:srcRect t="-4" r="11329" b="14471"/>
          <a:stretch/>
        </p:blipFill>
        <p:spPr>
          <a:xfrm>
            <a:off x="3386667" y="521208"/>
            <a:ext cx="5733288" cy="4864608"/>
          </a:xfrm>
          <a:prstGeom prst="rect">
            <a:avLst/>
          </a:prstGeom>
        </p:spPr>
      </p:pic>
      <p:sp>
        <p:nvSpPr>
          <p:cNvPr id="5" name="Title 4"/>
          <p:cNvSpPr>
            <a:spLocks noGrp="1"/>
          </p:cNvSpPr>
          <p:nvPr>
            <p:ph type="title"/>
          </p:nvPr>
        </p:nvSpPr>
        <p:spPr>
          <a:xfrm>
            <a:off x="893483" y="159945"/>
            <a:ext cx="7772400" cy="865187"/>
          </a:xfrm>
        </p:spPr>
        <p:txBody>
          <a:bodyPr/>
          <a:lstStyle/>
          <a:p>
            <a:r>
              <a:rPr lang="en-US" dirty="0" smtClean="0"/>
              <a:t>Density dependence of symmetry energy</a:t>
            </a:r>
            <a:endParaRPr lang="en-US" dirty="0"/>
          </a:p>
        </p:txBody>
      </p:sp>
      <p:sp>
        <p:nvSpPr>
          <p:cNvPr id="7" name="Content Placeholder 6"/>
          <p:cNvSpPr>
            <a:spLocks noGrp="1"/>
          </p:cNvSpPr>
          <p:nvPr>
            <p:ph sz="half" idx="1"/>
          </p:nvPr>
        </p:nvSpPr>
        <p:spPr>
          <a:xfrm>
            <a:off x="179294" y="1049705"/>
            <a:ext cx="4087899" cy="4114800"/>
          </a:xfrm>
        </p:spPr>
        <p:txBody>
          <a:bodyPr/>
          <a:lstStyle/>
          <a:p>
            <a:r>
              <a:rPr lang="en-US" dirty="0" smtClean="0"/>
              <a:t>Figure shows the values for S(</a:t>
            </a:r>
            <a:r>
              <a:rPr lang="en-US" dirty="0" err="1" smtClean="0"/>
              <a:t>ρ</a:t>
            </a:r>
            <a:r>
              <a:rPr lang="en-US" dirty="0" smtClean="0"/>
              <a:t>) obtained by these analyses. </a:t>
            </a:r>
          </a:p>
          <a:p>
            <a:r>
              <a:rPr lang="en-US" dirty="0" smtClean="0"/>
              <a:t>The best constrained values are at 0.6&lt;</a:t>
            </a:r>
            <a:r>
              <a:rPr lang="en-US" dirty="0" err="1" smtClean="0"/>
              <a:t>ρ</a:t>
            </a:r>
            <a:r>
              <a:rPr lang="en-US" dirty="0" smtClean="0"/>
              <a:t>/ρ</a:t>
            </a:r>
            <a:r>
              <a:rPr lang="en-US" baseline="-25000" dirty="0" smtClean="0"/>
              <a:t>0</a:t>
            </a:r>
            <a:r>
              <a:rPr lang="en-US" dirty="0" smtClean="0"/>
              <a:t>&lt;0.80. Little or no constraints above </a:t>
            </a:r>
            <a:r>
              <a:rPr lang="en-US" dirty="0" err="1" smtClean="0"/>
              <a:t>ρ</a:t>
            </a:r>
            <a:r>
              <a:rPr lang="en-US" dirty="0" smtClean="0"/>
              <a:t>/ρ</a:t>
            </a:r>
            <a:r>
              <a:rPr lang="en-US" baseline="-25000" dirty="0" smtClean="0"/>
              <a:t>0</a:t>
            </a:r>
            <a:r>
              <a:rPr lang="en-US" dirty="0" smtClean="0"/>
              <a:t>≈0.8.</a:t>
            </a:r>
          </a:p>
          <a:p>
            <a:r>
              <a:rPr lang="en-US" dirty="0" smtClean="0"/>
              <a:t>Red curve is the </a:t>
            </a:r>
            <a:r>
              <a:rPr lang="en-US" dirty="0" err="1" smtClean="0"/>
              <a:t>ab</a:t>
            </a:r>
            <a:r>
              <a:rPr lang="en-US" dirty="0" smtClean="0"/>
              <a:t>-initio calculation by </a:t>
            </a:r>
            <a:r>
              <a:rPr lang="en-US" dirty="0"/>
              <a:t>C. </a:t>
            </a:r>
            <a:r>
              <a:rPr lang="en-US" dirty="0" err="1"/>
              <a:t>Drischler</a:t>
            </a:r>
            <a:r>
              <a:rPr lang="en-US" dirty="0"/>
              <a:t> </a:t>
            </a:r>
            <a:r>
              <a:rPr lang="en-US" dirty="0" smtClean="0"/>
              <a:t> et al. (2014)</a:t>
            </a:r>
          </a:p>
        </p:txBody>
      </p:sp>
      <p:pic>
        <p:nvPicPr>
          <p:cNvPr id="9" name="Content Placeholder 8"/>
          <p:cNvPicPr>
            <a:picLocks noGrp="1" noChangeAspect="1"/>
          </p:cNvPicPr>
          <p:nvPr>
            <p:ph sz="half" idx="2"/>
          </p:nvPr>
        </p:nvPicPr>
        <p:blipFill rotWithShape="1">
          <a:blip r:embed="rId3"/>
          <a:srcRect l="8594" r="3071"/>
          <a:stretch/>
        </p:blipFill>
        <p:spPr>
          <a:xfrm>
            <a:off x="4604063" y="1262201"/>
            <a:ext cx="4453128" cy="4114800"/>
          </a:xfrm>
        </p:spPr>
      </p:pic>
      <p:pic>
        <p:nvPicPr>
          <p:cNvPr id="15" name="Picture 14" descr="d&amp;l.wm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11222" y="390135"/>
            <a:ext cx="6025446" cy="4924778"/>
          </a:xfrm>
          <a:prstGeom prst="rect">
            <a:avLst/>
          </a:prstGeom>
        </p:spPr>
      </p:pic>
      <p:sp>
        <p:nvSpPr>
          <p:cNvPr id="17" name="TextBox 16"/>
          <p:cNvSpPr txBox="1"/>
          <p:nvPr/>
        </p:nvSpPr>
        <p:spPr>
          <a:xfrm>
            <a:off x="5005294" y="926357"/>
            <a:ext cx="3541231" cy="369332"/>
          </a:xfrm>
          <a:prstGeom prst="rect">
            <a:avLst/>
          </a:prstGeom>
          <a:noFill/>
        </p:spPr>
        <p:txBody>
          <a:bodyPr wrap="square" rtlCol="0">
            <a:spAutoFit/>
          </a:bodyPr>
          <a:lstStyle/>
          <a:p>
            <a:pPr>
              <a:buNone/>
            </a:pPr>
            <a:r>
              <a:rPr lang="en-US" dirty="0" smtClean="0"/>
              <a:t>W.G. Lynch and M.B. Tsang, (2017</a:t>
            </a:r>
            <a:endParaRPr lang="en-US" dirty="0"/>
          </a:p>
        </p:txBody>
      </p:sp>
      <p:sp>
        <p:nvSpPr>
          <p:cNvPr id="18" name="Content Placeholder 6"/>
          <p:cNvSpPr txBox="1">
            <a:spLocks/>
          </p:cNvSpPr>
          <p:nvPr/>
        </p:nvSpPr>
        <p:spPr bwMode="auto">
          <a:xfrm>
            <a:off x="175652" y="3268175"/>
            <a:ext cx="4240299" cy="13528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1800" baseline="0">
                <a:solidFill>
                  <a:schemeClr val="accent2"/>
                </a:solidFill>
                <a:latin typeface="+mn-lt"/>
                <a:ea typeface="+mn-ea"/>
                <a:cs typeface="+mn-cs"/>
              </a:defRPr>
            </a:lvl1pPr>
            <a:lvl2pPr marL="742950" indent="-285750" algn="l" rtl="0" fontAlgn="base">
              <a:spcBef>
                <a:spcPct val="20000"/>
              </a:spcBef>
              <a:spcAft>
                <a:spcPct val="0"/>
              </a:spcAft>
              <a:buChar char="–"/>
              <a:defRPr sz="1800" baseline="0">
                <a:solidFill>
                  <a:schemeClr val="tx1"/>
                </a:solidFill>
                <a:latin typeface="+mn-lt"/>
              </a:defRPr>
            </a:lvl2pPr>
            <a:lvl3pPr marL="1143000" indent="-228600" algn="l" rtl="0" fontAlgn="base">
              <a:spcBef>
                <a:spcPct val="20000"/>
              </a:spcBef>
              <a:spcAft>
                <a:spcPct val="0"/>
              </a:spcAft>
              <a:buChar char="•"/>
              <a:defRPr sz="1800" baseline="0">
                <a:solidFill>
                  <a:srgbClr val="FF0000"/>
                </a:solidFill>
                <a:latin typeface="+mn-lt"/>
              </a:defRPr>
            </a:lvl3pPr>
            <a:lvl4pPr marL="1600200" indent="-228600" algn="l" rtl="0" fontAlgn="base">
              <a:spcBef>
                <a:spcPct val="20000"/>
              </a:spcBef>
              <a:spcAft>
                <a:spcPct val="0"/>
              </a:spcAft>
              <a:buChar char="–"/>
              <a:defRPr sz="1800">
                <a:solidFill>
                  <a:srgbClr val="993300"/>
                </a:solidFill>
                <a:latin typeface="+mn-lt"/>
              </a:defRPr>
            </a:lvl4pPr>
            <a:lvl5pPr marL="2057400" indent="-228600" algn="l" rtl="0" fontAlgn="base">
              <a:spcBef>
                <a:spcPct val="20000"/>
              </a:spcBef>
              <a:spcAft>
                <a:spcPct val="0"/>
              </a:spcAft>
              <a:buChar char="»"/>
              <a:defRPr sz="1800">
                <a:solidFill>
                  <a:schemeClr val="accent1"/>
                </a:solidFill>
                <a:latin typeface="+mn-lt"/>
              </a:defRPr>
            </a:lvl5pPr>
            <a:lvl6pPr marL="2514600" indent="-228600" algn="l" rtl="0" fontAlgn="base">
              <a:spcBef>
                <a:spcPct val="20000"/>
              </a:spcBef>
              <a:spcAft>
                <a:spcPct val="0"/>
              </a:spcAft>
              <a:buChar char="»"/>
              <a:defRPr sz="1800">
                <a:solidFill>
                  <a:schemeClr val="accent1"/>
                </a:solidFill>
                <a:latin typeface="+mn-lt"/>
              </a:defRPr>
            </a:lvl6pPr>
            <a:lvl7pPr marL="2971800" indent="-228600" algn="l" rtl="0" fontAlgn="base">
              <a:spcBef>
                <a:spcPct val="20000"/>
              </a:spcBef>
              <a:spcAft>
                <a:spcPct val="0"/>
              </a:spcAft>
              <a:buChar char="»"/>
              <a:defRPr sz="1800">
                <a:solidFill>
                  <a:schemeClr val="accent1"/>
                </a:solidFill>
                <a:latin typeface="+mn-lt"/>
              </a:defRPr>
            </a:lvl7pPr>
            <a:lvl8pPr marL="3429000" indent="-228600" algn="l" rtl="0" fontAlgn="base">
              <a:spcBef>
                <a:spcPct val="20000"/>
              </a:spcBef>
              <a:spcAft>
                <a:spcPct val="0"/>
              </a:spcAft>
              <a:buChar char="»"/>
              <a:defRPr sz="1800">
                <a:solidFill>
                  <a:schemeClr val="accent1"/>
                </a:solidFill>
                <a:latin typeface="+mn-lt"/>
              </a:defRPr>
            </a:lvl8pPr>
            <a:lvl9pPr marL="3886200" indent="-228600" algn="l" rtl="0" fontAlgn="base">
              <a:spcBef>
                <a:spcPct val="20000"/>
              </a:spcBef>
              <a:spcAft>
                <a:spcPct val="0"/>
              </a:spcAft>
              <a:buChar char="»"/>
              <a:defRPr sz="1800">
                <a:solidFill>
                  <a:schemeClr val="accent1"/>
                </a:solidFill>
                <a:latin typeface="+mn-lt"/>
              </a:defRPr>
            </a:lvl9pPr>
          </a:lstStyle>
          <a:p>
            <a:r>
              <a:rPr lang="en-US" dirty="0" smtClean="0"/>
              <a:t>Constraints are similar to the </a:t>
            </a:r>
            <a:r>
              <a:rPr lang="en-US" dirty="0" err="1" smtClean="0"/>
              <a:t>dessity</a:t>
            </a:r>
            <a:r>
              <a:rPr lang="en-US" dirty="0" smtClean="0"/>
              <a:t> dependence from IAS  recently published by </a:t>
            </a:r>
            <a:r>
              <a:rPr lang="en-US" dirty="0" err="1" smtClean="0"/>
              <a:t>Danielewicz</a:t>
            </a:r>
            <a:r>
              <a:rPr lang="en-US" dirty="0" smtClean="0"/>
              <a:t> and Lee (2017)  shown by blue contour.  </a:t>
            </a:r>
            <a:endParaRPr lang="en-US" dirty="0"/>
          </a:p>
        </p:txBody>
      </p:sp>
      <p:grpSp>
        <p:nvGrpSpPr>
          <p:cNvPr id="22" name="Group 21"/>
          <p:cNvGrpSpPr/>
          <p:nvPr/>
        </p:nvGrpSpPr>
        <p:grpSpPr>
          <a:xfrm>
            <a:off x="122516" y="3402707"/>
            <a:ext cx="6272307" cy="3159466"/>
            <a:chOff x="122516" y="3402707"/>
            <a:chExt cx="6272307" cy="3159466"/>
          </a:xfrm>
        </p:grpSpPr>
        <p:sp>
          <p:nvSpPr>
            <p:cNvPr id="20" name="Content Placeholder 6"/>
            <p:cNvSpPr txBox="1">
              <a:spLocks/>
            </p:cNvSpPr>
            <p:nvPr/>
          </p:nvSpPr>
          <p:spPr bwMode="auto">
            <a:xfrm>
              <a:off x="122516" y="5209333"/>
              <a:ext cx="6272307" cy="135284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1800" baseline="0">
                  <a:solidFill>
                    <a:schemeClr val="accent2"/>
                  </a:solidFill>
                  <a:latin typeface="+mn-lt"/>
                  <a:ea typeface="+mn-ea"/>
                  <a:cs typeface="+mn-cs"/>
                </a:defRPr>
              </a:lvl1pPr>
              <a:lvl2pPr marL="742950" indent="-285750" algn="l" rtl="0" fontAlgn="base">
                <a:spcBef>
                  <a:spcPct val="20000"/>
                </a:spcBef>
                <a:spcAft>
                  <a:spcPct val="0"/>
                </a:spcAft>
                <a:buChar char="–"/>
                <a:defRPr sz="1800" baseline="0">
                  <a:solidFill>
                    <a:schemeClr val="tx1"/>
                  </a:solidFill>
                  <a:latin typeface="+mn-lt"/>
                </a:defRPr>
              </a:lvl2pPr>
              <a:lvl3pPr marL="1143000" indent="-228600" algn="l" rtl="0" fontAlgn="base">
                <a:spcBef>
                  <a:spcPct val="20000"/>
                </a:spcBef>
                <a:spcAft>
                  <a:spcPct val="0"/>
                </a:spcAft>
                <a:buChar char="•"/>
                <a:defRPr sz="1800" baseline="0">
                  <a:solidFill>
                    <a:srgbClr val="FF0000"/>
                  </a:solidFill>
                  <a:latin typeface="+mn-lt"/>
                </a:defRPr>
              </a:lvl3pPr>
              <a:lvl4pPr marL="1600200" indent="-228600" algn="l" rtl="0" fontAlgn="base">
                <a:spcBef>
                  <a:spcPct val="20000"/>
                </a:spcBef>
                <a:spcAft>
                  <a:spcPct val="0"/>
                </a:spcAft>
                <a:buChar char="–"/>
                <a:defRPr sz="1800">
                  <a:solidFill>
                    <a:srgbClr val="993300"/>
                  </a:solidFill>
                  <a:latin typeface="+mn-lt"/>
                </a:defRPr>
              </a:lvl4pPr>
              <a:lvl5pPr marL="2057400" indent="-228600" algn="l" rtl="0" fontAlgn="base">
                <a:spcBef>
                  <a:spcPct val="20000"/>
                </a:spcBef>
                <a:spcAft>
                  <a:spcPct val="0"/>
                </a:spcAft>
                <a:buChar char="»"/>
                <a:defRPr sz="1800">
                  <a:solidFill>
                    <a:schemeClr val="accent1"/>
                  </a:solidFill>
                  <a:latin typeface="+mn-lt"/>
                </a:defRPr>
              </a:lvl5pPr>
              <a:lvl6pPr marL="2514600" indent="-228600" algn="l" rtl="0" fontAlgn="base">
                <a:spcBef>
                  <a:spcPct val="20000"/>
                </a:spcBef>
                <a:spcAft>
                  <a:spcPct val="0"/>
                </a:spcAft>
                <a:buChar char="»"/>
                <a:defRPr sz="1800">
                  <a:solidFill>
                    <a:schemeClr val="accent1"/>
                  </a:solidFill>
                  <a:latin typeface="+mn-lt"/>
                </a:defRPr>
              </a:lvl6pPr>
              <a:lvl7pPr marL="2971800" indent="-228600" algn="l" rtl="0" fontAlgn="base">
                <a:spcBef>
                  <a:spcPct val="20000"/>
                </a:spcBef>
                <a:spcAft>
                  <a:spcPct val="0"/>
                </a:spcAft>
                <a:buChar char="»"/>
                <a:defRPr sz="1800">
                  <a:solidFill>
                    <a:schemeClr val="accent1"/>
                  </a:solidFill>
                  <a:latin typeface="+mn-lt"/>
                </a:defRPr>
              </a:lvl7pPr>
              <a:lvl8pPr marL="3429000" indent="-228600" algn="l" rtl="0" fontAlgn="base">
                <a:spcBef>
                  <a:spcPct val="20000"/>
                </a:spcBef>
                <a:spcAft>
                  <a:spcPct val="0"/>
                </a:spcAft>
                <a:buChar char="»"/>
                <a:defRPr sz="1800">
                  <a:solidFill>
                    <a:schemeClr val="accent1"/>
                  </a:solidFill>
                  <a:latin typeface="+mn-lt"/>
                </a:defRPr>
              </a:lvl8pPr>
              <a:lvl9pPr marL="3886200" indent="-228600" algn="l" rtl="0" fontAlgn="base">
                <a:spcBef>
                  <a:spcPct val="20000"/>
                </a:spcBef>
                <a:spcAft>
                  <a:spcPct val="0"/>
                </a:spcAft>
                <a:buChar char="»"/>
                <a:defRPr sz="1800">
                  <a:solidFill>
                    <a:schemeClr val="accent1"/>
                  </a:solidFill>
                  <a:latin typeface="+mn-lt"/>
                </a:defRPr>
              </a:lvl9pPr>
            </a:lstStyle>
            <a:p>
              <a:r>
                <a:rPr lang="en-US" dirty="0" smtClean="0"/>
                <a:t>Probing </a:t>
              </a:r>
              <a:r>
                <a:rPr lang="en-US" dirty="0" err="1" smtClean="0"/>
                <a:t>ρ</a:t>
              </a:r>
              <a:r>
                <a:rPr lang="en-US" dirty="0" smtClean="0"/>
                <a:t>/ρ</a:t>
              </a:r>
              <a:r>
                <a:rPr lang="en-US" baseline="-25000" dirty="0" smtClean="0"/>
                <a:t>0</a:t>
              </a:r>
              <a:r>
                <a:rPr lang="en-US" dirty="0" smtClean="0"/>
                <a:t>&lt;0.25 </a:t>
              </a:r>
              <a:r>
                <a:rPr lang="en-US" dirty="0" smtClean="0">
                  <a:solidFill>
                    <a:srgbClr val="FF0000"/>
                  </a:solidFill>
                </a:rPr>
                <a:t>is the domain of correlation studies </a:t>
              </a:r>
              <a:r>
                <a:rPr lang="en-US" dirty="0" smtClean="0"/>
                <a:t>because matter in this region is mechanically unstable with respect to the formation of clusters. That is why the symmetry energy in nature does not go to zero. .</a:t>
              </a:r>
              <a:endParaRPr lang="en-US" dirty="0"/>
            </a:p>
          </p:txBody>
        </p:sp>
        <p:pic>
          <p:nvPicPr>
            <p:cNvPr id="21" name="Picture 20"/>
            <p:cNvPicPr>
              <a:picLocks noChangeAspect="1"/>
            </p:cNvPicPr>
            <p:nvPr/>
          </p:nvPicPr>
          <p:blipFill rotWithShape="1">
            <a:blip r:embed="rId5"/>
            <a:srcRect l="11826" t="1" r="11058" b="27486"/>
            <a:stretch/>
          </p:blipFill>
          <p:spPr>
            <a:xfrm>
              <a:off x="4928616" y="3402707"/>
              <a:ext cx="612648" cy="722376"/>
            </a:xfrm>
            <a:prstGeom prst="rect">
              <a:avLst/>
            </a:prstGeom>
          </p:spPr>
        </p:pic>
      </p:grpSp>
    </p:spTree>
    <p:extLst>
      <p:ext uri="{BB962C8B-B14F-4D97-AF65-F5344CB8AC3E}">
        <p14:creationId xmlns:p14="http://schemas.microsoft.com/office/powerpoint/2010/main" val="33969293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
            <a:ext cx="7772400" cy="723900"/>
          </a:xfrm>
        </p:spPr>
        <p:txBody>
          <a:bodyPr/>
          <a:lstStyle/>
          <a:p>
            <a:r>
              <a:rPr lang="en-US" dirty="0" smtClean="0"/>
              <a:t>Status of symmetry energy</a:t>
            </a:r>
            <a:endParaRPr lang="en-US"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2502" b="-4761"/>
          <a:stretch/>
        </p:blipFill>
        <p:spPr bwMode="auto">
          <a:xfrm>
            <a:off x="2107869" y="566928"/>
            <a:ext cx="4490261" cy="4005072"/>
          </a:xfrm>
          <a:prstGeom prst="rect">
            <a:avLst/>
          </a:prstGeom>
          <a:noFill/>
        </p:spPr>
      </p:pic>
      <p:sp>
        <p:nvSpPr>
          <p:cNvPr id="7" name="TextBox 6"/>
          <p:cNvSpPr txBox="1"/>
          <p:nvPr/>
        </p:nvSpPr>
        <p:spPr>
          <a:xfrm>
            <a:off x="5493059" y="2947232"/>
            <a:ext cx="914399" cy="461665"/>
          </a:xfrm>
          <a:prstGeom prst="rect">
            <a:avLst/>
          </a:prstGeom>
          <a:solidFill>
            <a:schemeClr val="bg1"/>
          </a:solidFill>
        </p:spPr>
        <p:txBody>
          <a:bodyPr wrap="square" rtlCol="0">
            <a:spAutoFit/>
          </a:bodyPr>
          <a:lstStyle/>
          <a:p>
            <a:pPr>
              <a:buNone/>
            </a:pPr>
            <a:r>
              <a:rPr lang="en-US" sz="1200" dirty="0" smtClean="0">
                <a:latin typeface="Arial" pitchFamily="34" charset="0"/>
                <a:cs typeface="Arial" pitchFamily="34" charset="0"/>
              </a:rPr>
              <a:t>Xiao et al.,  </a:t>
            </a:r>
            <a:r>
              <a:rPr lang="en-US" sz="1200" dirty="0" err="1" smtClean="0">
                <a:latin typeface="Arial" pitchFamily="34" charset="0"/>
                <a:cs typeface="Arial" pitchFamily="34" charset="0"/>
              </a:rPr>
              <a:t>pions</a:t>
            </a:r>
            <a:endParaRPr lang="en-US" sz="1200" dirty="0" smtClean="0">
              <a:latin typeface="Arial" pitchFamily="34" charset="0"/>
              <a:cs typeface="Arial" pitchFamily="34" charset="0"/>
            </a:endParaRPr>
          </a:p>
        </p:txBody>
      </p:sp>
      <p:sp>
        <p:nvSpPr>
          <p:cNvPr id="11" name="Content Placeholder 10"/>
          <p:cNvSpPr>
            <a:spLocks noGrp="1"/>
          </p:cNvSpPr>
          <p:nvPr>
            <p:ph idx="1"/>
          </p:nvPr>
        </p:nvSpPr>
        <p:spPr>
          <a:xfrm>
            <a:off x="431800" y="4635500"/>
            <a:ext cx="8712200" cy="2120900"/>
          </a:xfrm>
        </p:spPr>
        <p:txBody>
          <a:bodyPr/>
          <a:lstStyle/>
          <a:p>
            <a:r>
              <a:rPr lang="en-US" dirty="0" smtClean="0"/>
              <a:t>Many nuclear </a:t>
            </a:r>
            <a:r>
              <a:rPr lang="en-US" dirty="0" err="1" smtClean="0"/>
              <a:t>stucture</a:t>
            </a:r>
            <a:r>
              <a:rPr lang="en-US" dirty="0" smtClean="0"/>
              <a:t> and reactions have constrained the symmetry energy at </a:t>
            </a:r>
            <a:r>
              <a:rPr lang="en-US" dirty="0" err="1" smtClean="0">
                <a:sym typeface="Symbol"/>
              </a:rPr>
              <a:t>ρ</a:t>
            </a:r>
            <a:r>
              <a:rPr lang="en-US" dirty="0" smtClean="0">
                <a:sym typeface="Symbol"/>
              </a:rPr>
              <a:t>&lt;ρ</a:t>
            </a:r>
            <a:r>
              <a:rPr lang="en-US" baseline="-25000" dirty="0" smtClean="0">
                <a:sym typeface="Symbol"/>
              </a:rPr>
              <a:t>0</a:t>
            </a:r>
            <a:r>
              <a:rPr lang="en-US" dirty="0" smtClean="0">
                <a:sym typeface="Symbol"/>
              </a:rPr>
              <a:t>, as I have discussed.</a:t>
            </a:r>
          </a:p>
          <a:p>
            <a:pPr lvl="1"/>
            <a:r>
              <a:rPr lang="en-US" dirty="0" smtClean="0">
                <a:sym typeface="Symbol"/>
              </a:rPr>
              <a:t>At </a:t>
            </a:r>
            <a:r>
              <a:rPr lang="en-US" dirty="0" err="1" smtClean="0">
                <a:sym typeface="Symbol"/>
              </a:rPr>
              <a:t>ρ</a:t>
            </a:r>
            <a:r>
              <a:rPr lang="en-US" dirty="0" smtClean="0">
                <a:sym typeface="Symbol"/>
              </a:rPr>
              <a:t>&lt;ρ</a:t>
            </a:r>
            <a:r>
              <a:rPr lang="en-US" baseline="-25000" dirty="0" smtClean="0">
                <a:sym typeface="Symbol"/>
              </a:rPr>
              <a:t>0</a:t>
            </a:r>
            <a:r>
              <a:rPr lang="en-US" dirty="0" smtClean="0">
                <a:sym typeface="Symbol"/>
              </a:rPr>
              <a:t>, situation improving rapidly. </a:t>
            </a:r>
          </a:p>
          <a:p>
            <a:r>
              <a:rPr lang="en-US" dirty="0" smtClean="0">
                <a:sym typeface="Symbol"/>
              </a:rPr>
              <a:t>At </a:t>
            </a:r>
            <a:r>
              <a:rPr lang="en-US" dirty="0" err="1" smtClean="0">
                <a:sym typeface="Symbol"/>
              </a:rPr>
              <a:t>ρ</a:t>
            </a:r>
            <a:r>
              <a:rPr lang="en-US" dirty="0" smtClean="0">
                <a:sym typeface="Symbol"/>
              </a:rPr>
              <a:t>&gt;ρ</a:t>
            </a:r>
            <a:r>
              <a:rPr lang="en-US" baseline="-25000" dirty="0" smtClean="0">
                <a:sym typeface="Symbol"/>
              </a:rPr>
              <a:t>0</a:t>
            </a:r>
            <a:r>
              <a:rPr lang="en-US" dirty="0" smtClean="0">
                <a:sym typeface="Symbol"/>
              </a:rPr>
              <a:t>, work just beginning.</a:t>
            </a:r>
          </a:p>
          <a:p>
            <a:pPr lvl="1"/>
            <a:r>
              <a:rPr lang="en-US" dirty="0" smtClean="0">
                <a:sym typeface="Symbol"/>
              </a:rPr>
              <a:t>Important to constrain all theoretical unknowns and reconcile discrepancies.</a:t>
            </a:r>
          </a:p>
        </p:txBody>
      </p:sp>
      <p:sp>
        <p:nvSpPr>
          <p:cNvPr id="19" name="TextBox 18"/>
          <p:cNvSpPr txBox="1"/>
          <p:nvPr/>
        </p:nvSpPr>
        <p:spPr>
          <a:xfrm>
            <a:off x="5934116" y="4043599"/>
            <a:ext cx="2895088" cy="566309"/>
          </a:xfrm>
          <a:prstGeom prst="rect">
            <a:avLst/>
          </a:prstGeom>
          <a:noFill/>
        </p:spPr>
        <p:txBody>
          <a:bodyPr wrap="none" rtlCol="0">
            <a:spAutoFit/>
          </a:bodyPr>
          <a:lstStyle/>
          <a:p>
            <a:pPr>
              <a:buNone/>
            </a:pPr>
            <a:r>
              <a:rPr lang="en-US" sz="1400" dirty="0" err="1" smtClean="0"/>
              <a:t>Russotto</a:t>
            </a:r>
            <a:r>
              <a:rPr lang="en-US" sz="1400" dirty="0" smtClean="0"/>
              <a:t> et al., PLB, 697, 471 (2011)</a:t>
            </a:r>
          </a:p>
          <a:p>
            <a:pPr>
              <a:buNone/>
            </a:pPr>
            <a:r>
              <a:rPr lang="en-US" sz="1400" dirty="0" smtClean="0"/>
              <a:t>Xiao et al., PRL 102, 062502  (2009).</a:t>
            </a:r>
          </a:p>
        </p:txBody>
      </p:sp>
      <p:pic>
        <p:nvPicPr>
          <p:cNvPr id="21" name="Picture 20" descr="d&amp;L.JPG"/>
          <p:cNvPicPr>
            <a:picLocks noChangeAspect="1"/>
          </p:cNvPicPr>
          <p:nvPr/>
        </p:nvPicPr>
        <p:blipFill rotWithShape="1">
          <a:blip r:embed="rId4">
            <a:extLst>
              <a:ext uri="{28A0092B-C50C-407E-A947-70E740481C1C}">
                <a14:useLocalDpi xmlns:a14="http://schemas.microsoft.com/office/drawing/2010/main" val="0"/>
              </a:ext>
            </a:extLst>
          </a:blip>
          <a:srcRect l="25795" t="22979" r="14106" b="23300"/>
          <a:stretch/>
        </p:blipFill>
        <p:spPr>
          <a:xfrm>
            <a:off x="2743200" y="2523744"/>
            <a:ext cx="1920240" cy="1280160"/>
          </a:xfrm>
          <a:prstGeom prst="rect">
            <a:avLst/>
          </a:prstGeom>
        </p:spPr>
      </p:pic>
      <p:pic>
        <p:nvPicPr>
          <p:cNvPr id="22" name="Content Placeholder 8"/>
          <p:cNvPicPr>
            <a:picLocks noChangeAspect="1"/>
          </p:cNvPicPr>
          <p:nvPr/>
        </p:nvPicPr>
        <p:blipFill rotWithShape="1">
          <a:blip r:embed="rId5"/>
          <a:srcRect l="16051" t="5407" r="8699" b="20877"/>
          <a:stretch/>
        </p:blipFill>
        <p:spPr>
          <a:xfrm>
            <a:off x="2706624" y="2523744"/>
            <a:ext cx="1874520" cy="1271016"/>
          </a:xfrm>
          <a:prstGeom prst="rect">
            <a:avLst/>
          </a:prstGeom>
        </p:spPr>
      </p:pic>
      <p:pic>
        <p:nvPicPr>
          <p:cNvPr id="23" name="Picture 22" descr="d&amp;l.wmf"/>
          <p:cNvPicPr>
            <a:picLocks noChangeAspect="1"/>
          </p:cNvPicPr>
          <p:nvPr/>
        </p:nvPicPr>
        <p:blipFill rotWithShape="1">
          <a:blip r:embed="rId6">
            <a:extLst>
              <a:ext uri="{28A0092B-C50C-407E-A947-70E740481C1C}">
                <a14:useLocalDpi xmlns:a14="http://schemas.microsoft.com/office/drawing/2010/main" val="0"/>
              </a:ext>
            </a:extLst>
          </a:blip>
          <a:srcRect l="21365" t="21775" r="20287" b="17952"/>
          <a:stretch/>
        </p:blipFill>
        <p:spPr>
          <a:xfrm>
            <a:off x="2715768" y="2514600"/>
            <a:ext cx="1686450" cy="1243584"/>
          </a:xfrm>
          <a:prstGeom prst="rect">
            <a:avLst/>
          </a:prstGeom>
        </p:spPr>
      </p:pic>
      <p:sp>
        <p:nvSpPr>
          <p:cNvPr id="24" name="Freeform 23"/>
          <p:cNvSpPr/>
          <p:nvPr/>
        </p:nvSpPr>
        <p:spPr>
          <a:xfrm>
            <a:off x="2702560" y="2397760"/>
            <a:ext cx="914400" cy="660400"/>
          </a:xfrm>
          <a:custGeom>
            <a:avLst/>
            <a:gdLst>
              <a:gd name="connsiteX0" fmla="*/ 20320 w 914400"/>
              <a:gd name="connsiteY0" fmla="*/ 660400 h 660400"/>
              <a:gd name="connsiteX1" fmla="*/ 0 w 914400"/>
              <a:gd name="connsiteY1" fmla="*/ 0 h 660400"/>
              <a:gd name="connsiteX2" fmla="*/ 914400 w 914400"/>
              <a:gd name="connsiteY2" fmla="*/ 40640 h 660400"/>
            </a:gdLst>
            <a:ahLst/>
            <a:cxnLst>
              <a:cxn ang="0">
                <a:pos x="connsiteX0" y="connsiteY0"/>
              </a:cxn>
              <a:cxn ang="0">
                <a:pos x="connsiteX1" y="connsiteY1"/>
              </a:cxn>
              <a:cxn ang="0">
                <a:pos x="connsiteX2" y="connsiteY2"/>
              </a:cxn>
            </a:cxnLst>
            <a:rect l="l" t="t" r="r" b="b"/>
            <a:pathLst>
              <a:path w="914400" h="660400">
                <a:moveTo>
                  <a:pt x="20320" y="660400"/>
                </a:moveTo>
                <a:lnTo>
                  <a:pt x="0" y="0"/>
                </a:lnTo>
                <a:lnTo>
                  <a:pt x="914400" y="40640"/>
                </a:lnTo>
              </a:path>
            </a:pathLst>
          </a:custGeom>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6" name="Freeform 25"/>
          <p:cNvSpPr/>
          <p:nvPr/>
        </p:nvSpPr>
        <p:spPr>
          <a:xfrm>
            <a:off x="2722880" y="1818640"/>
            <a:ext cx="6502400" cy="1361440"/>
          </a:xfrm>
          <a:custGeom>
            <a:avLst/>
            <a:gdLst>
              <a:gd name="connsiteX0" fmla="*/ 20320 w 6502400"/>
              <a:gd name="connsiteY0" fmla="*/ 1239520 h 1361440"/>
              <a:gd name="connsiteX1" fmla="*/ 0 w 6502400"/>
              <a:gd name="connsiteY1" fmla="*/ 589280 h 1361440"/>
              <a:gd name="connsiteX2" fmla="*/ 883920 w 6502400"/>
              <a:gd name="connsiteY2" fmla="*/ 548640 h 1361440"/>
              <a:gd name="connsiteX3" fmla="*/ 924560 w 6502400"/>
              <a:gd name="connsiteY3" fmla="*/ 812800 h 1361440"/>
              <a:gd name="connsiteX4" fmla="*/ 20320 w 6502400"/>
              <a:gd name="connsiteY4" fmla="*/ 1361440 h 1361440"/>
              <a:gd name="connsiteX5" fmla="*/ 6502400 w 6502400"/>
              <a:gd name="connsiteY5" fmla="*/ 0 h 1361440"/>
              <a:gd name="connsiteX6" fmla="*/ 294640 w 6502400"/>
              <a:gd name="connsiteY6" fmla="*/ 873760 h 13614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02400" h="1361440">
                <a:moveTo>
                  <a:pt x="20320" y="1239520"/>
                </a:moveTo>
                <a:lnTo>
                  <a:pt x="0" y="589280"/>
                </a:lnTo>
                <a:lnTo>
                  <a:pt x="883920" y="548640"/>
                </a:lnTo>
                <a:lnTo>
                  <a:pt x="924560" y="812800"/>
                </a:lnTo>
                <a:lnTo>
                  <a:pt x="20320" y="1361440"/>
                </a:lnTo>
                <a:lnTo>
                  <a:pt x="6502400" y="0"/>
                </a:lnTo>
                <a:lnTo>
                  <a:pt x="294640" y="873760"/>
                </a:lnTo>
              </a:path>
            </a:pathLst>
          </a:custGeom>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7" name="Freeform 26"/>
          <p:cNvSpPr/>
          <p:nvPr/>
        </p:nvSpPr>
        <p:spPr>
          <a:xfrm>
            <a:off x="2793232" y="1919295"/>
            <a:ext cx="845461" cy="1180830"/>
          </a:xfrm>
          <a:custGeom>
            <a:avLst/>
            <a:gdLst>
              <a:gd name="connsiteX0" fmla="*/ 845461 w 845461"/>
              <a:gd name="connsiteY0" fmla="*/ 731329 h 1180830"/>
              <a:gd name="connsiteX1" fmla="*/ 0 w 845461"/>
              <a:gd name="connsiteY1" fmla="*/ 1180830 h 1180830"/>
              <a:gd name="connsiteX2" fmla="*/ 310359 w 845461"/>
              <a:gd name="connsiteY2" fmla="*/ 0 h 1180830"/>
              <a:gd name="connsiteX3" fmla="*/ 346033 w 845461"/>
              <a:gd name="connsiteY3" fmla="*/ 21404 h 1180830"/>
            </a:gdLst>
            <a:ahLst/>
            <a:cxnLst>
              <a:cxn ang="0">
                <a:pos x="connsiteX0" y="connsiteY0"/>
              </a:cxn>
              <a:cxn ang="0">
                <a:pos x="connsiteX1" y="connsiteY1"/>
              </a:cxn>
              <a:cxn ang="0">
                <a:pos x="connsiteX2" y="connsiteY2"/>
              </a:cxn>
              <a:cxn ang="0">
                <a:pos x="connsiteX3" y="connsiteY3"/>
              </a:cxn>
            </a:cxnLst>
            <a:rect l="l" t="t" r="r" b="b"/>
            <a:pathLst>
              <a:path w="845461" h="1180830">
                <a:moveTo>
                  <a:pt x="845461" y="731329"/>
                </a:moveTo>
                <a:lnTo>
                  <a:pt x="0" y="1180830"/>
                </a:lnTo>
                <a:lnTo>
                  <a:pt x="310359" y="0"/>
                </a:lnTo>
                <a:cubicBezTo>
                  <a:pt x="341153" y="19246"/>
                  <a:pt x="328864" y="12821"/>
                  <a:pt x="346033" y="21404"/>
                </a:cubicBezTo>
              </a:path>
            </a:pathLst>
          </a:custGeom>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29" name="Rectangle 28"/>
          <p:cNvSpPr/>
          <p:nvPr/>
        </p:nvSpPr>
        <p:spPr bwMode="auto">
          <a:xfrm>
            <a:off x="2721885" y="2286743"/>
            <a:ext cx="724171" cy="75987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0" name="Rectangle 29"/>
          <p:cNvSpPr/>
          <p:nvPr/>
        </p:nvSpPr>
        <p:spPr bwMode="auto">
          <a:xfrm>
            <a:off x="2774409" y="2289329"/>
            <a:ext cx="724171" cy="75987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1" name="Rectangle 30"/>
          <p:cNvSpPr/>
          <p:nvPr/>
        </p:nvSpPr>
        <p:spPr bwMode="auto">
          <a:xfrm>
            <a:off x="2777401" y="779743"/>
            <a:ext cx="1181806" cy="62080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2" name="Rectangle 31"/>
          <p:cNvSpPr/>
          <p:nvPr/>
        </p:nvSpPr>
        <p:spPr bwMode="auto">
          <a:xfrm>
            <a:off x="2724365" y="1118884"/>
            <a:ext cx="1181806" cy="22564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sp>
        <p:nvSpPr>
          <p:cNvPr id="33" name="Rectangle 32"/>
          <p:cNvSpPr/>
          <p:nvPr/>
        </p:nvSpPr>
        <p:spPr bwMode="auto">
          <a:xfrm>
            <a:off x="2839413" y="1364654"/>
            <a:ext cx="1181806" cy="22564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Tx/>
              <a:buSzTx/>
              <a:buFontTx/>
              <a:buChar char="•"/>
              <a:tabLst/>
            </a:pPr>
            <a:endParaRPr kumimoji="0" lang="en-US" sz="18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99"/>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rgbClr val="FFFF99"/>
        </a:solid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Tx/>
          <a:buSzTx/>
          <a:buFontTx/>
          <a:buChar char="•"/>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93192</TotalTime>
  <Words>2863</Words>
  <Application>Microsoft Macintosh PowerPoint</Application>
  <PresentationFormat>On-screen Show (4:3)</PresentationFormat>
  <Paragraphs>211</Paragraphs>
  <Slides>18</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Default Design</vt:lpstr>
      <vt:lpstr>Equation</vt:lpstr>
      <vt:lpstr>Probing the EoS of Asymmetric matter</vt:lpstr>
      <vt:lpstr>PowerPoint Presentation</vt:lpstr>
      <vt:lpstr>ε(ρ,0,δ)= E/A: How does it depend on ρ and δ?</vt:lpstr>
      <vt:lpstr>Observables to constrain low density EoS</vt:lpstr>
      <vt:lpstr>Laboratory constraints on Symmetry energy at ρ&lt;ρ0</vt:lpstr>
      <vt:lpstr>Demonstration for Mass analyses of Brown</vt:lpstr>
      <vt:lpstr>Constraints from ratios of neutron/proton spectra in central 124Sn+124Sn and  112Sn+112Sn collsions</vt:lpstr>
      <vt:lpstr>Density dependence of symmetry energy</vt:lpstr>
      <vt:lpstr>Status of symmetry energy</vt:lpstr>
      <vt:lpstr>PowerPoint Presentation</vt:lpstr>
      <vt:lpstr>Laboratory Constraints on symmetric matter EOS at ρ&gt;2 ρ0.</vt:lpstr>
      <vt:lpstr>Probing ρ&gt;ρ0  via  pion  production</vt:lpstr>
      <vt:lpstr>PowerPoint Presentation</vt:lpstr>
      <vt:lpstr>PowerPoint Presentation</vt:lpstr>
      <vt:lpstr>PowerPoint Presentation</vt:lpstr>
      <vt:lpstr>PID for minimum ionizing particles (pions) is good. </vt:lpstr>
      <vt:lpstr>Summary and outlook </vt:lpstr>
      <vt:lpstr>SπRIT SAMURAI Pion Reconstruction and Ion Tracker Collaboration of 50+ scientists from China, Japan, Korea, Poland and U.S.</vt:lpstr>
    </vt:vector>
  </TitlesOfParts>
  <Company>Michigan State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Isospin Dependence of Fragmentation</dc:title>
  <dc:creator>LYNCH</dc:creator>
  <cp:lastModifiedBy>William Lynch</cp:lastModifiedBy>
  <cp:revision>527</cp:revision>
  <cp:lastPrinted>2017-06-28T20:34:36Z</cp:lastPrinted>
  <dcterms:created xsi:type="dcterms:W3CDTF">2000-07-21T02:11:07Z</dcterms:created>
  <dcterms:modified xsi:type="dcterms:W3CDTF">2017-06-28T21:32:09Z</dcterms:modified>
</cp:coreProperties>
</file>