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85" r:id="rId2"/>
    <p:sldId id="307" r:id="rId3"/>
    <p:sldId id="344" r:id="rId4"/>
    <p:sldId id="335" r:id="rId5"/>
    <p:sldId id="347" r:id="rId6"/>
    <p:sldId id="336" r:id="rId7"/>
    <p:sldId id="338" r:id="rId8"/>
    <p:sldId id="337" r:id="rId9"/>
    <p:sldId id="339" r:id="rId10"/>
    <p:sldId id="340" r:id="rId11"/>
    <p:sldId id="341" r:id="rId12"/>
    <p:sldId id="342" r:id="rId13"/>
    <p:sldId id="343" r:id="rId14"/>
    <p:sldId id="345" r:id="rId15"/>
  </p:sldIdLst>
  <p:sldSz cx="13004800" cy="9753600"/>
  <p:notesSz cx="6797675" cy="9928225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1pPr>
    <a:lvl2pPr marL="0" marR="0" indent="228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2pPr>
    <a:lvl3pPr marL="0" marR="0" indent="457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3pPr>
    <a:lvl4pPr marL="0" marR="0" indent="685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4pPr>
    <a:lvl5pPr marL="0" marR="0" indent="9144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5pPr>
    <a:lvl6pPr marL="0" marR="0" indent="11430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6pPr>
    <a:lvl7pPr marL="0" marR="0" indent="13716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7pPr>
    <a:lvl8pPr marL="0" marR="0" indent="16002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8pPr>
    <a:lvl9pPr marL="0" marR="0" indent="1828800" algn="ctr" defTabSz="5842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36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+mn-lt"/>
        <a:ea typeface="+mn-ea"/>
        <a:cs typeface="+mn-cs"/>
        <a:sym typeface="Helvetica Light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Olivier Brunner" initials="OB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BF41"/>
    <a:srgbClr val="BFA167"/>
    <a:srgbClr val="E86057"/>
    <a:srgbClr val="51A8F9"/>
    <a:srgbClr val="DCBD23"/>
    <a:srgbClr val="EC5C57"/>
    <a:srgbClr val="FFCC00"/>
    <a:srgbClr val="243714"/>
    <a:srgbClr val="51A831"/>
    <a:srgbClr val="F5D3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3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>
          <a:latin typeface="Helvetica"/>
          <a:ea typeface="Helvetica"/>
          <a:cs typeface="Helvetic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288" autoAdjust="0"/>
    <p:restoredTop sz="96616" autoAdjust="0"/>
  </p:normalViewPr>
  <p:slideViewPr>
    <p:cSldViewPr snapToGrid="0">
      <p:cViewPr varScale="1">
        <p:scale>
          <a:sx n="80" d="100"/>
          <a:sy n="80" d="100"/>
        </p:scale>
        <p:origin x="99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1D993-B7A9-47CA-B733-B54C0DF29837}" type="datetimeFigureOut">
              <a:rPr lang="en-GB" smtClean="0"/>
              <a:t>21/09/2016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GB" smtClean="0"/>
              <a:t>8 March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56CBEBE-B2AE-488C-AE8B-4EA5EDA9E5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527637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Shape 116"/>
          <p:cNvSpPr>
            <a:spLocks noGrp="1" noRot="1" noChangeAspect="1"/>
          </p:cNvSpPr>
          <p:nvPr>
            <p:ph type="sldImg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117" name="Shape 117"/>
          <p:cNvSpPr>
            <a:spLocks noGrp="1"/>
          </p:cNvSpPr>
          <p:nvPr>
            <p:ph type="body" sz="quarter" idx="1"/>
          </p:nvPr>
        </p:nvSpPr>
        <p:spPr>
          <a:xfrm>
            <a:off x="906357" y="4715907"/>
            <a:ext cx="4984962" cy="4467701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00250913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1pPr>
    <a:lvl2pPr indent="228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2pPr>
    <a:lvl3pPr indent="457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3pPr>
    <a:lvl4pPr indent="685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4pPr>
    <a:lvl5pPr indent="9144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5pPr>
    <a:lvl6pPr indent="11430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6pPr>
    <a:lvl7pPr indent="13716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7pPr>
    <a:lvl8pPr indent="16002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8pPr>
    <a:lvl9pPr indent="1828800" defTabSz="457200" latinLnBrk="0">
      <a:lnSpc>
        <a:spcPct val="117999"/>
      </a:lnSpc>
      <a:defRPr sz="2200">
        <a:latin typeface="Helvetica Neue"/>
        <a:ea typeface="Helvetica Neue"/>
        <a:cs typeface="Helvetica Neue"/>
        <a:sym typeface="Helvetica Neue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5910112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51705490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4751163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0629370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326629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8524986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994699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382548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370964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703207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5872185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465901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272448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625600" y="1597025"/>
            <a:ext cx="9753600" cy="3395663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625600" y="5122863"/>
            <a:ext cx="9753600" cy="23542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39694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056085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307513" y="519113"/>
            <a:ext cx="2803525" cy="8266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93763" y="519113"/>
            <a:ext cx="8261350" cy="8266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54761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 -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hape 20"/>
          <p:cNvSpPr>
            <a:spLocks noGrp="1"/>
          </p:cNvSpPr>
          <p:nvPr>
            <p:ph type="pic" idx="13"/>
          </p:nvPr>
        </p:nvSpPr>
        <p:spPr>
          <a:xfrm>
            <a:off x="1606550" y="635000"/>
            <a:ext cx="9779000" cy="5918200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21" name="Shape 21"/>
          <p:cNvSpPr>
            <a:spLocks noGrp="1"/>
          </p:cNvSpPr>
          <p:nvPr>
            <p:ph type="title"/>
          </p:nvPr>
        </p:nvSpPr>
        <p:spPr>
          <a:xfrm>
            <a:off x="1270000" y="6718300"/>
            <a:ext cx="10464800" cy="1422400"/>
          </a:xfrm>
          <a:prstGeom prst="rect">
            <a:avLst/>
          </a:prstGeom>
        </p:spPr>
        <p:txBody>
          <a:bodyPr anchor="b"/>
          <a:lstStyle/>
          <a:p>
            <a:r>
              <a:t>Title Text</a:t>
            </a:r>
          </a:p>
        </p:txBody>
      </p:sp>
      <p:sp>
        <p:nvSpPr>
          <p:cNvPr id="22" name="Shape 22"/>
          <p:cNvSpPr>
            <a:spLocks noGrp="1"/>
          </p:cNvSpPr>
          <p:nvPr>
            <p:ph type="body" sz="quarter" idx="1"/>
          </p:nvPr>
        </p:nvSpPr>
        <p:spPr>
          <a:xfrm>
            <a:off x="1270000" y="8191500"/>
            <a:ext cx="10464800" cy="1130300"/>
          </a:xfrm>
          <a:prstGeom prst="rect">
            <a:avLst/>
          </a:prstGeom>
        </p:spPr>
        <p:txBody>
          <a:bodyPr anchor="t"/>
          <a:lstStyle>
            <a:lvl1pPr marL="0" indent="0" algn="ctr">
              <a:spcBef>
                <a:spcPts val="0"/>
              </a:spcBef>
              <a:buSzTx/>
              <a:buNone/>
              <a:defRPr sz="3200"/>
            </a:lvl1pPr>
            <a:lvl2pPr marL="0" indent="228600" algn="ctr">
              <a:spcBef>
                <a:spcPts val="0"/>
              </a:spcBef>
              <a:buSzTx/>
              <a:buNone/>
              <a:defRPr sz="3200"/>
            </a:lvl2pPr>
            <a:lvl3pPr marL="0" indent="457200" algn="ctr">
              <a:spcBef>
                <a:spcPts val="0"/>
              </a:spcBef>
              <a:buSzTx/>
              <a:buNone/>
              <a:defRPr sz="3200"/>
            </a:lvl3pPr>
            <a:lvl4pPr marL="0" indent="685800" algn="ctr">
              <a:spcBef>
                <a:spcPts val="0"/>
              </a:spcBef>
              <a:buSzTx/>
              <a:buNone/>
              <a:defRPr sz="3200"/>
            </a:lvl4pPr>
            <a:lvl5pPr marL="0" indent="914400" algn="ctr">
              <a:spcBef>
                <a:spcPts val="0"/>
              </a:spcBef>
              <a:buSzTx/>
              <a:buNone/>
              <a:defRPr sz="32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3" name="Shape 23"/>
          <p:cNvSpPr>
            <a:spLocks noGrp="1"/>
          </p:cNvSpPr>
          <p:nvPr>
            <p:ph type="sldNum" sz="quarter" idx="2"/>
          </p:nvPr>
        </p:nvSpPr>
        <p:spPr>
          <a:xfrm>
            <a:off x="6311798" y="9245600"/>
            <a:ext cx="368504" cy="381000"/>
          </a:xfrm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70188514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&amp;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>
            <a:spLocks noGrp="1"/>
          </p:cNvSpPr>
          <p:nvPr>
            <p:ph type="title"/>
          </p:nvPr>
        </p:nvSpPr>
        <p:spPr>
          <a:xfrm>
            <a:off x="893762" y="519112"/>
            <a:ext cx="11217276" cy="1885951"/>
          </a:xfrm>
          <a:prstGeom prst="rect">
            <a:avLst/>
          </a:prstGeom>
        </p:spPr>
        <p:txBody>
          <a:bodyPr lIns="45719" tIns="45719" rIns="45719" bIns="45719"/>
          <a:lstStyle>
            <a:lvl1pPr algn="l" defTabSz="914400">
              <a:lnSpc>
                <a:spcPct val="90000"/>
              </a:lnSpc>
              <a:defRPr sz="44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Title Text</a:t>
            </a:r>
          </a:p>
        </p:txBody>
      </p:sp>
      <p:sp>
        <p:nvSpPr>
          <p:cNvPr id="118" name="Shape 118"/>
          <p:cNvSpPr>
            <a:spLocks noGrp="1"/>
          </p:cNvSpPr>
          <p:nvPr>
            <p:ph type="body" idx="1"/>
          </p:nvPr>
        </p:nvSpPr>
        <p:spPr>
          <a:xfrm>
            <a:off x="893762" y="2597150"/>
            <a:ext cx="11217276" cy="6188075"/>
          </a:xfrm>
          <a:prstGeom prst="rect">
            <a:avLst/>
          </a:prstGeom>
        </p:spPr>
        <p:txBody>
          <a:bodyPr lIns="45719" tIns="45719" rIns="45719" bIns="45719" anchor="t"/>
          <a:lstStyle>
            <a:lvl1pPr marL="228600" indent="-228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1pPr>
            <a:lvl2pPr marL="723900" indent="-2667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2pPr>
            <a:lvl3pPr marL="1234439" indent="-320039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3pPr>
            <a:lvl4pPr marL="1727200" indent="-355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4pPr>
            <a:lvl5pPr marL="2184400" indent="-355600" defTabSz="914400">
              <a:lnSpc>
                <a:spcPct val="90000"/>
              </a:lnSpc>
              <a:spcBef>
                <a:spcPts val="1000"/>
              </a:spcBef>
              <a:buSzPct val="100000"/>
              <a:buFont typeface="Arial"/>
              <a:defRPr sz="2800">
                <a:latin typeface="Calibri"/>
                <a:ea typeface="Calibri"/>
                <a:cs typeface="Calibri"/>
                <a:sym typeface="Calibri"/>
              </a:defRPr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9" name="Shape 119"/>
          <p:cNvSpPr>
            <a:spLocks noGrp="1"/>
          </p:cNvSpPr>
          <p:nvPr>
            <p:ph type="sldNum" sz="quarter" idx="2"/>
          </p:nvPr>
        </p:nvSpPr>
        <p:spPr>
          <a:xfrm>
            <a:off x="11852414" y="9165749"/>
            <a:ext cx="258625" cy="269241"/>
          </a:xfrm>
          <a:prstGeom prst="rect">
            <a:avLst/>
          </a:prstGeom>
        </p:spPr>
        <p:txBody>
          <a:bodyPr lIns="45719" tIns="45719" rIns="45719" bIns="45719" anchor="ctr"/>
          <a:lstStyle>
            <a:lvl1pPr algn="r">
              <a:defRPr sz="12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12110014"/>
      </p:ext>
    </p:extLst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56539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87413" y="2432050"/>
            <a:ext cx="11217275" cy="405606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413" y="6527800"/>
            <a:ext cx="11217275" cy="213360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660136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93763" y="2597150"/>
            <a:ext cx="5532437" cy="618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78600" y="2597150"/>
            <a:ext cx="5532438" cy="61880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019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519113"/>
            <a:ext cx="11217275" cy="188595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5350" y="2390775"/>
            <a:ext cx="5502275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95350" y="3562350"/>
            <a:ext cx="5502275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83363" y="2390775"/>
            <a:ext cx="5529262" cy="117157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83363" y="3562350"/>
            <a:ext cx="5529262" cy="5240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0261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4239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4459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02925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95350" y="650875"/>
            <a:ext cx="4194175" cy="2274888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529263" y="1404938"/>
            <a:ext cx="6583362" cy="69310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95350" y="2925763"/>
            <a:ext cx="4194175" cy="5421312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1142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93763" y="519113"/>
            <a:ext cx="11217275" cy="18859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93763" y="2597150"/>
            <a:ext cx="11217275" cy="61880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93763" y="9040813"/>
            <a:ext cx="2925762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308475" y="9040813"/>
            <a:ext cx="4387850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obrunner - FCC Rome 2016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185275" y="9040813"/>
            <a:ext cx="2925763" cy="51911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C4E576-829B-42A1-A091-1813DDF52A4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926941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sldNum="0"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Relationship Id="rId9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Titre 1"/>
          <p:cNvSpPr txBox="1">
            <a:spLocks/>
          </p:cNvSpPr>
          <p:nvPr/>
        </p:nvSpPr>
        <p:spPr>
          <a:xfrm>
            <a:off x="1223147" y="2360644"/>
            <a:ext cx="10564391" cy="3726284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>
              <a:lnSpc>
                <a:spcPts val="6100"/>
              </a:lnSpc>
              <a:spcBef>
                <a:spcPts val="600"/>
              </a:spcBef>
              <a:spcAft>
                <a:spcPts val="600"/>
              </a:spcAft>
            </a:pPr>
            <a:r>
              <a:rPr lang="en-GB" sz="6600" dirty="0" smtClean="0"/>
              <a:t>FCC RF Coordination Meeting</a:t>
            </a:r>
            <a:endParaRPr kumimoji="0" lang="en-GB" sz="4800" b="1" i="0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reflection stA="15000" endPos="65000" dist="25400" dir="5400000" sy="-100000" algn="bl" rotWithShape="0"/>
              </a:effectLst>
              <a:uLnTx/>
              <a:uFillTx/>
              <a:latin typeface="Calibri"/>
              <a:ea typeface="+mj-ea"/>
              <a:cs typeface="+mj-cs"/>
            </a:endParaRPr>
          </a:p>
        </p:txBody>
      </p:sp>
      <p:sp>
        <p:nvSpPr>
          <p:cNvPr id="4" name="Shape 120"/>
          <p:cNvSpPr txBox="1">
            <a:spLocks/>
          </p:cNvSpPr>
          <p:nvPr/>
        </p:nvSpPr>
        <p:spPr>
          <a:xfrm>
            <a:off x="1272943" y="6921500"/>
            <a:ext cx="10464800" cy="11303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50800" tIns="50800" rIns="50800" bIns="50800" anchor="t">
            <a:normAutofit/>
          </a:bodyPr>
          <a:lstStyle>
            <a:lvl1pPr marL="0" marR="0" indent="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2286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4572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6858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914400" algn="ctr" defTabSz="5842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32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2667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3111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35560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4000500" marR="0" indent="-444500" algn="l" defTabSz="584200" rtl="0" latinLnBrk="0">
              <a:lnSpc>
                <a:spcPct val="100000"/>
              </a:lnSpc>
              <a:spcBef>
                <a:spcPts val="4200"/>
              </a:spcBef>
              <a:spcAft>
                <a:spcPts val="0"/>
              </a:spcAft>
              <a:buClrTx/>
              <a:buSzPct val="75000"/>
              <a:buFontTx/>
              <a:buChar char="•"/>
              <a:tabLst/>
              <a:defRPr sz="3600" b="0" i="0" u="none" strike="noStrike" cap="none" spc="0" baseline="0">
                <a:ln>
                  <a:noFill/>
                </a:ln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pPr defTabSz="549148" hangingPunct="1">
              <a:defRPr sz="3008"/>
            </a:pPr>
            <a:endParaRPr lang="en-GB" sz="3008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812" y="457475"/>
            <a:ext cx="1472261" cy="1440055"/>
          </a:xfrm>
          <a:prstGeom prst="rect">
            <a:avLst/>
          </a:prstGeom>
        </p:spPr>
      </p:pic>
      <p:sp>
        <p:nvSpPr>
          <p:cNvPr id="7" name="TextBox 2"/>
          <p:cNvSpPr txBox="1"/>
          <p:nvPr/>
        </p:nvSpPr>
        <p:spPr>
          <a:xfrm>
            <a:off x="5141336" y="8161923"/>
            <a:ext cx="25058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5pPr>
            <a:lvl6pPr marL="22860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6pPr>
            <a:lvl7pPr marL="27432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7pPr>
            <a:lvl8pPr marL="32004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8pPr>
            <a:lvl9pPr marL="3657600" algn="l" defTabSz="457200" rtl="0" eaLnBrk="1" latinLnBrk="0" hangingPunct="1">
              <a:defRPr sz="2800" kern="12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9pPr>
          </a:lstStyle>
          <a:p>
            <a:pPr algn="ctr"/>
            <a:r>
              <a:rPr lang="en-US" sz="2000" dirty="0" smtClean="0">
                <a:solidFill>
                  <a:srgbClr val="002060"/>
                </a:solidFill>
              </a:rPr>
              <a:t>September 23, 2016</a:t>
            </a: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578461" y="329777"/>
            <a:ext cx="4152900" cy="1695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659542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53548" y="2077793"/>
            <a:ext cx="11829475" cy="958211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4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CAVITY FABRICATION (KARL SCHIRM)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4.1	CAVITY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FABRICATION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4.2	HIGH VELOCITY FORMING OF SUPERCONDUCTING RF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STRUCTURES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0" y="339851"/>
            <a:ext cx="13004800" cy="833175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3600" dirty="0">
                <a:solidFill>
                  <a:srgbClr val="002060"/>
                </a:solidFill>
              </a:rPr>
              <a:t>WP4	CAVITY FABRICATION (KARL </a:t>
            </a:r>
            <a:r>
              <a:rPr lang="en-GB" sz="3600" dirty="0" smtClean="0">
                <a:solidFill>
                  <a:srgbClr val="002060"/>
                </a:solidFill>
              </a:rPr>
              <a:t>/ MIKKO)</a:t>
            </a:r>
            <a:endParaRPr sz="3600" dirty="0">
              <a:solidFill>
                <a:srgbClr val="00206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615989" y="2683735"/>
            <a:ext cx="2818904" cy="352269"/>
          </a:xfrm>
          <a:prstGeom prst="ellipse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ongoing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662" y="4218457"/>
            <a:ext cx="1183409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Scope: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- Investigation of innovative cavity fabrication </a:t>
            </a:r>
            <a:r>
              <a:rPr lang="en-GB" sz="2000" dirty="0" smtClean="0">
                <a:solidFill>
                  <a:srgbClr val="002060"/>
                </a:solidFill>
              </a:rPr>
              <a:t>processes</a:t>
            </a: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Status: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Complete WP description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Collaboration agreement signed with </a:t>
            </a:r>
            <a:r>
              <a:rPr lang="en-GB" sz="2000" dirty="0" err="1" smtClean="0">
                <a:solidFill>
                  <a:srgbClr val="002060"/>
                </a:solidFill>
              </a:rPr>
              <a:t>Jlab</a:t>
            </a:r>
            <a:r>
              <a:rPr lang="en-GB" sz="2000" dirty="0" smtClean="0">
                <a:solidFill>
                  <a:srgbClr val="002060"/>
                </a:solidFill>
              </a:rPr>
              <a:t> -&gt; detailed discussion shall start soon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Collaboration with BINP to be investigated 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Collaboration with </a:t>
            </a:r>
            <a:r>
              <a:rPr lang="en-GB" sz="2000" dirty="0" err="1" smtClean="0">
                <a:solidFill>
                  <a:srgbClr val="002060"/>
                </a:solidFill>
              </a:rPr>
              <a:t>Bmax</a:t>
            </a:r>
            <a:r>
              <a:rPr lang="en-GB" sz="2000" dirty="0" smtClean="0">
                <a:solidFill>
                  <a:srgbClr val="002060"/>
                </a:solidFill>
              </a:rPr>
              <a:t> ongoing smoothly. Elisa leaving!?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  	- need to complete WP document </a:t>
            </a:r>
            <a:r>
              <a:rPr lang="en-GB" sz="2000" dirty="0" err="1" smtClean="0">
                <a:solidFill>
                  <a:srgbClr val="002060"/>
                </a:solidFill>
              </a:rPr>
              <a:t>asasp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32865" y="8151431"/>
            <a:ext cx="2238113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Collaborations: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TE/MME </a:t>
            </a:r>
            <a:r>
              <a:rPr lang="en-GB" sz="2000" dirty="0">
                <a:solidFill>
                  <a:srgbClr val="002060"/>
                </a:solidFill>
              </a:rPr>
              <a:t>(</a:t>
            </a:r>
            <a:r>
              <a:rPr lang="en-GB" sz="2000" dirty="0" err="1">
                <a:solidFill>
                  <a:srgbClr val="002060"/>
                </a:solidFill>
              </a:rPr>
              <a:t>Bmax</a:t>
            </a:r>
            <a:r>
              <a:rPr lang="en-GB" sz="2000" dirty="0" smtClean="0">
                <a:solidFill>
                  <a:srgbClr val="002060"/>
                </a:solidFill>
              </a:rPr>
              <a:t>)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JLAB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BINP?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5172500" y="2355478"/>
            <a:ext cx="2350323" cy="404323"/>
          </a:xfrm>
          <a:prstGeom prst="ellipse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n 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preparation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6067648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158390" y="2186101"/>
            <a:ext cx="11829475" cy="648383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5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COLLABORATION AGREEMENT CERN/LNL/STFC (KE2722/BE/FCC) (P. CHIGGIATO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5.1	FRAMEWORK FOR SCIENTIFIC COLLABORATION IN SUPERCONDUCTING RF CAVITIES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TECHNOLOGY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0" y="339851"/>
            <a:ext cx="13004800" cy="833175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3600" dirty="0" smtClean="0">
                <a:solidFill>
                  <a:srgbClr val="002060"/>
                </a:solidFill>
              </a:rPr>
              <a:t>WP5</a:t>
            </a:r>
            <a:r>
              <a:rPr lang="en-GB" sz="3600" dirty="0">
                <a:solidFill>
                  <a:srgbClr val="002060"/>
                </a:solidFill>
              </a:rPr>
              <a:t>	COLLABORATION AGREEMENT CERN/LNL/STFC (KE2722/BE/FCC) (P. CHIGGIATO)</a:t>
            </a:r>
          </a:p>
        </p:txBody>
      </p:sp>
      <p:sp>
        <p:nvSpPr>
          <p:cNvPr id="5" name="Rectangle 4"/>
          <p:cNvSpPr/>
          <p:nvPr/>
        </p:nvSpPr>
        <p:spPr>
          <a:xfrm>
            <a:off x="428662" y="4218457"/>
            <a:ext cx="1183409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Scope: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- </a:t>
            </a:r>
            <a:r>
              <a:rPr lang="en-GB" sz="2000" dirty="0" smtClean="0">
                <a:solidFill>
                  <a:srgbClr val="002060"/>
                </a:solidFill>
              </a:rPr>
              <a:t>Fabrication, coating and characterisation of seamless cavities</a:t>
            </a: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Status: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WP document to be updated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Addendum to the collaboration under signature (waiting for INFN’s green light)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Design of the 800MHz 2 cell cavity defined (Rama’s 5 cells without inner 3 cells)</a:t>
            </a:r>
          </a:p>
          <a:p>
            <a:pPr algn="l"/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228399" y="7237031"/>
            <a:ext cx="17652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Collaborations: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INFN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STFC</a:t>
            </a:r>
          </a:p>
        </p:txBody>
      </p:sp>
      <p:sp>
        <p:nvSpPr>
          <p:cNvPr id="9" name="Oval 8"/>
          <p:cNvSpPr/>
          <p:nvPr/>
        </p:nvSpPr>
        <p:spPr>
          <a:xfrm>
            <a:off x="8707270" y="2308130"/>
            <a:ext cx="2350323" cy="404323"/>
          </a:xfrm>
          <a:prstGeom prst="ellipse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n </a:t>
            </a:r>
            <a:r>
              <a:rPr lang="en-GB" sz="2000" dirty="0" err="1" smtClean="0">
                <a:solidFill>
                  <a:schemeClr val="bg2">
                    <a:lumMod val="25000"/>
                  </a:schemeClr>
                </a:solidFill>
              </a:rPr>
              <a:t>peparation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6708625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0" y="491616"/>
            <a:ext cx="13004800" cy="833175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3600" dirty="0" smtClean="0">
                <a:solidFill>
                  <a:srgbClr val="002060"/>
                </a:solidFill>
              </a:rPr>
              <a:t>WP</a:t>
            </a:r>
            <a:r>
              <a:rPr lang="de-DE" sz="3600" dirty="0" smtClean="0">
                <a:solidFill>
                  <a:srgbClr val="002060"/>
                </a:solidFill>
              </a:rPr>
              <a:t>6</a:t>
            </a:r>
            <a:r>
              <a:rPr lang="de-DE" sz="3600" dirty="0">
                <a:solidFill>
                  <a:srgbClr val="002060"/>
                </a:solidFill>
              </a:rPr>
              <a:t>	CRYOMODULE CHALLENGES (KARL SCHIRM)</a:t>
            </a: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662" y="4218457"/>
            <a:ext cx="118340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Scope: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- </a:t>
            </a:r>
            <a:r>
              <a:rPr lang="en-GB" sz="2000" dirty="0" smtClean="0">
                <a:solidFill>
                  <a:srgbClr val="002060"/>
                </a:solidFill>
              </a:rPr>
              <a:t>Identify and address cryomodule challenges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	- </a:t>
            </a:r>
            <a:r>
              <a:rPr lang="en-GB" sz="2000" dirty="0">
                <a:solidFill>
                  <a:srgbClr val="002060"/>
                </a:solidFill>
              </a:rPr>
              <a:t>c</a:t>
            </a:r>
            <a:r>
              <a:rPr lang="en-GB" sz="2000" dirty="0" smtClean="0">
                <a:solidFill>
                  <a:srgbClr val="002060"/>
                </a:solidFill>
              </a:rPr>
              <a:t>ost study (</a:t>
            </a:r>
            <a:r>
              <a:rPr lang="en-GB" sz="2000" dirty="0" err="1" smtClean="0">
                <a:solidFill>
                  <a:srgbClr val="002060"/>
                </a:solidFill>
              </a:rPr>
              <a:t>Nb</a:t>
            </a:r>
            <a:r>
              <a:rPr lang="en-GB" sz="2000" dirty="0" smtClean="0">
                <a:solidFill>
                  <a:srgbClr val="002060"/>
                </a:solidFill>
              </a:rPr>
              <a:t>/Cu @ 4.5K vs bulk </a:t>
            </a:r>
            <a:r>
              <a:rPr lang="en-GB" sz="2000" dirty="0" err="1" smtClean="0">
                <a:solidFill>
                  <a:srgbClr val="002060"/>
                </a:solidFill>
              </a:rPr>
              <a:t>Nb</a:t>
            </a:r>
            <a:r>
              <a:rPr lang="en-GB" sz="2000" dirty="0" smtClean="0">
                <a:solidFill>
                  <a:srgbClr val="002060"/>
                </a:solidFill>
              </a:rPr>
              <a:t> @ 2K)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	- FPC challenges (movable couplers for FCC-</a:t>
            </a:r>
            <a:r>
              <a:rPr lang="en-GB" sz="2000" dirty="0" err="1" smtClean="0">
                <a:solidFill>
                  <a:srgbClr val="002060"/>
                </a:solidFill>
              </a:rPr>
              <a:t>hh</a:t>
            </a:r>
            <a:r>
              <a:rPr lang="en-GB" sz="2000" dirty="0" smtClean="0">
                <a:solidFill>
                  <a:srgbClr val="002060"/>
                </a:solidFill>
              </a:rPr>
              <a:t>, FPC impact on CM design for the </a:t>
            </a:r>
            <a:r>
              <a:rPr lang="en-GB" sz="2000" dirty="0">
                <a:solidFill>
                  <a:srgbClr val="002060"/>
                </a:solidFill>
              </a:rPr>
              <a:t>H</a:t>
            </a:r>
            <a:r>
              <a:rPr lang="en-GB" sz="2000" dirty="0" smtClean="0">
                <a:solidFill>
                  <a:srgbClr val="002060"/>
                </a:solidFill>
              </a:rPr>
              <a:t>iggs machine</a:t>
            </a: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Status: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FF0000"/>
                </a:solidFill>
              </a:rPr>
              <a:t>- WP document to be produced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Discussions with </a:t>
            </a:r>
            <a:r>
              <a:rPr lang="en-GB" sz="2000" dirty="0" err="1" smtClean="0">
                <a:solidFill>
                  <a:srgbClr val="002060"/>
                </a:solidFill>
              </a:rPr>
              <a:t>JLab</a:t>
            </a:r>
            <a:r>
              <a:rPr lang="en-GB" sz="2000" dirty="0" smtClean="0">
                <a:solidFill>
                  <a:srgbClr val="002060"/>
                </a:solidFill>
              </a:rPr>
              <a:t> to be restarted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Contact lost with CEA </a:t>
            </a:r>
            <a:r>
              <a:rPr lang="en-GB" sz="2000" dirty="0" err="1" smtClean="0">
                <a:solidFill>
                  <a:srgbClr val="002060"/>
                </a:solidFill>
              </a:rPr>
              <a:t>Saclay</a:t>
            </a:r>
            <a:r>
              <a:rPr lang="en-GB" sz="2000" dirty="0" smtClean="0">
                <a:solidFill>
                  <a:srgbClr val="002060"/>
                </a:solidFill>
              </a:rPr>
              <a:t> 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WP1 &amp; 2 need to provide FPC parameters</a:t>
            </a:r>
          </a:p>
          <a:p>
            <a:pPr algn="l"/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955443" y="7782942"/>
            <a:ext cx="1765227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Collaborations: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JLAB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CEA </a:t>
            </a:r>
            <a:r>
              <a:rPr lang="en-GB" sz="2000" dirty="0" err="1" smtClean="0">
                <a:solidFill>
                  <a:srgbClr val="002060"/>
                </a:solidFill>
              </a:rPr>
              <a:t>Saclay</a:t>
            </a:r>
            <a:endParaRPr lang="en-GB" sz="2000" dirty="0" smtClean="0">
              <a:solidFill>
                <a:srgbClr val="002060"/>
              </a:solidFill>
            </a:endParaRPr>
          </a:p>
        </p:txBody>
      </p:sp>
      <p:sp>
        <p:nvSpPr>
          <p:cNvPr id="9" name="Oval 8"/>
          <p:cNvSpPr/>
          <p:nvPr/>
        </p:nvSpPr>
        <p:spPr>
          <a:xfrm>
            <a:off x="8407019" y="2257222"/>
            <a:ext cx="2350323" cy="404323"/>
          </a:xfrm>
          <a:prstGeom prst="ellipse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n </a:t>
            </a:r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preparation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276378" y="1788820"/>
            <a:ext cx="11829475" cy="1268039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6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CRYOMODULE CHALLENGES (KARL SCHIRM)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6.1	CRYOMODULE DESIGN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6.2	FUNDAMENTAL POWER COUPLERS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6.3	CRYOMODULE DESIGN	</a:t>
            </a:r>
          </a:p>
        </p:txBody>
      </p:sp>
    </p:spTree>
    <p:extLst>
      <p:ext uri="{BB962C8B-B14F-4D97-AF65-F5344CB8AC3E}">
        <p14:creationId xmlns:p14="http://schemas.microsoft.com/office/powerpoint/2010/main" val="2673961633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0" y="491616"/>
            <a:ext cx="13004800" cy="833175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3600" dirty="0" smtClean="0">
                <a:solidFill>
                  <a:srgbClr val="002060"/>
                </a:solidFill>
              </a:rPr>
              <a:t>WP7</a:t>
            </a:r>
            <a:r>
              <a:rPr lang="en-GB" sz="3600" dirty="0">
                <a:solidFill>
                  <a:srgbClr val="002060"/>
                </a:solidFill>
              </a:rPr>
              <a:t>	EFFICIENCY OF RF POWER GENERATION (I. SYRATCHEV)</a:t>
            </a:r>
          </a:p>
        </p:txBody>
      </p:sp>
      <p:sp>
        <p:nvSpPr>
          <p:cNvPr id="5" name="Rectangle 4"/>
          <p:cNvSpPr/>
          <p:nvPr/>
        </p:nvSpPr>
        <p:spPr>
          <a:xfrm>
            <a:off x="428662" y="4218457"/>
            <a:ext cx="11834094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Scope: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- </a:t>
            </a:r>
            <a:r>
              <a:rPr lang="en-GB" sz="2000" dirty="0" smtClean="0">
                <a:solidFill>
                  <a:srgbClr val="002060"/>
                </a:solidFill>
              </a:rPr>
              <a:t>Identify and address cryomodule challenges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	- </a:t>
            </a:r>
            <a:r>
              <a:rPr lang="en-GB" sz="2000" dirty="0">
                <a:solidFill>
                  <a:srgbClr val="002060"/>
                </a:solidFill>
              </a:rPr>
              <a:t>c</a:t>
            </a:r>
            <a:r>
              <a:rPr lang="en-GB" sz="2000" dirty="0" smtClean="0">
                <a:solidFill>
                  <a:srgbClr val="002060"/>
                </a:solidFill>
              </a:rPr>
              <a:t>ost study (</a:t>
            </a:r>
            <a:r>
              <a:rPr lang="en-GB" sz="2000" dirty="0" err="1" smtClean="0">
                <a:solidFill>
                  <a:srgbClr val="002060"/>
                </a:solidFill>
              </a:rPr>
              <a:t>Nb</a:t>
            </a:r>
            <a:r>
              <a:rPr lang="en-GB" sz="2000" dirty="0" smtClean="0">
                <a:solidFill>
                  <a:srgbClr val="002060"/>
                </a:solidFill>
              </a:rPr>
              <a:t>/Cu @ 4.5K vs bulk </a:t>
            </a:r>
            <a:r>
              <a:rPr lang="en-GB" sz="2000" dirty="0" err="1" smtClean="0">
                <a:solidFill>
                  <a:srgbClr val="002060"/>
                </a:solidFill>
              </a:rPr>
              <a:t>Nb</a:t>
            </a:r>
            <a:r>
              <a:rPr lang="en-GB" sz="2000" dirty="0" smtClean="0">
                <a:solidFill>
                  <a:srgbClr val="002060"/>
                </a:solidFill>
              </a:rPr>
              <a:t> @ 2K)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	- FPC challenges (movable couplers for FCC-</a:t>
            </a:r>
            <a:r>
              <a:rPr lang="en-GB" sz="2000" dirty="0" err="1" smtClean="0">
                <a:solidFill>
                  <a:srgbClr val="002060"/>
                </a:solidFill>
              </a:rPr>
              <a:t>hh</a:t>
            </a:r>
            <a:r>
              <a:rPr lang="en-GB" sz="2000" dirty="0" smtClean="0">
                <a:solidFill>
                  <a:srgbClr val="002060"/>
                </a:solidFill>
              </a:rPr>
              <a:t>, FPC impact on CM design for the </a:t>
            </a:r>
            <a:r>
              <a:rPr lang="en-GB" sz="2000" dirty="0">
                <a:solidFill>
                  <a:srgbClr val="002060"/>
                </a:solidFill>
              </a:rPr>
              <a:t>H</a:t>
            </a:r>
            <a:r>
              <a:rPr lang="en-GB" sz="2000" dirty="0" smtClean="0">
                <a:solidFill>
                  <a:srgbClr val="002060"/>
                </a:solidFill>
              </a:rPr>
              <a:t>iggs machine</a:t>
            </a: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Status: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WP document to be updated/completed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FCC support to EIKA (ULAN) under study (coll. agreement in discussion) 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</a:t>
            </a:r>
            <a:r>
              <a:rPr lang="en-GB" sz="2000" dirty="0" err="1" smtClean="0">
                <a:solidFill>
                  <a:srgbClr val="002060"/>
                </a:solidFill>
              </a:rPr>
              <a:t>Resotrode</a:t>
            </a:r>
            <a:r>
              <a:rPr lang="en-GB" sz="2000" dirty="0" smtClean="0">
                <a:solidFill>
                  <a:srgbClr val="002060"/>
                </a:solidFill>
              </a:rPr>
              <a:t> initiative: first round of discussions with THALES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Fabrication of a high efficiency tube – scenarios under study</a:t>
            </a:r>
          </a:p>
          <a:p>
            <a:pPr algn="l"/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87205" y="8083192"/>
            <a:ext cx="4294765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Collaborations/participants: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THALES, ULAN, CPI, ESS, THOSHIBA, </a:t>
            </a:r>
          </a:p>
        </p:txBody>
      </p:sp>
      <p:sp>
        <p:nvSpPr>
          <p:cNvPr id="8" name="Rectangle 7"/>
          <p:cNvSpPr/>
          <p:nvPr/>
        </p:nvSpPr>
        <p:spPr>
          <a:xfrm>
            <a:off x="153548" y="2077793"/>
            <a:ext cx="11829475" cy="1268039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7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EFFICIENCY OF RF POWER GENERATION (I. SYRATCHEV</a:t>
            </a: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en-US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7.1	DEVELOPMENT OF VERY HIGH EFFICIENCY KLYSTRONS (HEIKA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7.2	DEVELOPMENT OF ALTERNATIVE HIGH EFFICIENCY RF POWER DEVICES – THE RESOTRODE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INITIATIVE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7.3	HIGH EFFICIENCY KLYSTRONS DEVELOPMENT &amp;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CONSTRUCTION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0" name="Oval 9"/>
          <p:cNvSpPr/>
          <p:nvPr/>
        </p:nvSpPr>
        <p:spPr>
          <a:xfrm>
            <a:off x="7831880" y="3068246"/>
            <a:ext cx="4251520" cy="555172"/>
          </a:xfrm>
          <a:prstGeom prst="ellipse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bg2">
                    <a:lumMod val="25000"/>
                  </a:schemeClr>
                </a:solidFill>
              </a:rPr>
              <a:t>ongoing</a:t>
            </a:r>
            <a:endParaRPr lang="en-GB" sz="20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35160211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0" y="491616"/>
            <a:ext cx="13004800" cy="833175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3600" dirty="0" smtClean="0">
                <a:solidFill>
                  <a:srgbClr val="002060"/>
                </a:solidFill>
              </a:rPr>
              <a:t>Conclusion and next steps </a:t>
            </a:r>
            <a:endParaRPr lang="en-GB" sz="3600" dirty="0">
              <a:solidFill>
                <a:srgbClr val="00206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85353" y="2931079"/>
            <a:ext cx="11834094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Coherent WP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Complete WP description -&gt; “publishable” by November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Progress with MEPHY, CEA </a:t>
            </a:r>
            <a:r>
              <a:rPr lang="en-GB" sz="2000" dirty="0" smtClean="0">
                <a:solidFill>
                  <a:srgbClr val="002060"/>
                </a:solidFill>
              </a:rPr>
              <a:t>SACLAY, JLAB </a:t>
            </a:r>
            <a:r>
              <a:rPr lang="en-GB" sz="2000" dirty="0" smtClean="0">
                <a:solidFill>
                  <a:srgbClr val="002060"/>
                </a:solidFill>
              </a:rPr>
              <a:t>(?)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WP meetings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Weekly </a:t>
            </a:r>
            <a:r>
              <a:rPr lang="en-GB" sz="2000" dirty="0">
                <a:solidFill>
                  <a:srgbClr val="002060"/>
                </a:solidFill>
              </a:rPr>
              <a:t>b</a:t>
            </a:r>
            <a:r>
              <a:rPr lang="en-GB" sz="2000" dirty="0" smtClean="0">
                <a:solidFill>
                  <a:srgbClr val="002060"/>
                </a:solidFill>
              </a:rPr>
              <a:t>rainstorming meetings (WP 1&amp;2)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Collaboration with LNL/STFC – design and material preparation (Sergio?)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 WP 4 &amp; 6: common meeting? Karl/</a:t>
            </a:r>
            <a:r>
              <a:rPr lang="en-GB" sz="2000" dirty="0">
                <a:solidFill>
                  <a:srgbClr val="002060"/>
                </a:solidFill>
              </a:rPr>
              <a:t>M</a:t>
            </a:r>
            <a:r>
              <a:rPr lang="en-GB" sz="2000" dirty="0" smtClean="0">
                <a:solidFill>
                  <a:srgbClr val="002060"/>
                </a:solidFill>
              </a:rPr>
              <a:t>ikko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Define the goals for the next FCC week in Berlin</a:t>
            </a:r>
          </a:p>
          <a:p>
            <a:pPr marL="342900" indent="-342900" algn="l">
              <a:buFont typeface="Arial" panose="020B0604020202020204" pitchFamily="34" charset="0"/>
              <a:buChar char="•"/>
            </a:pPr>
            <a:r>
              <a:rPr lang="en-GB" sz="2000" dirty="0" smtClean="0">
                <a:solidFill>
                  <a:srgbClr val="002060"/>
                </a:solidFill>
              </a:rPr>
              <a:t>“Start thinking” CDR</a:t>
            </a: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endParaRPr lang="en-GB" sz="2000" dirty="0">
              <a:solidFill>
                <a:srgbClr val="002060"/>
              </a:solidFill>
            </a:endParaRP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8290313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153548" y="55990"/>
            <a:ext cx="12559152" cy="1199410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2016 in a nutshell (1)</a:t>
            </a:r>
            <a:endParaRPr sz="6000" dirty="0">
              <a:solidFill>
                <a:srgbClr val="002060"/>
              </a:solidFill>
            </a:endParaRPr>
          </a:p>
        </p:txBody>
      </p:sp>
      <p:pic>
        <p:nvPicPr>
          <p:cNvPr id="143" name="Picture 1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48" y="1422828"/>
            <a:ext cx="5936635" cy="451802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144" name="Picture 14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66113" y="4662881"/>
            <a:ext cx="3842944" cy="1450523"/>
          </a:xfrm>
          <a:prstGeom prst="rect">
            <a:avLst/>
          </a:prstGeom>
          <a:ln>
            <a:noFill/>
          </a:ln>
        </p:spPr>
      </p:pic>
      <p:sp>
        <p:nvSpPr>
          <p:cNvPr id="75" name="Rectangle 74"/>
          <p:cNvSpPr/>
          <p:nvPr/>
        </p:nvSpPr>
        <p:spPr>
          <a:xfrm>
            <a:off x="6306790" y="1790199"/>
            <a:ext cx="6698010" cy="2634567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algn="l" eaLnBrk="0" fontAlgn="base">
              <a:spcBef>
                <a:spcPct val="20000"/>
              </a:spcBef>
              <a:buSzPct val="80000"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Program</a:t>
            </a:r>
          </a:p>
          <a:p>
            <a:pPr marL="342900" indent="-342900" algn="l" eaLnBrk="0" fontAlgn="base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Welcome 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and reviews goals (M. Benedikt)</a:t>
            </a:r>
          </a:p>
          <a:p>
            <a:pPr marL="342900" indent="-342900" algn="l" eaLnBrk="0" fontAlgn="base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Introduction to FCC and the main beam parameters for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hh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(F. Zimmermann)</a:t>
            </a:r>
          </a:p>
          <a:p>
            <a:pPr marL="342900" indent="-342900" algn="l" eaLnBrk="0" fontAlgn="base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 dynamics issues for FCC-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hh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(E.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Shaposhnikova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</a:p>
          <a:p>
            <a:pPr marL="342900" indent="-342900" algn="l" eaLnBrk="0" fontAlgn="base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Beam dynamics issues for FCC-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ee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(R. Calaga)</a:t>
            </a:r>
          </a:p>
          <a:p>
            <a:pPr marL="342900" indent="-342900" algn="l" eaLnBrk="0" fontAlgn="base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Status of coating technologies for superconducting applications (A. Sublet)</a:t>
            </a:r>
          </a:p>
          <a:p>
            <a:pPr marL="342900" indent="-342900" algn="l" eaLnBrk="0" fontAlgn="base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Operating SC cavities in CW (S. Aull)</a:t>
            </a:r>
          </a:p>
          <a:p>
            <a:pPr marL="342900" indent="-342900" algn="l" eaLnBrk="0" fontAlgn="base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Interelationships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and limits (N. Schwerg)</a:t>
            </a:r>
          </a:p>
          <a:p>
            <a:pPr marL="342900" indent="-342900" algn="l" eaLnBrk="0" fontAlgn="base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Cavity design approaches and HOM damping (S. Gorgi Zadeh)</a:t>
            </a:r>
          </a:p>
          <a:p>
            <a:pPr marL="342900" indent="-342900" algn="l" eaLnBrk="0" fontAlgn="base">
              <a:spcBef>
                <a:spcPct val="20000"/>
              </a:spcBef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RF concepts (O. Brunner)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239992" y="6860585"/>
            <a:ext cx="4759630" cy="2764062"/>
            <a:chOff x="4239992" y="6860585"/>
            <a:chExt cx="4759630" cy="2764062"/>
          </a:xfrm>
        </p:grpSpPr>
        <p:pic>
          <p:nvPicPr>
            <p:cNvPr id="150" name="Picture 149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4239992" y="6860585"/>
              <a:ext cx="4759630" cy="2764062"/>
            </a:xfrm>
            <a:prstGeom prst="rect">
              <a:avLst/>
            </a:prstGeom>
          </p:spPr>
        </p:pic>
        <p:sp>
          <p:nvSpPr>
            <p:cNvPr id="2" name="Rectangle 1"/>
            <p:cNvSpPr/>
            <p:nvPr/>
          </p:nvSpPr>
          <p:spPr>
            <a:xfrm>
              <a:off x="6300771" y="6932699"/>
              <a:ext cx="229535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l"/>
              <a:r>
                <a:rPr lang="en-GB" sz="1800" dirty="0" smtClean="0">
                  <a:solidFill>
                    <a:schemeClr val="bg2">
                      <a:lumMod val="25000"/>
                    </a:schemeClr>
                  </a:solidFill>
                </a:rPr>
                <a:t>(from the reviewers)</a:t>
              </a:r>
              <a:endParaRPr lang="en-GB" sz="1800" dirty="0">
                <a:solidFill>
                  <a:schemeClr val="bg2">
                    <a:lumMod val="25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89195394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153548" y="55990"/>
            <a:ext cx="12559152" cy="1199410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Recommendations – a selection</a:t>
            </a:r>
            <a:endParaRPr sz="6000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3548" y="1809051"/>
            <a:ext cx="5153482" cy="3790809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78299" y="3438849"/>
            <a:ext cx="5860773" cy="2353729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730289" y="3932538"/>
            <a:ext cx="5197849" cy="2829411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758574" y="4615714"/>
            <a:ext cx="4621554" cy="2336411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246168" y="5271150"/>
            <a:ext cx="5162245" cy="2454468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980708" y="6206154"/>
            <a:ext cx="3759990" cy="2385448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9640166" y="7398878"/>
            <a:ext cx="3641633" cy="1676922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15" name="Rectangle 14"/>
          <p:cNvSpPr/>
          <p:nvPr/>
        </p:nvSpPr>
        <p:spPr>
          <a:xfrm>
            <a:off x="1036818" y="8768663"/>
            <a:ext cx="9908482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l">
              <a:buFont typeface="Symbol" panose="05050102010706020507" pitchFamily="18" charset="2"/>
              <a:buChar char="Þ"/>
            </a:pPr>
            <a:r>
              <a:rPr lang="en-GB" sz="2000" dirty="0" smtClean="0">
                <a:solidFill>
                  <a:srgbClr val="002060"/>
                </a:solidFill>
              </a:rPr>
              <a:t>that’s why the WP was reshuffled!</a:t>
            </a:r>
          </a:p>
          <a:p>
            <a:pPr lvl="1" indent="0"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more emphasis </a:t>
            </a:r>
            <a:r>
              <a:rPr lang="en-GB" sz="2000" dirty="0">
                <a:solidFill>
                  <a:srgbClr val="002060"/>
                </a:solidFill>
              </a:rPr>
              <a:t>on </a:t>
            </a:r>
            <a:r>
              <a:rPr lang="en-GB" sz="2000" dirty="0" smtClean="0">
                <a:solidFill>
                  <a:srgbClr val="002060"/>
                </a:solidFill>
              </a:rPr>
              <a:t>RF scenarios, parameter layout, cavity design and beam interaction</a:t>
            </a:r>
          </a:p>
          <a:p>
            <a:pPr lvl="1" indent="0" algn="l"/>
            <a:r>
              <a:rPr lang="en-GB" sz="2000" dirty="0">
                <a:solidFill>
                  <a:srgbClr val="002060"/>
                </a:solidFill>
              </a:rPr>
              <a:t>			</a:t>
            </a:r>
          </a:p>
        </p:txBody>
      </p:sp>
    </p:spTree>
    <p:extLst>
      <p:ext uri="{BB962C8B-B14F-4D97-AF65-F5344CB8AC3E}">
        <p14:creationId xmlns:p14="http://schemas.microsoft.com/office/powerpoint/2010/main" val="4210495195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153548" y="55990"/>
            <a:ext cx="12559152" cy="1199410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2016 in a nutshell (2)</a:t>
            </a:r>
            <a:endParaRPr sz="6000" dirty="0">
              <a:solidFill>
                <a:srgbClr val="002060"/>
              </a:solidFill>
            </a:endParaRPr>
          </a:p>
        </p:txBody>
      </p:sp>
      <p:pic>
        <p:nvPicPr>
          <p:cNvPr id="73" name="Picture 7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0972" y="2863284"/>
            <a:ext cx="4359728" cy="5633014"/>
          </a:xfrm>
          <a:prstGeom prst="rect">
            <a:avLst/>
          </a:prstGeom>
        </p:spPr>
      </p:pic>
      <p:sp>
        <p:nvSpPr>
          <p:cNvPr id="147" name="Rectangle 146"/>
          <p:cNvSpPr/>
          <p:nvPr/>
        </p:nvSpPr>
        <p:spPr>
          <a:xfrm>
            <a:off x="6433124" y="8119785"/>
            <a:ext cx="4742542" cy="753027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4 ½ day sessions: 18 talks</a:t>
            </a:r>
          </a:p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8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10 posters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823726" y="1543531"/>
            <a:ext cx="4543779" cy="59599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5826661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Shape 128"/>
          <p:cNvSpPr/>
          <p:nvPr/>
        </p:nvSpPr>
        <p:spPr>
          <a:xfrm>
            <a:off x="8466" y="1438870"/>
            <a:ext cx="13004801" cy="3450234"/>
          </a:xfrm>
          <a:prstGeom prst="rect">
            <a:avLst/>
          </a:prstGeom>
          <a:solidFill>
            <a:schemeClr val="accent2">
              <a:hueOff val="-2473793"/>
              <a:satOff val="-50209"/>
              <a:lumOff val="23543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29" name="Shape 129"/>
          <p:cNvSpPr/>
          <p:nvPr/>
        </p:nvSpPr>
        <p:spPr>
          <a:xfrm>
            <a:off x="0" y="4870450"/>
            <a:ext cx="13004801" cy="3107598"/>
          </a:xfrm>
          <a:prstGeom prst="rect">
            <a:avLst/>
          </a:prstGeom>
          <a:solidFill>
            <a:schemeClr val="accent3">
              <a:satOff val="18648"/>
              <a:lumOff val="5971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0" name="Shape 130"/>
          <p:cNvSpPr/>
          <p:nvPr/>
        </p:nvSpPr>
        <p:spPr>
          <a:xfrm>
            <a:off x="8466" y="7975600"/>
            <a:ext cx="13004801" cy="1805848"/>
          </a:xfrm>
          <a:prstGeom prst="rect">
            <a:avLst/>
          </a:prstGeom>
          <a:solidFill>
            <a:schemeClr val="accent1">
              <a:satOff val="-3355"/>
              <a:lumOff val="26614"/>
            </a:schemeClr>
          </a:solidFill>
          <a:ln w="12700">
            <a:miter lim="400000"/>
          </a:ln>
        </p:spPr>
        <p:txBody>
          <a:bodyPr lIns="50800" tIns="50800" rIns="50800" bIns="50800" anchor="ctr"/>
          <a:lstStyle/>
          <a:p>
            <a:pPr>
              <a:defRPr sz="2400"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131" name="Shape 131"/>
          <p:cNvSpPr>
            <a:spLocks noGrp="1"/>
          </p:cNvSpPr>
          <p:nvPr>
            <p:ph type="title"/>
          </p:nvPr>
        </p:nvSpPr>
        <p:spPr>
          <a:xfrm>
            <a:off x="902229" y="-22754"/>
            <a:ext cx="11217276" cy="1885951"/>
          </a:xfrm>
          <a:prstGeom prst="rect">
            <a:avLst/>
          </a:prstGeom>
        </p:spPr>
        <p:txBody>
          <a:bodyPr/>
          <a:lstStyle/>
          <a:p>
            <a:r>
              <a:t>Work Package Structure and Collaborations</a:t>
            </a:r>
          </a:p>
        </p:txBody>
      </p:sp>
      <p:sp>
        <p:nvSpPr>
          <p:cNvPr id="132" name="Shape 132"/>
          <p:cNvSpPr/>
          <p:nvPr/>
        </p:nvSpPr>
        <p:spPr>
          <a:xfrm>
            <a:off x="904573" y="8554573"/>
            <a:ext cx="4971921" cy="7874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WP 1: RF system, RF scenarios and parameters layout (Nikolai)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Model of the RF system and collection of design constraints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Machine comparison </a:t>
            </a:r>
          </a:p>
        </p:txBody>
      </p:sp>
      <p:sp>
        <p:nvSpPr>
          <p:cNvPr id="133" name="Shape 133"/>
          <p:cNvSpPr/>
          <p:nvPr/>
        </p:nvSpPr>
        <p:spPr>
          <a:xfrm>
            <a:off x="282717" y="6354233"/>
            <a:ext cx="3766543" cy="12446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WP 2: Cavity design &amp; beam interaction (Andy)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Cavity Design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LLRF studies 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Beam Dynamics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Specific Beam – Cavity interaction</a:t>
            </a:r>
          </a:p>
        </p:txBody>
      </p:sp>
      <p:sp>
        <p:nvSpPr>
          <p:cNvPr id="134" name="Shape 134"/>
          <p:cNvSpPr/>
          <p:nvPr/>
        </p:nvSpPr>
        <p:spPr>
          <a:xfrm>
            <a:off x="7099275" y="8668873"/>
            <a:ext cx="3878072" cy="558801"/>
          </a:xfrm>
          <a:prstGeom prst="rect">
            <a:avLst/>
          </a:prstGeom>
          <a:solidFill>
            <a:schemeClr val="accent1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WP 3: Cavity Material and Performance (Walter)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SRF material development and optimization</a:t>
            </a:r>
          </a:p>
        </p:txBody>
      </p:sp>
      <p:sp>
        <p:nvSpPr>
          <p:cNvPr id="135" name="Shape 135"/>
          <p:cNvSpPr/>
          <p:nvPr/>
        </p:nvSpPr>
        <p:spPr>
          <a:xfrm>
            <a:off x="3261143" y="5420783"/>
            <a:ext cx="2486249" cy="5588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WP 4: Cavity Fabrication (Karl)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High velocity forming</a:t>
            </a:r>
          </a:p>
        </p:txBody>
      </p:sp>
      <p:sp>
        <p:nvSpPr>
          <p:cNvPr id="136" name="Shape 136"/>
          <p:cNvSpPr/>
          <p:nvPr/>
        </p:nvSpPr>
        <p:spPr>
          <a:xfrm>
            <a:off x="4510856" y="1715492"/>
            <a:ext cx="3983088" cy="10160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WP 5: CERN/LNL/STFC collaboration (P. Chiggiato)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coating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cavity fabrication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material analysis</a:t>
            </a:r>
          </a:p>
        </p:txBody>
      </p:sp>
      <p:sp>
        <p:nvSpPr>
          <p:cNvPr id="137" name="Shape 137"/>
          <p:cNvSpPr/>
          <p:nvPr/>
        </p:nvSpPr>
        <p:spPr>
          <a:xfrm>
            <a:off x="9360652" y="6244199"/>
            <a:ext cx="3419030" cy="787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WP 7: High efficiency power sources (Igor)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HEIKA collaboration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Resotrode effort</a:t>
            </a:r>
          </a:p>
        </p:txBody>
      </p:sp>
      <p:sp>
        <p:nvSpPr>
          <p:cNvPr id="138" name="Shape 138"/>
          <p:cNvSpPr/>
          <p:nvPr/>
        </p:nvSpPr>
        <p:spPr>
          <a:xfrm>
            <a:off x="11253986" y="9109868"/>
            <a:ext cx="174056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dirty="0"/>
              <a:t>Generic</a:t>
            </a:r>
          </a:p>
        </p:txBody>
      </p:sp>
      <p:sp>
        <p:nvSpPr>
          <p:cNvPr id="139" name="Shape 139"/>
          <p:cNvSpPr/>
          <p:nvPr/>
        </p:nvSpPr>
        <p:spPr>
          <a:xfrm>
            <a:off x="10182927" y="4163086"/>
            <a:ext cx="2832812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Collaboration</a:t>
            </a:r>
          </a:p>
        </p:txBody>
      </p:sp>
      <p:sp>
        <p:nvSpPr>
          <p:cNvPr id="140" name="Shape 140"/>
          <p:cNvSpPr/>
          <p:nvPr/>
        </p:nvSpPr>
        <p:spPr>
          <a:xfrm>
            <a:off x="8052900" y="7296215"/>
            <a:ext cx="4942333" cy="64770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t>Design and Technology</a:t>
            </a:r>
          </a:p>
        </p:txBody>
      </p:sp>
      <p:sp>
        <p:nvSpPr>
          <p:cNvPr id="141" name="Shape 141"/>
          <p:cNvSpPr/>
          <p:nvPr/>
        </p:nvSpPr>
        <p:spPr>
          <a:xfrm>
            <a:off x="573856" y="2462609"/>
            <a:ext cx="1820485" cy="5588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University of Rostock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H-machine Cavities</a:t>
            </a:r>
          </a:p>
        </p:txBody>
      </p:sp>
      <p:sp>
        <p:nvSpPr>
          <p:cNvPr id="142" name="Shape 142"/>
          <p:cNvSpPr/>
          <p:nvPr/>
        </p:nvSpPr>
        <p:spPr>
          <a:xfrm>
            <a:off x="1376586" y="3176157"/>
            <a:ext cx="2885629" cy="5588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MEPHY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HOM damping for the Z-machine</a:t>
            </a:r>
          </a:p>
        </p:txBody>
      </p:sp>
      <p:sp>
        <p:nvSpPr>
          <p:cNvPr id="143" name="Shape 143"/>
          <p:cNvSpPr/>
          <p:nvPr/>
        </p:nvSpPr>
        <p:spPr>
          <a:xfrm>
            <a:off x="5581822" y="2973123"/>
            <a:ext cx="2300642" cy="7874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JLAB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800 MHz 5-cell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Cryomodule optimization</a:t>
            </a:r>
          </a:p>
        </p:txBody>
      </p:sp>
      <p:sp>
        <p:nvSpPr>
          <p:cNvPr id="144" name="Shape 144"/>
          <p:cNvSpPr/>
          <p:nvPr/>
        </p:nvSpPr>
        <p:spPr>
          <a:xfrm>
            <a:off x="8175319" y="3176157"/>
            <a:ext cx="2181952" cy="5588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CEA Saclay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Cryomodule production</a:t>
            </a:r>
          </a:p>
        </p:txBody>
      </p:sp>
      <p:sp>
        <p:nvSpPr>
          <p:cNvPr id="145" name="Shape 145"/>
          <p:cNvSpPr/>
          <p:nvPr/>
        </p:nvSpPr>
        <p:spPr>
          <a:xfrm>
            <a:off x="10234785" y="2599796"/>
            <a:ext cx="1670764" cy="3302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>
            <a:lvl1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lvl1pPr>
          </a:lstStyle>
          <a:p>
            <a:r>
              <a:t>Lancaster University</a:t>
            </a:r>
          </a:p>
        </p:txBody>
      </p:sp>
      <p:sp>
        <p:nvSpPr>
          <p:cNvPr id="146" name="Shape 146"/>
          <p:cNvSpPr/>
          <p:nvPr/>
        </p:nvSpPr>
        <p:spPr>
          <a:xfrm flipH="1">
            <a:off x="1126066" y="3132666"/>
            <a:ext cx="1" cy="310124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47" name="Shape 147"/>
          <p:cNvSpPr/>
          <p:nvPr/>
        </p:nvSpPr>
        <p:spPr>
          <a:xfrm flipH="1">
            <a:off x="2250843" y="3847082"/>
            <a:ext cx="475424" cy="2397524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48" name="Shape 148"/>
          <p:cNvSpPr/>
          <p:nvPr/>
        </p:nvSpPr>
        <p:spPr>
          <a:xfrm flipH="1">
            <a:off x="5513159" y="3838840"/>
            <a:ext cx="742587" cy="147285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49" name="Shape 149"/>
          <p:cNvSpPr/>
          <p:nvPr/>
        </p:nvSpPr>
        <p:spPr>
          <a:xfrm>
            <a:off x="6723892" y="3846137"/>
            <a:ext cx="742588" cy="1472856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0" name="Shape 150"/>
          <p:cNvSpPr/>
          <p:nvPr/>
        </p:nvSpPr>
        <p:spPr>
          <a:xfrm>
            <a:off x="4504267" y="4555229"/>
            <a:ext cx="1" cy="756468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1" name="Shape 151"/>
          <p:cNvSpPr/>
          <p:nvPr/>
        </p:nvSpPr>
        <p:spPr>
          <a:xfrm flipH="1">
            <a:off x="8731851" y="3829668"/>
            <a:ext cx="468618" cy="148932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2" name="Shape 152"/>
          <p:cNvSpPr/>
          <p:nvPr/>
        </p:nvSpPr>
        <p:spPr>
          <a:xfrm flipH="1">
            <a:off x="10809491" y="3109632"/>
            <a:ext cx="302684" cy="3020632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3" name="Shape 153"/>
          <p:cNvSpPr/>
          <p:nvPr/>
        </p:nvSpPr>
        <p:spPr>
          <a:xfrm flipV="1">
            <a:off x="1962191" y="7707920"/>
            <a:ext cx="1" cy="78740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4" name="Shape 154"/>
          <p:cNvSpPr/>
          <p:nvPr/>
        </p:nvSpPr>
        <p:spPr>
          <a:xfrm flipV="1">
            <a:off x="4504267" y="6244199"/>
            <a:ext cx="2318854" cy="2318855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5" name="Shape 155"/>
          <p:cNvSpPr/>
          <p:nvPr/>
        </p:nvSpPr>
        <p:spPr>
          <a:xfrm flipH="1">
            <a:off x="6071612" y="8868933"/>
            <a:ext cx="878510" cy="1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6" name="Shape 156"/>
          <p:cNvSpPr/>
          <p:nvPr/>
        </p:nvSpPr>
        <p:spPr>
          <a:xfrm flipH="1" flipV="1">
            <a:off x="4113921" y="7286117"/>
            <a:ext cx="2827734" cy="123568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7" name="Shape 157"/>
          <p:cNvSpPr/>
          <p:nvPr/>
        </p:nvSpPr>
        <p:spPr>
          <a:xfrm>
            <a:off x="7970806" y="2754764"/>
            <a:ext cx="198526" cy="5673843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58" name="Shape 158"/>
          <p:cNvSpPr/>
          <p:nvPr/>
        </p:nvSpPr>
        <p:spPr>
          <a:xfrm>
            <a:off x="6586521" y="5306483"/>
            <a:ext cx="2914037" cy="787401"/>
          </a:xfrm>
          <a:prstGeom prst="rect">
            <a:avLst/>
          </a:prstGeom>
          <a:solidFill>
            <a:schemeClr val="accent3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WP 6: Cryomodule challenges (Karl)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Cost estimate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FPC</a:t>
            </a:r>
          </a:p>
        </p:txBody>
      </p:sp>
      <p:sp>
        <p:nvSpPr>
          <p:cNvPr id="159" name="Shape 159"/>
          <p:cNvSpPr/>
          <p:nvPr/>
        </p:nvSpPr>
        <p:spPr>
          <a:xfrm flipH="1">
            <a:off x="5258256" y="2755292"/>
            <a:ext cx="235268" cy="2597817"/>
          </a:xfrm>
          <a:prstGeom prst="line">
            <a:avLst/>
          </a:prstGeom>
          <a:ln w="25400">
            <a:solidFill>
              <a:srgbClr val="000000"/>
            </a:solidFill>
            <a:miter lim="400000"/>
            <a:tailEnd type="triangle"/>
          </a:ln>
        </p:spPr>
        <p:txBody>
          <a:bodyPr lIns="50800" tIns="50800" rIns="50800" bIns="50800" anchor="ctr"/>
          <a:lstStyle/>
          <a:p>
            <a:pPr>
              <a:defRPr sz="2400"/>
            </a:pPr>
            <a:endParaRPr/>
          </a:p>
        </p:txBody>
      </p:sp>
      <p:sp>
        <p:nvSpPr>
          <p:cNvPr id="160" name="Shape 160"/>
          <p:cNvSpPr/>
          <p:nvPr/>
        </p:nvSpPr>
        <p:spPr>
          <a:xfrm>
            <a:off x="3587924" y="3889705"/>
            <a:ext cx="1544967" cy="558801"/>
          </a:xfrm>
          <a:prstGeom prst="rect">
            <a:avLst/>
          </a:prstGeom>
          <a:solidFill>
            <a:schemeClr val="accent2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pPr algn="l" defTabSz="457200"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BINP</a:t>
            </a:r>
          </a:p>
          <a:p>
            <a:pPr marL="228600" indent="-228600" algn="l" defTabSz="457200">
              <a:buSzPct val="100000"/>
              <a:buChar char="•"/>
              <a:defRPr sz="1500">
                <a:latin typeface="Calibri"/>
                <a:ea typeface="Calibri"/>
                <a:cs typeface="Calibri"/>
                <a:sym typeface="Calibri"/>
              </a:defRPr>
            </a:pPr>
            <a:r>
              <a:t>400 MHz Cavity</a:t>
            </a:r>
          </a:p>
        </p:txBody>
      </p:sp>
      <p:sp>
        <p:nvSpPr>
          <p:cNvPr id="35" name="Shape 138"/>
          <p:cNvSpPr/>
          <p:nvPr/>
        </p:nvSpPr>
        <p:spPr>
          <a:xfrm>
            <a:off x="11092604" y="1019023"/>
            <a:ext cx="1505219" cy="47192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50800" tIns="50800" rIns="50800" bIns="50800" anchor="ctr">
            <a:spAutoFit/>
          </a:bodyPr>
          <a:lstStyle/>
          <a:p>
            <a:r>
              <a:rPr lang="en-GB" sz="2400" dirty="0" smtClean="0"/>
              <a:t>N. Schwerg</a:t>
            </a:r>
            <a:endParaRPr sz="2400" dirty="0"/>
          </a:p>
        </p:txBody>
      </p:sp>
    </p:spTree>
    <p:extLst>
      <p:ext uri="{BB962C8B-B14F-4D97-AF65-F5344CB8AC3E}">
        <p14:creationId xmlns:p14="http://schemas.microsoft.com/office/powerpoint/2010/main" val="3689245374"/>
      </p:ext>
    </p:extLst>
  </p:cSld>
  <p:clrMapOvr>
    <a:masterClrMapping/>
  </p:clrMapOvr>
  <p:transition spd="med"/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2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5" fill="hold"/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2" fill="hold"/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6" fill="hold"/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2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6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9" fill="hold"/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1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6" fill="hold"/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9" fill="hold"/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3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6" fill="hold"/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0" fill="hold"/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3" fill="hold"/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2" grpId="0" animBg="1" advAuto="0"/>
      <p:bldP spid="133" grpId="0" animBg="1" advAuto="0"/>
      <p:bldP spid="134" grpId="0" animBg="1" advAuto="0"/>
      <p:bldP spid="135" grpId="0" animBg="1" advAuto="0"/>
      <p:bldP spid="136" grpId="0" animBg="1" advAuto="0"/>
      <p:bldP spid="137" grpId="0" animBg="1" advAuto="0"/>
      <p:bldP spid="141" grpId="0" animBg="1" advAuto="0"/>
      <p:bldP spid="142" grpId="0" animBg="1" advAuto="0"/>
      <p:bldP spid="143" grpId="0" animBg="1" advAuto="0"/>
      <p:bldP spid="144" grpId="0" animBg="1" advAuto="0"/>
      <p:bldP spid="145" grpId="0" animBg="1" advAuto="0"/>
      <p:bldP spid="146" grpId="0" animBg="1" advAuto="0"/>
      <p:bldP spid="147" grpId="0" animBg="1" advAuto="0"/>
      <p:bldP spid="148" grpId="0" animBg="1" advAuto="0"/>
      <p:bldP spid="149" grpId="0" animBg="1" advAuto="0"/>
      <p:bldP spid="150" grpId="0" animBg="1" advAuto="0"/>
      <p:bldP spid="151" grpId="0" animBg="1" advAuto="0"/>
      <p:bldP spid="152" grpId="0" animBg="1" advAuto="0"/>
      <p:bldP spid="153" grpId="0" animBg="1" advAuto="0"/>
      <p:bldP spid="154" grpId="0" animBg="1" advAuto="0"/>
      <p:bldP spid="155" grpId="0" animBg="1" advAuto="0"/>
      <p:bldP spid="156" grpId="0" animBg="1" advAuto="0"/>
      <p:bldP spid="157" grpId="0" animBg="1" advAuto="0"/>
      <p:bldP spid="158" grpId="0" animBg="1" advAuto="0"/>
      <p:bldP spid="159" grpId="0" animBg="1" advAuto="0"/>
      <p:bldP spid="160" grpId="0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153548" y="219276"/>
            <a:ext cx="12559152" cy="1199410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6000" dirty="0" smtClean="0">
                <a:solidFill>
                  <a:srgbClr val="002060"/>
                </a:solidFill>
              </a:rPr>
              <a:t>FCC RF WP news </a:t>
            </a:r>
            <a:endParaRPr sz="6000" dirty="0">
              <a:solidFill>
                <a:srgbClr val="002060"/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1780674" y="2474835"/>
            <a:ext cx="10057970" cy="6407908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	RF SCENARIOS AND PARAMETERS LAYOUT (N. SCHWERG)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898525" lvl="2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1.1	RF SCENARIOS AND PARAMETERS LAYOUT FOR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FCC_EE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98525" lvl="2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1.2	RF SCENARIOS AND PARAMETERS LAYOUT FOR FCC_HH	</a:t>
            </a:r>
          </a:p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2	CAVITY DESIGN AND BEAM INTERACTION (A. BUTTERWORTH)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2.1	CAVITY IMPEDANCE AND HOMS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2.2	ACCELERATING CAVITY DESIGN AND HOM COUPLERS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2.3	2ND HARMONIC CAVITY DESIGN AND HOM COUPLERS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3	CAVITY MATERIAL AND PERFORMANCE (WALTER VENTURINI DELSOLARO)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3.1	CAVITY MATERIAL AND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PERFORMANCE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4	CAVITY FABRICATION (KARL SCHIRM)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4.1	CAVITY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FABRICATION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4.2	HIGH VELOCITY FORMING OF SUPERCONDUCTING RF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STRUCTURES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5	COLLABORATION AGREEMENT CERN/LNL/STFC (KE2722/BE/FCC) (P. CHIGGIATO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5.1	FRAMEWORK FOR SCIENTIFIC COLLABORATION IN SUPERCONDUCTING RF CAVITIES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TECHNOLOGY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6	CRYOMODULE CHALLENGES (KARL SCHIRM)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6.1	CRYOMODULE DESIGN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6.2	FUNDAMENTAL POWER COUPLERS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6.3	CRYOMODULE DESIGN	</a:t>
            </a:r>
          </a:p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7	EFFICIENCY OF RF POWER GENERATION (I. SYRATCHEV</a:t>
            </a:r>
            <a:r>
              <a:rPr lang="en-US" sz="14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)</a:t>
            </a:r>
            <a:endParaRPr lang="en-US" sz="1400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7.1	DEVELOPMENT OF VERY HIGH EFFICIENCY KLYSTRONS (HEIKA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)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7.2	DEVELOPMENT OF ALTERNATIVE HIGH EFFICIENCY RF POWER DEVICES – THE RESOTRODE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INITIATIVE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7.3	HIGH EFFICIENCY KLYSTRONS DEVELOPMENT &amp; </a:t>
            </a:r>
            <a:r>
              <a:rPr lang="en-US" sz="12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CONSTRUCTION</a:t>
            </a:r>
            <a:endParaRPr lang="en-US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7135710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153548" y="219276"/>
            <a:ext cx="12559152" cy="1199410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3600" dirty="0" smtClean="0">
                <a:solidFill>
                  <a:srgbClr val="002060"/>
                </a:solidFill>
              </a:rPr>
              <a:t>WP1:</a:t>
            </a:r>
            <a:r>
              <a:rPr lang="en-GB" sz="3600" dirty="0">
                <a:solidFill>
                  <a:srgbClr val="002060"/>
                </a:solidFill>
              </a:rPr>
              <a:t>	RF SCENARIOS AND PARAMETERS LAYOUT (N. SCHWERG)</a:t>
            </a:r>
            <a:endParaRPr sz="3600" dirty="0">
              <a:solidFill>
                <a:srgbClr val="002060"/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2449286" y="2077793"/>
            <a:ext cx="6711043" cy="958211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1	RF SCENARIOS AND PARAMETERS LAYOUT (N. SCHWERG)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898525" lvl="2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1.1	RF SCENARIOS AND PARAMETERS LAYOUT FOR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FCC_EE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98525" lvl="2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1.2	RF SCENARIOS AND PARAMETERS LAYOUT FOR FCC_HH	</a:t>
            </a:r>
          </a:p>
        </p:txBody>
      </p:sp>
      <p:sp>
        <p:nvSpPr>
          <p:cNvPr id="5" name="Rectangle 4"/>
          <p:cNvSpPr/>
          <p:nvPr/>
        </p:nvSpPr>
        <p:spPr>
          <a:xfrm>
            <a:off x="1951718" y="6885991"/>
            <a:ext cx="7279557" cy="286232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Scope: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define the </a:t>
            </a:r>
            <a:r>
              <a:rPr lang="en-GB" sz="2000" dirty="0">
                <a:solidFill>
                  <a:srgbClr val="002060"/>
                </a:solidFill>
              </a:rPr>
              <a:t>machine aspects of the </a:t>
            </a:r>
            <a:r>
              <a:rPr lang="en-GB" sz="2000" dirty="0" err="1" smtClean="0">
                <a:solidFill>
                  <a:srgbClr val="002060"/>
                </a:solidFill>
              </a:rPr>
              <a:t>ee</a:t>
            </a:r>
            <a:r>
              <a:rPr lang="en-GB" sz="2000" dirty="0" smtClean="0">
                <a:solidFill>
                  <a:srgbClr val="002060"/>
                </a:solidFill>
              </a:rPr>
              <a:t> and </a:t>
            </a:r>
            <a:r>
              <a:rPr lang="en-GB" sz="2000" dirty="0" err="1" smtClean="0">
                <a:solidFill>
                  <a:srgbClr val="002060"/>
                </a:solidFill>
              </a:rPr>
              <a:t>hh</a:t>
            </a:r>
            <a:r>
              <a:rPr lang="en-GB" sz="2000" dirty="0" smtClean="0">
                <a:solidFill>
                  <a:srgbClr val="002060"/>
                </a:solidFill>
              </a:rPr>
              <a:t>-machine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provide parameters and inputs for other WP</a:t>
            </a:r>
            <a:endParaRPr lang="en-GB" sz="2000" dirty="0">
              <a:solidFill>
                <a:srgbClr val="002060"/>
              </a:solidFill>
            </a:endParaRP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examine limits </a:t>
            </a:r>
            <a:r>
              <a:rPr lang="en-GB" sz="2000" dirty="0">
                <a:solidFill>
                  <a:srgbClr val="002060"/>
                </a:solidFill>
              </a:rPr>
              <a:t>to see if they can be improved by further R&amp;D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 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Status: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WP document in preparation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Work in progress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Weekly brainstorming meetings</a:t>
            </a:r>
            <a:endParaRPr lang="en-GB" sz="2000" dirty="0">
              <a:solidFill>
                <a:srgbClr val="002060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68597" y="3278849"/>
            <a:ext cx="6754386" cy="3422740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</p:pic>
      <p:sp>
        <p:nvSpPr>
          <p:cNvPr id="7" name="Oval 6"/>
          <p:cNvSpPr/>
          <p:nvPr/>
        </p:nvSpPr>
        <p:spPr>
          <a:xfrm>
            <a:off x="8349915" y="2462992"/>
            <a:ext cx="4547937" cy="555172"/>
          </a:xfrm>
          <a:prstGeom prst="ellipse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GB" sz="2400" dirty="0" smtClean="0">
                <a:solidFill>
                  <a:schemeClr val="bg2">
                    <a:lumMod val="25000"/>
                  </a:schemeClr>
                </a:solidFill>
              </a:rPr>
              <a:t>n </a:t>
            </a:r>
            <a:r>
              <a:rPr lang="en-GB" sz="2400" dirty="0" smtClean="0">
                <a:solidFill>
                  <a:schemeClr val="bg2">
                    <a:lumMod val="25000"/>
                  </a:schemeClr>
                </a:solidFill>
              </a:rPr>
              <a:t>preparation/ongoing</a:t>
            </a:r>
            <a:endParaRPr lang="en-GB" sz="2400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80747319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0" y="219276"/>
            <a:ext cx="13004800" cy="1199410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3600" dirty="0" smtClean="0">
                <a:solidFill>
                  <a:srgbClr val="002060"/>
                </a:solidFill>
              </a:rPr>
              <a:t>WP2:</a:t>
            </a:r>
            <a:r>
              <a:rPr lang="en-GB" sz="3600" dirty="0">
                <a:solidFill>
                  <a:srgbClr val="002060"/>
                </a:solidFill>
              </a:rPr>
              <a:t>	CAVITY DESIGN AND BEAM INTERACTION (A. BUTTERWORTH)</a:t>
            </a:r>
            <a:endParaRPr sz="3600" dirty="0">
              <a:solidFill>
                <a:srgbClr val="002060"/>
              </a:solidFill>
            </a:endParaRPr>
          </a:p>
        </p:txBody>
      </p:sp>
      <p:sp>
        <p:nvSpPr>
          <p:cNvPr id="147" name="Rectangle 146"/>
          <p:cNvSpPr/>
          <p:nvPr/>
        </p:nvSpPr>
        <p:spPr>
          <a:xfrm>
            <a:off x="153548" y="2077793"/>
            <a:ext cx="11829475" cy="1304973"/>
          </a:xfrm>
          <a:prstGeom prst="rect">
            <a:avLst/>
          </a:prstGeom>
          <a:ln>
            <a:noFill/>
          </a:ln>
        </p:spPr>
        <p:txBody>
          <a:bodyPr wrap="square">
            <a:spAutoFit/>
          </a:bodyPr>
          <a:lstStyle/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CAVITY DESIGN AND BEAM INTERACTION (A. BUTTERWORTH)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2.1	</a:t>
            </a:r>
            <a:endParaRPr lang="en-US" sz="1400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2.2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2.3	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</p:txBody>
      </p:sp>
      <p:sp>
        <p:nvSpPr>
          <p:cNvPr id="8" name="Oval 7"/>
          <p:cNvSpPr/>
          <p:nvPr/>
        </p:nvSpPr>
        <p:spPr>
          <a:xfrm>
            <a:off x="2530929" y="2579914"/>
            <a:ext cx="3210132" cy="555172"/>
          </a:xfrm>
          <a:prstGeom prst="ellipse">
            <a:avLst/>
          </a:prstGeom>
          <a:solidFill>
            <a:schemeClr val="accent2">
              <a:lumMod val="60000"/>
              <a:lumOff val="40000"/>
              <a:alpha val="7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solidFill>
                  <a:schemeClr val="bg2">
                    <a:lumMod val="25000"/>
                  </a:schemeClr>
                </a:solidFill>
              </a:rPr>
              <a:t>i</a:t>
            </a:r>
            <a:r>
              <a:rPr lang="en-GB" sz="2400" dirty="0" smtClean="0">
                <a:solidFill>
                  <a:schemeClr val="bg2">
                    <a:lumMod val="25000"/>
                  </a:schemeClr>
                </a:solidFill>
              </a:rPr>
              <a:t>n preparation</a:t>
            </a:r>
            <a:endParaRPr lang="en-GB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3548" y="4407072"/>
            <a:ext cx="12393136" cy="3477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Scope: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Impedance budget estimates </a:t>
            </a:r>
            <a:r>
              <a:rPr lang="en-GB" sz="2000" dirty="0">
                <a:solidFill>
                  <a:srgbClr val="002060"/>
                </a:solidFill>
              </a:rPr>
              <a:t>from RF cavities and stability limits for the different  lepton and hadron </a:t>
            </a:r>
            <a:r>
              <a:rPr lang="en-GB" sz="2000" dirty="0" smtClean="0">
                <a:solidFill>
                  <a:srgbClr val="002060"/>
                </a:solidFill>
              </a:rPr>
              <a:t>schemes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Cavity design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HOM damping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Beam dynamic challenges</a:t>
            </a: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	- LLRF challenges</a:t>
            </a:r>
          </a:p>
          <a:p>
            <a:pPr algn="l"/>
            <a:endParaRPr lang="en-GB" sz="2000" dirty="0" smtClean="0">
              <a:solidFill>
                <a:srgbClr val="002060"/>
              </a:solidFill>
            </a:endParaRP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Status: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</a:t>
            </a:r>
            <a:r>
              <a:rPr lang="en-GB" sz="2000" dirty="0">
                <a:solidFill>
                  <a:srgbClr val="002060"/>
                </a:solidFill>
              </a:rPr>
              <a:t>WP document in </a:t>
            </a:r>
            <a:r>
              <a:rPr lang="en-GB" sz="2000" dirty="0" smtClean="0">
                <a:solidFill>
                  <a:srgbClr val="002060"/>
                </a:solidFill>
              </a:rPr>
              <a:t>preparation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Collaboration with Rostock University ongoing (PHD student)</a:t>
            </a:r>
          </a:p>
          <a:p>
            <a:pPr algn="l"/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811033" y="7884947"/>
            <a:ext cx="10514504" cy="16312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Collaborations:</a:t>
            </a:r>
          </a:p>
          <a:p>
            <a:pPr marL="342900" lvl="2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Rostock University (Shahnam): focus on 800MHz cavities for the Higgs machine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MEPHY (to be defined): focus on 400MHz cavities for the Z machine + damping schemes (?)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RF-BR (Juan/Elena): filling schemes, stability limits, </a:t>
            </a:r>
            <a:r>
              <a:rPr lang="en-GB" sz="2000" dirty="0" err="1" smtClean="0">
                <a:solidFill>
                  <a:srgbClr val="002060"/>
                </a:solidFill>
              </a:rPr>
              <a:t>etc</a:t>
            </a:r>
            <a:r>
              <a:rPr lang="en-GB" sz="2000" dirty="0" smtClean="0">
                <a:solidFill>
                  <a:srgbClr val="002060"/>
                </a:solidFill>
              </a:rPr>
              <a:t> (to  be detailed)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RF-FB (Wolfgang/Philippe?): concentrate on defining the challenges for the LLRF systems   </a:t>
            </a:r>
            <a:endParaRPr lang="en-GB" sz="2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8262947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4" name="Shape 334"/>
          <p:cNvSpPr>
            <a:spLocks noGrp="1"/>
          </p:cNvSpPr>
          <p:nvPr>
            <p:ph type="ctrTitle"/>
          </p:nvPr>
        </p:nvSpPr>
        <p:spPr>
          <a:xfrm>
            <a:off x="0" y="219276"/>
            <a:ext cx="13004800" cy="1199410"/>
          </a:xfrm>
          <a:prstGeom prst="rect">
            <a:avLst/>
          </a:prstGeom>
        </p:spPr>
        <p:txBody>
          <a:bodyPr>
            <a:noAutofit/>
          </a:bodyPr>
          <a:lstStyle>
            <a:lvl1pPr defTabSz="560831">
              <a:defRPr sz="7679"/>
            </a:lvl1pPr>
          </a:lstStyle>
          <a:p>
            <a:r>
              <a:rPr lang="en-GB" sz="3600" dirty="0" smtClean="0">
                <a:solidFill>
                  <a:srgbClr val="002060"/>
                </a:solidFill>
              </a:rPr>
              <a:t>WP3:</a:t>
            </a:r>
            <a:r>
              <a:rPr lang="en-GB" sz="3600" dirty="0">
                <a:solidFill>
                  <a:srgbClr val="002060"/>
                </a:solidFill>
              </a:rPr>
              <a:t>	CAVITY MATERIAL AND PERFORMANCE (WALTER VENTURINI DELSOLARO)</a:t>
            </a:r>
            <a:endParaRPr sz="3600" dirty="0">
              <a:solidFill>
                <a:srgbClr val="002060"/>
              </a:solidFill>
            </a:endParaRPr>
          </a:p>
        </p:txBody>
      </p:sp>
      <p:sp>
        <p:nvSpPr>
          <p:cNvPr id="8" name="Oval 7"/>
          <p:cNvSpPr/>
          <p:nvPr/>
        </p:nvSpPr>
        <p:spPr>
          <a:xfrm>
            <a:off x="7151913" y="2124398"/>
            <a:ext cx="5110843" cy="555172"/>
          </a:xfrm>
          <a:prstGeom prst="ellipse">
            <a:avLst/>
          </a:prstGeom>
          <a:solidFill>
            <a:srgbClr val="92D050">
              <a:alpha val="7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 smtClean="0">
                <a:solidFill>
                  <a:schemeClr val="bg2">
                    <a:lumMod val="25000"/>
                  </a:schemeClr>
                </a:solidFill>
              </a:rPr>
              <a:t>ongoing</a:t>
            </a:r>
            <a:endParaRPr lang="en-GB" sz="2400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28662" y="4218457"/>
            <a:ext cx="11834094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Scope: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- Investigation of classical and novel materials for their RF performance limits at moderate to high fields, at frequencies in the 400–800 MHz range</a:t>
            </a:r>
            <a:r>
              <a:rPr lang="en-GB" sz="2000" dirty="0" smtClean="0">
                <a:solidFill>
                  <a:srgbClr val="002060"/>
                </a:solidFill>
              </a:rPr>
              <a:t>.</a:t>
            </a:r>
          </a:p>
          <a:p>
            <a:pPr algn="l"/>
            <a:endParaRPr lang="en-GB" sz="2000" dirty="0">
              <a:solidFill>
                <a:srgbClr val="002060"/>
              </a:solidFill>
            </a:endParaRPr>
          </a:p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Status: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WP description up to date</a:t>
            </a:r>
          </a:p>
          <a:p>
            <a:pPr algn="l"/>
            <a:r>
              <a:rPr lang="en-GB" sz="2000" dirty="0">
                <a:solidFill>
                  <a:srgbClr val="002060"/>
                </a:solidFill>
              </a:rPr>
              <a:t>	</a:t>
            </a:r>
            <a:r>
              <a:rPr lang="en-GB" sz="2000" dirty="0" smtClean="0">
                <a:solidFill>
                  <a:srgbClr val="002060"/>
                </a:solidFill>
              </a:rPr>
              <a:t>- Weekly meeting organized (?)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119217" y="7728350"/>
            <a:ext cx="5888150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GB" sz="2000" dirty="0" smtClean="0">
                <a:solidFill>
                  <a:srgbClr val="002060"/>
                </a:solidFill>
              </a:rPr>
              <a:t>Collaborations: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University of Geneva: Collaboration signed recently</a:t>
            </a:r>
          </a:p>
          <a:p>
            <a:pPr marL="342900" indent="-342900" algn="l">
              <a:buFontTx/>
              <a:buChar char="-"/>
            </a:pPr>
            <a:r>
              <a:rPr lang="en-GB" sz="2000" dirty="0" smtClean="0">
                <a:solidFill>
                  <a:srgbClr val="002060"/>
                </a:solidFill>
              </a:rPr>
              <a:t>Wien TU?</a:t>
            </a:r>
            <a:endParaRPr lang="en-GB" sz="2000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53548" y="2077793"/>
            <a:ext cx="11829475" cy="648383"/>
          </a:xfrm>
          <a:prstGeom prst="rect">
            <a:avLst/>
          </a:prstGeom>
          <a:ln>
            <a:solidFill>
              <a:schemeClr val="bg2">
                <a:lumMod val="25000"/>
              </a:schemeClr>
            </a:solidFill>
          </a:ln>
        </p:spPr>
        <p:txBody>
          <a:bodyPr wrap="square">
            <a:spAutoFit/>
          </a:bodyPr>
          <a:lstStyle/>
          <a:p>
            <a:pPr marL="342900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3</a:t>
            </a:r>
            <a:r>
              <a:rPr lang="en-US" sz="16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	CAVITY MATERIAL AND PERFORMANCE (WALTER VENTURINI DELSOLARO)</a:t>
            </a:r>
            <a:r>
              <a:rPr lang="en-US" sz="16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	</a:t>
            </a:r>
          </a:p>
          <a:p>
            <a:pPr marL="898525" indent="-342900" algn="l" eaLnBrk="0" fontAlgn="base">
              <a:spcBef>
                <a:spcPct val="20000"/>
              </a:spcBef>
              <a:spcAft>
                <a:spcPts val="400"/>
              </a:spcAft>
              <a:buSzPct val="8000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3.1	CAVITY MATERIAL AND </a:t>
            </a:r>
            <a:r>
              <a:rPr lang="en-US" sz="1400" dirty="0" smtClean="0">
                <a:solidFill>
                  <a:schemeClr val="tx1">
                    <a:lumMod val="75000"/>
                    <a:lumOff val="25000"/>
                  </a:schemeClr>
                </a:solidFill>
              </a:rPr>
              <a:t>PERFORMANCE</a:t>
            </a:r>
            <a:endParaRPr lang="en-US" sz="14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74556"/>
      </p:ext>
    </p:extLst>
  </p:cSld>
  <p:clrMapOvr>
    <a:masterClrMapping/>
  </p:clrMapOvr>
  <p:transition spd="slow"/>
  <p:timing>
    <p:tnLst>
      <p:par>
        <p:cTn id="1" dur="indefinite" restart="never" fill="hold" nodeType="tmRoot"/>
      </p:par>
    </p:tn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png"/></Relationships>
</file>

<file path=ppt/theme/theme1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Light"/>
        <a:ea typeface="Helvetica Light"/>
        <a:cs typeface="Helvetica Light"/>
      </a:majorFont>
      <a:minorFont>
        <a:latin typeface="Helvetica Light"/>
        <a:ea typeface="Helvetica Light"/>
        <a:cs typeface="Helvetica Light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24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5842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6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+mn-lt"/>
            <a:ea typeface="+mn-ea"/>
            <a:cs typeface="+mn-cs"/>
            <a:sym typeface="Helvetica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8444</TotalTime>
  <Words>477</Words>
  <Application>Microsoft Office PowerPoint</Application>
  <PresentationFormat>Custom</PresentationFormat>
  <Paragraphs>215</Paragraphs>
  <Slides>14</Slides>
  <Notes>13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22" baseType="lpstr">
      <vt:lpstr>ＭＳ Ｐゴシック</vt:lpstr>
      <vt:lpstr>Arial</vt:lpstr>
      <vt:lpstr>Calibri</vt:lpstr>
      <vt:lpstr>Calibri Light</vt:lpstr>
      <vt:lpstr>Helvetica Light</vt:lpstr>
      <vt:lpstr>Helvetica Neue</vt:lpstr>
      <vt:lpstr>Symbol</vt:lpstr>
      <vt:lpstr>Custom Design</vt:lpstr>
      <vt:lpstr>PowerPoint Presentation</vt:lpstr>
      <vt:lpstr>2016 in a nutshell (1)</vt:lpstr>
      <vt:lpstr>Recommendations – a selection</vt:lpstr>
      <vt:lpstr>2016 in a nutshell (2)</vt:lpstr>
      <vt:lpstr>Work Package Structure and Collaborations</vt:lpstr>
      <vt:lpstr>FCC RF WP news </vt:lpstr>
      <vt:lpstr>WP1: RF SCENARIOS AND PARAMETERS LAYOUT (N. SCHWERG)</vt:lpstr>
      <vt:lpstr>WP2: CAVITY DESIGN AND BEAM INTERACTION (A. BUTTERWORTH)</vt:lpstr>
      <vt:lpstr>WP3: CAVITY MATERIAL AND PERFORMANCE (WALTER VENTURINI DELSOLARO)</vt:lpstr>
      <vt:lpstr>WP4 CAVITY FABRICATION (KARL / MIKKO)</vt:lpstr>
      <vt:lpstr>WP5 COLLABORATION AGREEMENT CERN/LNL/STFC (KE2722/BE/FCC) (P. CHIGGIATO)</vt:lpstr>
      <vt:lpstr>WP6 CRYOMODULE CHALLENGES (KARL SCHIRM)</vt:lpstr>
      <vt:lpstr>WP7 EFFICIENCY OF RF POWER GENERATION (I. SYRATCHEV)</vt:lpstr>
      <vt:lpstr>Conclusion and next steps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FCC — RF — Considerations</dc:title>
  <dc:creator>Olivier Brunner</dc:creator>
  <cp:lastModifiedBy>Olivier Brunner</cp:lastModifiedBy>
  <cp:revision>634</cp:revision>
  <cp:lastPrinted>2016-03-04T09:56:49Z</cp:lastPrinted>
  <dcterms:modified xsi:type="dcterms:W3CDTF">2016-09-21T06:15:51Z</dcterms:modified>
</cp:coreProperties>
</file>