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oleObject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png" ContentType="image/png"/>
  <Default Extension="wmf" ContentType="image/x-w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263" r:id="rId5"/>
    <p:sldId id="306" r:id="rId6"/>
    <p:sldId id="309" r:id="rId7"/>
    <p:sldId id="310" r:id="rId8"/>
    <p:sldId id="339" r:id="rId9"/>
    <p:sldId id="335" r:id="rId10"/>
    <p:sldId id="352" r:id="rId11"/>
    <p:sldId id="311" r:id="rId12"/>
    <p:sldId id="353" r:id="rId13"/>
    <p:sldId id="336" r:id="rId14"/>
    <p:sldId id="338" r:id="rId15"/>
    <p:sldId id="337" r:id="rId16"/>
    <p:sldId id="354" r:id="rId17"/>
    <p:sldId id="334" r:id="rId18"/>
    <p:sldId id="355" r:id="rId19"/>
    <p:sldId id="344" r:id="rId20"/>
    <p:sldId id="346" r:id="rId21"/>
    <p:sldId id="345" r:id="rId22"/>
    <p:sldId id="347" r:id="rId23"/>
    <p:sldId id="348" r:id="rId24"/>
    <p:sldId id="349" r:id="rId25"/>
    <p:sldId id="350" r:id="rId26"/>
    <p:sldId id="351" r:id="rId27"/>
    <p:sldId id="304" r:id="rId28"/>
    <p:sldId id="266" r:id="rId2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008000"/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/>
    <p:restoredTop sz="94670"/>
  </p:normalViewPr>
  <p:slideViewPr>
    <p:cSldViewPr snapToObjects="1" showGuides="1">
      <p:cViewPr varScale="1">
        <p:scale>
          <a:sx n="139" d="100"/>
          <a:sy n="139" d="100"/>
        </p:scale>
        <p:origin x="704" y="176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esProps" Target="presProps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02/06/2016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8680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02/06/2016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36398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53542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51202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31706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5085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9207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62306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28726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22964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63324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57931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25248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0983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3781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F. Savary – The 11 T Dipole for HL-LHC – Holland @ CERN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792000"/>
            <a:ext cx="7920000" cy="3780000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smtClean="0"/>
              <a:t>F. Savary – The 11 T Dipole for HL-LHC – Holland @ CERN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smtClean="0"/>
              <a:t>F. Savary – The 11 T Dipole for HL-LHC – Holland @ CERN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smtClean="0"/>
              <a:t>F. Savary – The 11 T Dipole for HL-LHC – Holland @ CERN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smtClean="0"/>
              <a:t>F. Savary – The 11 T Dipole for HL-LHC – Holland @ CERN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smtClean="0"/>
              <a:t>F. Savary – The 11 T Dipole for HL-LHC – Holland @ CERN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smtClean="0"/>
              <a:t>F. Savary – The 11 T Dipole for HL-LHC – Holland @ CERN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792000"/>
            <a:ext cx="7920000" cy="378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F. Savary – The 11 T Dipole for HL-LHC – Holland @ CERN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6.emf"/><Relationship Id="rId12" Type="http://schemas.openxmlformats.org/officeDocument/2006/relationships/image" Target="../media/image27.emf"/><Relationship Id="rId13" Type="http://schemas.openxmlformats.org/officeDocument/2006/relationships/image" Target="../media/image28.png"/><Relationship Id="rId1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jpeg"/><Relationship Id="rId4" Type="http://schemas.openxmlformats.org/officeDocument/2006/relationships/image" Target="../media/image19.png"/><Relationship Id="rId5" Type="http://schemas.openxmlformats.org/officeDocument/2006/relationships/image" Target="../media/image20.tiff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9" Type="http://schemas.openxmlformats.org/officeDocument/2006/relationships/image" Target="../media/image24.png"/><Relationship Id="rId10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29.png"/><Relationship Id="rId5" Type="http://schemas.openxmlformats.org/officeDocument/2006/relationships/image" Target="../media/image31.tiff"/><Relationship Id="rId6" Type="http://schemas.openxmlformats.org/officeDocument/2006/relationships/image" Target="../media/image32.emf"/><Relationship Id="rId7" Type="http://schemas.openxmlformats.org/officeDocument/2006/relationships/image" Target="../media/image33.emf"/><Relationship Id="rId8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oleObject" Target="../embeddings/oleObject1.bin"/><Relationship Id="rId7" Type="http://schemas.openxmlformats.org/officeDocument/2006/relationships/image" Target="../media/image35.wmf"/><Relationship Id="rId8" Type="http://schemas.openxmlformats.org/officeDocument/2006/relationships/image" Target="../media/image5.jpeg"/><Relationship Id="rId9" Type="http://schemas.openxmlformats.org/officeDocument/2006/relationships/image" Target="../media/image3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40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47.jpeg"/><Relationship Id="rId5" Type="http://schemas.openxmlformats.org/officeDocument/2006/relationships/image" Target="../media/image5.jpeg"/><Relationship Id="rId6" Type="http://schemas.openxmlformats.org/officeDocument/2006/relationships/image" Target="../media/image48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jpeg"/><Relationship Id="rId5" Type="http://schemas.openxmlformats.org/officeDocument/2006/relationships/image" Target="../media/image51.png"/><Relationship Id="rId6" Type="http://schemas.openxmlformats.org/officeDocument/2006/relationships/image" Target="../media/image52.png"/><Relationship Id="rId7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microsoft.com/office/2007/relationships/hdphoto" Target="../media/hdphoto1.wdp"/><Relationship Id="rId6" Type="http://schemas.openxmlformats.org/officeDocument/2006/relationships/image" Target="../media/image57.jpeg"/><Relationship Id="rId7" Type="http://schemas.openxmlformats.org/officeDocument/2006/relationships/image" Target="../media/image58.jpeg"/><Relationship Id="rId8" Type="http://schemas.openxmlformats.org/officeDocument/2006/relationships/image" Target="../media/image59.jpeg"/><Relationship Id="rId9" Type="http://schemas.openxmlformats.org/officeDocument/2006/relationships/image" Target="../media/image60.jpeg"/><Relationship Id="rId10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4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4" Type="http://schemas.openxmlformats.org/officeDocument/2006/relationships/image" Target="../media/image64.jpeg"/><Relationship Id="rId5" Type="http://schemas.openxmlformats.org/officeDocument/2006/relationships/image" Target="../media/image65.jpeg"/><Relationship Id="rId6" Type="http://schemas.openxmlformats.org/officeDocument/2006/relationships/image" Target="../media/image66.jpeg"/><Relationship Id="rId7" Type="http://schemas.openxmlformats.org/officeDocument/2006/relationships/image" Target="../media/image67.jpeg"/><Relationship Id="rId8" Type="http://schemas.openxmlformats.org/officeDocument/2006/relationships/image" Target="../media/image68.png"/><Relationship Id="rId9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4" Type="http://schemas.openxmlformats.org/officeDocument/2006/relationships/image" Target="../media/image72.jpe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mailto:Frederic.Savary@cern.ch" TargetMode="External"/><Relationship Id="rId3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5.jpeg"/><Relationship Id="rId5" Type="http://schemas.openxmlformats.org/officeDocument/2006/relationships/image" Target="../media/image7.png"/><Relationship Id="rId6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4" Type="http://schemas.openxmlformats.org/officeDocument/2006/relationships/image" Target="../media/image10.tiff"/><Relationship Id="rId5" Type="http://schemas.openxmlformats.org/officeDocument/2006/relationships/image" Target="../media/image11.tiff"/><Relationship Id="rId6" Type="http://schemas.openxmlformats.org/officeDocument/2006/relationships/image" Target="../media/image5.jpeg"/><Relationship Id="rId7" Type="http://schemas.openxmlformats.org/officeDocument/2006/relationships/image" Target="../media/image12.png"/><Relationship Id="rId8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tiff"/><Relationship Id="rId7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18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71600" y="1851670"/>
            <a:ext cx="7304856" cy="1800200"/>
          </a:xfrm>
        </p:spPr>
        <p:txBody>
          <a:bodyPr/>
          <a:lstStyle/>
          <a:p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400" dirty="0" smtClean="0"/>
              <a:t>The 11T Dipole Magnet for HL-LHC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1000" dirty="0" smtClean="0"/>
              <a:t/>
            </a:r>
            <a:br>
              <a:rPr lang="en-GB" sz="1000" dirty="0" smtClean="0"/>
            </a:br>
            <a:r>
              <a:rPr lang="en-US" sz="2400" dirty="0" smtClean="0"/>
              <a:t>Holland @ CERN</a:t>
            </a:r>
            <a:br>
              <a:rPr lang="en-US" sz="2400" dirty="0" smtClean="0"/>
            </a:br>
            <a:endParaRPr lang="en-GB" sz="1600" b="0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i-FI" b="0" i="0" dirty="0" smtClean="0">
                <a:solidFill>
                  <a:schemeClr val="bg2"/>
                </a:solidFill>
              </a:rPr>
              <a:t>CERN </a:t>
            </a:r>
            <a:r>
              <a:rPr lang="fi-FI" b="0" i="0" dirty="0" err="1" smtClean="0">
                <a:solidFill>
                  <a:schemeClr val="bg2"/>
                </a:solidFill>
              </a:rPr>
              <a:t>Council</a:t>
            </a:r>
            <a:r>
              <a:rPr lang="fi-FI" b="0" i="0" dirty="0" smtClean="0">
                <a:solidFill>
                  <a:schemeClr val="bg2"/>
                </a:solidFill>
              </a:rPr>
              <a:t> </a:t>
            </a:r>
            <a:r>
              <a:rPr lang="fi-FI" b="0" i="0" dirty="0" err="1" smtClean="0">
                <a:solidFill>
                  <a:schemeClr val="bg2"/>
                </a:solidFill>
              </a:rPr>
              <a:t>Chamber</a:t>
            </a:r>
            <a:r>
              <a:rPr lang="fi-FI" b="0" i="0" dirty="0" smtClean="0">
                <a:solidFill>
                  <a:schemeClr val="bg2"/>
                </a:solidFill>
              </a:rPr>
              <a:t> </a:t>
            </a:r>
            <a:r>
              <a:rPr lang="en-GB" b="0" i="0" dirty="0" smtClean="0">
                <a:solidFill>
                  <a:schemeClr val="bg2"/>
                </a:solidFill>
              </a:rPr>
              <a:t>– 2 June 2016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3291830"/>
            <a:ext cx="6480000" cy="74295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F. Savary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532000" cy="540000"/>
          </a:xfrm>
        </p:spPr>
        <p:txBody>
          <a:bodyPr/>
          <a:lstStyle/>
          <a:p>
            <a:r>
              <a:rPr lang="en-GB" sz="2700" dirty="0" smtClean="0"/>
              <a:t>From technology demonstration to “final” design</a:t>
            </a:r>
            <a:endParaRPr lang="en-GB" sz="27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Savary – The 11 T Dipole for HL-LHC – Holland @ CERN</a:t>
            </a:r>
            <a:endParaRPr lang="en-GB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69914" y="2656800"/>
            <a:ext cx="1794093" cy="1764000"/>
          </a:xfrm>
          <a:prstGeom prst="rect">
            <a:avLst/>
          </a:prstGeom>
        </p:spPr>
      </p:pic>
      <p:pic>
        <p:nvPicPr>
          <p:cNvPr id="21" name="Picture 4" descr="\\cern.ch\dfs\Users\s\savary\Documents\Conferences\ASC-2014\ASC Manuscript Project Status\Submission of final files\Fig1_Single aperture FNAL_Left.tif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4894" y="778160"/>
            <a:ext cx="1260962" cy="124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0255" y="2732400"/>
            <a:ext cx="1655774" cy="16560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/>
        </p:nvSpPr>
        <p:spPr>
          <a:xfrm>
            <a:off x="5663531" y="2211718"/>
            <a:ext cx="792000" cy="7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005661" y="2211135"/>
            <a:ext cx="1152000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400" dirty="0" smtClean="0"/>
              <a:t>MBHSP01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3817321" y="2211135"/>
            <a:ext cx="1152000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400" smtClean="0"/>
              <a:t>MBHSP02</a:t>
            </a:r>
            <a:endParaRPr lang="en-US" sz="1400"/>
          </a:p>
        </p:txBody>
      </p:sp>
      <p:sp>
        <p:nvSpPr>
          <p:cNvPr id="25" name="TextBox 24"/>
          <p:cNvSpPr txBox="1"/>
          <p:nvPr/>
        </p:nvSpPr>
        <p:spPr>
          <a:xfrm>
            <a:off x="7092822" y="2211595"/>
            <a:ext cx="1152000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400" dirty="0" smtClean="0"/>
              <a:t>MBHDP01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5467687" y="2199409"/>
            <a:ext cx="1152000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400" dirty="0" smtClean="0"/>
              <a:t>MBHSP03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2699793" y="4443437"/>
            <a:ext cx="2088232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400" dirty="0" smtClean="0"/>
              <a:t>MBHSP10X [RRP] </a:t>
            </a:r>
            <a:endParaRPr lang="en-US" sz="1400" dirty="0"/>
          </a:p>
          <a:p>
            <a:pPr algn="ctr"/>
            <a:r>
              <a:rPr lang="en-US" sz="1400" dirty="0" smtClean="0"/>
              <a:t>MBHSP20X [PIT]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5090960" y="4449219"/>
            <a:ext cx="1152000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400" dirty="0" smtClean="0"/>
              <a:t>MBHDP101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6373208" y="4424953"/>
            <a:ext cx="2649520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400" dirty="0" smtClean="0"/>
              <a:t>MBHDP102 [RRP] - 201 [PIT]</a:t>
            </a:r>
          </a:p>
          <a:p>
            <a:pPr algn="ctr"/>
            <a:r>
              <a:rPr lang="en-US" sz="1400" dirty="0" smtClean="0"/>
              <a:t>LBH_P001 [</a:t>
            </a:r>
            <a:r>
              <a:rPr lang="en-US" sz="1400" dirty="0"/>
              <a:t>RRP</a:t>
            </a:r>
            <a:r>
              <a:rPr lang="en-US" sz="1400" dirty="0" smtClean="0"/>
              <a:t>] - 2 </a:t>
            </a:r>
            <a:r>
              <a:rPr lang="en-US" sz="1400" dirty="0"/>
              <a:t>[PIT]</a:t>
            </a:r>
          </a:p>
        </p:txBody>
      </p:sp>
      <p:pic>
        <p:nvPicPr>
          <p:cNvPr id="34" name="Picture 7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77611" y="561477"/>
            <a:ext cx="1654829" cy="1669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Group 21"/>
          <p:cNvGrpSpPr/>
          <p:nvPr/>
        </p:nvGrpSpPr>
        <p:grpSpPr>
          <a:xfrm>
            <a:off x="3625632" y="590400"/>
            <a:ext cx="1512168" cy="1680341"/>
            <a:chOff x="3635896" y="587659"/>
            <a:chExt cx="1512168" cy="1680341"/>
          </a:xfrm>
        </p:grpSpPr>
        <p:pic>
          <p:nvPicPr>
            <p:cNvPr id="20" name="Picture 7"/>
            <p:cNvPicPr>
              <a:picLocks noChangeAspect="1"/>
            </p:cNvPicPr>
            <p:nvPr/>
          </p:nvPicPr>
          <p:blipFill rotWithShape="1"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635896" y="587659"/>
              <a:ext cx="1512168" cy="16690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3923928" y="2052000"/>
              <a:ext cx="1045393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dist="23000" sx="1000" sy="1000" rotWithShape="0">
                <a:srgbClr val="000000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364088" y="540000"/>
            <a:ext cx="1324183" cy="1685374"/>
            <a:chOff x="7510244" y="564626"/>
            <a:chExt cx="1324183" cy="1685374"/>
          </a:xfrm>
        </p:grpSpPr>
        <p:pic>
          <p:nvPicPr>
            <p:cNvPr id="35" name="Picture 7"/>
            <p:cNvPicPr>
              <a:picLocks noChangeAspect="1"/>
            </p:cNvPicPr>
            <p:nvPr/>
          </p:nvPicPr>
          <p:blipFill rotWithShape="1"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510244" y="564626"/>
              <a:ext cx="1324183" cy="16690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Rectangle 29"/>
            <p:cNvSpPr/>
            <p:nvPr/>
          </p:nvSpPr>
          <p:spPr>
            <a:xfrm>
              <a:off x="7704456" y="2178000"/>
              <a:ext cx="972000" cy="7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dist="23000" sx="1000" sy="1000" rotWithShape="0">
                <a:srgbClr val="000000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4248" y="2523314"/>
            <a:ext cx="1962000" cy="1901639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672" y="1120909"/>
            <a:ext cx="558000" cy="550956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3274541"/>
            <a:ext cx="576000" cy="56375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619" y="2158852"/>
            <a:ext cx="1440000" cy="113813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52838" y="3330059"/>
            <a:ext cx="1649561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432FF"/>
                </a:solidFill>
              </a:rPr>
              <a:t>6 blocks – 56 turns</a:t>
            </a:r>
            <a:endParaRPr lang="en-US" sz="1400" dirty="0">
              <a:solidFill>
                <a:srgbClr val="0432FF"/>
              </a:solidFill>
            </a:endParaRPr>
          </a:p>
        </p:txBody>
      </p:sp>
      <p:cxnSp>
        <p:nvCxnSpPr>
          <p:cNvPr id="14" name="Curved Connector 13"/>
          <p:cNvCxnSpPr/>
          <p:nvPr/>
        </p:nvCxnSpPr>
        <p:spPr>
          <a:xfrm rot="5400000" flipH="1" flipV="1">
            <a:off x="339466" y="1651223"/>
            <a:ext cx="625737" cy="450568"/>
          </a:xfrm>
          <a:prstGeom prst="curvedConnector3">
            <a:avLst>
              <a:gd name="adj1" fmla="val 98711"/>
            </a:avLst>
          </a:prstGeom>
          <a:ln>
            <a:solidFill>
              <a:srgbClr val="002060"/>
            </a:solidFill>
            <a:tailEnd type="triangl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urved Connector 36"/>
          <p:cNvCxnSpPr/>
          <p:nvPr/>
        </p:nvCxnSpPr>
        <p:spPr>
          <a:xfrm>
            <a:off x="1064907" y="3609851"/>
            <a:ext cx="595263" cy="282347"/>
          </a:xfrm>
          <a:prstGeom prst="curvedConnector3">
            <a:avLst>
              <a:gd name="adj1" fmla="val -602"/>
            </a:avLst>
          </a:prstGeom>
          <a:ln>
            <a:solidFill>
              <a:srgbClr val="002060"/>
            </a:solidFill>
            <a:tailEnd type="triangl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379421" y="2485483"/>
            <a:ext cx="1861584" cy="71903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400" b="1" dirty="0" smtClean="0">
                <a:solidFill>
                  <a:srgbClr val="0432FF"/>
                </a:solidFill>
              </a:rPr>
              <a:t>Same coil design</a:t>
            </a:r>
            <a:br>
              <a:rPr lang="en-US" sz="1400" b="1" dirty="0" smtClean="0">
                <a:solidFill>
                  <a:srgbClr val="0432FF"/>
                </a:solidFill>
              </a:rPr>
            </a:br>
            <a:r>
              <a:rPr lang="en-US" sz="1400" b="1" dirty="0" smtClean="0">
                <a:solidFill>
                  <a:srgbClr val="0432FF"/>
                </a:solidFill>
              </a:rPr>
              <a:t>@ FNAL and CERN</a:t>
            </a:r>
            <a:br>
              <a:rPr lang="en-US" sz="1400" b="1" dirty="0" smtClean="0">
                <a:solidFill>
                  <a:srgbClr val="0432FF"/>
                </a:solidFill>
              </a:rPr>
            </a:br>
            <a:r>
              <a:rPr lang="en-US" sz="1400" b="1" dirty="0" smtClean="0">
                <a:solidFill>
                  <a:srgbClr val="0432FF"/>
                </a:solidFill>
              </a:rPr>
              <a:t>as starting point</a:t>
            </a:r>
            <a:endParaRPr lang="en-US" sz="1400" b="1" dirty="0">
              <a:solidFill>
                <a:srgbClr val="0432FF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95856" y="561600"/>
            <a:ext cx="2880000" cy="28800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400" b="1" dirty="0" smtClean="0"/>
              <a:t>Integrated pole concept @ FNAL</a:t>
            </a:r>
            <a:endParaRPr lang="en-US" sz="14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157619" y="4051555"/>
            <a:ext cx="3049845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r"/>
            <a:r>
              <a:rPr lang="en-US" sz="1400" b="1" dirty="0" smtClean="0"/>
              <a:t>Removable pole concept @ CERN</a:t>
            </a:r>
            <a:endParaRPr lang="en-US" sz="1400" b="1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626" y="861487"/>
            <a:ext cx="1260000" cy="239052"/>
          </a:xfrm>
          <a:prstGeom prst="rect">
            <a:avLst/>
          </a:prstGeom>
        </p:spPr>
      </p:pic>
      <p:pic>
        <p:nvPicPr>
          <p:cNvPr id="39" name="Image 6" descr="CERN-logo_outlin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5829" y="4327744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13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Savary – The 11 T Dipole for HL-LHC – Holland @ CERN</a:t>
            </a:r>
            <a:endParaRPr lang="en-GB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909" y="119173"/>
            <a:ext cx="2973310" cy="198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09" y="119173"/>
            <a:ext cx="1260000" cy="23905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2985" y="123832"/>
            <a:ext cx="3032476" cy="1983600"/>
          </a:xfrm>
          <a:prstGeom prst="rect">
            <a:avLst/>
          </a:prstGeom>
        </p:spPr>
      </p:pic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2985" y="1617040"/>
            <a:ext cx="494185" cy="48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4229" y="2390384"/>
            <a:ext cx="3520000" cy="198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30" b="5401"/>
          <a:stretch/>
        </p:blipFill>
        <p:spPr>
          <a:xfrm>
            <a:off x="4466218" y="1911142"/>
            <a:ext cx="1980000" cy="3232358"/>
          </a:xfrm>
          <a:prstGeom prst="rect">
            <a:avLst/>
          </a:prstGeom>
        </p:spPr>
      </p:pic>
      <p:sp>
        <p:nvSpPr>
          <p:cNvPr id="14" name="Content Placeholder 5"/>
          <p:cNvSpPr txBox="1">
            <a:spLocks/>
          </p:cNvSpPr>
          <p:nvPr/>
        </p:nvSpPr>
        <p:spPr>
          <a:xfrm>
            <a:off x="1894253" y="4393481"/>
            <a:ext cx="2395876" cy="5746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tabLst>
                <a:tab pos="5016500" algn="l"/>
              </a:tabLst>
            </a:pPr>
            <a:r>
              <a:rPr lang="fr-CH" dirty="0" smtClean="0"/>
              <a:t>First 5.5 m long </a:t>
            </a:r>
            <a:r>
              <a:rPr lang="fr-CH" dirty="0" err="1" smtClean="0"/>
              <a:t>coils</a:t>
            </a:r>
            <a:endParaRPr lang="fr-CH" dirty="0"/>
          </a:p>
          <a:p>
            <a:pPr algn="ctr">
              <a:tabLst>
                <a:tab pos="5016500" algn="l"/>
              </a:tabLst>
            </a:pPr>
            <a:r>
              <a:rPr lang="fr-CH" dirty="0" smtClean="0"/>
              <a:t>made @ CERN</a:t>
            </a:r>
            <a:endParaRPr lang="fr-CH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07473" y="2278"/>
            <a:ext cx="2232249" cy="5143500"/>
          </a:xfrm>
          <a:prstGeom prst="rect">
            <a:avLst/>
          </a:prstGeom>
        </p:spPr>
      </p:pic>
      <p:sp>
        <p:nvSpPr>
          <p:cNvPr id="16" name="Content Placeholder 5"/>
          <p:cNvSpPr txBox="1">
            <a:spLocks/>
          </p:cNvSpPr>
          <p:nvPr/>
        </p:nvSpPr>
        <p:spPr>
          <a:xfrm>
            <a:off x="3272985" y="123832"/>
            <a:ext cx="1368000" cy="28575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tabLst>
                <a:tab pos="5016500" algn="l"/>
              </a:tabLst>
            </a:pPr>
            <a:r>
              <a:rPr lang="fr-CH" sz="2000" smtClean="0"/>
              <a:t>MBH</a:t>
            </a:r>
            <a:r>
              <a:rPr lang="fr-CH" sz="2000" b="1" smtClean="0"/>
              <a:t>DP101</a:t>
            </a:r>
            <a:endParaRPr lang="fr-CH" sz="2000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134909" y="1824087"/>
            <a:ext cx="1224000" cy="285750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tabLst>
                <a:tab pos="5016500" algn="l"/>
              </a:tabLst>
            </a:pPr>
            <a:r>
              <a:rPr lang="fr-CH" sz="2000" smtClean="0"/>
              <a:t>MBH</a:t>
            </a:r>
            <a:r>
              <a:rPr lang="fr-CH" sz="2000" b="1" smtClean="0"/>
              <a:t>DP01</a:t>
            </a:r>
            <a:endParaRPr lang="fr-CH" sz="2000" b="1" dirty="0"/>
          </a:p>
        </p:txBody>
      </p:sp>
    </p:spTree>
    <p:extLst>
      <p:ext uri="{BB962C8B-B14F-4D97-AF65-F5344CB8AC3E}">
        <p14:creationId xmlns:p14="http://schemas.microsoft.com/office/powerpoint/2010/main" val="620259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0" y="892350"/>
          <a:ext cx="9144120" cy="3004347"/>
        </p:xfrm>
        <a:graphic>
          <a:graphicData uri="http://schemas.openxmlformats.org/drawingml/2006/table">
            <a:tbl>
              <a:tblPr/>
              <a:tblGrid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</a:tblGrid>
              <a:tr h="244827"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fr-C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</a:t>
                      </a:r>
                    </a:p>
                  </a:txBody>
                  <a:tcPr marL="2062" marR="2062" marT="2062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fr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2062" marR="2062" marT="2062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fr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2062" marR="2062" marT="2062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fr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2062" marR="2062" marT="2062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fr-C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2062" marR="2062" marT="2062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fr-C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2062" marR="2062" marT="2062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fr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2062" marR="2062" marT="2062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fr-C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2062" marR="2062" marT="2062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fr-C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2062" marR="2062" marT="2062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fr-C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2062" marR="2062" marT="2062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244827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ctr" fontAlgn="ctr"/>
                      <a:r>
                        <a:rPr lang="fr-C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  <a:endParaRPr lang="fr-CH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fr-C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LS3</a:t>
                      </a:r>
                      <a:endParaRPr lang="fr-CH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244827">
                <a:tc gridSpan="24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 LS2, Models, X-Section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RRP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</a:tr>
              <a:tr h="244827">
                <a:tc gridSpan="34"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 LS2, Prototype P1, X-Section </a:t>
                      </a:r>
                      <a:r>
                        <a:rPr lang="fr-CH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RRP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2"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Series</a:t>
                      </a:r>
                      <a:r>
                        <a:rPr lang="fr-CH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Production for </a:t>
                      </a:r>
                      <a:r>
                        <a:rPr lang="fr-CH" sz="1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LS2,</a:t>
                      </a:r>
                    </a:p>
                    <a:p>
                      <a:pPr algn="ctr" fontAlgn="ctr"/>
                      <a:r>
                        <a:rPr lang="fr-CH" sz="1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X-Section </a:t>
                      </a:r>
                      <a:r>
                        <a:rPr lang="fr-CH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fr-CH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, RRP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75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CH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3">
                  <a:txBody>
                    <a:bodyPr/>
                    <a:lstStyle/>
                    <a:p>
                      <a:pPr algn="l" fontAlgn="ctr"/>
                      <a:endParaRPr lang="en-US" sz="10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1"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 LS3, </a:t>
                      </a:r>
                      <a:r>
                        <a:rPr lang="fr-CH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Models</a:t>
                      </a:r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X-Section </a:t>
                      </a:r>
                      <a:r>
                        <a:rPr lang="fr-CH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PIT</a:t>
                      </a:r>
                      <a:r>
                        <a:rPr lang="fr-CH" sz="10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&amp; RRP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ctr" fontAlgn="ctr"/>
                      <a:endParaRPr lang="fr-CH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1"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4"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Series</a:t>
                      </a:r>
                      <a:r>
                        <a:rPr lang="fr-CH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Production for </a:t>
                      </a:r>
                      <a:r>
                        <a:rPr lang="fr-CH" sz="1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LS2-Spare </a:t>
                      </a:r>
                      <a:r>
                        <a:rPr lang="fr-CH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and LS3, </a:t>
                      </a:r>
                      <a:endParaRPr lang="fr-CH" sz="1000" b="0" i="0" u="none" strike="noStrike" dirty="0" smtClean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fr-CH" sz="1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X-Section </a:t>
                      </a:r>
                      <a:r>
                        <a:rPr lang="fr-CH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fr-CH" sz="1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fr-CH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PIT &amp; RRP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482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4">
                  <a:txBody>
                    <a:bodyPr/>
                    <a:lstStyle/>
                    <a:p>
                      <a:pPr algn="ctr" fontAlgn="ctr"/>
                      <a:endParaRPr lang="fr-CH" sz="10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11T Dipole Plan in the Timeline of HL-LHC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Savary – The 11 T Dipole for HL-LHC – Holland @ CERN</a:t>
            </a:r>
            <a:endParaRPr lang="en-GB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84000" y="2370792"/>
            <a:ext cx="1800000" cy="36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en-US" sz="1000" dirty="0">
                <a:solidFill>
                  <a:srgbClr val="FFFFFF"/>
                </a:solidFill>
                <a:latin typeface="Calibri" panose="020F0502020204030204" pitchFamily="34" charset="0"/>
              </a:rPr>
              <a:t>Cold tests of LBH_P1 </a:t>
            </a:r>
            <a:r>
              <a:rPr lang="en-US" sz="1000" dirty="0" smtClean="0">
                <a:solidFill>
                  <a:srgbClr val="FFFFFF"/>
                </a:solidFill>
                <a:latin typeface="Calibri" panose="020F0502020204030204" pitchFamily="34" charset="0"/>
              </a:rPr>
              <a:t>+</a:t>
            </a:r>
            <a:br>
              <a:rPr lang="en-US" sz="1000" dirty="0" smtClean="0">
                <a:solidFill>
                  <a:srgbClr val="FFFFFF"/>
                </a:solidFill>
                <a:latin typeface="Calibri" panose="020F0502020204030204" pitchFamily="34" charset="0"/>
              </a:rPr>
            </a:br>
            <a:r>
              <a:rPr lang="en-US" sz="1000" dirty="0" err="1" smtClean="0">
                <a:solidFill>
                  <a:srgbClr val="FFFFFF"/>
                </a:solidFill>
                <a:latin typeface="Calibri" panose="020F0502020204030204" pitchFamily="34" charset="0"/>
              </a:rPr>
              <a:t>Cryo</a:t>
            </a:r>
            <a:r>
              <a:rPr lang="en-US" sz="1000" dirty="0" smtClean="0">
                <a:solidFill>
                  <a:srgbClr val="FFFFFF"/>
                </a:solidFill>
                <a:latin typeface="Calibri" panose="020F0502020204030204" pitchFamily="34" charset="0"/>
              </a:rPr>
              <a:t>-by-pass </a:t>
            </a:r>
            <a:r>
              <a:rPr lang="en-US" sz="1000" dirty="0">
                <a:solidFill>
                  <a:srgbClr val="FFFFFF"/>
                </a:solidFill>
                <a:latin typeface="Calibri" panose="020F0502020204030204" pitchFamily="34" charset="0"/>
              </a:rPr>
              <a:t>+ LBH__001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62000" y="3000792"/>
            <a:ext cx="18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fr-CH" sz="1000" dirty="0">
                <a:solidFill>
                  <a:srgbClr val="000000"/>
                </a:solidFill>
                <a:latin typeface="Calibri" panose="020F0502020204030204" pitchFamily="34" charset="0"/>
              </a:rPr>
              <a:t>For LS3, Prototype LBH_P2,</a:t>
            </a:r>
          </a:p>
          <a:p>
            <a:pPr fontAlgn="ctr"/>
            <a:r>
              <a:rPr lang="fr-CH" sz="1000" dirty="0">
                <a:solidFill>
                  <a:srgbClr val="000000"/>
                </a:solidFill>
                <a:latin typeface="Calibri" panose="020F0502020204030204" pitchFamily="34" charset="0"/>
              </a:rPr>
              <a:t>X-Section </a:t>
            </a:r>
            <a:r>
              <a:rPr lang="fr-CH" sz="1000" b="1" dirty="0">
                <a:solidFill>
                  <a:srgbClr val="000000"/>
                </a:solidFill>
                <a:latin typeface="Calibri" panose="020F0502020204030204" pitchFamily="34" charset="0"/>
              </a:rPr>
              <a:t>2</a:t>
            </a:r>
            <a:r>
              <a:rPr lang="fr-CH" sz="10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fr-CH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PIT</a:t>
            </a:r>
            <a:endParaRPr lang="fr-CH" sz="1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11" name="Picture 4" descr="\\cern.ch\dfs\Users\d\dduarter\Desktop\layout with bellows.pn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521" y="3916800"/>
            <a:ext cx="9000000" cy="11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54000" y="1560792"/>
            <a:ext cx="1836000" cy="577081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ctr"/>
            <a:r>
              <a:rPr lang="fr-CH" sz="1050" b="1" dirty="0" smtClean="0"/>
              <a:t>* 2 </a:t>
            </a:r>
            <a:r>
              <a:rPr lang="fr-CH" sz="1050" b="1" dirty="0" err="1" smtClean="0"/>
              <a:t>cryo-assemblies</a:t>
            </a:r>
            <a:r>
              <a:rPr lang="fr-CH" sz="1050" b="1" dirty="0" smtClean="0"/>
              <a:t> for IP7</a:t>
            </a:r>
          </a:p>
          <a:p>
            <a:pPr algn="ctr"/>
            <a:r>
              <a:rPr lang="fr-CH" sz="1050" b="1" dirty="0" smtClean="0"/>
              <a:t>B8L7 &amp; B8R7</a:t>
            </a:r>
          </a:p>
          <a:p>
            <a:pPr algn="ctr"/>
            <a:r>
              <a:rPr lang="fr-CH" sz="1050" b="1" dirty="0" smtClean="0"/>
              <a:t>* 1 </a:t>
            </a:r>
            <a:r>
              <a:rPr lang="fr-CH" sz="1050" b="1" dirty="0" err="1" smtClean="0"/>
              <a:t>spare</a:t>
            </a:r>
            <a:r>
              <a:rPr lang="fr-CH" sz="1050" b="1" dirty="0" smtClean="0"/>
              <a:t> </a:t>
            </a:r>
            <a:r>
              <a:rPr lang="fr-CH" sz="1050" b="1" dirty="0" err="1" smtClean="0"/>
              <a:t>cryo-assembly</a:t>
            </a:r>
            <a:endParaRPr lang="fr-CH" sz="105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110000" y="1560792"/>
            <a:ext cx="2034024" cy="577081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fr-CH" sz="1050" b="1" dirty="0" smtClean="0"/>
              <a:t>* 2 </a:t>
            </a:r>
            <a:r>
              <a:rPr lang="fr-CH" sz="1050" b="1" dirty="0" err="1" smtClean="0"/>
              <a:t>cryo-assemblies</a:t>
            </a:r>
            <a:r>
              <a:rPr lang="fr-CH" sz="1050" b="1" dirty="0" smtClean="0"/>
              <a:t> for IP7 B10L7 &amp; B10R7</a:t>
            </a:r>
          </a:p>
          <a:p>
            <a:pPr algn="r"/>
            <a:r>
              <a:rPr lang="fr-CH" sz="1050" b="1" dirty="0" smtClean="0"/>
              <a:t>* 1 </a:t>
            </a:r>
            <a:r>
              <a:rPr lang="fr-CH" sz="1050" b="1" dirty="0" err="1" smtClean="0"/>
              <a:t>spare</a:t>
            </a:r>
            <a:r>
              <a:rPr lang="fr-CH" sz="1050" b="1" dirty="0" smtClean="0"/>
              <a:t> </a:t>
            </a:r>
            <a:r>
              <a:rPr lang="fr-CH" sz="1050" b="1" dirty="0" err="1" smtClean="0"/>
              <a:t>cryo-assembly</a:t>
            </a:r>
            <a:r>
              <a:rPr lang="fr-CH" sz="1050" b="1" dirty="0" smtClean="0"/>
              <a:t> </a:t>
            </a:r>
            <a:endParaRPr lang="fr-CH" sz="1050" b="1" dirty="0"/>
          </a:p>
        </p:txBody>
      </p:sp>
      <p:sp>
        <p:nvSpPr>
          <p:cNvPr id="15" name="Bent Arrow 14"/>
          <p:cNvSpPr/>
          <p:nvPr/>
        </p:nvSpPr>
        <p:spPr>
          <a:xfrm flipH="1">
            <a:off x="5490000" y="1972471"/>
            <a:ext cx="882200" cy="1247352"/>
          </a:xfrm>
          <a:prstGeom prst="bentArrow">
            <a:avLst>
              <a:gd name="adj1" fmla="val 8074"/>
              <a:gd name="adj2" fmla="val 8113"/>
              <a:gd name="adj3" fmla="val 27329"/>
              <a:gd name="adj4" fmla="val 43750"/>
            </a:avLst>
          </a:prstGeom>
          <a:solidFill>
            <a:srgbClr val="008F00"/>
          </a:solidFill>
          <a:ln>
            <a:noFill/>
          </a:ln>
          <a:effectLst>
            <a:outerShdw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72304" y="2078594"/>
            <a:ext cx="899896" cy="415498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fr-CH" sz="1050" b="1" dirty="0" err="1"/>
              <a:t>a</a:t>
            </a:r>
            <a:r>
              <a:rPr lang="fr-CH" sz="1050" b="1" dirty="0" err="1" smtClean="0"/>
              <a:t>vailable</a:t>
            </a:r>
            <a:endParaRPr lang="fr-CH" sz="1050" b="1" dirty="0"/>
          </a:p>
          <a:p>
            <a:r>
              <a:rPr lang="fr-CH" sz="1050" b="1" dirty="0" smtClean="0"/>
              <a:t>in end 2021</a:t>
            </a:r>
            <a:endParaRPr lang="fr-CH" sz="1050" b="1" dirty="0"/>
          </a:p>
        </p:txBody>
      </p:sp>
      <p:sp>
        <p:nvSpPr>
          <p:cNvPr id="10" name="Up-Down Arrow 9"/>
          <p:cNvSpPr/>
          <p:nvPr/>
        </p:nvSpPr>
        <p:spPr>
          <a:xfrm>
            <a:off x="6253200" y="1332000"/>
            <a:ext cx="162000" cy="2016000"/>
          </a:xfrm>
          <a:prstGeom prst="upDownArrow">
            <a:avLst>
              <a:gd name="adj1" fmla="val 43173"/>
              <a:gd name="adj2" fmla="val 67751"/>
            </a:avLst>
          </a:prstGeom>
          <a:solidFill>
            <a:srgbClr val="008F00"/>
          </a:solidFill>
          <a:ln>
            <a:noFill/>
          </a:ln>
          <a:effectLst>
            <a:outerShdw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" name="TextBox 2"/>
          <p:cNvSpPr txBox="1"/>
          <p:nvPr/>
        </p:nvSpPr>
        <p:spPr>
          <a:xfrm>
            <a:off x="864000" y="2406704"/>
            <a:ext cx="1260000" cy="226591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pPr algn="r"/>
            <a:r>
              <a:rPr lang="fr-CH" sz="1000" dirty="0" err="1" smtClean="0">
                <a:solidFill>
                  <a:schemeClr val="tx2"/>
                </a:solidFill>
              </a:rPr>
              <a:t>Beginning</a:t>
            </a:r>
            <a:r>
              <a:rPr lang="fr-CH" sz="1000" dirty="0" smtClean="0">
                <a:solidFill>
                  <a:schemeClr val="tx2"/>
                </a:solidFill>
              </a:rPr>
              <a:t> of </a:t>
            </a:r>
            <a:r>
              <a:rPr lang="fr-CH" sz="1000" dirty="0" err="1" smtClean="0">
                <a:solidFill>
                  <a:schemeClr val="tx2"/>
                </a:solidFill>
              </a:rPr>
              <a:t>winding</a:t>
            </a:r>
            <a:endParaRPr lang="fr-CH" sz="1000" dirty="0">
              <a:solidFill>
                <a:schemeClr val="tx2"/>
              </a:solidFill>
            </a:endParaRPr>
          </a:p>
        </p:txBody>
      </p:sp>
      <p:sp>
        <p:nvSpPr>
          <p:cNvPr id="13" name="Arc 12"/>
          <p:cNvSpPr/>
          <p:nvPr/>
        </p:nvSpPr>
        <p:spPr>
          <a:xfrm rot="5758283">
            <a:off x="1972976" y="1975922"/>
            <a:ext cx="393288" cy="728156"/>
          </a:xfrm>
          <a:prstGeom prst="arc">
            <a:avLst>
              <a:gd name="adj1" fmla="val 16415884"/>
              <a:gd name="adj2" fmla="val 0"/>
            </a:avLst>
          </a:prstGeom>
          <a:ln w="19050">
            <a:solidFill>
              <a:schemeClr val="tx2"/>
            </a:solidFill>
            <a:head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8" name="TextBox 17"/>
          <p:cNvSpPr txBox="1"/>
          <p:nvPr/>
        </p:nvSpPr>
        <p:spPr>
          <a:xfrm>
            <a:off x="3530515" y="3628532"/>
            <a:ext cx="1260000" cy="226591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pPr algn="r"/>
            <a:r>
              <a:rPr lang="fr-CH" sz="1000" dirty="0" err="1" smtClean="0">
                <a:solidFill>
                  <a:srgbClr val="008000"/>
                </a:solidFill>
              </a:rPr>
              <a:t>Beginning</a:t>
            </a:r>
            <a:r>
              <a:rPr lang="fr-CH" sz="1000" dirty="0" smtClean="0">
                <a:solidFill>
                  <a:srgbClr val="008000"/>
                </a:solidFill>
              </a:rPr>
              <a:t> of </a:t>
            </a:r>
            <a:r>
              <a:rPr lang="fr-CH" sz="1000" dirty="0" err="1" smtClean="0">
                <a:solidFill>
                  <a:srgbClr val="008000"/>
                </a:solidFill>
              </a:rPr>
              <a:t>winding</a:t>
            </a:r>
            <a:endParaRPr lang="fr-CH" sz="1000" dirty="0">
              <a:solidFill>
                <a:srgbClr val="008000"/>
              </a:solidFill>
            </a:endParaRPr>
          </a:p>
        </p:txBody>
      </p:sp>
      <p:sp>
        <p:nvSpPr>
          <p:cNvPr id="19" name="Arc 18"/>
          <p:cNvSpPr/>
          <p:nvPr/>
        </p:nvSpPr>
        <p:spPr>
          <a:xfrm rot="5758283">
            <a:off x="4639491" y="3197750"/>
            <a:ext cx="393288" cy="728156"/>
          </a:xfrm>
          <a:prstGeom prst="arc">
            <a:avLst>
              <a:gd name="adj1" fmla="val 16415884"/>
              <a:gd name="adj2" fmla="val 0"/>
            </a:avLst>
          </a:prstGeom>
          <a:ln w="19050">
            <a:solidFill>
              <a:srgbClr val="008000"/>
            </a:solidFill>
            <a:head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>
              <a:solidFill>
                <a:srgbClr val="008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49837" y="3323076"/>
            <a:ext cx="1260000" cy="226591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pPr algn="r"/>
            <a:r>
              <a:rPr lang="fr-CH" sz="1000" dirty="0" err="1" smtClean="0">
                <a:solidFill>
                  <a:srgbClr val="008000"/>
                </a:solidFill>
              </a:rPr>
              <a:t>Beginning</a:t>
            </a:r>
            <a:r>
              <a:rPr lang="fr-CH" sz="1000" dirty="0" smtClean="0">
                <a:solidFill>
                  <a:srgbClr val="008000"/>
                </a:solidFill>
              </a:rPr>
              <a:t> of </a:t>
            </a:r>
            <a:r>
              <a:rPr lang="fr-CH" sz="1000" dirty="0" err="1" smtClean="0">
                <a:solidFill>
                  <a:srgbClr val="008000"/>
                </a:solidFill>
              </a:rPr>
              <a:t>winding</a:t>
            </a:r>
            <a:endParaRPr lang="fr-CH" sz="1000" dirty="0">
              <a:solidFill>
                <a:srgbClr val="008000"/>
              </a:solidFill>
            </a:endParaRPr>
          </a:p>
        </p:txBody>
      </p:sp>
      <p:sp>
        <p:nvSpPr>
          <p:cNvPr id="21" name="Arc 20"/>
          <p:cNvSpPr/>
          <p:nvPr/>
        </p:nvSpPr>
        <p:spPr>
          <a:xfrm rot="5758283">
            <a:off x="3258813" y="2892294"/>
            <a:ext cx="393288" cy="728156"/>
          </a:xfrm>
          <a:prstGeom prst="arc">
            <a:avLst>
              <a:gd name="adj1" fmla="val 16415884"/>
              <a:gd name="adj2" fmla="val 0"/>
            </a:avLst>
          </a:prstGeom>
          <a:ln w="19050">
            <a:solidFill>
              <a:srgbClr val="008000"/>
            </a:solidFill>
            <a:head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>
              <a:solidFill>
                <a:srgbClr val="008000"/>
              </a:solidFill>
            </a:endParaRPr>
          </a:p>
        </p:txBody>
      </p:sp>
      <p:sp>
        <p:nvSpPr>
          <p:cNvPr id="17" name="Rectangle 16"/>
          <p:cNvSpPr>
            <a:spLocks/>
          </p:cNvSpPr>
          <p:nvPr/>
        </p:nvSpPr>
        <p:spPr>
          <a:xfrm>
            <a:off x="7200" y="1368000"/>
            <a:ext cx="5479200" cy="1368000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>
            <a:spLocks/>
          </p:cNvSpPr>
          <p:nvPr/>
        </p:nvSpPr>
        <p:spPr>
          <a:xfrm>
            <a:off x="1603416" y="2756063"/>
            <a:ext cx="7542000" cy="1148400"/>
          </a:xfrm>
          <a:prstGeom prst="rect">
            <a:avLst/>
          </a:prstGeom>
          <a:noFill/>
          <a:ln w="19050">
            <a:solidFill>
              <a:srgbClr val="0080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72304" y="1741770"/>
            <a:ext cx="899896" cy="253916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fr-CH" sz="1050" b="1" dirty="0" err="1" smtClean="0"/>
              <a:t>Spare</a:t>
            </a:r>
            <a:endParaRPr lang="fr-CH" sz="1050" b="1" dirty="0"/>
          </a:p>
        </p:txBody>
      </p:sp>
    </p:spTree>
    <p:extLst>
      <p:ext uri="{BB962C8B-B14F-4D97-AF65-F5344CB8AC3E}">
        <p14:creationId xmlns:p14="http://schemas.microsoft.com/office/powerpoint/2010/main" val="643590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6" descr="CERN-logo_outlin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31590"/>
            <a:ext cx="7920000" cy="344041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Introduction</a:t>
            </a:r>
          </a:p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Main parameters of the 11T Dipole</a:t>
            </a:r>
          </a:p>
          <a:p>
            <a:r>
              <a:rPr lang="en-GB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11T Dipole Plan in the Timeline of </a:t>
            </a:r>
            <a:r>
              <a:rPr lang="en-GB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HL-LHC</a:t>
            </a:r>
          </a:p>
          <a:p>
            <a:r>
              <a:rPr lang="en-GB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From technology demonstration to “final” design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dirty="0" smtClean="0"/>
              <a:t>Quench performance of MBHDP101</a:t>
            </a:r>
            <a:endParaRPr lang="en-US" dirty="0"/>
          </a:p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Challenges</a:t>
            </a:r>
          </a:p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Summary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F. Savary – The 11 T Dipole for HL-LHC – Holland @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2711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performance of MBHDP101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5968" y="896102"/>
            <a:ext cx="1452016" cy="566249"/>
          </a:xfrm>
        </p:spPr>
        <p:txBody>
          <a:bodyPr anchor="ctr" anchorCtr="0">
            <a:noAutofit/>
          </a:bodyPr>
          <a:lstStyle/>
          <a:p>
            <a:pPr marL="184150" indent="-184150"/>
            <a:r>
              <a:rPr lang="en-US" sz="1600" dirty="0" smtClean="0"/>
              <a:t>MBH</a:t>
            </a:r>
            <a:r>
              <a:rPr lang="en-US" sz="1600" b="1" dirty="0" smtClean="0"/>
              <a:t>SP</a:t>
            </a:r>
            <a:r>
              <a:rPr lang="en-US" sz="1600" dirty="0" smtClean="0"/>
              <a:t>102</a:t>
            </a:r>
          </a:p>
          <a:p>
            <a:pPr marL="184150" indent="-184150"/>
            <a:r>
              <a:rPr lang="en-US" sz="1600" dirty="0" smtClean="0"/>
              <a:t>MBH</a:t>
            </a:r>
            <a:r>
              <a:rPr lang="en-US" sz="1600" b="1" dirty="0" smtClean="0"/>
              <a:t>SP</a:t>
            </a:r>
            <a:r>
              <a:rPr lang="en-US" sz="1600" dirty="0" smtClean="0"/>
              <a:t>103</a:t>
            </a:r>
            <a:endParaRPr lang="en-US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5742" y="2054241"/>
            <a:ext cx="1656000" cy="152562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0468" y="672805"/>
            <a:ext cx="1440000" cy="13814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6361011"/>
              </p:ext>
            </p:extLst>
          </p:nvPr>
        </p:nvGraphicFramePr>
        <p:xfrm>
          <a:off x="2277374" y="1462546"/>
          <a:ext cx="780176" cy="7590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1" name="PHOTO-PAINT" r:id="rId6" imgW="4562280" imgH="4438440" progId="CorelPHOTOPAINT.Image.15">
                  <p:embed/>
                </p:oleObj>
              </mc:Choice>
              <mc:Fallback>
                <p:oleObj name="PHOTO-PAINT" r:id="rId6" imgW="4562280" imgH="4438440" progId="CorelPHOTOPAINT.Image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277374" y="1462546"/>
                        <a:ext cx="780176" cy="7590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urved Down Arrow 12"/>
          <p:cNvSpPr/>
          <p:nvPr/>
        </p:nvSpPr>
        <p:spPr>
          <a:xfrm rot="8408366">
            <a:off x="1686727" y="2641135"/>
            <a:ext cx="1396535" cy="481109"/>
          </a:xfrm>
          <a:prstGeom prst="curvedDownArrow">
            <a:avLst/>
          </a:prstGeom>
          <a:solidFill>
            <a:srgbClr val="FFC000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Curved Down Arrow 13"/>
          <p:cNvSpPr/>
          <p:nvPr/>
        </p:nvSpPr>
        <p:spPr>
          <a:xfrm rot="863565">
            <a:off x="1348203" y="742694"/>
            <a:ext cx="1554723" cy="481109"/>
          </a:xfrm>
          <a:prstGeom prst="curvedDownArrow">
            <a:avLst/>
          </a:prstGeom>
          <a:solidFill>
            <a:srgbClr val="FFC000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2975255" y="2357217"/>
            <a:ext cx="1452016" cy="56624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4150" indent="-184150"/>
            <a:r>
              <a:rPr lang="en-US" sz="1600" dirty="0" smtClean="0"/>
              <a:t>MBH</a:t>
            </a:r>
            <a:r>
              <a:rPr lang="en-US" sz="1600" b="1" dirty="0" smtClean="0"/>
              <a:t>DP</a:t>
            </a:r>
            <a:r>
              <a:rPr lang="en-US" sz="1600" dirty="0" smtClean="0"/>
              <a:t>101</a:t>
            </a:r>
            <a:endParaRPr lang="en-US" sz="1600" dirty="0"/>
          </a:p>
        </p:txBody>
      </p:sp>
      <p:sp>
        <p:nvSpPr>
          <p:cNvPr id="18" name="Espace réservé du contenu 2"/>
          <p:cNvSpPr txBox="1">
            <a:spLocks/>
          </p:cNvSpPr>
          <p:nvPr/>
        </p:nvSpPr>
        <p:spPr>
          <a:xfrm>
            <a:off x="465134" y="3579862"/>
            <a:ext cx="5403010" cy="1008533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indent="-273050"/>
            <a:r>
              <a:rPr lang="nl-NL" sz="1600" dirty="0" smtClean="0"/>
              <a:t>Holding </a:t>
            </a:r>
            <a:r>
              <a:rPr lang="nl-NL" sz="1600" dirty="0" err="1" smtClean="0"/>
              <a:t>current</a:t>
            </a:r>
            <a:r>
              <a:rPr lang="nl-NL" sz="1600" dirty="0" smtClean="0"/>
              <a:t> tests </a:t>
            </a:r>
            <a:r>
              <a:rPr lang="nl-NL" sz="1600" dirty="0" err="1" smtClean="0"/>
              <a:t>were</a:t>
            </a:r>
            <a:r>
              <a:rPr lang="nl-NL" sz="1600" dirty="0" smtClean="0"/>
              <a:t> </a:t>
            </a:r>
            <a:r>
              <a:rPr lang="nl-NL" sz="1600" dirty="0" err="1" smtClean="0"/>
              <a:t>performed</a:t>
            </a:r>
            <a:r>
              <a:rPr lang="nl-NL" sz="1600" dirty="0" smtClean="0"/>
              <a:t>, up </a:t>
            </a:r>
            <a:r>
              <a:rPr lang="nl-NL" sz="1600" dirty="0" err="1" smtClean="0"/>
              <a:t>to</a:t>
            </a:r>
            <a:r>
              <a:rPr lang="nl-NL" sz="1600" dirty="0" smtClean="0"/>
              <a:t> 10 </a:t>
            </a:r>
            <a:r>
              <a:rPr lang="nl-NL" sz="1600" dirty="0" err="1" smtClean="0"/>
              <a:t>hours</a:t>
            </a:r>
            <a:r>
              <a:rPr lang="nl-NL" sz="1600" dirty="0" smtClean="0"/>
              <a:t> at </a:t>
            </a:r>
            <a:r>
              <a:rPr lang="nl-NL" sz="1600" dirty="0" err="1" smtClean="0"/>
              <a:t>nominal</a:t>
            </a:r>
            <a:r>
              <a:rPr lang="nl-NL" sz="1600" dirty="0" smtClean="0"/>
              <a:t> </a:t>
            </a:r>
            <a:r>
              <a:rPr lang="nl-NL" sz="1600" dirty="0" err="1" smtClean="0"/>
              <a:t>current</a:t>
            </a:r>
            <a:r>
              <a:rPr lang="nl-NL" sz="1600" dirty="0" smtClean="0"/>
              <a:t> </a:t>
            </a:r>
            <a:r>
              <a:rPr lang="nl-NL" sz="1600" dirty="0" err="1" smtClean="0"/>
              <a:t>and</a:t>
            </a:r>
            <a:r>
              <a:rPr lang="nl-NL" sz="1600" dirty="0" smtClean="0"/>
              <a:t> 2.5 </a:t>
            </a:r>
            <a:r>
              <a:rPr lang="nl-NL" sz="1600" dirty="0" err="1" smtClean="0"/>
              <a:t>hours</a:t>
            </a:r>
            <a:r>
              <a:rPr lang="nl-NL" sz="1600" dirty="0" smtClean="0"/>
              <a:t> at ultimate </a:t>
            </a:r>
            <a:r>
              <a:rPr lang="nl-NL" sz="1600" dirty="0" err="1" smtClean="0"/>
              <a:t>current</a:t>
            </a:r>
            <a:endParaRPr lang="nl-NL" sz="1600" dirty="0" smtClean="0"/>
          </a:p>
          <a:p>
            <a:pPr marL="273050" indent="-273050"/>
            <a:endParaRPr lang="nl-NL" sz="600" dirty="0" smtClean="0"/>
          </a:p>
          <a:p>
            <a:pPr marL="273050" indent="-273050"/>
            <a:r>
              <a:rPr lang="nl-NL" sz="1600" dirty="0" err="1" smtClean="0"/>
              <a:t>Not</a:t>
            </a:r>
            <a:r>
              <a:rPr lang="nl-NL" sz="1600" dirty="0" smtClean="0"/>
              <a:t> a single </a:t>
            </a:r>
            <a:r>
              <a:rPr lang="nl-NL" sz="1600" dirty="0" err="1" smtClean="0"/>
              <a:t>quench</a:t>
            </a:r>
            <a:r>
              <a:rPr lang="nl-NL" sz="1600" dirty="0" smtClean="0"/>
              <a:t> was </a:t>
            </a:r>
            <a:r>
              <a:rPr lang="nl-NL" sz="1600" dirty="0" err="1" smtClean="0"/>
              <a:t>recorded</a:t>
            </a:r>
            <a:r>
              <a:rPr lang="nl-NL" sz="1600" dirty="0" smtClean="0"/>
              <a:t> </a:t>
            </a:r>
            <a:r>
              <a:rPr lang="nl-NL" sz="1600" dirty="0" err="1" smtClean="0"/>
              <a:t>during</a:t>
            </a:r>
            <a:r>
              <a:rPr lang="nl-NL" sz="1600" dirty="0" smtClean="0"/>
              <a:t> </a:t>
            </a:r>
            <a:r>
              <a:rPr lang="nl-NL" sz="1600" dirty="0" err="1" smtClean="0"/>
              <a:t>flattop</a:t>
            </a:r>
            <a:r>
              <a:rPr lang="nl-NL" sz="1600" dirty="0" smtClean="0"/>
              <a:t> or ramp down </a:t>
            </a:r>
            <a:r>
              <a:rPr lang="nl-NL" sz="1600" dirty="0" err="1" smtClean="0"/>
              <a:t>for</a:t>
            </a:r>
            <a:r>
              <a:rPr lang="nl-NL" sz="1600" dirty="0" smtClean="0"/>
              <a:t> </a:t>
            </a:r>
            <a:r>
              <a:rPr lang="nl-NL" sz="1600" dirty="0" err="1" smtClean="0"/>
              <a:t>all</a:t>
            </a:r>
            <a:r>
              <a:rPr lang="nl-NL" sz="1600" dirty="0" smtClean="0"/>
              <a:t> </a:t>
            </a:r>
            <a:r>
              <a:rPr lang="nl-NL" sz="1600" dirty="0" err="1" smtClean="0"/>
              <a:t>models</a:t>
            </a:r>
            <a:r>
              <a:rPr lang="nl-NL" sz="1600" dirty="0" smtClean="0"/>
              <a:t>!</a:t>
            </a:r>
            <a:endParaRPr lang="nl-NL" sz="1600" dirty="0"/>
          </a:p>
        </p:txBody>
      </p:sp>
      <p:pic>
        <p:nvPicPr>
          <p:cNvPr id="19" name="Image 6" descr="CERN-logo_outline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94504" y="675000"/>
            <a:ext cx="3960000" cy="2640000"/>
          </a:xfrm>
          <a:prstGeom prst="rect">
            <a:avLst/>
          </a:prstGeom>
        </p:spPr>
      </p:pic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6929090"/>
              </p:ext>
            </p:extLst>
          </p:nvPr>
        </p:nvGraphicFramePr>
        <p:xfrm>
          <a:off x="5580112" y="3459016"/>
          <a:ext cx="3483874" cy="1125225"/>
        </p:xfrm>
        <a:graphic>
          <a:graphicData uri="http://schemas.openxmlformats.org/drawingml/2006/table">
            <a:tbl>
              <a:tblPr/>
              <a:tblGrid>
                <a:gridCol w="612000"/>
                <a:gridCol w="2304000"/>
                <a:gridCol w="567874"/>
              </a:tblGrid>
              <a:tr h="211195"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108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Maximum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urrent reached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nl-NL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nl-NL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</a:t>
                      </a:r>
                      <a:r>
                        <a:rPr lang="nl-NL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1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400" b="0" i="0" u="none" strike="noStrike" baseline="-250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1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SP101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SP102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SP103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DP101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F. Savary – The 11 T Dipole for HL-LHC – Holland @ CERN</a:t>
            </a:r>
            <a:endParaRPr lang="en-GB" dirty="0"/>
          </a:p>
        </p:txBody>
      </p:sp>
      <p:sp>
        <p:nvSpPr>
          <p:cNvPr id="4" name="上カーブ矢印 3"/>
          <p:cNvSpPr/>
          <p:nvPr/>
        </p:nvSpPr>
        <p:spPr>
          <a:xfrm rot="21362302" flipH="1">
            <a:off x="5263469" y="1347604"/>
            <a:ext cx="2100145" cy="460592"/>
          </a:xfrm>
          <a:prstGeom prst="curvedUpArrow">
            <a:avLst>
              <a:gd name="adj1" fmla="val 12943"/>
              <a:gd name="adj2" fmla="val 33538"/>
              <a:gd name="adj3" fmla="val 25000"/>
            </a:avLst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8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8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" name="上カーブ矢印 15"/>
          <p:cNvSpPr/>
          <p:nvPr/>
        </p:nvSpPr>
        <p:spPr>
          <a:xfrm rot="20944382" flipH="1">
            <a:off x="5266999" y="1281643"/>
            <a:ext cx="1624967" cy="436785"/>
          </a:xfrm>
          <a:prstGeom prst="curvedUpArrow">
            <a:avLst>
              <a:gd name="adj1" fmla="val 12943"/>
              <a:gd name="adj2" fmla="val 33538"/>
              <a:gd name="adj3" fmla="val 25000"/>
            </a:avLst>
          </a:prstGeom>
          <a:solidFill>
            <a:srgbClr val="000090">
              <a:alpha val="3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96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6" descr="CERN-logo_outlin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31590"/>
            <a:ext cx="7920000" cy="344041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Introduction</a:t>
            </a:r>
          </a:p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Main parameters of the 11T Dipole</a:t>
            </a:r>
          </a:p>
          <a:p>
            <a:r>
              <a:rPr lang="en-GB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11T Dipole Plan in the Timeline of </a:t>
            </a:r>
            <a:r>
              <a:rPr lang="en-GB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HL-LHC</a:t>
            </a:r>
          </a:p>
          <a:p>
            <a:r>
              <a:rPr lang="en-GB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From technology demonstration to “final” design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Quench performance of MBHDP101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dirty="0" smtClean="0"/>
              <a:t>Challenges</a:t>
            </a:r>
          </a:p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Summary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F. Savary – The 11 T Dipole for HL-LHC – Holland @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8364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075635" y="1218045"/>
            <a:ext cx="7955125" cy="1080000"/>
            <a:chOff x="1075635" y="1218045"/>
            <a:chExt cx="7955125" cy="1080000"/>
          </a:xfrm>
        </p:grpSpPr>
        <p:sp>
          <p:nvSpPr>
            <p:cNvPr id="13" name="Rectangle 12"/>
            <p:cNvSpPr/>
            <p:nvPr/>
          </p:nvSpPr>
          <p:spPr>
            <a:xfrm>
              <a:off x="3522656" y="1219436"/>
              <a:ext cx="5508104" cy="107721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3200" b="1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HiLumi</a:t>
              </a:r>
              <a:r>
                <a:rPr lang="en-US" sz="3200" b="1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 Goes to Industry</a:t>
              </a:r>
            </a:p>
            <a:p>
              <a:pPr algn="ctr"/>
              <a:r>
                <a:rPr lang="en-US" sz="32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25-26 June 2015 - CERN</a:t>
              </a:r>
              <a:endParaRPr lang="en-US" sz="32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5635" y="1218045"/>
              <a:ext cx="2239882" cy="1080000"/>
            </a:xfrm>
            <a:prstGeom prst="rect">
              <a:avLst/>
            </a:prstGeom>
          </p:spPr>
        </p:pic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35000"/>
            <a:ext cx="9144000" cy="540000"/>
          </a:xfrm>
        </p:spPr>
        <p:txBody>
          <a:bodyPr/>
          <a:lstStyle/>
          <a:p>
            <a:r>
              <a:rPr lang="fr-CH" dirty="0" smtClean="0"/>
              <a:t>How </a:t>
            </a:r>
            <a:r>
              <a:rPr lang="fr-CH" dirty="0" err="1" smtClean="0"/>
              <a:t>can</a:t>
            </a:r>
            <a:r>
              <a:rPr lang="fr-CH" dirty="0" smtClean="0"/>
              <a:t> Holland </a:t>
            </a:r>
            <a:r>
              <a:rPr lang="fr-CH" dirty="0" err="1" smtClean="0"/>
              <a:t>contribute</a:t>
            </a:r>
            <a:r>
              <a:rPr lang="fr-CH" dirty="0" smtClean="0"/>
              <a:t> to the 11T?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684733"/>
            <a:ext cx="974443" cy="230832"/>
          </a:xfrm>
          <a:prstGeom prst="rect">
            <a:avLst/>
          </a:prstGeom>
          <a:noFill/>
        </p:spPr>
        <p:txBody>
          <a:bodyPr wrap="square" lIns="27000" tIns="0" rIns="27000" bIns="0" rtlCol="0" anchor="ctr" anchorCtr="1">
            <a:spAutoFit/>
          </a:bodyPr>
          <a:lstStyle/>
          <a:p>
            <a:pPr algn="ctr"/>
            <a:r>
              <a:rPr lang="fr-CH" sz="1500" dirty="0" err="1"/>
              <a:t>Legend</a:t>
            </a:r>
            <a:r>
              <a:rPr lang="fr-CH" sz="1500" dirty="0"/>
              <a:t>:</a:t>
            </a:r>
            <a:endParaRPr lang="en-US" sz="1500" dirty="0"/>
          </a:p>
        </p:txBody>
      </p:sp>
      <p:sp>
        <p:nvSpPr>
          <p:cNvPr id="7" name="TextBox 6"/>
          <p:cNvSpPr txBox="1"/>
          <p:nvPr/>
        </p:nvSpPr>
        <p:spPr>
          <a:xfrm>
            <a:off x="1433870" y="684734"/>
            <a:ext cx="1697970" cy="230832"/>
          </a:xfrm>
          <a:prstGeom prst="rect">
            <a:avLst/>
          </a:prstGeom>
          <a:solidFill>
            <a:srgbClr val="92D050"/>
          </a:solidFill>
        </p:spPr>
        <p:txBody>
          <a:bodyPr wrap="square" lIns="27000" tIns="0" rIns="27000" bIns="0" rtlCol="0" anchor="ctr" anchorCtr="1">
            <a:spAutoFit/>
          </a:bodyPr>
          <a:lstStyle/>
          <a:p>
            <a:pPr algn="ctr"/>
            <a:r>
              <a:rPr lang="fr-CH" sz="1500" dirty="0" err="1"/>
              <a:t>We</a:t>
            </a:r>
            <a:r>
              <a:rPr lang="fr-CH" sz="1500" dirty="0"/>
              <a:t> are </a:t>
            </a:r>
            <a:r>
              <a:rPr lang="fr-CH" sz="1500" dirty="0" err="1"/>
              <a:t>covered</a:t>
            </a:r>
            <a:endParaRPr lang="en-US" sz="1500" dirty="0"/>
          </a:p>
        </p:txBody>
      </p:sp>
      <p:sp>
        <p:nvSpPr>
          <p:cNvPr id="8" name="TextBox 7"/>
          <p:cNvSpPr txBox="1"/>
          <p:nvPr/>
        </p:nvSpPr>
        <p:spPr>
          <a:xfrm>
            <a:off x="3203848" y="684733"/>
            <a:ext cx="2493895" cy="230832"/>
          </a:xfrm>
          <a:prstGeom prst="rect">
            <a:avLst/>
          </a:prstGeom>
          <a:solidFill>
            <a:srgbClr val="FFC000"/>
          </a:solidFill>
        </p:spPr>
        <p:txBody>
          <a:bodyPr wrap="square" lIns="27000" tIns="0" rIns="27000" bIns="0" rtlCol="0" anchor="ctr" anchorCtr="1">
            <a:spAutoFit/>
          </a:bodyPr>
          <a:lstStyle/>
          <a:p>
            <a:pPr algn="ctr"/>
            <a:r>
              <a:rPr lang="fr-CH" sz="1500" dirty="0" err="1"/>
              <a:t>We</a:t>
            </a:r>
            <a:r>
              <a:rPr lang="fr-CH" sz="1500" dirty="0"/>
              <a:t> </a:t>
            </a:r>
            <a:r>
              <a:rPr lang="fr-CH" sz="1500" dirty="0" err="1"/>
              <a:t>need</a:t>
            </a:r>
            <a:r>
              <a:rPr lang="fr-CH" sz="1500" dirty="0"/>
              <a:t> more </a:t>
            </a:r>
            <a:r>
              <a:rPr lang="fr-CH" sz="1500" dirty="0" err="1"/>
              <a:t>suppliers</a:t>
            </a:r>
            <a:endParaRPr lang="en-US" sz="1500" dirty="0"/>
          </a:p>
        </p:txBody>
      </p:sp>
      <p:sp>
        <p:nvSpPr>
          <p:cNvPr id="9" name="TextBox 8"/>
          <p:cNvSpPr txBox="1"/>
          <p:nvPr/>
        </p:nvSpPr>
        <p:spPr>
          <a:xfrm>
            <a:off x="5760472" y="684734"/>
            <a:ext cx="3060000" cy="230832"/>
          </a:xfrm>
          <a:prstGeom prst="rect">
            <a:avLst/>
          </a:prstGeom>
          <a:solidFill>
            <a:srgbClr val="FF0000"/>
          </a:solidFill>
        </p:spPr>
        <p:txBody>
          <a:bodyPr wrap="square" lIns="27000" tIns="0" rIns="27000" bIns="0" rtlCol="0" anchor="ctr" anchorCtr="1">
            <a:spAutoFit/>
          </a:bodyPr>
          <a:lstStyle/>
          <a:p>
            <a:pPr algn="ctr"/>
            <a:r>
              <a:rPr lang="fr-CH" sz="1500" dirty="0" err="1"/>
              <a:t>We</a:t>
            </a:r>
            <a:r>
              <a:rPr lang="fr-CH" sz="1500" dirty="0"/>
              <a:t> </a:t>
            </a:r>
            <a:r>
              <a:rPr lang="fr-CH" sz="1500" dirty="0" err="1"/>
              <a:t>desperately</a:t>
            </a:r>
            <a:r>
              <a:rPr lang="fr-CH" sz="1500" dirty="0"/>
              <a:t> </a:t>
            </a:r>
            <a:r>
              <a:rPr lang="fr-CH" sz="1500" dirty="0" err="1"/>
              <a:t>need</a:t>
            </a:r>
            <a:r>
              <a:rPr lang="fr-CH" sz="1500" dirty="0"/>
              <a:t> </a:t>
            </a:r>
            <a:r>
              <a:rPr lang="fr-CH" sz="1500" dirty="0" err="1"/>
              <a:t>suppliers</a:t>
            </a:r>
            <a:endParaRPr lang="en-US" sz="15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F. Savary – The 11 T Dipole for HL-LHC – Holland @ CERN</a:t>
            </a:r>
            <a:endParaRPr lang="en-GB" dirty="0"/>
          </a:p>
        </p:txBody>
      </p:sp>
      <p:pic>
        <p:nvPicPr>
          <p:cNvPr id="11" name="Image 6" descr="CERN-logo_outlin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755576" y="2474062"/>
            <a:ext cx="8388424" cy="1969896"/>
            <a:chOff x="755576" y="1821117"/>
            <a:chExt cx="8388424" cy="1969896"/>
          </a:xfrm>
        </p:grpSpPr>
        <p:sp>
          <p:nvSpPr>
            <p:cNvPr id="2" name="Rectangle 1"/>
            <p:cNvSpPr/>
            <p:nvPr/>
          </p:nvSpPr>
          <p:spPr>
            <a:xfrm>
              <a:off x="3635896" y="2021235"/>
              <a:ext cx="5508104" cy="156966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3200" b="1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Dutch Precision Fair</a:t>
              </a:r>
            </a:p>
            <a:p>
              <a:pPr algn="ctr"/>
              <a:r>
                <a:rPr lang="en-US" sz="32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November 2015</a:t>
              </a:r>
            </a:p>
            <a:p>
              <a:pPr algn="ctr"/>
              <a:r>
                <a:rPr lang="en-US" sz="3200" b="1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Veldhoven</a:t>
              </a:r>
              <a:endParaRPr lang="en-US" sz="32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5576" y="1821117"/>
              <a:ext cx="2880000" cy="1969896"/>
            </a:xfrm>
            <a:prstGeom prst="rect">
              <a:avLst/>
            </a:prstGeom>
          </p:spPr>
        </p:pic>
      </p:grp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9980466"/>
              </p:ext>
            </p:extLst>
          </p:nvPr>
        </p:nvGraphicFramePr>
        <p:xfrm>
          <a:off x="0" y="959838"/>
          <a:ext cx="9144000" cy="420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00"/>
                <a:gridCol w="2016000"/>
                <a:gridCol w="2952000"/>
                <a:gridCol w="522000"/>
                <a:gridCol w="558000"/>
                <a:gridCol w="25200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CH" sz="1300" dirty="0" smtClean="0"/>
                        <a:t>Item #</a:t>
                      </a:r>
                      <a:endParaRPr lang="en-US" sz="1300" dirty="0"/>
                    </a:p>
                  </a:txBody>
                  <a:tcPr marL="27000" marR="27000" marT="36000" marB="36000" anchor="ctr" anchorCtr="1"/>
                </a:tc>
                <a:tc>
                  <a:txBody>
                    <a:bodyPr/>
                    <a:lstStyle/>
                    <a:p>
                      <a:r>
                        <a:rPr lang="fr-CH" sz="1300" dirty="0" smtClean="0"/>
                        <a:t>Description</a:t>
                      </a:r>
                      <a:endParaRPr lang="en-US" sz="1300" dirty="0"/>
                    </a:p>
                  </a:txBody>
                  <a:tcPr marL="68580" marR="68580" marT="36000" marB="36000" anchor="ctr" anchorCtr="1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300" dirty="0" err="1" smtClean="0"/>
                        <a:t>Raw</a:t>
                      </a:r>
                      <a:r>
                        <a:rPr lang="fr-CH" sz="1300" dirty="0" smtClean="0"/>
                        <a:t> </a:t>
                      </a:r>
                      <a:r>
                        <a:rPr lang="fr-CH" sz="1300" dirty="0" err="1" smtClean="0"/>
                        <a:t>material</a:t>
                      </a:r>
                      <a:endParaRPr lang="en-US" sz="1300" dirty="0"/>
                    </a:p>
                  </a:txBody>
                  <a:tcPr marL="68580" marR="68580" marT="36000" marB="36000" anchor="ctr" anchorCtr="1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300" dirty="0" smtClean="0"/>
                        <a:t>2018</a:t>
                      </a:r>
                      <a:endParaRPr lang="en-US" sz="1300" dirty="0"/>
                    </a:p>
                  </a:txBody>
                  <a:tcPr marL="68580" marR="68580" marT="36000" marB="36000" anchor="ctr" anchorCtr="1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300" dirty="0" err="1" smtClean="0"/>
                        <a:t>Later</a:t>
                      </a:r>
                      <a:endParaRPr lang="en-US" sz="1300" dirty="0"/>
                    </a:p>
                  </a:txBody>
                  <a:tcPr marL="68580" marR="68580" marT="36000" marB="36000" anchor="ctr" anchorCtr="1"/>
                </a:tc>
                <a:tc>
                  <a:txBody>
                    <a:bodyPr/>
                    <a:lstStyle/>
                    <a:p>
                      <a:r>
                        <a:rPr lang="fr-CH" sz="1300" dirty="0" err="1" smtClean="0"/>
                        <a:t>What</a:t>
                      </a:r>
                      <a:r>
                        <a:rPr lang="fr-CH" sz="1300" baseline="0" dirty="0" smtClean="0"/>
                        <a:t> </a:t>
                      </a:r>
                      <a:r>
                        <a:rPr lang="fr-CH" sz="1300" baseline="0" dirty="0" err="1" smtClean="0"/>
                        <a:t>is</a:t>
                      </a:r>
                      <a:r>
                        <a:rPr lang="fr-CH" sz="1300" baseline="0" dirty="0" smtClean="0"/>
                        <a:t> </a:t>
                      </a:r>
                      <a:r>
                        <a:rPr lang="fr-CH" sz="1300" baseline="0" dirty="0" err="1" smtClean="0"/>
                        <a:t>challenging</a:t>
                      </a:r>
                      <a:r>
                        <a:rPr lang="fr-CH" sz="1300" baseline="0" dirty="0" smtClean="0"/>
                        <a:t> </a:t>
                      </a:r>
                      <a:endParaRPr lang="en-US" sz="1300" dirty="0"/>
                    </a:p>
                  </a:txBody>
                  <a:tcPr marL="68580" marR="68580" marT="36000" marB="36000" anchor="ctr" anchorCtr="1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1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27000" marR="27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Coil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 keys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AISI 316 L – DIN 1.4435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Machining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 (</a:t>
                      </a:r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accuracy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 &amp; </a:t>
                      </a:r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elasticity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)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2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27000" marR="27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End </a:t>
                      </a:r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spacers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SLS – AISI 316 L – DIN 1.4435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aseline="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Metrology</a:t>
                      </a:r>
                      <a:r>
                        <a:rPr lang="fr-CH" sz="1200" baseline="0" dirty="0" smtClean="0">
                          <a:latin typeface="+mn-lt"/>
                          <a:ea typeface="Calibri" charset="0"/>
                          <a:cs typeface="Calibri" charset="0"/>
                        </a:rPr>
                        <a:t>, </a:t>
                      </a:r>
                      <a:r>
                        <a:rPr lang="fr-CH" sz="1200" baseline="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electrical</a:t>
                      </a:r>
                      <a:r>
                        <a:rPr lang="fr-CH" sz="1200" baseline="0" dirty="0" smtClean="0">
                          <a:latin typeface="+mn-lt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fr-CH" sz="1200" baseline="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insulation</a:t>
                      </a:r>
                      <a:r>
                        <a:rPr lang="fr-CH" sz="1200" baseline="0" dirty="0" smtClean="0">
                          <a:latin typeface="+mn-lt"/>
                          <a:ea typeface="Calibri" charset="0"/>
                          <a:cs typeface="Calibri" charset="0"/>
                        </a:rPr>
                        <a:t>?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3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27000" marR="27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Saddles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Impregnated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 glass </a:t>
                      </a:r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fiber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 as per</a:t>
                      </a:r>
                      <a:b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</a:b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charset="0"/>
                          <a:cs typeface="Calibri" charset="0"/>
                        </a:rPr>
                        <a:t>IEC/EN 61212-3-1 EP-GC22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5-axes </a:t>
                      </a:r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machining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, GC22, </a:t>
                      </a:r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accuracy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4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27000" marR="27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Removable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 pole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TA6V annealed (Ti6Al4V; 3.7165)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Accuracy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 &amp; </a:t>
                      </a:r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material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5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27000" marR="27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Wedges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 – </a:t>
                      </a:r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precision</a:t>
                      </a:r>
                      <a:r>
                        <a:rPr lang="fr-CH" sz="1200" baseline="0" dirty="0" smtClean="0">
                          <a:latin typeface="+mn-lt"/>
                          <a:ea typeface="Calibri" charset="0"/>
                          <a:cs typeface="Calibri" charset="0"/>
                        </a:rPr>
                        <a:t> profiles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Aluminum oxide dispersion strengthened copper (ODS)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Accuracy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, </a:t>
                      </a:r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material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 ODS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6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27000" marR="27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Quench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heaters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Polyimide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 – </a:t>
                      </a:r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St.Steel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 – Copper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Flexible </a:t>
                      </a:r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Printed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 Circuits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7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27000" marR="27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Collars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YUS-130S (High Mn </a:t>
                      </a:r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Steel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)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Fine </a:t>
                      </a:r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blanking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, </a:t>
                      </a:r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accuracy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8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27000" marR="27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Collaring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 keys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AISI 316 L – DIN 1.4435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Accuracy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9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27000" marR="27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Yoke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laminations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 &amp; inserts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Low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carbon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steel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Fine </a:t>
                      </a:r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blanking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, </a:t>
                      </a:r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accuracy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10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27000" marR="27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Heat</a:t>
                      </a:r>
                      <a:r>
                        <a:rPr lang="fr-CH" sz="1200" baseline="0" dirty="0" smtClean="0">
                          <a:latin typeface="+mn-lt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fr-CH" sz="1200" baseline="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exchanger</a:t>
                      </a:r>
                      <a:r>
                        <a:rPr lang="fr-CH" sz="1200" baseline="0" dirty="0" smtClean="0">
                          <a:latin typeface="+mn-lt"/>
                          <a:ea typeface="Calibri" charset="0"/>
                          <a:cs typeface="Calibri" charset="0"/>
                        </a:rPr>
                        <a:t> tube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Oxygen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 Free Cu – 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charset="0"/>
                          <a:cs typeface="Calibri" charset="0"/>
                        </a:rPr>
                        <a:t>UNS C10200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Cu </a:t>
                      </a:r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quality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11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27000" marR="27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Bus bars – </a:t>
                      </a:r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hollow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 bars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Oxygen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 Free Cu – 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charset="0"/>
                          <a:cs typeface="Calibri" charset="0"/>
                        </a:rPr>
                        <a:t>UNS C10200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Length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, Cu </a:t>
                      </a:r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quality</a:t>
                      </a:r>
                      <a:endParaRPr lang="en-US" sz="1200" dirty="0" smtClean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12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27000" marR="27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Lyras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  <a:tc>
                  <a:txBody>
                    <a:bodyPr/>
                    <a:lstStyle/>
                    <a:p>
                      <a:pPr marL="0" marR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Oxygen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 Free Cu – 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charset="0"/>
                          <a:cs typeface="Calibri" charset="0"/>
                        </a:rPr>
                        <a:t>UNS C10200</a:t>
                      </a:r>
                      <a:endParaRPr lang="en-US" sz="1200" dirty="0" smtClean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Cu </a:t>
                      </a:r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quality</a:t>
                      </a:r>
                      <a:endParaRPr lang="en-US" sz="1200" dirty="0" smtClean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13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27000" marR="27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Shells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AISI</a:t>
                      </a:r>
                      <a:r>
                        <a:rPr lang="fr-CH" sz="1200" baseline="0" dirty="0" smtClean="0">
                          <a:latin typeface="+mn-lt"/>
                          <a:ea typeface="Calibri" charset="0"/>
                          <a:cs typeface="Calibri" charset="0"/>
                        </a:rPr>
                        <a:t> 316 LN – DIN 1.4429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Raw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material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, </a:t>
                      </a:r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thickness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, </a:t>
                      </a:r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accuracy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14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27000" marR="27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End </a:t>
                      </a:r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covers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AISI 316 LN – DIN 1.4429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Raw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material</a:t>
                      </a:r>
                      <a:r>
                        <a:rPr lang="fr-CH" sz="1200" dirty="0" smtClean="0">
                          <a:latin typeface="+mn-lt"/>
                          <a:ea typeface="Calibri" charset="0"/>
                          <a:cs typeface="Calibri" charset="0"/>
                        </a:rPr>
                        <a:t>, </a:t>
                      </a:r>
                      <a:r>
                        <a:rPr lang="fr-CH" sz="1200" dirty="0" err="1" smtClean="0">
                          <a:latin typeface="+mn-lt"/>
                          <a:ea typeface="Calibri" charset="0"/>
                          <a:cs typeface="Calibri" charset="0"/>
                        </a:rPr>
                        <a:t>accuracy</a:t>
                      </a:r>
                      <a:endParaRPr lang="en-US" sz="1200" dirty="0"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36000" marB="360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8879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NEW challenges </a:t>
            </a:r>
            <a:r>
              <a:rPr lang="fr-CH" dirty="0" err="1"/>
              <a:t>w.r.t</a:t>
            </a:r>
            <a:r>
              <a:rPr lang="fr-CH" dirty="0"/>
              <a:t>. to Nb-Ti </a:t>
            </a:r>
            <a:r>
              <a:rPr lang="fr-CH" dirty="0" err="1" smtClean="0"/>
              <a:t>magnets</a:t>
            </a:r>
            <a:r>
              <a:rPr lang="fr-CH" dirty="0" smtClean="0"/>
              <a:t>, 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F. Savary – The 11 T Dipole for HL-LHC – Holland @ CERN</a:t>
            </a:r>
            <a:endParaRPr lang="en-GB" dirty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457200" y="770400"/>
            <a:ext cx="8686800" cy="5349240"/>
          </a:xfrm>
        </p:spPr>
        <p:txBody>
          <a:bodyPr>
            <a:normAutofit/>
          </a:bodyPr>
          <a:lstStyle/>
          <a:p>
            <a:r>
              <a:rPr lang="fr-CH" sz="2000" dirty="0" err="1" smtClean="0"/>
              <a:t>Reaction</a:t>
            </a:r>
            <a:r>
              <a:rPr lang="fr-CH" sz="2000" dirty="0" smtClean="0"/>
              <a:t> </a:t>
            </a:r>
            <a:r>
              <a:rPr lang="fr-CH" sz="2000" dirty="0" err="1" smtClean="0"/>
              <a:t>treatment</a:t>
            </a:r>
            <a:r>
              <a:rPr lang="fr-CH" sz="2000" dirty="0" smtClean="0"/>
              <a:t> (48 h @ 210°C – 48 h @ 400°C – 50 h @ 640°C)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6685" y="5770568"/>
            <a:ext cx="3240000" cy="1015127"/>
          </a:xfrm>
          <a:prstGeom prst="rect">
            <a:avLst/>
          </a:prstGeom>
        </p:spPr>
      </p:pic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36" y="1132629"/>
            <a:ext cx="5760000" cy="3769634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048504" y="1059582"/>
            <a:ext cx="3060000" cy="1380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61400" y="2499742"/>
            <a:ext cx="3447104" cy="2609529"/>
          </a:xfrm>
          <a:prstGeom prst="rect">
            <a:avLst/>
          </a:prstGeom>
          <a:ln w="88900" cap="sq" cmpd="thickThin">
            <a:noFill/>
            <a:prstDash val="solid"/>
            <a:miter lim="800000"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1905000" y="3714292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 form Nb</a:t>
            </a:r>
            <a:r>
              <a:rPr lang="en-US" baseline="-25000" dirty="0" smtClean="0"/>
              <a:t>3</a:t>
            </a:r>
            <a:r>
              <a:rPr lang="en-US" dirty="0" smtClean="0"/>
              <a:t>Sn compound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179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NEW challenges </a:t>
            </a:r>
            <a:r>
              <a:rPr lang="fr-CH" dirty="0" err="1"/>
              <a:t>w.r.t</a:t>
            </a:r>
            <a:r>
              <a:rPr lang="fr-CH" dirty="0"/>
              <a:t>. to Nb-Ti </a:t>
            </a:r>
            <a:r>
              <a:rPr lang="fr-CH" dirty="0" err="1" smtClean="0"/>
              <a:t>magnets</a:t>
            </a:r>
            <a:r>
              <a:rPr lang="fr-CH" dirty="0" smtClean="0"/>
              <a:t>, 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F. Savary – The 11 T Dipole for HL-LHC – Holland @ CERN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6096" y="3507854"/>
            <a:ext cx="1800000" cy="1800000"/>
          </a:xfrm>
          <a:prstGeom prst="rect">
            <a:avLst/>
          </a:prstGeom>
        </p:spPr>
      </p:pic>
      <p:sp>
        <p:nvSpPr>
          <p:cNvPr id="6" name="Content Placeholder 3"/>
          <p:cNvSpPr>
            <a:spLocks noGrp="1"/>
          </p:cNvSpPr>
          <p:nvPr>
            <p:ph idx="1"/>
          </p:nvPr>
        </p:nvSpPr>
        <p:spPr>
          <a:xfrm>
            <a:off x="457200" y="771550"/>
            <a:ext cx="8229600" cy="894560"/>
          </a:xfrm>
        </p:spPr>
        <p:txBody>
          <a:bodyPr>
            <a:normAutofit/>
          </a:bodyPr>
          <a:lstStyle/>
          <a:p>
            <a:r>
              <a:rPr lang="fr-CH" sz="2000" dirty="0" err="1" smtClean="0"/>
              <a:t>Impregnation</a:t>
            </a: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22134" y="627534"/>
            <a:ext cx="3600000" cy="20962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22134" y="2771110"/>
            <a:ext cx="3600000" cy="232092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70352" y="3701934"/>
            <a:ext cx="4317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Insulation</a:t>
            </a:r>
            <a:r>
              <a:rPr lang="fr-CH" dirty="0" smtClean="0"/>
              <a:t> system: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fr-CH" dirty="0" smtClean="0"/>
              <a:t>Mica C-</a:t>
            </a:r>
            <a:r>
              <a:rPr lang="fr-CH" dirty="0" err="1" smtClean="0"/>
              <a:t>shaped</a:t>
            </a:r>
            <a:r>
              <a:rPr lang="fr-CH" dirty="0" smtClean="0"/>
              <a:t> tape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fr-CH" dirty="0" err="1" smtClean="0"/>
              <a:t>Braided</a:t>
            </a:r>
            <a:r>
              <a:rPr lang="fr-CH" dirty="0" smtClean="0"/>
              <a:t> </a:t>
            </a:r>
            <a:r>
              <a:rPr lang="fr-CH" dirty="0" err="1" smtClean="0"/>
              <a:t>fiber</a:t>
            </a:r>
            <a:r>
              <a:rPr lang="fr-CH" dirty="0" smtClean="0"/>
              <a:t> glass </a:t>
            </a:r>
            <a:r>
              <a:rPr lang="fr-CH" dirty="0" err="1" smtClean="0"/>
              <a:t>impregnated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			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epoxy</a:t>
            </a:r>
            <a:r>
              <a:rPr lang="fr-CH" dirty="0" smtClean="0"/>
              <a:t> </a:t>
            </a:r>
            <a:r>
              <a:rPr lang="fr-CH" dirty="0" err="1" smtClean="0"/>
              <a:t>resin</a:t>
            </a:r>
            <a:r>
              <a:rPr lang="fr-CH" dirty="0" smtClean="0"/>
              <a:t> </a:t>
            </a:r>
            <a:endParaRPr lang="en-US" dirty="0"/>
          </a:p>
        </p:txBody>
      </p:sp>
      <p:pic>
        <p:nvPicPr>
          <p:cNvPr id="11" name="Image 6" descr="CERN-logo_outline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048" y="1098690"/>
            <a:ext cx="4680000" cy="2625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4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6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Coil</a:t>
            </a:r>
            <a:r>
              <a:rPr lang="fr-CH" dirty="0"/>
              <a:t> keys – end </a:t>
            </a:r>
            <a:r>
              <a:rPr lang="fr-CH" dirty="0" err="1"/>
              <a:t>spacers</a:t>
            </a:r>
            <a:r>
              <a:rPr lang="fr-CH" dirty="0"/>
              <a:t> – </a:t>
            </a:r>
            <a:r>
              <a:rPr lang="fr-CH" dirty="0" err="1"/>
              <a:t>saddles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F. Savary – The 11 T Dipole for HL-LHC – Holland @ CERN</a:t>
            </a:r>
            <a:endParaRPr lang="en-GB" dirty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4241464" y="870306"/>
            <a:ext cx="4853796" cy="2205500"/>
          </a:xfrm>
        </p:spPr>
        <p:txBody>
          <a:bodyPr>
            <a:normAutofit fontScale="70000" lnSpcReduction="20000"/>
          </a:bodyPr>
          <a:lstStyle/>
          <a:p>
            <a:r>
              <a:rPr lang="fr-CH" dirty="0" smtClean="0"/>
              <a:t>Can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produced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STP files</a:t>
            </a:r>
          </a:p>
          <a:p>
            <a:r>
              <a:rPr lang="fr-CH" dirty="0" smtClean="0"/>
              <a:t>Item 4: </a:t>
            </a:r>
            <a:r>
              <a:rPr lang="fr-CH" dirty="0" err="1" smtClean="0"/>
              <a:t>Coil</a:t>
            </a:r>
            <a:r>
              <a:rPr lang="fr-CH" dirty="0" smtClean="0"/>
              <a:t> key, AISI 316 L</a:t>
            </a:r>
          </a:p>
          <a:p>
            <a:r>
              <a:rPr lang="fr-CH" dirty="0" smtClean="0"/>
              <a:t>Item 5: </a:t>
            </a:r>
            <a:r>
              <a:rPr lang="fr-CH" dirty="0" err="1" smtClean="0"/>
              <a:t>Selective</a:t>
            </a:r>
            <a:r>
              <a:rPr lang="fr-CH" dirty="0" smtClean="0"/>
              <a:t> Laser </a:t>
            </a:r>
            <a:r>
              <a:rPr lang="fr-CH" dirty="0" err="1" smtClean="0"/>
              <a:t>Sintering</a:t>
            </a:r>
            <a:r>
              <a:rPr lang="fr-CH" dirty="0" smtClean="0"/>
              <a:t> (SLS) end </a:t>
            </a:r>
            <a:r>
              <a:rPr lang="fr-CH" dirty="0" err="1" smtClean="0"/>
              <a:t>spacer</a:t>
            </a:r>
            <a:r>
              <a:rPr lang="fr-CH" dirty="0" smtClean="0"/>
              <a:t>, AISI 316 L,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flex</a:t>
            </a:r>
            <a:r>
              <a:rPr lang="fr-CH" dirty="0" smtClean="0"/>
              <a:t>. legs</a:t>
            </a:r>
          </a:p>
          <a:p>
            <a:r>
              <a:rPr lang="fr-CH" dirty="0" smtClean="0"/>
              <a:t>Item 6: </a:t>
            </a:r>
            <a:r>
              <a:rPr lang="fr-CH" dirty="0" err="1" smtClean="0"/>
              <a:t>Saddle</a:t>
            </a:r>
            <a:r>
              <a:rPr lang="fr-CH" dirty="0" smtClean="0"/>
              <a:t>, EP-GC22, base </a:t>
            </a:r>
            <a:r>
              <a:rPr lang="fr-CH" dirty="0" err="1" smtClean="0"/>
              <a:t>material</a:t>
            </a:r>
            <a:r>
              <a:rPr lang="fr-CH" dirty="0" smtClean="0"/>
              <a:t> </a:t>
            </a:r>
            <a:r>
              <a:rPr lang="fr-CH" dirty="0" err="1" smtClean="0"/>
              <a:t>woven</a:t>
            </a:r>
            <a:r>
              <a:rPr lang="fr-CH" dirty="0" smtClean="0"/>
              <a:t> glass </a:t>
            </a:r>
            <a:r>
              <a:rPr lang="fr-CH" dirty="0" err="1" smtClean="0"/>
              <a:t>cloth</a:t>
            </a:r>
            <a:r>
              <a:rPr lang="fr-CH" dirty="0" smtClean="0"/>
              <a:t>, matrix </a:t>
            </a:r>
            <a:r>
              <a:rPr lang="fr-CH" dirty="0" err="1" smtClean="0"/>
              <a:t>epoxy</a:t>
            </a:r>
            <a:r>
              <a:rPr lang="fr-CH" dirty="0" smtClean="0"/>
              <a:t> </a:t>
            </a:r>
            <a:r>
              <a:rPr lang="fr-CH" dirty="0" err="1" smtClean="0"/>
              <a:t>resin</a:t>
            </a:r>
            <a:endParaRPr lang="en-US" dirty="0"/>
          </a:p>
          <a:p>
            <a:endParaRPr lang="fr-CH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13252" y="690845"/>
            <a:ext cx="2728213" cy="28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53" y="3673916"/>
            <a:ext cx="3038446" cy="14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53" y="1923678"/>
            <a:ext cx="1907821" cy="1542200"/>
          </a:xfrm>
          <a:prstGeom prst="roundRect">
            <a:avLst/>
          </a:prstGeom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182825" y="3570845"/>
            <a:ext cx="3420000" cy="1542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785837" y="3324214"/>
            <a:ext cx="1317171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r>
              <a:rPr lang="fr-CH" dirty="0" err="1" smtClean="0">
                <a:solidFill>
                  <a:schemeClr val="tx2"/>
                </a:solidFill>
              </a:rPr>
              <a:t>After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curing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82825" y="3224192"/>
            <a:ext cx="341323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r>
              <a:rPr lang="fr-CH" dirty="0" err="1" smtClean="0">
                <a:solidFill>
                  <a:schemeClr val="tx2"/>
                </a:solidFill>
              </a:rPr>
              <a:t>After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reaction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83260" y="2957153"/>
            <a:ext cx="2412000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r>
              <a:rPr lang="fr-CH" dirty="0" err="1" smtClean="0">
                <a:solidFill>
                  <a:schemeClr val="tx2"/>
                </a:solidFill>
              </a:rPr>
              <a:t>After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impregnation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3260" y="3304916"/>
            <a:ext cx="2412000" cy="180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103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6" descr="CERN-logo_outlin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31590"/>
            <a:ext cx="7920000" cy="344041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Main parameters of the 11T Dipole</a:t>
            </a:r>
          </a:p>
          <a:p>
            <a:r>
              <a:rPr lang="en-GB" dirty="0"/>
              <a:t>The 11T Dipole Plan in the Timeline of </a:t>
            </a:r>
            <a:r>
              <a:rPr lang="en-GB" dirty="0" smtClean="0"/>
              <a:t>HL-LHC</a:t>
            </a:r>
          </a:p>
          <a:p>
            <a:r>
              <a:rPr lang="en-GB" dirty="0"/>
              <a:t>From technology demonstration to “final” design</a:t>
            </a:r>
            <a:endParaRPr lang="en-US" dirty="0" smtClean="0"/>
          </a:p>
          <a:p>
            <a:r>
              <a:rPr lang="en-US" dirty="0" smtClean="0"/>
              <a:t>Quench performance of MBHDP101</a:t>
            </a:r>
            <a:endParaRPr lang="en-US" dirty="0"/>
          </a:p>
          <a:p>
            <a:r>
              <a:rPr lang="en-US" dirty="0" smtClean="0"/>
              <a:t>Challenges</a:t>
            </a:r>
          </a:p>
          <a:p>
            <a:r>
              <a:rPr lang="en-US" dirty="0" smtClean="0"/>
              <a:t>Summary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F. Savary – The 11 T Dipole for HL-LHC – Holland @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3449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Loading pole – ODS wedge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F. Savary – The 11 T Dipole for HL-LHC – Holland @ CERN</a:t>
            </a:r>
            <a:endParaRPr lang="en-GB" dirty="0"/>
          </a:p>
        </p:txBody>
      </p:sp>
      <p:pic>
        <p:nvPicPr>
          <p:cNvPr id="49" name="Picture 48"/>
          <p:cNvPicPr>
            <a:picLocks noGrp="1"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5794" y="2014416"/>
            <a:ext cx="2880000" cy="329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5096123" y="1753527"/>
            <a:ext cx="23610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eriod"/>
            </a:pPr>
            <a:r>
              <a:rPr lang="en-US" sz="1600" dirty="0" smtClean="0"/>
              <a:t>Insulated cable</a:t>
            </a:r>
          </a:p>
          <a:p>
            <a:pPr marL="342900" indent="-342900">
              <a:buFont typeface="+mj-lt"/>
              <a:buAutoNum type="alphaLcPeriod"/>
            </a:pPr>
            <a:r>
              <a:rPr lang="en-US" sz="1600" dirty="0" smtClean="0"/>
              <a:t>Filler Wedge</a:t>
            </a:r>
          </a:p>
          <a:p>
            <a:pPr marL="342900" indent="-342900">
              <a:buFont typeface="+mj-lt"/>
              <a:buAutoNum type="alphaLcPeriod"/>
            </a:pPr>
            <a:r>
              <a:rPr lang="en-US" sz="1600" dirty="0" smtClean="0"/>
              <a:t>Loading plate</a:t>
            </a:r>
            <a:endParaRPr lang="en-US" sz="1600" dirty="0"/>
          </a:p>
          <a:p>
            <a:pPr marL="342900" indent="-342900">
              <a:buFont typeface="+mj-lt"/>
              <a:buAutoNum type="alphaLcPeriod"/>
            </a:pPr>
            <a:r>
              <a:rPr lang="en-US" sz="1600" dirty="0" smtClean="0"/>
              <a:t>Inter-layer</a:t>
            </a:r>
          </a:p>
          <a:p>
            <a:pPr marL="342900" indent="-342900">
              <a:buFont typeface="+mj-lt"/>
              <a:buAutoNum type="alphaLcPeriod"/>
            </a:pPr>
            <a:r>
              <a:rPr lang="en-US" sz="1600" dirty="0" smtClean="0"/>
              <a:t>Inner ground wrap</a:t>
            </a:r>
          </a:p>
          <a:p>
            <a:pPr marL="342900" indent="-342900">
              <a:buFont typeface="+mj-lt"/>
              <a:buAutoNum type="alphaLcPeriod"/>
            </a:pPr>
            <a:r>
              <a:rPr lang="en-US" sz="1600" dirty="0" smtClean="0"/>
              <a:t>Outer ground wrap</a:t>
            </a:r>
            <a:endParaRPr lang="en-US" sz="1600" dirty="0"/>
          </a:p>
        </p:txBody>
      </p:sp>
      <p:sp>
        <p:nvSpPr>
          <p:cNvPr id="51" name="Content Placeholder 3"/>
          <p:cNvSpPr>
            <a:spLocks noGrp="1"/>
          </p:cNvSpPr>
          <p:nvPr>
            <p:ph idx="1"/>
          </p:nvPr>
        </p:nvSpPr>
        <p:spPr>
          <a:xfrm>
            <a:off x="4860032" y="694630"/>
            <a:ext cx="4190472" cy="1048995"/>
          </a:xfrm>
        </p:spPr>
        <p:txBody>
          <a:bodyPr>
            <a:normAutofit/>
          </a:bodyPr>
          <a:lstStyle/>
          <a:p>
            <a:pPr marL="271463" indent="-271463">
              <a:lnSpc>
                <a:spcPct val="100000"/>
              </a:lnSpc>
            </a:pPr>
            <a:r>
              <a:rPr lang="fr-CH" sz="1800" dirty="0" err="1" smtClean="0"/>
              <a:t>Wedges</a:t>
            </a:r>
            <a:r>
              <a:rPr lang="fr-CH" sz="1800" dirty="0" smtClean="0"/>
              <a:t>, to </a:t>
            </a:r>
            <a:r>
              <a:rPr lang="fr-CH" sz="1800" dirty="0" err="1" smtClean="0"/>
              <a:t>be</a:t>
            </a:r>
            <a:r>
              <a:rPr lang="fr-CH" sz="1800" dirty="0" smtClean="0"/>
              <a:t> made of </a:t>
            </a:r>
            <a:r>
              <a:rPr lang="en-US" sz="1800" dirty="0" smtClean="0"/>
              <a:t>aluminum </a:t>
            </a:r>
            <a:r>
              <a:rPr lang="en-US" sz="1800" b="1" dirty="0" smtClean="0">
                <a:solidFill>
                  <a:srgbClr val="C00000"/>
                </a:solidFill>
              </a:rPr>
              <a:t>Oxide Dispersion Strengthened </a:t>
            </a:r>
            <a:r>
              <a:rPr lang="en-US" sz="1800" dirty="0" smtClean="0"/>
              <a:t>copper, cold drawn in length of </a:t>
            </a:r>
            <a:r>
              <a:rPr lang="fr-CH" sz="1800" dirty="0" smtClean="0"/>
              <a:t>2.6 m</a:t>
            </a: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01692" y="873614"/>
            <a:ext cx="2146079" cy="11087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4508" b="94301" l="55363" r="99796">
                        <a14:foregroundMark x1="66292" y1="16580" x2="66292" y2="165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0918" t="12425"/>
          <a:stretch/>
        </p:blipFill>
        <p:spPr>
          <a:xfrm>
            <a:off x="7103369" y="1569687"/>
            <a:ext cx="1536324" cy="1620000"/>
          </a:xfrm>
          <a:prstGeom prst="rect">
            <a:avLst/>
          </a:prstGeom>
        </p:spPr>
      </p:pic>
      <p:cxnSp>
        <p:nvCxnSpPr>
          <p:cNvPr id="54" name="Straight Connector 53"/>
          <p:cNvCxnSpPr>
            <a:endCxn id="57" idx="3"/>
          </p:cNvCxnSpPr>
          <p:nvPr/>
        </p:nvCxnSpPr>
        <p:spPr>
          <a:xfrm flipH="1">
            <a:off x="7496720" y="2598780"/>
            <a:ext cx="357493" cy="237409"/>
          </a:xfrm>
          <a:prstGeom prst="line">
            <a:avLst/>
          </a:prstGeom>
          <a:ln w="1905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7258966" y="2666912"/>
            <a:ext cx="2377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7153621" y="2497635"/>
            <a:ext cx="292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</a:t>
            </a:r>
          </a:p>
        </p:txBody>
      </p:sp>
      <p:cxnSp>
        <p:nvCxnSpPr>
          <p:cNvPr id="57" name="Straight Connector 56"/>
          <p:cNvCxnSpPr>
            <a:endCxn id="58" idx="3"/>
          </p:cNvCxnSpPr>
          <p:nvPr/>
        </p:nvCxnSpPr>
        <p:spPr>
          <a:xfrm flipH="1">
            <a:off x="7445689" y="2342977"/>
            <a:ext cx="281592" cy="323935"/>
          </a:xfrm>
          <a:prstGeom prst="line">
            <a:avLst/>
          </a:prstGeom>
          <a:ln w="1905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7033468" y="1706419"/>
            <a:ext cx="432048" cy="72008"/>
          </a:xfrm>
          <a:prstGeom prst="line">
            <a:avLst/>
          </a:prstGeom>
          <a:ln w="1905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6762240" y="1613210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</a:t>
            </a:r>
            <a:endParaRPr lang="en-US" sz="1600" dirty="0"/>
          </a:p>
        </p:txBody>
      </p:sp>
      <p:cxnSp>
        <p:nvCxnSpPr>
          <p:cNvPr id="60" name="Straight Connector 59"/>
          <p:cNvCxnSpPr/>
          <p:nvPr/>
        </p:nvCxnSpPr>
        <p:spPr>
          <a:xfrm flipV="1">
            <a:off x="7983773" y="1851670"/>
            <a:ext cx="635908" cy="518573"/>
          </a:xfrm>
          <a:prstGeom prst="line">
            <a:avLst/>
          </a:prstGeom>
          <a:ln w="1905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8576542" y="1693514"/>
            <a:ext cx="292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</a:t>
            </a:r>
          </a:p>
        </p:txBody>
      </p:sp>
      <p:cxnSp>
        <p:nvCxnSpPr>
          <p:cNvPr id="62" name="Straight Connector 61"/>
          <p:cNvCxnSpPr>
            <a:endCxn id="65" idx="3"/>
          </p:cNvCxnSpPr>
          <p:nvPr/>
        </p:nvCxnSpPr>
        <p:spPr>
          <a:xfrm flipH="1">
            <a:off x="7533379" y="2999326"/>
            <a:ext cx="311654" cy="76534"/>
          </a:xfrm>
          <a:prstGeom prst="line">
            <a:avLst/>
          </a:prstGeom>
          <a:ln w="1905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7292309" y="2906583"/>
            <a:ext cx="241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</a:t>
            </a:r>
            <a:endParaRPr lang="en-US" sz="1600" dirty="0"/>
          </a:p>
        </p:txBody>
      </p:sp>
      <p:cxnSp>
        <p:nvCxnSpPr>
          <p:cNvPr id="64" name="Straight Connector 63"/>
          <p:cNvCxnSpPr/>
          <p:nvPr/>
        </p:nvCxnSpPr>
        <p:spPr>
          <a:xfrm flipV="1">
            <a:off x="8546448" y="2358749"/>
            <a:ext cx="360040" cy="216024"/>
          </a:xfrm>
          <a:prstGeom prst="line">
            <a:avLst/>
          </a:prstGeom>
          <a:ln w="1905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8834480" y="2142725"/>
            <a:ext cx="247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</a:t>
            </a:r>
            <a:endParaRPr lang="en-US" sz="1600" dirty="0"/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275606"/>
            <a:ext cx="2160000" cy="1620000"/>
          </a:xfrm>
          <a:prstGeom prst="roundRect">
            <a:avLst>
              <a:gd name="adj" fmla="val 20699"/>
            </a:avLst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261" y="3176327"/>
            <a:ext cx="2144486" cy="1349829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5069" y="3139514"/>
            <a:ext cx="1485001" cy="1980000"/>
          </a:xfrm>
          <a:prstGeom prst="round2DiagRect">
            <a:avLst>
              <a:gd name="adj1" fmla="val 50000"/>
              <a:gd name="adj2" fmla="val 0"/>
            </a:avLst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5675" y="3319514"/>
            <a:ext cx="1876490" cy="1800000"/>
          </a:xfrm>
          <a:prstGeom prst="roundRect">
            <a:avLst>
              <a:gd name="adj" fmla="val 28762"/>
            </a:avLst>
          </a:prstGeom>
        </p:spPr>
      </p:pic>
      <p:sp>
        <p:nvSpPr>
          <p:cNvPr id="71" name="Content Placeholder 3"/>
          <p:cNvSpPr txBox="1">
            <a:spLocks/>
          </p:cNvSpPr>
          <p:nvPr/>
        </p:nvSpPr>
        <p:spPr>
          <a:xfrm>
            <a:off x="301190" y="693733"/>
            <a:ext cx="4482790" cy="10451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1463" indent="-271463"/>
            <a:r>
              <a:rPr lang="fr-CH" sz="1800" dirty="0" err="1" smtClean="0"/>
              <a:t>Loading</a:t>
            </a:r>
            <a:r>
              <a:rPr lang="fr-CH" sz="1800" dirty="0" smtClean="0"/>
              <a:t> pole, to </a:t>
            </a:r>
            <a:r>
              <a:rPr lang="fr-CH" sz="1800" dirty="0" err="1" smtClean="0"/>
              <a:t>be</a:t>
            </a:r>
            <a:r>
              <a:rPr lang="fr-CH" sz="1800" dirty="0" smtClean="0"/>
              <a:t> made of </a:t>
            </a:r>
            <a:r>
              <a:rPr lang="fr-CH" sz="1800" dirty="0" err="1" smtClean="0"/>
              <a:t>titanium</a:t>
            </a:r>
            <a:r>
              <a:rPr lang="fr-CH" sz="1800" dirty="0" smtClean="0"/>
              <a:t>, </a:t>
            </a:r>
            <a:br>
              <a:rPr lang="fr-CH" sz="1800" dirty="0" smtClean="0"/>
            </a:br>
            <a:r>
              <a:rPr lang="fr-CH" sz="1800" dirty="0" smtClean="0"/>
              <a:t>240 mm long</a:t>
            </a:r>
            <a:endParaRPr lang="fr-CH" sz="1800" dirty="0"/>
          </a:p>
        </p:txBody>
      </p:sp>
      <p:pic>
        <p:nvPicPr>
          <p:cNvPr id="72" name="Image 6" descr="CERN-logo_outline.jp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74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Quench heaters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F. Savary – The 11 T Dipole for HL-LHC – Holland @ CERN</a:t>
            </a:r>
            <a:endParaRPr lang="en-GB" dirty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457200" y="771550"/>
            <a:ext cx="7499176" cy="275975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</a:pPr>
            <a:r>
              <a:rPr lang="fr-CH" sz="1800" dirty="0"/>
              <a:t>A</a:t>
            </a:r>
            <a:r>
              <a:rPr lang="fr-CH" sz="1800" dirty="0" smtClean="0"/>
              <a:t> </a:t>
            </a:r>
            <a:r>
              <a:rPr lang="en-US" sz="1800" dirty="0" smtClean="0"/>
              <a:t>strip </a:t>
            </a:r>
            <a:r>
              <a:rPr lang="en-US" sz="1800" dirty="0"/>
              <a:t>of stainless steel </a:t>
            </a:r>
            <a:r>
              <a:rPr lang="en-US" sz="1800" dirty="0" smtClean="0"/>
              <a:t>of 20 </a:t>
            </a:r>
            <a:r>
              <a:rPr lang="en-US" sz="1800" dirty="0" smtClean="0">
                <a:sym typeface="Symbol" panose="05050102010706020507" pitchFamily="18" charset="2"/>
              </a:rPr>
              <a:t>m </a:t>
            </a:r>
            <a:r>
              <a:rPr lang="en-US" sz="1800" dirty="0" smtClean="0"/>
              <a:t>running </a:t>
            </a:r>
            <a:r>
              <a:rPr lang="en-US" sz="1800" dirty="0"/>
              <a:t>along the coil outer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surface</a:t>
            </a:r>
            <a:endParaRPr lang="en-US" sz="1800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1800" dirty="0" smtClean="0"/>
              <a:t>A </a:t>
            </a:r>
            <a:r>
              <a:rPr lang="en-US" sz="1800" dirty="0"/>
              <a:t>thin </a:t>
            </a:r>
            <a:r>
              <a:rPr lang="en-US" sz="1800" dirty="0">
                <a:solidFill>
                  <a:srgbClr val="C00000"/>
                </a:solidFill>
              </a:rPr>
              <a:t>copper layer </a:t>
            </a:r>
            <a:r>
              <a:rPr lang="en-US" sz="1800" dirty="0" smtClean="0">
                <a:solidFill>
                  <a:srgbClr val="C00000"/>
                </a:solidFill>
              </a:rPr>
              <a:t>of 5 </a:t>
            </a:r>
            <a:r>
              <a:rPr lang="en-US" sz="1800" dirty="0">
                <a:solidFill>
                  <a:srgbClr val="C00000"/>
                </a:solidFill>
                <a:sym typeface="Symbol" panose="05050102010706020507" pitchFamily="18" charset="2"/>
              </a:rPr>
              <a:t>m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en-US" sz="1800" dirty="0" smtClean="0"/>
              <a:t>(electrolytic </a:t>
            </a:r>
            <a:r>
              <a:rPr lang="en-US" sz="1800" dirty="0"/>
              <a:t>deposition) </a:t>
            </a:r>
            <a:r>
              <a:rPr lang="en-US" sz="1800" dirty="0" smtClean="0"/>
              <a:t>to </a:t>
            </a:r>
            <a:br>
              <a:rPr lang="en-US" sz="1800" dirty="0" smtClean="0"/>
            </a:br>
            <a:r>
              <a:rPr lang="en-US" sz="1800" dirty="0" smtClean="0"/>
              <a:t>reduce </a:t>
            </a:r>
            <a:r>
              <a:rPr lang="en-US" sz="1800" dirty="0"/>
              <a:t>the </a:t>
            </a:r>
            <a:r>
              <a:rPr lang="en-US" sz="1800" dirty="0" smtClean="0"/>
              <a:t>resistance </a:t>
            </a:r>
            <a:r>
              <a:rPr lang="en-US" sz="1800" dirty="0"/>
              <a:t>of the strip in between 2 heating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areas</a:t>
            </a:r>
            <a:endParaRPr lang="en-US" sz="1800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</a:pPr>
            <a:r>
              <a:rPr lang="fr-CH" sz="1800" dirty="0" smtClean="0"/>
              <a:t>The </a:t>
            </a:r>
            <a:r>
              <a:rPr lang="fr-CH" sz="1800" dirty="0" err="1" smtClean="0"/>
              <a:t>substrate</a:t>
            </a:r>
            <a:r>
              <a:rPr lang="fr-CH" sz="1800" dirty="0" smtClean="0"/>
              <a:t> </a:t>
            </a:r>
            <a:r>
              <a:rPr lang="fr-CH" sz="1800" dirty="0" err="1" smtClean="0"/>
              <a:t>is</a:t>
            </a:r>
            <a:r>
              <a:rPr lang="fr-CH" sz="1800" dirty="0" smtClean="0"/>
              <a:t> a 50 </a:t>
            </a:r>
            <a:r>
              <a:rPr lang="en-US" sz="1800" dirty="0">
                <a:sym typeface="Symbol" panose="05050102010706020507" pitchFamily="18" charset="2"/>
              </a:rPr>
              <a:t></a:t>
            </a:r>
            <a:r>
              <a:rPr lang="en-US" sz="1800" dirty="0" smtClean="0">
                <a:sym typeface="Symbol" panose="05050102010706020507" pitchFamily="18" charset="2"/>
              </a:rPr>
              <a:t>m polyimide </a:t>
            </a:r>
            <a:r>
              <a:rPr lang="en-US" sz="1800" dirty="0" smtClean="0">
                <a:sym typeface="Symbol" panose="05050102010706020507" pitchFamily="18" charset="2"/>
              </a:rPr>
              <a:t>film</a:t>
            </a:r>
            <a:endParaRPr lang="en-US" sz="1800" dirty="0" smtClean="0">
              <a:sym typeface="Symbol" panose="05050102010706020507" pitchFamily="18" charset="2"/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36096" y="2572451"/>
            <a:ext cx="5400000" cy="1583475"/>
            <a:chOff x="0" y="0"/>
            <a:chExt cx="6667500" cy="1955165"/>
          </a:xfrm>
        </p:grpSpPr>
        <p:grpSp>
          <p:nvGrpSpPr>
            <p:cNvPr id="9" name="Group 8"/>
            <p:cNvGrpSpPr/>
            <p:nvPr/>
          </p:nvGrpSpPr>
          <p:grpSpPr>
            <a:xfrm>
              <a:off x="0" y="0"/>
              <a:ext cx="6667500" cy="1155065"/>
              <a:chOff x="0" y="0"/>
              <a:chExt cx="6667500" cy="1155065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381000" y="0"/>
                <a:ext cx="6286500" cy="1155065"/>
                <a:chOff x="0" y="0"/>
                <a:chExt cx="6286500" cy="1155065"/>
              </a:xfrm>
            </p:grpSpPr>
            <p:sp>
              <p:nvSpPr>
                <p:cNvPr id="61" name="Cube 60"/>
                <p:cNvSpPr/>
                <p:nvPr/>
              </p:nvSpPr>
              <p:spPr>
                <a:xfrm>
                  <a:off x="0" y="0"/>
                  <a:ext cx="6286500" cy="1155065"/>
                </a:xfrm>
                <a:prstGeom prst="cube">
                  <a:avLst>
                    <a:gd name="adj" fmla="val 95147"/>
                  </a:avLst>
                </a:prstGeom>
                <a:solidFill>
                  <a:srgbClr val="804100">
                    <a:alpha val="52000"/>
                  </a:srgbClr>
                </a:solidFill>
                <a:extLst>
                  <a:ext uri="{FAA26D3D-D897-4be2-8F04-BA451C77F1D7}">
                    <ma14:placeholderFlag xmlns:ma14="http://schemas.microsoft.com/office/mac/drawingml/2011/main"/>
                  </a:ex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Cube 61"/>
                <p:cNvSpPr/>
                <p:nvPr/>
              </p:nvSpPr>
              <p:spPr>
                <a:xfrm>
                  <a:off x="254000" y="816610"/>
                  <a:ext cx="501650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tx2">
                    <a:lumMod val="40000"/>
                    <a:lumOff val="60000"/>
                  </a:schemeClr>
                </a:solidFill>
                <a:effectLst/>
                <a:extLst>
                  <a:ext uri="{FAA26D3D-D897-4be2-8F04-BA451C77F1D7}">
                    <ma14:placeholderFlag xmlns:ma14="http://schemas.microsoft.com/office/mac/drawingml/2011/main"/>
                  </a:ex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Cube 62"/>
                <p:cNvSpPr/>
                <p:nvPr/>
              </p:nvSpPr>
              <p:spPr>
                <a:xfrm>
                  <a:off x="508000" y="588010"/>
                  <a:ext cx="501650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tx2">
                    <a:lumMod val="40000"/>
                    <a:lumOff val="60000"/>
                  </a:schemeClr>
                </a:solidFill>
                <a:effectLst/>
                <a:extLst>
                  <a:ext uri="{FAA26D3D-D897-4be2-8F04-BA451C77F1D7}">
                    <ma14:placeholderFlag xmlns:ma14="http://schemas.microsoft.com/office/mac/drawingml/2011/main"/>
                  </a:ex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Cube 63"/>
                <p:cNvSpPr/>
                <p:nvPr/>
              </p:nvSpPr>
              <p:spPr>
                <a:xfrm>
                  <a:off x="698500" y="359410"/>
                  <a:ext cx="501650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tx2">
                    <a:lumMod val="40000"/>
                    <a:lumOff val="60000"/>
                  </a:schemeClr>
                </a:solidFill>
                <a:effectLst/>
                <a:extLst>
                  <a:ext uri="{FAA26D3D-D897-4be2-8F04-BA451C77F1D7}">
                    <ma14:placeholderFlag xmlns:ma14="http://schemas.microsoft.com/office/mac/drawingml/2011/main"/>
                  </a:ex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Cube 64"/>
                <p:cNvSpPr/>
                <p:nvPr/>
              </p:nvSpPr>
              <p:spPr>
                <a:xfrm>
                  <a:off x="952500" y="130810"/>
                  <a:ext cx="501650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tx2">
                    <a:lumMod val="40000"/>
                    <a:lumOff val="60000"/>
                  </a:schemeClr>
                </a:solidFill>
                <a:effectLst/>
                <a:extLst>
                  <a:ext uri="{FAA26D3D-D897-4be2-8F04-BA451C77F1D7}">
                    <ma14:placeholderFlag xmlns:ma14="http://schemas.microsoft.com/office/mac/drawingml/2011/main"/>
                  </a:ex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635000" y="130810"/>
                <a:ext cx="5703080" cy="800735"/>
                <a:chOff x="0" y="0"/>
                <a:chExt cx="5703080" cy="800735"/>
              </a:xfrm>
            </p:grpSpPr>
            <p:sp>
              <p:nvSpPr>
                <p:cNvPr id="37" name="Cube 36"/>
                <p:cNvSpPr/>
                <p:nvPr/>
              </p:nvSpPr>
              <p:spPr>
                <a:xfrm>
                  <a:off x="0" y="685800"/>
                  <a:ext cx="1200727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ma14="http://schemas.microsoft.com/office/mac/drawingml/2011/main"/>
                  </a:ex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Cube 37"/>
                <p:cNvSpPr/>
                <p:nvPr/>
              </p:nvSpPr>
              <p:spPr>
                <a:xfrm>
                  <a:off x="1270000" y="685800"/>
                  <a:ext cx="6159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ma14="http://schemas.microsoft.com/office/mac/drawingml/2011/main"/>
                  </a:ex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Cube 38"/>
                <p:cNvSpPr/>
                <p:nvPr/>
              </p:nvSpPr>
              <p:spPr>
                <a:xfrm>
                  <a:off x="1968500" y="685800"/>
                  <a:ext cx="6159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ma14="http://schemas.microsoft.com/office/mac/drawingml/2011/main"/>
                  </a:ex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Cube 39"/>
                <p:cNvSpPr/>
                <p:nvPr/>
              </p:nvSpPr>
              <p:spPr>
                <a:xfrm>
                  <a:off x="2667000" y="685800"/>
                  <a:ext cx="6159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ma14="http://schemas.microsoft.com/office/mac/drawingml/2011/main"/>
                  </a:ex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Cube 40"/>
                <p:cNvSpPr/>
                <p:nvPr/>
              </p:nvSpPr>
              <p:spPr>
                <a:xfrm>
                  <a:off x="3365500" y="685800"/>
                  <a:ext cx="6159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ma14="http://schemas.microsoft.com/office/mac/drawingml/2011/main"/>
                  </a:ex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Cube 41"/>
                <p:cNvSpPr/>
                <p:nvPr/>
              </p:nvSpPr>
              <p:spPr>
                <a:xfrm>
                  <a:off x="4098290" y="685800"/>
                  <a:ext cx="917575" cy="114935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ma14="http://schemas.microsoft.com/office/mac/drawingml/2011/main"/>
                  </a:ex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Cube 42"/>
                <p:cNvSpPr/>
                <p:nvPr/>
              </p:nvSpPr>
              <p:spPr>
                <a:xfrm>
                  <a:off x="254000" y="457200"/>
                  <a:ext cx="12001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ma14="http://schemas.microsoft.com/office/mac/drawingml/2011/main"/>
                  </a:ex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Cube 43"/>
                <p:cNvSpPr/>
                <p:nvPr/>
              </p:nvSpPr>
              <p:spPr>
                <a:xfrm>
                  <a:off x="1524000" y="457200"/>
                  <a:ext cx="6159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ma14="http://schemas.microsoft.com/office/mac/drawingml/2011/main"/>
                  </a:ex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Cube 44"/>
                <p:cNvSpPr/>
                <p:nvPr/>
              </p:nvSpPr>
              <p:spPr>
                <a:xfrm>
                  <a:off x="2222500" y="457200"/>
                  <a:ext cx="6159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ma14="http://schemas.microsoft.com/office/mac/drawingml/2011/main"/>
                  </a:ex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Cube 45"/>
                <p:cNvSpPr/>
                <p:nvPr/>
              </p:nvSpPr>
              <p:spPr>
                <a:xfrm>
                  <a:off x="2921000" y="457200"/>
                  <a:ext cx="6159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ma14="http://schemas.microsoft.com/office/mac/drawingml/2011/main"/>
                  </a:ex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Cube 46"/>
                <p:cNvSpPr/>
                <p:nvPr/>
              </p:nvSpPr>
              <p:spPr>
                <a:xfrm>
                  <a:off x="3619500" y="457200"/>
                  <a:ext cx="6159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ma14="http://schemas.microsoft.com/office/mac/drawingml/2011/main"/>
                  </a:ex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Cube 47"/>
                <p:cNvSpPr/>
                <p:nvPr/>
              </p:nvSpPr>
              <p:spPr>
                <a:xfrm>
                  <a:off x="4340860" y="457200"/>
                  <a:ext cx="917575" cy="114935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ma14="http://schemas.microsoft.com/office/mac/drawingml/2011/main"/>
                  </a:ex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Cube 48"/>
                <p:cNvSpPr/>
                <p:nvPr/>
              </p:nvSpPr>
              <p:spPr>
                <a:xfrm>
                  <a:off x="421640" y="228600"/>
                  <a:ext cx="1200727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ma14="http://schemas.microsoft.com/office/mac/drawingml/2011/main"/>
                  </a:ex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Cube 49"/>
                <p:cNvSpPr/>
                <p:nvPr/>
              </p:nvSpPr>
              <p:spPr>
                <a:xfrm>
                  <a:off x="1691640" y="228600"/>
                  <a:ext cx="6159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ma14="http://schemas.microsoft.com/office/mac/drawingml/2011/main"/>
                  </a:ex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Cube 50"/>
                <p:cNvSpPr/>
                <p:nvPr/>
              </p:nvSpPr>
              <p:spPr>
                <a:xfrm>
                  <a:off x="2390140" y="228600"/>
                  <a:ext cx="6159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ma14="http://schemas.microsoft.com/office/mac/drawingml/2011/main"/>
                  </a:ex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Cube 51"/>
                <p:cNvSpPr/>
                <p:nvPr/>
              </p:nvSpPr>
              <p:spPr>
                <a:xfrm>
                  <a:off x="3088640" y="228600"/>
                  <a:ext cx="6159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ma14="http://schemas.microsoft.com/office/mac/drawingml/2011/main"/>
                  </a:ex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Cube 52"/>
                <p:cNvSpPr/>
                <p:nvPr/>
              </p:nvSpPr>
              <p:spPr>
                <a:xfrm>
                  <a:off x="3787140" y="228600"/>
                  <a:ext cx="6159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ma14="http://schemas.microsoft.com/office/mac/drawingml/2011/main"/>
                  </a:ex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Cube 53"/>
                <p:cNvSpPr/>
                <p:nvPr/>
              </p:nvSpPr>
              <p:spPr>
                <a:xfrm>
                  <a:off x="4531505" y="228600"/>
                  <a:ext cx="917575" cy="114935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ma14="http://schemas.microsoft.com/office/mac/drawingml/2011/main"/>
                  </a:ex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Cube 54"/>
                <p:cNvSpPr/>
                <p:nvPr/>
              </p:nvSpPr>
              <p:spPr>
                <a:xfrm>
                  <a:off x="687070" y="0"/>
                  <a:ext cx="12001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ma14="http://schemas.microsoft.com/office/mac/drawingml/2011/main"/>
                  </a:ex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Cube 55"/>
                <p:cNvSpPr/>
                <p:nvPr/>
              </p:nvSpPr>
              <p:spPr>
                <a:xfrm>
                  <a:off x="1957070" y="0"/>
                  <a:ext cx="6159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ma14="http://schemas.microsoft.com/office/mac/drawingml/2011/main"/>
                  </a:ex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7" name="Cube 56"/>
                <p:cNvSpPr/>
                <p:nvPr/>
              </p:nvSpPr>
              <p:spPr>
                <a:xfrm>
                  <a:off x="2655570" y="0"/>
                  <a:ext cx="6159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ma14="http://schemas.microsoft.com/office/mac/drawingml/2011/main"/>
                  </a:ex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8" name="Cube 57"/>
                <p:cNvSpPr/>
                <p:nvPr/>
              </p:nvSpPr>
              <p:spPr>
                <a:xfrm>
                  <a:off x="3354070" y="0"/>
                  <a:ext cx="6159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ma14="http://schemas.microsoft.com/office/mac/drawingml/2011/main"/>
                  </a:ex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9" name="Cube 58"/>
                <p:cNvSpPr/>
                <p:nvPr/>
              </p:nvSpPr>
              <p:spPr>
                <a:xfrm>
                  <a:off x="4052570" y="0"/>
                  <a:ext cx="6159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ma14="http://schemas.microsoft.com/office/mac/drawingml/2011/main"/>
                  </a:ex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Cube 59"/>
                <p:cNvSpPr/>
                <p:nvPr/>
              </p:nvSpPr>
              <p:spPr>
                <a:xfrm>
                  <a:off x="4785505" y="0"/>
                  <a:ext cx="917575" cy="114935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ma14="http://schemas.microsoft.com/office/mac/drawingml/2011/main"/>
                  </a:ex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>
                <a:off x="0" y="16510"/>
                <a:ext cx="6543675" cy="914400"/>
                <a:chOff x="0" y="0"/>
                <a:chExt cx="6543675" cy="914400"/>
              </a:xfrm>
            </p:grpSpPr>
            <p:cxnSp>
              <p:nvCxnSpPr>
                <p:cNvPr id="19" name="Straight Arrow Connector 18"/>
                <p:cNvCxnSpPr/>
                <p:nvPr/>
              </p:nvCxnSpPr>
              <p:spPr>
                <a:xfrm flipH="1">
                  <a:off x="945515" y="159385"/>
                  <a:ext cx="433705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Arrow Connector 19"/>
                <p:cNvCxnSpPr/>
                <p:nvPr/>
              </p:nvCxnSpPr>
              <p:spPr>
                <a:xfrm flipH="1">
                  <a:off x="684530" y="384810"/>
                  <a:ext cx="433714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1" name="Group 20"/>
                <p:cNvGrpSpPr/>
                <p:nvPr/>
              </p:nvGrpSpPr>
              <p:grpSpPr>
                <a:xfrm>
                  <a:off x="6043930" y="159385"/>
                  <a:ext cx="499745" cy="237490"/>
                  <a:chOff x="0" y="0"/>
                  <a:chExt cx="499745" cy="237490"/>
                </a:xfrm>
              </p:grpSpPr>
              <p:grpSp>
                <p:nvGrpSpPr>
                  <p:cNvPr id="33" name="Group 32"/>
                  <p:cNvGrpSpPr/>
                  <p:nvPr/>
                </p:nvGrpSpPr>
                <p:grpSpPr>
                  <a:xfrm>
                    <a:off x="0" y="8890"/>
                    <a:ext cx="498031" cy="228600"/>
                    <a:chOff x="0" y="0"/>
                    <a:chExt cx="498031" cy="228600"/>
                  </a:xfrm>
                </p:grpSpPr>
                <p:cxnSp>
                  <p:nvCxnSpPr>
                    <p:cNvPr id="35" name="Straight Connector 34"/>
                    <p:cNvCxnSpPr/>
                    <p:nvPr/>
                  </p:nvCxnSpPr>
                  <p:spPr>
                    <a:xfrm>
                      <a:off x="0" y="228600"/>
                      <a:ext cx="253556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" name="Straight Connector 35"/>
                    <p:cNvCxnSpPr/>
                    <p:nvPr/>
                  </p:nvCxnSpPr>
                  <p:spPr>
                    <a:xfrm>
                      <a:off x="244475" y="0"/>
                      <a:ext cx="253556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4" name="Straight Connector 33"/>
                  <p:cNvCxnSpPr/>
                  <p:nvPr/>
                </p:nvCxnSpPr>
                <p:spPr>
                  <a:xfrm flipV="1">
                    <a:off x="245745" y="0"/>
                    <a:ext cx="254000" cy="2286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" name="Group 21"/>
                <p:cNvGrpSpPr/>
                <p:nvPr/>
              </p:nvGrpSpPr>
              <p:grpSpPr>
                <a:xfrm>
                  <a:off x="5603240" y="628650"/>
                  <a:ext cx="499745" cy="237490"/>
                  <a:chOff x="0" y="0"/>
                  <a:chExt cx="499745" cy="237490"/>
                </a:xfrm>
              </p:grpSpPr>
              <p:grpSp>
                <p:nvGrpSpPr>
                  <p:cNvPr id="29" name="Group 28"/>
                  <p:cNvGrpSpPr/>
                  <p:nvPr/>
                </p:nvGrpSpPr>
                <p:grpSpPr>
                  <a:xfrm>
                    <a:off x="0" y="8890"/>
                    <a:ext cx="498031" cy="228600"/>
                    <a:chOff x="0" y="0"/>
                    <a:chExt cx="498031" cy="228600"/>
                  </a:xfrm>
                </p:grpSpPr>
                <p:cxnSp>
                  <p:nvCxnSpPr>
                    <p:cNvPr id="31" name="Straight Connector 30"/>
                    <p:cNvCxnSpPr/>
                    <p:nvPr/>
                  </p:nvCxnSpPr>
                  <p:spPr>
                    <a:xfrm>
                      <a:off x="0" y="228600"/>
                      <a:ext cx="253556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" name="Straight Connector 31"/>
                    <p:cNvCxnSpPr/>
                    <p:nvPr/>
                  </p:nvCxnSpPr>
                  <p:spPr>
                    <a:xfrm>
                      <a:off x="244475" y="0"/>
                      <a:ext cx="253556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0" name="Straight Connector 29"/>
                  <p:cNvCxnSpPr/>
                  <p:nvPr/>
                </p:nvCxnSpPr>
                <p:spPr>
                  <a:xfrm flipV="1">
                    <a:off x="245745" y="0"/>
                    <a:ext cx="254000" cy="2286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3" name="Straight Arrow Connector 22"/>
                <p:cNvCxnSpPr/>
                <p:nvPr/>
              </p:nvCxnSpPr>
              <p:spPr>
                <a:xfrm flipH="1">
                  <a:off x="490220" y="620395"/>
                  <a:ext cx="433705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/>
                <p:cNvCxnSpPr/>
                <p:nvPr/>
              </p:nvCxnSpPr>
              <p:spPr>
                <a:xfrm flipH="1">
                  <a:off x="230505" y="845820"/>
                  <a:ext cx="433705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 Box 168"/>
                <p:cNvSpPr txBox="1"/>
                <p:nvPr/>
              </p:nvSpPr>
              <p:spPr>
                <a:xfrm>
                  <a:off x="662305" y="0"/>
                  <a:ext cx="317500" cy="228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1200" b="1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+</a:t>
                  </a:r>
                  <a:endParaRPr lang="en-US" sz="10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26" name="Text Box 169"/>
                <p:cNvSpPr txBox="1"/>
                <p:nvPr/>
              </p:nvSpPr>
              <p:spPr>
                <a:xfrm>
                  <a:off x="190500" y="457200"/>
                  <a:ext cx="317500" cy="228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1200" b="1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+</a:t>
                  </a:r>
                  <a:endParaRPr lang="en-US" sz="10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27" name="Text Box 170"/>
                <p:cNvSpPr txBox="1"/>
                <p:nvPr/>
              </p:nvSpPr>
              <p:spPr>
                <a:xfrm>
                  <a:off x="444500" y="228600"/>
                  <a:ext cx="254000" cy="3429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1200" b="1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-</a:t>
                  </a:r>
                  <a:endParaRPr lang="en-US" sz="10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28" name="Text Box 171"/>
                <p:cNvSpPr txBox="1"/>
                <p:nvPr/>
              </p:nvSpPr>
              <p:spPr>
                <a:xfrm>
                  <a:off x="0" y="685800"/>
                  <a:ext cx="254000" cy="228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1200" b="1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-</a:t>
                  </a:r>
                  <a:endParaRPr lang="en-US" sz="10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</p:grpSp>
        </p:grpSp>
        <p:cxnSp>
          <p:nvCxnSpPr>
            <p:cNvPr id="10" name="Straight Connector 9"/>
            <p:cNvCxnSpPr/>
            <p:nvPr/>
          </p:nvCxnSpPr>
          <p:spPr>
            <a:xfrm>
              <a:off x="4696460" y="873125"/>
              <a:ext cx="390342" cy="601127"/>
            </a:xfrm>
            <a:prstGeom prst="line">
              <a:avLst/>
            </a:prstGeom>
            <a:ln w="9525" cmpd="sng">
              <a:solidFill>
                <a:schemeClr val="tx1"/>
              </a:solidFill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3619500" y="873125"/>
              <a:ext cx="389890" cy="600710"/>
            </a:xfrm>
            <a:prstGeom prst="line">
              <a:avLst/>
            </a:prstGeom>
            <a:ln w="9525" cmpd="sng">
              <a:solidFill>
                <a:schemeClr val="tx1"/>
              </a:solidFill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905000" y="1040765"/>
              <a:ext cx="287020" cy="456565"/>
            </a:xfrm>
            <a:prstGeom prst="line">
              <a:avLst/>
            </a:prstGeom>
            <a:ln w="9525" cmpd="sng">
              <a:solidFill>
                <a:schemeClr val="tx1"/>
              </a:solidFill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 Box 175"/>
            <p:cNvSpPr txBox="1"/>
            <p:nvPr/>
          </p:nvSpPr>
          <p:spPr>
            <a:xfrm>
              <a:off x="5016500" y="1497965"/>
              <a:ext cx="10795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000">
                  <a:effectLst/>
                  <a:ea typeface="Times New Roman" panose="02020603050405020304" pitchFamily="18" charset="0"/>
                </a:rPr>
                <a:t>Heating areas</a:t>
              </a:r>
              <a:endParaRPr lang="en-US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en-GB" sz="1000">
                  <a:effectLst/>
                  <a:ea typeface="Times New Roman" panose="02020603050405020304" pitchFamily="18" charset="0"/>
                </a:rPr>
                <a:t>(stainless steel)</a:t>
              </a:r>
              <a:endParaRPr lang="en-US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4" name="Text Box 176"/>
            <p:cNvSpPr txBox="1"/>
            <p:nvPr/>
          </p:nvSpPr>
          <p:spPr>
            <a:xfrm>
              <a:off x="3048000" y="1497965"/>
              <a:ext cx="18415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000">
                  <a:effectLst/>
                  <a:ea typeface="Times New Roman" panose="02020603050405020304" pitchFamily="18" charset="0"/>
                </a:rPr>
                <a:t>Non-heating areas</a:t>
              </a:r>
              <a:endParaRPr lang="en-US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GB" sz="1000">
                  <a:effectLst/>
                  <a:ea typeface="Times New Roman" panose="02020603050405020304" pitchFamily="18" charset="0"/>
                </a:rPr>
                <a:t>(copper plated stainless steel)</a:t>
              </a:r>
              <a:endParaRPr lang="en-US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5" name="Text Box 177"/>
            <p:cNvSpPr txBox="1"/>
            <p:nvPr/>
          </p:nvSpPr>
          <p:spPr>
            <a:xfrm>
              <a:off x="1270000" y="1497965"/>
              <a:ext cx="18415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000">
                  <a:effectLst/>
                  <a:ea typeface="Times New Roman" panose="02020603050405020304" pitchFamily="18" charset="0"/>
                </a:rPr>
                <a:t>Polyimide film</a:t>
              </a:r>
              <a:endParaRPr lang="en-US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GB" sz="1000">
                  <a:effectLst/>
                  <a:ea typeface="Times New Roman" panose="02020603050405020304" pitchFamily="18" charset="0"/>
                </a:rPr>
                <a:t>(substrate)</a:t>
              </a:r>
              <a:endParaRPr lang="en-US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1919029" y="4363239"/>
            <a:ext cx="2722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anose="020B0604020202020204" pitchFamily="34" charset="0"/>
              <a:buChar char="•"/>
            </a:pPr>
            <a:r>
              <a:rPr lang="fr-CH" sz="1600" b="1" dirty="0" err="1" smtClean="0"/>
              <a:t>Overall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length</a:t>
            </a:r>
            <a:r>
              <a:rPr lang="fr-CH" sz="1600" b="1" dirty="0" smtClean="0"/>
              <a:t>: </a:t>
            </a:r>
            <a:r>
              <a:rPr lang="fr-CH" sz="1600" b="1" dirty="0" smtClean="0">
                <a:solidFill>
                  <a:srgbClr val="C00000"/>
                </a:solidFill>
              </a:rPr>
              <a:t>5600 mm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fr-CH" sz="1600" dirty="0" err="1" smtClean="0"/>
              <a:t>Width</a:t>
            </a:r>
            <a:r>
              <a:rPr lang="fr-CH" sz="1600" dirty="0" smtClean="0"/>
              <a:t>: 160 to 300 mm</a:t>
            </a:r>
            <a:endParaRPr lang="en-US" sz="1600" dirty="0"/>
          </a:p>
        </p:txBody>
      </p:sp>
      <p:pic>
        <p:nvPicPr>
          <p:cNvPr id="67" name="Image 6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400043" y="1358773"/>
            <a:ext cx="4788258" cy="2699928"/>
          </a:xfrm>
          <a:prstGeom prst="snip2SameRect">
            <a:avLst>
              <a:gd name="adj1" fmla="val 0"/>
              <a:gd name="adj2" fmla="val 50000"/>
            </a:avLst>
          </a:prstGeom>
        </p:spPr>
      </p:pic>
      <p:pic>
        <p:nvPicPr>
          <p:cNvPr id="6" name="Picture 1" descr="G:\Workspaces\s\shortmod\Develop\labo 927\HFM\927_general pictures\110NIKON\DSCN586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3433" y="3398778"/>
            <a:ext cx="2256000" cy="16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5239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6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E6E1DD"/>
              </a:clrFrom>
              <a:clrTo>
                <a:srgbClr val="E6E1D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456353" y="1940703"/>
            <a:ext cx="3859200" cy="201140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226633" y="2396837"/>
            <a:ext cx="1656184" cy="11419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Collars</a:t>
            </a:r>
            <a:r>
              <a:rPr lang="fr-CH" dirty="0"/>
              <a:t> – </a:t>
            </a:r>
            <a:r>
              <a:rPr lang="fr-CH" dirty="0" err="1"/>
              <a:t>collaring</a:t>
            </a:r>
            <a:r>
              <a:rPr lang="fr-CH" dirty="0"/>
              <a:t> keys – </a:t>
            </a:r>
            <a:r>
              <a:rPr lang="fr-CH" dirty="0" err="1"/>
              <a:t>yoke</a:t>
            </a:r>
            <a:r>
              <a:rPr lang="fr-CH" dirty="0"/>
              <a:t> </a:t>
            </a:r>
            <a:r>
              <a:rPr lang="fr-CH" dirty="0" err="1"/>
              <a:t>laminations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F. Savary – The 11 T Dipole for HL-LHC – Holland @ CERN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933" y="1836137"/>
            <a:ext cx="1800000" cy="17742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5576" y="573756"/>
            <a:ext cx="3240000" cy="214201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5576" y="2724104"/>
            <a:ext cx="3240000" cy="243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20940" y="4640818"/>
            <a:ext cx="2403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lvl="2" indent="-95250">
              <a:buFont typeface="Arial" panose="020B0604020202020204" pitchFamily="34" charset="0"/>
              <a:buChar char="•"/>
            </a:pPr>
            <a:r>
              <a:rPr lang="fr-CH" sz="1400" dirty="0" smtClean="0"/>
              <a:t>3 mm </a:t>
            </a:r>
            <a:r>
              <a:rPr lang="fr-CH" sz="1400" dirty="0" err="1" smtClean="0"/>
              <a:t>thick</a:t>
            </a:r>
            <a:r>
              <a:rPr lang="fr-CH" sz="1400" dirty="0" smtClean="0"/>
              <a:t> high Mn </a:t>
            </a:r>
            <a:r>
              <a:rPr lang="fr-CH" sz="1400" dirty="0" err="1" smtClean="0"/>
              <a:t>steel</a:t>
            </a:r>
            <a:endParaRPr lang="fr-CH" sz="1400" dirty="0" smtClean="0"/>
          </a:p>
          <a:p>
            <a:pPr marL="182563" lvl="2" indent="-95250">
              <a:buFont typeface="Arial" panose="020B0604020202020204" pitchFamily="34" charset="0"/>
              <a:buChar char="•"/>
            </a:pPr>
            <a:r>
              <a:rPr lang="fr-CH" sz="1400" dirty="0" smtClean="0">
                <a:sym typeface="Symbol" panose="05050102010706020507" pitchFamily="18" charset="2"/>
              </a:rPr>
              <a:t></a:t>
            </a:r>
            <a:r>
              <a:rPr lang="fr-CH" sz="1400" baseline="-25000" dirty="0" smtClean="0">
                <a:sym typeface="Symbol" panose="05050102010706020507" pitchFamily="18" charset="2"/>
              </a:rPr>
              <a:t>0.2</a:t>
            </a:r>
            <a:r>
              <a:rPr lang="fr-CH" sz="1400" dirty="0" smtClean="0">
                <a:sym typeface="Symbol" panose="05050102010706020507" pitchFamily="18" charset="2"/>
              </a:rPr>
              <a:t> &gt; 400 </a:t>
            </a:r>
            <a:r>
              <a:rPr lang="fr-CH" sz="1400" dirty="0" err="1" smtClean="0">
                <a:sym typeface="Symbol" panose="05050102010706020507" pitchFamily="18" charset="2"/>
              </a:rPr>
              <a:t>MPa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486820" y="578432"/>
            <a:ext cx="5333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Yoke</a:t>
            </a:r>
            <a:r>
              <a:rPr lang="fr-CH" dirty="0" smtClean="0"/>
              <a:t> </a:t>
            </a:r>
            <a:r>
              <a:rPr lang="fr-CH" dirty="0" err="1" smtClean="0"/>
              <a:t>laminations</a:t>
            </a:r>
            <a:r>
              <a:rPr lang="fr-CH" dirty="0" smtClean="0"/>
              <a:t>: 5.8 mm </a:t>
            </a:r>
            <a:r>
              <a:rPr lang="fr-CH" dirty="0" err="1" smtClean="0"/>
              <a:t>thick</a:t>
            </a:r>
            <a:r>
              <a:rPr lang="fr-CH" dirty="0" smtClean="0"/>
              <a:t> </a:t>
            </a:r>
            <a:r>
              <a:rPr lang="fr-CH" dirty="0" err="1" smtClean="0"/>
              <a:t>low</a:t>
            </a:r>
            <a:r>
              <a:rPr lang="fr-CH" dirty="0" smtClean="0"/>
              <a:t> </a:t>
            </a:r>
            <a:r>
              <a:rPr lang="fr-CH" dirty="0" err="1" smtClean="0"/>
              <a:t>carbon</a:t>
            </a:r>
            <a:r>
              <a:rPr lang="fr-CH" dirty="0" smtClean="0"/>
              <a:t> </a:t>
            </a:r>
            <a:r>
              <a:rPr lang="fr-CH" dirty="0" err="1" smtClean="0"/>
              <a:t>steel</a:t>
            </a:r>
            <a:endParaRPr lang="fr-CH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4603588" y="3536951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mtClean="0"/>
              <a:t>Collars</a:t>
            </a:r>
            <a:endParaRPr lang="fr-CH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2431390" y="1000767"/>
            <a:ext cx="28924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buFont typeface="Arial" charset="0"/>
              <a:buChar char="•"/>
            </a:pPr>
            <a:r>
              <a:rPr lang="fr-CH" sz="1600" dirty="0" err="1" smtClean="0">
                <a:solidFill>
                  <a:schemeClr val="tx2"/>
                </a:solidFill>
              </a:rPr>
              <a:t>Butraco</a:t>
            </a:r>
            <a:endParaRPr lang="fr-CH" sz="1600" dirty="0" smtClean="0">
              <a:solidFill>
                <a:schemeClr val="tx2"/>
              </a:solidFill>
            </a:endParaRPr>
          </a:p>
          <a:p>
            <a:pPr marL="182563" indent="-182563">
              <a:buFont typeface="Arial" charset="0"/>
              <a:buChar char="•"/>
            </a:pPr>
            <a:r>
              <a:rPr lang="fr-CH" sz="1600" dirty="0" err="1" smtClean="0">
                <a:solidFill>
                  <a:schemeClr val="tx2"/>
                </a:solidFill>
              </a:rPr>
              <a:t>Jeijen</a:t>
            </a:r>
            <a:r>
              <a:rPr lang="fr-CH" sz="1600" dirty="0" smtClean="0">
                <a:solidFill>
                  <a:schemeClr val="tx2"/>
                </a:solidFill>
              </a:rPr>
              <a:t> </a:t>
            </a:r>
            <a:r>
              <a:rPr lang="fr-CH" sz="1600" dirty="0" err="1" smtClean="0">
                <a:solidFill>
                  <a:schemeClr val="tx2"/>
                </a:solidFill>
              </a:rPr>
              <a:t>metaaltechniek</a:t>
            </a:r>
            <a:r>
              <a:rPr lang="fr-CH" sz="1600" dirty="0" smtClean="0">
                <a:solidFill>
                  <a:schemeClr val="tx2"/>
                </a:solidFill>
              </a:rPr>
              <a:t> B.V.</a:t>
            </a:r>
          </a:p>
          <a:p>
            <a:pPr marL="182563" indent="-182563">
              <a:buFont typeface="Arial" charset="0"/>
              <a:buChar char="•"/>
            </a:pPr>
            <a:r>
              <a:rPr lang="fr-CH" sz="1600" dirty="0" err="1" smtClean="0">
                <a:solidFill>
                  <a:schemeClr val="tx2"/>
                </a:solidFill>
              </a:rPr>
              <a:t>Kusters</a:t>
            </a:r>
            <a:r>
              <a:rPr lang="fr-CH" sz="1600" dirty="0" smtClean="0">
                <a:solidFill>
                  <a:schemeClr val="tx2"/>
                </a:solidFill>
              </a:rPr>
              <a:t> &amp; Bosch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51200" y="2214000"/>
            <a:ext cx="1404000" cy="14131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90391" y="3455378"/>
            <a:ext cx="1800000" cy="1629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69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5000"/>
            <a:ext cx="9144000" cy="540000"/>
          </a:xfrm>
        </p:spPr>
        <p:txBody>
          <a:bodyPr/>
          <a:lstStyle/>
          <a:p>
            <a:r>
              <a:rPr lang="fr-CH" dirty="0" err="1"/>
              <a:t>Shells</a:t>
            </a:r>
            <a:r>
              <a:rPr lang="fr-CH" dirty="0"/>
              <a:t> – </a:t>
            </a:r>
            <a:r>
              <a:rPr lang="fr-CH" dirty="0" smtClean="0"/>
              <a:t>End </a:t>
            </a:r>
            <a:r>
              <a:rPr lang="fr-CH" dirty="0" err="1"/>
              <a:t>covers</a:t>
            </a:r>
            <a:r>
              <a:rPr lang="fr-CH" dirty="0"/>
              <a:t>, main parts of the </a:t>
            </a:r>
            <a:r>
              <a:rPr lang="fr-CH" dirty="0" smtClean="0"/>
              <a:t>He </a:t>
            </a:r>
            <a:r>
              <a:rPr lang="fr-CH" dirty="0" err="1"/>
              <a:t>vessel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F. Savary – The 11 T Dipole for HL-LHC – Holland @ CERN</a:t>
            </a:r>
            <a:endParaRPr lang="en-GB" dirty="0"/>
          </a:p>
        </p:txBody>
      </p:sp>
      <p:pic>
        <p:nvPicPr>
          <p:cNvPr id="5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16" y="771550"/>
            <a:ext cx="4680000" cy="2675916"/>
          </a:xfrm>
        </p:spPr>
      </p:pic>
      <p:sp>
        <p:nvSpPr>
          <p:cNvPr id="7" name="Content Placeholder 3"/>
          <p:cNvSpPr txBox="1">
            <a:spLocks/>
          </p:cNvSpPr>
          <p:nvPr/>
        </p:nvSpPr>
        <p:spPr>
          <a:xfrm>
            <a:off x="59416" y="3544016"/>
            <a:ext cx="4680000" cy="1124727"/>
          </a:xfrm>
          <a:prstGeom prst="rect">
            <a:avLst/>
          </a:prstGeom>
        </p:spPr>
        <p:txBody>
          <a:bodyPr vert="horz" lIns="91440" tIns="0" rIns="91440" bIns="0" rtlCol="0">
            <a:normAutofit fontScale="92500"/>
          </a:bodyPr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fr-CH" sz="1600" dirty="0" err="1" smtClean="0"/>
              <a:t>Material</a:t>
            </a:r>
            <a:r>
              <a:rPr lang="fr-CH" sz="1600" dirty="0" smtClean="0"/>
              <a:t>: AISI 316 LN, hot </a:t>
            </a:r>
            <a:r>
              <a:rPr lang="fr-CH" sz="1600" dirty="0" err="1" smtClean="0"/>
              <a:t>rolled</a:t>
            </a:r>
            <a:r>
              <a:rPr lang="fr-CH" sz="1600" dirty="0" smtClean="0"/>
              <a:t> plates </a:t>
            </a:r>
            <a:r>
              <a:rPr lang="fr-CH" sz="1600" dirty="0" err="1" smtClean="0"/>
              <a:t>formed</a:t>
            </a:r>
            <a:r>
              <a:rPr lang="fr-CH" sz="1600" dirty="0" smtClean="0"/>
              <a:t> in </a:t>
            </a:r>
            <a:r>
              <a:rPr lang="fr-CH" sz="1600" dirty="0" err="1" smtClean="0"/>
              <a:t>folding</a:t>
            </a:r>
            <a:r>
              <a:rPr lang="fr-CH" sz="1600" dirty="0" smtClean="0"/>
              <a:t> </a:t>
            </a:r>
            <a:r>
              <a:rPr lang="fr-CH" sz="1600" dirty="0" err="1" smtClean="0"/>
              <a:t>press</a:t>
            </a:r>
            <a:r>
              <a:rPr lang="fr-CH" sz="1600" dirty="0" smtClean="0"/>
              <a:t>, </a:t>
            </a:r>
            <a:r>
              <a:rPr lang="fr-CH" sz="1600" dirty="0" err="1" smtClean="0"/>
              <a:t>thickness</a:t>
            </a:r>
            <a:r>
              <a:rPr lang="fr-CH" sz="1600" dirty="0" smtClean="0"/>
              <a:t>: 15 mm</a:t>
            </a:r>
          </a:p>
          <a:p>
            <a:pPr>
              <a:lnSpc>
                <a:spcPct val="100000"/>
              </a:lnSpc>
            </a:pPr>
            <a:r>
              <a:rPr lang="fr-CH" sz="1600" dirty="0" err="1" smtClean="0"/>
              <a:t>Tight</a:t>
            </a:r>
            <a:r>
              <a:rPr lang="fr-CH" sz="1600" dirty="0" smtClean="0"/>
              <a:t> fit </a:t>
            </a:r>
            <a:r>
              <a:rPr lang="fr-CH" sz="1600" dirty="0" err="1" smtClean="0"/>
              <a:t>with</a:t>
            </a:r>
            <a:r>
              <a:rPr lang="fr-CH" sz="1600" dirty="0" smtClean="0"/>
              <a:t> </a:t>
            </a:r>
            <a:r>
              <a:rPr lang="fr-CH" sz="1600" dirty="0" err="1" smtClean="0"/>
              <a:t>yoke</a:t>
            </a:r>
            <a:r>
              <a:rPr lang="fr-CH" sz="1600" dirty="0" smtClean="0"/>
              <a:t> </a:t>
            </a:r>
            <a:r>
              <a:rPr lang="fr-CH" sz="1600" dirty="0" err="1" smtClean="0"/>
              <a:t>laminations</a:t>
            </a:r>
            <a:r>
              <a:rPr lang="fr-CH" sz="1600" dirty="0" smtClean="0"/>
              <a:t>, i.e. </a:t>
            </a:r>
            <a:r>
              <a:rPr lang="fr-CH" sz="1600" dirty="0" err="1" smtClean="0"/>
              <a:t>need</a:t>
            </a:r>
            <a:r>
              <a:rPr lang="fr-CH" sz="1600" dirty="0" smtClean="0"/>
              <a:t> to </a:t>
            </a:r>
            <a:r>
              <a:rPr lang="fr-CH" sz="1600" dirty="0" err="1" smtClean="0"/>
              <a:t>be</a:t>
            </a:r>
            <a:r>
              <a:rPr lang="fr-CH" sz="1600" dirty="0" smtClean="0"/>
              <a:t> </a:t>
            </a:r>
            <a:r>
              <a:rPr lang="fr-CH" sz="1600" dirty="0" err="1" smtClean="0"/>
              <a:t>precise</a:t>
            </a:r>
            <a:endParaRPr lang="fr-CH" sz="1600" dirty="0" smtClean="0"/>
          </a:p>
          <a:p>
            <a:pPr>
              <a:lnSpc>
                <a:spcPct val="100000"/>
              </a:lnSpc>
            </a:pPr>
            <a:r>
              <a:rPr lang="fr-CH" sz="1600" dirty="0" err="1" smtClean="0"/>
              <a:t>Weldability</a:t>
            </a:r>
            <a:r>
              <a:rPr lang="fr-CH" sz="1600" dirty="0" smtClean="0"/>
              <a:t> and </a:t>
            </a:r>
            <a:r>
              <a:rPr lang="fr-CH" sz="1600" dirty="0" err="1" smtClean="0"/>
              <a:t>Leak</a:t>
            </a:r>
            <a:r>
              <a:rPr lang="fr-CH" sz="1600" dirty="0" smtClean="0"/>
              <a:t> </a:t>
            </a:r>
            <a:r>
              <a:rPr lang="fr-CH" sz="1600" dirty="0" err="1" smtClean="0"/>
              <a:t>tightness</a:t>
            </a:r>
            <a:endParaRPr lang="fr-CH" sz="1600" dirty="0" smtClean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782960" y="3545986"/>
            <a:ext cx="4306611" cy="1122757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fr-CH" sz="1600" dirty="0" err="1" smtClean="0"/>
              <a:t>Material</a:t>
            </a:r>
            <a:r>
              <a:rPr lang="fr-CH" sz="1600" dirty="0" smtClean="0"/>
              <a:t>: AISI 316 LN</a:t>
            </a:r>
          </a:p>
          <a:p>
            <a:pPr>
              <a:lnSpc>
                <a:spcPct val="100000"/>
              </a:lnSpc>
            </a:pPr>
            <a:r>
              <a:rPr lang="fr-CH" sz="1600" dirty="0" smtClean="0"/>
              <a:t>Powder </a:t>
            </a:r>
            <a:r>
              <a:rPr lang="fr-CH" sz="1600" dirty="0" err="1" smtClean="0"/>
              <a:t>metallurgy</a:t>
            </a:r>
            <a:r>
              <a:rPr lang="fr-CH" sz="1600" dirty="0" smtClean="0"/>
              <a:t> for the </a:t>
            </a:r>
            <a:r>
              <a:rPr lang="fr-CH" sz="1600" dirty="0" err="1" smtClean="0"/>
              <a:t>dished</a:t>
            </a:r>
            <a:r>
              <a:rPr lang="fr-CH" sz="1600" dirty="0" smtClean="0"/>
              <a:t> </a:t>
            </a:r>
            <a:r>
              <a:rPr lang="fr-CH" sz="1600" dirty="0" err="1" smtClean="0"/>
              <a:t>cover</a:t>
            </a:r>
            <a:r>
              <a:rPr lang="fr-CH" sz="1600" dirty="0" smtClean="0"/>
              <a:t>, or </a:t>
            </a:r>
            <a:r>
              <a:rPr lang="fr-CH" sz="1600" dirty="0" err="1" smtClean="0"/>
              <a:t>welded</a:t>
            </a:r>
            <a:r>
              <a:rPr lang="fr-CH" sz="1600" dirty="0" smtClean="0"/>
              <a:t> construction for the flat </a:t>
            </a:r>
            <a:r>
              <a:rPr lang="fr-CH" sz="1600" dirty="0" err="1" smtClean="0"/>
              <a:t>cover</a:t>
            </a:r>
            <a:endParaRPr lang="fr-CH" sz="1600" dirty="0" smtClean="0"/>
          </a:p>
          <a:p>
            <a:pPr>
              <a:lnSpc>
                <a:spcPct val="100000"/>
              </a:lnSpc>
            </a:pPr>
            <a:r>
              <a:rPr lang="fr-CH" sz="1600" dirty="0" err="1" smtClean="0"/>
              <a:t>Weldability</a:t>
            </a:r>
            <a:r>
              <a:rPr lang="fr-CH" sz="1600" dirty="0" smtClean="0"/>
              <a:t> and </a:t>
            </a:r>
            <a:r>
              <a:rPr lang="fr-CH" sz="1600" dirty="0" err="1" smtClean="0"/>
              <a:t>Leak</a:t>
            </a:r>
            <a:r>
              <a:rPr lang="fr-CH" sz="1600" dirty="0" smtClean="0"/>
              <a:t> </a:t>
            </a:r>
            <a:r>
              <a:rPr lang="fr-CH" sz="1600" dirty="0" err="1" smtClean="0"/>
              <a:t>tightness</a:t>
            </a:r>
            <a:endParaRPr lang="fr-CH" sz="1600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575" b="-10472"/>
          <a:stretch/>
        </p:blipFill>
        <p:spPr>
          <a:xfrm>
            <a:off x="6624000" y="719802"/>
            <a:ext cx="2520000" cy="2779412"/>
          </a:xfrm>
          <a:prstGeom prst="ellipse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2960" y="771550"/>
            <a:ext cx="2237312" cy="2677886"/>
          </a:xfrm>
          <a:prstGeom prst="rect">
            <a:avLst/>
          </a:prstGeom>
        </p:spPr>
      </p:pic>
      <p:pic>
        <p:nvPicPr>
          <p:cNvPr id="11" name="Image 6" descr="CERN-logo_outline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659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5565"/>
            <a:ext cx="7920000" cy="3635697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r>
              <a:rPr lang="fr-CH" dirty="0" smtClean="0"/>
              <a:t>The </a:t>
            </a:r>
            <a:r>
              <a:rPr lang="fr-CH" dirty="0" err="1" smtClean="0"/>
              <a:t>HiLumi</a:t>
            </a:r>
            <a:r>
              <a:rPr lang="fr-CH" dirty="0" smtClean="0"/>
              <a:t> HL-LHC Project </a:t>
            </a:r>
            <a:r>
              <a:rPr lang="fr-CH" dirty="0" err="1" smtClean="0"/>
              <a:t>is</a:t>
            </a:r>
            <a:r>
              <a:rPr lang="fr-CH" dirty="0" smtClean="0"/>
              <a:t> in </a:t>
            </a:r>
            <a:r>
              <a:rPr lang="fr-CH" dirty="0"/>
              <a:t>the </a:t>
            </a:r>
            <a:r>
              <a:rPr lang="fr-CH" b="1" dirty="0"/>
              <a:t>construction phase</a:t>
            </a:r>
          </a:p>
          <a:p>
            <a:pPr>
              <a:lnSpc>
                <a:spcPct val="110000"/>
              </a:lnSpc>
            </a:pPr>
            <a:r>
              <a:rPr lang="fr-CH" dirty="0"/>
              <a:t>Most components are not standard, </a:t>
            </a:r>
            <a:r>
              <a:rPr lang="fr-CH" dirty="0" err="1"/>
              <a:t>specifications</a:t>
            </a:r>
            <a:r>
              <a:rPr lang="fr-CH" dirty="0"/>
              <a:t> are </a:t>
            </a:r>
            <a:r>
              <a:rPr lang="fr-CH" dirty="0" err="1"/>
              <a:t>demanding</a:t>
            </a:r>
            <a:endParaRPr lang="fr-CH" dirty="0"/>
          </a:p>
          <a:p>
            <a:pPr lvl="1">
              <a:lnSpc>
                <a:spcPct val="110000"/>
              </a:lnSpc>
            </a:pPr>
            <a:r>
              <a:rPr lang="fr-CH" dirty="0" err="1"/>
              <a:t>Materials</a:t>
            </a:r>
            <a:r>
              <a:rPr lang="fr-CH" dirty="0"/>
              <a:t> (</a:t>
            </a:r>
            <a:r>
              <a:rPr lang="fr-CH" dirty="0" err="1"/>
              <a:t>remember</a:t>
            </a:r>
            <a:r>
              <a:rPr lang="fr-CH" dirty="0"/>
              <a:t> … </a:t>
            </a:r>
            <a:r>
              <a:rPr lang="fr-CH" dirty="0" err="1"/>
              <a:t>will</a:t>
            </a:r>
            <a:r>
              <a:rPr lang="fr-CH" dirty="0"/>
              <a:t> </a:t>
            </a:r>
            <a:r>
              <a:rPr lang="fr-CH" dirty="0" err="1"/>
              <a:t>work</a:t>
            </a:r>
            <a:r>
              <a:rPr lang="fr-CH" dirty="0"/>
              <a:t> </a:t>
            </a:r>
            <a:r>
              <a:rPr lang="fr-CH" dirty="0" err="1"/>
              <a:t>between</a:t>
            </a:r>
            <a:r>
              <a:rPr lang="fr-CH" dirty="0"/>
              <a:t> -271°C and +640°C for the </a:t>
            </a:r>
            <a:r>
              <a:rPr lang="fr-CH" dirty="0" err="1"/>
              <a:t>coil</a:t>
            </a:r>
            <a:r>
              <a:rPr lang="fr-CH" dirty="0"/>
              <a:t> components)</a:t>
            </a:r>
          </a:p>
          <a:p>
            <a:pPr lvl="1">
              <a:lnSpc>
                <a:spcPct val="110000"/>
              </a:lnSpc>
            </a:pPr>
            <a:r>
              <a:rPr lang="fr-CH" dirty="0"/>
              <a:t>(</a:t>
            </a:r>
            <a:r>
              <a:rPr lang="fr-CH" dirty="0" err="1"/>
              <a:t>Very</a:t>
            </a:r>
            <a:r>
              <a:rPr lang="fr-CH" dirty="0"/>
              <a:t>) </a:t>
            </a:r>
            <a:r>
              <a:rPr lang="fr-CH" dirty="0" err="1"/>
              <a:t>tight</a:t>
            </a:r>
            <a:r>
              <a:rPr lang="fr-CH" dirty="0"/>
              <a:t> </a:t>
            </a:r>
            <a:r>
              <a:rPr lang="fr-CH" dirty="0" err="1" smtClean="0"/>
              <a:t>tolerances</a:t>
            </a:r>
            <a:endParaRPr lang="fr-CH" dirty="0"/>
          </a:p>
          <a:p>
            <a:pPr>
              <a:lnSpc>
                <a:spcPct val="110000"/>
              </a:lnSpc>
            </a:pPr>
            <a:r>
              <a:rPr lang="fr-CH" dirty="0"/>
              <a:t>Limited </a:t>
            </a:r>
            <a:r>
              <a:rPr lang="fr-CH" dirty="0" err="1"/>
              <a:t>quantities</a:t>
            </a:r>
            <a:r>
              <a:rPr lang="fr-CH" dirty="0"/>
              <a:t>, but high </a:t>
            </a:r>
            <a:r>
              <a:rPr lang="fr-CH" dirty="0" err="1"/>
              <a:t>quality</a:t>
            </a:r>
            <a:r>
              <a:rPr lang="fr-CH" dirty="0"/>
              <a:t> </a:t>
            </a:r>
            <a:r>
              <a:rPr lang="fr-CH" dirty="0" err="1"/>
              <a:t>requirements</a:t>
            </a:r>
            <a:endParaRPr lang="fr-CH" dirty="0"/>
          </a:p>
          <a:p>
            <a:pPr>
              <a:lnSpc>
                <a:spcPct val="110000"/>
              </a:lnSpc>
            </a:pPr>
            <a:r>
              <a:rPr lang="fr-CH" dirty="0" err="1"/>
              <a:t>Technology</a:t>
            </a:r>
            <a:r>
              <a:rPr lang="fr-CH" dirty="0"/>
              <a:t> </a:t>
            </a:r>
            <a:r>
              <a:rPr lang="fr-CH" dirty="0" err="1" smtClean="0"/>
              <a:t>developments</a:t>
            </a:r>
            <a:r>
              <a:rPr lang="fr-CH" dirty="0" smtClean="0"/>
              <a:t> </a:t>
            </a:r>
            <a:r>
              <a:rPr lang="fr-CH" dirty="0"/>
              <a:t>are </a:t>
            </a:r>
            <a:r>
              <a:rPr lang="fr-CH" dirty="0" err="1"/>
              <a:t>needed</a:t>
            </a:r>
            <a:r>
              <a:rPr lang="fr-CH" dirty="0"/>
              <a:t>, </a:t>
            </a:r>
            <a:br>
              <a:rPr lang="fr-CH" dirty="0"/>
            </a:br>
            <a:r>
              <a:rPr lang="fr-CH" dirty="0" err="1"/>
              <a:t>e.g</a:t>
            </a:r>
            <a:r>
              <a:rPr lang="fr-CH" dirty="0"/>
              <a:t>. </a:t>
            </a:r>
            <a:r>
              <a:rPr lang="fr-CH" dirty="0" err="1"/>
              <a:t>magnets</a:t>
            </a:r>
            <a:r>
              <a:rPr lang="fr-CH" dirty="0"/>
              <a:t>, </a:t>
            </a:r>
            <a:r>
              <a:rPr lang="fr-CH" dirty="0" err="1"/>
              <a:t>quench</a:t>
            </a:r>
            <a:r>
              <a:rPr lang="fr-CH" dirty="0"/>
              <a:t> </a:t>
            </a:r>
            <a:r>
              <a:rPr lang="fr-CH" dirty="0" err="1" smtClean="0"/>
              <a:t>heaters</a:t>
            </a:r>
            <a:endParaRPr lang="fr-CH" dirty="0" smtClean="0"/>
          </a:p>
          <a:p>
            <a:pPr>
              <a:lnSpc>
                <a:spcPct val="110000"/>
              </a:lnSpc>
            </a:pPr>
            <a:r>
              <a:rPr lang="fr-CH" dirty="0" err="1" smtClean="0"/>
              <a:t>Finding</a:t>
            </a:r>
            <a:r>
              <a:rPr lang="fr-CH" dirty="0" smtClean="0"/>
              <a:t> </a:t>
            </a:r>
            <a:r>
              <a:rPr lang="fr-CH" dirty="0"/>
              <a:t>the </a:t>
            </a:r>
            <a:r>
              <a:rPr lang="fr-CH" dirty="0" err="1"/>
              <a:t>Higgs</a:t>
            </a:r>
            <a:r>
              <a:rPr lang="fr-CH" dirty="0"/>
              <a:t> boson, and more,</a:t>
            </a:r>
            <a:br>
              <a:rPr lang="fr-CH" dirty="0"/>
            </a:br>
            <a:r>
              <a:rPr lang="fr-CH" dirty="0" err="1"/>
              <a:t>requires</a:t>
            </a:r>
            <a:r>
              <a:rPr lang="fr-CH" dirty="0"/>
              <a:t> </a:t>
            </a:r>
            <a:r>
              <a:rPr lang="fr-CH" dirty="0" err="1"/>
              <a:t>exploring</a:t>
            </a:r>
            <a:r>
              <a:rPr lang="fr-CH" dirty="0"/>
              <a:t> the </a:t>
            </a:r>
            <a:r>
              <a:rPr lang="fr-CH" dirty="0" err="1"/>
              <a:t>unexplored</a:t>
            </a:r>
            <a:r>
              <a:rPr lang="fr-CH" dirty="0"/>
              <a:t>,</a:t>
            </a:r>
            <a:br>
              <a:rPr lang="fr-CH" dirty="0"/>
            </a:br>
            <a:r>
              <a:rPr lang="en-US" dirty="0"/>
              <a:t>going beyond its own limits</a:t>
            </a:r>
            <a:endParaRPr lang="fr-CH" dirty="0"/>
          </a:p>
          <a:p>
            <a:pPr>
              <a:lnSpc>
                <a:spcPct val="110000"/>
              </a:lnSpc>
            </a:pPr>
            <a:r>
              <a:rPr lang="fr-CH" dirty="0" err="1"/>
              <a:t>Challenging</a:t>
            </a:r>
            <a:r>
              <a:rPr lang="fr-CH" dirty="0"/>
              <a:t>, </a:t>
            </a:r>
            <a:r>
              <a:rPr lang="fr-CH" dirty="0" err="1"/>
              <a:t>however</a:t>
            </a:r>
            <a:r>
              <a:rPr lang="fr-CH" dirty="0"/>
              <a:t> </a:t>
            </a:r>
            <a:r>
              <a:rPr lang="fr-CH" dirty="0" err="1" smtClean="0"/>
              <a:t>rewarding</a:t>
            </a:r>
            <a:endParaRPr lang="en-US" dirty="0"/>
          </a:p>
        </p:txBody>
      </p:sp>
      <p:pic>
        <p:nvPicPr>
          <p:cNvPr id="6" name="Image 6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F. Savary – The 11 T Dipole for HL-LHC – Holland @ CERN</a:t>
            </a:r>
            <a:endParaRPr lang="en-GB" dirty="0"/>
          </a:p>
        </p:txBody>
      </p:sp>
      <p:pic>
        <p:nvPicPr>
          <p:cNvPr id="7" name="Picture 2" descr="https://upload.wikimedia.org/wikipedia/commons/thumb/9/9b/Quality_not_quantity.png/204px-Quality_not_quantit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7775" y="1851670"/>
            <a:ext cx="1188000" cy="1199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V="1">
            <a:off x="6372200" y="1851670"/>
            <a:ext cx="1255575" cy="680286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372200" y="2551687"/>
            <a:ext cx="1254507" cy="499629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http://www.geek.com/wp-content/uploads/2013/10/Peter-Higgs-May-30th-2008-small_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75775" y="3094595"/>
            <a:ext cx="3240000" cy="2048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6629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51800" y="2031750"/>
            <a:ext cx="6440400" cy="1404096"/>
          </a:xfrm>
        </p:spPr>
        <p:txBody>
          <a:bodyPr/>
          <a:lstStyle/>
          <a:p>
            <a:r>
              <a:rPr lang="en-GB" dirty="0" smtClean="0"/>
              <a:t>Thank you for your attention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2000" dirty="0" smtClean="0"/>
              <a:t>For any question, email </a:t>
            </a:r>
            <a:r>
              <a:rPr lang="en-GB" sz="2000" dirty="0" smtClean="0">
                <a:hlinkClick r:id="rId2"/>
              </a:rPr>
              <a:t>Frederic.Savary@cern.ch</a:t>
            </a:r>
            <a:r>
              <a:rPr lang="en-GB" sz="2000" dirty="0" smtClean="0"/>
              <a:t> 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F. Savary – The 11 T Dipole for HL-LHC – Holland @ CERN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180192" y="1557855"/>
            <a:ext cx="6120000" cy="2192938"/>
            <a:chOff x="180192" y="1557855"/>
            <a:chExt cx="6120000" cy="219293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0192" y="1563638"/>
              <a:ext cx="6120000" cy="2187155"/>
            </a:xfrm>
            <a:prstGeom prst="roundRect">
              <a:avLst>
                <a:gd name="adj" fmla="val 34440"/>
              </a:avLst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299093" y="1557855"/>
              <a:ext cx="4220217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1999" y="739566"/>
            <a:ext cx="8462521" cy="3776400"/>
          </a:xfrm>
        </p:spPr>
        <p:txBody>
          <a:bodyPr>
            <a:normAutofit/>
          </a:bodyPr>
          <a:lstStyle/>
          <a:p>
            <a:r>
              <a:rPr lang="en-US" sz="1500" b="1" dirty="0"/>
              <a:t>Create</a:t>
            </a:r>
            <a:r>
              <a:rPr lang="en-US" sz="1500" dirty="0"/>
              <a:t> </a:t>
            </a:r>
            <a:r>
              <a:rPr lang="en-US" sz="1500" b="1" dirty="0"/>
              <a:t>space in the dispersion suppressor regions of LHC</a:t>
            </a:r>
            <a:r>
              <a:rPr lang="en-US" sz="1500" dirty="0"/>
              <a:t>, i.e. </a:t>
            </a:r>
            <a:r>
              <a:rPr lang="en-US" sz="1500" b="1" dirty="0"/>
              <a:t>a </a:t>
            </a:r>
            <a:r>
              <a:rPr lang="en-US" sz="1500" b="1" dirty="0" smtClean="0"/>
              <a:t>RT </a:t>
            </a:r>
            <a:r>
              <a:rPr lang="en-US" sz="1500" b="1" dirty="0"/>
              <a:t>beam vacuum sector</a:t>
            </a:r>
            <a:r>
              <a:rPr lang="en-US" sz="1500" dirty="0"/>
              <a:t>, </a:t>
            </a:r>
            <a:r>
              <a:rPr lang="en-US" sz="1500" b="1" dirty="0"/>
              <a:t>to install additional </a:t>
            </a:r>
            <a:r>
              <a:rPr lang="en-US" sz="1500" b="1" dirty="0" smtClean="0"/>
              <a:t>collimators</a:t>
            </a:r>
            <a:r>
              <a:rPr lang="en-US" sz="1500" dirty="0" smtClean="0"/>
              <a:t> </a:t>
            </a:r>
            <a:r>
              <a:rPr lang="en-US" sz="1500" dirty="0"/>
              <a:t>needed to cope with beam </a:t>
            </a:r>
            <a:r>
              <a:rPr lang="en-US" sz="1500" dirty="0" smtClean="0"/>
              <a:t>intensities </a:t>
            </a:r>
            <a:r>
              <a:rPr lang="en-US" sz="1500" dirty="0"/>
              <a:t>larger than nominal</a:t>
            </a:r>
          </a:p>
          <a:p>
            <a:r>
              <a:rPr lang="en-US" sz="1500" dirty="0"/>
              <a:t>Collimators are needed </a:t>
            </a:r>
            <a:r>
              <a:rPr lang="en-US" sz="1500" dirty="0" smtClean="0"/>
              <a:t>in </a:t>
            </a:r>
            <a:r>
              <a:rPr lang="en-US" sz="1500" b="1" dirty="0" smtClean="0"/>
              <a:t>IP7</a:t>
            </a:r>
            <a:r>
              <a:rPr lang="en-US" sz="1500" dirty="0" smtClean="0"/>
              <a:t> to </a:t>
            </a:r>
            <a:r>
              <a:rPr lang="en-US" sz="1500" dirty="0"/>
              <a:t>absorb </a:t>
            </a:r>
            <a:r>
              <a:rPr lang="en-US" sz="1500" dirty="0" smtClean="0"/>
              <a:t>off-momentum particles/beam losses (proton operation)</a:t>
            </a:r>
            <a:endParaRPr lang="en-US" sz="1500" dirty="0"/>
          </a:p>
          <a:p>
            <a:r>
              <a:rPr lang="en-US" sz="1500" dirty="0"/>
              <a:t>Replace a standard Main Dipole by a </a:t>
            </a:r>
            <a:r>
              <a:rPr lang="en-US" sz="1500" b="1" dirty="0"/>
              <a:t>pair of 11T Dipoles producing the same integrated field of </a:t>
            </a:r>
            <a:r>
              <a:rPr lang="en-US" sz="1500" b="1" dirty="0" smtClean="0"/>
              <a:t>119 </a:t>
            </a:r>
            <a:r>
              <a:rPr lang="en-US" sz="1500" b="1" dirty="0" err="1"/>
              <a:t>T·m</a:t>
            </a:r>
            <a:r>
              <a:rPr lang="en-US" sz="1500" b="1" dirty="0"/>
              <a:t> at 11.85 kA</a:t>
            </a: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72" y="4606030"/>
            <a:ext cx="494185" cy="486000"/>
          </a:xfrm>
          <a:prstGeom prst="rect">
            <a:avLst/>
          </a:prstGeom>
        </p:spPr>
      </p:pic>
      <p:pic>
        <p:nvPicPr>
          <p:cNvPr id="10" name="Picture 4" descr="\\cern.ch\dfs\Users\d\dduarter\Desktop\layout with bellows.pn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521" y="3916169"/>
            <a:ext cx="9000000" cy="1137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>
            <a:off x="285450" y="3987908"/>
            <a:ext cx="8640000" cy="0"/>
          </a:xfrm>
          <a:prstGeom prst="straightConnector1">
            <a:avLst/>
          </a:prstGeom>
          <a:ln w="12700">
            <a:solidFill>
              <a:srgbClr val="002060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Line Callout 2 (Accent Bar) 11"/>
          <p:cNvSpPr/>
          <p:nvPr/>
        </p:nvSpPr>
        <p:spPr>
          <a:xfrm flipH="1">
            <a:off x="2392590" y="4892453"/>
            <a:ext cx="1063452" cy="195138"/>
          </a:xfrm>
          <a:prstGeom prst="accentCallout2">
            <a:avLst>
              <a:gd name="adj1" fmla="val 46609"/>
              <a:gd name="adj2" fmla="val -2221"/>
              <a:gd name="adj3" fmla="val 46618"/>
              <a:gd name="adj4" fmla="val -18044"/>
              <a:gd name="adj5" fmla="val -167733"/>
              <a:gd name="adj6" fmla="val -41893"/>
            </a:avLst>
          </a:prstGeom>
          <a:noFill/>
          <a:ln w="12700"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r"/>
            <a:r>
              <a:rPr lang="en-US" sz="1400" dirty="0" smtClean="0">
                <a:solidFill>
                  <a:srgbClr val="002060"/>
                </a:solidFill>
              </a:rPr>
              <a:t>Interconnect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13" name="Line Callout 2 (Accent Bar) 12"/>
          <p:cNvSpPr/>
          <p:nvPr/>
        </p:nvSpPr>
        <p:spPr>
          <a:xfrm>
            <a:off x="5312794" y="4713110"/>
            <a:ext cx="2007255" cy="208990"/>
          </a:xfrm>
          <a:prstGeom prst="accentCallout2">
            <a:avLst>
              <a:gd name="adj1" fmla="val 46609"/>
              <a:gd name="adj2" fmla="val -2221"/>
              <a:gd name="adj3" fmla="val 46759"/>
              <a:gd name="adj4" fmla="val -19969"/>
              <a:gd name="adj5" fmla="val -191268"/>
              <a:gd name="adj6" fmla="val -44001"/>
            </a:avLst>
          </a:prstGeom>
          <a:noFill/>
          <a:ln w="12700"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1400" dirty="0" smtClean="0">
                <a:solidFill>
                  <a:srgbClr val="002060"/>
                </a:solidFill>
              </a:rPr>
              <a:t>Space for Collimator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14" name="Line Callout 2 (Accent Bar) 13"/>
          <p:cNvSpPr/>
          <p:nvPr/>
        </p:nvSpPr>
        <p:spPr>
          <a:xfrm>
            <a:off x="6800920" y="3744000"/>
            <a:ext cx="1944041" cy="196652"/>
          </a:xfrm>
          <a:prstGeom prst="accentCallout2">
            <a:avLst>
              <a:gd name="adj1" fmla="val 46609"/>
              <a:gd name="adj2" fmla="val -2221"/>
              <a:gd name="adj3" fmla="val 45241"/>
              <a:gd name="adj4" fmla="val -19327"/>
              <a:gd name="adj5" fmla="val 331898"/>
              <a:gd name="adj6" fmla="val -45736"/>
            </a:avLst>
          </a:prstGeom>
          <a:noFill/>
          <a:ln w="12700"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1400" dirty="0" smtClean="0">
                <a:solidFill>
                  <a:srgbClr val="002060"/>
                </a:solidFill>
              </a:rPr>
              <a:t>11 T dipole cold mass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15" name="Line Callout 2 (Accent Bar) 14"/>
          <p:cNvSpPr/>
          <p:nvPr/>
        </p:nvSpPr>
        <p:spPr>
          <a:xfrm flipH="1">
            <a:off x="2409202" y="3744000"/>
            <a:ext cx="1853451" cy="195138"/>
          </a:xfrm>
          <a:prstGeom prst="accentCallout2">
            <a:avLst>
              <a:gd name="adj1" fmla="val 46609"/>
              <a:gd name="adj2" fmla="val -2221"/>
              <a:gd name="adj3" fmla="val 47358"/>
              <a:gd name="adj4" fmla="val -9994"/>
              <a:gd name="adj5" fmla="val 212033"/>
              <a:gd name="adj6" fmla="val -27928"/>
            </a:avLst>
          </a:prstGeom>
          <a:noFill/>
          <a:ln w="12700"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r"/>
            <a:r>
              <a:rPr lang="en-US" sz="1400" dirty="0" smtClean="0">
                <a:solidFill>
                  <a:srgbClr val="002060"/>
                </a:solidFill>
              </a:rPr>
              <a:t>By-pass cryostat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00409" y="3708000"/>
            <a:ext cx="1824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2060"/>
                </a:solidFill>
              </a:rPr>
              <a:t>15660 mm</a:t>
            </a:r>
            <a:endParaRPr lang="en-US" sz="1400" dirty="0">
              <a:solidFill>
                <a:srgbClr val="002060"/>
              </a:solidFill>
            </a:endParaRPr>
          </a:p>
        </p:txBody>
      </p:sp>
      <p:pic>
        <p:nvPicPr>
          <p:cNvPr id="19" name="Picture 5" descr="https://lhc-div-mms.web.cern.ch/lhc-div-mms/interconnect/week21_2007/0510029_03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28184" y="1779662"/>
            <a:ext cx="2700000" cy="1408729"/>
          </a:xfrm>
          <a:prstGeom prst="roundRect">
            <a:avLst>
              <a:gd name="adj" fmla="val 34370"/>
            </a:avLst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Group 19"/>
          <p:cNvGrpSpPr/>
          <p:nvPr/>
        </p:nvGrpSpPr>
        <p:grpSpPr>
          <a:xfrm>
            <a:off x="36000" y="2439756"/>
            <a:ext cx="9072504" cy="2672244"/>
            <a:chOff x="36000" y="3748240"/>
            <a:chExt cx="9072504" cy="2672244"/>
          </a:xfrm>
        </p:grpSpPr>
        <p:sp>
          <p:nvSpPr>
            <p:cNvPr id="21" name="Rectangle 20"/>
            <p:cNvSpPr/>
            <p:nvPr/>
          </p:nvSpPr>
          <p:spPr>
            <a:xfrm rot="21036984">
              <a:off x="2215628" y="3748240"/>
              <a:ext cx="648000" cy="297180"/>
            </a:xfrm>
            <a:prstGeom prst="rect">
              <a:avLst/>
            </a:prstGeom>
            <a:noFill/>
            <a:ln w="25400">
              <a:solidFill>
                <a:srgbClr val="002060"/>
              </a:solidFill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6000" y="5052484"/>
              <a:ext cx="9072000" cy="1368000"/>
            </a:xfrm>
            <a:prstGeom prst="rect">
              <a:avLst/>
            </a:prstGeom>
            <a:noFill/>
            <a:ln w="25400">
              <a:solidFill>
                <a:srgbClr val="002060"/>
              </a:solidFill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Connector 22"/>
            <p:cNvCxnSpPr>
              <a:stCxn id="21" idx="1"/>
            </p:cNvCxnSpPr>
            <p:nvPr/>
          </p:nvCxnSpPr>
          <p:spPr>
            <a:xfrm flipH="1">
              <a:off x="36000" y="3949656"/>
              <a:ext cx="2183963" cy="1102828"/>
            </a:xfrm>
            <a:prstGeom prst="line">
              <a:avLst/>
            </a:prstGeom>
            <a:noFill/>
            <a:ln w="25400">
              <a:solidFill>
                <a:srgbClr val="002060"/>
              </a:solidFill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4" name="Straight Connector 23"/>
            <p:cNvCxnSpPr>
              <a:endCxn id="21" idx="3"/>
            </p:cNvCxnSpPr>
            <p:nvPr/>
          </p:nvCxnSpPr>
          <p:spPr>
            <a:xfrm flipH="1" flipV="1">
              <a:off x="2859293" y="3844004"/>
              <a:ext cx="6249211" cy="1208480"/>
            </a:xfrm>
            <a:prstGeom prst="line">
              <a:avLst/>
            </a:prstGeom>
            <a:noFill/>
            <a:ln w="25400">
              <a:solidFill>
                <a:srgbClr val="002060"/>
              </a:solidFill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4932040" y="2500569"/>
            <a:ext cx="936104" cy="647245"/>
            <a:chOff x="6336656" y="4730608"/>
            <a:chExt cx="936104" cy="647245"/>
          </a:xfrm>
        </p:grpSpPr>
        <p:sp>
          <p:nvSpPr>
            <p:cNvPr id="29" name="Rectangle 28"/>
            <p:cNvSpPr/>
            <p:nvPr/>
          </p:nvSpPr>
          <p:spPr>
            <a:xfrm>
              <a:off x="6624688" y="4873797"/>
              <a:ext cx="648072" cy="504056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rgbClr val="C00000"/>
                  </a:solidFill>
                </a:rPr>
                <a:t>LS2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30" name="Bent-Up Arrow 29"/>
            <p:cNvSpPr/>
            <p:nvPr/>
          </p:nvSpPr>
          <p:spPr>
            <a:xfrm flipH="1">
              <a:off x="6336656" y="4730608"/>
              <a:ext cx="360000" cy="468000"/>
            </a:xfrm>
            <a:prstGeom prst="bentUpArrow">
              <a:avLst>
                <a:gd name="adj1" fmla="val 17161"/>
                <a:gd name="adj2" fmla="val 25000"/>
                <a:gd name="adj3" fmla="val 50000"/>
              </a:avLst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619672" y="2715766"/>
            <a:ext cx="936064" cy="647245"/>
            <a:chOff x="2592240" y="4725144"/>
            <a:chExt cx="936064" cy="647245"/>
          </a:xfrm>
        </p:grpSpPr>
        <p:sp>
          <p:nvSpPr>
            <p:cNvPr id="32" name="Rectangle 31"/>
            <p:cNvSpPr/>
            <p:nvPr/>
          </p:nvSpPr>
          <p:spPr>
            <a:xfrm>
              <a:off x="2592240" y="4868333"/>
              <a:ext cx="648072" cy="504056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rgbClr val="C00000"/>
                  </a:solidFill>
                </a:rPr>
                <a:t>LS3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33" name="Bent-Up Arrow 32"/>
            <p:cNvSpPr/>
            <p:nvPr/>
          </p:nvSpPr>
          <p:spPr>
            <a:xfrm>
              <a:off x="3168304" y="4725144"/>
              <a:ext cx="360000" cy="468000"/>
            </a:xfrm>
            <a:prstGeom prst="bentUpArrow">
              <a:avLst>
                <a:gd name="adj1" fmla="val 17161"/>
                <a:gd name="adj2" fmla="val 25000"/>
                <a:gd name="adj3" fmla="val 50000"/>
              </a:avLst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F. Savary – The 11 T Dipole for HL-LHC – Holland @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1108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8531154" cy="540000"/>
          </a:xfrm>
        </p:spPr>
        <p:txBody>
          <a:bodyPr/>
          <a:lstStyle/>
          <a:p>
            <a:r>
              <a:rPr lang="en-US" sz="2600" dirty="0" smtClean="0"/>
              <a:t>Definition of the </a:t>
            </a:r>
            <a:r>
              <a:rPr lang="en-US" sz="2600" dirty="0" err="1" smtClean="0"/>
              <a:t>cryo</a:t>
            </a:r>
            <a:r>
              <a:rPr lang="en-US" sz="2600" dirty="0" smtClean="0"/>
              <a:t>-assembly</a:t>
            </a:r>
            <a:endParaRPr lang="en-US" sz="2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9446" y="799288"/>
            <a:ext cx="3953374" cy="972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58000" y="807662"/>
            <a:ext cx="4085154" cy="972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4000" y="889288"/>
            <a:ext cx="1562994" cy="882000"/>
          </a:xfrm>
          <a:prstGeom prst="rect">
            <a:avLst/>
          </a:prstGeom>
        </p:spPr>
      </p:pic>
      <p:pic>
        <p:nvPicPr>
          <p:cNvPr id="16" name="Image 6" descr="CERN-logo_outline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558263"/>
            <a:ext cx="3240360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CH" dirty="0" smtClean="0"/>
              <a:t>LBH_</a:t>
            </a:r>
            <a:r>
              <a:rPr lang="fr-CH" b="1" dirty="0" smtClean="0"/>
              <a:t>A</a:t>
            </a:r>
            <a:endParaRPr lang="fr-CH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508104" y="564946"/>
            <a:ext cx="3240360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CH" dirty="0" smtClean="0"/>
              <a:t>LBH_</a:t>
            </a:r>
            <a:r>
              <a:rPr lang="fr-CH" b="1" dirty="0" smtClean="0"/>
              <a:t>B</a:t>
            </a:r>
            <a:endParaRPr lang="fr-CH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563888" y="555526"/>
            <a:ext cx="1944216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CH" dirty="0" smtClean="0"/>
              <a:t>By-pass cryostat</a:t>
            </a:r>
            <a:endParaRPr lang="fr-CH" b="1" dirty="0"/>
          </a:p>
        </p:txBody>
      </p:sp>
      <p:pic>
        <p:nvPicPr>
          <p:cNvPr id="14" name="Picture 13" descr="image003"/>
          <p:cNvPicPr>
            <a:picLocks noChangeAspect="1" noChangeArrowheads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553" b="4445"/>
          <a:stretch/>
        </p:blipFill>
        <p:spPr bwMode="auto">
          <a:xfrm>
            <a:off x="0" y="1628913"/>
            <a:ext cx="7404893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40440" y="2638011"/>
            <a:ext cx="6840000" cy="230180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99592" y="1964170"/>
            <a:ext cx="3240360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CH" dirty="0" smtClean="0"/>
              <a:t>LMBH</a:t>
            </a:r>
            <a:r>
              <a:rPr lang="fr-CH" b="1" dirty="0" smtClean="0"/>
              <a:t>A</a:t>
            </a:r>
            <a:endParaRPr lang="fr-CH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903640" y="3908756"/>
            <a:ext cx="3240360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CH" dirty="0" smtClean="0"/>
              <a:t>LMBH</a:t>
            </a:r>
            <a:r>
              <a:rPr lang="fr-CH" b="1" dirty="0" smtClean="0"/>
              <a:t>B</a:t>
            </a:r>
            <a:endParaRPr lang="fr-CH" b="1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F. Savary – The 11 T Dipole for HL-LHC – Holland @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262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6" descr="CERN-logo_outlin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31590"/>
            <a:ext cx="7920000" cy="344041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Introduction</a:t>
            </a:r>
          </a:p>
          <a:p>
            <a:r>
              <a:rPr lang="en-US" dirty="0" smtClean="0"/>
              <a:t>Main parameters of the 11T Dipole</a:t>
            </a:r>
          </a:p>
          <a:p>
            <a:r>
              <a:rPr lang="en-GB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11T Dipole Plan in the Timeline of </a:t>
            </a:r>
            <a:r>
              <a:rPr lang="en-GB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HL-LHC</a:t>
            </a:r>
          </a:p>
          <a:p>
            <a:r>
              <a:rPr lang="en-GB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From technology demonstration to “final” design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Quench performance of MBHDP101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Challenges</a:t>
            </a:r>
          </a:p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Summary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F. Savary – The 11 T Dipole for HL-LHC – Holland @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8918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Savary – The 11 T Dipole for HL-LHC – Holland @ CERN</a:t>
            </a:r>
            <a:endParaRPr lang="en-GB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parameters of the 11T Dipole</a:t>
            </a:r>
            <a:endParaRPr lang="en-GB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2289019"/>
              </p:ext>
            </p:extLst>
          </p:nvPr>
        </p:nvGraphicFramePr>
        <p:xfrm>
          <a:off x="679182" y="664200"/>
          <a:ext cx="5004000" cy="39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000"/>
                <a:gridCol w="1044000"/>
                <a:gridCol w="540000"/>
              </a:tblGrid>
              <a:tr h="144016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 err="1" smtClean="0"/>
                        <a:t>Characteristic</a:t>
                      </a:r>
                      <a:endParaRPr lang="fr-CH" sz="11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 smtClean="0"/>
                        <a:t>Value</a:t>
                      </a:r>
                      <a:endParaRPr lang="fr-CH" sz="11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 smtClean="0"/>
                        <a:t>Unit</a:t>
                      </a:r>
                      <a:endParaRPr lang="fr-CH" sz="1100" dirty="0"/>
                    </a:p>
                  </a:txBody>
                  <a:tcPr marL="36000" marR="36000" marT="36000" marB="3600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CH" sz="1100" b="1" dirty="0" smtClean="0"/>
                        <a:t>Aperture</a:t>
                      </a:r>
                      <a:endParaRPr lang="fr-CH" sz="1100" b="1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100" b="1" dirty="0" smtClean="0"/>
                        <a:t>60</a:t>
                      </a:r>
                      <a:endParaRPr lang="fr-CH" sz="1100" b="1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100" b="1" dirty="0" smtClean="0"/>
                        <a:t>mm</a:t>
                      </a:r>
                      <a:endParaRPr lang="fr-CH" sz="1100" b="1" dirty="0"/>
                    </a:p>
                  </a:txBody>
                  <a:tcPr marL="36000" marR="36000" marT="25200" marB="2520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Distance between apertures at RT / 1.9 K</a:t>
                      </a:r>
                      <a:endParaRPr lang="fr-CH" sz="11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100" dirty="0" smtClean="0"/>
                        <a:t>194.52 / 194.00</a:t>
                      </a:r>
                      <a:endParaRPr lang="fr-CH" sz="11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100" dirty="0" smtClean="0"/>
                        <a:t>mm</a:t>
                      </a:r>
                      <a:endParaRPr lang="fr-CH" sz="1100" dirty="0"/>
                    </a:p>
                  </a:txBody>
                  <a:tcPr marL="36000" marR="36000" marT="25200" marB="2520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CH" sz="1100" b="1" dirty="0" err="1" smtClean="0"/>
                        <a:t>Magnetic</a:t>
                      </a:r>
                      <a:r>
                        <a:rPr lang="fr-CH" sz="1100" b="1" dirty="0" smtClean="0"/>
                        <a:t> </a:t>
                      </a:r>
                      <a:r>
                        <a:rPr lang="fr-CH" sz="1100" b="1" dirty="0" err="1" smtClean="0"/>
                        <a:t>length</a:t>
                      </a:r>
                      <a:endParaRPr lang="fr-CH" sz="1100" b="1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100" b="1" dirty="0" smtClean="0"/>
                        <a:t>5.307</a:t>
                      </a:r>
                      <a:endParaRPr lang="fr-CH" sz="1100" b="1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100" b="1" dirty="0" smtClean="0"/>
                        <a:t>m</a:t>
                      </a:r>
                      <a:endParaRPr lang="fr-CH" sz="1100" b="1" dirty="0"/>
                    </a:p>
                  </a:txBody>
                  <a:tcPr marL="36000" marR="36000" marT="25200" marB="2520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CH" sz="1100" dirty="0" err="1" smtClean="0"/>
                        <a:t>Coil</a:t>
                      </a:r>
                      <a:r>
                        <a:rPr lang="fr-CH" sz="1100" dirty="0" smtClean="0"/>
                        <a:t> </a:t>
                      </a:r>
                      <a:r>
                        <a:rPr lang="fr-CH" sz="1100" dirty="0" err="1" smtClean="0"/>
                        <a:t>length</a:t>
                      </a:r>
                      <a:endParaRPr lang="fr-CH" sz="11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100" dirty="0" smtClean="0"/>
                        <a:t>5.415</a:t>
                      </a:r>
                      <a:endParaRPr lang="fr-CH" sz="11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100" dirty="0" smtClean="0"/>
                        <a:t>m</a:t>
                      </a:r>
                      <a:endParaRPr lang="fr-CH" sz="1100" dirty="0"/>
                    </a:p>
                  </a:txBody>
                  <a:tcPr marL="36000" marR="36000" marT="25200" marB="2520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CH" sz="1100" dirty="0" err="1" smtClean="0"/>
                        <a:t>Magnet</a:t>
                      </a:r>
                      <a:r>
                        <a:rPr lang="fr-CH" sz="1100" dirty="0" smtClean="0"/>
                        <a:t> </a:t>
                      </a:r>
                      <a:r>
                        <a:rPr lang="fr-CH" sz="1100" dirty="0" err="1" smtClean="0"/>
                        <a:t>length</a:t>
                      </a:r>
                      <a:r>
                        <a:rPr lang="fr-CH" sz="1100" dirty="0" smtClean="0"/>
                        <a:t>, </a:t>
                      </a:r>
                      <a:r>
                        <a:rPr lang="fr-CH" sz="1100" dirty="0" err="1" smtClean="0"/>
                        <a:t>between</a:t>
                      </a:r>
                      <a:r>
                        <a:rPr lang="fr-CH" sz="1100" dirty="0" smtClean="0"/>
                        <a:t> end plates</a:t>
                      </a:r>
                      <a:endParaRPr lang="fr-CH" sz="11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100" dirty="0" smtClean="0"/>
                        <a:t>5.799</a:t>
                      </a:r>
                      <a:endParaRPr lang="fr-CH" sz="11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100" dirty="0" smtClean="0"/>
                        <a:t>m</a:t>
                      </a:r>
                      <a:endParaRPr lang="fr-CH" sz="1100" dirty="0"/>
                    </a:p>
                  </a:txBody>
                  <a:tcPr marL="36000" marR="36000" marT="25200" marB="2520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CH" sz="1100" b="1" dirty="0" smtClean="0"/>
                        <a:t>Cold mass </a:t>
                      </a:r>
                      <a:r>
                        <a:rPr lang="fr-CH" sz="1100" b="1" dirty="0" err="1" smtClean="0"/>
                        <a:t>assembly</a:t>
                      </a:r>
                      <a:r>
                        <a:rPr lang="fr-CH" sz="1100" b="1" dirty="0" smtClean="0"/>
                        <a:t> </a:t>
                      </a:r>
                      <a:r>
                        <a:rPr lang="fr-CH" sz="1100" b="1" dirty="0" err="1" smtClean="0"/>
                        <a:t>length</a:t>
                      </a:r>
                      <a:endParaRPr lang="fr-CH" sz="1100" b="1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100" b="1" dirty="0" smtClean="0"/>
                        <a:t>6.252</a:t>
                      </a:r>
                      <a:endParaRPr lang="fr-CH" sz="1100" b="1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100" b="1" dirty="0" smtClean="0"/>
                        <a:t>m</a:t>
                      </a:r>
                      <a:endParaRPr lang="fr-CH" sz="1100" b="1" dirty="0"/>
                    </a:p>
                  </a:txBody>
                  <a:tcPr marL="36000" marR="36000" marT="25200" marB="2520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CH" sz="1100" b="1" dirty="0" smtClean="0"/>
                        <a:t>Operating </a:t>
                      </a:r>
                      <a:r>
                        <a:rPr lang="fr-CH" sz="1100" b="1" dirty="0" err="1" smtClean="0"/>
                        <a:t>temperature</a:t>
                      </a:r>
                      <a:endParaRPr lang="fr-CH" sz="1100" b="1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100" b="1" dirty="0" smtClean="0"/>
                        <a:t>1.9</a:t>
                      </a:r>
                      <a:endParaRPr lang="fr-CH" sz="1100" b="1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100" b="1" dirty="0" smtClean="0"/>
                        <a:t>K</a:t>
                      </a:r>
                      <a:endParaRPr lang="fr-CH" sz="1100" b="1" dirty="0"/>
                    </a:p>
                  </a:txBody>
                  <a:tcPr marL="36000" marR="36000" marT="25200" marB="2520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CH" sz="1100" dirty="0" smtClean="0"/>
                        <a:t>Nominal </a:t>
                      </a:r>
                      <a:r>
                        <a:rPr lang="fr-CH" sz="1100" dirty="0" err="1" smtClean="0"/>
                        <a:t>operation</a:t>
                      </a:r>
                      <a:r>
                        <a:rPr lang="fr-CH" sz="1100" dirty="0" smtClean="0"/>
                        <a:t> </a:t>
                      </a:r>
                      <a:r>
                        <a:rPr lang="fr-CH" sz="1100" dirty="0" err="1" smtClean="0"/>
                        <a:t>current</a:t>
                      </a:r>
                      <a:endParaRPr lang="fr-CH" sz="11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100" dirty="0" smtClean="0"/>
                        <a:t>11.85</a:t>
                      </a:r>
                      <a:endParaRPr lang="fr-CH" sz="11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100" dirty="0" smtClean="0"/>
                        <a:t>kA</a:t>
                      </a:r>
                      <a:endParaRPr lang="fr-CH" sz="1100" dirty="0"/>
                    </a:p>
                  </a:txBody>
                  <a:tcPr marL="36000" marR="36000" marT="25200" marB="2520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CH" sz="1100" b="1" dirty="0" smtClean="0"/>
                        <a:t>Bore </a:t>
                      </a:r>
                      <a:r>
                        <a:rPr lang="fr-CH" sz="1100" b="1" dirty="0" err="1" smtClean="0"/>
                        <a:t>field</a:t>
                      </a:r>
                      <a:r>
                        <a:rPr lang="fr-CH" sz="1100" b="1" dirty="0" smtClean="0"/>
                        <a:t> @ nominal </a:t>
                      </a:r>
                      <a:r>
                        <a:rPr lang="fr-CH" sz="1100" b="1" dirty="0" err="1" smtClean="0"/>
                        <a:t>current</a:t>
                      </a:r>
                      <a:endParaRPr lang="fr-CH" sz="1100" b="1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100" b="1" dirty="0" smtClean="0"/>
                        <a:t>11.23</a:t>
                      </a:r>
                      <a:endParaRPr lang="fr-CH" sz="1100" b="1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100" b="1" dirty="0" smtClean="0"/>
                        <a:t>T</a:t>
                      </a:r>
                      <a:endParaRPr lang="fr-CH" sz="1100" b="1" dirty="0"/>
                    </a:p>
                  </a:txBody>
                  <a:tcPr marL="36000" marR="36000" marT="25200" marB="2520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dirty="0" smtClean="0"/>
                        <a:t>Peak </a:t>
                      </a:r>
                      <a:r>
                        <a:rPr lang="fr-CH" sz="1100" dirty="0" err="1" smtClean="0"/>
                        <a:t>field</a:t>
                      </a:r>
                      <a:r>
                        <a:rPr lang="fr-CH" sz="1100" dirty="0" smtClean="0"/>
                        <a:t> @ nominal </a:t>
                      </a:r>
                      <a:r>
                        <a:rPr lang="fr-CH" sz="1100" dirty="0" err="1" smtClean="0"/>
                        <a:t>current</a:t>
                      </a:r>
                      <a:endParaRPr lang="fr-CH" sz="1100" dirty="0" smtClean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100" dirty="0" smtClean="0"/>
                        <a:t>11.59</a:t>
                      </a:r>
                      <a:endParaRPr lang="fr-CH" sz="11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100" dirty="0" smtClean="0"/>
                        <a:t>T</a:t>
                      </a:r>
                      <a:endParaRPr lang="fr-CH" sz="1100" dirty="0"/>
                    </a:p>
                  </a:txBody>
                  <a:tcPr marL="36000" marR="36000" marT="25200" marB="2520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dirty="0" err="1" smtClean="0"/>
                        <a:t>Stored</a:t>
                      </a:r>
                      <a:r>
                        <a:rPr lang="fr-CH" sz="1100" dirty="0" smtClean="0"/>
                        <a:t> </a:t>
                      </a:r>
                      <a:r>
                        <a:rPr lang="fr-CH" sz="1100" dirty="0" err="1" smtClean="0"/>
                        <a:t>energy</a:t>
                      </a:r>
                      <a:r>
                        <a:rPr lang="fr-CH" sz="1100" dirty="0" smtClean="0"/>
                        <a:t>/m at </a:t>
                      </a:r>
                      <a:r>
                        <a:rPr lang="fr-CH" sz="1100" dirty="0" err="1" smtClean="0"/>
                        <a:t>I</a:t>
                      </a:r>
                      <a:r>
                        <a:rPr lang="fr-CH" sz="1100" baseline="-25000" dirty="0" err="1" smtClean="0"/>
                        <a:t>nom</a:t>
                      </a:r>
                      <a:endParaRPr lang="fr-CH" sz="1100" baseline="-25000" dirty="0" smtClean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100" dirty="0" smtClean="0"/>
                        <a:t>0.9663</a:t>
                      </a:r>
                      <a:endParaRPr lang="fr-CH" sz="11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100" dirty="0" smtClean="0"/>
                        <a:t>MJ/m</a:t>
                      </a:r>
                      <a:endParaRPr lang="fr-CH" sz="1100" dirty="0"/>
                    </a:p>
                  </a:txBody>
                  <a:tcPr marL="36000" marR="36000" marT="25200" marB="2520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Cable bare width before reaction</a:t>
                      </a:r>
                      <a:endParaRPr lang="fr-CH" sz="11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mm</a:t>
                      </a:r>
                      <a:endParaRPr lang="fr-CH" sz="11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324485" algn="dec"/>
                        </a:tabLst>
                      </a:pPr>
                      <a:r>
                        <a:rPr lang="en-GB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14.7</a:t>
                      </a:r>
                      <a:endParaRPr lang="fr-CH" sz="11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Cable bare mid-thickness before reaction</a:t>
                      </a:r>
                      <a:endParaRPr lang="fr-CH" sz="11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mm</a:t>
                      </a:r>
                      <a:endParaRPr lang="fr-CH" sz="11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324485" algn="dec"/>
                        </a:tabLst>
                      </a:pPr>
                      <a:r>
                        <a:rPr lang="en-GB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1.25</a:t>
                      </a:r>
                      <a:endParaRPr lang="fr-CH" sz="11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Keystone angle</a:t>
                      </a:r>
                      <a:endParaRPr lang="fr-CH" sz="11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Degree</a:t>
                      </a:r>
                      <a:endParaRPr lang="fr-CH" sz="11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324485" algn="dec"/>
                        </a:tabLst>
                      </a:pPr>
                      <a:r>
                        <a:rPr lang="en-GB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0.79</a:t>
                      </a:r>
                      <a:endParaRPr lang="fr-CH" sz="11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Strand diameter</a:t>
                      </a:r>
                      <a:endParaRPr lang="fr-CH" sz="11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324485" algn="dec"/>
                        </a:tabLst>
                      </a:pPr>
                      <a:r>
                        <a:rPr lang="en-GB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0.700 </a:t>
                      </a:r>
                      <a:r>
                        <a:rPr lang="en-GB" sz="1100" dirty="0">
                          <a:effectLst/>
                          <a:latin typeface="+mn-lt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GB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0.003</a:t>
                      </a:r>
                      <a:endParaRPr lang="fr-CH" sz="11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100" dirty="0" smtClean="0"/>
                        <a:t>mm</a:t>
                      </a:r>
                      <a:endParaRPr lang="fr-CH" sz="1100" dirty="0"/>
                    </a:p>
                  </a:txBody>
                  <a:tcPr marL="71755" marR="71755" marT="25200" marB="2520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Number of strands per cable</a:t>
                      </a:r>
                      <a:endParaRPr lang="fr-CH" sz="11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324485" algn="dec"/>
                        </a:tabLst>
                      </a:pPr>
                      <a:r>
                        <a:rPr lang="en-GB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40</a:t>
                      </a:r>
                      <a:endParaRPr lang="fr-CH" sz="11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100" dirty="0" smtClean="0"/>
                        <a:t>-</a:t>
                      </a:r>
                      <a:endParaRPr lang="fr-CH" sz="1100" dirty="0"/>
                    </a:p>
                  </a:txBody>
                  <a:tcPr marL="71755" marR="71755" marT="25200" marB="2520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Cable insulation </a:t>
                      </a:r>
                      <a:r>
                        <a:rPr lang="en-GB" sz="11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thickness, </a:t>
                      </a:r>
                      <a:r>
                        <a:rPr lang="en-GB" sz="11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before/after reaction</a:t>
                      </a:r>
                      <a:endParaRPr lang="fr-CH" sz="11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0.150/0.110</a:t>
                      </a:r>
                      <a:endParaRPr lang="fr-CH" sz="11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100" dirty="0" smtClean="0"/>
                        <a:t>mm</a:t>
                      </a:r>
                      <a:endParaRPr lang="fr-CH" sz="1100" dirty="0"/>
                    </a:p>
                  </a:txBody>
                  <a:tcPr marL="71755" marR="71755" marT="25200" marB="25200"/>
                </a:tc>
              </a:tr>
            </a:tbl>
          </a:graphicData>
        </a:graphic>
      </p:graphicFrame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2302" y="2662869"/>
            <a:ext cx="1552305" cy="7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7772237" y="2720486"/>
            <a:ext cx="1080000" cy="676767"/>
          </a:xfrm>
          <a:prstGeom prst="rect">
            <a:avLst/>
          </a:prstGeom>
        </p:spPr>
      </p:pic>
      <p:pic>
        <p:nvPicPr>
          <p:cNvPr id="12" name="Picture 2" descr="\\cern.ch\dfs\Users\s\savary\Documents\Conferences\ASC-2014\ASC Manuscript Practice Model\Submission for publication\Fig. 2 Cable Insulation.tif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1803" y="3579862"/>
            <a:ext cx="3090677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3"/>
          <p:cNvSpPr txBox="1">
            <a:spLocks/>
          </p:cNvSpPr>
          <p:nvPr/>
        </p:nvSpPr>
        <p:spPr>
          <a:xfrm>
            <a:off x="6155736" y="4299942"/>
            <a:ext cx="2664296" cy="616844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8" lvl="1" indent="-187325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US" sz="1000" dirty="0" smtClean="0">
                <a:solidFill>
                  <a:srgbClr val="002060"/>
                </a:solidFill>
                <a:latin typeface="+mn-lt"/>
              </a:rPr>
              <a:t>Mica tape, COGEBI </a:t>
            </a:r>
            <a:r>
              <a:rPr lang="en-US" sz="1000" dirty="0">
                <a:solidFill>
                  <a:srgbClr val="002060"/>
                </a:solidFill>
                <a:latin typeface="+mn-lt"/>
              </a:rPr>
              <a:t>FIROX</a:t>
            </a:r>
            <a:r>
              <a:rPr lang="en-US" sz="1000" dirty="0" smtClean="0">
                <a:solidFill>
                  <a:srgbClr val="002060"/>
                </a:solidFill>
                <a:latin typeface="+mn-lt"/>
              </a:rPr>
              <a:t>®, 80 </a:t>
            </a:r>
            <a:r>
              <a:rPr lang="el-GR" sz="1000" dirty="0" smtClean="0">
                <a:solidFill>
                  <a:srgbClr val="002060"/>
                </a:solidFill>
                <a:latin typeface="+mn-lt"/>
              </a:rPr>
              <a:t>μ</a:t>
            </a:r>
            <a:r>
              <a:rPr lang="fr-CH" sz="1000" dirty="0" smtClean="0">
                <a:solidFill>
                  <a:srgbClr val="002060"/>
                </a:solidFill>
                <a:latin typeface="+mn-lt"/>
              </a:rPr>
              <a:t>m</a:t>
            </a:r>
            <a:endParaRPr lang="en-US" sz="1000" dirty="0" smtClean="0">
              <a:solidFill>
                <a:srgbClr val="002060"/>
              </a:solidFill>
              <a:latin typeface="+mn-lt"/>
            </a:endParaRPr>
          </a:p>
          <a:p>
            <a:pPr marL="268288" lvl="1" indent="-187325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US" sz="1000" dirty="0" smtClean="0">
                <a:solidFill>
                  <a:srgbClr val="002060"/>
                </a:solidFill>
                <a:latin typeface="+mn-lt"/>
              </a:rPr>
              <a:t>S2-glass braided on cable</a:t>
            </a:r>
          </a:p>
          <a:p>
            <a:pPr marL="268288" lvl="1" indent="-187325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</a:pPr>
            <a:r>
              <a:rPr lang="fr-CH" sz="1000" dirty="0" smtClean="0">
                <a:solidFill>
                  <a:srgbClr val="002060"/>
                </a:solidFill>
                <a:latin typeface="+mn-lt"/>
              </a:rPr>
              <a:t>Epoxy </a:t>
            </a:r>
            <a:r>
              <a:rPr lang="fr-CH" sz="1000" dirty="0" err="1" smtClean="0">
                <a:solidFill>
                  <a:srgbClr val="002060"/>
                </a:solidFill>
                <a:latin typeface="+mn-lt"/>
              </a:rPr>
              <a:t>resin</a:t>
            </a:r>
            <a:r>
              <a:rPr lang="fr-CH" sz="1000" dirty="0" smtClean="0">
                <a:solidFill>
                  <a:srgbClr val="002060"/>
                </a:solidFill>
                <a:latin typeface="+mn-lt"/>
              </a:rPr>
              <a:t> CTD-101K</a:t>
            </a:r>
            <a:endParaRPr lang="en-US" sz="10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34492" y="405000"/>
            <a:ext cx="2228562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475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6" descr="CERN-logo_outlin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31590"/>
            <a:ext cx="7920000" cy="344041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Introduction</a:t>
            </a:r>
          </a:p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Main parameters of the 11T Dipole</a:t>
            </a:r>
          </a:p>
          <a:p>
            <a:r>
              <a:rPr lang="en-GB" dirty="0"/>
              <a:t>The 11T Dipole Plan in the Timeline of </a:t>
            </a:r>
            <a:r>
              <a:rPr lang="en-GB" dirty="0" smtClean="0"/>
              <a:t>HL-LHC</a:t>
            </a:r>
          </a:p>
          <a:p>
            <a:r>
              <a:rPr lang="en-GB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From technology demonstration to “final” design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Quench performance of MBHDP101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Challenges</a:t>
            </a:r>
          </a:p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Summary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F. Savary – The 11 T Dipole for HL-LHC – Holland @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3533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Timeline of HL-LHC</a:t>
            </a:r>
            <a:endParaRPr lang="en-GB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8000"/>
            <a:ext cx="9144000" cy="3878641"/>
          </a:xfrm>
          <a:prstGeom prst="rect">
            <a:avLst/>
          </a:prstGeom>
        </p:spPr>
      </p:pic>
      <p:pic>
        <p:nvPicPr>
          <p:cNvPr id="9" name="Picture 4" descr="\\cern.ch\dfs\Users\d\dduarter\Desktop\layout with bellows.pn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521" y="3916169"/>
            <a:ext cx="9000000" cy="1137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60800" y="3641223"/>
            <a:ext cx="1735336" cy="430887"/>
          </a:xfrm>
          <a:prstGeom prst="rect">
            <a:avLst/>
          </a:prstGeom>
          <a:noFill/>
          <a:ln w="19050">
            <a:gradFill flip="none" rotWithShape="1">
              <a:gsLst>
                <a:gs pos="60000">
                  <a:schemeClr val="bg1"/>
                </a:gs>
                <a:gs pos="0">
                  <a:srgbClr val="C00000"/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txBody>
          <a:bodyPr wrap="square" lIns="36000" tIns="0" rIns="36000" bIns="0" rtlCol="0" anchor="ctr" anchorCtr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2</a:t>
            </a:r>
            <a:r>
              <a:rPr lang="en-US" sz="1400" dirty="0" smtClean="0">
                <a:solidFill>
                  <a:srgbClr val="C00000"/>
                </a:solidFill>
              </a:rPr>
              <a:t> will be installed</a:t>
            </a:r>
            <a:br>
              <a:rPr lang="en-US" sz="1400" dirty="0" smtClean="0">
                <a:solidFill>
                  <a:srgbClr val="C00000"/>
                </a:solidFill>
              </a:rPr>
            </a:br>
            <a:r>
              <a:rPr lang="en-US" sz="1400" dirty="0" smtClean="0">
                <a:solidFill>
                  <a:srgbClr val="C00000"/>
                </a:solidFill>
              </a:rPr>
              <a:t>during </a:t>
            </a:r>
            <a:r>
              <a:rPr lang="en-US" sz="1400" b="1" dirty="0" smtClean="0">
                <a:solidFill>
                  <a:srgbClr val="C00000"/>
                </a:solidFill>
              </a:rPr>
              <a:t>LS2 </a:t>
            </a:r>
            <a:r>
              <a:rPr lang="en-US" sz="1400" dirty="0" smtClean="0">
                <a:solidFill>
                  <a:srgbClr val="C00000"/>
                </a:solidFill>
              </a:rPr>
              <a:t>+ 1 spare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48400" y="3641223"/>
            <a:ext cx="1768016" cy="430887"/>
          </a:xfrm>
          <a:prstGeom prst="rect">
            <a:avLst/>
          </a:prstGeom>
          <a:noFill/>
          <a:ln w="19050">
            <a:gradFill flip="none" rotWithShape="1">
              <a:gsLst>
                <a:gs pos="60000">
                  <a:schemeClr val="bg1"/>
                </a:gs>
                <a:gs pos="0">
                  <a:srgbClr val="C00000"/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txBody>
          <a:bodyPr wrap="square" lIns="36000" tIns="0" rIns="36000" bIns="0" rtlCol="0" anchor="ctr" anchorCtr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2</a:t>
            </a:r>
            <a:r>
              <a:rPr lang="en-US" sz="1400" dirty="0" smtClean="0">
                <a:solidFill>
                  <a:srgbClr val="C00000"/>
                </a:solidFill>
              </a:rPr>
              <a:t> will be installed</a:t>
            </a:r>
            <a:br>
              <a:rPr lang="en-US" sz="1400" dirty="0" smtClean="0">
                <a:solidFill>
                  <a:srgbClr val="C00000"/>
                </a:solidFill>
              </a:rPr>
            </a:br>
            <a:r>
              <a:rPr lang="en-US" sz="1400" dirty="0" smtClean="0">
                <a:solidFill>
                  <a:srgbClr val="C00000"/>
                </a:solidFill>
              </a:rPr>
              <a:t>during </a:t>
            </a:r>
            <a:r>
              <a:rPr lang="en-US" sz="1400" b="1" dirty="0" smtClean="0">
                <a:solidFill>
                  <a:srgbClr val="C00000"/>
                </a:solidFill>
              </a:rPr>
              <a:t>LS3 </a:t>
            </a:r>
            <a:r>
              <a:rPr lang="en-US" sz="1400" dirty="0" smtClean="0">
                <a:solidFill>
                  <a:srgbClr val="C00000"/>
                </a:solidFill>
              </a:rPr>
              <a:t>+ 1 spare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F. Savary – The 11 T Dipole for HL-LHC – Holland @ CERN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826000" y="2930400"/>
            <a:ext cx="0" cy="828000"/>
          </a:xfrm>
          <a:prstGeom prst="straightConnector1">
            <a:avLst/>
          </a:prstGeom>
          <a:ln w="31750">
            <a:solidFill>
              <a:srgbClr val="C0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484000" y="3746207"/>
            <a:ext cx="720000" cy="215444"/>
          </a:xfrm>
          <a:prstGeom prst="rect">
            <a:avLst/>
          </a:prstGeom>
          <a:noFill/>
          <a:ln w="19050">
            <a:noFill/>
          </a:ln>
        </p:spPr>
        <p:txBody>
          <a:bodyPr wrap="square" lIns="36000" tIns="0" rIns="36000" bIns="0" rtlCol="0" anchor="ctr" anchorCtr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00000"/>
                </a:solidFill>
              </a:rPr>
              <a:t>TODAY</a:t>
            </a:r>
            <a:endParaRPr lang="en-US" sz="1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149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6" descr="CERN-logo_outlin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31590"/>
            <a:ext cx="7920000" cy="344041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Introduction</a:t>
            </a:r>
          </a:p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Main parameters of the 11T Dipole</a:t>
            </a:r>
          </a:p>
          <a:p>
            <a:r>
              <a:rPr lang="en-GB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11T Dipole Plan in the Timeline of </a:t>
            </a:r>
            <a:r>
              <a:rPr lang="en-GB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HL-LHC</a:t>
            </a:r>
          </a:p>
          <a:p>
            <a:r>
              <a:rPr lang="en-GB" dirty="0"/>
              <a:t>From technology demonstration to “final” design</a:t>
            </a:r>
            <a:endParaRPr lang="en-US" dirty="0" smtClean="0"/>
          </a:p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Quench performance of MBHDP101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Challenges</a:t>
            </a:r>
          </a:p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Summary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F. Savary – The 11 T Dipole for HL-LHC – Holland @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85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1" ma:contentTypeDescription="Create a new document." ma:contentTypeScope="" ma:versionID="1a330f7814ea0a273a5526b4afe3676a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f1ffbfeca08ef966bb5b703d2b456cc0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CAE02C9-56D8-471E-9604-BDBFC642C176}">
  <ds:schemaRefs>
    <ds:schemaRef ds:uri="http://schemas.openxmlformats.org/package/2006/metadata/core-properties"/>
    <ds:schemaRef ds:uri="http://purl.org/dc/dcmitype/"/>
    <ds:schemaRef ds:uri="http://www.w3.org/XML/1998/namespace"/>
    <ds:schemaRef ds:uri="http://schemas.microsoft.com/office/2006/documentManagement/types"/>
    <ds:schemaRef ds:uri="http://purl.org/dc/elements/1.1/"/>
    <ds:schemaRef ds:uri="http://purl.org/dc/terms/"/>
    <ds:schemaRef ds:uri="http://schemas.microsoft.com/office/infopath/2007/PartnerControls"/>
    <ds:schemaRef ds:uri="8946e33d-fd2f-4ae4-8ee9-d90c129cdf9e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9CAC4BD9-DE6E-4787-B350-E0AE94A3B41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1D4404-AD10-45A1-9E85-053C148423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7029</TotalTime>
  <Words>1762</Words>
  <Application>Microsoft Macintosh PowerPoint</Application>
  <PresentationFormat>On-screen Show (16:9)</PresentationFormat>
  <Paragraphs>656</Paragraphs>
  <Slides>25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Calibri</vt:lpstr>
      <vt:lpstr>ＭＳ Ｐゴシック</vt:lpstr>
      <vt:lpstr>Symbol</vt:lpstr>
      <vt:lpstr>Times New Roman</vt:lpstr>
      <vt:lpstr>Wingdings</vt:lpstr>
      <vt:lpstr>Arial</vt:lpstr>
      <vt:lpstr>Thème Office</vt:lpstr>
      <vt:lpstr>PHOTO-PAINT</vt:lpstr>
      <vt:lpstr> The 11T Dipole Magnet for HL-LHC  Holland @ CERN </vt:lpstr>
      <vt:lpstr>OUTLOOK</vt:lpstr>
      <vt:lpstr>Introduction</vt:lpstr>
      <vt:lpstr>Definition of the cryo-assembly</vt:lpstr>
      <vt:lpstr>OUTLOOK</vt:lpstr>
      <vt:lpstr>Main parameters of the 11T Dipole</vt:lpstr>
      <vt:lpstr>OUTLOOK</vt:lpstr>
      <vt:lpstr>Timeline of HL-LHC</vt:lpstr>
      <vt:lpstr>OUTLOOK</vt:lpstr>
      <vt:lpstr>From technology demonstration to “final” design</vt:lpstr>
      <vt:lpstr>PowerPoint Presentation</vt:lpstr>
      <vt:lpstr>The 11T Dipole Plan in the Timeline of HL-LHC</vt:lpstr>
      <vt:lpstr>OUTLOOK</vt:lpstr>
      <vt:lpstr>Quench performance of MBHDP101</vt:lpstr>
      <vt:lpstr>OUTLOOK</vt:lpstr>
      <vt:lpstr>How can Holland contribute to the 11T?</vt:lpstr>
      <vt:lpstr>NEW challenges w.r.t. to Nb-Ti magnets, 1</vt:lpstr>
      <vt:lpstr>NEW challenges w.r.t. to Nb-Ti magnets, 2</vt:lpstr>
      <vt:lpstr>Coil keys – end spacers – saddles</vt:lpstr>
      <vt:lpstr>Loading pole – ODS wedge</vt:lpstr>
      <vt:lpstr>Quench heaters</vt:lpstr>
      <vt:lpstr>Collars – collaring keys – yoke laminations</vt:lpstr>
      <vt:lpstr>Shells – End covers, main parts of the He vessel</vt:lpstr>
      <vt:lpstr>Summary</vt:lpstr>
      <vt:lpstr>Thank you for your attention  For any question, email Frederic.Savary@cern.ch 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Frederic Savary</cp:lastModifiedBy>
  <cp:revision>347</cp:revision>
  <cp:lastPrinted>2016-04-04T22:14:14Z</cp:lastPrinted>
  <dcterms:created xsi:type="dcterms:W3CDTF">2016-02-12T09:02:01Z</dcterms:created>
  <dcterms:modified xsi:type="dcterms:W3CDTF">2016-06-02T07:00:53Z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